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8" r:id="rId4"/>
    <p:sldId id="259" r:id="rId5"/>
    <p:sldId id="260" r:id="rId6"/>
    <p:sldId id="288" r:id="rId7"/>
    <p:sldId id="272" r:id="rId8"/>
    <p:sldId id="286" r:id="rId9"/>
    <p:sldId id="289" r:id="rId10"/>
    <p:sldId id="290" r:id="rId11"/>
    <p:sldId id="307" r:id="rId12"/>
    <p:sldId id="311" r:id="rId13"/>
    <p:sldId id="291" r:id="rId14"/>
    <p:sldId id="292" r:id="rId15"/>
    <p:sldId id="310" r:id="rId16"/>
    <p:sldId id="309" r:id="rId17"/>
    <p:sldId id="313" r:id="rId18"/>
    <p:sldId id="312" r:id="rId19"/>
    <p:sldId id="293" r:id="rId20"/>
    <p:sldId id="294" r:id="rId21"/>
    <p:sldId id="296" r:id="rId22"/>
    <p:sldId id="295" r:id="rId23"/>
    <p:sldId id="299" r:id="rId24"/>
    <p:sldId id="300" r:id="rId25"/>
    <p:sldId id="301" r:id="rId26"/>
    <p:sldId id="302"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549C"/>
    <a:srgbClr val="002060"/>
    <a:srgbClr val="1A63A0"/>
    <a:srgbClr val="5278B1"/>
    <a:srgbClr val="4DC7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p:scale>
          <a:sx n="110" d="100"/>
          <a:sy n="110" d="100"/>
        </p:scale>
        <p:origin x="378" y="588"/>
      </p:cViewPr>
      <p:guideLst/>
    </p:cSldViewPr>
  </p:slideViewPr>
  <p:notesTextViewPr>
    <p:cViewPr>
      <p:scale>
        <a:sx n="1" d="1"/>
        <a:sy n="1" d="1"/>
      </p:scale>
      <p:origin x="0" y="0"/>
    </p:cViewPr>
  </p:notesTextViewPr>
  <p:sorterViewPr>
    <p:cViewPr>
      <p:scale>
        <a:sx n="80" d="100"/>
        <a:sy n="80" d="100"/>
      </p:scale>
      <p:origin x="0" y="-118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B165F87-36F6-47CD-9500-028D0F67D059}" type="datetimeFigureOut">
              <a:rPr lang="en-GB" smtClean="0"/>
              <a:t>30/03/2021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961105-0937-4D46-AA91-9E2BFF1F10FE}" type="slidenum">
              <a:rPr lang="en-GB" smtClean="0"/>
              <a:t>‹#›</a:t>
            </a:fld>
            <a:endParaRPr lang="en-GB"/>
          </a:p>
        </p:txBody>
      </p:sp>
    </p:spTree>
    <p:extLst>
      <p:ext uri="{BB962C8B-B14F-4D97-AF65-F5344CB8AC3E}">
        <p14:creationId xmlns:p14="http://schemas.microsoft.com/office/powerpoint/2010/main" val="1280792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B165F87-36F6-47CD-9500-028D0F67D059}" type="datetimeFigureOut">
              <a:rPr lang="en-GB" smtClean="0"/>
              <a:t>30/03/2021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961105-0937-4D46-AA91-9E2BFF1F10FE}" type="slidenum">
              <a:rPr lang="en-GB" smtClean="0"/>
              <a:t>‹#›</a:t>
            </a:fld>
            <a:endParaRPr lang="en-GB"/>
          </a:p>
        </p:txBody>
      </p:sp>
    </p:spTree>
    <p:extLst>
      <p:ext uri="{BB962C8B-B14F-4D97-AF65-F5344CB8AC3E}">
        <p14:creationId xmlns:p14="http://schemas.microsoft.com/office/powerpoint/2010/main" val="1926136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B165F87-36F6-47CD-9500-028D0F67D059}" type="datetimeFigureOut">
              <a:rPr lang="en-GB" smtClean="0"/>
              <a:t>30/03/2021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961105-0937-4D46-AA91-9E2BFF1F10FE}" type="slidenum">
              <a:rPr lang="en-GB" smtClean="0"/>
              <a:t>‹#›</a:t>
            </a:fld>
            <a:endParaRPr lang="en-GB"/>
          </a:p>
        </p:txBody>
      </p:sp>
    </p:spTree>
    <p:extLst>
      <p:ext uri="{BB962C8B-B14F-4D97-AF65-F5344CB8AC3E}">
        <p14:creationId xmlns:p14="http://schemas.microsoft.com/office/powerpoint/2010/main" val="33544608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Footer Placeholder 4"/>
          <p:cNvSpPr>
            <a:spLocks noGrp="1"/>
          </p:cNvSpPr>
          <p:nvPr>
            <p:ph type="ftr" sz="quarter" idx="11"/>
          </p:nvPr>
        </p:nvSpPr>
        <p:spPr/>
        <p:txBody>
          <a:bodyPr/>
          <a:lstStyle/>
          <a:p>
            <a:endParaRPr lang="en-GB"/>
          </a:p>
        </p:txBody>
      </p:sp>
      <p:sp>
        <p:nvSpPr>
          <p:cNvPr id="7" name="Date Placeholder 3"/>
          <p:cNvSpPr>
            <a:spLocks noGrp="1"/>
          </p:cNvSpPr>
          <p:nvPr>
            <p:ph type="dt" sz="half" idx="2"/>
          </p:nvPr>
        </p:nvSpPr>
        <p:spPr>
          <a:xfrm>
            <a:off x="838200" y="6356350"/>
            <a:ext cx="2934730"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US" sz="1000" b="1" dirty="0"/>
              <a:t>Local cooling</a:t>
            </a:r>
            <a:endParaRPr lang="en-GB" sz="1000" dirty="0"/>
          </a:p>
        </p:txBody>
      </p:sp>
      <p:sp>
        <p:nvSpPr>
          <p:cNvPr id="8"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rgbClr val="002060"/>
                </a:solidFill>
              </a:defRPr>
            </a:lvl1pPr>
          </a:lstStyle>
          <a:p>
            <a:r>
              <a:rPr lang="en-GB" dirty="0"/>
              <a:t>P. Petagna / M. Vos	               </a:t>
            </a:r>
            <a:fld id="{FCD40331-4D3A-42F6-822F-4F08388182AE}" type="slidenum">
              <a:rPr lang="en-GB" smtClean="0"/>
              <a:pPr/>
              <a:t>‹#›</a:t>
            </a:fld>
            <a:endParaRPr lang="en-GB" dirty="0"/>
          </a:p>
        </p:txBody>
      </p:sp>
    </p:spTree>
    <p:extLst>
      <p:ext uri="{BB962C8B-B14F-4D97-AF65-F5344CB8AC3E}">
        <p14:creationId xmlns:p14="http://schemas.microsoft.com/office/powerpoint/2010/main" val="41476449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B165F87-36F6-47CD-9500-028D0F67D059}" type="datetimeFigureOut">
              <a:rPr lang="en-GB" smtClean="0"/>
              <a:t>30/03/2021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961105-0937-4D46-AA91-9E2BFF1F10FE}" type="slidenum">
              <a:rPr lang="en-GB" smtClean="0"/>
              <a:t>‹#›</a:t>
            </a:fld>
            <a:endParaRPr lang="en-GB"/>
          </a:p>
        </p:txBody>
      </p:sp>
    </p:spTree>
    <p:extLst>
      <p:ext uri="{BB962C8B-B14F-4D97-AF65-F5344CB8AC3E}">
        <p14:creationId xmlns:p14="http://schemas.microsoft.com/office/powerpoint/2010/main" val="2598471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B165F87-36F6-47CD-9500-028D0F67D059}" type="datetimeFigureOut">
              <a:rPr lang="en-GB" smtClean="0"/>
              <a:t>30/03/2021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961105-0937-4D46-AA91-9E2BFF1F10FE}" type="slidenum">
              <a:rPr lang="en-GB" smtClean="0"/>
              <a:t>‹#›</a:t>
            </a:fld>
            <a:endParaRPr lang="en-GB"/>
          </a:p>
        </p:txBody>
      </p:sp>
    </p:spTree>
    <p:extLst>
      <p:ext uri="{BB962C8B-B14F-4D97-AF65-F5344CB8AC3E}">
        <p14:creationId xmlns:p14="http://schemas.microsoft.com/office/powerpoint/2010/main" val="8955893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B165F87-36F6-47CD-9500-028D0F67D059}" type="datetimeFigureOut">
              <a:rPr lang="en-GB" smtClean="0"/>
              <a:t>30/03/2021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961105-0937-4D46-AA91-9E2BFF1F10FE}" type="slidenum">
              <a:rPr lang="en-GB" smtClean="0"/>
              <a:t>‹#›</a:t>
            </a:fld>
            <a:endParaRPr lang="en-GB"/>
          </a:p>
        </p:txBody>
      </p:sp>
    </p:spTree>
    <p:extLst>
      <p:ext uri="{BB962C8B-B14F-4D97-AF65-F5344CB8AC3E}">
        <p14:creationId xmlns:p14="http://schemas.microsoft.com/office/powerpoint/2010/main" val="1748291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B165F87-36F6-47CD-9500-028D0F67D059}" type="datetimeFigureOut">
              <a:rPr lang="en-GB" smtClean="0"/>
              <a:t>30/03/2021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2961105-0937-4D46-AA91-9E2BFF1F10FE}" type="slidenum">
              <a:rPr lang="en-GB" smtClean="0"/>
              <a:t>‹#›</a:t>
            </a:fld>
            <a:endParaRPr lang="en-GB"/>
          </a:p>
        </p:txBody>
      </p:sp>
    </p:spTree>
    <p:extLst>
      <p:ext uri="{BB962C8B-B14F-4D97-AF65-F5344CB8AC3E}">
        <p14:creationId xmlns:p14="http://schemas.microsoft.com/office/powerpoint/2010/main" val="27963418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B165F87-36F6-47CD-9500-028D0F67D059}" type="datetimeFigureOut">
              <a:rPr lang="en-GB" smtClean="0"/>
              <a:t>30/03/2021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2961105-0937-4D46-AA91-9E2BFF1F10FE}" type="slidenum">
              <a:rPr lang="en-GB" smtClean="0"/>
              <a:t>‹#›</a:t>
            </a:fld>
            <a:endParaRPr lang="en-GB"/>
          </a:p>
        </p:txBody>
      </p:sp>
    </p:spTree>
    <p:extLst>
      <p:ext uri="{BB962C8B-B14F-4D97-AF65-F5344CB8AC3E}">
        <p14:creationId xmlns:p14="http://schemas.microsoft.com/office/powerpoint/2010/main" val="2056226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165F87-36F6-47CD-9500-028D0F67D059}" type="datetimeFigureOut">
              <a:rPr lang="en-GB" smtClean="0"/>
              <a:t>30/03/2021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2961105-0937-4D46-AA91-9E2BFF1F10FE}" type="slidenum">
              <a:rPr lang="en-GB" smtClean="0"/>
              <a:t>‹#›</a:t>
            </a:fld>
            <a:endParaRPr lang="en-GB"/>
          </a:p>
        </p:txBody>
      </p:sp>
    </p:spTree>
    <p:extLst>
      <p:ext uri="{BB962C8B-B14F-4D97-AF65-F5344CB8AC3E}">
        <p14:creationId xmlns:p14="http://schemas.microsoft.com/office/powerpoint/2010/main" val="3977108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B165F87-36F6-47CD-9500-028D0F67D059}" type="datetimeFigureOut">
              <a:rPr lang="en-GB" smtClean="0"/>
              <a:t>30/03/2021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961105-0937-4D46-AA91-9E2BFF1F10FE}" type="slidenum">
              <a:rPr lang="en-GB" smtClean="0"/>
              <a:t>‹#›</a:t>
            </a:fld>
            <a:endParaRPr lang="en-GB"/>
          </a:p>
        </p:txBody>
      </p:sp>
    </p:spTree>
    <p:extLst>
      <p:ext uri="{BB962C8B-B14F-4D97-AF65-F5344CB8AC3E}">
        <p14:creationId xmlns:p14="http://schemas.microsoft.com/office/powerpoint/2010/main" val="13588882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B165F87-36F6-47CD-9500-028D0F67D059}" type="datetimeFigureOut">
              <a:rPr lang="en-GB" smtClean="0"/>
              <a:t>30/03/2021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961105-0937-4D46-AA91-9E2BFF1F10FE}" type="slidenum">
              <a:rPr lang="en-GB" smtClean="0"/>
              <a:t>‹#›</a:t>
            </a:fld>
            <a:endParaRPr lang="en-GB"/>
          </a:p>
        </p:txBody>
      </p:sp>
    </p:spTree>
    <p:extLst>
      <p:ext uri="{BB962C8B-B14F-4D97-AF65-F5344CB8AC3E}">
        <p14:creationId xmlns:p14="http://schemas.microsoft.com/office/powerpoint/2010/main" val="3169080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165F87-36F6-47CD-9500-028D0F67D059}" type="datetimeFigureOut">
              <a:rPr lang="en-GB" smtClean="0"/>
              <a:t>30/03/2021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961105-0937-4D46-AA91-9E2BFF1F10FE}" type="slidenum">
              <a:rPr lang="en-GB" smtClean="0"/>
              <a:t>‹#›</a:t>
            </a:fld>
            <a:endParaRPr lang="en-GB"/>
          </a:p>
        </p:txBody>
      </p:sp>
    </p:spTree>
    <p:extLst>
      <p:ext uri="{BB962C8B-B14F-4D97-AF65-F5344CB8AC3E}">
        <p14:creationId xmlns:p14="http://schemas.microsoft.com/office/powerpoint/2010/main" val="4411654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yriad Pro"/>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0"/>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4" name="Date Placeholder 3"/>
          <p:cNvSpPr>
            <a:spLocks noGrp="1"/>
          </p:cNvSpPr>
          <p:nvPr>
            <p:ph type="dt" sz="half" idx="2"/>
          </p:nvPr>
        </p:nvSpPr>
        <p:spPr>
          <a:xfrm>
            <a:off x="838200" y="6356350"/>
            <a:ext cx="2934730"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02/04/2019    </a:t>
            </a:r>
            <a:r>
              <a:rPr lang="en-US" sz="1000" b="1" dirty="0"/>
              <a:t>Detector cooling: which perspectives for future detectors?</a:t>
            </a:r>
            <a:endParaRPr lang="en-GB" sz="1000"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rgbClr val="002060"/>
                </a:solidFill>
              </a:defRPr>
            </a:lvl1pPr>
          </a:lstStyle>
          <a:p>
            <a:r>
              <a:rPr lang="en-GB" dirty="0"/>
              <a:t>P. Petagna                                                 </a:t>
            </a:r>
            <a:fld id="{FCD40331-4D3A-42F6-822F-4F08388182AE}" type="slidenum">
              <a:rPr lang="en-GB" smtClean="0"/>
              <a:pPr/>
              <a:t>‹#›</a:t>
            </a:fld>
            <a:endParaRPr lang="en-GB" dirty="0"/>
          </a:p>
        </p:txBody>
      </p:sp>
      <p:pic>
        <p:nvPicPr>
          <p:cNvPr id="7" name="Picture 6">
            <a:extLst>
              <a:ext uri="{FF2B5EF4-FFF2-40B4-BE49-F238E27FC236}">
                <a16:creationId xmlns:a16="http://schemas.microsoft.com/office/drawing/2014/main" id="{200C82F7-DAAE-4388-9900-D291742C6E59}"/>
              </a:ext>
            </a:extLst>
          </p:cNvPr>
          <p:cNvPicPr>
            <a:picLocks noChangeAspect="1"/>
          </p:cNvPicPr>
          <p:nvPr userDrawn="1"/>
        </p:nvPicPr>
        <p:blipFill rotWithShape="1">
          <a:blip r:embed="rId3"/>
          <a:srcRect l="801" t="7508" r="1148" b="6991"/>
          <a:stretch/>
        </p:blipFill>
        <p:spPr>
          <a:xfrm>
            <a:off x="4352653" y="6344243"/>
            <a:ext cx="3486694" cy="377232"/>
          </a:xfrm>
          <a:prstGeom prst="rect">
            <a:avLst/>
          </a:prstGeom>
        </p:spPr>
      </p:pic>
    </p:spTree>
    <p:extLst>
      <p:ext uri="{BB962C8B-B14F-4D97-AF65-F5344CB8AC3E}">
        <p14:creationId xmlns:p14="http://schemas.microsoft.com/office/powerpoint/2010/main" val="3252412398"/>
      </p:ext>
    </p:extLst>
  </p:cSld>
  <p:clrMap bg1="lt1" tx1="dk1" bg2="lt2" tx2="dk2" accent1="accent1" accent2="accent2" accent3="accent3" accent4="accent4" accent5="accent5" accent6="accent6" hlink="hlink" folHlink="folHlink"/>
  <p:sldLayoutIdLst>
    <p:sldLayoutId id="2147483662" r:id="rId1"/>
  </p:sldLayoutIdLst>
  <p:txStyles>
    <p:titleStyle>
      <a:lvl1pPr algn="ctr" defTabSz="914400" rtl="0" eaLnBrk="1" latinLnBrk="0" hangingPunct="1">
        <a:lnSpc>
          <a:spcPct val="90000"/>
        </a:lnSpc>
        <a:spcBef>
          <a:spcPct val="0"/>
        </a:spcBef>
        <a:buNone/>
        <a:defRPr sz="4000" b="1" kern="1200">
          <a:solidFill>
            <a:srgbClr val="C00000"/>
          </a:solidFill>
          <a:latin typeface="Myriad Pro"/>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hdphoto" Target="../media/hdphoto2.wdp"/><Relationship Id="rId3" Type="http://schemas.microsoft.com/office/2007/relationships/hdphoto" Target="../media/hdphoto1.wdp"/><Relationship Id="rId7" Type="http://schemas.openxmlformats.org/officeDocument/2006/relationships/image" Target="../media/image25.png"/><Relationship Id="rId12" Type="http://schemas.openxmlformats.org/officeDocument/2006/relationships/image" Target="../media/image29.png"/><Relationship Id="rId2" Type="http://schemas.openxmlformats.org/officeDocument/2006/relationships/image" Target="../media/image21.png"/><Relationship Id="rId1" Type="http://schemas.openxmlformats.org/officeDocument/2006/relationships/slideLayout" Target="../slideLayouts/slideLayout12.xml"/><Relationship Id="rId6" Type="http://schemas.openxmlformats.org/officeDocument/2006/relationships/image" Target="../media/image24.png"/><Relationship Id="rId11" Type="http://schemas.openxmlformats.org/officeDocument/2006/relationships/image" Target="../media/image28.png"/><Relationship Id="rId5" Type="http://schemas.openxmlformats.org/officeDocument/2006/relationships/image" Target="../media/image23.png"/><Relationship Id="rId10" Type="http://schemas.openxmlformats.org/officeDocument/2006/relationships/image" Target="../media/image27.png"/><Relationship Id="rId4" Type="http://schemas.openxmlformats.org/officeDocument/2006/relationships/image" Target="../media/image22.jpeg"/><Relationship Id="rId9" Type="http://schemas.openxmlformats.org/officeDocument/2006/relationships/image" Target="../media/image26.png"/></Relationships>
</file>

<file path=ppt/slides/_rels/slide11.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1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 Id="rId9" Type="http://schemas.openxmlformats.org/officeDocument/2006/relationships/image" Target="../media/image37.pn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1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3.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png"/><Relationship Id="rId1" Type="http://schemas.openxmlformats.org/officeDocument/2006/relationships/slideLayout" Target="../slideLayouts/slideLayout1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2.xml"/><Relationship Id="rId5" Type="http://schemas.openxmlformats.org/officeDocument/2006/relationships/image" Target="../media/image56.png"/><Relationship Id="rId4" Type="http://schemas.openxmlformats.org/officeDocument/2006/relationships/image" Target="../media/image55.png"/></Relationships>
</file>

<file path=ppt/slides/_rels/slide1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58.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59.png"/><Relationship Id="rId1" Type="http://schemas.openxmlformats.org/officeDocument/2006/relationships/slideLayout" Target="../slideLayouts/slideLayout1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tiff"/><Relationship Id="rId9" Type="http://schemas.openxmlformats.org/officeDocument/2006/relationships/image" Target="../media/image66.png"/></Relationships>
</file>

<file path=ppt/slides/_rels/slide1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2.xml"/><Relationship Id="rId5" Type="http://schemas.openxmlformats.org/officeDocument/2006/relationships/image" Target="../media/image44.png"/><Relationship Id="rId4" Type="http://schemas.openxmlformats.org/officeDocument/2006/relationships/image" Target="../media/image69.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slideLayout" Target="../slideLayouts/slideLayout12.xml"/><Relationship Id="rId7" Type="http://schemas.openxmlformats.org/officeDocument/2006/relationships/image" Target="../media/image73.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72.png"/><Relationship Id="rId5" Type="http://schemas.openxmlformats.org/officeDocument/2006/relationships/image" Target="../media/image71.png"/><Relationship Id="rId10" Type="http://schemas.openxmlformats.org/officeDocument/2006/relationships/image" Target="../media/image76.png"/><Relationship Id="rId4" Type="http://schemas.openxmlformats.org/officeDocument/2006/relationships/image" Target="../media/image70.png"/><Relationship Id="rId9" Type="http://schemas.openxmlformats.org/officeDocument/2006/relationships/image" Target="../media/image75.png"/></Relationships>
</file>

<file path=ppt/slides/_rels/slide2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7.png"/><Relationship Id="rId1" Type="http://schemas.openxmlformats.org/officeDocument/2006/relationships/slideLayout" Target="../slideLayouts/slideLayout12.xml"/><Relationship Id="rId5" Type="http://schemas.openxmlformats.org/officeDocument/2006/relationships/image" Target="../media/image79.png"/><Relationship Id="rId4" Type="http://schemas.openxmlformats.org/officeDocument/2006/relationships/image" Target="../media/image78.png"/></Relationships>
</file>

<file path=ppt/slides/_rels/slide22.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12.xml"/><Relationship Id="rId4" Type="http://schemas.openxmlformats.org/officeDocument/2006/relationships/image" Target="../media/image82.png"/></Relationships>
</file>

<file path=ppt/slides/_rels/slide2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12.xml"/><Relationship Id="rId4" Type="http://schemas.openxmlformats.org/officeDocument/2006/relationships/image" Target="../media/image8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FF"/>
            </a:gs>
            <a:gs pos="100000">
              <a:srgbClr val="69A5DC"/>
            </a:gs>
          </a:gsLst>
          <a:lin ang="162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3999" y="1221220"/>
            <a:ext cx="9144000" cy="879974"/>
          </a:xfrm>
        </p:spPr>
        <p:txBody>
          <a:bodyPr>
            <a:normAutofit/>
          </a:bodyPr>
          <a:lstStyle/>
          <a:p>
            <a:r>
              <a:rPr lang="en-US" sz="4800" b="1" dirty="0">
                <a:solidFill>
                  <a:srgbClr val="24549C"/>
                </a:solidFill>
              </a:rPr>
              <a:t>Local cooling</a:t>
            </a:r>
            <a:endParaRPr lang="en-GB" sz="4800" dirty="0">
              <a:solidFill>
                <a:srgbClr val="24549C"/>
              </a:solidFill>
            </a:endParaRPr>
          </a:p>
        </p:txBody>
      </p:sp>
      <p:sp>
        <p:nvSpPr>
          <p:cNvPr id="3" name="Subtitle 2"/>
          <p:cNvSpPr>
            <a:spLocks noGrp="1"/>
          </p:cNvSpPr>
          <p:nvPr>
            <p:ph type="subTitle" idx="1"/>
          </p:nvPr>
        </p:nvSpPr>
        <p:spPr>
          <a:xfrm>
            <a:off x="1523999" y="2193269"/>
            <a:ext cx="9144000" cy="648686"/>
          </a:xfrm>
        </p:spPr>
        <p:txBody>
          <a:bodyPr>
            <a:normAutofit fontScale="77500" lnSpcReduction="20000"/>
          </a:bodyPr>
          <a:lstStyle/>
          <a:p>
            <a:r>
              <a:rPr lang="en-US" dirty="0">
                <a:solidFill>
                  <a:srgbClr val="24549C"/>
                </a:solidFill>
              </a:rPr>
              <a:t>Paolo Petagna (CERN)</a:t>
            </a:r>
          </a:p>
          <a:p>
            <a:r>
              <a:rPr lang="en-US" dirty="0">
                <a:solidFill>
                  <a:srgbClr val="24549C"/>
                </a:solidFill>
              </a:rPr>
              <a:t>Marcel Vos (IFIC)</a:t>
            </a:r>
            <a:endParaRPr lang="en-GB" dirty="0">
              <a:solidFill>
                <a:srgbClr val="24549C"/>
              </a:solidFill>
            </a:endParaRPr>
          </a:p>
        </p:txBody>
      </p:sp>
      <p:pic>
        <p:nvPicPr>
          <p:cNvPr id="10" name="Picture 9">
            <a:extLst>
              <a:ext uri="{FF2B5EF4-FFF2-40B4-BE49-F238E27FC236}">
                <a16:creationId xmlns:a16="http://schemas.microsoft.com/office/drawing/2014/main" id="{348E9474-3AAF-44A4-BD2B-8286D4D82528}"/>
              </a:ext>
            </a:extLst>
          </p:cNvPr>
          <p:cNvPicPr>
            <a:picLocks noChangeAspect="1"/>
          </p:cNvPicPr>
          <p:nvPr/>
        </p:nvPicPr>
        <p:blipFill>
          <a:blip r:embed="rId2"/>
          <a:stretch>
            <a:fillRect/>
          </a:stretch>
        </p:blipFill>
        <p:spPr>
          <a:xfrm>
            <a:off x="1" y="-3891"/>
            <a:ext cx="12192000" cy="989531"/>
          </a:xfrm>
          <a:prstGeom prst="rect">
            <a:avLst/>
          </a:prstGeom>
        </p:spPr>
      </p:pic>
      <p:sp>
        <p:nvSpPr>
          <p:cNvPr id="11" name="TextBox 10">
            <a:extLst>
              <a:ext uri="{FF2B5EF4-FFF2-40B4-BE49-F238E27FC236}">
                <a16:creationId xmlns:a16="http://schemas.microsoft.com/office/drawing/2014/main" id="{E556D512-0926-49F2-98D9-633FE4B76C86}"/>
              </a:ext>
            </a:extLst>
          </p:cNvPr>
          <p:cNvSpPr txBox="1"/>
          <p:nvPr/>
        </p:nvSpPr>
        <p:spPr>
          <a:xfrm>
            <a:off x="3312513" y="3027891"/>
            <a:ext cx="5566973" cy="3293209"/>
          </a:xfrm>
          <a:prstGeom prst="rect">
            <a:avLst/>
          </a:prstGeom>
          <a:noFill/>
        </p:spPr>
        <p:txBody>
          <a:bodyPr wrap="none" rtlCol="0">
            <a:spAutoFit/>
          </a:bodyPr>
          <a:lstStyle/>
          <a:p>
            <a:pPr algn="ctr">
              <a:spcAft>
                <a:spcPts val="1200"/>
              </a:spcAft>
            </a:pPr>
            <a:r>
              <a:rPr kumimoji="0" lang="en-GB" sz="3200" b="1" i="0" u="none" strike="noStrike" kern="1200" cap="none" spc="0" normalizeH="0" baseline="0" noProof="0" dirty="0">
                <a:ln>
                  <a:noFill/>
                </a:ln>
                <a:solidFill>
                  <a:srgbClr val="C00000"/>
                </a:solidFill>
                <a:effectLst/>
                <a:uLnTx/>
                <a:uFillTx/>
                <a:latin typeface="Myriad Pro"/>
                <a:ea typeface="+mj-ea"/>
                <a:cs typeface="+mj-cs"/>
              </a:rPr>
              <a:t>OUTLINE</a:t>
            </a:r>
          </a:p>
          <a:p>
            <a:pPr marL="571500" indent="-571500">
              <a:spcAft>
                <a:spcPts val="1200"/>
              </a:spcAft>
              <a:buFont typeface="Arial" panose="020B0604020202020204" pitchFamily="34" charset="0"/>
              <a:buChar char="•"/>
            </a:pPr>
            <a:r>
              <a:rPr lang="en-GB" sz="3200" dirty="0">
                <a:solidFill>
                  <a:srgbClr val="24549C"/>
                </a:solidFill>
                <a:latin typeface="Myriad Pro"/>
              </a:rPr>
              <a:t>Basic concepts</a:t>
            </a:r>
          </a:p>
          <a:p>
            <a:pPr marL="571500" indent="-571500">
              <a:spcAft>
                <a:spcPts val="1200"/>
              </a:spcAft>
              <a:buFont typeface="Arial" panose="020B0604020202020204" pitchFamily="34" charset="0"/>
              <a:buChar char="•"/>
            </a:pPr>
            <a:r>
              <a:rPr lang="en-GB" sz="3200" dirty="0">
                <a:solidFill>
                  <a:srgbClr val="24549C"/>
                </a:solidFill>
                <a:latin typeface="Myriad Pro"/>
              </a:rPr>
              <a:t>Future detector challenges</a:t>
            </a:r>
          </a:p>
          <a:p>
            <a:pPr marL="571500" indent="-571500">
              <a:spcAft>
                <a:spcPts val="1200"/>
              </a:spcAft>
              <a:buFont typeface="Arial" panose="020B0604020202020204" pitchFamily="34" charset="0"/>
              <a:buChar char="•"/>
            </a:pPr>
            <a:r>
              <a:rPr lang="en-GB" sz="3200" dirty="0">
                <a:solidFill>
                  <a:srgbClr val="24549C"/>
                </a:solidFill>
                <a:latin typeface="Myriad Pro"/>
              </a:rPr>
              <a:t>R&amp;D needs</a:t>
            </a:r>
          </a:p>
          <a:p>
            <a:pPr marL="571500" indent="-571500">
              <a:spcAft>
                <a:spcPts val="1200"/>
              </a:spcAft>
              <a:buFont typeface="Arial" panose="020B0604020202020204" pitchFamily="34" charset="0"/>
              <a:buChar char="•"/>
            </a:pPr>
            <a:r>
              <a:rPr lang="en-GB" sz="3200" dirty="0">
                <a:solidFill>
                  <a:srgbClr val="24549C"/>
                </a:solidFill>
                <a:latin typeface="Myriad Pro"/>
              </a:rPr>
              <a:t>Final considerations</a:t>
            </a:r>
          </a:p>
        </p:txBody>
      </p:sp>
    </p:spTree>
    <p:extLst>
      <p:ext uri="{BB962C8B-B14F-4D97-AF65-F5344CB8AC3E}">
        <p14:creationId xmlns:p14="http://schemas.microsoft.com/office/powerpoint/2010/main" val="1881052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838199" y="-2168"/>
            <a:ext cx="10651761" cy="1325563"/>
          </a:xfrm>
        </p:spPr>
        <p:txBody>
          <a:bodyPr/>
          <a:lstStyle/>
          <a:p>
            <a:r>
              <a:rPr lang="en-US" dirty="0">
                <a:solidFill>
                  <a:srgbClr val="C00000"/>
                </a:solidFill>
              </a:rPr>
              <a:t>Air cooling: porous carbon foam as radiator</a:t>
            </a:r>
            <a:endParaRPr lang="en-GB" dirty="0">
              <a:solidFill>
                <a:srgbClr val="C00000"/>
              </a:solidFill>
            </a:endParaRPr>
          </a:p>
        </p:txBody>
      </p:sp>
      <p:sp>
        <p:nvSpPr>
          <p:cNvPr id="27" name="TextBox 26">
            <a:extLst>
              <a:ext uri="{FF2B5EF4-FFF2-40B4-BE49-F238E27FC236}">
                <a16:creationId xmlns:a16="http://schemas.microsoft.com/office/drawing/2014/main" id="{F41DCA6D-4054-4D09-927C-2729C74E6348}"/>
              </a:ext>
            </a:extLst>
          </p:cNvPr>
          <p:cNvSpPr txBox="1"/>
          <p:nvPr/>
        </p:nvSpPr>
        <p:spPr>
          <a:xfrm>
            <a:off x="4086126" y="1545853"/>
            <a:ext cx="7471316" cy="830997"/>
          </a:xfrm>
          <a:prstGeom prst="rect">
            <a:avLst/>
          </a:prstGeom>
          <a:noFill/>
        </p:spPr>
        <p:txBody>
          <a:bodyPr wrap="square" rtlCol="0">
            <a:spAutoFit/>
          </a:bodyPr>
          <a:lstStyle/>
          <a:p>
            <a:pPr algn="just"/>
            <a:r>
              <a:rPr lang="en-GB" sz="1600" dirty="0">
                <a:latin typeface="Myriad Pro"/>
              </a:rPr>
              <a:t>Foams have a very accessible surface area (&gt; 4 m2/g) and are open celled. As result, the overall heat transfer coefficients of foam-based heat exchangers can be up to two orders of magnitude greater than conventional air heat exchangers.</a:t>
            </a:r>
          </a:p>
        </p:txBody>
      </p:sp>
      <p:grpSp>
        <p:nvGrpSpPr>
          <p:cNvPr id="28" name="Group 27">
            <a:extLst>
              <a:ext uri="{FF2B5EF4-FFF2-40B4-BE49-F238E27FC236}">
                <a16:creationId xmlns:a16="http://schemas.microsoft.com/office/drawing/2014/main" id="{45F5FAF5-0154-443A-B345-4656F80F0A53}"/>
              </a:ext>
            </a:extLst>
          </p:cNvPr>
          <p:cNvGrpSpPr/>
          <p:nvPr/>
        </p:nvGrpSpPr>
        <p:grpSpPr>
          <a:xfrm>
            <a:off x="144798" y="1085449"/>
            <a:ext cx="3920052" cy="3779570"/>
            <a:chOff x="7155" y="1504293"/>
            <a:chExt cx="3920052" cy="3779570"/>
          </a:xfrm>
        </p:grpSpPr>
        <p:sp>
          <p:nvSpPr>
            <p:cNvPr id="29" name="CasellaDiTesto 4">
              <a:extLst>
                <a:ext uri="{FF2B5EF4-FFF2-40B4-BE49-F238E27FC236}">
                  <a16:creationId xmlns:a16="http://schemas.microsoft.com/office/drawing/2014/main" id="{B876C543-F319-4DDC-8829-D07F7D7145B7}"/>
                </a:ext>
              </a:extLst>
            </p:cNvPr>
            <p:cNvSpPr txBox="1"/>
            <p:nvPr/>
          </p:nvSpPr>
          <p:spPr>
            <a:xfrm>
              <a:off x="1403365" y="1504293"/>
              <a:ext cx="2029703" cy="707886"/>
            </a:xfrm>
            <a:prstGeom prst="rect">
              <a:avLst/>
            </a:prstGeom>
            <a:noFill/>
          </p:spPr>
          <p:txBody>
            <a:bodyPr vert="horz" wrap="square" lIns="91440" tIns="45720" rIns="91440" bIns="45720" rtlCol="0">
              <a:spAutoFit/>
            </a:bodyPr>
            <a:lstStyle>
              <a:defPPr>
                <a:defRPr lang="en-US"/>
              </a:defPPr>
              <a:lvl1pPr>
                <a:lnSpc>
                  <a:spcPct val="100000"/>
                </a:lnSpc>
                <a:spcBef>
                  <a:spcPts val="0"/>
                </a:spcBef>
                <a:spcAft>
                  <a:spcPts val="0"/>
                </a:spcAft>
                <a:buFont typeface="Wingdings" pitchFamily="2" charset="2"/>
                <a:buNone/>
                <a:defRPr sz="1600" i="1">
                  <a:solidFill>
                    <a:schemeClr val="bg1"/>
                  </a:solidFill>
                </a:defRPr>
              </a:lvl1pPr>
            </a:lstStyle>
            <a:p>
              <a:r>
                <a:rPr lang="it-IT" sz="1800" b="1" dirty="0">
                  <a:solidFill>
                    <a:srgbClr val="0E0E11"/>
                  </a:solidFill>
                  <a:latin typeface="Myriad Pro"/>
                </a:rPr>
                <a:t>Air Flow </a:t>
              </a:r>
            </a:p>
            <a:p>
              <a:r>
                <a:rPr lang="it-IT" sz="1100" dirty="0">
                  <a:solidFill>
                    <a:srgbClr val="0E0E11"/>
                  </a:solidFill>
                  <a:latin typeface="Myriad Pro"/>
                </a:rPr>
                <a:t>Foam in thermal contact with silicon acts as a radiator.</a:t>
              </a:r>
              <a:endParaRPr lang="it-IT" sz="1400" dirty="0">
                <a:solidFill>
                  <a:srgbClr val="0E0E11"/>
                </a:solidFill>
                <a:latin typeface="Myriad Pro"/>
              </a:endParaRPr>
            </a:p>
          </p:txBody>
        </p:sp>
        <p:pic>
          <p:nvPicPr>
            <p:cNvPr id="30" name="Picture 29">
              <a:extLst>
                <a:ext uri="{FF2B5EF4-FFF2-40B4-BE49-F238E27FC236}">
                  <a16:creationId xmlns:a16="http://schemas.microsoft.com/office/drawing/2014/main" id="{D242F407-81A6-4BED-98CC-EDDCDC341274}"/>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backgroundRemoval t="0" b="89474" l="4403" r="100000"/>
                      </a14:imgEffect>
                    </a14:imgLayer>
                  </a14:imgProps>
                </a:ext>
                <a:ext uri="{28A0092B-C50C-407E-A947-70E740481C1C}">
                  <a14:useLocalDpi xmlns:a14="http://schemas.microsoft.com/office/drawing/2010/main"/>
                </a:ext>
              </a:extLst>
            </a:blip>
            <a:srcRect/>
            <a:stretch/>
          </p:blipFill>
          <p:spPr>
            <a:xfrm rot="348883">
              <a:off x="253799" y="1513327"/>
              <a:ext cx="713555" cy="782902"/>
            </a:xfrm>
            <a:prstGeom prst="rect">
              <a:avLst/>
            </a:prstGeom>
          </p:spPr>
        </p:pic>
        <p:pic>
          <p:nvPicPr>
            <p:cNvPr id="31" name="Picture 30">
              <a:extLst>
                <a:ext uri="{FF2B5EF4-FFF2-40B4-BE49-F238E27FC236}">
                  <a16:creationId xmlns:a16="http://schemas.microsoft.com/office/drawing/2014/main" id="{27B85AE8-4610-49E5-BBB7-573B4A5F59E0}"/>
                </a:ext>
              </a:extLst>
            </p:cNvPr>
            <p:cNvPicPr>
              <a:picLocks noChangeAspect="1"/>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12170" y="2210558"/>
              <a:ext cx="3815037" cy="3073305"/>
            </a:xfrm>
            <a:prstGeom prst="rect">
              <a:avLst/>
            </a:prstGeom>
          </p:spPr>
        </p:pic>
        <p:grpSp>
          <p:nvGrpSpPr>
            <p:cNvPr id="32" name="Group 31">
              <a:extLst>
                <a:ext uri="{FF2B5EF4-FFF2-40B4-BE49-F238E27FC236}">
                  <a16:creationId xmlns:a16="http://schemas.microsoft.com/office/drawing/2014/main" id="{C8D70814-2407-4D69-ABEF-942B6C23B1E3}"/>
                </a:ext>
              </a:extLst>
            </p:cNvPr>
            <p:cNvGrpSpPr/>
            <p:nvPr/>
          </p:nvGrpSpPr>
          <p:grpSpPr>
            <a:xfrm flipH="1" flipV="1">
              <a:off x="986045" y="1984529"/>
              <a:ext cx="1601388" cy="304093"/>
              <a:chOff x="3380801" y="2828751"/>
              <a:chExt cx="1251200" cy="747088"/>
            </a:xfrm>
          </p:grpSpPr>
          <p:cxnSp>
            <p:nvCxnSpPr>
              <p:cNvPr id="44" name="Straight Arrow Connector 43">
                <a:extLst>
                  <a:ext uri="{FF2B5EF4-FFF2-40B4-BE49-F238E27FC236}">
                    <a16:creationId xmlns:a16="http://schemas.microsoft.com/office/drawing/2014/main" id="{CCAFEAE9-3120-4B9E-8076-4E6935B6D0C5}"/>
                  </a:ext>
                </a:extLst>
              </p:cNvPr>
              <p:cNvCxnSpPr/>
              <p:nvPr/>
            </p:nvCxnSpPr>
            <p:spPr>
              <a:xfrm>
                <a:off x="3380801" y="2828751"/>
                <a:ext cx="925139" cy="0"/>
              </a:xfrm>
              <a:prstGeom prst="straightConnector1">
                <a:avLst/>
              </a:prstGeom>
              <a:ln>
                <a:solidFill>
                  <a:srgbClr val="0E0E11"/>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516F8851-9EE1-4071-991B-790D22124D78}"/>
                  </a:ext>
                </a:extLst>
              </p:cNvPr>
              <p:cNvCxnSpPr/>
              <p:nvPr/>
            </p:nvCxnSpPr>
            <p:spPr>
              <a:xfrm>
                <a:off x="4305940" y="2828751"/>
                <a:ext cx="326061" cy="747088"/>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grpSp>
        <p:cxnSp>
          <p:nvCxnSpPr>
            <p:cNvPr id="33" name="Straight Arrow Connector 32">
              <a:extLst>
                <a:ext uri="{FF2B5EF4-FFF2-40B4-BE49-F238E27FC236}">
                  <a16:creationId xmlns:a16="http://schemas.microsoft.com/office/drawing/2014/main" id="{783E368F-EAAB-4CF8-ACBD-9EBF61F60B22}"/>
                </a:ext>
              </a:extLst>
            </p:cNvPr>
            <p:cNvCxnSpPr/>
            <p:nvPr/>
          </p:nvCxnSpPr>
          <p:spPr>
            <a:xfrm>
              <a:off x="1529791" y="4328688"/>
              <a:ext cx="1404000" cy="0"/>
            </a:xfrm>
            <a:prstGeom prst="straightConnector1">
              <a:avLst/>
            </a:prstGeom>
            <a:ln>
              <a:solidFill>
                <a:srgbClr val="0E0E1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4" name="Freeform 100">
              <a:extLst>
                <a:ext uri="{FF2B5EF4-FFF2-40B4-BE49-F238E27FC236}">
                  <a16:creationId xmlns:a16="http://schemas.microsoft.com/office/drawing/2014/main" id="{AA47D03C-AA3C-4E5D-B118-AA560F7DA6D9}"/>
                </a:ext>
              </a:extLst>
            </p:cNvPr>
            <p:cNvSpPr/>
            <p:nvPr/>
          </p:nvSpPr>
          <p:spPr>
            <a:xfrm>
              <a:off x="672164" y="4769974"/>
              <a:ext cx="762787" cy="422730"/>
            </a:xfrm>
            <a:custGeom>
              <a:avLst/>
              <a:gdLst>
                <a:gd name="connsiteX0" fmla="*/ 0 w 712270"/>
                <a:gd name="connsiteY0" fmla="*/ 336884 h 336884"/>
                <a:gd name="connsiteX1" fmla="*/ 567891 w 712270"/>
                <a:gd name="connsiteY1" fmla="*/ 86627 h 336884"/>
                <a:gd name="connsiteX2" fmla="*/ 712270 w 712270"/>
                <a:gd name="connsiteY2" fmla="*/ 0 h 336884"/>
              </a:gdLst>
              <a:ahLst/>
              <a:cxnLst>
                <a:cxn ang="0">
                  <a:pos x="connsiteX0" y="connsiteY0"/>
                </a:cxn>
                <a:cxn ang="0">
                  <a:pos x="connsiteX1" y="connsiteY1"/>
                </a:cxn>
                <a:cxn ang="0">
                  <a:pos x="connsiteX2" y="connsiteY2"/>
                </a:cxn>
              </a:cxnLst>
              <a:rect l="l" t="t" r="r" b="b"/>
              <a:pathLst>
                <a:path w="712270" h="336884">
                  <a:moveTo>
                    <a:pt x="0" y="336884"/>
                  </a:moveTo>
                  <a:lnTo>
                    <a:pt x="567891" y="86627"/>
                  </a:lnTo>
                  <a:cubicBezTo>
                    <a:pt x="686603" y="30480"/>
                    <a:pt x="699436" y="15240"/>
                    <a:pt x="712270" y="0"/>
                  </a:cubicBezTo>
                </a:path>
              </a:pathLst>
            </a:custGeom>
            <a:noFill/>
            <a:ln w="38100">
              <a:solidFill>
                <a:schemeClr val="bg1">
                  <a:lumMod val="40000"/>
                  <a:lumOff val="60000"/>
                </a:schemeClr>
              </a:solidFill>
              <a:tailEnd type="arrow"/>
            </a:ln>
          </p:spPr>
          <p:style>
            <a:lnRef idx="1">
              <a:schemeClr val="accent3"/>
            </a:lnRef>
            <a:fillRef idx="0">
              <a:schemeClr val="accent3"/>
            </a:fillRef>
            <a:effectRef idx="0">
              <a:schemeClr val="accent3"/>
            </a:effectRef>
            <a:fontRef idx="minor">
              <a:schemeClr val="tx1"/>
            </a:fontRef>
          </p:style>
          <p:txBody>
            <a:bodyPr rtlCol="0" anchor="ctr"/>
            <a:lstStyle/>
            <a:p>
              <a:pPr algn="ctr"/>
              <a:endParaRPr lang="en-GB">
                <a:latin typeface="Myriad Pro"/>
              </a:endParaRPr>
            </a:p>
          </p:txBody>
        </p:sp>
        <p:sp>
          <p:nvSpPr>
            <p:cNvPr id="35" name="Freeform 101">
              <a:extLst>
                <a:ext uri="{FF2B5EF4-FFF2-40B4-BE49-F238E27FC236}">
                  <a16:creationId xmlns:a16="http://schemas.microsoft.com/office/drawing/2014/main" id="{60CD868F-6089-46F2-95D3-782893C582A9}"/>
                </a:ext>
              </a:extLst>
            </p:cNvPr>
            <p:cNvSpPr/>
            <p:nvPr/>
          </p:nvSpPr>
          <p:spPr>
            <a:xfrm>
              <a:off x="7155" y="4004146"/>
              <a:ext cx="772711" cy="398097"/>
            </a:xfrm>
            <a:custGeom>
              <a:avLst/>
              <a:gdLst>
                <a:gd name="connsiteX0" fmla="*/ 0 w 712270"/>
                <a:gd name="connsiteY0" fmla="*/ 336884 h 336884"/>
                <a:gd name="connsiteX1" fmla="*/ 567891 w 712270"/>
                <a:gd name="connsiteY1" fmla="*/ 86627 h 336884"/>
                <a:gd name="connsiteX2" fmla="*/ 712270 w 712270"/>
                <a:gd name="connsiteY2" fmla="*/ 0 h 336884"/>
              </a:gdLst>
              <a:ahLst/>
              <a:cxnLst>
                <a:cxn ang="0">
                  <a:pos x="connsiteX0" y="connsiteY0"/>
                </a:cxn>
                <a:cxn ang="0">
                  <a:pos x="connsiteX1" y="connsiteY1"/>
                </a:cxn>
                <a:cxn ang="0">
                  <a:pos x="connsiteX2" y="connsiteY2"/>
                </a:cxn>
              </a:cxnLst>
              <a:rect l="l" t="t" r="r" b="b"/>
              <a:pathLst>
                <a:path w="712270" h="336884">
                  <a:moveTo>
                    <a:pt x="0" y="336884"/>
                  </a:moveTo>
                  <a:lnTo>
                    <a:pt x="567891" y="86627"/>
                  </a:lnTo>
                  <a:cubicBezTo>
                    <a:pt x="686603" y="30480"/>
                    <a:pt x="699436" y="15240"/>
                    <a:pt x="712270" y="0"/>
                  </a:cubicBezTo>
                </a:path>
              </a:pathLst>
            </a:custGeom>
            <a:noFill/>
            <a:ln w="38100">
              <a:solidFill>
                <a:schemeClr val="bg1">
                  <a:lumMod val="40000"/>
                  <a:lumOff val="60000"/>
                </a:schemeClr>
              </a:solidFill>
              <a:tailEnd type="arrow"/>
            </a:ln>
          </p:spPr>
          <p:style>
            <a:lnRef idx="1">
              <a:schemeClr val="accent3"/>
            </a:lnRef>
            <a:fillRef idx="0">
              <a:schemeClr val="accent3"/>
            </a:fillRef>
            <a:effectRef idx="0">
              <a:schemeClr val="accent3"/>
            </a:effectRef>
            <a:fontRef idx="minor">
              <a:schemeClr val="tx1"/>
            </a:fontRef>
          </p:style>
          <p:txBody>
            <a:bodyPr rtlCol="0" anchor="ctr"/>
            <a:lstStyle/>
            <a:p>
              <a:pPr algn="ctr"/>
              <a:endParaRPr lang="en-GB">
                <a:latin typeface="Myriad Pro"/>
              </a:endParaRPr>
            </a:p>
          </p:txBody>
        </p:sp>
        <p:sp>
          <p:nvSpPr>
            <p:cNvPr id="36" name="Freeform 102">
              <a:extLst>
                <a:ext uri="{FF2B5EF4-FFF2-40B4-BE49-F238E27FC236}">
                  <a16:creationId xmlns:a16="http://schemas.microsoft.com/office/drawing/2014/main" id="{4165AA83-365D-48EA-9B70-37BA062D836F}"/>
                </a:ext>
              </a:extLst>
            </p:cNvPr>
            <p:cNvSpPr/>
            <p:nvPr/>
          </p:nvSpPr>
          <p:spPr>
            <a:xfrm>
              <a:off x="363770" y="4672632"/>
              <a:ext cx="762787" cy="422730"/>
            </a:xfrm>
            <a:custGeom>
              <a:avLst/>
              <a:gdLst>
                <a:gd name="connsiteX0" fmla="*/ 0 w 712270"/>
                <a:gd name="connsiteY0" fmla="*/ 336884 h 336884"/>
                <a:gd name="connsiteX1" fmla="*/ 567891 w 712270"/>
                <a:gd name="connsiteY1" fmla="*/ 86627 h 336884"/>
                <a:gd name="connsiteX2" fmla="*/ 712270 w 712270"/>
                <a:gd name="connsiteY2" fmla="*/ 0 h 336884"/>
              </a:gdLst>
              <a:ahLst/>
              <a:cxnLst>
                <a:cxn ang="0">
                  <a:pos x="connsiteX0" y="connsiteY0"/>
                </a:cxn>
                <a:cxn ang="0">
                  <a:pos x="connsiteX1" y="connsiteY1"/>
                </a:cxn>
                <a:cxn ang="0">
                  <a:pos x="connsiteX2" y="connsiteY2"/>
                </a:cxn>
              </a:cxnLst>
              <a:rect l="l" t="t" r="r" b="b"/>
              <a:pathLst>
                <a:path w="712270" h="336884">
                  <a:moveTo>
                    <a:pt x="0" y="336884"/>
                  </a:moveTo>
                  <a:lnTo>
                    <a:pt x="567891" y="86627"/>
                  </a:lnTo>
                  <a:cubicBezTo>
                    <a:pt x="686603" y="30480"/>
                    <a:pt x="699436" y="15240"/>
                    <a:pt x="712270" y="0"/>
                  </a:cubicBezTo>
                </a:path>
              </a:pathLst>
            </a:custGeom>
            <a:noFill/>
            <a:ln w="38100">
              <a:solidFill>
                <a:schemeClr val="bg2">
                  <a:lumMod val="75000"/>
                </a:schemeClr>
              </a:solidFill>
              <a:tailEnd type="arrow"/>
            </a:ln>
          </p:spPr>
          <p:style>
            <a:lnRef idx="1">
              <a:schemeClr val="accent3"/>
            </a:lnRef>
            <a:fillRef idx="0">
              <a:schemeClr val="accent3"/>
            </a:fillRef>
            <a:effectRef idx="0">
              <a:schemeClr val="accent3"/>
            </a:effectRef>
            <a:fontRef idx="minor">
              <a:schemeClr val="tx1"/>
            </a:fontRef>
          </p:style>
          <p:txBody>
            <a:bodyPr rtlCol="0" anchor="ctr"/>
            <a:lstStyle/>
            <a:p>
              <a:pPr algn="ctr"/>
              <a:endParaRPr lang="en-GB">
                <a:latin typeface="Myriad Pro"/>
              </a:endParaRPr>
            </a:p>
          </p:txBody>
        </p:sp>
        <p:sp>
          <p:nvSpPr>
            <p:cNvPr id="37" name="Freeform 103">
              <a:extLst>
                <a:ext uri="{FF2B5EF4-FFF2-40B4-BE49-F238E27FC236}">
                  <a16:creationId xmlns:a16="http://schemas.microsoft.com/office/drawing/2014/main" id="{E6F42B64-916A-44E6-8F5A-FBB49A763025}"/>
                </a:ext>
              </a:extLst>
            </p:cNvPr>
            <p:cNvSpPr/>
            <p:nvPr/>
          </p:nvSpPr>
          <p:spPr>
            <a:xfrm>
              <a:off x="223258" y="4165792"/>
              <a:ext cx="762787" cy="422730"/>
            </a:xfrm>
            <a:custGeom>
              <a:avLst/>
              <a:gdLst>
                <a:gd name="connsiteX0" fmla="*/ 0 w 712270"/>
                <a:gd name="connsiteY0" fmla="*/ 336884 h 336884"/>
                <a:gd name="connsiteX1" fmla="*/ 567891 w 712270"/>
                <a:gd name="connsiteY1" fmla="*/ 86627 h 336884"/>
                <a:gd name="connsiteX2" fmla="*/ 712270 w 712270"/>
                <a:gd name="connsiteY2" fmla="*/ 0 h 336884"/>
              </a:gdLst>
              <a:ahLst/>
              <a:cxnLst>
                <a:cxn ang="0">
                  <a:pos x="connsiteX0" y="connsiteY0"/>
                </a:cxn>
                <a:cxn ang="0">
                  <a:pos x="connsiteX1" y="connsiteY1"/>
                </a:cxn>
                <a:cxn ang="0">
                  <a:pos x="connsiteX2" y="connsiteY2"/>
                </a:cxn>
              </a:cxnLst>
              <a:rect l="l" t="t" r="r" b="b"/>
              <a:pathLst>
                <a:path w="712270" h="336884">
                  <a:moveTo>
                    <a:pt x="0" y="336884"/>
                  </a:moveTo>
                  <a:lnTo>
                    <a:pt x="567891" y="86627"/>
                  </a:lnTo>
                  <a:cubicBezTo>
                    <a:pt x="686603" y="30480"/>
                    <a:pt x="699436" y="15240"/>
                    <a:pt x="712270" y="0"/>
                  </a:cubicBezTo>
                </a:path>
              </a:pathLst>
            </a:custGeom>
            <a:noFill/>
            <a:ln w="38100">
              <a:solidFill>
                <a:schemeClr val="bg2">
                  <a:lumMod val="75000"/>
                </a:schemeClr>
              </a:solidFill>
              <a:tailEnd type="arrow"/>
            </a:ln>
          </p:spPr>
          <p:style>
            <a:lnRef idx="1">
              <a:schemeClr val="accent3"/>
            </a:lnRef>
            <a:fillRef idx="0">
              <a:schemeClr val="accent3"/>
            </a:fillRef>
            <a:effectRef idx="0">
              <a:schemeClr val="accent3"/>
            </a:effectRef>
            <a:fontRef idx="minor">
              <a:schemeClr val="tx1"/>
            </a:fontRef>
          </p:style>
          <p:txBody>
            <a:bodyPr rtlCol="0" anchor="ctr"/>
            <a:lstStyle/>
            <a:p>
              <a:pPr algn="ctr"/>
              <a:endParaRPr lang="en-GB">
                <a:latin typeface="Myriad Pro"/>
              </a:endParaRPr>
            </a:p>
          </p:txBody>
        </p:sp>
        <p:sp>
          <p:nvSpPr>
            <p:cNvPr id="38" name="Freeform 104">
              <a:extLst>
                <a:ext uri="{FF2B5EF4-FFF2-40B4-BE49-F238E27FC236}">
                  <a16:creationId xmlns:a16="http://schemas.microsoft.com/office/drawing/2014/main" id="{FFB72C9B-78C3-479D-BAB4-081276AAC1B6}"/>
                </a:ext>
              </a:extLst>
            </p:cNvPr>
            <p:cNvSpPr/>
            <p:nvPr/>
          </p:nvSpPr>
          <p:spPr>
            <a:xfrm>
              <a:off x="3155934" y="3330142"/>
              <a:ext cx="713422" cy="407328"/>
            </a:xfrm>
            <a:custGeom>
              <a:avLst/>
              <a:gdLst>
                <a:gd name="connsiteX0" fmla="*/ 0 w 712270"/>
                <a:gd name="connsiteY0" fmla="*/ 336884 h 336884"/>
                <a:gd name="connsiteX1" fmla="*/ 567891 w 712270"/>
                <a:gd name="connsiteY1" fmla="*/ 86627 h 336884"/>
                <a:gd name="connsiteX2" fmla="*/ 712270 w 712270"/>
                <a:gd name="connsiteY2" fmla="*/ 0 h 336884"/>
              </a:gdLst>
              <a:ahLst/>
              <a:cxnLst>
                <a:cxn ang="0">
                  <a:pos x="connsiteX0" y="connsiteY0"/>
                </a:cxn>
                <a:cxn ang="0">
                  <a:pos x="connsiteX1" y="connsiteY1"/>
                </a:cxn>
                <a:cxn ang="0">
                  <a:pos x="connsiteX2" y="connsiteY2"/>
                </a:cxn>
              </a:cxnLst>
              <a:rect l="l" t="t" r="r" b="b"/>
              <a:pathLst>
                <a:path w="712270" h="336884">
                  <a:moveTo>
                    <a:pt x="0" y="336884"/>
                  </a:moveTo>
                  <a:lnTo>
                    <a:pt x="567891" y="86627"/>
                  </a:lnTo>
                  <a:cubicBezTo>
                    <a:pt x="686603" y="30480"/>
                    <a:pt x="699436" y="15240"/>
                    <a:pt x="712270" y="0"/>
                  </a:cubicBezTo>
                </a:path>
              </a:pathLst>
            </a:custGeom>
            <a:noFill/>
            <a:ln w="38100">
              <a:solidFill>
                <a:schemeClr val="accent1">
                  <a:lumMod val="60000"/>
                  <a:lumOff val="40000"/>
                </a:schemeClr>
              </a:solidFill>
              <a:tailEnd type="arrow"/>
            </a:ln>
          </p:spPr>
          <p:style>
            <a:lnRef idx="1">
              <a:schemeClr val="accent3"/>
            </a:lnRef>
            <a:fillRef idx="0">
              <a:schemeClr val="accent3"/>
            </a:fillRef>
            <a:effectRef idx="0">
              <a:schemeClr val="accent3"/>
            </a:effectRef>
            <a:fontRef idx="minor">
              <a:schemeClr val="tx1"/>
            </a:fontRef>
          </p:style>
          <p:txBody>
            <a:bodyPr rtlCol="0" anchor="ctr"/>
            <a:lstStyle/>
            <a:p>
              <a:pPr algn="ctr"/>
              <a:endParaRPr lang="en-GB">
                <a:latin typeface="Myriad Pro"/>
              </a:endParaRPr>
            </a:p>
          </p:txBody>
        </p:sp>
        <p:sp>
          <p:nvSpPr>
            <p:cNvPr id="39" name="Freeform 105">
              <a:extLst>
                <a:ext uri="{FF2B5EF4-FFF2-40B4-BE49-F238E27FC236}">
                  <a16:creationId xmlns:a16="http://schemas.microsoft.com/office/drawing/2014/main" id="{2279678D-4EE7-494D-BA5F-F3CD71864480}"/>
                </a:ext>
              </a:extLst>
            </p:cNvPr>
            <p:cNvSpPr/>
            <p:nvPr/>
          </p:nvSpPr>
          <p:spPr>
            <a:xfrm>
              <a:off x="2629606" y="2982869"/>
              <a:ext cx="698268" cy="333837"/>
            </a:xfrm>
            <a:custGeom>
              <a:avLst/>
              <a:gdLst>
                <a:gd name="connsiteX0" fmla="*/ 0 w 712270"/>
                <a:gd name="connsiteY0" fmla="*/ 336884 h 336884"/>
                <a:gd name="connsiteX1" fmla="*/ 567891 w 712270"/>
                <a:gd name="connsiteY1" fmla="*/ 86627 h 336884"/>
                <a:gd name="connsiteX2" fmla="*/ 712270 w 712270"/>
                <a:gd name="connsiteY2" fmla="*/ 0 h 336884"/>
              </a:gdLst>
              <a:ahLst/>
              <a:cxnLst>
                <a:cxn ang="0">
                  <a:pos x="connsiteX0" y="connsiteY0"/>
                </a:cxn>
                <a:cxn ang="0">
                  <a:pos x="connsiteX1" y="connsiteY1"/>
                </a:cxn>
                <a:cxn ang="0">
                  <a:pos x="connsiteX2" y="connsiteY2"/>
                </a:cxn>
              </a:cxnLst>
              <a:rect l="l" t="t" r="r" b="b"/>
              <a:pathLst>
                <a:path w="712270" h="336884">
                  <a:moveTo>
                    <a:pt x="0" y="336884"/>
                  </a:moveTo>
                  <a:lnTo>
                    <a:pt x="567891" y="86627"/>
                  </a:lnTo>
                  <a:cubicBezTo>
                    <a:pt x="686603" y="30480"/>
                    <a:pt x="699436" y="15240"/>
                    <a:pt x="712270" y="0"/>
                  </a:cubicBezTo>
                </a:path>
              </a:pathLst>
            </a:custGeom>
            <a:noFill/>
            <a:ln w="38100">
              <a:solidFill>
                <a:schemeClr val="accent1">
                  <a:lumMod val="60000"/>
                  <a:lumOff val="40000"/>
                </a:schemeClr>
              </a:solidFill>
              <a:tailEnd type="arrow"/>
            </a:ln>
          </p:spPr>
          <p:style>
            <a:lnRef idx="1">
              <a:schemeClr val="accent3"/>
            </a:lnRef>
            <a:fillRef idx="0">
              <a:schemeClr val="accent3"/>
            </a:fillRef>
            <a:effectRef idx="0">
              <a:schemeClr val="accent3"/>
            </a:effectRef>
            <a:fontRef idx="minor">
              <a:schemeClr val="tx1"/>
            </a:fontRef>
          </p:style>
          <p:txBody>
            <a:bodyPr rtlCol="0" anchor="ctr"/>
            <a:lstStyle/>
            <a:p>
              <a:pPr algn="ctr"/>
              <a:endParaRPr lang="en-GB">
                <a:latin typeface="Myriad Pro"/>
              </a:endParaRPr>
            </a:p>
          </p:txBody>
        </p:sp>
        <p:grpSp>
          <p:nvGrpSpPr>
            <p:cNvPr id="40" name="Group 39">
              <a:extLst>
                <a:ext uri="{FF2B5EF4-FFF2-40B4-BE49-F238E27FC236}">
                  <a16:creationId xmlns:a16="http://schemas.microsoft.com/office/drawing/2014/main" id="{AF9F239B-4581-41F6-BE9A-8C8684E487FF}"/>
                </a:ext>
              </a:extLst>
            </p:cNvPr>
            <p:cNvGrpSpPr/>
            <p:nvPr/>
          </p:nvGrpSpPr>
          <p:grpSpPr>
            <a:xfrm>
              <a:off x="330841" y="2976635"/>
              <a:ext cx="620784" cy="442141"/>
              <a:chOff x="2521552" y="1083577"/>
              <a:chExt cx="959812" cy="724949"/>
            </a:xfrm>
          </p:grpSpPr>
          <p:pic>
            <p:nvPicPr>
              <p:cNvPr id="42" name="Picture 41">
                <a:extLst>
                  <a:ext uri="{FF2B5EF4-FFF2-40B4-BE49-F238E27FC236}">
                    <a16:creationId xmlns:a16="http://schemas.microsoft.com/office/drawing/2014/main" id="{CF6011EC-E6FC-45F9-873D-3A2378C6A5C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2" r="-12097"/>
              <a:stretch/>
            </p:blipFill>
            <p:spPr>
              <a:xfrm>
                <a:off x="2778324" y="1083577"/>
                <a:ext cx="446268" cy="428280"/>
              </a:xfrm>
              <a:prstGeom prst="rect">
                <a:avLst/>
              </a:prstGeom>
            </p:spPr>
          </p:pic>
          <p:pic>
            <p:nvPicPr>
              <p:cNvPr id="43" name="Picture 42">
                <a:extLst>
                  <a:ext uri="{FF2B5EF4-FFF2-40B4-BE49-F238E27FC236}">
                    <a16:creationId xmlns:a16="http://schemas.microsoft.com/office/drawing/2014/main" id="{869091E3-80BC-47C8-9ACB-044FE3AAD9C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19850" r="-22759" b="-38274"/>
              <a:stretch/>
            </p:blipFill>
            <p:spPr>
              <a:xfrm>
                <a:off x="2521552" y="1511857"/>
                <a:ext cx="959812" cy="296669"/>
              </a:xfrm>
              <a:prstGeom prst="rect">
                <a:avLst/>
              </a:prstGeom>
            </p:spPr>
          </p:pic>
        </p:grpSp>
        <p:sp>
          <p:nvSpPr>
            <p:cNvPr id="41" name="TextBox 40">
              <a:extLst>
                <a:ext uri="{FF2B5EF4-FFF2-40B4-BE49-F238E27FC236}">
                  <a16:creationId xmlns:a16="http://schemas.microsoft.com/office/drawing/2014/main" id="{33F64889-9187-490B-9C58-57E9AF38A74F}"/>
                </a:ext>
              </a:extLst>
            </p:cNvPr>
            <p:cNvSpPr txBox="1"/>
            <p:nvPr/>
          </p:nvSpPr>
          <p:spPr>
            <a:xfrm>
              <a:off x="53227" y="3382518"/>
              <a:ext cx="1664848" cy="369332"/>
            </a:xfrm>
            <a:prstGeom prst="rect">
              <a:avLst/>
            </a:prstGeom>
            <a:noFill/>
          </p:spPr>
          <p:txBody>
            <a:bodyPr wrap="square" rtlCol="0">
              <a:spAutoFit/>
            </a:bodyPr>
            <a:lstStyle/>
            <a:p>
              <a:r>
                <a:rPr lang="en-US" b="1" i="1" dirty="0">
                  <a:solidFill>
                    <a:srgbClr val="000000"/>
                  </a:solidFill>
                  <a:latin typeface="Myriad Pro"/>
                </a:rPr>
                <a:t>ALICE study</a:t>
              </a:r>
            </a:p>
          </p:txBody>
        </p:sp>
      </p:grpSp>
      <p:sp>
        <p:nvSpPr>
          <p:cNvPr id="46" name="TextBox 45">
            <a:extLst>
              <a:ext uri="{FF2B5EF4-FFF2-40B4-BE49-F238E27FC236}">
                <a16:creationId xmlns:a16="http://schemas.microsoft.com/office/drawing/2014/main" id="{FAA73D79-045D-46DE-A21B-33236E5DF4E3}"/>
              </a:ext>
            </a:extLst>
          </p:cNvPr>
          <p:cNvSpPr txBox="1"/>
          <p:nvPr/>
        </p:nvSpPr>
        <p:spPr>
          <a:xfrm>
            <a:off x="4083770" y="1178679"/>
            <a:ext cx="7705458" cy="400110"/>
          </a:xfrm>
          <a:prstGeom prst="rect">
            <a:avLst/>
          </a:prstGeom>
          <a:noFill/>
        </p:spPr>
        <p:txBody>
          <a:bodyPr wrap="square">
            <a:spAutoFit/>
          </a:bodyPr>
          <a:lstStyle/>
          <a:p>
            <a:r>
              <a:rPr lang="en-US" sz="2000" b="1" dirty="0">
                <a:latin typeface="Myriad Pro"/>
              </a:rPr>
              <a:t>Porous carbon foam structures as air cooling radiators</a:t>
            </a:r>
          </a:p>
        </p:txBody>
      </p:sp>
      <p:grpSp>
        <p:nvGrpSpPr>
          <p:cNvPr id="48" name="Group 47">
            <a:extLst>
              <a:ext uri="{FF2B5EF4-FFF2-40B4-BE49-F238E27FC236}">
                <a16:creationId xmlns:a16="http://schemas.microsoft.com/office/drawing/2014/main" id="{65F1064B-B845-4077-AF13-F81EA075E231}"/>
              </a:ext>
            </a:extLst>
          </p:cNvPr>
          <p:cNvGrpSpPr>
            <a:grpSpLocks noChangeAspect="1"/>
          </p:cNvGrpSpPr>
          <p:nvPr/>
        </p:nvGrpSpPr>
        <p:grpSpPr>
          <a:xfrm>
            <a:off x="2236871" y="3585302"/>
            <a:ext cx="2746178" cy="2780522"/>
            <a:chOff x="8977787" y="476250"/>
            <a:chExt cx="3048000" cy="3086118"/>
          </a:xfrm>
        </p:grpSpPr>
        <p:pic>
          <p:nvPicPr>
            <p:cNvPr id="49" name="E36799DC-B63F-4A23-A33D-E584CFEB86F4">
              <a:extLst>
                <a:ext uri="{FF2B5EF4-FFF2-40B4-BE49-F238E27FC236}">
                  <a16:creationId xmlns:a16="http://schemas.microsoft.com/office/drawing/2014/main" id="{A6305E2C-4F6A-4B7A-814F-2C88FDC0A23C}"/>
                </a:ext>
              </a:extLst>
            </p:cNvPr>
            <p:cNvPicPr>
              <a:picLocks noChangeAspect="1" noChangeArrowheads="1"/>
            </p:cNvPicPr>
            <p:nvPr/>
          </p:nvPicPr>
          <p:blipFill rotWithShape="1">
            <a:blip r:embed="rId7" cstate="print">
              <a:clrChange>
                <a:clrFrom>
                  <a:srgbClr val="FFFFFF"/>
                </a:clrFrom>
                <a:clrTo>
                  <a:srgbClr val="FFFFFF">
                    <a:alpha val="0"/>
                  </a:srgbClr>
                </a:clrTo>
              </a:clrChange>
              <a:extLst>
                <a:ext uri="{BEBA8EAE-BF5A-486C-A8C5-ECC9F3942E4B}">
                  <a14:imgProps xmlns:a14="http://schemas.microsoft.com/office/drawing/2010/main">
                    <a14:imgLayer r:embed="rId8">
                      <a14:imgEffect>
                        <a14:brightnessContrast bright="40000"/>
                      </a14:imgEffect>
                    </a14:imgLayer>
                  </a14:imgProps>
                </a:ext>
                <a:ext uri="{28A0092B-C50C-407E-A947-70E740481C1C}">
                  <a14:useLocalDpi xmlns:a14="http://schemas.microsoft.com/office/drawing/2010/main" val="0"/>
                </a:ext>
              </a:extLst>
            </a:blip>
            <a:srcRect l="14410" r="14800" b="4433"/>
            <a:stretch/>
          </p:blipFill>
          <p:spPr bwMode="auto">
            <a:xfrm>
              <a:off x="8977787" y="476250"/>
              <a:ext cx="3048000" cy="308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Arc 49">
              <a:extLst>
                <a:ext uri="{FF2B5EF4-FFF2-40B4-BE49-F238E27FC236}">
                  <a16:creationId xmlns:a16="http://schemas.microsoft.com/office/drawing/2014/main" id="{BD9241E3-FBCE-4CB0-BB8E-AC7C44B7DAEF}"/>
                </a:ext>
              </a:extLst>
            </p:cNvPr>
            <p:cNvSpPr/>
            <p:nvPr/>
          </p:nvSpPr>
          <p:spPr>
            <a:xfrm rot="6769442">
              <a:off x="9965988" y="1233532"/>
              <a:ext cx="1139093" cy="1592534"/>
            </a:xfrm>
            <a:prstGeom prst="arc">
              <a:avLst>
                <a:gd name="adj1" fmla="val 16200000"/>
                <a:gd name="adj2" fmla="val 5544922"/>
              </a:avLst>
            </a:pr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3" name="Group 2">
            <a:extLst>
              <a:ext uri="{FF2B5EF4-FFF2-40B4-BE49-F238E27FC236}">
                <a16:creationId xmlns:a16="http://schemas.microsoft.com/office/drawing/2014/main" id="{E995C8C2-84A0-42B5-9008-81D4248ACB2B}"/>
              </a:ext>
            </a:extLst>
          </p:cNvPr>
          <p:cNvGrpSpPr/>
          <p:nvPr/>
        </p:nvGrpSpPr>
        <p:grpSpPr>
          <a:xfrm>
            <a:off x="6276192" y="3067611"/>
            <a:ext cx="5601348" cy="2868855"/>
            <a:chOff x="6340839" y="3140439"/>
            <a:chExt cx="5601348" cy="2868855"/>
          </a:xfrm>
        </p:grpSpPr>
        <p:pic>
          <p:nvPicPr>
            <p:cNvPr id="51" name="Picture 50">
              <a:extLst>
                <a:ext uri="{FF2B5EF4-FFF2-40B4-BE49-F238E27FC236}">
                  <a16:creationId xmlns:a16="http://schemas.microsoft.com/office/drawing/2014/main" id="{D518EB18-62F1-4722-8B7E-4F372ACCDE81}"/>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9546167" y="3268102"/>
              <a:ext cx="2284932" cy="1155337"/>
            </a:xfrm>
            <a:prstGeom prst="rect">
              <a:avLst/>
            </a:prstGeom>
          </p:spPr>
        </p:pic>
        <p:pic>
          <p:nvPicPr>
            <p:cNvPr id="52" name="Picture 51">
              <a:extLst>
                <a:ext uri="{FF2B5EF4-FFF2-40B4-BE49-F238E27FC236}">
                  <a16:creationId xmlns:a16="http://schemas.microsoft.com/office/drawing/2014/main" id="{3920BA70-6FFF-4250-905E-624CFC6217BD}"/>
                </a:ext>
              </a:extLst>
            </p:cNvPr>
            <p:cNvPicPr>
              <a:picLocks noChangeAspect="1"/>
            </p:cNvPicPr>
            <p:nvPr/>
          </p:nvPicPr>
          <p:blipFill>
            <a:blip r:embed="rId10"/>
            <a:stretch>
              <a:fillRect/>
            </a:stretch>
          </p:blipFill>
          <p:spPr>
            <a:xfrm>
              <a:off x="6483543" y="4321557"/>
              <a:ext cx="4366932" cy="1687737"/>
            </a:xfrm>
            <a:prstGeom prst="rect">
              <a:avLst/>
            </a:prstGeom>
          </p:spPr>
        </p:pic>
        <p:sp>
          <p:nvSpPr>
            <p:cNvPr id="53" name="Rectangle 52">
              <a:extLst>
                <a:ext uri="{FF2B5EF4-FFF2-40B4-BE49-F238E27FC236}">
                  <a16:creationId xmlns:a16="http://schemas.microsoft.com/office/drawing/2014/main" id="{F06F94FA-408C-4E03-BC27-003ABC97AF1A}"/>
                </a:ext>
              </a:extLst>
            </p:cNvPr>
            <p:cNvSpPr/>
            <p:nvPr/>
          </p:nvSpPr>
          <p:spPr>
            <a:xfrm>
              <a:off x="6562941" y="3318626"/>
              <a:ext cx="3128421" cy="900246"/>
            </a:xfrm>
            <a:prstGeom prst="rect">
              <a:avLst/>
            </a:prstGeom>
          </p:spPr>
          <p:txBody>
            <a:bodyPr wrap="square">
              <a:spAutoFit/>
            </a:bodyPr>
            <a:lstStyle/>
            <a:p>
              <a:r>
                <a:rPr lang="en-GB" sz="1050" dirty="0"/>
                <a:t>Lin, </a:t>
              </a:r>
              <a:r>
                <a:rPr lang="en-GB" sz="1050" dirty="0" err="1"/>
                <a:t>Wamei</a:t>
              </a:r>
              <a:r>
                <a:rPr lang="en-GB" sz="1050" dirty="0"/>
                <a:t> &amp; </a:t>
              </a:r>
              <a:r>
                <a:rPr lang="en-GB" sz="1050" dirty="0" err="1"/>
                <a:t>Sunden</a:t>
              </a:r>
              <a:r>
                <a:rPr lang="en-GB" sz="1050" dirty="0"/>
                <a:t>, Bengt &amp; Yuan, </a:t>
              </a:r>
              <a:r>
                <a:rPr lang="en-GB" sz="1050" dirty="0" err="1"/>
                <a:t>Jinliang</a:t>
              </a:r>
              <a:r>
                <a:rPr lang="en-GB" sz="1050" dirty="0"/>
                <a:t>. (2013). A performance analysis of porous graphite foam heat exchangers in vehicles. Applied Thermal Engineering. 50. 1201-1210. 10.1016/j.applthermaleng.2012.08.047. </a:t>
              </a:r>
            </a:p>
          </p:txBody>
        </p:sp>
        <p:sp>
          <p:nvSpPr>
            <p:cNvPr id="2" name="Rectangle 1">
              <a:extLst>
                <a:ext uri="{FF2B5EF4-FFF2-40B4-BE49-F238E27FC236}">
                  <a16:creationId xmlns:a16="http://schemas.microsoft.com/office/drawing/2014/main" id="{A0452004-0333-41BE-A658-563A3371DF4D}"/>
                </a:ext>
              </a:extLst>
            </p:cNvPr>
            <p:cNvSpPr/>
            <p:nvPr/>
          </p:nvSpPr>
          <p:spPr>
            <a:xfrm>
              <a:off x="6340839" y="3140439"/>
              <a:ext cx="5601348" cy="286885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TextBox 5">
            <a:extLst>
              <a:ext uri="{FF2B5EF4-FFF2-40B4-BE49-F238E27FC236}">
                <a16:creationId xmlns:a16="http://schemas.microsoft.com/office/drawing/2014/main" id="{6C80ACF2-62D6-4EE1-8293-7C4A091B781E}"/>
              </a:ext>
            </a:extLst>
          </p:cNvPr>
          <p:cNvSpPr txBox="1"/>
          <p:nvPr/>
        </p:nvSpPr>
        <p:spPr>
          <a:xfrm>
            <a:off x="9227353" y="5936466"/>
            <a:ext cx="2262607" cy="307777"/>
          </a:xfrm>
          <a:prstGeom prst="rect">
            <a:avLst/>
          </a:prstGeom>
          <a:noFill/>
        </p:spPr>
        <p:txBody>
          <a:bodyPr wrap="none" rtlCol="0">
            <a:spAutoFit/>
          </a:bodyPr>
          <a:lstStyle/>
          <a:p>
            <a:r>
              <a:rPr lang="en-GB" sz="1400" b="1" i="1" dirty="0">
                <a:solidFill>
                  <a:srgbClr val="C00000"/>
                </a:solidFill>
              </a:rPr>
              <a:t>Slide courtesy of C. Gargiulo</a:t>
            </a:r>
          </a:p>
        </p:txBody>
      </p:sp>
      <p:pic>
        <p:nvPicPr>
          <p:cNvPr id="9" name="Picture 8">
            <a:extLst>
              <a:ext uri="{FF2B5EF4-FFF2-40B4-BE49-F238E27FC236}">
                <a16:creationId xmlns:a16="http://schemas.microsoft.com/office/drawing/2014/main" id="{8954706F-FEED-4114-96F1-25BF764F3AB8}"/>
              </a:ext>
            </a:extLst>
          </p:cNvPr>
          <p:cNvPicPr>
            <a:picLocks noChangeAspect="1"/>
          </p:cNvPicPr>
          <p:nvPr/>
        </p:nvPicPr>
        <p:blipFill>
          <a:blip r:embed="rId11"/>
          <a:stretch>
            <a:fillRect/>
          </a:stretch>
        </p:blipFill>
        <p:spPr>
          <a:xfrm>
            <a:off x="3895563" y="2367690"/>
            <a:ext cx="3876137" cy="2163664"/>
          </a:xfrm>
          <a:prstGeom prst="rect">
            <a:avLst/>
          </a:prstGeom>
        </p:spPr>
      </p:pic>
      <p:pic>
        <p:nvPicPr>
          <p:cNvPr id="47" name="Picture 46">
            <a:extLst>
              <a:ext uri="{FF2B5EF4-FFF2-40B4-BE49-F238E27FC236}">
                <a16:creationId xmlns:a16="http://schemas.microsoft.com/office/drawing/2014/main" id="{B4C2845F-FFD6-45FF-A7FD-62D845658A43}"/>
              </a:ext>
            </a:extLst>
          </p:cNvPr>
          <p:cNvPicPr>
            <a:picLocks noChangeAspect="1"/>
          </p:cNvPicPr>
          <p:nvPr/>
        </p:nvPicPr>
        <p:blipFill rotWithShape="1">
          <a:blip r:embed="rId12"/>
          <a:srcRect l="9028" t="11776" r="3438" b="10820"/>
          <a:stretch/>
        </p:blipFill>
        <p:spPr>
          <a:xfrm>
            <a:off x="544320" y="4996971"/>
            <a:ext cx="2106069" cy="1133480"/>
          </a:xfrm>
          <a:prstGeom prst="rect">
            <a:avLst/>
          </a:prstGeom>
        </p:spPr>
      </p:pic>
      <p:sp>
        <p:nvSpPr>
          <p:cNvPr id="55" name="Date Placeholder 3">
            <a:extLst>
              <a:ext uri="{FF2B5EF4-FFF2-40B4-BE49-F238E27FC236}">
                <a16:creationId xmlns:a16="http://schemas.microsoft.com/office/drawing/2014/main" id="{957CE7E0-40C0-4DEC-9164-60E9E2D60991}"/>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58" name="Slide Number Placeholder 5">
            <a:extLst>
              <a:ext uri="{FF2B5EF4-FFF2-40B4-BE49-F238E27FC236}">
                <a16:creationId xmlns:a16="http://schemas.microsoft.com/office/drawing/2014/main" id="{FAAC01D2-1EB9-45D0-A840-5BB764E74C1B}"/>
              </a:ext>
            </a:extLst>
          </p:cNvPr>
          <p:cNvSpPr>
            <a:spLocks noGrp="1"/>
          </p:cNvSpPr>
          <p:nvPr>
            <p:ph type="sldNum" sz="quarter" idx="4"/>
          </p:nvPr>
        </p:nvSpPr>
        <p:spPr>
          <a:xfrm>
            <a:off x="8979747" y="6356350"/>
            <a:ext cx="2541693"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10</a:t>
            </a:fld>
            <a:endParaRPr lang="en-GB" dirty="0"/>
          </a:p>
        </p:txBody>
      </p:sp>
    </p:spTree>
    <p:extLst>
      <p:ext uri="{BB962C8B-B14F-4D97-AF65-F5344CB8AC3E}">
        <p14:creationId xmlns:p14="http://schemas.microsoft.com/office/powerpoint/2010/main" val="28842218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838199" y="-2168"/>
            <a:ext cx="10651761" cy="1325563"/>
          </a:xfrm>
        </p:spPr>
        <p:txBody>
          <a:bodyPr/>
          <a:lstStyle/>
          <a:p>
            <a:r>
              <a:rPr lang="en-US" dirty="0">
                <a:solidFill>
                  <a:srgbClr val="C00000"/>
                </a:solidFill>
              </a:rPr>
              <a:t>Liquid assisted air cooling</a:t>
            </a:r>
            <a:endParaRPr lang="en-GB" dirty="0">
              <a:solidFill>
                <a:srgbClr val="C00000"/>
              </a:solidFill>
            </a:endParaRPr>
          </a:p>
        </p:txBody>
      </p:sp>
      <p:sp>
        <p:nvSpPr>
          <p:cNvPr id="55" name="Date Placeholder 3">
            <a:extLst>
              <a:ext uri="{FF2B5EF4-FFF2-40B4-BE49-F238E27FC236}">
                <a16:creationId xmlns:a16="http://schemas.microsoft.com/office/drawing/2014/main" id="{957CE7E0-40C0-4DEC-9164-60E9E2D60991}"/>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58" name="Slide Number Placeholder 5">
            <a:extLst>
              <a:ext uri="{FF2B5EF4-FFF2-40B4-BE49-F238E27FC236}">
                <a16:creationId xmlns:a16="http://schemas.microsoft.com/office/drawing/2014/main" id="{FAAC01D2-1EB9-45D0-A840-5BB764E74C1B}"/>
              </a:ext>
            </a:extLst>
          </p:cNvPr>
          <p:cNvSpPr>
            <a:spLocks noGrp="1"/>
          </p:cNvSpPr>
          <p:nvPr>
            <p:ph type="sldNum" sz="quarter" idx="4"/>
          </p:nvPr>
        </p:nvSpPr>
        <p:spPr>
          <a:xfrm>
            <a:off x="8979747" y="6356350"/>
            <a:ext cx="2541693"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11</a:t>
            </a:fld>
            <a:endParaRPr lang="en-GB" dirty="0"/>
          </a:p>
        </p:txBody>
      </p:sp>
      <p:pic>
        <p:nvPicPr>
          <p:cNvPr id="5" name="Picture 4">
            <a:extLst>
              <a:ext uri="{FF2B5EF4-FFF2-40B4-BE49-F238E27FC236}">
                <a16:creationId xmlns:a16="http://schemas.microsoft.com/office/drawing/2014/main" id="{1AEDCC09-4F1B-484C-98CA-C4BC9B2DD5EE}"/>
              </a:ext>
            </a:extLst>
          </p:cNvPr>
          <p:cNvPicPr>
            <a:picLocks noChangeAspect="1"/>
          </p:cNvPicPr>
          <p:nvPr/>
        </p:nvPicPr>
        <p:blipFill rotWithShape="1">
          <a:blip r:embed="rId2"/>
          <a:srcRect r="681" b="4117"/>
          <a:stretch/>
        </p:blipFill>
        <p:spPr>
          <a:xfrm>
            <a:off x="226423" y="3266459"/>
            <a:ext cx="5869577" cy="2380674"/>
          </a:xfrm>
          <a:prstGeom prst="rect">
            <a:avLst/>
          </a:prstGeom>
        </p:spPr>
      </p:pic>
      <p:pic>
        <p:nvPicPr>
          <p:cNvPr id="10" name="Picture 9">
            <a:extLst>
              <a:ext uri="{FF2B5EF4-FFF2-40B4-BE49-F238E27FC236}">
                <a16:creationId xmlns:a16="http://schemas.microsoft.com/office/drawing/2014/main" id="{EF3A9ED0-3235-4E0B-B0BE-B280C6DA7A06}"/>
              </a:ext>
            </a:extLst>
          </p:cNvPr>
          <p:cNvPicPr>
            <a:picLocks noChangeAspect="1"/>
          </p:cNvPicPr>
          <p:nvPr/>
        </p:nvPicPr>
        <p:blipFill>
          <a:blip r:embed="rId3"/>
          <a:stretch>
            <a:fillRect/>
          </a:stretch>
        </p:blipFill>
        <p:spPr>
          <a:xfrm>
            <a:off x="226423" y="2117349"/>
            <a:ext cx="2842767" cy="1095103"/>
          </a:xfrm>
          <a:prstGeom prst="rect">
            <a:avLst/>
          </a:prstGeom>
        </p:spPr>
      </p:pic>
      <p:pic>
        <p:nvPicPr>
          <p:cNvPr id="12" name="Picture 11">
            <a:extLst>
              <a:ext uri="{FF2B5EF4-FFF2-40B4-BE49-F238E27FC236}">
                <a16:creationId xmlns:a16="http://schemas.microsoft.com/office/drawing/2014/main" id="{23B82D75-AFAC-42F3-B4AA-F0003CC6E605}"/>
              </a:ext>
            </a:extLst>
          </p:cNvPr>
          <p:cNvPicPr>
            <a:picLocks noChangeAspect="1"/>
          </p:cNvPicPr>
          <p:nvPr/>
        </p:nvPicPr>
        <p:blipFill>
          <a:blip r:embed="rId4"/>
          <a:stretch>
            <a:fillRect/>
          </a:stretch>
        </p:blipFill>
        <p:spPr>
          <a:xfrm>
            <a:off x="3233592" y="2119102"/>
            <a:ext cx="1891056" cy="1095103"/>
          </a:xfrm>
          <a:prstGeom prst="rect">
            <a:avLst/>
          </a:prstGeom>
        </p:spPr>
      </p:pic>
      <p:pic>
        <p:nvPicPr>
          <p:cNvPr id="14" name="Picture 13">
            <a:extLst>
              <a:ext uri="{FF2B5EF4-FFF2-40B4-BE49-F238E27FC236}">
                <a16:creationId xmlns:a16="http://schemas.microsoft.com/office/drawing/2014/main" id="{5AA3C0DB-BC09-4222-8DBE-B79C90E3C66F}"/>
              </a:ext>
            </a:extLst>
          </p:cNvPr>
          <p:cNvPicPr>
            <a:picLocks noChangeAspect="1"/>
          </p:cNvPicPr>
          <p:nvPr/>
        </p:nvPicPr>
        <p:blipFill>
          <a:blip r:embed="rId5"/>
          <a:stretch>
            <a:fillRect/>
          </a:stretch>
        </p:blipFill>
        <p:spPr>
          <a:xfrm>
            <a:off x="6607517" y="4511667"/>
            <a:ext cx="1508874" cy="1586184"/>
          </a:xfrm>
          <a:prstGeom prst="rect">
            <a:avLst/>
          </a:prstGeom>
        </p:spPr>
      </p:pic>
      <p:pic>
        <p:nvPicPr>
          <p:cNvPr id="15" name="Picture 14">
            <a:extLst>
              <a:ext uri="{FF2B5EF4-FFF2-40B4-BE49-F238E27FC236}">
                <a16:creationId xmlns:a16="http://schemas.microsoft.com/office/drawing/2014/main" id="{6621A573-61D5-4442-9838-AAEAC16E6DFE}"/>
              </a:ext>
            </a:extLst>
          </p:cNvPr>
          <p:cNvPicPr>
            <a:picLocks noChangeAspect="1"/>
          </p:cNvPicPr>
          <p:nvPr/>
        </p:nvPicPr>
        <p:blipFill>
          <a:blip r:embed="rId6"/>
          <a:stretch>
            <a:fillRect/>
          </a:stretch>
        </p:blipFill>
        <p:spPr>
          <a:xfrm>
            <a:off x="6446704" y="1922065"/>
            <a:ext cx="5269757" cy="2630672"/>
          </a:xfrm>
          <a:prstGeom prst="rect">
            <a:avLst/>
          </a:prstGeom>
        </p:spPr>
      </p:pic>
      <p:pic>
        <p:nvPicPr>
          <p:cNvPr id="16" name="Picture 15">
            <a:extLst>
              <a:ext uri="{FF2B5EF4-FFF2-40B4-BE49-F238E27FC236}">
                <a16:creationId xmlns:a16="http://schemas.microsoft.com/office/drawing/2014/main" id="{88449CF6-7FE7-4538-9F13-482A972BD30F}"/>
              </a:ext>
            </a:extLst>
          </p:cNvPr>
          <p:cNvPicPr>
            <a:picLocks noChangeAspect="1"/>
          </p:cNvPicPr>
          <p:nvPr/>
        </p:nvPicPr>
        <p:blipFill>
          <a:blip r:embed="rId7"/>
          <a:stretch>
            <a:fillRect/>
          </a:stretch>
        </p:blipFill>
        <p:spPr>
          <a:xfrm>
            <a:off x="9410904" y="4981411"/>
            <a:ext cx="2271327" cy="1081723"/>
          </a:xfrm>
          <a:prstGeom prst="rect">
            <a:avLst/>
          </a:prstGeom>
        </p:spPr>
      </p:pic>
      <p:sp>
        <p:nvSpPr>
          <p:cNvPr id="17" name="Rectangle 16">
            <a:extLst>
              <a:ext uri="{FF2B5EF4-FFF2-40B4-BE49-F238E27FC236}">
                <a16:creationId xmlns:a16="http://schemas.microsoft.com/office/drawing/2014/main" id="{372462C6-97C9-4918-BB8E-7BD7B1A4C853}"/>
              </a:ext>
            </a:extLst>
          </p:cNvPr>
          <p:cNvSpPr/>
          <p:nvPr/>
        </p:nvSpPr>
        <p:spPr>
          <a:xfrm>
            <a:off x="7167154" y="5164173"/>
            <a:ext cx="278675" cy="252549"/>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Arrow Connector 18">
            <a:extLst>
              <a:ext uri="{FF2B5EF4-FFF2-40B4-BE49-F238E27FC236}">
                <a16:creationId xmlns:a16="http://schemas.microsoft.com/office/drawing/2014/main" id="{8B69EB71-FBA8-4CEF-BFEE-BDF46F69B7EA}"/>
              </a:ext>
            </a:extLst>
          </p:cNvPr>
          <p:cNvCxnSpPr/>
          <p:nvPr/>
        </p:nvCxnSpPr>
        <p:spPr>
          <a:xfrm flipV="1">
            <a:off x="7445829" y="4380402"/>
            <a:ext cx="1262742" cy="783771"/>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E070D659-56B4-4AF1-86DC-370AE95FF0AD}"/>
              </a:ext>
            </a:extLst>
          </p:cNvPr>
          <p:cNvCxnSpPr>
            <a:cxnSpLocks/>
          </p:cNvCxnSpPr>
          <p:nvPr/>
        </p:nvCxnSpPr>
        <p:spPr>
          <a:xfrm>
            <a:off x="9631854" y="4222919"/>
            <a:ext cx="534981" cy="761255"/>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0F01FE3F-EC60-437C-93B4-6526CACB849F}"/>
              </a:ext>
            </a:extLst>
          </p:cNvPr>
          <p:cNvSpPr/>
          <p:nvPr/>
        </p:nvSpPr>
        <p:spPr>
          <a:xfrm rot="1659188">
            <a:off x="9236727" y="3989795"/>
            <a:ext cx="924291" cy="252549"/>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20365DDA-A621-4F60-8604-F168BEFB2A30}"/>
              </a:ext>
            </a:extLst>
          </p:cNvPr>
          <p:cNvSpPr txBox="1"/>
          <p:nvPr/>
        </p:nvSpPr>
        <p:spPr>
          <a:xfrm>
            <a:off x="1921687" y="1719743"/>
            <a:ext cx="2153923" cy="400110"/>
          </a:xfrm>
          <a:prstGeom prst="rect">
            <a:avLst/>
          </a:prstGeom>
          <a:noFill/>
        </p:spPr>
        <p:txBody>
          <a:bodyPr wrap="none" rtlCol="0">
            <a:spAutoFit/>
          </a:bodyPr>
          <a:lstStyle/>
          <a:p>
            <a:r>
              <a:rPr lang="en-GB" sz="2000" b="1" dirty="0">
                <a:solidFill>
                  <a:srgbClr val="24549C"/>
                </a:solidFill>
              </a:rPr>
              <a:t>Belle II PXD @ KEK</a:t>
            </a:r>
          </a:p>
        </p:txBody>
      </p:sp>
      <p:sp>
        <p:nvSpPr>
          <p:cNvPr id="57" name="TextBox 56">
            <a:extLst>
              <a:ext uri="{FF2B5EF4-FFF2-40B4-BE49-F238E27FC236}">
                <a16:creationId xmlns:a16="http://schemas.microsoft.com/office/drawing/2014/main" id="{528BF333-DF8F-4B20-B833-F28D1B0C902A}"/>
              </a:ext>
            </a:extLst>
          </p:cNvPr>
          <p:cNvSpPr txBox="1"/>
          <p:nvPr/>
        </p:nvSpPr>
        <p:spPr>
          <a:xfrm>
            <a:off x="8116391" y="1670008"/>
            <a:ext cx="1931234" cy="400110"/>
          </a:xfrm>
          <a:prstGeom prst="rect">
            <a:avLst/>
          </a:prstGeom>
          <a:noFill/>
        </p:spPr>
        <p:txBody>
          <a:bodyPr wrap="none" rtlCol="0">
            <a:spAutoFit/>
          </a:bodyPr>
          <a:lstStyle/>
          <a:p>
            <a:r>
              <a:rPr lang="en-GB" sz="2000" b="1" dirty="0">
                <a:solidFill>
                  <a:srgbClr val="24549C"/>
                </a:solidFill>
              </a:rPr>
              <a:t>CBM STS @ FAIR</a:t>
            </a:r>
          </a:p>
        </p:txBody>
      </p:sp>
      <p:cxnSp>
        <p:nvCxnSpPr>
          <p:cNvPr id="23" name="Straight Connector 22">
            <a:extLst>
              <a:ext uri="{FF2B5EF4-FFF2-40B4-BE49-F238E27FC236}">
                <a16:creationId xmlns:a16="http://schemas.microsoft.com/office/drawing/2014/main" id="{95F88263-BCC9-429B-9368-8746143FDE13}"/>
              </a:ext>
            </a:extLst>
          </p:cNvPr>
          <p:cNvCxnSpPr/>
          <p:nvPr/>
        </p:nvCxnSpPr>
        <p:spPr>
          <a:xfrm>
            <a:off x="6235331" y="1870063"/>
            <a:ext cx="0" cy="419307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02213D4-36EF-46C5-BA32-CE43DD3BE110}"/>
              </a:ext>
            </a:extLst>
          </p:cNvPr>
          <p:cNvSpPr txBox="1"/>
          <p:nvPr/>
        </p:nvSpPr>
        <p:spPr>
          <a:xfrm>
            <a:off x="1231111" y="975422"/>
            <a:ext cx="9729778" cy="707886"/>
          </a:xfrm>
          <a:prstGeom prst="rect">
            <a:avLst/>
          </a:prstGeom>
          <a:noFill/>
        </p:spPr>
        <p:txBody>
          <a:bodyPr wrap="none" rtlCol="0">
            <a:spAutoFit/>
          </a:bodyPr>
          <a:lstStyle/>
          <a:p>
            <a:pPr algn="ctr"/>
            <a:r>
              <a:rPr lang="en-GB" sz="2000" dirty="0">
                <a:solidFill>
                  <a:srgbClr val="24549C"/>
                </a:solidFill>
              </a:rPr>
              <a:t>Cold fluid (CO</a:t>
            </a:r>
            <a:r>
              <a:rPr lang="en-GB" sz="2000" baseline="-25000" dirty="0">
                <a:solidFill>
                  <a:srgbClr val="24549C"/>
                </a:solidFill>
              </a:rPr>
              <a:t>2</a:t>
            </a:r>
            <a:r>
              <a:rPr lang="en-GB" sz="2000" dirty="0">
                <a:solidFill>
                  <a:srgbClr val="24549C"/>
                </a:solidFill>
              </a:rPr>
              <a:t> or </a:t>
            </a:r>
            <a:r>
              <a:rPr lang="en-GB" sz="2000" dirty="0" err="1">
                <a:solidFill>
                  <a:srgbClr val="24549C"/>
                </a:solidFill>
              </a:rPr>
              <a:t>Novec</a:t>
            </a:r>
            <a:r>
              <a:rPr lang="en-GB" sz="2000" dirty="0">
                <a:solidFill>
                  <a:srgbClr val="24549C"/>
                </a:solidFill>
              </a:rPr>
              <a:t>) for the thermal management of the electronics, air for the sensors</a:t>
            </a:r>
          </a:p>
          <a:p>
            <a:pPr algn="ctr"/>
            <a:r>
              <a:rPr lang="en-GB" sz="2000" dirty="0">
                <a:solidFill>
                  <a:srgbClr val="24549C"/>
                </a:solidFill>
              </a:rPr>
              <a:t>(easier for detector with limited acceptance)</a:t>
            </a:r>
          </a:p>
        </p:txBody>
      </p:sp>
      <p:pic>
        <p:nvPicPr>
          <p:cNvPr id="26" name="Picture 25">
            <a:extLst>
              <a:ext uri="{FF2B5EF4-FFF2-40B4-BE49-F238E27FC236}">
                <a16:creationId xmlns:a16="http://schemas.microsoft.com/office/drawing/2014/main" id="{CA123C07-9CAA-48FB-85FD-7CBAA7E9ED5A}"/>
              </a:ext>
            </a:extLst>
          </p:cNvPr>
          <p:cNvPicPr>
            <a:picLocks noChangeAspect="1"/>
          </p:cNvPicPr>
          <p:nvPr/>
        </p:nvPicPr>
        <p:blipFill>
          <a:blip r:embed="rId8"/>
          <a:stretch>
            <a:fillRect/>
          </a:stretch>
        </p:blipFill>
        <p:spPr>
          <a:xfrm>
            <a:off x="377415" y="1684948"/>
            <a:ext cx="514330" cy="432401"/>
          </a:xfrm>
          <a:prstGeom prst="rect">
            <a:avLst/>
          </a:prstGeom>
        </p:spPr>
      </p:pic>
      <p:pic>
        <p:nvPicPr>
          <p:cNvPr id="60" name="Picture 59">
            <a:extLst>
              <a:ext uri="{FF2B5EF4-FFF2-40B4-BE49-F238E27FC236}">
                <a16:creationId xmlns:a16="http://schemas.microsoft.com/office/drawing/2014/main" id="{AC94CD64-23EF-4F38-B291-9DDA3BD8D6D8}"/>
              </a:ext>
            </a:extLst>
          </p:cNvPr>
          <p:cNvPicPr>
            <a:picLocks noChangeAspect="1"/>
          </p:cNvPicPr>
          <p:nvPr/>
        </p:nvPicPr>
        <p:blipFill>
          <a:blip r:embed="rId9"/>
          <a:stretch>
            <a:fillRect/>
          </a:stretch>
        </p:blipFill>
        <p:spPr>
          <a:xfrm>
            <a:off x="11277546" y="1546280"/>
            <a:ext cx="508802" cy="647566"/>
          </a:xfrm>
          <a:prstGeom prst="rect">
            <a:avLst/>
          </a:prstGeom>
        </p:spPr>
      </p:pic>
      <p:sp>
        <p:nvSpPr>
          <p:cNvPr id="61" name="TextBox 60">
            <a:extLst>
              <a:ext uri="{FF2B5EF4-FFF2-40B4-BE49-F238E27FC236}">
                <a16:creationId xmlns:a16="http://schemas.microsoft.com/office/drawing/2014/main" id="{C29279EA-0E23-4B7E-9E90-A4AAA56117F6}"/>
              </a:ext>
            </a:extLst>
          </p:cNvPr>
          <p:cNvSpPr txBox="1"/>
          <p:nvPr/>
        </p:nvSpPr>
        <p:spPr>
          <a:xfrm>
            <a:off x="7843460" y="6105959"/>
            <a:ext cx="3710824" cy="276999"/>
          </a:xfrm>
          <a:prstGeom prst="rect">
            <a:avLst/>
          </a:prstGeom>
          <a:noFill/>
        </p:spPr>
        <p:txBody>
          <a:bodyPr wrap="none" rtlCol="0">
            <a:spAutoFit/>
          </a:bodyPr>
          <a:lstStyle/>
          <a:p>
            <a:r>
              <a:rPr lang="en-GB" sz="1200" i="1" dirty="0">
                <a:solidFill>
                  <a:srgbClr val="FF0000"/>
                </a:solidFill>
              </a:rPr>
              <a:t>K. Agarwal, Forum on Tracking Detector Mechanics 2019</a:t>
            </a:r>
          </a:p>
        </p:txBody>
      </p:sp>
      <p:sp>
        <p:nvSpPr>
          <p:cNvPr id="62" name="TextBox 61">
            <a:extLst>
              <a:ext uri="{FF2B5EF4-FFF2-40B4-BE49-F238E27FC236}">
                <a16:creationId xmlns:a16="http://schemas.microsoft.com/office/drawing/2014/main" id="{A0404964-9797-4686-9943-EB1CCDCB8181}"/>
              </a:ext>
            </a:extLst>
          </p:cNvPr>
          <p:cNvSpPr txBox="1"/>
          <p:nvPr/>
        </p:nvSpPr>
        <p:spPr>
          <a:xfrm>
            <a:off x="377415" y="6105959"/>
            <a:ext cx="3623684" cy="276999"/>
          </a:xfrm>
          <a:prstGeom prst="rect">
            <a:avLst/>
          </a:prstGeom>
          <a:noFill/>
        </p:spPr>
        <p:txBody>
          <a:bodyPr wrap="none" rtlCol="0">
            <a:spAutoFit/>
          </a:bodyPr>
          <a:lstStyle/>
          <a:p>
            <a:r>
              <a:rPr lang="en-GB" sz="1200" i="1" dirty="0">
                <a:solidFill>
                  <a:srgbClr val="FF0000"/>
                </a:solidFill>
              </a:rPr>
              <a:t>B. </a:t>
            </a:r>
            <a:r>
              <a:rPr lang="en-GB" sz="1200" i="1" dirty="0" err="1">
                <a:solidFill>
                  <a:srgbClr val="FF0000"/>
                </a:solidFill>
              </a:rPr>
              <a:t>Paschen</a:t>
            </a:r>
            <a:r>
              <a:rPr lang="en-GB" sz="1200" i="1" dirty="0">
                <a:solidFill>
                  <a:srgbClr val="FF0000"/>
                </a:solidFill>
              </a:rPr>
              <a:t>, Vienna Conference of Instrumentation 2019</a:t>
            </a:r>
          </a:p>
        </p:txBody>
      </p:sp>
      <p:sp>
        <p:nvSpPr>
          <p:cNvPr id="63" name="TextBox 62">
            <a:extLst>
              <a:ext uri="{FF2B5EF4-FFF2-40B4-BE49-F238E27FC236}">
                <a16:creationId xmlns:a16="http://schemas.microsoft.com/office/drawing/2014/main" id="{90A247B1-A7A0-4251-9BDD-5FEF442F7F16}"/>
              </a:ext>
            </a:extLst>
          </p:cNvPr>
          <p:cNvSpPr txBox="1"/>
          <p:nvPr/>
        </p:nvSpPr>
        <p:spPr>
          <a:xfrm>
            <a:off x="377415" y="5862017"/>
            <a:ext cx="3806876" cy="276999"/>
          </a:xfrm>
          <a:prstGeom prst="rect">
            <a:avLst/>
          </a:prstGeom>
          <a:noFill/>
        </p:spPr>
        <p:txBody>
          <a:bodyPr wrap="none" rtlCol="0">
            <a:spAutoFit/>
          </a:bodyPr>
          <a:lstStyle/>
          <a:p>
            <a:r>
              <a:rPr lang="en-GB" sz="1200" i="1" dirty="0">
                <a:solidFill>
                  <a:srgbClr val="FF0000"/>
                </a:solidFill>
              </a:rPr>
              <a:t>H. Ye et al., NIM A, Volume 896, 11 July 2018, Pages 82-89</a:t>
            </a:r>
          </a:p>
        </p:txBody>
      </p:sp>
    </p:spTree>
    <p:extLst>
      <p:ext uri="{BB962C8B-B14F-4D97-AF65-F5344CB8AC3E}">
        <p14:creationId xmlns:p14="http://schemas.microsoft.com/office/powerpoint/2010/main" val="108244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838200" y="-2168"/>
            <a:ext cx="10515600" cy="1325563"/>
          </a:xfrm>
        </p:spPr>
        <p:txBody>
          <a:bodyPr/>
          <a:lstStyle/>
          <a:p>
            <a:r>
              <a:rPr lang="en-US" dirty="0">
                <a:solidFill>
                  <a:srgbClr val="C00000"/>
                </a:solidFill>
              </a:rPr>
              <a:t>Ultra-lightweight liquid cooling</a:t>
            </a:r>
            <a:endParaRPr lang="en-GB" dirty="0">
              <a:solidFill>
                <a:srgbClr val="C00000"/>
              </a:solidFill>
            </a:endParaRPr>
          </a:p>
        </p:txBody>
      </p:sp>
      <p:pic>
        <p:nvPicPr>
          <p:cNvPr id="7" name="Picture 6">
            <a:extLst>
              <a:ext uri="{FF2B5EF4-FFF2-40B4-BE49-F238E27FC236}">
                <a16:creationId xmlns:a16="http://schemas.microsoft.com/office/drawing/2014/main" id="{6A22589D-5B7B-47A7-84F8-63D5BBA097CC}"/>
              </a:ext>
            </a:extLst>
          </p:cNvPr>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rot="363111" flipH="1">
            <a:off x="4964167" y="1930178"/>
            <a:ext cx="5538145" cy="1331940"/>
          </a:xfrm>
          <a:prstGeom prst="rect">
            <a:avLst/>
          </a:prstGeom>
        </p:spPr>
      </p:pic>
      <p:sp>
        <p:nvSpPr>
          <p:cNvPr id="11" name="TextBox 10">
            <a:extLst>
              <a:ext uri="{FF2B5EF4-FFF2-40B4-BE49-F238E27FC236}">
                <a16:creationId xmlns:a16="http://schemas.microsoft.com/office/drawing/2014/main" id="{53AE8886-9008-4347-A08F-440429966ED9}"/>
              </a:ext>
            </a:extLst>
          </p:cNvPr>
          <p:cNvSpPr txBox="1"/>
          <p:nvPr/>
        </p:nvSpPr>
        <p:spPr>
          <a:xfrm>
            <a:off x="5093191" y="1672101"/>
            <a:ext cx="2107242"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080808"/>
                </a:solidFill>
                <a:effectLst/>
                <a:uLnTx/>
                <a:uFillTx/>
                <a:latin typeface="Corbel" panose="020B0503020204020204"/>
                <a:ea typeface="+mn-ea"/>
                <a:cs typeface="+mn-cs"/>
              </a:rPr>
              <a:t>ALICE ITS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080808"/>
                </a:solidFill>
                <a:effectLst/>
                <a:uLnTx/>
                <a:uFillTx/>
                <a:latin typeface="Corbel" panose="020B0503020204020204"/>
                <a:ea typeface="+mn-ea"/>
                <a:cs typeface="+mn-cs"/>
              </a:rPr>
              <a:t>Inner Barrel Stave</a:t>
            </a:r>
            <a:endParaRPr kumimoji="0" lang="en-GB" sz="1800" b="1" i="1" u="none" strike="noStrike" kern="1200" cap="none" spc="0" normalizeH="0" baseline="0" noProof="0" dirty="0" err="1">
              <a:ln>
                <a:noFill/>
              </a:ln>
              <a:solidFill>
                <a:srgbClr val="080808"/>
              </a:solidFill>
              <a:effectLst/>
              <a:uLnTx/>
              <a:uFillTx/>
              <a:latin typeface="Corbel" panose="020B0503020204020204"/>
              <a:ea typeface="+mn-ea"/>
              <a:cs typeface="+mn-cs"/>
            </a:endParaRPr>
          </a:p>
        </p:txBody>
      </p:sp>
      <p:sp>
        <p:nvSpPr>
          <p:cNvPr id="19" name="TextBox 3">
            <a:extLst>
              <a:ext uri="{FF2B5EF4-FFF2-40B4-BE49-F238E27FC236}">
                <a16:creationId xmlns:a16="http://schemas.microsoft.com/office/drawing/2014/main" id="{53DA68B6-0181-4745-8DB3-E8B9A1D1332D}"/>
              </a:ext>
            </a:extLst>
          </p:cNvPr>
          <p:cNvSpPr txBox="1">
            <a:spLocks noChangeArrowheads="1"/>
          </p:cNvSpPr>
          <p:nvPr/>
        </p:nvSpPr>
        <p:spPr bwMode="auto">
          <a:xfrm>
            <a:off x="6146812" y="2888627"/>
            <a:ext cx="292900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GB" altLang="en-US" sz="1600" i="1" dirty="0">
                <a:solidFill>
                  <a:schemeClr val="accent4">
                    <a:lumMod val="75000"/>
                  </a:schemeClr>
                </a:solidFill>
                <a:latin typeface="+mn-lt"/>
              </a:rPr>
              <a:t>Total Power: ~5 kW</a:t>
            </a:r>
          </a:p>
          <a:p>
            <a:pPr eaLnBrk="1" hangingPunct="1">
              <a:spcBef>
                <a:spcPct val="0"/>
              </a:spcBef>
              <a:buNone/>
            </a:pPr>
            <a:r>
              <a:rPr lang="en-GB" altLang="LID4096" sz="1600" i="1" dirty="0">
                <a:solidFill>
                  <a:schemeClr val="accent4">
                    <a:lumMod val="75000"/>
                  </a:schemeClr>
                </a:solidFill>
                <a:latin typeface="+mn-lt"/>
              </a:rPr>
              <a:t>NIEL: ~1.7x10</a:t>
            </a:r>
            <a:r>
              <a:rPr lang="en-GB" altLang="LID4096" sz="1600" i="1" baseline="30000" dirty="0">
                <a:solidFill>
                  <a:schemeClr val="accent4">
                    <a:lumMod val="75000"/>
                  </a:schemeClr>
                </a:solidFill>
                <a:latin typeface="+mn-lt"/>
              </a:rPr>
              <a:t>12</a:t>
            </a:r>
            <a:r>
              <a:rPr lang="en-GB" altLang="LID4096" sz="1600" i="1" dirty="0">
                <a:solidFill>
                  <a:schemeClr val="accent4">
                    <a:lumMod val="75000"/>
                  </a:schemeClr>
                </a:solidFill>
                <a:latin typeface="+mn-lt"/>
              </a:rPr>
              <a:t> 1MeV </a:t>
            </a:r>
            <a:r>
              <a:rPr lang="en-GB" altLang="LID4096" sz="1600" i="1" dirty="0" err="1">
                <a:solidFill>
                  <a:schemeClr val="accent4">
                    <a:lumMod val="75000"/>
                  </a:schemeClr>
                </a:solidFill>
                <a:latin typeface="+mn-lt"/>
              </a:rPr>
              <a:t>neq</a:t>
            </a:r>
            <a:r>
              <a:rPr lang="en-GB" altLang="LID4096" sz="1600" i="1" dirty="0">
                <a:solidFill>
                  <a:schemeClr val="accent4">
                    <a:lumMod val="75000"/>
                  </a:schemeClr>
                </a:solidFill>
                <a:latin typeface="+mn-lt"/>
              </a:rPr>
              <a:t>/cm2</a:t>
            </a:r>
          </a:p>
          <a:p>
            <a:pPr eaLnBrk="1" hangingPunct="1">
              <a:spcBef>
                <a:spcPct val="0"/>
              </a:spcBef>
              <a:buFontTx/>
              <a:buNone/>
            </a:pPr>
            <a:r>
              <a:rPr lang="en-GB" altLang="en-US" sz="1600" i="1" dirty="0">
                <a:solidFill>
                  <a:schemeClr val="accent4">
                    <a:lumMod val="75000"/>
                  </a:schemeClr>
                </a:solidFill>
                <a:latin typeface="+mn-lt"/>
              </a:rPr>
              <a:t>Working temperature </a:t>
            </a:r>
            <a:r>
              <a:rPr lang="en-US" altLang="en-US" sz="1600" i="1" dirty="0">
                <a:solidFill>
                  <a:schemeClr val="accent4">
                    <a:lumMod val="75000"/>
                  </a:schemeClr>
                </a:solidFill>
                <a:latin typeface="+mn-lt"/>
              </a:rPr>
              <a:t>~</a:t>
            </a:r>
            <a:r>
              <a:rPr lang="en-GB" altLang="en-US" sz="1600" i="1" dirty="0">
                <a:solidFill>
                  <a:schemeClr val="accent4">
                    <a:lumMod val="75000"/>
                  </a:schemeClr>
                </a:solidFill>
                <a:latin typeface="+mn-lt"/>
              </a:rPr>
              <a:t> 23°C</a:t>
            </a:r>
          </a:p>
          <a:p>
            <a:pPr eaLnBrk="1" hangingPunct="1">
              <a:spcBef>
                <a:spcPct val="0"/>
              </a:spcBef>
              <a:buFontTx/>
              <a:buNone/>
            </a:pPr>
            <a:r>
              <a:rPr lang="en-GB" altLang="en-US" sz="1600" i="1" dirty="0">
                <a:solidFill>
                  <a:srgbClr val="000000"/>
                </a:solidFill>
                <a:latin typeface="+mn-lt"/>
              </a:rPr>
              <a:t>Fluid: Water (leak-less) ~ 0.6 l/h</a:t>
            </a:r>
          </a:p>
          <a:p>
            <a:pPr eaLnBrk="1" hangingPunct="1">
              <a:spcBef>
                <a:spcPct val="0"/>
              </a:spcBef>
              <a:buNone/>
            </a:pPr>
            <a:r>
              <a:rPr lang="en-GB" altLang="en-US" sz="1600" i="1" dirty="0">
                <a:solidFill>
                  <a:srgbClr val="000000"/>
                </a:solidFill>
                <a:latin typeface="+mn-lt"/>
              </a:rPr>
              <a:t>Coolant temp: 18°C</a:t>
            </a:r>
          </a:p>
        </p:txBody>
      </p:sp>
      <p:sp>
        <p:nvSpPr>
          <p:cNvPr id="49" name="TextBox 48">
            <a:extLst>
              <a:ext uri="{FF2B5EF4-FFF2-40B4-BE49-F238E27FC236}">
                <a16:creationId xmlns:a16="http://schemas.microsoft.com/office/drawing/2014/main" id="{B19AEA89-4825-43EB-8171-87AD586254A4}"/>
              </a:ext>
            </a:extLst>
          </p:cNvPr>
          <p:cNvSpPr txBox="1"/>
          <p:nvPr/>
        </p:nvSpPr>
        <p:spPr>
          <a:xfrm>
            <a:off x="3496166" y="1334818"/>
            <a:ext cx="8025274" cy="461665"/>
          </a:xfrm>
          <a:prstGeom prst="rect">
            <a:avLst/>
          </a:prstGeom>
          <a:noFill/>
        </p:spPr>
        <p:txBody>
          <a:bodyPr wrap="square">
            <a:spAutoFit/>
          </a:bodyPr>
          <a:lstStyle/>
          <a:p>
            <a:r>
              <a:rPr lang="en-US" sz="2400" b="1" dirty="0">
                <a:solidFill>
                  <a:srgbClr val="24549C"/>
                </a:solidFill>
              </a:rPr>
              <a:t>High conductivity carbon plate with embedded </a:t>
            </a:r>
            <a:r>
              <a:rPr lang="en-US" sz="2400" b="1" u="sng" dirty="0">
                <a:solidFill>
                  <a:srgbClr val="24549C"/>
                </a:solidFill>
              </a:rPr>
              <a:t>Kapton pipes</a:t>
            </a:r>
          </a:p>
        </p:txBody>
      </p:sp>
      <p:sp>
        <p:nvSpPr>
          <p:cNvPr id="50" name="Slide Number Placeholder 5">
            <a:extLst>
              <a:ext uri="{FF2B5EF4-FFF2-40B4-BE49-F238E27FC236}">
                <a16:creationId xmlns:a16="http://schemas.microsoft.com/office/drawing/2014/main" id="{D61CF601-B79A-4D3B-A398-C892C9959B52}"/>
              </a:ext>
            </a:extLst>
          </p:cNvPr>
          <p:cNvSpPr>
            <a:spLocks noGrp="1"/>
          </p:cNvSpPr>
          <p:nvPr>
            <p:ph type="sldNum" sz="quarter" idx="4"/>
          </p:nvPr>
        </p:nvSpPr>
        <p:spPr>
          <a:xfrm>
            <a:off x="8979747" y="6356350"/>
            <a:ext cx="2541693"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12</a:t>
            </a:fld>
            <a:endParaRPr lang="en-GB" dirty="0"/>
          </a:p>
        </p:txBody>
      </p:sp>
      <p:sp>
        <p:nvSpPr>
          <p:cNvPr id="51" name="Date Placeholder 3">
            <a:extLst>
              <a:ext uri="{FF2B5EF4-FFF2-40B4-BE49-F238E27FC236}">
                <a16:creationId xmlns:a16="http://schemas.microsoft.com/office/drawing/2014/main" id="{970D8EBA-FB5D-4354-8D38-D8186DD8E2A8}"/>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52" name="TextBox 3">
            <a:extLst>
              <a:ext uri="{FF2B5EF4-FFF2-40B4-BE49-F238E27FC236}">
                <a16:creationId xmlns:a16="http://schemas.microsoft.com/office/drawing/2014/main" id="{D09FAD11-B397-4F23-99E3-6C03B5BAD75B}"/>
              </a:ext>
            </a:extLst>
          </p:cNvPr>
          <p:cNvSpPr txBox="1">
            <a:spLocks noChangeArrowheads="1"/>
          </p:cNvSpPr>
          <p:nvPr/>
        </p:nvSpPr>
        <p:spPr bwMode="auto">
          <a:xfrm>
            <a:off x="3789167" y="2870694"/>
            <a:ext cx="292900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GB" altLang="en-US" sz="1600" b="1" i="1" dirty="0">
                <a:solidFill>
                  <a:srgbClr val="000000"/>
                </a:solidFill>
                <a:latin typeface="+mn-lt"/>
              </a:rPr>
              <a:t>Inner Tracking System</a:t>
            </a:r>
          </a:p>
          <a:p>
            <a:pPr eaLnBrk="1" hangingPunct="1">
              <a:spcBef>
                <a:spcPct val="0"/>
              </a:spcBef>
              <a:buFontTx/>
              <a:buNone/>
            </a:pPr>
            <a:r>
              <a:rPr lang="en-GB" altLang="en-US" sz="1600" i="1" dirty="0">
                <a:solidFill>
                  <a:srgbClr val="000000"/>
                </a:solidFill>
                <a:latin typeface="+mn-lt"/>
              </a:rPr>
              <a:t>Active area: 9.4 m</a:t>
            </a:r>
            <a:r>
              <a:rPr lang="en-GB" altLang="en-US" sz="1600" i="1" baseline="30000" dirty="0">
                <a:solidFill>
                  <a:srgbClr val="000000"/>
                </a:solidFill>
                <a:latin typeface="+mn-lt"/>
              </a:rPr>
              <a:t>2</a:t>
            </a:r>
          </a:p>
          <a:p>
            <a:pPr eaLnBrk="1" hangingPunct="1">
              <a:spcBef>
                <a:spcPct val="0"/>
              </a:spcBef>
              <a:buFontTx/>
              <a:buNone/>
            </a:pPr>
            <a:r>
              <a:rPr lang="en-GB" altLang="en-US" sz="1600" i="1" dirty="0">
                <a:solidFill>
                  <a:srgbClr val="000000"/>
                </a:solidFill>
                <a:latin typeface="+mn-lt"/>
              </a:rPr>
              <a:t>N chips: 24120</a:t>
            </a:r>
          </a:p>
          <a:p>
            <a:pPr eaLnBrk="1" hangingPunct="1">
              <a:spcBef>
                <a:spcPct val="0"/>
              </a:spcBef>
              <a:buFontTx/>
              <a:buNone/>
            </a:pPr>
            <a:r>
              <a:rPr lang="en-GB" altLang="en-US" sz="1600" i="1" dirty="0">
                <a:solidFill>
                  <a:srgbClr val="000000"/>
                </a:solidFill>
                <a:latin typeface="+mn-lt"/>
              </a:rPr>
              <a:t>Chips heat flux: 40 </a:t>
            </a:r>
            <a:r>
              <a:rPr lang="en-GB" altLang="en-US" sz="1600" i="1" dirty="0" err="1">
                <a:solidFill>
                  <a:srgbClr val="000000"/>
                </a:solidFill>
                <a:latin typeface="+mn-lt"/>
              </a:rPr>
              <a:t>mW</a:t>
            </a:r>
            <a:r>
              <a:rPr lang="en-GB" altLang="en-US" sz="1600" i="1" dirty="0">
                <a:solidFill>
                  <a:srgbClr val="000000"/>
                </a:solidFill>
                <a:latin typeface="+mn-lt"/>
              </a:rPr>
              <a:t>/cm</a:t>
            </a:r>
            <a:r>
              <a:rPr lang="en-GB" altLang="en-US" sz="1600" i="1" baseline="30000" dirty="0">
                <a:solidFill>
                  <a:srgbClr val="000000"/>
                </a:solidFill>
                <a:latin typeface="+mn-lt"/>
              </a:rPr>
              <a:t>2</a:t>
            </a:r>
          </a:p>
        </p:txBody>
      </p:sp>
      <p:pic>
        <p:nvPicPr>
          <p:cNvPr id="3" name="Picture 2">
            <a:extLst>
              <a:ext uri="{FF2B5EF4-FFF2-40B4-BE49-F238E27FC236}">
                <a16:creationId xmlns:a16="http://schemas.microsoft.com/office/drawing/2014/main" id="{DCFE71F5-CFAB-4E52-8CB9-446BE87B5182}"/>
              </a:ext>
            </a:extLst>
          </p:cNvPr>
          <p:cNvPicPr>
            <a:picLocks noChangeAspect="1"/>
          </p:cNvPicPr>
          <p:nvPr/>
        </p:nvPicPr>
        <p:blipFill>
          <a:blip r:embed="rId3"/>
          <a:stretch>
            <a:fillRect/>
          </a:stretch>
        </p:blipFill>
        <p:spPr>
          <a:xfrm>
            <a:off x="425559" y="3296636"/>
            <a:ext cx="2730075" cy="2752092"/>
          </a:xfrm>
          <a:prstGeom prst="rect">
            <a:avLst/>
          </a:prstGeom>
        </p:spPr>
      </p:pic>
      <p:pic>
        <p:nvPicPr>
          <p:cNvPr id="13" name="Picture 12">
            <a:extLst>
              <a:ext uri="{FF2B5EF4-FFF2-40B4-BE49-F238E27FC236}">
                <a16:creationId xmlns:a16="http://schemas.microsoft.com/office/drawing/2014/main" id="{567ED059-6BF0-42FD-B261-8339F7E14BD1}"/>
              </a:ext>
            </a:extLst>
          </p:cNvPr>
          <p:cNvPicPr>
            <a:picLocks noChangeAspect="1"/>
          </p:cNvPicPr>
          <p:nvPr/>
        </p:nvPicPr>
        <p:blipFill>
          <a:blip r:embed="rId4"/>
          <a:stretch>
            <a:fillRect/>
          </a:stretch>
        </p:blipFill>
        <p:spPr>
          <a:xfrm>
            <a:off x="3098027" y="4077202"/>
            <a:ext cx="7573916" cy="2159302"/>
          </a:xfrm>
          <a:prstGeom prst="rect">
            <a:avLst/>
          </a:prstGeom>
        </p:spPr>
      </p:pic>
      <p:cxnSp>
        <p:nvCxnSpPr>
          <p:cNvPr id="20" name="Straight Arrow Connector 55">
            <a:extLst>
              <a:ext uri="{FF2B5EF4-FFF2-40B4-BE49-F238E27FC236}">
                <a16:creationId xmlns:a16="http://schemas.microsoft.com/office/drawing/2014/main" id="{1812990A-BF2C-41D2-BB8B-E56E2795A792}"/>
              </a:ext>
            </a:extLst>
          </p:cNvPr>
          <p:cNvCxnSpPr>
            <a:cxnSpLocks/>
          </p:cNvCxnSpPr>
          <p:nvPr/>
        </p:nvCxnSpPr>
        <p:spPr bwMode="auto">
          <a:xfrm flipH="1">
            <a:off x="9321921" y="3130883"/>
            <a:ext cx="490069" cy="14734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53" name="Picture 52">
            <a:extLst>
              <a:ext uri="{FF2B5EF4-FFF2-40B4-BE49-F238E27FC236}">
                <a16:creationId xmlns:a16="http://schemas.microsoft.com/office/drawing/2014/main" id="{C12B275C-FEFA-4AE8-8FD8-1CD6E1C378B0}"/>
              </a:ext>
            </a:extLst>
          </p:cNvPr>
          <p:cNvPicPr>
            <a:picLocks noChangeAspect="1"/>
          </p:cNvPicPr>
          <p:nvPr/>
        </p:nvPicPr>
        <p:blipFill>
          <a:blip r:embed="rId5"/>
          <a:stretch>
            <a:fillRect/>
          </a:stretch>
        </p:blipFill>
        <p:spPr>
          <a:xfrm>
            <a:off x="9249426" y="2746016"/>
            <a:ext cx="2615334" cy="1184626"/>
          </a:xfrm>
          <a:prstGeom prst="rect">
            <a:avLst/>
          </a:prstGeom>
        </p:spPr>
      </p:pic>
      <p:pic>
        <p:nvPicPr>
          <p:cNvPr id="56" name="Picture 55">
            <a:extLst>
              <a:ext uri="{FF2B5EF4-FFF2-40B4-BE49-F238E27FC236}">
                <a16:creationId xmlns:a16="http://schemas.microsoft.com/office/drawing/2014/main" id="{9CCA1127-1E18-4844-9778-50AB6CEABBE5}"/>
              </a:ext>
            </a:extLst>
          </p:cNvPr>
          <p:cNvPicPr>
            <a:picLocks noChangeAspect="1"/>
          </p:cNvPicPr>
          <p:nvPr/>
        </p:nvPicPr>
        <p:blipFill>
          <a:blip r:embed="rId6"/>
          <a:stretch>
            <a:fillRect/>
          </a:stretch>
        </p:blipFill>
        <p:spPr>
          <a:xfrm>
            <a:off x="367952" y="1446470"/>
            <a:ext cx="2730075" cy="1727091"/>
          </a:xfrm>
          <a:prstGeom prst="rect">
            <a:avLst/>
          </a:prstGeom>
        </p:spPr>
      </p:pic>
      <p:sp>
        <p:nvSpPr>
          <p:cNvPr id="57" name="TextBox 56">
            <a:extLst>
              <a:ext uri="{FF2B5EF4-FFF2-40B4-BE49-F238E27FC236}">
                <a16:creationId xmlns:a16="http://schemas.microsoft.com/office/drawing/2014/main" id="{C7667B98-2908-4E38-A5CA-3B91AFA85D38}"/>
              </a:ext>
            </a:extLst>
          </p:cNvPr>
          <p:cNvSpPr txBox="1"/>
          <p:nvPr/>
        </p:nvSpPr>
        <p:spPr>
          <a:xfrm>
            <a:off x="7987986" y="6127581"/>
            <a:ext cx="2262607" cy="307777"/>
          </a:xfrm>
          <a:prstGeom prst="rect">
            <a:avLst/>
          </a:prstGeom>
          <a:noFill/>
        </p:spPr>
        <p:txBody>
          <a:bodyPr wrap="none" rtlCol="0">
            <a:spAutoFit/>
          </a:bodyPr>
          <a:lstStyle/>
          <a:p>
            <a:r>
              <a:rPr lang="en-GB" sz="1400" b="1" i="1" dirty="0">
                <a:solidFill>
                  <a:srgbClr val="C00000"/>
                </a:solidFill>
              </a:rPr>
              <a:t>Slide courtesy of C. Gargiulo</a:t>
            </a:r>
          </a:p>
        </p:txBody>
      </p:sp>
      <p:sp>
        <p:nvSpPr>
          <p:cNvPr id="2" name="TextBox 1">
            <a:extLst>
              <a:ext uri="{FF2B5EF4-FFF2-40B4-BE49-F238E27FC236}">
                <a16:creationId xmlns:a16="http://schemas.microsoft.com/office/drawing/2014/main" id="{8B16578C-6ED9-4DE9-9821-0EC710CA2059}"/>
              </a:ext>
            </a:extLst>
          </p:cNvPr>
          <p:cNvSpPr txBox="1"/>
          <p:nvPr/>
        </p:nvSpPr>
        <p:spPr>
          <a:xfrm>
            <a:off x="10669445" y="4591377"/>
            <a:ext cx="1435008" cy="1015663"/>
          </a:xfrm>
          <a:prstGeom prst="rect">
            <a:avLst/>
          </a:prstGeom>
          <a:noFill/>
        </p:spPr>
        <p:txBody>
          <a:bodyPr wrap="none" rtlCol="0">
            <a:spAutoFit/>
          </a:bodyPr>
          <a:lstStyle/>
          <a:p>
            <a:r>
              <a:rPr lang="en-GB" sz="1200" dirty="0">
                <a:solidFill>
                  <a:srgbClr val="FF0000"/>
                </a:solidFill>
              </a:rPr>
              <a:t>TFM &gt; 100 K∙cm</a:t>
            </a:r>
            <a:r>
              <a:rPr lang="en-GB" sz="1200" baseline="30000" dirty="0">
                <a:solidFill>
                  <a:srgbClr val="FF0000"/>
                </a:solidFill>
              </a:rPr>
              <a:t>2</a:t>
            </a:r>
            <a:r>
              <a:rPr lang="en-GB" sz="1200" dirty="0">
                <a:solidFill>
                  <a:srgbClr val="FF0000"/>
                </a:solidFill>
              </a:rPr>
              <a:t>/W</a:t>
            </a:r>
          </a:p>
          <a:p>
            <a:r>
              <a:rPr lang="en-GB" sz="1200" dirty="0">
                <a:solidFill>
                  <a:srgbClr val="FF0000"/>
                </a:solidFill>
              </a:rPr>
              <a:t>On digital chip area</a:t>
            </a:r>
          </a:p>
          <a:p>
            <a:endParaRPr lang="en-GB" sz="1200" dirty="0">
              <a:solidFill>
                <a:srgbClr val="FF0000"/>
              </a:solidFill>
            </a:endParaRPr>
          </a:p>
          <a:p>
            <a:r>
              <a:rPr lang="en-GB" sz="1200" dirty="0">
                <a:solidFill>
                  <a:srgbClr val="FF0000"/>
                </a:solidFill>
              </a:rPr>
              <a:t>TFM ~ 50 K∙cm</a:t>
            </a:r>
            <a:r>
              <a:rPr lang="en-GB" sz="1200" baseline="30000" dirty="0">
                <a:solidFill>
                  <a:srgbClr val="FF0000"/>
                </a:solidFill>
              </a:rPr>
              <a:t>2</a:t>
            </a:r>
            <a:r>
              <a:rPr lang="en-GB" sz="1200" dirty="0">
                <a:solidFill>
                  <a:srgbClr val="FF0000"/>
                </a:solidFill>
              </a:rPr>
              <a:t>/W</a:t>
            </a:r>
          </a:p>
          <a:p>
            <a:r>
              <a:rPr lang="en-GB" sz="1200" dirty="0">
                <a:solidFill>
                  <a:srgbClr val="FF0000"/>
                </a:solidFill>
              </a:rPr>
              <a:t>On sensor area</a:t>
            </a:r>
          </a:p>
        </p:txBody>
      </p:sp>
      <p:pic>
        <p:nvPicPr>
          <p:cNvPr id="4" name="Picture 3">
            <a:extLst>
              <a:ext uri="{FF2B5EF4-FFF2-40B4-BE49-F238E27FC236}">
                <a16:creationId xmlns:a16="http://schemas.microsoft.com/office/drawing/2014/main" id="{FC7E038D-57B8-4EA4-886E-BA2F544A0184}"/>
              </a:ext>
            </a:extLst>
          </p:cNvPr>
          <p:cNvPicPr>
            <a:picLocks noChangeAspect="1"/>
          </p:cNvPicPr>
          <p:nvPr/>
        </p:nvPicPr>
        <p:blipFill>
          <a:blip r:embed="rId7"/>
          <a:stretch>
            <a:fillRect/>
          </a:stretch>
        </p:blipFill>
        <p:spPr>
          <a:xfrm>
            <a:off x="2726837" y="1718886"/>
            <a:ext cx="1688492" cy="1389974"/>
          </a:xfrm>
          <a:prstGeom prst="rect">
            <a:avLst/>
          </a:prstGeom>
        </p:spPr>
      </p:pic>
    </p:spTree>
    <p:extLst>
      <p:ext uri="{BB962C8B-B14F-4D97-AF65-F5344CB8AC3E}">
        <p14:creationId xmlns:p14="http://schemas.microsoft.com/office/powerpoint/2010/main" val="5822162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838200" y="-2168"/>
            <a:ext cx="10515600" cy="1325563"/>
          </a:xfrm>
        </p:spPr>
        <p:txBody>
          <a:bodyPr/>
          <a:lstStyle/>
          <a:p>
            <a:r>
              <a:rPr lang="en-US" dirty="0">
                <a:solidFill>
                  <a:srgbClr val="C00000"/>
                </a:solidFill>
              </a:rPr>
              <a:t>Can this approach be used for cold CO2?</a:t>
            </a:r>
            <a:endParaRPr lang="en-GB" dirty="0">
              <a:solidFill>
                <a:srgbClr val="C00000"/>
              </a:solidFill>
            </a:endParaRPr>
          </a:p>
        </p:txBody>
      </p:sp>
      <p:sp>
        <p:nvSpPr>
          <p:cNvPr id="9" name="Date Placeholder 3">
            <a:extLst>
              <a:ext uri="{FF2B5EF4-FFF2-40B4-BE49-F238E27FC236}">
                <a16:creationId xmlns:a16="http://schemas.microsoft.com/office/drawing/2014/main" id="{EC1237AE-7273-4733-A358-E1EA91523180}"/>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10" name="Slide Number Placeholder 5">
            <a:extLst>
              <a:ext uri="{FF2B5EF4-FFF2-40B4-BE49-F238E27FC236}">
                <a16:creationId xmlns:a16="http://schemas.microsoft.com/office/drawing/2014/main" id="{D1420B5A-A66E-4D7D-8A6A-9605D4FC070F}"/>
              </a:ext>
            </a:extLst>
          </p:cNvPr>
          <p:cNvSpPr>
            <a:spLocks noGrp="1"/>
          </p:cNvSpPr>
          <p:nvPr>
            <p:ph type="sldNum" sz="quarter" idx="4"/>
          </p:nvPr>
        </p:nvSpPr>
        <p:spPr>
          <a:xfrm>
            <a:off x="8979747" y="6356350"/>
            <a:ext cx="2541693"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13</a:t>
            </a:fld>
            <a:endParaRPr lang="en-GB" dirty="0"/>
          </a:p>
        </p:txBody>
      </p:sp>
      <p:pic>
        <p:nvPicPr>
          <p:cNvPr id="3" name="Picture 2">
            <a:extLst>
              <a:ext uri="{FF2B5EF4-FFF2-40B4-BE49-F238E27FC236}">
                <a16:creationId xmlns:a16="http://schemas.microsoft.com/office/drawing/2014/main" id="{F39E0D1C-4EB3-4F90-A73B-F7BBB7AA74ED}"/>
              </a:ext>
            </a:extLst>
          </p:cNvPr>
          <p:cNvPicPr>
            <a:picLocks noChangeAspect="1"/>
          </p:cNvPicPr>
          <p:nvPr/>
        </p:nvPicPr>
        <p:blipFill rotWithShape="1">
          <a:blip r:embed="rId2"/>
          <a:srcRect l="2354" t="3523" r="2446" b="2698"/>
          <a:stretch/>
        </p:blipFill>
        <p:spPr>
          <a:xfrm>
            <a:off x="7481670" y="1079500"/>
            <a:ext cx="1136803" cy="687788"/>
          </a:xfrm>
          <a:prstGeom prst="rect">
            <a:avLst/>
          </a:prstGeom>
          <a:ln>
            <a:solidFill>
              <a:srgbClr val="24549C"/>
            </a:solidFill>
          </a:ln>
        </p:spPr>
      </p:pic>
      <p:pic>
        <p:nvPicPr>
          <p:cNvPr id="11" name="Picture 10">
            <a:extLst>
              <a:ext uri="{FF2B5EF4-FFF2-40B4-BE49-F238E27FC236}">
                <a16:creationId xmlns:a16="http://schemas.microsoft.com/office/drawing/2014/main" id="{28C65356-30CD-4E5C-939D-56FB7D378E42}"/>
              </a:ext>
            </a:extLst>
          </p:cNvPr>
          <p:cNvPicPr>
            <a:picLocks noChangeAspect="1"/>
          </p:cNvPicPr>
          <p:nvPr/>
        </p:nvPicPr>
        <p:blipFill>
          <a:blip r:embed="rId3"/>
          <a:stretch>
            <a:fillRect/>
          </a:stretch>
        </p:blipFill>
        <p:spPr>
          <a:xfrm>
            <a:off x="7282887" y="3284849"/>
            <a:ext cx="3872130" cy="1877632"/>
          </a:xfrm>
          <a:prstGeom prst="rect">
            <a:avLst/>
          </a:prstGeom>
        </p:spPr>
      </p:pic>
      <p:pic>
        <p:nvPicPr>
          <p:cNvPr id="12" name="Picture 11">
            <a:extLst>
              <a:ext uri="{FF2B5EF4-FFF2-40B4-BE49-F238E27FC236}">
                <a16:creationId xmlns:a16="http://schemas.microsoft.com/office/drawing/2014/main" id="{4C5F9984-1356-47F5-A46A-3EFEDDBF7E9D}"/>
              </a:ext>
            </a:extLst>
          </p:cNvPr>
          <p:cNvPicPr>
            <a:picLocks noChangeAspect="1"/>
          </p:cNvPicPr>
          <p:nvPr/>
        </p:nvPicPr>
        <p:blipFill>
          <a:blip r:embed="rId4"/>
          <a:stretch>
            <a:fillRect/>
          </a:stretch>
        </p:blipFill>
        <p:spPr>
          <a:xfrm>
            <a:off x="448586" y="1854460"/>
            <a:ext cx="2139595" cy="2021566"/>
          </a:xfrm>
          <a:prstGeom prst="rect">
            <a:avLst/>
          </a:prstGeom>
        </p:spPr>
      </p:pic>
      <p:pic>
        <p:nvPicPr>
          <p:cNvPr id="13" name="Picture 12">
            <a:extLst>
              <a:ext uri="{FF2B5EF4-FFF2-40B4-BE49-F238E27FC236}">
                <a16:creationId xmlns:a16="http://schemas.microsoft.com/office/drawing/2014/main" id="{22099578-A4A1-45D9-84EC-C3F9A4DC6E15}"/>
              </a:ext>
            </a:extLst>
          </p:cNvPr>
          <p:cNvPicPr>
            <a:picLocks noChangeAspect="1"/>
          </p:cNvPicPr>
          <p:nvPr/>
        </p:nvPicPr>
        <p:blipFill>
          <a:blip r:embed="rId5"/>
          <a:stretch>
            <a:fillRect/>
          </a:stretch>
        </p:blipFill>
        <p:spPr>
          <a:xfrm>
            <a:off x="2663687" y="1854460"/>
            <a:ext cx="2770465" cy="2021566"/>
          </a:xfrm>
          <a:prstGeom prst="rect">
            <a:avLst/>
          </a:prstGeom>
        </p:spPr>
      </p:pic>
      <p:pic>
        <p:nvPicPr>
          <p:cNvPr id="14" name="Picture 13">
            <a:extLst>
              <a:ext uri="{FF2B5EF4-FFF2-40B4-BE49-F238E27FC236}">
                <a16:creationId xmlns:a16="http://schemas.microsoft.com/office/drawing/2014/main" id="{AC63B1CB-E3B3-4837-BEF2-5A440CB8FF24}"/>
              </a:ext>
            </a:extLst>
          </p:cNvPr>
          <p:cNvPicPr>
            <a:picLocks noChangeAspect="1"/>
          </p:cNvPicPr>
          <p:nvPr/>
        </p:nvPicPr>
        <p:blipFill rotWithShape="1">
          <a:blip r:embed="rId6"/>
          <a:srcRect b="41574"/>
          <a:stretch/>
        </p:blipFill>
        <p:spPr>
          <a:xfrm>
            <a:off x="448586" y="4141256"/>
            <a:ext cx="4985566" cy="1684633"/>
          </a:xfrm>
          <a:prstGeom prst="rect">
            <a:avLst/>
          </a:prstGeom>
        </p:spPr>
      </p:pic>
      <p:pic>
        <p:nvPicPr>
          <p:cNvPr id="15" name="Picture 14">
            <a:extLst>
              <a:ext uri="{FF2B5EF4-FFF2-40B4-BE49-F238E27FC236}">
                <a16:creationId xmlns:a16="http://schemas.microsoft.com/office/drawing/2014/main" id="{63E0FC2D-4BC6-43A8-8BEB-811E1CBFBFE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8586" y="1171727"/>
            <a:ext cx="1912673" cy="503335"/>
          </a:xfrm>
          <a:prstGeom prst="rect">
            <a:avLst/>
          </a:prstGeom>
        </p:spPr>
      </p:pic>
      <p:pic>
        <p:nvPicPr>
          <p:cNvPr id="16" name="Picture 15">
            <a:extLst>
              <a:ext uri="{FF2B5EF4-FFF2-40B4-BE49-F238E27FC236}">
                <a16:creationId xmlns:a16="http://schemas.microsoft.com/office/drawing/2014/main" id="{4EC5BCC3-5314-440B-9919-CF055DF31DDA}"/>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7594"/>
          <a:stretch/>
        </p:blipFill>
        <p:spPr>
          <a:xfrm>
            <a:off x="7371940" y="2006083"/>
            <a:ext cx="3965199" cy="1103579"/>
          </a:xfrm>
          <a:prstGeom prst="rect">
            <a:avLst/>
          </a:prstGeom>
        </p:spPr>
      </p:pic>
      <p:sp>
        <p:nvSpPr>
          <p:cNvPr id="17" name="Arrow: Right 16">
            <a:extLst>
              <a:ext uri="{FF2B5EF4-FFF2-40B4-BE49-F238E27FC236}">
                <a16:creationId xmlns:a16="http://schemas.microsoft.com/office/drawing/2014/main" id="{326E843C-F579-48AB-8844-616A55AA8084}"/>
              </a:ext>
            </a:extLst>
          </p:cNvPr>
          <p:cNvSpPr/>
          <p:nvPr/>
        </p:nvSpPr>
        <p:spPr>
          <a:xfrm>
            <a:off x="5798747" y="3047796"/>
            <a:ext cx="1208598" cy="762408"/>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D9EA0F63-6F42-4899-935A-32B9C5A3AF30}"/>
              </a:ext>
            </a:extLst>
          </p:cNvPr>
          <p:cNvSpPr txBox="1"/>
          <p:nvPr/>
        </p:nvSpPr>
        <p:spPr>
          <a:xfrm>
            <a:off x="7371940" y="5090922"/>
            <a:ext cx="3415807" cy="1200329"/>
          </a:xfrm>
          <a:prstGeom prst="rect">
            <a:avLst/>
          </a:prstGeom>
          <a:noFill/>
        </p:spPr>
        <p:txBody>
          <a:bodyPr wrap="none" rtlCol="0">
            <a:spAutoFit/>
          </a:bodyPr>
          <a:lstStyle/>
          <a:p>
            <a:pPr marL="285750" indent="-285750">
              <a:buFont typeface="Arial" panose="020B0604020202020204" pitchFamily="34" charset="0"/>
              <a:buChar char="•"/>
            </a:pPr>
            <a:r>
              <a:rPr lang="en-GB" b="1" dirty="0">
                <a:solidFill>
                  <a:srgbClr val="24549C"/>
                </a:solidFill>
              </a:rPr>
              <a:t>Hydraulic connections (cycling)</a:t>
            </a:r>
          </a:p>
          <a:p>
            <a:pPr marL="285750" indent="-285750">
              <a:buFont typeface="Arial" panose="020B0604020202020204" pitchFamily="34" charset="0"/>
              <a:buChar char="•"/>
            </a:pPr>
            <a:r>
              <a:rPr lang="en-GB" b="1" dirty="0">
                <a:solidFill>
                  <a:srgbClr val="24549C"/>
                </a:solidFill>
              </a:rPr>
              <a:t>Deformation under pressure</a:t>
            </a:r>
          </a:p>
          <a:p>
            <a:pPr marL="285750" indent="-285750">
              <a:buFont typeface="Arial" panose="020B0604020202020204" pitchFamily="34" charset="0"/>
              <a:buChar char="•"/>
            </a:pPr>
            <a:r>
              <a:rPr lang="en-GB" b="1" dirty="0">
                <a:solidFill>
                  <a:srgbClr val="24549C"/>
                </a:solidFill>
              </a:rPr>
              <a:t>Heat Transfer Coefficient</a:t>
            </a:r>
          </a:p>
          <a:p>
            <a:pPr marL="285750" indent="-285750">
              <a:buFont typeface="Arial" panose="020B0604020202020204" pitchFamily="34" charset="0"/>
              <a:buChar char="•"/>
            </a:pPr>
            <a:r>
              <a:rPr lang="en-GB" b="1" dirty="0">
                <a:solidFill>
                  <a:srgbClr val="24549C"/>
                </a:solidFill>
              </a:rPr>
              <a:t>Wall thermal resistance</a:t>
            </a:r>
          </a:p>
        </p:txBody>
      </p:sp>
      <p:sp>
        <p:nvSpPr>
          <p:cNvPr id="2" name="TextBox 1">
            <a:extLst>
              <a:ext uri="{FF2B5EF4-FFF2-40B4-BE49-F238E27FC236}">
                <a16:creationId xmlns:a16="http://schemas.microsoft.com/office/drawing/2014/main" id="{27E911A8-0EEE-404E-A934-0C8D3341229D}"/>
              </a:ext>
            </a:extLst>
          </p:cNvPr>
          <p:cNvSpPr txBox="1"/>
          <p:nvPr/>
        </p:nvSpPr>
        <p:spPr>
          <a:xfrm>
            <a:off x="5651291" y="2678464"/>
            <a:ext cx="1468672" cy="369332"/>
          </a:xfrm>
          <a:prstGeom prst="rect">
            <a:avLst/>
          </a:prstGeom>
          <a:noFill/>
        </p:spPr>
        <p:txBody>
          <a:bodyPr wrap="none" rtlCol="0">
            <a:spAutoFit/>
          </a:bodyPr>
          <a:lstStyle/>
          <a:p>
            <a:r>
              <a:rPr lang="en-GB" i="1" dirty="0">
                <a:solidFill>
                  <a:srgbClr val="24549C"/>
                </a:solidFill>
              </a:rPr>
              <a:t>Planned 2021</a:t>
            </a:r>
          </a:p>
        </p:txBody>
      </p:sp>
    </p:spTree>
    <p:extLst>
      <p:ext uri="{BB962C8B-B14F-4D97-AF65-F5344CB8AC3E}">
        <p14:creationId xmlns:p14="http://schemas.microsoft.com/office/powerpoint/2010/main" val="3320462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838200" y="-2168"/>
            <a:ext cx="10515600" cy="1325563"/>
          </a:xfrm>
        </p:spPr>
        <p:txBody>
          <a:bodyPr/>
          <a:lstStyle/>
          <a:p>
            <a:r>
              <a:rPr lang="en-GB" dirty="0"/>
              <a:t>Low T cooling: why “colder than CO</a:t>
            </a:r>
            <a:r>
              <a:rPr lang="en-GB" baseline="-25000" dirty="0"/>
              <a:t>2</a:t>
            </a:r>
            <a:r>
              <a:rPr lang="en-GB" dirty="0"/>
              <a:t>”?</a:t>
            </a:r>
            <a:endParaRPr lang="en-GB" dirty="0">
              <a:solidFill>
                <a:srgbClr val="C00000"/>
              </a:solidFill>
            </a:endParaRPr>
          </a:p>
        </p:txBody>
      </p:sp>
      <p:sp>
        <p:nvSpPr>
          <p:cNvPr id="6" name="TextBox 5">
            <a:extLst>
              <a:ext uri="{FF2B5EF4-FFF2-40B4-BE49-F238E27FC236}">
                <a16:creationId xmlns:a16="http://schemas.microsoft.com/office/drawing/2014/main" id="{4A4CC968-6353-4D00-8EEC-C6209CA88DFE}"/>
              </a:ext>
            </a:extLst>
          </p:cNvPr>
          <p:cNvSpPr txBox="1"/>
          <p:nvPr/>
        </p:nvSpPr>
        <p:spPr>
          <a:xfrm>
            <a:off x="9452341" y="3621832"/>
            <a:ext cx="2739659" cy="2308324"/>
          </a:xfrm>
          <a:prstGeom prst="rect">
            <a:avLst/>
          </a:prstGeom>
          <a:noFill/>
        </p:spPr>
        <p:txBody>
          <a:bodyPr wrap="square" rtlCol="0">
            <a:spAutoFit/>
          </a:bodyPr>
          <a:lstStyle/>
          <a:p>
            <a:r>
              <a:rPr lang="en-GB" sz="1600" b="1" dirty="0">
                <a:solidFill>
                  <a:srgbClr val="FF0000"/>
                </a:solidFill>
                <a:latin typeface="Myriad Pro"/>
              </a:rPr>
              <a:t>e.g. for a power dissipation of 1 W/cm</a:t>
            </a:r>
            <a:r>
              <a:rPr lang="en-GB" sz="1600" b="1" baseline="30000" dirty="0">
                <a:solidFill>
                  <a:srgbClr val="FF0000"/>
                </a:solidFill>
                <a:latin typeface="Myriad Pro"/>
              </a:rPr>
              <a:t>2</a:t>
            </a:r>
            <a:r>
              <a:rPr lang="en-GB" sz="1600" b="1" dirty="0">
                <a:solidFill>
                  <a:srgbClr val="FF0000"/>
                </a:solidFill>
                <a:latin typeface="Myriad Pro"/>
              </a:rPr>
              <a:t> if you look for T</a:t>
            </a:r>
            <a:r>
              <a:rPr lang="en-GB" sz="1600" b="1" baseline="-25000" dirty="0">
                <a:solidFill>
                  <a:srgbClr val="FF0000"/>
                </a:solidFill>
                <a:latin typeface="Myriad Pro"/>
              </a:rPr>
              <a:t>MAX</a:t>
            </a:r>
            <a:r>
              <a:rPr lang="en-GB" sz="1600" b="1" dirty="0">
                <a:solidFill>
                  <a:srgbClr val="FF0000"/>
                </a:solidFill>
                <a:latin typeface="Myriad Pro"/>
              </a:rPr>
              <a:t> &lt;-30 </a:t>
            </a:r>
            <a:r>
              <a:rPr lang="en-GB" sz="1600" b="1" dirty="0">
                <a:solidFill>
                  <a:srgbClr val="FF0000"/>
                </a:solidFill>
                <a:latin typeface="Myriad Pro"/>
                <a:cs typeface="Calibri" panose="020F0502020204030204" pitchFamily="34" charset="0"/>
              </a:rPr>
              <a:t>°C on your sensor, the saturation temperature in the evaporator must be </a:t>
            </a:r>
            <a:r>
              <a:rPr lang="en-GB" sz="1600" b="1" dirty="0" err="1">
                <a:solidFill>
                  <a:srgbClr val="FF0000"/>
                </a:solidFill>
                <a:latin typeface="Myriad Pro"/>
              </a:rPr>
              <a:t>T</a:t>
            </a:r>
            <a:r>
              <a:rPr lang="en-GB" sz="1600" b="1" baseline="-25000" dirty="0" err="1">
                <a:solidFill>
                  <a:srgbClr val="FF0000"/>
                </a:solidFill>
                <a:latin typeface="Myriad Pro"/>
              </a:rPr>
              <a:t>Sat</a:t>
            </a:r>
            <a:r>
              <a:rPr lang="en-GB" sz="1600" b="1" dirty="0">
                <a:solidFill>
                  <a:srgbClr val="FF0000"/>
                </a:solidFill>
                <a:latin typeface="Myriad Pro"/>
              </a:rPr>
              <a:t> &lt;-42 </a:t>
            </a:r>
            <a:r>
              <a:rPr lang="en-GB" sz="1600" b="1" dirty="0">
                <a:solidFill>
                  <a:srgbClr val="FF0000"/>
                </a:solidFill>
                <a:latin typeface="Myriad Pro"/>
                <a:cs typeface="Calibri" panose="020F0502020204030204" pitchFamily="34" charset="0"/>
              </a:rPr>
              <a:t>°C  (maybe -40 if an optimal design for CO</a:t>
            </a:r>
            <a:r>
              <a:rPr lang="en-GB" sz="1600" b="1" baseline="-25000" dirty="0">
                <a:solidFill>
                  <a:srgbClr val="FF0000"/>
                </a:solidFill>
                <a:latin typeface="Myriad Pro"/>
                <a:cs typeface="Calibri" panose="020F0502020204030204" pitchFamily="34" charset="0"/>
              </a:rPr>
              <a:t>2</a:t>
            </a:r>
            <a:r>
              <a:rPr lang="en-GB" sz="1600" b="1" dirty="0">
                <a:solidFill>
                  <a:srgbClr val="FF0000"/>
                </a:solidFill>
                <a:latin typeface="Myriad Pro"/>
                <a:cs typeface="Calibri" panose="020F0502020204030204" pitchFamily="34" charset="0"/>
              </a:rPr>
              <a:t> allows for higher HTC)</a:t>
            </a:r>
            <a:endParaRPr lang="en-GB" sz="1600" b="1" dirty="0">
              <a:solidFill>
                <a:srgbClr val="FF0000"/>
              </a:solidFill>
              <a:latin typeface="Myriad Pro"/>
            </a:endParaRPr>
          </a:p>
        </p:txBody>
      </p:sp>
      <p:grpSp>
        <p:nvGrpSpPr>
          <p:cNvPr id="7" name="Group 6">
            <a:extLst>
              <a:ext uri="{FF2B5EF4-FFF2-40B4-BE49-F238E27FC236}">
                <a16:creationId xmlns:a16="http://schemas.microsoft.com/office/drawing/2014/main" id="{E352DB51-B658-4584-B95F-CDC665047A88}"/>
              </a:ext>
            </a:extLst>
          </p:cNvPr>
          <p:cNvGrpSpPr/>
          <p:nvPr/>
        </p:nvGrpSpPr>
        <p:grpSpPr>
          <a:xfrm>
            <a:off x="245610" y="1186891"/>
            <a:ext cx="9281567" cy="4785939"/>
            <a:chOff x="245610" y="1186891"/>
            <a:chExt cx="9206731" cy="4785939"/>
          </a:xfrm>
        </p:grpSpPr>
        <p:pic>
          <p:nvPicPr>
            <p:cNvPr id="9" name="Picture 8">
              <a:extLst>
                <a:ext uri="{FF2B5EF4-FFF2-40B4-BE49-F238E27FC236}">
                  <a16:creationId xmlns:a16="http://schemas.microsoft.com/office/drawing/2014/main" id="{AD3D29F6-3338-4F29-9537-D9E84728C97C}"/>
                </a:ext>
              </a:extLst>
            </p:cNvPr>
            <p:cNvPicPr>
              <a:picLocks noChangeAspect="1"/>
            </p:cNvPicPr>
            <p:nvPr/>
          </p:nvPicPr>
          <p:blipFill>
            <a:blip r:embed="rId2"/>
            <a:stretch>
              <a:fillRect/>
            </a:stretch>
          </p:blipFill>
          <p:spPr>
            <a:xfrm>
              <a:off x="245610" y="1186891"/>
              <a:ext cx="9206731" cy="4785939"/>
            </a:xfrm>
            <a:prstGeom prst="rect">
              <a:avLst/>
            </a:prstGeom>
          </p:spPr>
        </p:pic>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22E383A8-F2C4-4DB9-8355-C3B42DCA0C84}"/>
                    </a:ext>
                  </a:extLst>
                </p:cNvPr>
                <p:cNvSpPr txBox="1"/>
                <p:nvPr/>
              </p:nvSpPr>
              <p:spPr>
                <a:xfrm>
                  <a:off x="5209495" y="5499620"/>
                  <a:ext cx="1032216" cy="369332"/>
                </a:xfrm>
                <a:prstGeom prst="rect">
                  <a:avLst/>
                </a:prstGeom>
                <a:solidFill>
                  <a:schemeClr val="bg1"/>
                </a:solidFill>
              </p:spPr>
              <p:txBody>
                <a:bodyPr wrap="none" lIns="0" rIns="0" rtlCol="0">
                  <a:spAutoFit/>
                </a:bodyPr>
                <a:lstStyle/>
                <a:p>
                  <a:pPr/>
                  <a14:m>
                    <m:oMathPara xmlns:m="http://schemas.openxmlformats.org/officeDocument/2006/math">
                      <m:oMathParaPr>
                        <m:jc m:val="centerGroup"/>
                      </m:oMathParaPr>
                      <m:oMath xmlns:m="http://schemas.openxmlformats.org/officeDocument/2006/math">
                        <m:f>
                          <m:fPr>
                            <m:type m:val="lin"/>
                            <m:ctrlPr>
                              <a:rPr lang="en-GB" i="1" smtClean="0">
                                <a:solidFill>
                                  <a:srgbClr val="24549C"/>
                                </a:solidFill>
                                <a:latin typeface="Cambria Math" panose="02040503050406030204" pitchFamily="18" charset="0"/>
                              </a:rPr>
                            </m:ctrlPr>
                          </m:fPr>
                          <m:num>
                            <m:r>
                              <a:rPr lang="fr-CH" b="0" i="1" smtClean="0">
                                <a:solidFill>
                                  <a:srgbClr val="24549C"/>
                                </a:solidFill>
                                <a:latin typeface="Cambria Math" panose="02040503050406030204" pitchFamily="18" charset="0"/>
                              </a:rPr>
                              <m:t>𝐾</m:t>
                            </m:r>
                            <m:r>
                              <a:rPr lang="fr-CH" b="0" i="1" smtClean="0">
                                <a:solidFill>
                                  <a:srgbClr val="24549C"/>
                                </a:solidFill>
                                <a:latin typeface="Cambria Math" panose="02040503050406030204" pitchFamily="18" charset="0"/>
                              </a:rPr>
                              <m:t> </m:t>
                            </m:r>
                            <m:sSup>
                              <m:sSupPr>
                                <m:ctrlPr>
                                  <a:rPr lang="fr-CH" b="0" i="1" smtClean="0">
                                    <a:solidFill>
                                      <a:srgbClr val="24549C"/>
                                    </a:solidFill>
                                    <a:latin typeface="Cambria Math" panose="02040503050406030204" pitchFamily="18" charset="0"/>
                                  </a:rPr>
                                </m:ctrlPr>
                              </m:sSupPr>
                              <m:e>
                                <m:r>
                                  <a:rPr lang="fr-CH" b="0" i="1" smtClean="0">
                                    <a:solidFill>
                                      <a:srgbClr val="24549C"/>
                                    </a:solidFill>
                                    <a:latin typeface="Cambria Math" panose="02040503050406030204" pitchFamily="18" charset="0"/>
                                  </a:rPr>
                                  <m:t>𝑐𝑚</m:t>
                                </m:r>
                              </m:e>
                              <m:sup>
                                <m:r>
                                  <a:rPr lang="fr-CH" b="0" i="1" smtClean="0">
                                    <a:solidFill>
                                      <a:srgbClr val="24549C"/>
                                    </a:solidFill>
                                    <a:latin typeface="Cambria Math" panose="02040503050406030204" pitchFamily="18" charset="0"/>
                                  </a:rPr>
                                  <m:t>2</m:t>
                                </m:r>
                              </m:sup>
                            </m:sSup>
                          </m:num>
                          <m:den>
                            <m:r>
                              <a:rPr lang="fr-CH" b="0" i="1" smtClean="0">
                                <a:solidFill>
                                  <a:srgbClr val="24549C"/>
                                </a:solidFill>
                                <a:latin typeface="Cambria Math" panose="02040503050406030204" pitchFamily="18" charset="0"/>
                              </a:rPr>
                              <m:t>𝑊</m:t>
                            </m:r>
                          </m:den>
                        </m:f>
                      </m:oMath>
                    </m:oMathPara>
                  </a14:m>
                  <a:endParaRPr lang="en-GB" dirty="0">
                    <a:solidFill>
                      <a:srgbClr val="24549C"/>
                    </a:solidFill>
                  </a:endParaRPr>
                </a:p>
              </p:txBody>
            </p:sp>
          </mc:Choice>
          <mc:Fallback>
            <p:sp>
              <p:nvSpPr>
                <p:cNvPr id="10" name="TextBox 9">
                  <a:extLst>
                    <a:ext uri="{FF2B5EF4-FFF2-40B4-BE49-F238E27FC236}">
                      <a16:creationId xmlns:a16="http://schemas.microsoft.com/office/drawing/2014/main" id="{22E383A8-F2C4-4DB9-8355-C3B42DCA0C84}"/>
                    </a:ext>
                  </a:extLst>
                </p:cNvPr>
                <p:cNvSpPr txBox="1">
                  <a:spLocks noRot="1" noChangeAspect="1" noMove="1" noResize="1" noEditPoints="1" noAdjustHandles="1" noChangeArrowheads="1" noChangeShapeType="1" noTextEdit="1"/>
                </p:cNvSpPr>
                <p:nvPr/>
              </p:nvSpPr>
              <p:spPr>
                <a:xfrm>
                  <a:off x="5209495" y="5499620"/>
                  <a:ext cx="1032216" cy="369332"/>
                </a:xfrm>
                <a:prstGeom prst="rect">
                  <a:avLst/>
                </a:prstGeom>
                <a:blipFill>
                  <a:blip r:embed="rId3"/>
                  <a:stretch>
                    <a:fillRect l="-4678" t="-116393" r="-45614" b="-175410"/>
                  </a:stretch>
                </a:blipFill>
              </p:spPr>
              <p:txBody>
                <a:bodyPr/>
                <a:lstStyle/>
                <a:p>
                  <a:r>
                    <a:rPr lang="en-GB">
                      <a:noFill/>
                    </a:rPr>
                    <a:t> </a:t>
                  </a:r>
                </a:p>
              </p:txBody>
            </p:sp>
          </mc:Fallback>
        </mc:AlternateContent>
      </p:grpSp>
      <p:sp>
        <p:nvSpPr>
          <p:cNvPr id="11" name="Date Placeholder 3">
            <a:extLst>
              <a:ext uri="{FF2B5EF4-FFF2-40B4-BE49-F238E27FC236}">
                <a16:creationId xmlns:a16="http://schemas.microsoft.com/office/drawing/2014/main" id="{ADD07B46-1870-492F-85BB-D509CD435A1E}"/>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12" name="Slide Number Placeholder 5">
            <a:extLst>
              <a:ext uri="{FF2B5EF4-FFF2-40B4-BE49-F238E27FC236}">
                <a16:creationId xmlns:a16="http://schemas.microsoft.com/office/drawing/2014/main" id="{90116F7F-41F6-4704-A255-89410166552F}"/>
              </a:ext>
            </a:extLst>
          </p:cNvPr>
          <p:cNvSpPr>
            <a:spLocks noGrp="1"/>
          </p:cNvSpPr>
          <p:nvPr>
            <p:ph type="sldNum" sz="quarter" idx="4"/>
          </p:nvPr>
        </p:nvSpPr>
        <p:spPr>
          <a:xfrm>
            <a:off x="8979747" y="6356350"/>
            <a:ext cx="2541693"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14</a:t>
            </a:fld>
            <a:endParaRPr lang="en-GB" dirty="0"/>
          </a:p>
        </p:txBody>
      </p:sp>
      <p:sp>
        <p:nvSpPr>
          <p:cNvPr id="2" name="TextBox 1">
            <a:extLst>
              <a:ext uri="{FF2B5EF4-FFF2-40B4-BE49-F238E27FC236}">
                <a16:creationId xmlns:a16="http://schemas.microsoft.com/office/drawing/2014/main" id="{DD6A22C1-41A4-4059-8EA7-2D61D192782E}"/>
              </a:ext>
            </a:extLst>
          </p:cNvPr>
          <p:cNvSpPr txBox="1"/>
          <p:nvPr/>
        </p:nvSpPr>
        <p:spPr>
          <a:xfrm>
            <a:off x="6518717" y="3226841"/>
            <a:ext cx="2397259" cy="369332"/>
          </a:xfrm>
          <a:prstGeom prst="rect">
            <a:avLst/>
          </a:prstGeom>
          <a:noFill/>
        </p:spPr>
        <p:txBody>
          <a:bodyPr wrap="none" rtlCol="0">
            <a:spAutoFit/>
          </a:bodyPr>
          <a:lstStyle/>
          <a:p>
            <a:r>
              <a:rPr lang="en-GB" b="1" dirty="0">
                <a:solidFill>
                  <a:srgbClr val="24549C"/>
                </a:solidFill>
              </a:rPr>
              <a:t>Asymptotic trend of </a:t>
            </a:r>
            <a:r>
              <a:rPr lang="en-GB" b="1" dirty="0">
                <a:solidFill>
                  <a:srgbClr val="24549C"/>
                </a:solidFill>
                <a:latin typeface="Symbol" panose="05050102010706020507" pitchFamily="18" charset="2"/>
              </a:rPr>
              <a:t>D</a:t>
            </a:r>
            <a:r>
              <a:rPr lang="en-GB" b="1" dirty="0">
                <a:solidFill>
                  <a:srgbClr val="24549C"/>
                </a:solidFill>
              </a:rPr>
              <a:t>T</a:t>
            </a:r>
          </a:p>
        </p:txBody>
      </p:sp>
    </p:spTree>
    <p:extLst>
      <p:ext uri="{BB962C8B-B14F-4D97-AF65-F5344CB8AC3E}">
        <p14:creationId xmlns:p14="http://schemas.microsoft.com/office/powerpoint/2010/main" val="3531846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727BE42-8655-432D-B2C5-5022A5CB3CF0}"/>
              </a:ext>
            </a:extLst>
          </p:cNvPr>
          <p:cNvPicPr>
            <a:picLocks noChangeAspect="1"/>
          </p:cNvPicPr>
          <p:nvPr/>
        </p:nvPicPr>
        <p:blipFill>
          <a:blip r:embed="rId2"/>
          <a:stretch>
            <a:fillRect/>
          </a:stretch>
        </p:blipFill>
        <p:spPr>
          <a:xfrm>
            <a:off x="5376943" y="1782233"/>
            <a:ext cx="5822467" cy="3033751"/>
          </a:xfrm>
          <a:prstGeom prst="rect">
            <a:avLst/>
          </a:prstGeom>
        </p:spPr>
      </p:pic>
      <p:sp>
        <p:nvSpPr>
          <p:cNvPr id="8" name="Title 2"/>
          <p:cNvSpPr>
            <a:spLocks noGrp="1"/>
          </p:cNvSpPr>
          <p:nvPr>
            <p:ph type="title"/>
          </p:nvPr>
        </p:nvSpPr>
        <p:spPr>
          <a:xfrm>
            <a:off x="838200" y="-2168"/>
            <a:ext cx="10515600" cy="1325563"/>
          </a:xfrm>
        </p:spPr>
        <p:txBody>
          <a:bodyPr/>
          <a:lstStyle/>
          <a:p>
            <a:r>
              <a:rPr lang="en-US" dirty="0"/>
              <a:t>How to get minimal TFM with very low X</a:t>
            </a:r>
            <a:r>
              <a:rPr lang="en-US" baseline="-25000" dirty="0"/>
              <a:t>0</a:t>
            </a:r>
            <a:r>
              <a:rPr lang="en-US" dirty="0"/>
              <a:t>?</a:t>
            </a:r>
            <a:endParaRPr lang="en-GB" dirty="0">
              <a:solidFill>
                <a:srgbClr val="C00000"/>
              </a:solidFill>
            </a:endParaRPr>
          </a:p>
        </p:txBody>
      </p:sp>
      <p:pic>
        <p:nvPicPr>
          <p:cNvPr id="11" name="Picture 10">
            <a:extLst>
              <a:ext uri="{FF2B5EF4-FFF2-40B4-BE49-F238E27FC236}">
                <a16:creationId xmlns:a16="http://schemas.microsoft.com/office/drawing/2014/main" id="{415EA0C4-F1BF-42B9-8B9D-9E2ABA3D42B7}"/>
              </a:ext>
            </a:extLst>
          </p:cNvPr>
          <p:cNvPicPr>
            <a:picLocks noChangeAspect="1"/>
          </p:cNvPicPr>
          <p:nvPr/>
        </p:nvPicPr>
        <p:blipFill>
          <a:blip r:embed="rId3"/>
          <a:stretch>
            <a:fillRect/>
          </a:stretch>
        </p:blipFill>
        <p:spPr>
          <a:xfrm>
            <a:off x="1112895" y="3539135"/>
            <a:ext cx="2660035" cy="1393731"/>
          </a:xfrm>
          <a:prstGeom prst="rect">
            <a:avLst/>
          </a:prstGeom>
        </p:spPr>
      </p:pic>
      <p:pic>
        <p:nvPicPr>
          <p:cNvPr id="12" name="Picture 11">
            <a:extLst>
              <a:ext uri="{FF2B5EF4-FFF2-40B4-BE49-F238E27FC236}">
                <a16:creationId xmlns:a16="http://schemas.microsoft.com/office/drawing/2014/main" id="{8947284B-7016-4D1F-BCF3-86A5C9259F90}"/>
              </a:ext>
            </a:extLst>
          </p:cNvPr>
          <p:cNvPicPr>
            <a:picLocks noChangeAspect="1"/>
          </p:cNvPicPr>
          <p:nvPr/>
        </p:nvPicPr>
        <p:blipFill>
          <a:blip r:embed="rId4"/>
          <a:stretch>
            <a:fillRect/>
          </a:stretch>
        </p:blipFill>
        <p:spPr>
          <a:xfrm>
            <a:off x="1583584" y="5375129"/>
            <a:ext cx="2189346" cy="729782"/>
          </a:xfrm>
          <a:prstGeom prst="rect">
            <a:avLst/>
          </a:prstGeom>
        </p:spPr>
      </p:pic>
      <p:pic>
        <p:nvPicPr>
          <p:cNvPr id="13" name="Picture 12">
            <a:extLst>
              <a:ext uri="{FF2B5EF4-FFF2-40B4-BE49-F238E27FC236}">
                <a16:creationId xmlns:a16="http://schemas.microsoft.com/office/drawing/2014/main" id="{79C76047-74AD-416F-89F7-730D85A6B19E}"/>
              </a:ext>
            </a:extLst>
          </p:cNvPr>
          <p:cNvPicPr>
            <a:picLocks noChangeAspect="1"/>
          </p:cNvPicPr>
          <p:nvPr/>
        </p:nvPicPr>
        <p:blipFill>
          <a:blip r:embed="rId5"/>
          <a:stretch>
            <a:fillRect/>
          </a:stretch>
        </p:blipFill>
        <p:spPr>
          <a:xfrm>
            <a:off x="1291115" y="1842024"/>
            <a:ext cx="2500032" cy="1468550"/>
          </a:xfrm>
          <a:prstGeom prst="rect">
            <a:avLst/>
          </a:prstGeom>
        </p:spPr>
      </p:pic>
      <p:cxnSp>
        <p:nvCxnSpPr>
          <p:cNvPr id="14" name="Straight Arrow Connector 13">
            <a:extLst>
              <a:ext uri="{FF2B5EF4-FFF2-40B4-BE49-F238E27FC236}">
                <a16:creationId xmlns:a16="http://schemas.microsoft.com/office/drawing/2014/main" id="{90F2CD69-A5B1-4649-9308-B2132BF49972}"/>
              </a:ext>
            </a:extLst>
          </p:cNvPr>
          <p:cNvCxnSpPr>
            <a:cxnSpLocks/>
          </p:cNvCxnSpPr>
          <p:nvPr/>
        </p:nvCxnSpPr>
        <p:spPr>
          <a:xfrm flipV="1">
            <a:off x="3818825" y="2181069"/>
            <a:ext cx="2277175" cy="231588"/>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CD1D4284-0630-4267-B990-C4ECA8C0EDA9}"/>
              </a:ext>
            </a:extLst>
          </p:cNvPr>
          <p:cNvCxnSpPr>
            <a:cxnSpLocks/>
          </p:cNvCxnSpPr>
          <p:nvPr/>
        </p:nvCxnSpPr>
        <p:spPr>
          <a:xfrm flipV="1">
            <a:off x="3465504" y="3043079"/>
            <a:ext cx="2630496" cy="683404"/>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ED1047A-2719-47B7-B5E6-E00C1DA06468}"/>
              </a:ext>
            </a:extLst>
          </p:cNvPr>
          <p:cNvCxnSpPr>
            <a:cxnSpLocks/>
          </p:cNvCxnSpPr>
          <p:nvPr/>
        </p:nvCxnSpPr>
        <p:spPr>
          <a:xfrm flipV="1">
            <a:off x="3818825" y="4236000"/>
            <a:ext cx="2277175" cy="1043718"/>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52A1F01B-4089-4742-9C6C-7AC0EF7357DF}"/>
              </a:ext>
            </a:extLst>
          </p:cNvPr>
          <p:cNvSpPr txBox="1"/>
          <p:nvPr/>
        </p:nvSpPr>
        <p:spPr>
          <a:xfrm>
            <a:off x="5442332" y="5368731"/>
            <a:ext cx="6056083" cy="830997"/>
          </a:xfrm>
          <a:prstGeom prst="rect">
            <a:avLst/>
          </a:prstGeom>
          <a:solidFill>
            <a:schemeClr val="bg1"/>
          </a:solidFill>
        </p:spPr>
        <p:txBody>
          <a:bodyPr wrap="square" rtlCol="0">
            <a:spAutoFit/>
          </a:bodyPr>
          <a:lstStyle/>
          <a:p>
            <a:r>
              <a:rPr lang="en-GB" sz="1600" dirty="0">
                <a:solidFill>
                  <a:srgbClr val="24549C"/>
                </a:solidFill>
                <a:latin typeface="Myriad Pro"/>
              </a:rPr>
              <a:t>Not only the TFM of a microchannel cold plate is much lower than TFM of any other technology, but it stays relatively constant with </a:t>
            </a:r>
            <a:r>
              <a:rPr lang="en-GB" sz="1600" dirty="0" err="1">
                <a:solidFill>
                  <a:srgbClr val="24549C"/>
                </a:solidFill>
                <a:latin typeface="Myriad Pro"/>
              </a:rPr>
              <a:t>T</a:t>
            </a:r>
            <a:r>
              <a:rPr lang="en-GB" sz="1600" baseline="-25000" dirty="0" err="1">
                <a:solidFill>
                  <a:srgbClr val="24549C"/>
                </a:solidFill>
                <a:latin typeface="Myriad Pro"/>
              </a:rPr>
              <a:t>sat</a:t>
            </a:r>
            <a:r>
              <a:rPr lang="en-GB" sz="1600" dirty="0">
                <a:solidFill>
                  <a:srgbClr val="24549C"/>
                </a:solidFill>
                <a:latin typeface="Myriad Pro"/>
              </a:rPr>
              <a:t> (i.e. the HTC is not largely dependent on </a:t>
            </a:r>
            <a:r>
              <a:rPr lang="en-GB" sz="1600" dirty="0" err="1">
                <a:solidFill>
                  <a:srgbClr val="24549C"/>
                </a:solidFill>
                <a:latin typeface="Myriad Pro"/>
              </a:rPr>
              <a:t>T</a:t>
            </a:r>
            <a:r>
              <a:rPr lang="en-GB" sz="1600" baseline="-25000" dirty="0" err="1">
                <a:solidFill>
                  <a:srgbClr val="24549C"/>
                </a:solidFill>
                <a:latin typeface="Myriad Pro"/>
              </a:rPr>
              <a:t>sat</a:t>
            </a:r>
            <a:r>
              <a:rPr lang="en-GB" sz="1600" dirty="0">
                <a:solidFill>
                  <a:srgbClr val="24549C"/>
                </a:solidFill>
                <a:latin typeface="Myriad Pro"/>
              </a:rPr>
              <a:t>)</a:t>
            </a:r>
          </a:p>
        </p:txBody>
      </p:sp>
      <p:sp>
        <p:nvSpPr>
          <p:cNvPr id="18" name="TextBox 17">
            <a:extLst>
              <a:ext uri="{FF2B5EF4-FFF2-40B4-BE49-F238E27FC236}">
                <a16:creationId xmlns:a16="http://schemas.microsoft.com/office/drawing/2014/main" id="{581E3189-C988-4DAF-8F78-FE93F1AA050B}"/>
              </a:ext>
            </a:extLst>
          </p:cNvPr>
          <p:cNvSpPr txBox="1"/>
          <p:nvPr/>
        </p:nvSpPr>
        <p:spPr>
          <a:xfrm>
            <a:off x="5049974" y="4800240"/>
            <a:ext cx="6497617" cy="461665"/>
          </a:xfrm>
          <a:prstGeom prst="rect">
            <a:avLst/>
          </a:prstGeom>
          <a:noFill/>
        </p:spPr>
        <p:txBody>
          <a:bodyPr wrap="square" rtlCol="0">
            <a:spAutoFit/>
          </a:bodyPr>
          <a:lstStyle/>
          <a:p>
            <a:r>
              <a:rPr lang="en-US" sz="1200" dirty="0">
                <a:solidFill>
                  <a:srgbClr val="FF0000"/>
                </a:solidFill>
                <a:latin typeface="Myriad Pro"/>
              </a:rPr>
              <a:t>Plot from D. </a:t>
            </a:r>
            <a:r>
              <a:rPr lang="en-US" sz="1200" dirty="0" err="1">
                <a:solidFill>
                  <a:srgbClr val="FF0000"/>
                </a:solidFill>
                <a:latin typeface="Myriad Pro"/>
              </a:rPr>
              <a:t>Hellenshmidt</a:t>
            </a:r>
            <a:r>
              <a:rPr lang="en-US" sz="1200" dirty="0">
                <a:solidFill>
                  <a:srgbClr val="FF0000"/>
                </a:solidFill>
                <a:latin typeface="Myriad Pro"/>
              </a:rPr>
              <a:t> et al. </a:t>
            </a:r>
            <a:r>
              <a:rPr lang="en-US" sz="1200" i="1" dirty="0">
                <a:solidFill>
                  <a:srgbClr val="FF0000"/>
                </a:solidFill>
                <a:latin typeface="Myriad Pro"/>
              </a:rPr>
              <a:t>New insights on boiling carbon dioxide flow in mini- and micro-channels for optimal silicon detector cooling</a:t>
            </a:r>
            <a:r>
              <a:rPr lang="en-US" sz="1200" dirty="0">
                <a:solidFill>
                  <a:srgbClr val="FF0000"/>
                </a:solidFill>
                <a:latin typeface="Myriad Pro"/>
              </a:rPr>
              <a:t>, </a:t>
            </a:r>
            <a:r>
              <a:rPr lang="en-US" sz="1200" i="1" dirty="0">
                <a:solidFill>
                  <a:srgbClr val="FF0000"/>
                </a:solidFill>
                <a:latin typeface="Myriad Pro"/>
              </a:rPr>
              <a:t>NIM A </a:t>
            </a:r>
            <a:r>
              <a:rPr lang="en-GB" sz="1200" i="1" dirty="0">
                <a:solidFill>
                  <a:srgbClr val="FF0000"/>
                </a:solidFill>
                <a:latin typeface="Myriad Pro"/>
              </a:rPr>
              <a:t>Volume 958, 1 April 2020, 162535</a:t>
            </a:r>
          </a:p>
        </p:txBody>
      </p:sp>
      <p:sp>
        <p:nvSpPr>
          <p:cNvPr id="22" name="TextBox 21">
            <a:extLst>
              <a:ext uri="{FF2B5EF4-FFF2-40B4-BE49-F238E27FC236}">
                <a16:creationId xmlns:a16="http://schemas.microsoft.com/office/drawing/2014/main" id="{99151BA3-B2B1-4764-AB8B-D17D139C2BFB}"/>
              </a:ext>
            </a:extLst>
          </p:cNvPr>
          <p:cNvSpPr txBox="1"/>
          <p:nvPr/>
        </p:nvSpPr>
        <p:spPr>
          <a:xfrm>
            <a:off x="3479899" y="1077098"/>
            <a:ext cx="5232202" cy="523220"/>
          </a:xfrm>
          <a:prstGeom prst="rect">
            <a:avLst/>
          </a:prstGeom>
          <a:noFill/>
        </p:spPr>
        <p:txBody>
          <a:bodyPr wrap="none" rtlCol="0">
            <a:spAutoFit/>
          </a:bodyPr>
          <a:lstStyle/>
          <a:p>
            <a:pPr algn="ctr"/>
            <a:r>
              <a:rPr lang="en-GB" sz="2800" b="1" dirty="0">
                <a:solidFill>
                  <a:srgbClr val="24549C"/>
                </a:solidFill>
              </a:rPr>
              <a:t>Going colder is not the only way…</a:t>
            </a:r>
          </a:p>
        </p:txBody>
      </p:sp>
      <p:sp>
        <p:nvSpPr>
          <p:cNvPr id="23" name="Date Placeholder 3">
            <a:extLst>
              <a:ext uri="{FF2B5EF4-FFF2-40B4-BE49-F238E27FC236}">
                <a16:creationId xmlns:a16="http://schemas.microsoft.com/office/drawing/2014/main" id="{FF77321C-10B2-4DD1-894E-7F969A7AE853}"/>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24" name="Slide Number Placeholder 5">
            <a:extLst>
              <a:ext uri="{FF2B5EF4-FFF2-40B4-BE49-F238E27FC236}">
                <a16:creationId xmlns:a16="http://schemas.microsoft.com/office/drawing/2014/main" id="{FF71827D-638E-47FD-B0E9-051468EA1602}"/>
              </a:ext>
            </a:extLst>
          </p:cNvPr>
          <p:cNvSpPr>
            <a:spLocks noGrp="1"/>
          </p:cNvSpPr>
          <p:nvPr>
            <p:ph type="sldNum" sz="quarter" idx="4"/>
          </p:nvPr>
        </p:nvSpPr>
        <p:spPr>
          <a:xfrm>
            <a:off x="8979747" y="6356350"/>
            <a:ext cx="2541693"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15</a:t>
            </a:fld>
            <a:endParaRPr lang="en-GB" dirty="0"/>
          </a:p>
        </p:txBody>
      </p:sp>
      <p:sp>
        <p:nvSpPr>
          <p:cNvPr id="25" name="TextBox 24">
            <a:extLst>
              <a:ext uri="{FF2B5EF4-FFF2-40B4-BE49-F238E27FC236}">
                <a16:creationId xmlns:a16="http://schemas.microsoft.com/office/drawing/2014/main" id="{C7F59881-FB2C-4A86-9FED-7FADBF63B93E}"/>
              </a:ext>
            </a:extLst>
          </p:cNvPr>
          <p:cNvSpPr txBox="1"/>
          <p:nvPr/>
        </p:nvSpPr>
        <p:spPr>
          <a:xfrm>
            <a:off x="1616042" y="5079990"/>
            <a:ext cx="2202783" cy="369332"/>
          </a:xfrm>
          <a:prstGeom prst="rect">
            <a:avLst/>
          </a:prstGeom>
          <a:noFill/>
        </p:spPr>
        <p:txBody>
          <a:bodyPr wrap="none" rtlCol="0">
            <a:spAutoFit/>
          </a:bodyPr>
          <a:lstStyle/>
          <a:p>
            <a:r>
              <a:rPr lang="en-GB" dirty="0">
                <a:solidFill>
                  <a:srgbClr val="24549C"/>
                </a:solidFill>
              </a:rPr>
              <a:t>Micro-channel device</a:t>
            </a:r>
          </a:p>
        </p:txBody>
      </p:sp>
    </p:spTree>
    <p:extLst>
      <p:ext uri="{BB962C8B-B14F-4D97-AF65-F5344CB8AC3E}">
        <p14:creationId xmlns:p14="http://schemas.microsoft.com/office/powerpoint/2010/main" val="39959649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838200" y="-2168"/>
            <a:ext cx="10515600" cy="1325563"/>
          </a:xfrm>
        </p:spPr>
        <p:txBody>
          <a:bodyPr/>
          <a:lstStyle/>
          <a:p>
            <a:r>
              <a:rPr lang="en-US" dirty="0"/>
              <a:t>How to get minimal TFM with very low X</a:t>
            </a:r>
            <a:r>
              <a:rPr lang="en-US" baseline="-25000" dirty="0"/>
              <a:t>0</a:t>
            </a:r>
            <a:r>
              <a:rPr lang="en-US" dirty="0"/>
              <a:t>?</a:t>
            </a:r>
            <a:endParaRPr lang="en-GB" dirty="0">
              <a:solidFill>
                <a:srgbClr val="C00000"/>
              </a:solidFill>
            </a:endParaRPr>
          </a:p>
        </p:txBody>
      </p:sp>
      <p:sp>
        <p:nvSpPr>
          <p:cNvPr id="23" name="Date Placeholder 3">
            <a:extLst>
              <a:ext uri="{FF2B5EF4-FFF2-40B4-BE49-F238E27FC236}">
                <a16:creationId xmlns:a16="http://schemas.microsoft.com/office/drawing/2014/main" id="{FF77321C-10B2-4DD1-894E-7F969A7AE853}"/>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24" name="Slide Number Placeholder 5">
            <a:extLst>
              <a:ext uri="{FF2B5EF4-FFF2-40B4-BE49-F238E27FC236}">
                <a16:creationId xmlns:a16="http://schemas.microsoft.com/office/drawing/2014/main" id="{FF71827D-638E-47FD-B0E9-051468EA1602}"/>
              </a:ext>
            </a:extLst>
          </p:cNvPr>
          <p:cNvSpPr>
            <a:spLocks noGrp="1"/>
          </p:cNvSpPr>
          <p:nvPr>
            <p:ph type="sldNum" sz="quarter" idx="4"/>
          </p:nvPr>
        </p:nvSpPr>
        <p:spPr>
          <a:xfrm>
            <a:off x="8979747" y="6356350"/>
            <a:ext cx="2541693"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16</a:t>
            </a:fld>
            <a:endParaRPr lang="en-GB" dirty="0"/>
          </a:p>
        </p:txBody>
      </p:sp>
      <p:pic>
        <p:nvPicPr>
          <p:cNvPr id="19" name="Picture 18">
            <a:extLst>
              <a:ext uri="{FF2B5EF4-FFF2-40B4-BE49-F238E27FC236}">
                <a16:creationId xmlns:a16="http://schemas.microsoft.com/office/drawing/2014/main" id="{87435751-47A3-4F28-9E1E-421F260EE03B}"/>
              </a:ext>
            </a:extLst>
          </p:cNvPr>
          <p:cNvPicPr>
            <a:picLocks noChangeAspect="1"/>
          </p:cNvPicPr>
          <p:nvPr/>
        </p:nvPicPr>
        <p:blipFill>
          <a:blip r:embed="rId2"/>
          <a:stretch>
            <a:fillRect/>
          </a:stretch>
        </p:blipFill>
        <p:spPr>
          <a:xfrm>
            <a:off x="1505763" y="1059647"/>
            <a:ext cx="9180474" cy="5296703"/>
          </a:xfrm>
          <a:prstGeom prst="rect">
            <a:avLst/>
          </a:prstGeom>
        </p:spPr>
      </p:pic>
    </p:spTree>
    <p:extLst>
      <p:ext uri="{BB962C8B-B14F-4D97-AF65-F5344CB8AC3E}">
        <p14:creationId xmlns:p14="http://schemas.microsoft.com/office/powerpoint/2010/main" val="4599985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838200" y="-2168"/>
            <a:ext cx="10515600" cy="1325563"/>
          </a:xfrm>
        </p:spPr>
        <p:txBody>
          <a:bodyPr/>
          <a:lstStyle/>
          <a:p>
            <a:r>
              <a:rPr lang="en-US" dirty="0">
                <a:solidFill>
                  <a:srgbClr val="C00000"/>
                </a:solidFill>
              </a:rPr>
              <a:t>Si microchannels: present limitations</a:t>
            </a:r>
            <a:endParaRPr lang="en-GB" dirty="0">
              <a:solidFill>
                <a:srgbClr val="C00000"/>
              </a:solidFill>
            </a:endParaRPr>
          </a:p>
        </p:txBody>
      </p:sp>
      <p:sp>
        <p:nvSpPr>
          <p:cNvPr id="7" name="Date Placeholder 3">
            <a:extLst>
              <a:ext uri="{FF2B5EF4-FFF2-40B4-BE49-F238E27FC236}">
                <a16:creationId xmlns:a16="http://schemas.microsoft.com/office/drawing/2014/main" id="{8FF80020-C51B-479A-9F9D-8995BC03CACF}"/>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9" name="Slide Number Placeholder 5">
            <a:extLst>
              <a:ext uri="{FF2B5EF4-FFF2-40B4-BE49-F238E27FC236}">
                <a16:creationId xmlns:a16="http://schemas.microsoft.com/office/drawing/2014/main" id="{127DEC86-6E7E-4F8C-95BC-B94AE2213EB2}"/>
              </a:ext>
            </a:extLst>
          </p:cNvPr>
          <p:cNvSpPr>
            <a:spLocks noGrp="1"/>
          </p:cNvSpPr>
          <p:nvPr>
            <p:ph type="sldNum" sz="quarter" idx="4"/>
          </p:nvPr>
        </p:nvSpPr>
        <p:spPr>
          <a:xfrm>
            <a:off x="8979747" y="6356350"/>
            <a:ext cx="2541693"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17</a:t>
            </a:fld>
            <a:endParaRPr lang="en-GB" dirty="0"/>
          </a:p>
        </p:txBody>
      </p:sp>
      <p:pic>
        <p:nvPicPr>
          <p:cNvPr id="5" name="Picture 4">
            <a:extLst>
              <a:ext uri="{FF2B5EF4-FFF2-40B4-BE49-F238E27FC236}">
                <a16:creationId xmlns:a16="http://schemas.microsoft.com/office/drawing/2014/main" id="{1E78D89B-63F4-4DB0-A3D6-8994558B06FC}"/>
              </a:ext>
            </a:extLst>
          </p:cNvPr>
          <p:cNvPicPr>
            <a:picLocks noChangeAspect="1"/>
          </p:cNvPicPr>
          <p:nvPr/>
        </p:nvPicPr>
        <p:blipFill>
          <a:blip r:embed="rId2"/>
          <a:stretch>
            <a:fillRect/>
          </a:stretch>
        </p:blipFill>
        <p:spPr>
          <a:xfrm>
            <a:off x="990172" y="1037658"/>
            <a:ext cx="10211655" cy="5176182"/>
          </a:xfrm>
          <a:prstGeom prst="rect">
            <a:avLst/>
          </a:prstGeom>
        </p:spPr>
      </p:pic>
      <p:pic>
        <p:nvPicPr>
          <p:cNvPr id="6" name="Picture 5">
            <a:extLst>
              <a:ext uri="{FF2B5EF4-FFF2-40B4-BE49-F238E27FC236}">
                <a16:creationId xmlns:a16="http://schemas.microsoft.com/office/drawing/2014/main" id="{78FE549E-D2E5-43F6-AC18-4177FEB6D7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2720" y="5317007"/>
            <a:ext cx="1912673" cy="503335"/>
          </a:xfrm>
          <a:prstGeom prst="rect">
            <a:avLst/>
          </a:prstGeom>
        </p:spPr>
      </p:pic>
    </p:spTree>
    <p:extLst>
      <p:ext uri="{BB962C8B-B14F-4D97-AF65-F5344CB8AC3E}">
        <p14:creationId xmlns:p14="http://schemas.microsoft.com/office/powerpoint/2010/main" val="9772235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838200" y="-2168"/>
            <a:ext cx="10515600" cy="1325563"/>
          </a:xfrm>
        </p:spPr>
        <p:txBody>
          <a:bodyPr/>
          <a:lstStyle/>
          <a:p>
            <a:r>
              <a:rPr lang="en-US" dirty="0">
                <a:solidFill>
                  <a:srgbClr val="C00000"/>
                </a:solidFill>
              </a:rPr>
              <a:t>Microchannels: status from AIDA2020</a:t>
            </a:r>
            <a:endParaRPr lang="en-GB" dirty="0">
              <a:solidFill>
                <a:srgbClr val="C00000"/>
              </a:solidFill>
            </a:endParaRPr>
          </a:p>
        </p:txBody>
      </p:sp>
      <p:sp>
        <p:nvSpPr>
          <p:cNvPr id="7" name="Date Placeholder 3">
            <a:extLst>
              <a:ext uri="{FF2B5EF4-FFF2-40B4-BE49-F238E27FC236}">
                <a16:creationId xmlns:a16="http://schemas.microsoft.com/office/drawing/2014/main" id="{8FF80020-C51B-479A-9F9D-8995BC03CACF}"/>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9" name="Slide Number Placeholder 5">
            <a:extLst>
              <a:ext uri="{FF2B5EF4-FFF2-40B4-BE49-F238E27FC236}">
                <a16:creationId xmlns:a16="http://schemas.microsoft.com/office/drawing/2014/main" id="{127DEC86-6E7E-4F8C-95BC-B94AE2213EB2}"/>
              </a:ext>
            </a:extLst>
          </p:cNvPr>
          <p:cNvSpPr>
            <a:spLocks noGrp="1"/>
          </p:cNvSpPr>
          <p:nvPr>
            <p:ph type="sldNum" sz="quarter" idx="4"/>
          </p:nvPr>
        </p:nvSpPr>
        <p:spPr>
          <a:xfrm>
            <a:off x="8979747" y="6356350"/>
            <a:ext cx="2541693"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18</a:t>
            </a:fld>
            <a:endParaRPr lang="en-GB" dirty="0"/>
          </a:p>
        </p:txBody>
      </p:sp>
      <p:pic>
        <p:nvPicPr>
          <p:cNvPr id="3" name="Picture 2">
            <a:extLst>
              <a:ext uri="{FF2B5EF4-FFF2-40B4-BE49-F238E27FC236}">
                <a16:creationId xmlns:a16="http://schemas.microsoft.com/office/drawing/2014/main" id="{751AA9F4-0436-4B94-B2E4-09B46EA40A90}"/>
              </a:ext>
            </a:extLst>
          </p:cNvPr>
          <p:cNvPicPr>
            <a:picLocks noChangeAspect="1"/>
          </p:cNvPicPr>
          <p:nvPr/>
        </p:nvPicPr>
        <p:blipFill>
          <a:blip r:embed="rId2"/>
          <a:stretch>
            <a:fillRect/>
          </a:stretch>
        </p:blipFill>
        <p:spPr>
          <a:xfrm>
            <a:off x="132535" y="1184939"/>
            <a:ext cx="2644955" cy="4709875"/>
          </a:xfrm>
          <a:prstGeom prst="rect">
            <a:avLst/>
          </a:prstGeom>
        </p:spPr>
      </p:pic>
      <p:pic>
        <p:nvPicPr>
          <p:cNvPr id="6" name="Picture 5">
            <a:extLst>
              <a:ext uri="{FF2B5EF4-FFF2-40B4-BE49-F238E27FC236}">
                <a16:creationId xmlns:a16="http://schemas.microsoft.com/office/drawing/2014/main" id="{4BB687CA-049C-4DA2-8670-B7099F044FE5}"/>
              </a:ext>
            </a:extLst>
          </p:cNvPr>
          <p:cNvPicPr>
            <a:picLocks noChangeAspect="1"/>
          </p:cNvPicPr>
          <p:nvPr/>
        </p:nvPicPr>
        <p:blipFill>
          <a:blip r:embed="rId3"/>
          <a:stretch>
            <a:fillRect/>
          </a:stretch>
        </p:blipFill>
        <p:spPr>
          <a:xfrm>
            <a:off x="5215196" y="1522364"/>
            <a:ext cx="3389059" cy="2572505"/>
          </a:xfrm>
          <a:prstGeom prst="rect">
            <a:avLst/>
          </a:prstGeom>
        </p:spPr>
      </p:pic>
      <p:pic>
        <p:nvPicPr>
          <p:cNvPr id="10" name="Image 22" descr="Une image contenant mur, intérieur&#10;&#10;Description générée avec un niveau de confiance très élevé">
            <a:extLst>
              <a:ext uri="{FF2B5EF4-FFF2-40B4-BE49-F238E27FC236}">
                <a16:creationId xmlns:a16="http://schemas.microsoft.com/office/drawing/2014/main" id="{212C2723-696E-4D99-958B-C6A49E257A2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4014" b="10000"/>
          <a:stretch/>
        </p:blipFill>
        <p:spPr>
          <a:xfrm rot="10800000">
            <a:off x="10752688" y="5076441"/>
            <a:ext cx="1202223" cy="943760"/>
          </a:xfrm>
          <a:prstGeom prst="rect">
            <a:avLst/>
          </a:prstGeom>
        </p:spPr>
      </p:pic>
      <p:pic>
        <p:nvPicPr>
          <p:cNvPr id="11" name="Picture 10">
            <a:extLst>
              <a:ext uri="{FF2B5EF4-FFF2-40B4-BE49-F238E27FC236}">
                <a16:creationId xmlns:a16="http://schemas.microsoft.com/office/drawing/2014/main" id="{DDA63CC4-ABDC-400A-9666-8A9234EC931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40466" y="4963232"/>
            <a:ext cx="3512223" cy="1056970"/>
          </a:xfrm>
          <a:prstGeom prst="rect">
            <a:avLst/>
          </a:prstGeom>
        </p:spPr>
      </p:pic>
      <p:pic>
        <p:nvPicPr>
          <p:cNvPr id="15" name="Picture 14">
            <a:extLst>
              <a:ext uri="{FF2B5EF4-FFF2-40B4-BE49-F238E27FC236}">
                <a16:creationId xmlns:a16="http://schemas.microsoft.com/office/drawing/2014/main" id="{99A0BEA7-1AC2-48FE-80B2-44D8EFF83416}"/>
              </a:ext>
            </a:extLst>
          </p:cNvPr>
          <p:cNvPicPr>
            <a:picLocks noChangeAspect="1"/>
          </p:cNvPicPr>
          <p:nvPr/>
        </p:nvPicPr>
        <p:blipFill>
          <a:blip r:embed="rId6"/>
          <a:stretch>
            <a:fillRect/>
          </a:stretch>
        </p:blipFill>
        <p:spPr>
          <a:xfrm>
            <a:off x="9249394" y="1392508"/>
            <a:ext cx="2623973" cy="3104894"/>
          </a:xfrm>
          <a:prstGeom prst="rect">
            <a:avLst/>
          </a:prstGeom>
        </p:spPr>
      </p:pic>
      <p:pic>
        <p:nvPicPr>
          <p:cNvPr id="17" name="Picture 16">
            <a:extLst>
              <a:ext uri="{FF2B5EF4-FFF2-40B4-BE49-F238E27FC236}">
                <a16:creationId xmlns:a16="http://schemas.microsoft.com/office/drawing/2014/main" id="{81724CCA-4A4A-45B7-9877-3CA73CC3EE4A}"/>
              </a:ext>
            </a:extLst>
          </p:cNvPr>
          <p:cNvPicPr>
            <a:picLocks noChangeAspect="1"/>
          </p:cNvPicPr>
          <p:nvPr/>
        </p:nvPicPr>
        <p:blipFill>
          <a:blip r:embed="rId7"/>
          <a:stretch>
            <a:fillRect/>
          </a:stretch>
        </p:blipFill>
        <p:spPr>
          <a:xfrm>
            <a:off x="2480439" y="2714168"/>
            <a:ext cx="2170611" cy="2761402"/>
          </a:xfrm>
          <a:prstGeom prst="rect">
            <a:avLst/>
          </a:prstGeom>
        </p:spPr>
      </p:pic>
      <p:pic>
        <p:nvPicPr>
          <p:cNvPr id="19" name="Picture 18">
            <a:extLst>
              <a:ext uri="{FF2B5EF4-FFF2-40B4-BE49-F238E27FC236}">
                <a16:creationId xmlns:a16="http://schemas.microsoft.com/office/drawing/2014/main" id="{F93040CD-5CBA-477D-8CF7-76EC6E56EF2A}"/>
              </a:ext>
            </a:extLst>
          </p:cNvPr>
          <p:cNvPicPr>
            <a:picLocks noChangeAspect="1"/>
          </p:cNvPicPr>
          <p:nvPr/>
        </p:nvPicPr>
        <p:blipFill>
          <a:blip r:embed="rId8"/>
          <a:stretch>
            <a:fillRect/>
          </a:stretch>
        </p:blipFill>
        <p:spPr>
          <a:xfrm>
            <a:off x="1556780" y="5536713"/>
            <a:ext cx="4086638" cy="662423"/>
          </a:xfrm>
          <a:prstGeom prst="rect">
            <a:avLst/>
          </a:prstGeom>
        </p:spPr>
      </p:pic>
      <p:sp>
        <p:nvSpPr>
          <p:cNvPr id="21" name="TextBox 20">
            <a:extLst>
              <a:ext uri="{FF2B5EF4-FFF2-40B4-BE49-F238E27FC236}">
                <a16:creationId xmlns:a16="http://schemas.microsoft.com/office/drawing/2014/main" id="{2BBEA4E6-3FD2-4D42-8066-89ECC70E7981}"/>
              </a:ext>
            </a:extLst>
          </p:cNvPr>
          <p:cNvSpPr txBox="1"/>
          <p:nvPr/>
        </p:nvSpPr>
        <p:spPr>
          <a:xfrm>
            <a:off x="7953790" y="4655455"/>
            <a:ext cx="3876639" cy="307777"/>
          </a:xfrm>
          <a:prstGeom prst="rect">
            <a:avLst/>
          </a:prstGeom>
          <a:noFill/>
        </p:spPr>
        <p:txBody>
          <a:bodyPr wrap="none" rtlCol="0">
            <a:spAutoFit/>
          </a:bodyPr>
          <a:lstStyle/>
          <a:p>
            <a:r>
              <a:rPr lang="en-GB" sz="1400" dirty="0">
                <a:solidFill>
                  <a:srgbClr val="FF0000"/>
                </a:solidFill>
              </a:rPr>
              <a:t>CMOS-compatible process to embed channels in Si</a:t>
            </a:r>
          </a:p>
        </p:txBody>
      </p:sp>
      <p:sp>
        <p:nvSpPr>
          <p:cNvPr id="22" name="TextBox 21">
            <a:extLst>
              <a:ext uri="{FF2B5EF4-FFF2-40B4-BE49-F238E27FC236}">
                <a16:creationId xmlns:a16="http://schemas.microsoft.com/office/drawing/2014/main" id="{E67B0AC5-42FD-416B-B26B-91244077899E}"/>
              </a:ext>
            </a:extLst>
          </p:cNvPr>
          <p:cNvSpPr txBox="1"/>
          <p:nvPr/>
        </p:nvSpPr>
        <p:spPr>
          <a:xfrm>
            <a:off x="4984571" y="1053954"/>
            <a:ext cx="3745256" cy="338554"/>
          </a:xfrm>
          <a:prstGeom prst="rect">
            <a:avLst/>
          </a:prstGeom>
          <a:noFill/>
        </p:spPr>
        <p:txBody>
          <a:bodyPr wrap="none" rtlCol="0">
            <a:spAutoFit/>
          </a:bodyPr>
          <a:lstStyle/>
          <a:p>
            <a:r>
              <a:rPr lang="en-GB" sz="1600" dirty="0">
                <a:solidFill>
                  <a:srgbClr val="24549C"/>
                </a:solidFill>
                <a:latin typeface="Myriad Pro"/>
              </a:rPr>
              <a:t>Progress on micro hydraulic connectors</a:t>
            </a:r>
          </a:p>
        </p:txBody>
      </p:sp>
      <p:sp>
        <p:nvSpPr>
          <p:cNvPr id="23" name="TextBox 22">
            <a:extLst>
              <a:ext uri="{FF2B5EF4-FFF2-40B4-BE49-F238E27FC236}">
                <a16:creationId xmlns:a16="http://schemas.microsoft.com/office/drawing/2014/main" id="{F8EF5F64-CFB7-40CD-91BD-3E871F4EF47B}"/>
              </a:ext>
            </a:extLst>
          </p:cNvPr>
          <p:cNvSpPr txBox="1"/>
          <p:nvPr/>
        </p:nvSpPr>
        <p:spPr>
          <a:xfrm>
            <a:off x="9328236" y="1043568"/>
            <a:ext cx="2299027" cy="338554"/>
          </a:xfrm>
          <a:prstGeom prst="rect">
            <a:avLst/>
          </a:prstGeom>
          <a:noFill/>
        </p:spPr>
        <p:txBody>
          <a:bodyPr wrap="none" rtlCol="0">
            <a:spAutoFit/>
          </a:bodyPr>
          <a:lstStyle/>
          <a:p>
            <a:r>
              <a:rPr lang="en-GB" sz="1600" dirty="0">
                <a:solidFill>
                  <a:srgbClr val="24549C"/>
                </a:solidFill>
                <a:latin typeface="Myriad Pro"/>
              </a:rPr>
              <a:t>Alternative productions</a:t>
            </a:r>
          </a:p>
        </p:txBody>
      </p:sp>
      <p:sp>
        <p:nvSpPr>
          <p:cNvPr id="24" name="TextBox 23">
            <a:extLst>
              <a:ext uri="{FF2B5EF4-FFF2-40B4-BE49-F238E27FC236}">
                <a16:creationId xmlns:a16="http://schemas.microsoft.com/office/drawing/2014/main" id="{F5119851-FB93-439A-B082-A8D8842EC9BA}"/>
              </a:ext>
            </a:extLst>
          </p:cNvPr>
          <p:cNvSpPr txBox="1"/>
          <p:nvPr/>
        </p:nvSpPr>
        <p:spPr>
          <a:xfrm>
            <a:off x="2339615" y="2032585"/>
            <a:ext cx="2644956" cy="584775"/>
          </a:xfrm>
          <a:prstGeom prst="rect">
            <a:avLst/>
          </a:prstGeom>
          <a:noFill/>
        </p:spPr>
        <p:txBody>
          <a:bodyPr wrap="square" rtlCol="0">
            <a:spAutoFit/>
          </a:bodyPr>
          <a:lstStyle/>
          <a:p>
            <a:r>
              <a:rPr lang="en-GB" sz="1600" dirty="0">
                <a:solidFill>
                  <a:srgbClr val="24549C"/>
                </a:solidFill>
                <a:latin typeface="Myriad Pro"/>
              </a:rPr>
              <a:t>Microchannels integrated in active DEPFET sensor</a:t>
            </a:r>
          </a:p>
        </p:txBody>
      </p:sp>
      <p:pic>
        <p:nvPicPr>
          <p:cNvPr id="25" name="Picture 8">
            <a:extLst>
              <a:ext uri="{FF2B5EF4-FFF2-40B4-BE49-F238E27FC236}">
                <a16:creationId xmlns:a16="http://schemas.microsoft.com/office/drawing/2014/main" id="{75B693C4-0013-461E-A54D-0ACDFE649F57}"/>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28382" r="35464"/>
          <a:stretch/>
        </p:blipFill>
        <p:spPr bwMode="auto">
          <a:xfrm>
            <a:off x="5278339" y="4094869"/>
            <a:ext cx="1939517" cy="11632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26483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838200" y="-2168"/>
            <a:ext cx="10515600" cy="1325563"/>
          </a:xfrm>
        </p:spPr>
        <p:txBody>
          <a:bodyPr/>
          <a:lstStyle/>
          <a:p>
            <a:r>
              <a:rPr lang="en-US" dirty="0">
                <a:solidFill>
                  <a:srgbClr val="C00000"/>
                </a:solidFill>
              </a:rPr>
              <a:t>Microchannels: </a:t>
            </a:r>
            <a:r>
              <a:rPr lang="en-US" dirty="0" err="1">
                <a:solidFill>
                  <a:srgbClr val="C00000"/>
                </a:solidFill>
              </a:rPr>
              <a:t>AIDAInnova</a:t>
            </a:r>
            <a:r>
              <a:rPr lang="en-US" dirty="0">
                <a:solidFill>
                  <a:srgbClr val="C00000"/>
                </a:solidFill>
              </a:rPr>
              <a:t> and EP-RDT</a:t>
            </a:r>
            <a:endParaRPr lang="en-GB" dirty="0">
              <a:solidFill>
                <a:srgbClr val="C00000"/>
              </a:solidFill>
            </a:endParaRPr>
          </a:p>
        </p:txBody>
      </p:sp>
      <p:sp>
        <p:nvSpPr>
          <p:cNvPr id="6" name="Date Placeholder 3">
            <a:extLst>
              <a:ext uri="{FF2B5EF4-FFF2-40B4-BE49-F238E27FC236}">
                <a16:creationId xmlns:a16="http://schemas.microsoft.com/office/drawing/2014/main" id="{E33C39EE-9618-4B66-8A01-CD733E823AAA}"/>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7" name="Slide Number Placeholder 5">
            <a:extLst>
              <a:ext uri="{FF2B5EF4-FFF2-40B4-BE49-F238E27FC236}">
                <a16:creationId xmlns:a16="http://schemas.microsoft.com/office/drawing/2014/main" id="{605C9134-3C89-49B3-A827-695E40211B7C}"/>
              </a:ext>
            </a:extLst>
          </p:cNvPr>
          <p:cNvSpPr>
            <a:spLocks noGrp="1"/>
          </p:cNvSpPr>
          <p:nvPr>
            <p:ph type="sldNum" sz="quarter" idx="4"/>
          </p:nvPr>
        </p:nvSpPr>
        <p:spPr>
          <a:xfrm>
            <a:off x="8979747" y="6356350"/>
            <a:ext cx="2541693"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19</a:t>
            </a:fld>
            <a:endParaRPr lang="en-GB" dirty="0"/>
          </a:p>
        </p:txBody>
      </p:sp>
      <p:pic>
        <p:nvPicPr>
          <p:cNvPr id="3" name="Picture 2">
            <a:extLst>
              <a:ext uri="{FF2B5EF4-FFF2-40B4-BE49-F238E27FC236}">
                <a16:creationId xmlns:a16="http://schemas.microsoft.com/office/drawing/2014/main" id="{B75FDF5E-BCE0-4868-B764-9A83DBA457FF}"/>
              </a:ext>
            </a:extLst>
          </p:cNvPr>
          <p:cNvPicPr>
            <a:picLocks noChangeAspect="1"/>
          </p:cNvPicPr>
          <p:nvPr/>
        </p:nvPicPr>
        <p:blipFill>
          <a:blip r:embed="rId2"/>
          <a:stretch>
            <a:fillRect/>
          </a:stretch>
        </p:blipFill>
        <p:spPr>
          <a:xfrm>
            <a:off x="2315962" y="1215751"/>
            <a:ext cx="2084281" cy="814388"/>
          </a:xfrm>
          <a:prstGeom prst="rect">
            <a:avLst/>
          </a:prstGeom>
        </p:spPr>
      </p:pic>
      <p:pic>
        <p:nvPicPr>
          <p:cNvPr id="4" name="Picture 3">
            <a:extLst>
              <a:ext uri="{FF2B5EF4-FFF2-40B4-BE49-F238E27FC236}">
                <a16:creationId xmlns:a16="http://schemas.microsoft.com/office/drawing/2014/main" id="{F838C1EB-159F-4BBE-8618-83C3336CE33A}"/>
              </a:ext>
            </a:extLst>
          </p:cNvPr>
          <p:cNvPicPr>
            <a:picLocks noChangeAspect="1"/>
          </p:cNvPicPr>
          <p:nvPr/>
        </p:nvPicPr>
        <p:blipFill>
          <a:blip r:embed="rId3"/>
          <a:stretch>
            <a:fillRect/>
          </a:stretch>
        </p:blipFill>
        <p:spPr>
          <a:xfrm>
            <a:off x="338599" y="2127385"/>
            <a:ext cx="5865074" cy="3317331"/>
          </a:xfrm>
          <a:prstGeom prst="rect">
            <a:avLst/>
          </a:prstGeom>
        </p:spPr>
      </p:pic>
      <p:pic>
        <p:nvPicPr>
          <p:cNvPr id="9" name="Picture 8">
            <a:extLst>
              <a:ext uri="{FF2B5EF4-FFF2-40B4-BE49-F238E27FC236}">
                <a16:creationId xmlns:a16="http://schemas.microsoft.com/office/drawing/2014/main" id="{5EC97F27-0018-4AF1-9C08-A43DC86771BC}"/>
              </a:ext>
            </a:extLst>
          </p:cNvPr>
          <p:cNvPicPr>
            <a:picLocks noChangeAspect="1"/>
          </p:cNvPicPr>
          <p:nvPr/>
        </p:nvPicPr>
        <p:blipFill>
          <a:blip r:embed="rId4"/>
          <a:stretch>
            <a:fillRect/>
          </a:stretch>
        </p:blipFill>
        <p:spPr>
          <a:xfrm>
            <a:off x="6203673" y="2171372"/>
            <a:ext cx="5885696" cy="3229356"/>
          </a:xfrm>
          <a:prstGeom prst="rect">
            <a:avLst/>
          </a:prstGeom>
        </p:spPr>
      </p:pic>
      <p:pic>
        <p:nvPicPr>
          <p:cNvPr id="10" name="Picture 9">
            <a:extLst>
              <a:ext uri="{FF2B5EF4-FFF2-40B4-BE49-F238E27FC236}">
                <a16:creationId xmlns:a16="http://schemas.microsoft.com/office/drawing/2014/main" id="{BCC64FCE-24A3-42AE-BABD-AA0F30ECB4A8}"/>
              </a:ext>
            </a:extLst>
          </p:cNvPr>
          <p:cNvPicPr>
            <a:picLocks noChangeAspect="1"/>
          </p:cNvPicPr>
          <p:nvPr/>
        </p:nvPicPr>
        <p:blipFill rotWithShape="1">
          <a:blip r:embed="rId5"/>
          <a:srcRect l="2354" t="3523" r="2446" b="2698"/>
          <a:stretch/>
        </p:blipFill>
        <p:spPr>
          <a:xfrm>
            <a:off x="8540708" y="1256416"/>
            <a:ext cx="1211626" cy="733057"/>
          </a:xfrm>
          <a:prstGeom prst="rect">
            <a:avLst/>
          </a:prstGeom>
          <a:ln>
            <a:solidFill>
              <a:srgbClr val="24549C"/>
            </a:solidFill>
          </a:ln>
        </p:spPr>
      </p:pic>
      <p:sp>
        <p:nvSpPr>
          <p:cNvPr id="11" name="Rectangle 10">
            <a:extLst>
              <a:ext uri="{FF2B5EF4-FFF2-40B4-BE49-F238E27FC236}">
                <a16:creationId xmlns:a16="http://schemas.microsoft.com/office/drawing/2014/main" id="{AE2C6C5F-F3FF-4A88-BC9F-0A5B9F44D160}"/>
              </a:ext>
            </a:extLst>
          </p:cNvPr>
          <p:cNvSpPr/>
          <p:nvPr/>
        </p:nvSpPr>
        <p:spPr>
          <a:xfrm>
            <a:off x="1158240" y="2725783"/>
            <a:ext cx="5045433" cy="120178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AF79D999-EC79-4DA7-9E92-00AC2D69DEA8}"/>
              </a:ext>
            </a:extLst>
          </p:cNvPr>
          <p:cNvSpPr/>
          <p:nvPr/>
        </p:nvSpPr>
        <p:spPr>
          <a:xfrm>
            <a:off x="6758887" y="2945095"/>
            <a:ext cx="5094514" cy="48390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a:extLst>
              <a:ext uri="{FF2B5EF4-FFF2-40B4-BE49-F238E27FC236}">
                <a16:creationId xmlns:a16="http://schemas.microsoft.com/office/drawing/2014/main" id="{B6FDC275-DEB3-44B9-8A20-FE1199919346}"/>
              </a:ext>
            </a:extLst>
          </p:cNvPr>
          <p:cNvCxnSpPr/>
          <p:nvPr/>
        </p:nvCxnSpPr>
        <p:spPr>
          <a:xfrm>
            <a:off x="3230880" y="3030583"/>
            <a:ext cx="252548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D44D7EB-43A7-4E7B-BE75-EB6B18954E66}"/>
              </a:ext>
            </a:extLst>
          </p:cNvPr>
          <p:cNvCxnSpPr>
            <a:cxnSpLocks/>
          </p:cNvCxnSpPr>
          <p:nvPr/>
        </p:nvCxnSpPr>
        <p:spPr>
          <a:xfrm>
            <a:off x="3853543" y="3182983"/>
            <a:ext cx="2242457"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038BDD3-085E-4446-B83B-AFC3CD5A9D0F}"/>
              </a:ext>
            </a:extLst>
          </p:cNvPr>
          <p:cNvCxnSpPr>
            <a:cxnSpLocks/>
          </p:cNvCxnSpPr>
          <p:nvPr/>
        </p:nvCxnSpPr>
        <p:spPr>
          <a:xfrm>
            <a:off x="1375954" y="3309257"/>
            <a:ext cx="114953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50344D0-2A63-4C0C-8309-7889C715CCD6}"/>
              </a:ext>
            </a:extLst>
          </p:cNvPr>
          <p:cNvCxnSpPr>
            <a:cxnSpLocks/>
          </p:cNvCxnSpPr>
          <p:nvPr/>
        </p:nvCxnSpPr>
        <p:spPr>
          <a:xfrm>
            <a:off x="2251165" y="3442063"/>
            <a:ext cx="340940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D1F6A88-CD90-4B18-A421-42DDAED07D70}"/>
              </a:ext>
            </a:extLst>
          </p:cNvPr>
          <p:cNvCxnSpPr>
            <a:cxnSpLocks/>
          </p:cNvCxnSpPr>
          <p:nvPr/>
        </p:nvCxnSpPr>
        <p:spPr>
          <a:xfrm>
            <a:off x="2148840" y="3775167"/>
            <a:ext cx="260604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24F0C6E-AC63-45C3-AF07-37266B8B49B9}"/>
              </a:ext>
            </a:extLst>
          </p:cNvPr>
          <p:cNvCxnSpPr>
            <a:cxnSpLocks/>
          </p:cNvCxnSpPr>
          <p:nvPr/>
        </p:nvCxnSpPr>
        <p:spPr>
          <a:xfrm>
            <a:off x="6818811" y="3378929"/>
            <a:ext cx="303929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8541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Thermal management of electronics</a:t>
            </a:r>
          </a:p>
        </p:txBody>
      </p:sp>
      <p:sp>
        <p:nvSpPr>
          <p:cNvPr id="4" name="Date Placeholder 3"/>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5" name="Slide Number Placeholder 5"/>
          <p:cNvSpPr>
            <a:spLocks noGrp="1"/>
          </p:cNvSpPr>
          <p:nvPr>
            <p:ph type="sldNum" sz="quarter" idx="4"/>
          </p:nvPr>
        </p:nvSpPr>
        <p:spPr>
          <a:xfrm>
            <a:off x="8979747" y="6356350"/>
            <a:ext cx="2429905"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2</a:t>
            </a:fld>
            <a:endParaRPr lang="en-GB" dirty="0"/>
          </a:p>
        </p:txBody>
      </p:sp>
      <p:pic>
        <p:nvPicPr>
          <p:cNvPr id="26" name="Picture 25"/>
          <p:cNvPicPr>
            <a:picLocks noChangeAspect="1"/>
          </p:cNvPicPr>
          <p:nvPr/>
        </p:nvPicPr>
        <p:blipFill>
          <a:blip r:embed="rId2"/>
          <a:stretch>
            <a:fillRect/>
          </a:stretch>
        </p:blipFill>
        <p:spPr>
          <a:xfrm>
            <a:off x="1182399" y="1661262"/>
            <a:ext cx="3923001" cy="3709188"/>
          </a:xfrm>
          <a:prstGeom prst="rect">
            <a:avLst/>
          </a:prstGeom>
        </p:spPr>
      </p:pic>
      <p:sp>
        <p:nvSpPr>
          <p:cNvPr id="33" name="TextBox 32"/>
          <p:cNvSpPr txBox="1"/>
          <p:nvPr/>
        </p:nvSpPr>
        <p:spPr>
          <a:xfrm>
            <a:off x="3655277" y="1514323"/>
            <a:ext cx="8183459" cy="4093428"/>
          </a:xfrm>
          <a:prstGeom prst="rect">
            <a:avLst/>
          </a:prstGeom>
          <a:noFill/>
        </p:spPr>
        <p:txBody>
          <a:bodyPr wrap="none" rtlCol="0">
            <a:spAutoFit/>
          </a:bodyPr>
          <a:lstStyle/>
          <a:p>
            <a:pPr marL="2689225" indent="-2689225" fontAlgn="base">
              <a:spcBef>
                <a:spcPct val="0"/>
              </a:spcBef>
              <a:spcAft>
                <a:spcPct val="0"/>
              </a:spcAft>
            </a:pPr>
            <a:r>
              <a:rPr lang="en-GB" sz="2000" b="1" dirty="0">
                <a:solidFill>
                  <a:srgbClr val="24549C"/>
                </a:solidFill>
                <a:latin typeface="Myriad Pro Semibold" pitchFamily="-84" charset="0"/>
                <a:ea typeface="ヒラギノ角ゴ ProN W6" pitchFamily="-84" charset="-128"/>
                <a:sym typeface="Myriad Pro Semibold" pitchFamily="-84" charset="0"/>
              </a:rPr>
              <a:t>Engineer questions:</a:t>
            </a:r>
            <a:r>
              <a:rPr lang="en-GB" sz="2000" dirty="0">
                <a:solidFill>
                  <a:srgbClr val="24549C"/>
                </a:solidFill>
                <a:latin typeface="Myriad Pro Semibold" pitchFamily="-84" charset="0"/>
                <a:ea typeface="ヒラギノ角ゴ ProN W6" pitchFamily="-84" charset="-128"/>
                <a:sym typeface="Myriad Pro Semibold" pitchFamily="-84" charset="0"/>
              </a:rPr>
              <a:t>	Amount of heat produced by the Heat Source?</a:t>
            </a:r>
          </a:p>
          <a:p>
            <a:pPr marL="2689225" indent="-2689225" fontAlgn="base">
              <a:spcBef>
                <a:spcPct val="0"/>
              </a:spcBef>
              <a:spcAft>
                <a:spcPct val="0"/>
              </a:spcAft>
            </a:pPr>
            <a:r>
              <a:rPr lang="en-GB" sz="2000" dirty="0">
                <a:solidFill>
                  <a:srgbClr val="24549C"/>
                </a:solidFill>
                <a:latin typeface="Myriad Pro Semibold" pitchFamily="-84" charset="0"/>
                <a:ea typeface="ヒラギノ角ゴ ProN W6" pitchFamily="-84" charset="-128"/>
                <a:sym typeface="Myriad Pro Semibold" pitchFamily="-84" charset="0"/>
              </a:rPr>
              <a:t>	Max temperature of the Heat Source?</a:t>
            </a:r>
          </a:p>
          <a:p>
            <a:pPr marL="2689225" indent="-2689225" fontAlgn="base">
              <a:spcBef>
                <a:spcPct val="0"/>
              </a:spcBef>
              <a:spcAft>
                <a:spcPct val="0"/>
              </a:spcAft>
            </a:pPr>
            <a:r>
              <a:rPr lang="en-GB" sz="2000" dirty="0">
                <a:solidFill>
                  <a:srgbClr val="24549C"/>
                </a:solidFill>
                <a:latin typeface="Myriad Pro Semibold" pitchFamily="-84" charset="0"/>
                <a:ea typeface="ヒラギノ角ゴ ProN W6" pitchFamily="-84" charset="-128"/>
                <a:sym typeface="Myriad Pro Semibold" pitchFamily="-84" charset="0"/>
              </a:rPr>
              <a:t>	Uniformity requirements?</a:t>
            </a:r>
          </a:p>
          <a:p>
            <a:pPr marL="2689225" indent="-2689225" fontAlgn="base">
              <a:spcBef>
                <a:spcPct val="0"/>
              </a:spcBef>
              <a:spcAft>
                <a:spcPct val="0"/>
              </a:spcAft>
            </a:pPr>
            <a:r>
              <a:rPr lang="en-GB" sz="2000" dirty="0">
                <a:solidFill>
                  <a:srgbClr val="24549C"/>
                </a:solidFill>
                <a:latin typeface="Myriad Pro Semibold" pitchFamily="-84" charset="0"/>
                <a:ea typeface="ヒラギノ角ゴ ProN W6" pitchFamily="-84" charset="-128"/>
                <a:sym typeface="Myriad Pro Semibold" pitchFamily="-84" charset="0"/>
              </a:rPr>
              <a:t>	Stability requirements?</a:t>
            </a:r>
          </a:p>
          <a:p>
            <a:pPr marL="2689225" indent="-2689225" fontAlgn="base">
              <a:spcBef>
                <a:spcPct val="0"/>
              </a:spcBef>
              <a:spcAft>
                <a:spcPct val="0"/>
              </a:spcAft>
            </a:pPr>
            <a:r>
              <a:rPr lang="en-GB" sz="2000" dirty="0">
                <a:solidFill>
                  <a:srgbClr val="24549C"/>
                </a:solidFill>
                <a:latin typeface="Myriad Pro Semibold" pitchFamily="-84" charset="0"/>
                <a:ea typeface="ヒラギノ角ゴ ProN W6" pitchFamily="-84" charset="-128"/>
                <a:sym typeface="Myriad Pro Semibold" pitchFamily="-84" charset="0"/>
              </a:rPr>
              <a:t>	Temperature constraints on the Heat Sink?</a:t>
            </a:r>
          </a:p>
          <a:p>
            <a:pPr marL="2689225" indent="-2689225" fontAlgn="base">
              <a:spcBef>
                <a:spcPct val="0"/>
              </a:spcBef>
              <a:spcAft>
                <a:spcPct val="0"/>
              </a:spcAft>
            </a:pPr>
            <a:r>
              <a:rPr lang="en-GB" sz="2000" dirty="0">
                <a:solidFill>
                  <a:srgbClr val="24549C"/>
                </a:solidFill>
                <a:latin typeface="Myriad Pro Semibold" pitchFamily="-84" charset="0"/>
                <a:ea typeface="ヒラギノ角ゴ ProN W6" pitchFamily="-84" charset="-128"/>
                <a:sym typeface="Myriad Pro Semibold" pitchFamily="-84" charset="0"/>
              </a:rPr>
              <a:t>	Position of the Heat Source?</a:t>
            </a:r>
          </a:p>
          <a:p>
            <a:pPr marL="2689225" indent="-2689225" fontAlgn="base">
              <a:spcBef>
                <a:spcPct val="0"/>
              </a:spcBef>
              <a:spcAft>
                <a:spcPct val="0"/>
              </a:spcAft>
            </a:pPr>
            <a:r>
              <a:rPr lang="en-GB" sz="2000" dirty="0">
                <a:solidFill>
                  <a:srgbClr val="24549C"/>
                </a:solidFill>
                <a:latin typeface="Myriad Pro Semibold" pitchFamily="-84" charset="0"/>
                <a:ea typeface="ヒラギノ角ゴ ProN W6" pitchFamily="-84" charset="-128"/>
                <a:sym typeface="Myriad Pro Semibold" pitchFamily="-84" charset="0"/>
              </a:rPr>
              <a:t>	Heat Source / Heat Sink interface?</a:t>
            </a:r>
          </a:p>
          <a:p>
            <a:pPr marL="2689225" indent="-2689225" fontAlgn="base">
              <a:spcBef>
                <a:spcPct val="0"/>
              </a:spcBef>
              <a:spcAft>
                <a:spcPct val="0"/>
              </a:spcAft>
            </a:pPr>
            <a:r>
              <a:rPr lang="en-GB" sz="2000" dirty="0">
                <a:solidFill>
                  <a:srgbClr val="24549C"/>
                </a:solidFill>
                <a:latin typeface="Myriad Pro Semibold" pitchFamily="-84" charset="0"/>
                <a:ea typeface="ヒラギノ角ゴ ProN W6" pitchFamily="-84" charset="-128"/>
                <a:sym typeface="Myriad Pro Semibold" pitchFamily="-84" charset="0"/>
              </a:rPr>
              <a:t>	Space available? </a:t>
            </a:r>
          </a:p>
          <a:p>
            <a:pPr marL="2689225" indent="-2689225" fontAlgn="base">
              <a:spcBef>
                <a:spcPct val="0"/>
              </a:spcBef>
              <a:spcAft>
                <a:spcPct val="0"/>
              </a:spcAft>
            </a:pPr>
            <a:r>
              <a:rPr lang="en-GB" sz="2000" dirty="0">
                <a:solidFill>
                  <a:srgbClr val="24549C"/>
                </a:solidFill>
                <a:latin typeface="Myriad Pro Semibold" pitchFamily="-84" charset="0"/>
                <a:ea typeface="ヒラギノ角ゴ ProN W6" pitchFamily="-84" charset="-128"/>
                <a:sym typeface="Myriad Pro Semibold" pitchFamily="-84" charset="0"/>
              </a:rPr>
              <a:t>	Material issues (quantity &amp; location)?</a:t>
            </a:r>
          </a:p>
          <a:p>
            <a:pPr marL="2689225" indent="-2689225" fontAlgn="base">
              <a:spcBef>
                <a:spcPct val="0"/>
              </a:spcBef>
              <a:spcAft>
                <a:spcPct val="0"/>
              </a:spcAft>
            </a:pPr>
            <a:r>
              <a:rPr lang="en-GB" sz="2000" dirty="0">
                <a:solidFill>
                  <a:srgbClr val="24549C"/>
                </a:solidFill>
                <a:latin typeface="Myriad Pro Semibold" pitchFamily="-84" charset="0"/>
                <a:ea typeface="ヒラギノ角ゴ ProN W6" pitchFamily="-84" charset="-128"/>
                <a:sym typeface="Myriad Pro Semibold" pitchFamily="-84" charset="0"/>
              </a:rPr>
              <a:t>	Environmental issues? </a:t>
            </a:r>
          </a:p>
          <a:p>
            <a:pPr marL="2689225" indent="-2689225" fontAlgn="base">
              <a:spcBef>
                <a:spcPct val="0"/>
              </a:spcBef>
              <a:spcAft>
                <a:spcPct val="0"/>
              </a:spcAft>
            </a:pPr>
            <a:r>
              <a:rPr lang="en-GB" sz="2000" dirty="0">
                <a:solidFill>
                  <a:srgbClr val="24549C"/>
                </a:solidFill>
                <a:latin typeface="Myriad Pro Semibold" pitchFamily="-84" charset="0"/>
                <a:ea typeface="ヒラギノ角ゴ ProN W6" pitchFamily="-84" charset="-128"/>
                <a:sym typeface="Myriad Pro Semibold" pitchFamily="-84" charset="0"/>
              </a:rPr>
              <a:t>	Cost issues?</a:t>
            </a:r>
          </a:p>
          <a:p>
            <a:pPr marL="2689225" indent="-2689225" fontAlgn="base">
              <a:spcBef>
                <a:spcPct val="0"/>
              </a:spcBef>
              <a:spcAft>
                <a:spcPct val="0"/>
              </a:spcAft>
            </a:pPr>
            <a:r>
              <a:rPr lang="en-GB" sz="2000" dirty="0">
                <a:solidFill>
                  <a:srgbClr val="24549C"/>
                </a:solidFill>
                <a:latin typeface="Myriad Pro Semibold" pitchFamily="-84" charset="0"/>
                <a:ea typeface="ヒラギノ角ゴ ProN W6" pitchFamily="-84" charset="-128"/>
                <a:sym typeface="Myriad Pro Semibold" pitchFamily="-84" charset="0"/>
              </a:rPr>
              <a:t>	Reliability? </a:t>
            </a:r>
          </a:p>
          <a:p>
            <a:pPr marL="2689225" indent="-2689225" fontAlgn="base">
              <a:spcBef>
                <a:spcPct val="0"/>
              </a:spcBef>
              <a:spcAft>
                <a:spcPct val="0"/>
              </a:spcAft>
            </a:pPr>
            <a:r>
              <a:rPr lang="en-GB" sz="2000" dirty="0">
                <a:solidFill>
                  <a:srgbClr val="24549C"/>
                </a:solidFill>
                <a:latin typeface="Myriad Pro Semibold" pitchFamily="-84" charset="0"/>
                <a:ea typeface="ヒラギノ角ゴ ProN W6" pitchFamily="-84" charset="-128"/>
                <a:sym typeface="Myriad Pro Semibold" pitchFamily="-84" charset="0"/>
              </a:rPr>
              <a:t>	Lifespan?	</a:t>
            </a:r>
          </a:p>
        </p:txBody>
      </p:sp>
    </p:spTree>
    <p:extLst>
      <p:ext uri="{BB962C8B-B14F-4D97-AF65-F5344CB8AC3E}">
        <p14:creationId xmlns:p14="http://schemas.microsoft.com/office/powerpoint/2010/main" val="9574513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754380" y="-2168"/>
            <a:ext cx="10683240" cy="1325563"/>
          </a:xfrm>
        </p:spPr>
        <p:txBody>
          <a:bodyPr/>
          <a:lstStyle/>
          <a:p>
            <a:r>
              <a:rPr lang="en-US" dirty="0">
                <a:solidFill>
                  <a:srgbClr val="C00000"/>
                </a:solidFill>
              </a:rPr>
              <a:t>Microchannels: micro-Pulsating Heat Pipes?</a:t>
            </a:r>
            <a:endParaRPr lang="en-GB" dirty="0">
              <a:solidFill>
                <a:srgbClr val="C00000"/>
              </a:solidFill>
            </a:endParaRPr>
          </a:p>
        </p:txBody>
      </p:sp>
      <p:sp>
        <p:nvSpPr>
          <p:cNvPr id="7" name="Date Placeholder 3">
            <a:extLst>
              <a:ext uri="{FF2B5EF4-FFF2-40B4-BE49-F238E27FC236}">
                <a16:creationId xmlns:a16="http://schemas.microsoft.com/office/drawing/2014/main" id="{0C2ECCAF-7B9A-4F32-8A64-D7AF5576460E}"/>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9" name="Slide Number Placeholder 5">
            <a:extLst>
              <a:ext uri="{FF2B5EF4-FFF2-40B4-BE49-F238E27FC236}">
                <a16:creationId xmlns:a16="http://schemas.microsoft.com/office/drawing/2014/main" id="{5CCE191E-6B53-4543-B2C2-4224C7FE9BB9}"/>
              </a:ext>
            </a:extLst>
          </p:cNvPr>
          <p:cNvSpPr>
            <a:spLocks noGrp="1"/>
          </p:cNvSpPr>
          <p:nvPr>
            <p:ph type="sldNum" sz="quarter" idx="4"/>
          </p:nvPr>
        </p:nvSpPr>
        <p:spPr>
          <a:xfrm>
            <a:off x="8979747" y="6356350"/>
            <a:ext cx="2541693"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20</a:t>
            </a:fld>
            <a:endParaRPr lang="en-GB" dirty="0"/>
          </a:p>
        </p:txBody>
      </p:sp>
      <p:pic>
        <p:nvPicPr>
          <p:cNvPr id="2" name="Picture 1">
            <a:extLst>
              <a:ext uri="{FF2B5EF4-FFF2-40B4-BE49-F238E27FC236}">
                <a16:creationId xmlns:a16="http://schemas.microsoft.com/office/drawing/2014/main" id="{521E7E3B-45CD-4D67-8FB3-058735684EAB}"/>
              </a:ext>
            </a:extLst>
          </p:cNvPr>
          <p:cNvPicPr>
            <a:picLocks noChangeAspect="1"/>
          </p:cNvPicPr>
          <p:nvPr/>
        </p:nvPicPr>
        <p:blipFill>
          <a:blip r:embed="rId4"/>
          <a:stretch>
            <a:fillRect/>
          </a:stretch>
        </p:blipFill>
        <p:spPr>
          <a:xfrm>
            <a:off x="10186" y="3284114"/>
            <a:ext cx="4972609" cy="2495644"/>
          </a:xfrm>
          <a:prstGeom prst="rect">
            <a:avLst/>
          </a:prstGeom>
        </p:spPr>
      </p:pic>
      <p:pic>
        <p:nvPicPr>
          <p:cNvPr id="4" name="Picture 3">
            <a:extLst>
              <a:ext uri="{FF2B5EF4-FFF2-40B4-BE49-F238E27FC236}">
                <a16:creationId xmlns:a16="http://schemas.microsoft.com/office/drawing/2014/main" id="{54BAC409-B730-4E8A-AFDD-6B6E0E219016}"/>
              </a:ext>
            </a:extLst>
          </p:cNvPr>
          <p:cNvPicPr>
            <a:picLocks noChangeAspect="1"/>
          </p:cNvPicPr>
          <p:nvPr/>
        </p:nvPicPr>
        <p:blipFill>
          <a:blip r:embed="rId5"/>
          <a:stretch>
            <a:fillRect/>
          </a:stretch>
        </p:blipFill>
        <p:spPr>
          <a:xfrm>
            <a:off x="374804" y="1159474"/>
            <a:ext cx="3785574" cy="1917506"/>
          </a:xfrm>
          <a:prstGeom prst="rect">
            <a:avLst/>
          </a:prstGeom>
        </p:spPr>
      </p:pic>
      <p:pic>
        <p:nvPicPr>
          <p:cNvPr id="5" name="Picture 4">
            <a:extLst>
              <a:ext uri="{FF2B5EF4-FFF2-40B4-BE49-F238E27FC236}">
                <a16:creationId xmlns:a16="http://schemas.microsoft.com/office/drawing/2014/main" id="{B1058F8E-5DC9-4D51-91C7-EFAAAF99C78C}"/>
              </a:ext>
            </a:extLst>
          </p:cNvPr>
          <p:cNvPicPr>
            <a:picLocks noChangeAspect="1"/>
          </p:cNvPicPr>
          <p:nvPr/>
        </p:nvPicPr>
        <p:blipFill>
          <a:blip r:embed="rId6"/>
          <a:stretch>
            <a:fillRect/>
          </a:stretch>
        </p:blipFill>
        <p:spPr>
          <a:xfrm>
            <a:off x="4669267" y="5986892"/>
            <a:ext cx="2830878" cy="288547"/>
          </a:xfrm>
          <a:prstGeom prst="rect">
            <a:avLst/>
          </a:prstGeom>
        </p:spPr>
      </p:pic>
      <p:sp>
        <p:nvSpPr>
          <p:cNvPr id="6" name="TextBox 5">
            <a:extLst>
              <a:ext uri="{FF2B5EF4-FFF2-40B4-BE49-F238E27FC236}">
                <a16:creationId xmlns:a16="http://schemas.microsoft.com/office/drawing/2014/main" id="{0A826C3F-51B6-4569-921C-8F6547248B7C}"/>
              </a:ext>
            </a:extLst>
          </p:cNvPr>
          <p:cNvSpPr txBox="1"/>
          <p:nvPr/>
        </p:nvSpPr>
        <p:spPr>
          <a:xfrm>
            <a:off x="684426" y="5867642"/>
            <a:ext cx="3475952" cy="276999"/>
          </a:xfrm>
          <a:prstGeom prst="rect">
            <a:avLst/>
          </a:prstGeom>
          <a:noFill/>
        </p:spPr>
        <p:txBody>
          <a:bodyPr wrap="none" rtlCol="0">
            <a:spAutoFit/>
          </a:bodyPr>
          <a:lstStyle/>
          <a:p>
            <a:r>
              <a:rPr lang="en-GB" sz="1200" i="1" dirty="0">
                <a:solidFill>
                  <a:srgbClr val="FF0000"/>
                </a:solidFill>
              </a:rPr>
              <a:t>T. Frei, AIDA2020 Annual Meeting, WP9 session 2019</a:t>
            </a:r>
          </a:p>
        </p:txBody>
      </p:sp>
      <p:pic>
        <p:nvPicPr>
          <p:cNvPr id="14" name="Image 13">
            <a:extLst>
              <a:ext uri="{FF2B5EF4-FFF2-40B4-BE49-F238E27FC236}">
                <a16:creationId xmlns:a16="http://schemas.microsoft.com/office/drawing/2014/main" id="{09C031F7-AAFA-43FF-A14F-CE8A768CDB12}"/>
              </a:ext>
            </a:extLst>
          </p:cNvPr>
          <p:cNvPicPr>
            <a:picLocks noChangeAspect="1"/>
          </p:cNvPicPr>
          <p:nvPr/>
        </p:nvPicPr>
        <p:blipFill>
          <a:blip r:embed="rId7"/>
          <a:stretch>
            <a:fillRect/>
          </a:stretch>
        </p:blipFill>
        <p:spPr>
          <a:xfrm>
            <a:off x="6193814" y="1300898"/>
            <a:ext cx="1599817" cy="1983215"/>
          </a:xfrm>
          <a:prstGeom prst="rect">
            <a:avLst/>
          </a:prstGeom>
        </p:spPr>
      </p:pic>
      <p:pic>
        <p:nvPicPr>
          <p:cNvPr id="30" name="Picture 29">
            <a:extLst>
              <a:ext uri="{FF2B5EF4-FFF2-40B4-BE49-F238E27FC236}">
                <a16:creationId xmlns:a16="http://schemas.microsoft.com/office/drawing/2014/main" id="{0F768818-26D9-48D2-B17C-BCD600826D19}"/>
              </a:ext>
            </a:extLst>
          </p:cNvPr>
          <p:cNvPicPr>
            <a:picLocks noChangeAspect="1"/>
          </p:cNvPicPr>
          <p:nvPr/>
        </p:nvPicPr>
        <p:blipFill>
          <a:blip r:embed="rId8"/>
          <a:stretch>
            <a:fillRect/>
          </a:stretch>
        </p:blipFill>
        <p:spPr>
          <a:xfrm rot="16200000">
            <a:off x="7284628" y="1659552"/>
            <a:ext cx="2700762" cy="1213209"/>
          </a:xfrm>
          <a:prstGeom prst="rect">
            <a:avLst/>
          </a:prstGeom>
        </p:spPr>
      </p:pic>
      <p:pic>
        <p:nvPicPr>
          <p:cNvPr id="31" name="A001 - 20190319_171751">
            <a:hlinkClick r:id="" action="ppaction://media"/>
            <a:extLst>
              <a:ext uri="{FF2B5EF4-FFF2-40B4-BE49-F238E27FC236}">
                <a16:creationId xmlns:a16="http://schemas.microsoft.com/office/drawing/2014/main" id="{9BCD5B93-64E7-4318-9F22-D1A40B4EB01E}"/>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9"/>
          <a:srcRect t="27710"/>
          <a:stretch>
            <a:fillRect/>
          </a:stretch>
        </p:blipFill>
        <p:spPr>
          <a:xfrm rot="16200000">
            <a:off x="9164436" y="1562548"/>
            <a:ext cx="2595503" cy="1407219"/>
          </a:xfrm>
          <a:prstGeom prst="rect">
            <a:avLst/>
          </a:prstGeom>
        </p:spPr>
      </p:pic>
      <p:sp>
        <p:nvSpPr>
          <p:cNvPr id="32" name="Right Arrow 2">
            <a:extLst>
              <a:ext uri="{FF2B5EF4-FFF2-40B4-BE49-F238E27FC236}">
                <a16:creationId xmlns:a16="http://schemas.microsoft.com/office/drawing/2014/main" id="{A9D4F633-BDE2-4A51-8681-8EDADA090D2B}"/>
              </a:ext>
            </a:extLst>
          </p:cNvPr>
          <p:cNvSpPr/>
          <p:nvPr/>
        </p:nvSpPr>
        <p:spPr>
          <a:xfrm>
            <a:off x="9538452" y="1115169"/>
            <a:ext cx="271424" cy="31391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Arrow 9">
            <a:extLst>
              <a:ext uri="{FF2B5EF4-FFF2-40B4-BE49-F238E27FC236}">
                <a16:creationId xmlns:a16="http://schemas.microsoft.com/office/drawing/2014/main" id="{47423732-8202-457F-92E2-6733C6FB461F}"/>
              </a:ext>
            </a:extLst>
          </p:cNvPr>
          <p:cNvSpPr/>
          <p:nvPr/>
        </p:nvSpPr>
        <p:spPr>
          <a:xfrm rot="10800000">
            <a:off x="9538450" y="2927969"/>
            <a:ext cx="271426" cy="313913"/>
          </a:xfrm>
          <a:prstGeom prst="righ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Picture 33">
            <a:extLst>
              <a:ext uri="{FF2B5EF4-FFF2-40B4-BE49-F238E27FC236}">
                <a16:creationId xmlns:a16="http://schemas.microsoft.com/office/drawing/2014/main" id="{B0CB2F54-221C-473A-BFD1-923AAE083E3F}"/>
              </a:ext>
            </a:extLst>
          </p:cNvPr>
          <p:cNvPicPr>
            <a:picLocks noChangeAspect="1"/>
          </p:cNvPicPr>
          <p:nvPr/>
        </p:nvPicPr>
        <p:blipFill rotWithShape="1">
          <a:blip r:embed="rId10"/>
          <a:srcRect l="2108" t="1374" r="746" b="6898"/>
          <a:stretch/>
        </p:blipFill>
        <p:spPr>
          <a:xfrm>
            <a:off x="7490963" y="3601061"/>
            <a:ext cx="4535230" cy="2628474"/>
          </a:xfrm>
          <a:prstGeom prst="rect">
            <a:avLst/>
          </a:prstGeom>
        </p:spPr>
      </p:pic>
      <p:grpSp>
        <p:nvGrpSpPr>
          <p:cNvPr id="43" name="Group 42">
            <a:extLst>
              <a:ext uri="{FF2B5EF4-FFF2-40B4-BE49-F238E27FC236}">
                <a16:creationId xmlns:a16="http://schemas.microsoft.com/office/drawing/2014/main" id="{983AAD12-F2B7-4D28-8958-D6E2A0618545}"/>
              </a:ext>
            </a:extLst>
          </p:cNvPr>
          <p:cNvGrpSpPr/>
          <p:nvPr/>
        </p:nvGrpSpPr>
        <p:grpSpPr>
          <a:xfrm>
            <a:off x="8259864" y="6006142"/>
            <a:ext cx="3029939" cy="184666"/>
            <a:chOff x="8259864" y="6006142"/>
            <a:chExt cx="3029939" cy="184666"/>
          </a:xfrm>
        </p:grpSpPr>
        <p:sp>
          <p:nvSpPr>
            <p:cNvPr id="35" name="TextBox 34">
              <a:extLst>
                <a:ext uri="{FF2B5EF4-FFF2-40B4-BE49-F238E27FC236}">
                  <a16:creationId xmlns:a16="http://schemas.microsoft.com/office/drawing/2014/main" id="{44BCB327-A56F-48B4-A2F1-C272576455E5}"/>
                </a:ext>
              </a:extLst>
            </p:cNvPr>
            <p:cNvSpPr txBox="1"/>
            <p:nvPr/>
          </p:nvSpPr>
          <p:spPr>
            <a:xfrm>
              <a:off x="8259864" y="6006142"/>
              <a:ext cx="78548" cy="184666"/>
            </a:xfrm>
            <a:prstGeom prst="rect">
              <a:avLst/>
            </a:prstGeom>
            <a:solidFill>
              <a:schemeClr val="bg1"/>
            </a:solidFill>
          </p:spPr>
          <p:txBody>
            <a:bodyPr wrap="none" lIns="0" tIns="0" rIns="0" bIns="0" rtlCol="0">
              <a:spAutoFit/>
            </a:bodyPr>
            <a:lstStyle/>
            <a:p>
              <a:r>
                <a:rPr lang="en-GB" sz="1200" b="1" dirty="0"/>
                <a:t>2</a:t>
              </a:r>
            </a:p>
          </p:txBody>
        </p:sp>
        <p:sp>
          <p:nvSpPr>
            <p:cNvPr id="36" name="TextBox 35">
              <a:extLst>
                <a:ext uri="{FF2B5EF4-FFF2-40B4-BE49-F238E27FC236}">
                  <a16:creationId xmlns:a16="http://schemas.microsoft.com/office/drawing/2014/main" id="{6358F138-8C86-4389-B929-D76C905908AD}"/>
                </a:ext>
              </a:extLst>
            </p:cNvPr>
            <p:cNvSpPr txBox="1"/>
            <p:nvPr/>
          </p:nvSpPr>
          <p:spPr>
            <a:xfrm>
              <a:off x="8847301" y="6006142"/>
              <a:ext cx="78548" cy="184666"/>
            </a:xfrm>
            <a:prstGeom prst="rect">
              <a:avLst/>
            </a:prstGeom>
            <a:solidFill>
              <a:schemeClr val="bg1"/>
            </a:solidFill>
          </p:spPr>
          <p:txBody>
            <a:bodyPr wrap="none" lIns="0" tIns="0" rIns="0" bIns="0" rtlCol="0">
              <a:spAutoFit/>
            </a:bodyPr>
            <a:lstStyle/>
            <a:p>
              <a:r>
                <a:rPr lang="en-GB" sz="1200" b="1" dirty="0"/>
                <a:t>4</a:t>
              </a:r>
            </a:p>
          </p:txBody>
        </p:sp>
        <p:sp>
          <p:nvSpPr>
            <p:cNvPr id="38" name="TextBox 37">
              <a:extLst>
                <a:ext uri="{FF2B5EF4-FFF2-40B4-BE49-F238E27FC236}">
                  <a16:creationId xmlns:a16="http://schemas.microsoft.com/office/drawing/2014/main" id="{0EEAEFCF-D55F-4709-B31A-86C58C7BE051}"/>
                </a:ext>
              </a:extLst>
            </p:cNvPr>
            <p:cNvSpPr txBox="1"/>
            <p:nvPr/>
          </p:nvSpPr>
          <p:spPr>
            <a:xfrm>
              <a:off x="9430644" y="6006142"/>
              <a:ext cx="78548" cy="184666"/>
            </a:xfrm>
            <a:prstGeom prst="rect">
              <a:avLst/>
            </a:prstGeom>
            <a:solidFill>
              <a:schemeClr val="bg1"/>
            </a:solidFill>
          </p:spPr>
          <p:txBody>
            <a:bodyPr wrap="none" lIns="0" tIns="0" rIns="0" bIns="0" rtlCol="0">
              <a:spAutoFit/>
            </a:bodyPr>
            <a:lstStyle/>
            <a:p>
              <a:r>
                <a:rPr lang="en-GB" sz="1200" b="1" dirty="0"/>
                <a:t>6</a:t>
              </a:r>
            </a:p>
          </p:txBody>
        </p:sp>
        <p:sp>
          <p:nvSpPr>
            <p:cNvPr id="39" name="TextBox 38">
              <a:extLst>
                <a:ext uri="{FF2B5EF4-FFF2-40B4-BE49-F238E27FC236}">
                  <a16:creationId xmlns:a16="http://schemas.microsoft.com/office/drawing/2014/main" id="{36C8C66C-608A-422E-9A61-226B69337A44}"/>
                </a:ext>
              </a:extLst>
            </p:cNvPr>
            <p:cNvSpPr txBox="1"/>
            <p:nvPr/>
          </p:nvSpPr>
          <p:spPr>
            <a:xfrm>
              <a:off x="10001799" y="6006142"/>
              <a:ext cx="78548" cy="184666"/>
            </a:xfrm>
            <a:prstGeom prst="rect">
              <a:avLst/>
            </a:prstGeom>
            <a:solidFill>
              <a:schemeClr val="bg1"/>
            </a:solidFill>
          </p:spPr>
          <p:txBody>
            <a:bodyPr wrap="none" lIns="0" tIns="0" rIns="0" bIns="0" rtlCol="0">
              <a:spAutoFit/>
            </a:bodyPr>
            <a:lstStyle/>
            <a:p>
              <a:r>
                <a:rPr lang="en-GB" sz="1200" b="1" dirty="0"/>
                <a:t>8</a:t>
              </a:r>
            </a:p>
          </p:txBody>
        </p:sp>
        <p:sp>
          <p:nvSpPr>
            <p:cNvPr id="40" name="TextBox 39">
              <a:extLst>
                <a:ext uri="{FF2B5EF4-FFF2-40B4-BE49-F238E27FC236}">
                  <a16:creationId xmlns:a16="http://schemas.microsoft.com/office/drawing/2014/main" id="{A0AAB28D-0DDA-4A58-A41F-8D256CB8F4BB}"/>
                </a:ext>
              </a:extLst>
            </p:cNvPr>
            <p:cNvSpPr txBox="1"/>
            <p:nvPr/>
          </p:nvSpPr>
          <p:spPr>
            <a:xfrm>
              <a:off x="10553413" y="6006142"/>
              <a:ext cx="157094" cy="184666"/>
            </a:xfrm>
            <a:prstGeom prst="rect">
              <a:avLst/>
            </a:prstGeom>
            <a:solidFill>
              <a:schemeClr val="bg1"/>
            </a:solidFill>
          </p:spPr>
          <p:txBody>
            <a:bodyPr wrap="none" lIns="0" tIns="0" rIns="0" bIns="0" rtlCol="0">
              <a:spAutoFit/>
            </a:bodyPr>
            <a:lstStyle/>
            <a:p>
              <a:r>
                <a:rPr lang="en-GB" sz="1200" b="1" dirty="0"/>
                <a:t>10</a:t>
              </a:r>
            </a:p>
          </p:txBody>
        </p:sp>
        <p:sp>
          <p:nvSpPr>
            <p:cNvPr id="41" name="TextBox 40">
              <a:extLst>
                <a:ext uri="{FF2B5EF4-FFF2-40B4-BE49-F238E27FC236}">
                  <a16:creationId xmlns:a16="http://schemas.microsoft.com/office/drawing/2014/main" id="{9CF4CD22-DF91-4CA4-88E7-975C871487D0}"/>
                </a:ext>
              </a:extLst>
            </p:cNvPr>
            <p:cNvSpPr txBox="1"/>
            <p:nvPr/>
          </p:nvSpPr>
          <p:spPr>
            <a:xfrm>
              <a:off x="11132709" y="6006142"/>
              <a:ext cx="157094" cy="184666"/>
            </a:xfrm>
            <a:prstGeom prst="rect">
              <a:avLst/>
            </a:prstGeom>
            <a:solidFill>
              <a:schemeClr val="bg1"/>
            </a:solidFill>
          </p:spPr>
          <p:txBody>
            <a:bodyPr wrap="none" lIns="0" tIns="0" rIns="0" bIns="0" rtlCol="0">
              <a:spAutoFit/>
            </a:bodyPr>
            <a:lstStyle/>
            <a:p>
              <a:r>
                <a:rPr lang="en-GB" sz="1200" b="1" dirty="0"/>
                <a:t>12</a:t>
              </a:r>
            </a:p>
          </p:txBody>
        </p:sp>
        <p:sp>
          <p:nvSpPr>
            <p:cNvPr id="42" name="Rectangle 41">
              <a:extLst>
                <a:ext uri="{FF2B5EF4-FFF2-40B4-BE49-F238E27FC236}">
                  <a16:creationId xmlns:a16="http://schemas.microsoft.com/office/drawing/2014/main" id="{2FCE5196-2987-4446-A845-F5FE758E4FC3}"/>
                </a:ext>
              </a:extLst>
            </p:cNvPr>
            <p:cNvSpPr/>
            <p:nvPr/>
          </p:nvSpPr>
          <p:spPr>
            <a:xfrm>
              <a:off x="9538450" y="6066336"/>
              <a:ext cx="443808" cy="124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4" name="TextBox 43">
            <a:extLst>
              <a:ext uri="{FF2B5EF4-FFF2-40B4-BE49-F238E27FC236}">
                <a16:creationId xmlns:a16="http://schemas.microsoft.com/office/drawing/2014/main" id="{0C0AB058-75A7-4AB5-918A-76FEEF1C1156}"/>
              </a:ext>
            </a:extLst>
          </p:cNvPr>
          <p:cNvSpPr txBox="1"/>
          <p:nvPr/>
        </p:nvSpPr>
        <p:spPr>
          <a:xfrm>
            <a:off x="9287938" y="6098475"/>
            <a:ext cx="1043876" cy="246221"/>
          </a:xfrm>
          <a:prstGeom prst="rect">
            <a:avLst/>
          </a:prstGeom>
          <a:noFill/>
        </p:spPr>
        <p:txBody>
          <a:bodyPr wrap="none" rtlCol="0">
            <a:spAutoFit/>
          </a:bodyPr>
          <a:lstStyle/>
          <a:p>
            <a:r>
              <a:rPr lang="en-GB" sz="1000" dirty="0"/>
              <a:t>Power input [W]</a:t>
            </a:r>
          </a:p>
        </p:txBody>
      </p:sp>
      <p:sp>
        <p:nvSpPr>
          <p:cNvPr id="45" name="TextBox 44">
            <a:extLst>
              <a:ext uri="{FF2B5EF4-FFF2-40B4-BE49-F238E27FC236}">
                <a16:creationId xmlns:a16="http://schemas.microsoft.com/office/drawing/2014/main" id="{23350C00-B709-471F-A541-9B36EB7347DC}"/>
              </a:ext>
            </a:extLst>
          </p:cNvPr>
          <p:cNvSpPr txBox="1"/>
          <p:nvPr/>
        </p:nvSpPr>
        <p:spPr>
          <a:xfrm>
            <a:off x="7734512" y="4118610"/>
            <a:ext cx="2309991" cy="276999"/>
          </a:xfrm>
          <a:prstGeom prst="rect">
            <a:avLst/>
          </a:prstGeom>
          <a:noFill/>
        </p:spPr>
        <p:txBody>
          <a:bodyPr wrap="none" rtlCol="0">
            <a:spAutoFit/>
          </a:bodyPr>
          <a:lstStyle/>
          <a:p>
            <a:r>
              <a:rPr lang="en-GB" sz="1200" dirty="0">
                <a:solidFill>
                  <a:srgbClr val="C00000"/>
                </a:solidFill>
                <a:latin typeface="Myriad Pro"/>
              </a:rPr>
              <a:t>Liquid motion starts </a:t>
            </a:r>
            <a:r>
              <a:rPr lang="en-GB" sz="1200" b="1" u="sng" dirty="0">
                <a:solidFill>
                  <a:srgbClr val="C00000"/>
                </a:solidFill>
                <a:latin typeface="Myriad Pro"/>
              </a:rPr>
              <a:t>above 2W</a:t>
            </a:r>
          </a:p>
        </p:txBody>
      </p:sp>
      <p:cxnSp>
        <p:nvCxnSpPr>
          <p:cNvPr id="47" name="Straight Arrow Connector 46">
            <a:extLst>
              <a:ext uri="{FF2B5EF4-FFF2-40B4-BE49-F238E27FC236}">
                <a16:creationId xmlns:a16="http://schemas.microsoft.com/office/drawing/2014/main" id="{1F6A50EB-461D-422C-AC54-C898D32F4677}"/>
              </a:ext>
            </a:extLst>
          </p:cNvPr>
          <p:cNvCxnSpPr>
            <a:stCxn id="45" idx="2"/>
          </p:cNvCxnSpPr>
          <p:nvPr/>
        </p:nvCxnSpPr>
        <p:spPr>
          <a:xfrm flipH="1">
            <a:off x="8462010" y="4395609"/>
            <a:ext cx="427498" cy="772873"/>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8" name="Arrow: Right 47">
            <a:extLst>
              <a:ext uri="{FF2B5EF4-FFF2-40B4-BE49-F238E27FC236}">
                <a16:creationId xmlns:a16="http://schemas.microsoft.com/office/drawing/2014/main" id="{A32D8E85-1588-42DD-BC59-491C0B607751}"/>
              </a:ext>
            </a:extLst>
          </p:cNvPr>
          <p:cNvSpPr/>
          <p:nvPr/>
        </p:nvSpPr>
        <p:spPr>
          <a:xfrm>
            <a:off x="5090608" y="3601061"/>
            <a:ext cx="1787857" cy="7078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extBox 48">
            <a:extLst>
              <a:ext uri="{FF2B5EF4-FFF2-40B4-BE49-F238E27FC236}">
                <a16:creationId xmlns:a16="http://schemas.microsoft.com/office/drawing/2014/main" id="{77849B79-8AAC-4E7F-8A88-F02F0695480D}"/>
              </a:ext>
            </a:extLst>
          </p:cNvPr>
          <p:cNvSpPr txBox="1"/>
          <p:nvPr/>
        </p:nvSpPr>
        <p:spPr>
          <a:xfrm>
            <a:off x="4953742" y="4349984"/>
            <a:ext cx="2207122" cy="646331"/>
          </a:xfrm>
          <a:prstGeom prst="rect">
            <a:avLst/>
          </a:prstGeom>
          <a:noFill/>
        </p:spPr>
        <p:txBody>
          <a:bodyPr wrap="square" rtlCol="0">
            <a:spAutoFit/>
          </a:bodyPr>
          <a:lstStyle/>
          <a:p>
            <a:pPr algn="ctr"/>
            <a:r>
              <a:rPr lang="en-GB" b="1" dirty="0">
                <a:solidFill>
                  <a:srgbClr val="24549C"/>
                </a:solidFill>
              </a:rPr>
              <a:t>Si Micro-Oscillating (Pulsating) Heat Pipe</a:t>
            </a:r>
          </a:p>
        </p:txBody>
      </p:sp>
      <p:cxnSp>
        <p:nvCxnSpPr>
          <p:cNvPr id="50" name="Straight Connector 49">
            <a:extLst>
              <a:ext uri="{FF2B5EF4-FFF2-40B4-BE49-F238E27FC236}">
                <a16:creationId xmlns:a16="http://schemas.microsoft.com/office/drawing/2014/main" id="{8195CAAA-315E-4FF8-B3D6-70835DB46A0A}"/>
              </a:ext>
            </a:extLst>
          </p:cNvPr>
          <p:cNvCxnSpPr>
            <a:cxnSpLocks/>
          </p:cNvCxnSpPr>
          <p:nvPr/>
        </p:nvCxnSpPr>
        <p:spPr>
          <a:xfrm>
            <a:off x="7734512" y="5271550"/>
            <a:ext cx="4104562" cy="0"/>
          </a:xfrm>
          <a:prstGeom prst="line">
            <a:avLst/>
          </a:prstGeom>
          <a:ln w="19050">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44300256-DE0F-40A4-886A-A27CF2875939}"/>
              </a:ext>
            </a:extLst>
          </p:cNvPr>
          <p:cNvSpPr txBox="1"/>
          <p:nvPr/>
        </p:nvSpPr>
        <p:spPr>
          <a:xfrm rot="16200000">
            <a:off x="6201206" y="4873205"/>
            <a:ext cx="2286203" cy="246221"/>
          </a:xfrm>
          <a:prstGeom prst="rect">
            <a:avLst/>
          </a:prstGeom>
          <a:noFill/>
        </p:spPr>
        <p:txBody>
          <a:bodyPr wrap="none" rtlCol="0">
            <a:spAutoFit/>
          </a:bodyPr>
          <a:lstStyle/>
          <a:p>
            <a:r>
              <a:rPr lang="en-GB" sz="1000" dirty="0"/>
              <a:t>Equivalent thermal conductivity[W/</a:t>
            </a:r>
            <a:r>
              <a:rPr lang="en-GB" sz="1000" dirty="0" err="1"/>
              <a:t>m∙K</a:t>
            </a:r>
            <a:r>
              <a:rPr lang="en-GB" sz="1000" dirty="0"/>
              <a:t>]</a:t>
            </a:r>
          </a:p>
        </p:txBody>
      </p:sp>
      <p:grpSp>
        <p:nvGrpSpPr>
          <p:cNvPr id="63" name="Group 62">
            <a:extLst>
              <a:ext uri="{FF2B5EF4-FFF2-40B4-BE49-F238E27FC236}">
                <a16:creationId xmlns:a16="http://schemas.microsoft.com/office/drawing/2014/main" id="{69168FCD-AC83-44DE-8F46-2F6E568156F9}"/>
              </a:ext>
            </a:extLst>
          </p:cNvPr>
          <p:cNvGrpSpPr/>
          <p:nvPr/>
        </p:nvGrpSpPr>
        <p:grpSpPr>
          <a:xfrm>
            <a:off x="7451219" y="4228340"/>
            <a:ext cx="268947" cy="1608878"/>
            <a:chOff x="7451219" y="4228340"/>
            <a:chExt cx="268947" cy="1608878"/>
          </a:xfrm>
        </p:grpSpPr>
        <p:sp>
          <p:nvSpPr>
            <p:cNvPr id="55" name="TextBox 54">
              <a:extLst>
                <a:ext uri="{FF2B5EF4-FFF2-40B4-BE49-F238E27FC236}">
                  <a16:creationId xmlns:a16="http://schemas.microsoft.com/office/drawing/2014/main" id="{850E60B0-E598-4B02-AC71-687BEF283F08}"/>
                </a:ext>
              </a:extLst>
            </p:cNvPr>
            <p:cNvSpPr txBox="1"/>
            <p:nvPr/>
          </p:nvSpPr>
          <p:spPr>
            <a:xfrm>
              <a:off x="7518733" y="5652552"/>
              <a:ext cx="157094" cy="184666"/>
            </a:xfrm>
            <a:prstGeom prst="rect">
              <a:avLst/>
            </a:prstGeom>
            <a:solidFill>
              <a:schemeClr val="bg1"/>
            </a:solidFill>
          </p:spPr>
          <p:txBody>
            <a:bodyPr wrap="none" lIns="0" tIns="0" rIns="0" bIns="0" rtlCol="0">
              <a:spAutoFit/>
            </a:bodyPr>
            <a:lstStyle/>
            <a:p>
              <a:r>
                <a:rPr lang="en-GB" sz="1200" b="1" dirty="0"/>
                <a:t>50</a:t>
              </a:r>
            </a:p>
          </p:txBody>
        </p:sp>
        <p:sp>
          <p:nvSpPr>
            <p:cNvPr id="61" name="Rectangle 60">
              <a:extLst>
                <a:ext uri="{FF2B5EF4-FFF2-40B4-BE49-F238E27FC236}">
                  <a16:creationId xmlns:a16="http://schemas.microsoft.com/office/drawing/2014/main" id="{4A8A14CE-1D38-4B8E-97C4-3B7B14563AC9}"/>
                </a:ext>
              </a:extLst>
            </p:cNvPr>
            <p:cNvSpPr/>
            <p:nvPr/>
          </p:nvSpPr>
          <p:spPr>
            <a:xfrm rot="5400000">
              <a:off x="6981540" y="5024484"/>
              <a:ext cx="1097747" cy="1583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TextBox 55">
              <a:extLst>
                <a:ext uri="{FF2B5EF4-FFF2-40B4-BE49-F238E27FC236}">
                  <a16:creationId xmlns:a16="http://schemas.microsoft.com/office/drawing/2014/main" id="{1515BFC1-F3C2-4192-81E7-239A518D2702}"/>
                </a:ext>
              </a:extLst>
            </p:cNvPr>
            <p:cNvSpPr txBox="1"/>
            <p:nvPr/>
          </p:nvSpPr>
          <p:spPr>
            <a:xfrm>
              <a:off x="7451219" y="5412568"/>
              <a:ext cx="268947" cy="184666"/>
            </a:xfrm>
            <a:prstGeom prst="rect">
              <a:avLst/>
            </a:prstGeom>
            <a:solidFill>
              <a:schemeClr val="bg1"/>
            </a:solidFill>
          </p:spPr>
          <p:txBody>
            <a:bodyPr wrap="square" lIns="0" tIns="0" rIns="0" bIns="0" rtlCol="0">
              <a:spAutoFit/>
            </a:bodyPr>
            <a:lstStyle/>
            <a:p>
              <a:r>
                <a:rPr lang="en-GB" sz="1200" b="1" dirty="0"/>
                <a:t>100</a:t>
              </a:r>
            </a:p>
          </p:txBody>
        </p:sp>
        <p:sp>
          <p:nvSpPr>
            <p:cNvPr id="57" name="TextBox 56">
              <a:extLst>
                <a:ext uri="{FF2B5EF4-FFF2-40B4-BE49-F238E27FC236}">
                  <a16:creationId xmlns:a16="http://schemas.microsoft.com/office/drawing/2014/main" id="{9E9081EC-980E-4065-B2DC-E91B104FEA96}"/>
                </a:ext>
              </a:extLst>
            </p:cNvPr>
            <p:cNvSpPr txBox="1"/>
            <p:nvPr/>
          </p:nvSpPr>
          <p:spPr>
            <a:xfrm>
              <a:off x="7451219" y="5179217"/>
              <a:ext cx="235642" cy="184666"/>
            </a:xfrm>
            <a:prstGeom prst="rect">
              <a:avLst/>
            </a:prstGeom>
            <a:solidFill>
              <a:schemeClr val="bg1"/>
            </a:solidFill>
          </p:spPr>
          <p:txBody>
            <a:bodyPr wrap="none" lIns="0" tIns="0" rIns="0" bIns="0" rtlCol="0">
              <a:spAutoFit/>
            </a:bodyPr>
            <a:lstStyle/>
            <a:p>
              <a:r>
                <a:rPr lang="en-GB" sz="1200" b="1" dirty="0"/>
                <a:t>150</a:t>
              </a:r>
            </a:p>
          </p:txBody>
        </p:sp>
        <p:sp>
          <p:nvSpPr>
            <p:cNvPr id="58" name="TextBox 57">
              <a:extLst>
                <a:ext uri="{FF2B5EF4-FFF2-40B4-BE49-F238E27FC236}">
                  <a16:creationId xmlns:a16="http://schemas.microsoft.com/office/drawing/2014/main" id="{9E4E0F9C-FEC9-47F0-97E2-CB4ACF171A58}"/>
                </a:ext>
              </a:extLst>
            </p:cNvPr>
            <p:cNvSpPr txBox="1"/>
            <p:nvPr/>
          </p:nvSpPr>
          <p:spPr>
            <a:xfrm>
              <a:off x="7451219" y="4945866"/>
              <a:ext cx="235642" cy="184666"/>
            </a:xfrm>
            <a:prstGeom prst="rect">
              <a:avLst/>
            </a:prstGeom>
            <a:solidFill>
              <a:schemeClr val="bg1"/>
            </a:solidFill>
          </p:spPr>
          <p:txBody>
            <a:bodyPr wrap="none" lIns="0" tIns="0" rIns="0" bIns="0" rtlCol="0">
              <a:spAutoFit/>
            </a:bodyPr>
            <a:lstStyle/>
            <a:p>
              <a:r>
                <a:rPr lang="en-GB" sz="1200" b="1" dirty="0"/>
                <a:t>200</a:t>
              </a:r>
            </a:p>
          </p:txBody>
        </p:sp>
        <p:sp>
          <p:nvSpPr>
            <p:cNvPr id="59" name="TextBox 58">
              <a:extLst>
                <a:ext uri="{FF2B5EF4-FFF2-40B4-BE49-F238E27FC236}">
                  <a16:creationId xmlns:a16="http://schemas.microsoft.com/office/drawing/2014/main" id="{9C9A6E08-D6EA-40FD-9D29-A05FB2793358}"/>
                </a:ext>
              </a:extLst>
            </p:cNvPr>
            <p:cNvSpPr txBox="1"/>
            <p:nvPr/>
          </p:nvSpPr>
          <p:spPr>
            <a:xfrm>
              <a:off x="7453183" y="4705882"/>
              <a:ext cx="235642" cy="184666"/>
            </a:xfrm>
            <a:prstGeom prst="rect">
              <a:avLst/>
            </a:prstGeom>
            <a:solidFill>
              <a:schemeClr val="bg1"/>
            </a:solidFill>
          </p:spPr>
          <p:txBody>
            <a:bodyPr wrap="none" lIns="0" tIns="0" rIns="0" bIns="0" rtlCol="0">
              <a:spAutoFit/>
            </a:bodyPr>
            <a:lstStyle/>
            <a:p>
              <a:r>
                <a:rPr lang="en-GB" sz="1200" b="1" dirty="0"/>
                <a:t>250</a:t>
              </a:r>
            </a:p>
          </p:txBody>
        </p:sp>
        <p:sp>
          <p:nvSpPr>
            <p:cNvPr id="60" name="TextBox 59">
              <a:extLst>
                <a:ext uri="{FF2B5EF4-FFF2-40B4-BE49-F238E27FC236}">
                  <a16:creationId xmlns:a16="http://schemas.microsoft.com/office/drawing/2014/main" id="{4B2D5287-54E8-44AB-8519-8E1956835D90}"/>
                </a:ext>
              </a:extLst>
            </p:cNvPr>
            <p:cNvSpPr txBox="1"/>
            <p:nvPr/>
          </p:nvSpPr>
          <p:spPr>
            <a:xfrm>
              <a:off x="7462414" y="4468324"/>
              <a:ext cx="235642" cy="184666"/>
            </a:xfrm>
            <a:prstGeom prst="rect">
              <a:avLst/>
            </a:prstGeom>
            <a:solidFill>
              <a:schemeClr val="bg1"/>
            </a:solidFill>
          </p:spPr>
          <p:txBody>
            <a:bodyPr wrap="none" lIns="0" tIns="0" rIns="0" bIns="0" rtlCol="0">
              <a:spAutoFit/>
            </a:bodyPr>
            <a:lstStyle/>
            <a:p>
              <a:r>
                <a:rPr lang="en-GB" sz="1200" b="1" dirty="0"/>
                <a:t>300</a:t>
              </a:r>
            </a:p>
          </p:txBody>
        </p:sp>
        <p:sp>
          <p:nvSpPr>
            <p:cNvPr id="62" name="TextBox 61">
              <a:extLst>
                <a:ext uri="{FF2B5EF4-FFF2-40B4-BE49-F238E27FC236}">
                  <a16:creationId xmlns:a16="http://schemas.microsoft.com/office/drawing/2014/main" id="{1F57E5FC-0F2B-4288-9C82-C1EE610EF67D}"/>
                </a:ext>
              </a:extLst>
            </p:cNvPr>
            <p:cNvSpPr txBox="1"/>
            <p:nvPr/>
          </p:nvSpPr>
          <p:spPr>
            <a:xfrm>
              <a:off x="7462727" y="4228340"/>
              <a:ext cx="235642" cy="184666"/>
            </a:xfrm>
            <a:prstGeom prst="rect">
              <a:avLst/>
            </a:prstGeom>
            <a:solidFill>
              <a:schemeClr val="bg1"/>
            </a:solidFill>
          </p:spPr>
          <p:txBody>
            <a:bodyPr wrap="none" lIns="0" tIns="0" rIns="0" bIns="0" rtlCol="0">
              <a:spAutoFit/>
            </a:bodyPr>
            <a:lstStyle/>
            <a:p>
              <a:r>
                <a:rPr lang="en-GB" sz="1200" b="1" dirty="0"/>
                <a:t>350</a:t>
              </a:r>
            </a:p>
          </p:txBody>
        </p:sp>
      </p:grpSp>
      <p:sp>
        <p:nvSpPr>
          <p:cNvPr id="65" name="TextBox 64">
            <a:extLst>
              <a:ext uri="{FF2B5EF4-FFF2-40B4-BE49-F238E27FC236}">
                <a16:creationId xmlns:a16="http://schemas.microsoft.com/office/drawing/2014/main" id="{6F70CA2A-2DD0-49E3-9739-F5FDCB5519E9}"/>
              </a:ext>
            </a:extLst>
          </p:cNvPr>
          <p:cNvSpPr txBox="1"/>
          <p:nvPr/>
        </p:nvSpPr>
        <p:spPr>
          <a:xfrm>
            <a:off x="4968608" y="4972994"/>
            <a:ext cx="2292838" cy="800219"/>
          </a:xfrm>
          <a:prstGeom prst="rect">
            <a:avLst/>
          </a:prstGeom>
          <a:noFill/>
        </p:spPr>
        <p:txBody>
          <a:bodyPr wrap="square" rtlCol="0">
            <a:spAutoFit/>
          </a:bodyPr>
          <a:lstStyle/>
          <a:p>
            <a:r>
              <a:rPr lang="en-GB" b="1" u="sng" dirty="0">
                <a:solidFill>
                  <a:srgbClr val="C00000"/>
                </a:solidFill>
              </a:rPr>
              <a:t>ISSUE: requires power</a:t>
            </a:r>
          </a:p>
          <a:p>
            <a:r>
              <a:rPr lang="en-GB" sz="1400" dirty="0">
                <a:solidFill>
                  <a:srgbClr val="C00000"/>
                </a:solidFill>
              </a:rPr>
              <a:t>Reducing power may not always be beneficial…</a:t>
            </a:r>
          </a:p>
        </p:txBody>
      </p:sp>
      <p:sp>
        <p:nvSpPr>
          <p:cNvPr id="66" name="TextBox 65">
            <a:extLst>
              <a:ext uri="{FF2B5EF4-FFF2-40B4-BE49-F238E27FC236}">
                <a16:creationId xmlns:a16="http://schemas.microsoft.com/office/drawing/2014/main" id="{35FBB750-F439-44F4-9C8C-A3EBB0F78B32}"/>
              </a:ext>
            </a:extLst>
          </p:cNvPr>
          <p:cNvSpPr txBox="1"/>
          <p:nvPr/>
        </p:nvSpPr>
        <p:spPr>
          <a:xfrm>
            <a:off x="4962005" y="1014946"/>
            <a:ext cx="2580766" cy="523220"/>
          </a:xfrm>
          <a:prstGeom prst="rect">
            <a:avLst/>
          </a:prstGeom>
          <a:noFill/>
        </p:spPr>
        <p:txBody>
          <a:bodyPr wrap="square" rtlCol="0">
            <a:spAutoFit/>
          </a:bodyPr>
          <a:lstStyle/>
          <a:p>
            <a:r>
              <a:rPr lang="en-GB" sz="1400" dirty="0">
                <a:solidFill>
                  <a:srgbClr val="24549C"/>
                </a:solidFill>
                <a:latin typeface="Myriad Pro"/>
              </a:rPr>
              <a:t>PHP: no need of wick/capillary for the return flow</a:t>
            </a:r>
          </a:p>
        </p:txBody>
      </p:sp>
    </p:spTree>
    <p:extLst>
      <p:ext uri="{BB962C8B-B14F-4D97-AF65-F5344CB8AC3E}">
        <p14:creationId xmlns:p14="http://schemas.microsoft.com/office/powerpoint/2010/main" val="2898103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1"/>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31"/>
                                        </p:tgtEl>
                                      </p:cBhvr>
                                    </p:cmd>
                                  </p:childTnLst>
                                </p:cTn>
                              </p:par>
                            </p:childTnLst>
                          </p:cTn>
                        </p:par>
                      </p:childTnLst>
                    </p:cTn>
                  </p:par>
                </p:childTnLst>
              </p:cTn>
              <p:nextCondLst>
                <p:cond evt="onClick" delay="0">
                  <p:tgtEl>
                    <p:spTgt spid="31"/>
                  </p:tgtEl>
                </p:cond>
              </p:nextCondLst>
            </p:seq>
            <p:video>
              <p:cMediaNode vol="80000">
                <p:cTn id="12" repeatCount="indefinite" fill="hold" display="0">
                  <p:stCondLst>
                    <p:cond delay="indefinite"/>
                  </p:stCondLst>
                </p:cTn>
                <p:tgtEl>
                  <p:spTgt spid="31"/>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838200" y="-2168"/>
            <a:ext cx="10515600" cy="1325563"/>
          </a:xfrm>
        </p:spPr>
        <p:txBody>
          <a:bodyPr/>
          <a:lstStyle/>
          <a:p>
            <a:r>
              <a:rPr lang="en-US" dirty="0">
                <a:solidFill>
                  <a:srgbClr val="C00000"/>
                </a:solidFill>
              </a:rPr>
              <a:t>Microchannels: PHP potential</a:t>
            </a:r>
            <a:endParaRPr lang="en-GB" dirty="0">
              <a:solidFill>
                <a:srgbClr val="C00000"/>
              </a:solidFill>
            </a:endParaRPr>
          </a:p>
        </p:txBody>
      </p:sp>
      <p:grpSp>
        <p:nvGrpSpPr>
          <p:cNvPr id="23" name="Group 22">
            <a:extLst>
              <a:ext uri="{FF2B5EF4-FFF2-40B4-BE49-F238E27FC236}">
                <a16:creationId xmlns:a16="http://schemas.microsoft.com/office/drawing/2014/main" id="{CC8989C5-D080-44A4-B29A-92ACA617F742}"/>
              </a:ext>
            </a:extLst>
          </p:cNvPr>
          <p:cNvGrpSpPr/>
          <p:nvPr/>
        </p:nvGrpSpPr>
        <p:grpSpPr>
          <a:xfrm>
            <a:off x="1560131" y="2300448"/>
            <a:ext cx="6041410" cy="2406503"/>
            <a:chOff x="4966576" y="3847325"/>
            <a:chExt cx="7225424" cy="2973412"/>
          </a:xfrm>
        </p:grpSpPr>
        <p:pic>
          <p:nvPicPr>
            <p:cNvPr id="24" name="Picture 23">
              <a:extLst>
                <a:ext uri="{FF2B5EF4-FFF2-40B4-BE49-F238E27FC236}">
                  <a16:creationId xmlns:a16="http://schemas.microsoft.com/office/drawing/2014/main" id="{7E069495-1F79-4C6A-8511-4567534605EB}"/>
                </a:ext>
              </a:extLst>
            </p:cNvPr>
            <p:cNvPicPr>
              <a:picLocks noChangeAspect="1"/>
            </p:cNvPicPr>
            <p:nvPr/>
          </p:nvPicPr>
          <p:blipFill rotWithShape="1">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bright="20000"/>
                      </a14:imgEffect>
                    </a14:imgLayer>
                  </a14:imgProps>
                </a:ext>
              </a:extLst>
            </a:blip>
            <a:srcRect r="2325" b="14613"/>
            <a:stretch/>
          </p:blipFill>
          <p:spPr>
            <a:xfrm>
              <a:off x="4966576" y="3847325"/>
              <a:ext cx="7225424" cy="2973412"/>
            </a:xfrm>
            <a:prstGeom prst="rect">
              <a:avLst/>
            </a:prstGeom>
          </p:spPr>
        </p:pic>
        <p:sp>
          <p:nvSpPr>
            <p:cNvPr id="25" name="ZoneTexte 58">
              <a:extLst>
                <a:ext uri="{FF2B5EF4-FFF2-40B4-BE49-F238E27FC236}">
                  <a16:creationId xmlns:a16="http://schemas.microsoft.com/office/drawing/2014/main" id="{D12CD0BD-3D25-4E34-968A-D531CA83B1B1}"/>
                </a:ext>
              </a:extLst>
            </p:cNvPr>
            <p:cNvSpPr txBox="1"/>
            <p:nvPr/>
          </p:nvSpPr>
          <p:spPr>
            <a:xfrm rot="20152398">
              <a:off x="5164469" y="5951395"/>
              <a:ext cx="1928710" cy="307777"/>
            </a:xfrm>
            <a:prstGeom prst="rect">
              <a:avLst/>
            </a:prstGeom>
            <a:noFill/>
            <a:ln w="19050">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1" u="none" strike="noStrike" kern="0" cap="none" spc="0" normalizeH="0" baseline="0" noProof="0" dirty="0">
                  <a:ln>
                    <a:noFill/>
                  </a:ln>
                  <a:solidFill>
                    <a:srgbClr val="000000"/>
                  </a:solidFill>
                  <a:effectLst/>
                  <a:uLnTx/>
                  <a:uFillTx/>
                  <a:latin typeface="+mj-lt"/>
                </a:rPr>
                <a:t>Primary</a:t>
              </a:r>
            </a:p>
          </p:txBody>
        </p:sp>
        <p:grpSp>
          <p:nvGrpSpPr>
            <p:cNvPr id="26" name="Group 25">
              <a:extLst>
                <a:ext uri="{FF2B5EF4-FFF2-40B4-BE49-F238E27FC236}">
                  <a16:creationId xmlns:a16="http://schemas.microsoft.com/office/drawing/2014/main" id="{E11E157B-C1CE-4646-9C45-AF56C32B7F40}"/>
                </a:ext>
              </a:extLst>
            </p:cNvPr>
            <p:cNvGrpSpPr>
              <a:grpSpLocks noChangeAspect="1"/>
            </p:cNvGrpSpPr>
            <p:nvPr/>
          </p:nvGrpSpPr>
          <p:grpSpPr>
            <a:xfrm rot="1692020">
              <a:off x="6024086" y="5520650"/>
              <a:ext cx="511211" cy="336395"/>
              <a:chOff x="3265696" y="1300137"/>
              <a:chExt cx="994664" cy="654524"/>
            </a:xfrm>
          </p:grpSpPr>
          <p:sp>
            <p:nvSpPr>
              <p:cNvPr id="36" name="Right Bracket 10">
                <a:extLst>
                  <a:ext uri="{FF2B5EF4-FFF2-40B4-BE49-F238E27FC236}">
                    <a16:creationId xmlns:a16="http://schemas.microsoft.com/office/drawing/2014/main" id="{FCE7B71C-3F74-4B33-AF76-359F12DE9A12}"/>
                  </a:ext>
                </a:extLst>
              </p:cNvPr>
              <p:cNvSpPr/>
              <p:nvPr/>
            </p:nvSpPr>
            <p:spPr>
              <a:xfrm rot="16200000">
                <a:off x="3596355" y="990664"/>
                <a:ext cx="290804" cy="909749"/>
              </a:xfrm>
              <a:prstGeom prst="rightBracket">
                <a:avLst>
                  <a:gd name="adj" fmla="val 97198"/>
                </a:avLst>
              </a:prstGeom>
              <a:noFill/>
              <a:ln w="19050" cap="flat" cmpd="sng" algn="ctr">
                <a:solidFill>
                  <a:srgbClr val="FF0000"/>
                </a:solidFill>
                <a:prstDash val="solid"/>
                <a:roun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600" b="0" i="0" u="none" strike="noStrike" kern="0" cap="none" spc="0" normalizeH="0" baseline="0" noProof="0">
                  <a:ln>
                    <a:noFill/>
                  </a:ln>
                  <a:solidFill>
                    <a:srgbClr val="000000"/>
                  </a:solidFill>
                  <a:effectLst/>
                  <a:uLnTx/>
                  <a:uFillTx/>
                  <a:latin typeface="+mj-lt"/>
                  <a:ea typeface="+mn-ea"/>
                  <a:cs typeface="+mn-cs"/>
                </a:endParaRPr>
              </a:p>
            </p:txBody>
          </p:sp>
          <p:sp>
            <p:nvSpPr>
              <p:cNvPr id="37" name="Right Bracket 12">
                <a:extLst>
                  <a:ext uri="{FF2B5EF4-FFF2-40B4-BE49-F238E27FC236}">
                    <a16:creationId xmlns:a16="http://schemas.microsoft.com/office/drawing/2014/main" id="{EEA19F65-8A9A-4C4C-96E5-55CAEC3F4F4D}"/>
                  </a:ext>
                </a:extLst>
              </p:cNvPr>
              <p:cNvSpPr/>
              <p:nvPr/>
            </p:nvSpPr>
            <p:spPr>
              <a:xfrm rot="5400000">
                <a:off x="3618154" y="1312455"/>
                <a:ext cx="289748" cy="994664"/>
              </a:xfrm>
              <a:prstGeom prst="rightBracket">
                <a:avLst>
                  <a:gd name="adj" fmla="val 97198"/>
                </a:avLst>
              </a:prstGeom>
              <a:noFill/>
              <a:ln w="19050" cap="flat" cmpd="sng" algn="ctr">
                <a:solidFill>
                  <a:srgbClr val="0070C0"/>
                </a:solidFill>
                <a:prstDash val="solid"/>
                <a:roun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600" b="0" i="0" u="none" strike="noStrike" kern="0" cap="none" spc="0" normalizeH="0" baseline="0" noProof="0">
                  <a:ln>
                    <a:noFill/>
                  </a:ln>
                  <a:solidFill>
                    <a:srgbClr val="000000"/>
                  </a:solidFill>
                  <a:effectLst/>
                  <a:uLnTx/>
                  <a:uFillTx/>
                  <a:latin typeface="+mj-lt"/>
                  <a:ea typeface="+mn-ea"/>
                  <a:cs typeface="+mn-cs"/>
                </a:endParaRPr>
              </a:p>
            </p:txBody>
          </p:sp>
        </p:grpSp>
        <p:cxnSp>
          <p:nvCxnSpPr>
            <p:cNvPr id="28" name="Straight Arrow Connector 27">
              <a:extLst>
                <a:ext uri="{FF2B5EF4-FFF2-40B4-BE49-F238E27FC236}">
                  <a16:creationId xmlns:a16="http://schemas.microsoft.com/office/drawing/2014/main" id="{119275C8-9054-4EF1-AE35-31CB672987F6}"/>
                </a:ext>
              </a:extLst>
            </p:cNvPr>
            <p:cNvCxnSpPr/>
            <p:nvPr/>
          </p:nvCxnSpPr>
          <p:spPr>
            <a:xfrm flipH="1">
              <a:off x="5942272" y="6205050"/>
              <a:ext cx="455756" cy="178435"/>
            </a:xfrm>
            <a:prstGeom prst="straightConnector1">
              <a:avLst/>
            </a:prstGeom>
            <a:ln w="19050">
              <a:solidFill>
                <a:schemeClr val="accent1">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29" name="ZoneTexte 58">
              <a:extLst>
                <a:ext uri="{FF2B5EF4-FFF2-40B4-BE49-F238E27FC236}">
                  <a16:creationId xmlns:a16="http://schemas.microsoft.com/office/drawing/2014/main" id="{9D77B440-789A-4AD2-A438-4FD00B2ED001}"/>
                </a:ext>
              </a:extLst>
            </p:cNvPr>
            <p:cNvSpPr txBox="1"/>
            <p:nvPr/>
          </p:nvSpPr>
          <p:spPr>
            <a:xfrm rot="1566877">
              <a:off x="5798911" y="5214313"/>
              <a:ext cx="1254162" cy="351062"/>
            </a:xfrm>
            <a:prstGeom prst="rect">
              <a:avLst/>
            </a:prstGeom>
            <a:noFill/>
            <a:ln w="19050">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1" u="none" strike="noStrike" kern="0" cap="none" spc="0" normalizeH="0" baseline="0" noProof="0" dirty="0">
                  <a:ln>
                    <a:noFill/>
                  </a:ln>
                  <a:solidFill>
                    <a:srgbClr val="000000"/>
                  </a:solidFill>
                  <a:effectLst/>
                  <a:uLnTx/>
                  <a:uFillTx/>
                  <a:latin typeface="+mj-lt"/>
                </a:rPr>
                <a:t>Secondary</a:t>
              </a:r>
            </a:p>
          </p:txBody>
        </p:sp>
        <p:grpSp>
          <p:nvGrpSpPr>
            <p:cNvPr id="30" name="Group 29">
              <a:extLst>
                <a:ext uri="{FF2B5EF4-FFF2-40B4-BE49-F238E27FC236}">
                  <a16:creationId xmlns:a16="http://schemas.microsoft.com/office/drawing/2014/main" id="{5EE1212F-0492-4D67-9CA0-7B8E4C67AAEF}"/>
                </a:ext>
              </a:extLst>
            </p:cNvPr>
            <p:cNvGrpSpPr>
              <a:grpSpLocks noChangeAspect="1"/>
            </p:cNvGrpSpPr>
            <p:nvPr/>
          </p:nvGrpSpPr>
          <p:grpSpPr>
            <a:xfrm rot="1692020">
              <a:off x="6843429" y="5186840"/>
              <a:ext cx="511211" cy="331147"/>
              <a:chOff x="3257939" y="1389728"/>
              <a:chExt cx="994664" cy="644314"/>
            </a:xfrm>
          </p:grpSpPr>
          <p:sp>
            <p:nvSpPr>
              <p:cNvPr id="34" name="Right Bracket 10">
                <a:extLst>
                  <a:ext uri="{FF2B5EF4-FFF2-40B4-BE49-F238E27FC236}">
                    <a16:creationId xmlns:a16="http://schemas.microsoft.com/office/drawing/2014/main" id="{0718DB79-AEB7-4877-9A7C-79CFB34B815F}"/>
                  </a:ext>
                </a:extLst>
              </p:cNvPr>
              <p:cNvSpPr/>
              <p:nvPr/>
            </p:nvSpPr>
            <p:spPr>
              <a:xfrm rot="16200000">
                <a:off x="3570171" y="1080255"/>
                <a:ext cx="290804" cy="909749"/>
              </a:xfrm>
              <a:prstGeom prst="rightBracket">
                <a:avLst>
                  <a:gd name="adj" fmla="val 97198"/>
                </a:avLst>
              </a:prstGeom>
              <a:noFill/>
              <a:ln w="19050" cap="flat" cmpd="sng" algn="ctr">
                <a:solidFill>
                  <a:srgbClr val="FF0000"/>
                </a:solidFill>
                <a:prstDash val="solid"/>
                <a:roun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600" b="0" i="0" u="none" strike="noStrike" kern="0" cap="none" spc="0" normalizeH="0" baseline="0" noProof="0">
                  <a:ln>
                    <a:noFill/>
                  </a:ln>
                  <a:solidFill>
                    <a:srgbClr val="000000"/>
                  </a:solidFill>
                  <a:effectLst/>
                  <a:uLnTx/>
                  <a:uFillTx/>
                  <a:latin typeface="+mj-lt"/>
                  <a:ea typeface="+mn-ea"/>
                  <a:cs typeface="+mn-cs"/>
                </a:endParaRPr>
              </a:p>
            </p:txBody>
          </p:sp>
          <p:sp>
            <p:nvSpPr>
              <p:cNvPr id="35" name="Right Bracket 12">
                <a:extLst>
                  <a:ext uri="{FF2B5EF4-FFF2-40B4-BE49-F238E27FC236}">
                    <a16:creationId xmlns:a16="http://schemas.microsoft.com/office/drawing/2014/main" id="{6D107C8C-7B28-4ABF-A17E-ABA79D377FD9}"/>
                  </a:ext>
                </a:extLst>
              </p:cNvPr>
              <p:cNvSpPr/>
              <p:nvPr/>
            </p:nvSpPr>
            <p:spPr>
              <a:xfrm rot="5400000">
                <a:off x="3610397" y="1391836"/>
                <a:ext cx="289748" cy="994664"/>
              </a:xfrm>
              <a:prstGeom prst="rightBracket">
                <a:avLst>
                  <a:gd name="adj" fmla="val 97198"/>
                </a:avLst>
              </a:prstGeom>
              <a:noFill/>
              <a:ln w="19050" cap="flat" cmpd="sng" algn="ctr">
                <a:solidFill>
                  <a:srgbClr val="0070C0"/>
                </a:solidFill>
                <a:prstDash val="solid"/>
                <a:roun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600" b="0" i="0" u="none" strike="noStrike" kern="0" cap="none" spc="0" normalizeH="0" baseline="0" noProof="0">
                  <a:ln>
                    <a:noFill/>
                  </a:ln>
                  <a:solidFill>
                    <a:srgbClr val="000000"/>
                  </a:solidFill>
                  <a:effectLst/>
                  <a:uLnTx/>
                  <a:uFillTx/>
                  <a:latin typeface="+mj-lt"/>
                  <a:ea typeface="+mn-ea"/>
                  <a:cs typeface="+mn-cs"/>
                </a:endParaRPr>
              </a:p>
            </p:txBody>
          </p:sp>
        </p:grpSp>
        <p:grpSp>
          <p:nvGrpSpPr>
            <p:cNvPr id="31" name="Group 30">
              <a:extLst>
                <a:ext uri="{FF2B5EF4-FFF2-40B4-BE49-F238E27FC236}">
                  <a16:creationId xmlns:a16="http://schemas.microsoft.com/office/drawing/2014/main" id="{381C76B7-A252-4FC9-990D-E1C482481C0F}"/>
                </a:ext>
              </a:extLst>
            </p:cNvPr>
            <p:cNvGrpSpPr>
              <a:grpSpLocks noChangeAspect="1"/>
            </p:cNvGrpSpPr>
            <p:nvPr/>
          </p:nvGrpSpPr>
          <p:grpSpPr>
            <a:xfrm rot="1692020">
              <a:off x="7546943" y="4939012"/>
              <a:ext cx="511211" cy="331147"/>
              <a:chOff x="3257939" y="1389728"/>
              <a:chExt cx="994664" cy="644314"/>
            </a:xfrm>
          </p:grpSpPr>
          <p:sp>
            <p:nvSpPr>
              <p:cNvPr id="32" name="Right Bracket 10">
                <a:extLst>
                  <a:ext uri="{FF2B5EF4-FFF2-40B4-BE49-F238E27FC236}">
                    <a16:creationId xmlns:a16="http://schemas.microsoft.com/office/drawing/2014/main" id="{A48D3270-922D-45B6-8F24-DB19820D91CA}"/>
                  </a:ext>
                </a:extLst>
              </p:cNvPr>
              <p:cNvSpPr/>
              <p:nvPr/>
            </p:nvSpPr>
            <p:spPr>
              <a:xfrm rot="16200000">
                <a:off x="3570171" y="1080255"/>
                <a:ext cx="290804" cy="909749"/>
              </a:xfrm>
              <a:prstGeom prst="rightBracket">
                <a:avLst>
                  <a:gd name="adj" fmla="val 97198"/>
                </a:avLst>
              </a:prstGeom>
              <a:noFill/>
              <a:ln w="19050" cap="flat" cmpd="sng" algn="ctr">
                <a:solidFill>
                  <a:srgbClr val="FF0000"/>
                </a:solidFill>
                <a:prstDash val="solid"/>
                <a:roun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600" b="0" i="0" u="none" strike="noStrike" kern="0" cap="none" spc="0" normalizeH="0" baseline="0" noProof="0">
                  <a:ln>
                    <a:noFill/>
                  </a:ln>
                  <a:solidFill>
                    <a:srgbClr val="000000"/>
                  </a:solidFill>
                  <a:effectLst/>
                  <a:uLnTx/>
                  <a:uFillTx/>
                  <a:latin typeface="+mj-lt"/>
                  <a:ea typeface="+mn-ea"/>
                  <a:cs typeface="+mn-cs"/>
                </a:endParaRPr>
              </a:p>
            </p:txBody>
          </p:sp>
          <p:sp>
            <p:nvSpPr>
              <p:cNvPr id="33" name="Right Bracket 12">
                <a:extLst>
                  <a:ext uri="{FF2B5EF4-FFF2-40B4-BE49-F238E27FC236}">
                    <a16:creationId xmlns:a16="http://schemas.microsoft.com/office/drawing/2014/main" id="{8DE1D3DC-D95E-4CDC-A789-303E0488C099}"/>
                  </a:ext>
                </a:extLst>
              </p:cNvPr>
              <p:cNvSpPr/>
              <p:nvPr/>
            </p:nvSpPr>
            <p:spPr>
              <a:xfrm rot="5400000">
                <a:off x="3610397" y="1391836"/>
                <a:ext cx="289748" cy="994664"/>
              </a:xfrm>
              <a:prstGeom prst="rightBracket">
                <a:avLst>
                  <a:gd name="adj" fmla="val 97198"/>
                </a:avLst>
              </a:prstGeom>
              <a:noFill/>
              <a:ln w="19050" cap="flat" cmpd="sng" algn="ctr">
                <a:solidFill>
                  <a:srgbClr val="0070C0"/>
                </a:solidFill>
                <a:prstDash val="solid"/>
                <a:roun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600" b="0" i="0" u="none" strike="noStrike" kern="0" cap="none" spc="0" normalizeH="0" baseline="0" noProof="0">
                  <a:ln>
                    <a:noFill/>
                  </a:ln>
                  <a:solidFill>
                    <a:srgbClr val="000000"/>
                  </a:solidFill>
                  <a:effectLst/>
                  <a:uLnTx/>
                  <a:uFillTx/>
                  <a:latin typeface="+mj-lt"/>
                  <a:ea typeface="+mn-ea"/>
                  <a:cs typeface="+mn-cs"/>
                </a:endParaRPr>
              </a:p>
            </p:txBody>
          </p:sp>
        </p:grpSp>
      </p:grpSp>
      <p:grpSp>
        <p:nvGrpSpPr>
          <p:cNvPr id="38" name="Group 37">
            <a:extLst>
              <a:ext uri="{FF2B5EF4-FFF2-40B4-BE49-F238E27FC236}">
                <a16:creationId xmlns:a16="http://schemas.microsoft.com/office/drawing/2014/main" id="{65B14F66-45C3-4C35-9BAC-F82434112465}"/>
              </a:ext>
            </a:extLst>
          </p:cNvPr>
          <p:cNvGrpSpPr/>
          <p:nvPr/>
        </p:nvGrpSpPr>
        <p:grpSpPr>
          <a:xfrm>
            <a:off x="138653" y="706753"/>
            <a:ext cx="3321542" cy="3202007"/>
            <a:chOff x="4076365" y="1240111"/>
            <a:chExt cx="4126883" cy="3978365"/>
          </a:xfrm>
        </p:grpSpPr>
        <p:sp>
          <p:nvSpPr>
            <p:cNvPr id="39" name="Oval 38">
              <a:extLst>
                <a:ext uri="{FF2B5EF4-FFF2-40B4-BE49-F238E27FC236}">
                  <a16:creationId xmlns:a16="http://schemas.microsoft.com/office/drawing/2014/main" id="{231A649B-807C-4837-B553-9A642242BBD3}"/>
                </a:ext>
              </a:extLst>
            </p:cNvPr>
            <p:cNvSpPr/>
            <p:nvPr/>
          </p:nvSpPr>
          <p:spPr>
            <a:xfrm>
              <a:off x="4076365" y="1240111"/>
              <a:ext cx="4126883" cy="3978365"/>
            </a:xfrm>
            <a:prstGeom prst="ellipse">
              <a:avLst/>
            </a:prstGeom>
            <a:solidFill>
              <a:srgbClr val="D3F1E2"/>
            </a:solidFill>
            <a:ln>
              <a:solidFill>
                <a:srgbClr val="000000"/>
              </a:solidFill>
            </a:ln>
            <a:effectLst>
              <a:softEdge rad="317500"/>
            </a:effectLst>
          </p:spPr>
          <p:style>
            <a:lnRef idx="1">
              <a:schemeClr val="accent3"/>
            </a:lnRef>
            <a:fillRef idx="0">
              <a:schemeClr val="accent3"/>
            </a:fillRef>
            <a:effectRef idx="0">
              <a:schemeClr val="accent3"/>
            </a:effectRef>
            <a:fontRef idx="minor">
              <a:schemeClr val="tx1"/>
            </a:fontRef>
          </p:style>
          <p:txBody>
            <a:bodyPr rtlCol="0" anchor="ctr"/>
            <a:lstStyle/>
            <a:p>
              <a:pPr algn="ctr"/>
              <a:endParaRPr lang="en-GB"/>
            </a:p>
          </p:txBody>
        </p:sp>
        <p:grpSp>
          <p:nvGrpSpPr>
            <p:cNvPr id="41" name="Group 40">
              <a:extLst>
                <a:ext uri="{FF2B5EF4-FFF2-40B4-BE49-F238E27FC236}">
                  <a16:creationId xmlns:a16="http://schemas.microsoft.com/office/drawing/2014/main" id="{377E1218-8029-4766-B3F2-D5E134340D29}"/>
                </a:ext>
              </a:extLst>
            </p:cNvPr>
            <p:cNvGrpSpPr/>
            <p:nvPr/>
          </p:nvGrpSpPr>
          <p:grpSpPr>
            <a:xfrm>
              <a:off x="4445989" y="1857191"/>
              <a:ext cx="2311076" cy="3006017"/>
              <a:chOff x="7894915" y="2274540"/>
              <a:chExt cx="2444200" cy="3168374"/>
            </a:xfrm>
          </p:grpSpPr>
          <p:grpSp>
            <p:nvGrpSpPr>
              <p:cNvPr id="53" name="Group 52">
                <a:extLst>
                  <a:ext uri="{FF2B5EF4-FFF2-40B4-BE49-F238E27FC236}">
                    <a16:creationId xmlns:a16="http://schemas.microsoft.com/office/drawing/2014/main" id="{CF6EEF95-91D5-449E-8890-A508A0BF39F1}"/>
                  </a:ext>
                </a:extLst>
              </p:cNvPr>
              <p:cNvGrpSpPr/>
              <p:nvPr/>
            </p:nvGrpSpPr>
            <p:grpSpPr>
              <a:xfrm>
                <a:off x="8044128" y="2274540"/>
                <a:ext cx="2294987" cy="3168374"/>
                <a:chOff x="2404132" y="3403896"/>
                <a:chExt cx="2294987" cy="3168374"/>
              </a:xfrm>
            </p:grpSpPr>
            <p:sp>
              <p:nvSpPr>
                <p:cNvPr id="58" name="Rectangle 57">
                  <a:extLst>
                    <a:ext uri="{FF2B5EF4-FFF2-40B4-BE49-F238E27FC236}">
                      <a16:creationId xmlns:a16="http://schemas.microsoft.com/office/drawing/2014/main" id="{5570E19A-6751-4E5B-9B51-DF30F7A93103}"/>
                    </a:ext>
                  </a:extLst>
                </p:cNvPr>
                <p:cNvSpPr/>
                <p:nvPr/>
              </p:nvSpPr>
              <p:spPr>
                <a:xfrm rot="5400000">
                  <a:off x="3921746" y="5648218"/>
                  <a:ext cx="224221" cy="1050848"/>
                </a:xfrm>
                <a:prstGeom prst="rect">
                  <a:avLst/>
                </a:prstGeom>
                <a:solidFill>
                  <a:srgbClr val="70AD47">
                    <a:lumMod val="20000"/>
                    <a:lumOff val="80000"/>
                  </a:srgb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3600" b="0" i="0" u="none" strike="noStrike" kern="0" cap="none" spc="0" normalizeH="0" baseline="0" noProof="0">
                    <a:ln>
                      <a:noFill/>
                    </a:ln>
                    <a:solidFill>
                      <a:srgbClr val="000000"/>
                    </a:solidFill>
                    <a:effectLst/>
                    <a:uLnTx/>
                    <a:uFillTx/>
                    <a:latin typeface="+mj-lt"/>
                    <a:ea typeface="+mn-ea"/>
                    <a:cs typeface="+mn-cs"/>
                  </a:endParaRPr>
                </a:p>
              </p:txBody>
            </p:sp>
            <p:sp>
              <p:nvSpPr>
                <p:cNvPr id="59" name="Right Bracket 11">
                  <a:extLst>
                    <a:ext uri="{FF2B5EF4-FFF2-40B4-BE49-F238E27FC236}">
                      <a16:creationId xmlns:a16="http://schemas.microsoft.com/office/drawing/2014/main" id="{28BCDAF9-2C0B-42FE-BC45-09BBDADE669B}"/>
                    </a:ext>
                  </a:extLst>
                </p:cNvPr>
                <p:cNvSpPr/>
                <p:nvPr/>
              </p:nvSpPr>
              <p:spPr>
                <a:xfrm>
                  <a:off x="4321112" y="3409967"/>
                  <a:ext cx="216276" cy="2755901"/>
                </a:xfrm>
                <a:prstGeom prst="rightBracket">
                  <a:avLst>
                    <a:gd name="adj" fmla="val 97198"/>
                  </a:avLst>
                </a:prstGeom>
                <a:noFill/>
                <a:ln w="19050" cap="flat" cmpd="sng" algn="ctr">
                  <a:solidFill>
                    <a:srgbClr val="FF0000"/>
                  </a:solidFill>
                  <a:prstDash val="solid"/>
                  <a:roun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3600" b="0" i="0" u="none" strike="noStrike" kern="0" cap="none" spc="0" normalizeH="0" baseline="0" noProof="0">
                    <a:ln>
                      <a:noFill/>
                    </a:ln>
                    <a:solidFill>
                      <a:srgbClr val="000000"/>
                    </a:solidFill>
                    <a:effectLst/>
                    <a:uLnTx/>
                    <a:uFillTx/>
                    <a:latin typeface="+mj-lt"/>
                    <a:ea typeface="+mn-ea"/>
                    <a:cs typeface="+mn-cs"/>
                  </a:endParaRPr>
                </a:p>
              </p:txBody>
            </p:sp>
            <p:sp>
              <p:nvSpPr>
                <p:cNvPr id="60" name="Right Bracket 13">
                  <a:extLst>
                    <a:ext uri="{FF2B5EF4-FFF2-40B4-BE49-F238E27FC236}">
                      <a16:creationId xmlns:a16="http://schemas.microsoft.com/office/drawing/2014/main" id="{0F09FE3A-FB04-414D-82D8-FC50A517DEA6}"/>
                    </a:ext>
                  </a:extLst>
                </p:cNvPr>
                <p:cNvSpPr/>
                <p:nvPr/>
              </p:nvSpPr>
              <p:spPr>
                <a:xfrm rot="10800000">
                  <a:off x="3531011" y="3409967"/>
                  <a:ext cx="216276" cy="2755899"/>
                </a:xfrm>
                <a:prstGeom prst="rightBracket">
                  <a:avLst>
                    <a:gd name="adj" fmla="val 97198"/>
                  </a:avLst>
                </a:prstGeom>
                <a:noFill/>
                <a:ln w="19050" cap="flat" cmpd="sng" algn="ctr">
                  <a:solidFill>
                    <a:srgbClr val="0070C0"/>
                  </a:solidFill>
                  <a:prstDash val="solid"/>
                  <a:roun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3600" b="0" i="0" u="none" strike="noStrike" kern="0" cap="none" spc="0" normalizeH="0" baseline="0" noProof="0">
                    <a:ln>
                      <a:noFill/>
                    </a:ln>
                    <a:solidFill>
                      <a:srgbClr val="000000"/>
                    </a:solidFill>
                    <a:effectLst/>
                    <a:uLnTx/>
                    <a:uFillTx/>
                    <a:latin typeface="+mj-lt"/>
                    <a:ea typeface="+mn-ea"/>
                    <a:cs typeface="+mn-cs"/>
                  </a:endParaRPr>
                </a:p>
              </p:txBody>
            </p:sp>
            <p:sp>
              <p:nvSpPr>
                <p:cNvPr id="61" name="ZoneTexte 58">
                  <a:extLst>
                    <a:ext uri="{FF2B5EF4-FFF2-40B4-BE49-F238E27FC236}">
                      <a16:creationId xmlns:a16="http://schemas.microsoft.com/office/drawing/2014/main" id="{373E7DF3-9D60-4F53-AA13-AF35637693E1}"/>
                    </a:ext>
                  </a:extLst>
                </p:cNvPr>
                <p:cNvSpPr txBox="1"/>
                <p:nvPr/>
              </p:nvSpPr>
              <p:spPr>
                <a:xfrm>
                  <a:off x="3385038" y="6264493"/>
                  <a:ext cx="1314081" cy="307777"/>
                </a:xfrm>
                <a:prstGeom prst="rect">
                  <a:avLst/>
                </a:prstGeom>
                <a:noFill/>
                <a:ln w="19050">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1" u="none" strike="noStrike" kern="0" cap="none" spc="0" normalizeH="0" baseline="0" noProof="0" dirty="0">
                      <a:ln>
                        <a:noFill/>
                      </a:ln>
                      <a:solidFill>
                        <a:srgbClr val="000000"/>
                      </a:solidFill>
                      <a:effectLst/>
                      <a:uLnTx/>
                      <a:uFillTx/>
                      <a:latin typeface="+mj-lt"/>
                    </a:rPr>
                    <a:t>Cooling plant</a:t>
                  </a:r>
                </a:p>
              </p:txBody>
            </p:sp>
            <p:sp>
              <p:nvSpPr>
                <p:cNvPr id="62" name="ZoneTexte 58">
                  <a:extLst>
                    <a:ext uri="{FF2B5EF4-FFF2-40B4-BE49-F238E27FC236}">
                      <a16:creationId xmlns:a16="http://schemas.microsoft.com/office/drawing/2014/main" id="{0E3E0EA8-2DD9-44C4-82D5-D122A33985E4}"/>
                    </a:ext>
                  </a:extLst>
                </p:cNvPr>
                <p:cNvSpPr txBox="1"/>
                <p:nvPr/>
              </p:nvSpPr>
              <p:spPr>
                <a:xfrm>
                  <a:off x="3311737" y="4616791"/>
                  <a:ext cx="1314081" cy="523220"/>
                </a:xfrm>
                <a:prstGeom prst="rect">
                  <a:avLst/>
                </a:prstGeom>
                <a:noFill/>
                <a:ln w="19050">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1" u="none" strike="noStrike" kern="0" cap="none" spc="0" normalizeH="0" baseline="0" noProof="0" dirty="0">
                      <a:ln>
                        <a:noFill/>
                      </a:ln>
                      <a:solidFill>
                        <a:srgbClr val="000000"/>
                      </a:solidFill>
                      <a:effectLst/>
                      <a:uLnTx/>
                      <a:uFillTx/>
                      <a:latin typeface="+mj-lt"/>
                    </a:rPr>
                    <a:t>Primary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1" u="none" strike="noStrike" kern="0" cap="none" spc="0" normalizeH="0" baseline="0" noProof="0" dirty="0">
                      <a:ln>
                        <a:noFill/>
                      </a:ln>
                      <a:solidFill>
                        <a:srgbClr val="000000"/>
                      </a:solidFill>
                      <a:effectLst/>
                      <a:uLnTx/>
                      <a:uFillTx/>
                      <a:latin typeface="+mj-lt"/>
                    </a:rPr>
                    <a:t>circuit</a:t>
                  </a:r>
                </a:p>
              </p:txBody>
            </p:sp>
            <p:grpSp>
              <p:nvGrpSpPr>
                <p:cNvPr id="63" name="Group 62">
                  <a:extLst>
                    <a:ext uri="{FF2B5EF4-FFF2-40B4-BE49-F238E27FC236}">
                      <a16:creationId xmlns:a16="http://schemas.microsoft.com/office/drawing/2014/main" id="{E7B52591-DC7B-4AB5-92BD-0C37B7D59C6C}"/>
                    </a:ext>
                  </a:extLst>
                </p:cNvPr>
                <p:cNvGrpSpPr/>
                <p:nvPr/>
              </p:nvGrpSpPr>
              <p:grpSpPr>
                <a:xfrm rot="16200000">
                  <a:off x="2693096" y="4798871"/>
                  <a:ext cx="607516" cy="1185443"/>
                  <a:chOff x="3658988" y="2810575"/>
                  <a:chExt cx="1027580" cy="2005111"/>
                </a:xfrm>
              </p:grpSpPr>
              <p:sp>
                <p:nvSpPr>
                  <p:cNvPr id="91" name="Rectangle 90">
                    <a:extLst>
                      <a:ext uri="{FF2B5EF4-FFF2-40B4-BE49-F238E27FC236}">
                        <a16:creationId xmlns:a16="http://schemas.microsoft.com/office/drawing/2014/main" id="{19DE146D-E8B2-4B2D-99BB-A12F826C6F6A}"/>
                      </a:ext>
                    </a:extLst>
                  </p:cNvPr>
                  <p:cNvSpPr/>
                  <p:nvPr/>
                </p:nvSpPr>
                <p:spPr>
                  <a:xfrm rot="5400000">
                    <a:off x="4136020" y="2660345"/>
                    <a:ext cx="116915" cy="417376"/>
                  </a:xfrm>
                  <a:prstGeom prst="rect">
                    <a:avLst/>
                  </a:prstGeom>
                  <a:solidFill>
                    <a:srgbClr val="FFC000">
                      <a:lumMod val="20000"/>
                      <a:lumOff val="80000"/>
                    </a:srgb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latin typeface="+mj-lt"/>
                      <a:ea typeface="+mn-ea"/>
                      <a:cs typeface="+mn-cs"/>
                    </a:endParaRPr>
                  </a:p>
                </p:txBody>
              </p:sp>
              <p:sp>
                <p:nvSpPr>
                  <p:cNvPr id="92" name="Rectangle 91">
                    <a:extLst>
                      <a:ext uri="{FF2B5EF4-FFF2-40B4-BE49-F238E27FC236}">
                        <a16:creationId xmlns:a16="http://schemas.microsoft.com/office/drawing/2014/main" id="{A527C7FE-E46B-46BE-B920-D534310565BC}"/>
                      </a:ext>
                    </a:extLst>
                  </p:cNvPr>
                  <p:cNvSpPr/>
                  <p:nvPr/>
                </p:nvSpPr>
                <p:spPr>
                  <a:xfrm rot="5400000">
                    <a:off x="4062278" y="4183527"/>
                    <a:ext cx="224221" cy="560553"/>
                  </a:xfrm>
                  <a:prstGeom prst="rect">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latin typeface="+mj-lt"/>
                      <a:ea typeface="+mn-ea"/>
                      <a:cs typeface="+mn-cs"/>
                    </a:endParaRPr>
                  </a:p>
                </p:txBody>
              </p:sp>
              <p:sp>
                <p:nvSpPr>
                  <p:cNvPr id="93" name="Rectangle 92">
                    <a:extLst>
                      <a:ext uri="{FF2B5EF4-FFF2-40B4-BE49-F238E27FC236}">
                        <a16:creationId xmlns:a16="http://schemas.microsoft.com/office/drawing/2014/main" id="{E66A8E0E-7555-49EF-9818-B99153199CF3}"/>
                      </a:ext>
                    </a:extLst>
                  </p:cNvPr>
                  <p:cNvSpPr/>
                  <p:nvPr/>
                </p:nvSpPr>
                <p:spPr>
                  <a:xfrm rot="5400000">
                    <a:off x="4062278" y="4423299"/>
                    <a:ext cx="224221" cy="560553"/>
                  </a:xfrm>
                  <a:prstGeom prst="rect">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latin typeface="+mj-lt"/>
                      <a:ea typeface="+mn-ea"/>
                      <a:cs typeface="+mn-cs"/>
                    </a:endParaRPr>
                  </a:p>
                </p:txBody>
              </p:sp>
              <p:sp>
                <p:nvSpPr>
                  <p:cNvPr id="94" name="Right Bracket 10">
                    <a:extLst>
                      <a:ext uri="{FF2B5EF4-FFF2-40B4-BE49-F238E27FC236}">
                        <a16:creationId xmlns:a16="http://schemas.microsoft.com/office/drawing/2014/main" id="{223EAFA5-607A-4654-873D-62A66CFC05BE}"/>
                      </a:ext>
                    </a:extLst>
                  </p:cNvPr>
                  <p:cNvSpPr/>
                  <p:nvPr/>
                </p:nvSpPr>
                <p:spPr>
                  <a:xfrm>
                    <a:off x="4470292" y="2864664"/>
                    <a:ext cx="216276" cy="1606916"/>
                  </a:xfrm>
                  <a:prstGeom prst="rightBracket">
                    <a:avLst>
                      <a:gd name="adj" fmla="val 97198"/>
                    </a:avLst>
                  </a:prstGeom>
                  <a:noFill/>
                  <a:ln w="19050" cap="flat" cmpd="sng" algn="ctr">
                    <a:solidFill>
                      <a:srgbClr val="FF0000"/>
                    </a:solidFill>
                    <a:prstDash val="solid"/>
                    <a:roun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latin typeface="+mj-lt"/>
                      <a:ea typeface="+mn-ea"/>
                      <a:cs typeface="+mn-cs"/>
                    </a:endParaRPr>
                  </a:p>
                </p:txBody>
              </p:sp>
              <p:sp>
                <p:nvSpPr>
                  <p:cNvPr id="95" name="Right Bracket 12">
                    <a:extLst>
                      <a:ext uri="{FF2B5EF4-FFF2-40B4-BE49-F238E27FC236}">
                        <a16:creationId xmlns:a16="http://schemas.microsoft.com/office/drawing/2014/main" id="{4BE59C73-896A-4D84-8945-8CCF6D5A84ED}"/>
                      </a:ext>
                    </a:extLst>
                  </p:cNvPr>
                  <p:cNvSpPr/>
                  <p:nvPr/>
                </p:nvSpPr>
                <p:spPr>
                  <a:xfrm rot="10800000">
                    <a:off x="3658988" y="2864662"/>
                    <a:ext cx="216276" cy="1606916"/>
                  </a:xfrm>
                  <a:prstGeom prst="rightBracket">
                    <a:avLst>
                      <a:gd name="adj" fmla="val 97198"/>
                    </a:avLst>
                  </a:prstGeom>
                  <a:noFill/>
                  <a:ln w="19050" cap="flat" cmpd="sng" algn="ctr">
                    <a:solidFill>
                      <a:srgbClr val="0070C0"/>
                    </a:solidFill>
                    <a:prstDash val="solid"/>
                    <a:roun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latin typeface="+mj-lt"/>
                      <a:ea typeface="+mn-ea"/>
                      <a:cs typeface="+mn-cs"/>
                    </a:endParaRPr>
                  </a:p>
                </p:txBody>
              </p:sp>
            </p:grpSp>
            <p:grpSp>
              <p:nvGrpSpPr>
                <p:cNvPr id="64" name="Group 63">
                  <a:extLst>
                    <a:ext uri="{FF2B5EF4-FFF2-40B4-BE49-F238E27FC236}">
                      <a16:creationId xmlns:a16="http://schemas.microsoft.com/office/drawing/2014/main" id="{2DD22DCF-A05A-4662-86AB-3CEA4CEC1AD9}"/>
                    </a:ext>
                  </a:extLst>
                </p:cNvPr>
                <p:cNvGrpSpPr/>
                <p:nvPr/>
              </p:nvGrpSpPr>
              <p:grpSpPr>
                <a:xfrm rot="16200000">
                  <a:off x="2693096" y="3977936"/>
                  <a:ext cx="607516" cy="1185443"/>
                  <a:chOff x="3658988" y="2810575"/>
                  <a:chExt cx="1027580" cy="2005111"/>
                </a:xfrm>
              </p:grpSpPr>
              <p:sp>
                <p:nvSpPr>
                  <p:cNvPr id="86" name="Rectangle 85">
                    <a:extLst>
                      <a:ext uri="{FF2B5EF4-FFF2-40B4-BE49-F238E27FC236}">
                        <a16:creationId xmlns:a16="http://schemas.microsoft.com/office/drawing/2014/main" id="{0AADD9A0-189C-4C28-AC41-26AE68D506F7}"/>
                      </a:ext>
                    </a:extLst>
                  </p:cNvPr>
                  <p:cNvSpPr/>
                  <p:nvPr/>
                </p:nvSpPr>
                <p:spPr>
                  <a:xfrm rot="5400000">
                    <a:off x="4136020" y="2660345"/>
                    <a:ext cx="116915" cy="417376"/>
                  </a:xfrm>
                  <a:prstGeom prst="rect">
                    <a:avLst/>
                  </a:prstGeom>
                  <a:solidFill>
                    <a:srgbClr val="FFC000">
                      <a:lumMod val="20000"/>
                      <a:lumOff val="80000"/>
                    </a:srgb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latin typeface="+mj-lt"/>
                      <a:ea typeface="+mn-ea"/>
                      <a:cs typeface="+mn-cs"/>
                    </a:endParaRPr>
                  </a:p>
                </p:txBody>
              </p:sp>
              <p:sp>
                <p:nvSpPr>
                  <p:cNvPr id="87" name="Rectangle 86">
                    <a:extLst>
                      <a:ext uri="{FF2B5EF4-FFF2-40B4-BE49-F238E27FC236}">
                        <a16:creationId xmlns:a16="http://schemas.microsoft.com/office/drawing/2014/main" id="{53D46C23-084D-44C5-8A69-09BE9AE5E7D5}"/>
                      </a:ext>
                    </a:extLst>
                  </p:cNvPr>
                  <p:cNvSpPr/>
                  <p:nvPr/>
                </p:nvSpPr>
                <p:spPr>
                  <a:xfrm rot="5400000">
                    <a:off x="4062278" y="4183527"/>
                    <a:ext cx="224221" cy="560553"/>
                  </a:xfrm>
                  <a:prstGeom prst="rect">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latin typeface="+mj-lt"/>
                      <a:ea typeface="+mn-ea"/>
                      <a:cs typeface="+mn-cs"/>
                    </a:endParaRPr>
                  </a:p>
                </p:txBody>
              </p:sp>
              <p:sp>
                <p:nvSpPr>
                  <p:cNvPr id="88" name="Rectangle 87">
                    <a:extLst>
                      <a:ext uri="{FF2B5EF4-FFF2-40B4-BE49-F238E27FC236}">
                        <a16:creationId xmlns:a16="http://schemas.microsoft.com/office/drawing/2014/main" id="{E111837E-0A47-4DA7-8D90-7D36142AB9CC}"/>
                      </a:ext>
                    </a:extLst>
                  </p:cNvPr>
                  <p:cNvSpPr/>
                  <p:nvPr/>
                </p:nvSpPr>
                <p:spPr>
                  <a:xfrm rot="5400000">
                    <a:off x="4062278" y="4423299"/>
                    <a:ext cx="224221" cy="560553"/>
                  </a:xfrm>
                  <a:prstGeom prst="rect">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latin typeface="+mj-lt"/>
                      <a:ea typeface="+mn-ea"/>
                      <a:cs typeface="+mn-cs"/>
                    </a:endParaRPr>
                  </a:p>
                </p:txBody>
              </p:sp>
              <p:sp>
                <p:nvSpPr>
                  <p:cNvPr id="89" name="Right Bracket 10">
                    <a:extLst>
                      <a:ext uri="{FF2B5EF4-FFF2-40B4-BE49-F238E27FC236}">
                        <a16:creationId xmlns:a16="http://schemas.microsoft.com/office/drawing/2014/main" id="{D1C05BF3-B8E1-42F3-8A2C-48C522526042}"/>
                      </a:ext>
                    </a:extLst>
                  </p:cNvPr>
                  <p:cNvSpPr/>
                  <p:nvPr/>
                </p:nvSpPr>
                <p:spPr>
                  <a:xfrm>
                    <a:off x="4470292" y="2864664"/>
                    <a:ext cx="216276" cy="1606916"/>
                  </a:xfrm>
                  <a:prstGeom prst="rightBracket">
                    <a:avLst>
                      <a:gd name="adj" fmla="val 97198"/>
                    </a:avLst>
                  </a:prstGeom>
                  <a:noFill/>
                  <a:ln w="19050" cap="flat" cmpd="sng" algn="ctr">
                    <a:solidFill>
                      <a:srgbClr val="FF0000"/>
                    </a:solidFill>
                    <a:prstDash val="solid"/>
                    <a:roun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latin typeface="+mj-lt"/>
                      <a:ea typeface="+mn-ea"/>
                      <a:cs typeface="+mn-cs"/>
                    </a:endParaRPr>
                  </a:p>
                </p:txBody>
              </p:sp>
              <p:sp>
                <p:nvSpPr>
                  <p:cNvPr id="90" name="Right Bracket 12">
                    <a:extLst>
                      <a:ext uri="{FF2B5EF4-FFF2-40B4-BE49-F238E27FC236}">
                        <a16:creationId xmlns:a16="http://schemas.microsoft.com/office/drawing/2014/main" id="{76112B32-A855-4252-BB92-5782716BC941}"/>
                      </a:ext>
                    </a:extLst>
                  </p:cNvPr>
                  <p:cNvSpPr/>
                  <p:nvPr/>
                </p:nvSpPr>
                <p:spPr>
                  <a:xfrm rot="10800000">
                    <a:off x="3658988" y="2864662"/>
                    <a:ext cx="216276" cy="1606916"/>
                  </a:xfrm>
                  <a:prstGeom prst="rightBracket">
                    <a:avLst>
                      <a:gd name="adj" fmla="val 97198"/>
                    </a:avLst>
                  </a:prstGeom>
                  <a:noFill/>
                  <a:ln w="19050" cap="flat" cmpd="sng" algn="ctr">
                    <a:solidFill>
                      <a:srgbClr val="0070C0"/>
                    </a:solidFill>
                    <a:prstDash val="solid"/>
                    <a:roun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latin typeface="+mj-lt"/>
                      <a:ea typeface="+mn-ea"/>
                      <a:cs typeface="+mn-cs"/>
                    </a:endParaRPr>
                  </a:p>
                </p:txBody>
              </p:sp>
            </p:grpSp>
            <p:grpSp>
              <p:nvGrpSpPr>
                <p:cNvPr id="67" name="Group 66">
                  <a:extLst>
                    <a:ext uri="{FF2B5EF4-FFF2-40B4-BE49-F238E27FC236}">
                      <a16:creationId xmlns:a16="http://schemas.microsoft.com/office/drawing/2014/main" id="{0FE35A0D-8CFC-40BF-929A-13D18CADE78F}"/>
                    </a:ext>
                  </a:extLst>
                </p:cNvPr>
                <p:cNvGrpSpPr/>
                <p:nvPr/>
              </p:nvGrpSpPr>
              <p:grpSpPr>
                <a:xfrm rot="16200000">
                  <a:off x="2693097" y="3184723"/>
                  <a:ext cx="607516" cy="1185443"/>
                  <a:chOff x="3658988" y="2810575"/>
                  <a:chExt cx="1027580" cy="2005111"/>
                </a:xfrm>
              </p:grpSpPr>
              <p:sp>
                <p:nvSpPr>
                  <p:cNvPr id="73" name="Rectangle 72">
                    <a:extLst>
                      <a:ext uri="{FF2B5EF4-FFF2-40B4-BE49-F238E27FC236}">
                        <a16:creationId xmlns:a16="http://schemas.microsoft.com/office/drawing/2014/main" id="{DF8E50D6-373B-4899-B8EC-1292463B03E7}"/>
                      </a:ext>
                    </a:extLst>
                  </p:cNvPr>
                  <p:cNvSpPr/>
                  <p:nvPr/>
                </p:nvSpPr>
                <p:spPr>
                  <a:xfrm rot="5400000">
                    <a:off x="4136020" y="2660345"/>
                    <a:ext cx="116915" cy="417376"/>
                  </a:xfrm>
                  <a:prstGeom prst="rect">
                    <a:avLst/>
                  </a:prstGeom>
                  <a:solidFill>
                    <a:srgbClr val="FFC000">
                      <a:lumMod val="20000"/>
                      <a:lumOff val="80000"/>
                    </a:srgb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latin typeface="+mj-lt"/>
                      <a:ea typeface="+mn-ea"/>
                      <a:cs typeface="+mn-cs"/>
                    </a:endParaRPr>
                  </a:p>
                </p:txBody>
              </p:sp>
              <p:sp>
                <p:nvSpPr>
                  <p:cNvPr id="74" name="Rectangle 73">
                    <a:extLst>
                      <a:ext uri="{FF2B5EF4-FFF2-40B4-BE49-F238E27FC236}">
                        <a16:creationId xmlns:a16="http://schemas.microsoft.com/office/drawing/2014/main" id="{40CD0213-D572-48D1-9018-69B5D4BD10F8}"/>
                      </a:ext>
                    </a:extLst>
                  </p:cNvPr>
                  <p:cNvSpPr/>
                  <p:nvPr/>
                </p:nvSpPr>
                <p:spPr>
                  <a:xfrm rot="5400000">
                    <a:off x="4062278" y="4183527"/>
                    <a:ext cx="224221" cy="560553"/>
                  </a:xfrm>
                  <a:prstGeom prst="rect">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latin typeface="+mj-lt"/>
                      <a:ea typeface="+mn-ea"/>
                      <a:cs typeface="+mn-cs"/>
                    </a:endParaRPr>
                  </a:p>
                </p:txBody>
              </p:sp>
              <p:sp>
                <p:nvSpPr>
                  <p:cNvPr id="75" name="Rectangle 74">
                    <a:extLst>
                      <a:ext uri="{FF2B5EF4-FFF2-40B4-BE49-F238E27FC236}">
                        <a16:creationId xmlns:a16="http://schemas.microsoft.com/office/drawing/2014/main" id="{855BC43B-745D-432C-889A-6F641ABC8BF0}"/>
                      </a:ext>
                    </a:extLst>
                  </p:cNvPr>
                  <p:cNvSpPr/>
                  <p:nvPr/>
                </p:nvSpPr>
                <p:spPr>
                  <a:xfrm rot="5400000">
                    <a:off x="4062278" y="4423299"/>
                    <a:ext cx="224221" cy="560553"/>
                  </a:xfrm>
                  <a:prstGeom prst="rect">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latin typeface="+mj-lt"/>
                      <a:ea typeface="+mn-ea"/>
                      <a:cs typeface="+mn-cs"/>
                    </a:endParaRPr>
                  </a:p>
                </p:txBody>
              </p:sp>
              <p:sp>
                <p:nvSpPr>
                  <p:cNvPr id="76" name="Right Bracket 10">
                    <a:extLst>
                      <a:ext uri="{FF2B5EF4-FFF2-40B4-BE49-F238E27FC236}">
                        <a16:creationId xmlns:a16="http://schemas.microsoft.com/office/drawing/2014/main" id="{9025A28E-6953-4D5F-AB81-C5907F02DF6A}"/>
                      </a:ext>
                    </a:extLst>
                  </p:cNvPr>
                  <p:cNvSpPr/>
                  <p:nvPr/>
                </p:nvSpPr>
                <p:spPr>
                  <a:xfrm>
                    <a:off x="4470292" y="2864664"/>
                    <a:ext cx="216276" cy="1606916"/>
                  </a:xfrm>
                  <a:prstGeom prst="rightBracket">
                    <a:avLst>
                      <a:gd name="adj" fmla="val 97198"/>
                    </a:avLst>
                  </a:prstGeom>
                  <a:noFill/>
                  <a:ln w="19050" cap="flat" cmpd="sng" algn="ctr">
                    <a:solidFill>
                      <a:srgbClr val="FF0000"/>
                    </a:solidFill>
                    <a:prstDash val="solid"/>
                    <a:roun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latin typeface="+mj-lt"/>
                      <a:ea typeface="+mn-ea"/>
                      <a:cs typeface="+mn-cs"/>
                    </a:endParaRPr>
                  </a:p>
                </p:txBody>
              </p:sp>
              <p:sp>
                <p:nvSpPr>
                  <p:cNvPr id="77" name="Right Bracket 12">
                    <a:extLst>
                      <a:ext uri="{FF2B5EF4-FFF2-40B4-BE49-F238E27FC236}">
                        <a16:creationId xmlns:a16="http://schemas.microsoft.com/office/drawing/2014/main" id="{15AEDF91-4EA5-4F32-8ACB-EAE639645E43}"/>
                      </a:ext>
                    </a:extLst>
                  </p:cNvPr>
                  <p:cNvSpPr/>
                  <p:nvPr/>
                </p:nvSpPr>
                <p:spPr>
                  <a:xfrm rot="10800000">
                    <a:off x="3658988" y="2864662"/>
                    <a:ext cx="216276" cy="1606916"/>
                  </a:xfrm>
                  <a:prstGeom prst="rightBracket">
                    <a:avLst>
                      <a:gd name="adj" fmla="val 97198"/>
                    </a:avLst>
                  </a:prstGeom>
                  <a:noFill/>
                  <a:ln w="19050" cap="flat" cmpd="sng" algn="ctr">
                    <a:solidFill>
                      <a:srgbClr val="0070C0"/>
                    </a:solidFill>
                    <a:prstDash val="solid"/>
                    <a:roun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latin typeface="+mj-lt"/>
                      <a:ea typeface="+mn-ea"/>
                      <a:cs typeface="+mn-cs"/>
                    </a:endParaRPr>
                  </a:p>
                </p:txBody>
              </p:sp>
              <p:sp>
                <p:nvSpPr>
                  <p:cNvPr id="78" name="Right Bracket 10">
                    <a:extLst>
                      <a:ext uri="{FF2B5EF4-FFF2-40B4-BE49-F238E27FC236}">
                        <a16:creationId xmlns:a16="http://schemas.microsoft.com/office/drawing/2014/main" id="{DBBB3A28-C76E-4207-996F-9E0FFC1FF07E}"/>
                      </a:ext>
                    </a:extLst>
                  </p:cNvPr>
                  <p:cNvSpPr/>
                  <p:nvPr/>
                </p:nvSpPr>
                <p:spPr>
                  <a:xfrm>
                    <a:off x="4470291" y="2864666"/>
                    <a:ext cx="216277" cy="1606916"/>
                  </a:xfrm>
                  <a:prstGeom prst="rightBracket">
                    <a:avLst>
                      <a:gd name="adj" fmla="val 97198"/>
                    </a:avLst>
                  </a:prstGeom>
                  <a:noFill/>
                  <a:ln w="19050" cap="flat" cmpd="sng" algn="ctr">
                    <a:solidFill>
                      <a:srgbClr val="FF0000"/>
                    </a:solidFill>
                    <a:prstDash val="solid"/>
                    <a:roun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latin typeface="+mj-lt"/>
                      <a:ea typeface="+mn-ea"/>
                      <a:cs typeface="+mn-cs"/>
                    </a:endParaRPr>
                  </a:p>
                </p:txBody>
              </p:sp>
              <p:sp>
                <p:nvSpPr>
                  <p:cNvPr id="79" name="Right Bracket 12">
                    <a:extLst>
                      <a:ext uri="{FF2B5EF4-FFF2-40B4-BE49-F238E27FC236}">
                        <a16:creationId xmlns:a16="http://schemas.microsoft.com/office/drawing/2014/main" id="{ED9D1004-9B4C-4D2A-A816-E2747C8DC4ED}"/>
                      </a:ext>
                    </a:extLst>
                  </p:cNvPr>
                  <p:cNvSpPr/>
                  <p:nvPr/>
                </p:nvSpPr>
                <p:spPr>
                  <a:xfrm rot="10800000">
                    <a:off x="3658988" y="2864664"/>
                    <a:ext cx="216277" cy="1606916"/>
                  </a:xfrm>
                  <a:prstGeom prst="rightBracket">
                    <a:avLst>
                      <a:gd name="adj" fmla="val 97198"/>
                    </a:avLst>
                  </a:prstGeom>
                  <a:noFill/>
                  <a:ln w="19050" cap="flat" cmpd="sng" algn="ctr">
                    <a:solidFill>
                      <a:srgbClr val="0070C0"/>
                    </a:solidFill>
                    <a:prstDash val="solid"/>
                    <a:roun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rgbClr val="000000"/>
                      </a:solidFill>
                      <a:effectLst/>
                      <a:uLnTx/>
                      <a:uFillTx/>
                      <a:latin typeface="+mj-lt"/>
                      <a:ea typeface="+mn-ea"/>
                      <a:cs typeface="+mn-cs"/>
                    </a:endParaRPr>
                  </a:p>
                </p:txBody>
              </p:sp>
            </p:grpSp>
            <p:cxnSp>
              <p:nvCxnSpPr>
                <p:cNvPr id="69" name="Straight Arrow Connector 68">
                  <a:extLst>
                    <a:ext uri="{FF2B5EF4-FFF2-40B4-BE49-F238E27FC236}">
                      <a16:creationId xmlns:a16="http://schemas.microsoft.com/office/drawing/2014/main" id="{5DF5A3A9-5B7A-4E57-A3FB-78426BB021F8}"/>
                    </a:ext>
                  </a:extLst>
                </p:cNvPr>
                <p:cNvCxnSpPr>
                  <a:cxnSpLocks/>
                  <a:stCxn id="60" idx="1"/>
                </p:cNvCxnSpPr>
                <p:nvPr/>
              </p:nvCxnSpPr>
              <p:spPr>
                <a:xfrm flipV="1">
                  <a:off x="3747287" y="3403896"/>
                  <a:ext cx="573825" cy="0"/>
                </a:xfrm>
                <a:prstGeom prst="straightConnector1">
                  <a:avLst/>
                </a:prstGeom>
                <a:noFill/>
                <a:ln w="19050" cap="flat" cmpd="sng" algn="ctr">
                  <a:solidFill>
                    <a:srgbClr val="ED7D31"/>
                  </a:solidFill>
                  <a:prstDash val="solid"/>
                  <a:miter lim="800000"/>
                  <a:headEnd type="none" w="med" len="med"/>
                  <a:tailEnd type="arrow" w="med" len="med"/>
                </a:ln>
                <a:effectLst/>
              </p:spPr>
            </p:cxnSp>
          </p:grpSp>
          <p:sp>
            <p:nvSpPr>
              <p:cNvPr id="54" name="ZoneTexte 58">
                <a:extLst>
                  <a:ext uri="{FF2B5EF4-FFF2-40B4-BE49-F238E27FC236}">
                    <a16:creationId xmlns:a16="http://schemas.microsoft.com/office/drawing/2014/main" id="{E42090A3-5F97-4B61-8899-4849B5A66CD9}"/>
                  </a:ext>
                </a:extLst>
              </p:cNvPr>
              <p:cNvSpPr txBox="1"/>
              <p:nvPr/>
            </p:nvSpPr>
            <p:spPr>
              <a:xfrm>
                <a:off x="7894915" y="2464894"/>
                <a:ext cx="1240345" cy="430887"/>
              </a:xfrm>
              <a:prstGeom prst="rect">
                <a:avLst/>
              </a:prstGeom>
              <a:noFill/>
              <a:ln w="19050">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1" u="none" strike="noStrike" kern="0" cap="none" spc="0" normalizeH="0" baseline="0" noProof="0" dirty="0">
                    <a:ln>
                      <a:noFill/>
                    </a:ln>
                    <a:solidFill>
                      <a:srgbClr val="000000"/>
                    </a:solidFill>
                    <a:effectLst/>
                    <a:uLnTx/>
                    <a:uFillTx/>
                    <a:latin typeface="+mj-lt"/>
                  </a:rPr>
                  <a:t>Secondary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1" u="none" strike="noStrike" kern="0" cap="none" spc="0" normalizeH="0" baseline="0" noProof="0" dirty="0">
                    <a:ln>
                      <a:noFill/>
                    </a:ln>
                    <a:solidFill>
                      <a:srgbClr val="000000"/>
                    </a:solidFill>
                    <a:effectLst/>
                    <a:uLnTx/>
                    <a:uFillTx/>
                    <a:latin typeface="+mj-lt"/>
                  </a:rPr>
                  <a:t>circuit</a:t>
                </a:r>
              </a:p>
            </p:txBody>
          </p:sp>
          <p:sp>
            <p:nvSpPr>
              <p:cNvPr id="55" name="ZoneTexte 58">
                <a:extLst>
                  <a:ext uri="{FF2B5EF4-FFF2-40B4-BE49-F238E27FC236}">
                    <a16:creationId xmlns:a16="http://schemas.microsoft.com/office/drawing/2014/main" id="{5E6AACC5-3D0D-487D-8AB4-2B2EC99ED31D}"/>
                  </a:ext>
                </a:extLst>
              </p:cNvPr>
              <p:cNvSpPr txBox="1"/>
              <p:nvPr/>
            </p:nvSpPr>
            <p:spPr>
              <a:xfrm>
                <a:off x="7955615" y="3292331"/>
                <a:ext cx="1240345" cy="430887"/>
              </a:xfrm>
              <a:prstGeom prst="rect">
                <a:avLst/>
              </a:prstGeom>
              <a:noFill/>
              <a:ln w="19050">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1" u="none" strike="noStrike" kern="0" cap="none" spc="0" normalizeH="0" baseline="0" noProof="0" dirty="0">
                    <a:ln>
                      <a:noFill/>
                    </a:ln>
                    <a:solidFill>
                      <a:srgbClr val="000000"/>
                    </a:solidFill>
                    <a:effectLst/>
                    <a:uLnTx/>
                    <a:uFillTx/>
                    <a:latin typeface="+mj-lt"/>
                  </a:rPr>
                  <a:t>Secondary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1" u="none" strike="noStrike" kern="0" cap="none" spc="0" normalizeH="0" baseline="0" noProof="0" dirty="0">
                    <a:ln>
                      <a:noFill/>
                    </a:ln>
                    <a:solidFill>
                      <a:srgbClr val="000000"/>
                    </a:solidFill>
                    <a:effectLst/>
                    <a:uLnTx/>
                    <a:uFillTx/>
                    <a:latin typeface="+mj-lt"/>
                  </a:rPr>
                  <a:t>circuit</a:t>
                </a:r>
              </a:p>
            </p:txBody>
          </p:sp>
          <p:sp>
            <p:nvSpPr>
              <p:cNvPr id="56" name="ZoneTexte 58">
                <a:extLst>
                  <a:ext uri="{FF2B5EF4-FFF2-40B4-BE49-F238E27FC236}">
                    <a16:creationId xmlns:a16="http://schemas.microsoft.com/office/drawing/2014/main" id="{16FFA6C4-C1B5-4B4D-8A9D-5BF4DA100804}"/>
                  </a:ext>
                </a:extLst>
              </p:cNvPr>
              <p:cNvSpPr txBox="1"/>
              <p:nvPr/>
            </p:nvSpPr>
            <p:spPr>
              <a:xfrm>
                <a:off x="7955615" y="4155559"/>
                <a:ext cx="1240345" cy="430887"/>
              </a:xfrm>
              <a:prstGeom prst="rect">
                <a:avLst/>
              </a:prstGeom>
              <a:noFill/>
              <a:ln w="19050">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1" u="none" strike="noStrike" kern="0" cap="none" spc="0" normalizeH="0" baseline="0" noProof="0" dirty="0">
                    <a:ln>
                      <a:noFill/>
                    </a:ln>
                    <a:solidFill>
                      <a:srgbClr val="000000"/>
                    </a:solidFill>
                    <a:effectLst/>
                    <a:uLnTx/>
                    <a:uFillTx/>
                    <a:latin typeface="+mj-lt"/>
                  </a:rPr>
                  <a:t>Secondary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1" u="none" strike="noStrike" kern="0" cap="none" spc="0" normalizeH="0" baseline="0" noProof="0" dirty="0">
                    <a:ln>
                      <a:noFill/>
                    </a:ln>
                    <a:solidFill>
                      <a:srgbClr val="000000"/>
                    </a:solidFill>
                    <a:effectLst/>
                    <a:uLnTx/>
                    <a:uFillTx/>
                    <a:latin typeface="+mj-lt"/>
                  </a:rPr>
                  <a:t>circuit</a:t>
                </a:r>
              </a:p>
            </p:txBody>
          </p:sp>
        </p:grpSp>
      </p:grpSp>
      <p:sp>
        <p:nvSpPr>
          <p:cNvPr id="96" name="TextBox 95">
            <a:extLst>
              <a:ext uri="{FF2B5EF4-FFF2-40B4-BE49-F238E27FC236}">
                <a16:creationId xmlns:a16="http://schemas.microsoft.com/office/drawing/2014/main" id="{6F2928E0-2720-4EAE-89D1-13B7A4DA50D4}"/>
              </a:ext>
            </a:extLst>
          </p:cNvPr>
          <p:cNvSpPr txBox="1"/>
          <p:nvPr/>
        </p:nvSpPr>
        <p:spPr>
          <a:xfrm>
            <a:off x="3328166" y="1296714"/>
            <a:ext cx="7772738" cy="1323439"/>
          </a:xfrm>
          <a:prstGeom prst="rect">
            <a:avLst/>
          </a:prstGeom>
          <a:noFill/>
        </p:spPr>
        <p:txBody>
          <a:bodyPr wrap="square" rtlCol="0">
            <a:spAutoFit/>
          </a:bodyPr>
          <a:lstStyle/>
          <a:p>
            <a:pPr algn="r"/>
            <a:r>
              <a:rPr lang="en-GB" sz="2000" b="1" dirty="0">
                <a:solidFill>
                  <a:srgbClr val="24549C"/>
                </a:solidFill>
                <a:latin typeface="Myriad Pro"/>
              </a:rPr>
              <a:t>Multiple “Quad size” PHP cold plates (not necessarily in Si: can be 3D printed) thermally connected to a common cooling line connected to the primary heat sink, all pre-integrated in a ultra-light support structure</a:t>
            </a:r>
          </a:p>
        </p:txBody>
      </p:sp>
      <p:sp>
        <p:nvSpPr>
          <p:cNvPr id="97" name="Date Placeholder 3">
            <a:extLst>
              <a:ext uri="{FF2B5EF4-FFF2-40B4-BE49-F238E27FC236}">
                <a16:creationId xmlns:a16="http://schemas.microsoft.com/office/drawing/2014/main" id="{55E44065-39B7-49C8-BAAA-DC830136BCB0}"/>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98" name="Slide Number Placeholder 5">
            <a:extLst>
              <a:ext uri="{FF2B5EF4-FFF2-40B4-BE49-F238E27FC236}">
                <a16:creationId xmlns:a16="http://schemas.microsoft.com/office/drawing/2014/main" id="{ECADBCD7-4807-4597-B78E-4160AF60BB49}"/>
              </a:ext>
            </a:extLst>
          </p:cNvPr>
          <p:cNvSpPr>
            <a:spLocks noGrp="1"/>
          </p:cNvSpPr>
          <p:nvPr>
            <p:ph type="sldNum" sz="quarter" idx="4"/>
          </p:nvPr>
        </p:nvSpPr>
        <p:spPr>
          <a:xfrm>
            <a:off x="8979747" y="6356350"/>
            <a:ext cx="2541693"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21</a:t>
            </a:fld>
            <a:endParaRPr lang="en-GB" dirty="0"/>
          </a:p>
        </p:txBody>
      </p:sp>
      <p:grpSp>
        <p:nvGrpSpPr>
          <p:cNvPr id="3" name="Group 2">
            <a:extLst>
              <a:ext uri="{FF2B5EF4-FFF2-40B4-BE49-F238E27FC236}">
                <a16:creationId xmlns:a16="http://schemas.microsoft.com/office/drawing/2014/main" id="{79913A92-E1EA-411B-9F0D-1B7999149BCC}"/>
              </a:ext>
            </a:extLst>
          </p:cNvPr>
          <p:cNvGrpSpPr/>
          <p:nvPr/>
        </p:nvGrpSpPr>
        <p:grpSpPr>
          <a:xfrm>
            <a:off x="7305584" y="3712701"/>
            <a:ext cx="4286396" cy="2132727"/>
            <a:chOff x="7204847" y="4105554"/>
            <a:chExt cx="4286396" cy="2132727"/>
          </a:xfrm>
        </p:grpSpPr>
        <p:pic>
          <p:nvPicPr>
            <p:cNvPr id="2" name="Picture 1">
              <a:extLst>
                <a:ext uri="{FF2B5EF4-FFF2-40B4-BE49-F238E27FC236}">
                  <a16:creationId xmlns:a16="http://schemas.microsoft.com/office/drawing/2014/main" id="{399F255A-A391-43E1-A4C8-0DEC02920C4E}"/>
                </a:ext>
              </a:extLst>
            </p:cNvPr>
            <p:cNvPicPr>
              <a:picLocks noChangeAspect="1"/>
            </p:cNvPicPr>
            <p:nvPr/>
          </p:nvPicPr>
          <p:blipFill>
            <a:blip r:embed="rId4"/>
            <a:stretch>
              <a:fillRect/>
            </a:stretch>
          </p:blipFill>
          <p:spPr>
            <a:xfrm>
              <a:off x="7204847" y="4105554"/>
              <a:ext cx="3795320" cy="2132727"/>
            </a:xfrm>
            <a:prstGeom prst="rect">
              <a:avLst/>
            </a:prstGeom>
          </p:spPr>
        </p:pic>
        <p:pic>
          <p:nvPicPr>
            <p:cNvPr id="99" name="Picture 98">
              <a:extLst>
                <a:ext uri="{FF2B5EF4-FFF2-40B4-BE49-F238E27FC236}">
                  <a16:creationId xmlns:a16="http://schemas.microsoft.com/office/drawing/2014/main" id="{C1808E79-A337-46F4-9EF5-0627BD370E13}"/>
                </a:ext>
              </a:extLst>
            </p:cNvPr>
            <p:cNvPicPr>
              <a:picLocks noChangeAspect="1"/>
            </p:cNvPicPr>
            <p:nvPr/>
          </p:nvPicPr>
          <p:blipFill>
            <a:blip r:embed="rId5"/>
            <a:stretch>
              <a:fillRect/>
            </a:stretch>
          </p:blipFill>
          <p:spPr>
            <a:xfrm>
              <a:off x="10509091" y="4144387"/>
              <a:ext cx="982152" cy="822267"/>
            </a:xfrm>
            <a:prstGeom prst="rect">
              <a:avLst/>
            </a:prstGeom>
          </p:spPr>
        </p:pic>
      </p:grpSp>
      <p:sp>
        <p:nvSpPr>
          <p:cNvPr id="4" name="TextBox 3">
            <a:extLst>
              <a:ext uri="{FF2B5EF4-FFF2-40B4-BE49-F238E27FC236}">
                <a16:creationId xmlns:a16="http://schemas.microsoft.com/office/drawing/2014/main" id="{95EC0ED3-44A3-4350-B0AD-5B71677A6A4E}"/>
              </a:ext>
            </a:extLst>
          </p:cNvPr>
          <p:cNvSpPr txBox="1"/>
          <p:nvPr/>
        </p:nvSpPr>
        <p:spPr>
          <a:xfrm>
            <a:off x="7945929" y="2976759"/>
            <a:ext cx="3387634" cy="707886"/>
          </a:xfrm>
          <a:prstGeom prst="rect">
            <a:avLst/>
          </a:prstGeom>
          <a:noFill/>
        </p:spPr>
        <p:txBody>
          <a:bodyPr wrap="square" rtlCol="0">
            <a:spAutoFit/>
          </a:bodyPr>
          <a:lstStyle/>
          <a:p>
            <a:r>
              <a:rPr lang="en-GB" sz="2000" b="1" dirty="0">
                <a:solidFill>
                  <a:srgbClr val="24549C"/>
                </a:solidFill>
                <a:latin typeface="Myriad Pro"/>
              </a:rPr>
              <a:t>The primary heat sink might also be an air flow?</a:t>
            </a:r>
          </a:p>
        </p:txBody>
      </p:sp>
      <p:sp>
        <p:nvSpPr>
          <p:cNvPr id="5" name="TextBox 4">
            <a:extLst>
              <a:ext uri="{FF2B5EF4-FFF2-40B4-BE49-F238E27FC236}">
                <a16:creationId xmlns:a16="http://schemas.microsoft.com/office/drawing/2014/main" id="{D9131E27-96F6-4C87-8A94-D1EE9811058F}"/>
              </a:ext>
            </a:extLst>
          </p:cNvPr>
          <p:cNvSpPr txBox="1"/>
          <p:nvPr/>
        </p:nvSpPr>
        <p:spPr>
          <a:xfrm>
            <a:off x="269239" y="5235027"/>
            <a:ext cx="8623194" cy="707886"/>
          </a:xfrm>
          <a:prstGeom prst="rect">
            <a:avLst/>
          </a:prstGeom>
          <a:noFill/>
        </p:spPr>
        <p:txBody>
          <a:bodyPr wrap="none" rtlCol="0">
            <a:spAutoFit/>
          </a:bodyPr>
          <a:lstStyle/>
          <a:p>
            <a:r>
              <a:rPr lang="en-GB" sz="2000" b="1" i="1" u="sng" dirty="0">
                <a:solidFill>
                  <a:srgbClr val="00B050"/>
                </a:solidFill>
              </a:rPr>
              <a:t>+</a:t>
            </a:r>
            <a:r>
              <a:rPr lang="en-GB" sz="2000" i="1" u="sng" dirty="0">
                <a:solidFill>
                  <a:srgbClr val="00B050"/>
                </a:solidFill>
              </a:rPr>
              <a:t> Might eliminate the problem of multiple micro-hydraulic connections</a:t>
            </a:r>
          </a:p>
          <a:p>
            <a:r>
              <a:rPr lang="en-GB" sz="2000" b="1" i="1" u="sng" dirty="0">
                <a:solidFill>
                  <a:srgbClr val="FF0000"/>
                </a:solidFill>
              </a:rPr>
              <a:t>-</a:t>
            </a:r>
            <a:r>
              <a:rPr lang="en-GB" sz="2000" i="1" u="sng" dirty="0">
                <a:solidFill>
                  <a:srgbClr val="FF0000"/>
                </a:solidFill>
              </a:rPr>
              <a:t> Might require a minimum power input incompatible with low power electronics</a:t>
            </a:r>
          </a:p>
        </p:txBody>
      </p:sp>
    </p:spTree>
    <p:extLst>
      <p:ext uri="{BB962C8B-B14F-4D97-AF65-F5344CB8AC3E}">
        <p14:creationId xmlns:p14="http://schemas.microsoft.com/office/powerpoint/2010/main" val="33455470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838200" y="-2168"/>
            <a:ext cx="10515600" cy="1325563"/>
          </a:xfrm>
        </p:spPr>
        <p:txBody>
          <a:bodyPr/>
          <a:lstStyle/>
          <a:p>
            <a:r>
              <a:rPr lang="en-US" dirty="0">
                <a:solidFill>
                  <a:srgbClr val="C00000"/>
                </a:solidFill>
              </a:rPr>
              <a:t>Thermoelectric coolers</a:t>
            </a:r>
            <a:endParaRPr lang="en-GB" dirty="0">
              <a:solidFill>
                <a:srgbClr val="C00000"/>
              </a:solidFill>
            </a:endParaRPr>
          </a:p>
        </p:txBody>
      </p:sp>
      <p:sp>
        <p:nvSpPr>
          <p:cNvPr id="2" name="TextBox 1">
            <a:extLst>
              <a:ext uri="{FF2B5EF4-FFF2-40B4-BE49-F238E27FC236}">
                <a16:creationId xmlns:a16="http://schemas.microsoft.com/office/drawing/2014/main" id="{726FA308-FB89-43A7-B066-DBEDAC4117C4}"/>
              </a:ext>
            </a:extLst>
          </p:cNvPr>
          <p:cNvSpPr txBox="1"/>
          <p:nvPr/>
        </p:nvSpPr>
        <p:spPr>
          <a:xfrm>
            <a:off x="8239003" y="3521875"/>
            <a:ext cx="3282437" cy="923330"/>
          </a:xfrm>
          <a:prstGeom prst="rect">
            <a:avLst/>
          </a:prstGeom>
          <a:noFill/>
        </p:spPr>
        <p:txBody>
          <a:bodyPr wrap="none" rtlCol="0">
            <a:spAutoFit/>
          </a:bodyPr>
          <a:lstStyle/>
          <a:p>
            <a:r>
              <a:rPr lang="en-GB" b="1" dirty="0">
                <a:solidFill>
                  <a:srgbClr val="24549C"/>
                </a:solidFill>
              </a:rPr>
              <a:t>R&amp;D Indications</a:t>
            </a:r>
          </a:p>
          <a:p>
            <a:pPr marL="285750" indent="-285750">
              <a:buFont typeface="Arial" panose="020B0604020202020204" pitchFamily="34" charset="0"/>
              <a:buChar char="•"/>
            </a:pPr>
            <a:r>
              <a:rPr lang="en-GB" dirty="0">
                <a:solidFill>
                  <a:srgbClr val="24549C"/>
                </a:solidFill>
              </a:rPr>
              <a:t>Optimal voltage for selected T</a:t>
            </a:r>
          </a:p>
          <a:p>
            <a:pPr marL="285750" indent="-285750">
              <a:buFont typeface="Arial" panose="020B0604020202020204" pitchFamily="34" charset="0"/>
              <a:buChar char="•"/>
            </a:pPr>
            <a:r>
              <a:rPr lang="en-GB" dirty="0">
                <a:solidFill>
                  <a:srgbClr val="24549C"/>
                </a:solidFill>
              </a:rPr>
              <a:t>Radiation resistance</a:t>
            </a:r>
          </a:p>
        </p:txBody>
      </p:sp>
      <p:sp>
        <p:nvSpPr>
          <p:cNvPr id="6" name="Date Placeholder 3">
            <a:extLst>
              <a:ext uri="{FF2B5EF4-FFF2-40B4-BE49-F238E27FC236}">
                <a16:creationId xmlns:a16="http://schemas.microsoft.com/office/drawing/2014/main" id="{FA455A01-5B18-4AEB-9FFA-40D0CFA2500E}"/>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7" name="Slide Number Placeholder 5">
            <a:extLst>
              <a:ext uri="{FF2B5EF4-FFF2-40B4-BE49-F238E27FC236}">
                <a16:creationId xmlns:a16="http://schemas.microsoft.com/office/drawing/2014/main" id="{B33F4BB4-4212-4665-97A5-93C3557C1079}"/>
              </a:ext>
            </a:extLst>
          </p:cNvPr>
          <p:cNvSpPr>
            <a:spLocks noGrp="1"/>
          </p:cNvSpPr>
          <p:nvPr>
            <p:ph type="sldNum" sz="quarter" idx="4"/>
          </p:nvPr>
        </p:nvSpPr>
        <p:spPr>
          <a:xfrm>
            <a:off x="8979747" y="6356350"/>
            <a:ext cx="2541693"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22</a:t>
            </a:fld>
            <a:endParaRPr lang="en-GB" dirty="0"/>
          </a:p>
        </p:txBody>
      </p:sp>
      <p:sp>
        <p:nvSpPr>
          <p:cNvPr id="9" name="TextBox 8">
            <a:extLst>
              <a:ext uri="{FF2B5EF4-FFF2-40B4-BE49-F238E27FC236}">
                <a16:creationId xmlns:a16="http://schemas.microsoft.com/office/drawing/2014/main" id="{E47B1AFF-4C8E-45E0-BDA0-FCC8765408F2}"/>
              </a:ext>
            </a:extLst>
          </p:cNvPr>
          <p:cNvSpPr txBox="1"/>
          <p:nvPr/>
        </p:nvSpPr>
        <p:spPr>
          <a:xfrm>
            <a:off x="3531906" y="1518691"/>
            <a:ext cx="3153556" cy="1477328"/>
          </a:xfrm>
          <a:prstGeom prst="rect">
            <a:avLst/>
          </a:prstGeom>
          <a:noFill/>
        </p:spPr>
        <p:txBody>
          <a:bodyPr wrap="square">
            <a:spAutoFit/>
          </a:bodyPr>
          <a:lstStyle/>
          <a:p>
            <a:pPr marL="285750" indent="-285750">
              <a:buFont typeface="Calibri" panose="020F0502020204030204" pitchFamily="34" charset="0"/>
              <a:buChar char="+"/>
            </a:pPr>
            <a:r>
              <a:rPr lang="en-GB" dirty="0">
                <a:solidFill>
                  <a:srgbClr val="00B050"/>
                </a:solidFill>
              </a:rPr>
              <a:t>No moving parts</a:t>
            </a:r>
          </a:p>
          <a:p>
            <a:pPr marL="285750" indent="-285750">
              <a:buFont typeface="Calibri" panose="020F0502020204030204" pitchFamily="34" charset="0"/>
              <a:buChar char="+"/>
            </a:pPr>
            <a:r>
              <a:rPr lang="en-GB" dirty="0">
                <a:solidFill>
                  <a:srgbClr val="00B050"/>
                </a:solidFill>
              </a:rPr>
              <a:t>Compact size</a:t>
            </a:r>
          </a:p>
          <a:p>
            <a:pPr marL="285750" indent="-285750">
              <a:buFont typeface="Calibri" panose="020F0502020204030204" pitchFamily="34" charset="0"/>
              <a:buChar char="+"/>
            </a:pPr>
            <a:r>
              <a:rPr lang="en-GB" dirty="0">
                <a:solidFill>
                  <a:srgbClr val="00B050"/>
                </a:solidFill>
              </a:rPr>
              <a:t>No maintenance</a:t>
            </a:r>
          </a:p>
          <a:p>
            <a:pPr marL="285750" indent="-285750">
              <a:buFont typeface="Calibri" panose="020F0502020204030204" pitchFamily="34" charset="0"/>
              <a:buChar char="+"/>
            </a:pPr>
            <a:r>
              <a:rPr lang="en-GB" dirty="0">
                <a:solidFill>
                  <a:srgbClr val="00B050"/>
                </a:solidFill>
              </a:rPr>
              <a:t>High temperature stability</a:t>
            </a:r>
          </a:p>
          <a:p>
            <a:pPr marL="285750" indent="-285750">
              <a:buFont typeface="Calibri" panose="020F0502020204030204" pitchFamily="34" charset="0"/>
              <a:buChar char="+"/>
            </a:pPr>
            <a:r>
              <a:rPr lang="en-GB" dirty="0">
                <a:solidFill>
                  <a:srgbClr val="00B050"/>
                </a:solidFill>
              </a:rPr>
              <a:t>Precise temperature control</a:t>
            </a:r>
          </a:p>
        </p:txBody>
      </p:sp>
      <p:pic>
        <p:nvPicPr>
          <p:cNvPr id="11" name="Picture 10">
            <a:extLst>
              <a:ext uri="{FF2B5EF4-FFF2-40B4-BE49-F238E27FC236}">
                <a16:creationId xmlns:a16="http://schemas.microsoft.com/office/drawing/2014/main" id="{DAEFC9EE-08D2-4092-87AC-3B2A6CD2DC4C}"/>
              </a:ext>
            </a:extLst>
          </p:cNvPr>
          <p:cNvPicPr>
            <a:picLocks noChangeAspect="1"/>
          </p:cNvPicPr>
          <p:nvPr/>
        </p:nvPicPr>
        <p:blipFill>
          <a:blip r:embed="rId2"/>
          <a:stretch>
            <a:fillRect/>
          </a:stretch>
        </p:blipFill>
        <p:spPr>
          <a:xfrm>
            <a:off x="432867" y="1828800"/>
            <a:ext cx="2725809" cy="2011072"/>
          </a:xfrm>
          <a:prstGeom prst="rect">
            <a:avLst/>
          </a:prstGeom>
        </p:spPr>
      </p:pic>
      <p:pic>
        <p:nvPicPr>
          <p:cNvPr id="1026" name="Picture 2" descr="Miniature Thermoelectric Coolers and related products">
            <a:extLst>
              <a:ext uri="{FF2B5EF4-FFF2-40B4-BE49-F238E27FC236}">
                <a16:creationId xmlns:a16="http://schemas.microsoft.com/office/drawing/2014/main" id="{4AD1A755-5AA8-47F7-8E4D-61D9E39598FE}"/>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2679"/>
          <a:stretch/>
        </p:blipFill>
        <p:spPr bwMode="auto">
          <a:xfrm>
            <a:off x="432867" y="3521875"/>
            <a:ext cx="3099039" cy="2472069"/>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57EC67B6-9011-4E2F-ACDC-0B58F84D1E68}"/>
              </a:ext>
            </a:extLst>
          </p:cNvPr>
          <p:cNvSpPr txBox="1"/>
          <p:nvPr/>
        </p:nvSpPr>
        <p:spPr>
          <a:xfrm>
            <a:off x="4521114" y="1104488"/>
            <a:ext cx="3464914" cy="400110"/>
          </a:xfrm>
          <a:prstGeom prst="rect">
            <a:avLst/>
          </a:prstGeom>
          <a:noFill/>
        </p:spPr>
        <p:txBody>
          <a:bodyPr wrap="square">
            <a:spAutoFit/>
          </a:bodyPr>
          <a:lstStyle/>
          <a:p>
            <a:r>
              <a:rPr lang="en-GB" sz="2000" b="1" dirty="0" err="1">
                <a:solidFill>
                  <a:srgbClr val="24549C"/>
                </a:solidFill>
              </a:rPr>
              <a:t>Termoelectric</a:t>
            </a:r>
            <a:r>
              <a:rPr lang="en-GB" sz="2000" b="1" dirty="0">
                <a:solidFill>
                  <a:srgbClr val="24549C"/>
                </a:solidFill>
              </a:rPr>
              <a:t> Coolers (TECs) </a:t>
            </a:r>
          </a:p>
        </p:txBody>
      </p:sp>
      <p:sp>
        <p:nvSpPr>
          <p:cNvPr id="13" name="TextBox 12">
            <a:extLst>
              <a:ext uri="{FF2B5EF4-FFF2-40B4-BE49-F238E27FC236}">
                <a16:creationId xmlns:a16="http://schemas.microsoft.com/office/drawing/2014/main" id="{C16838A3-B5E7-42E1-89E3-3022F334C12E}"/>
              </a:ext>
            </a:extLst>
          </p:cNvPr>
          <p:cNvSpPr txBox="1"/>
          <p:nvPr/>
        </p:nvSpPr>
        <p:spPr>
          <a:xfrm>
            <a:off x="6547733" y="1544692"/>
            <a:ext cx="3153556" cy="1200329"/>
          </a:xfrm>
          <a:prstGeom prst="rect">
            <a:avLst/>
          </a:prstGeom>
          <a:noFill/>
        </p:spPr>
        <p:txBody>
          <a:bodyPr wrap="none" rtlCol="0">
            <a:spAutoFit/>
          </a:bodyPr>
          <a:lstStyle/>
          <a:p>
            <a:pPr marL="285750" indent="-285750">
              <a:buFont typeface="Calibri" panose="020F0502020204030204" pitchFamily="34" charset="0"/>
              <a:buChar char="-"/>
            </a:pPr>
            <a:r>
              <a:rPr lang="en-GB" dirty="0">
                <a:solidFill>
                  <a:srgbClr val="FF0000"/>
                </a:solidFill>
              </a:rPr>
              <a:t>Poor efficiency (10-15%)</a:t>
            </a:r>
          </a:p>
          <a:p>
            <a:pPr marL="285750" indent="-285750">
              <a:buFont typeface="Calibri" panose="020F0502020204030204" pitchFamily="34" charset="0"/>
              <a:buChar char="-"/>
            </a:pPr>
            <a:r>
              <a:rPr lang="en-GB" dirty="0">
                <a:solidFill>
                  <a:srgbClr val="FF0000"/>
                </a:solidFill>
              </a:rPr>
              <a:t>Limited DT (requires pile-up)</a:t>
            </a:r>
          </a:p>
          <a:p>
            <a:pPr marL="285750" indent="-285750">
              <a:buFont typeface="Calibri" panose="020F0502020204030204" pitchFamily="34" charset="0"/>
              <a:buChar char="-"/>
            </a:pPr>
            <a:r>
              <a:rPr lang="en-GB" dirty="0">
                <a:solidFill>
                  <a:srgbClr val="FF0000"/>
                </a:solidFill>
              </a:rPr>
              <a:t>High X0</a:t>
            </a:r>
          </a:p>
          <a:p>
            <a:pPr marL="285750" indent="-285750">
              <a:buFont typeface="Calibri" panose="020F0502020204030204" pitchFamily="34" charset="0"/>
              <a:buChar char="-"/>
            </a:pPr>
            <a:r>
              <a:rPr lang="en-GB" dirty="0">
                <a:solidFill>
                  <a:srgbClr val="FF0000"/>
                </a:solidFill>
              </a:rPr>
              <a:t>Still require a heat sink</a:t>
            </a:r>
          </a:p>
        </p:txBody>
      </p:sp>
      <p:sp>
        <p:nvSpPr>
          <p:cNvPr id="17" name="TextBox 16">
            <a:extLst>
              <a:ext uri="{FF2B5EF4-FFF2-40B4-BE49-F238E27FC236}">
                <a16:creationId xmlns:a16="http://schemas.microsoft.com/office/drawing/2014/main" id="{A3556438-C3E0-429A-8198-A760A796892A}"/>
              </a:ext>
            </a:extLst>
          </p:cNvPr>
          <p:cNvSpPr txBox="1"/>
          <p:nvPr/>
        </p:nvSpPr>
        <p:spPr>
          <a:xfrm>
            <a:off x="667814" y="1197361"/>
            <a:ext cx="2801474" cy="523220"/>
          </a:xfrm>
          <a:prstGeom prst="rect">
            <a:avLst/>
          </a:prstGeom>
          <a:noFill/>
        </p:spPr>
        <p:txBody>
          <a:bodyPr wrap="square">
            <a:spAutoFit/>
          </a:bodyPr>
          <a:lstStyle/>
          <a:p>
            <a:r>
              <a:rPr lang="en-GB" sz="1400" b="0" i="0" dirty="0">
                <a:solidFill>
                  <a:srgbClr val="24549C"/>
                </a:solidFill>
                <a:effectLst/>
                <a:latin typeface="Helvetica Neue"/>
              </a:rPr>
              <a:t>Mainly bismuth tellurium compounds since 60 years</a:t>
            </a:r>
            <a:endParaRPr lang="en-GB" sz="1400" dirty="0">
              <a:solidFill>
                <a:srgbClr val="24549C"/>
              </a:solidFill>
            </a:endParaRPr>
          </a:p>
        </p:txBody>
      </p:sp>
      <p:grpSp>
        <p:nvGrpSpPr>
          <p:cNvPr id="18" name="Group 17">
            <a:extLst>
              <a:ext uri="{FF2B5EF4-FFF2-40B4-BE49-F238E27FC236}">
                <a16:creationId xmlns:a16="http://schemas.microsoft.com/office/drawing/2014/main" id="{FF03E371-97D8-4FB5-8FD5-9518947D67AA}"/>
              </a:ext>
            </a:extLst>
          </p:cNvPr>
          <p:cNvGrpSpPr/>
          <p:nvPr/>
        </p:nvGrpSpPr>
        <p:grpSpPr>
          <a:xfrm>
            <a:off x="4521114" y="3597224"/>
            <a:ext cx="3190083" cy="2078058"/>
            <a:chOff x="5320937" y="4127091"/>
            <a:chExt cx="3190083" cy="2078058"/>
          </a:xfrm>
        </p:grpSpPr>
        <p:pic>
          <p:nvPicPr>
            <p:cNvPr id="5" name="Picture 4">
              <a:extLst>
                <a:ext uri="{FF2B5EF4-FFF2-40B4-BE49-F238E27FC236}">
                  <a16:creationId xmlns:a16="http://schemas.microsoft.com/office/drawing/2014/main" id="{C22560DE-F103-4CAF-821D-37E0AC1FF74E}"/>
                </a:ext>
              </a:extLst>
            </p:cNvPr>
            <p:cNvPicPr>
              <a:picLocks noChangeAspect="1"/>
            </p:cNvPicPr>
            <p:nvPr/>
          </p:nvPicPr>
          <p:blipFill>
            <a:blip r:embed="rId4"/>
            <a:stretch>
              <a:fillRect/>
            </a:stretch>
          </p:blipFill>
          <p:spPr>
            <a:xfrm>
              <a:off x="5320937" y="4127091"/>
              <a:ext cx="3190083" cy="2078058"/>
            </a:xfrm>
            <a:prstGeom prst="rect">
              <a:avLst/>
            </a:prstGeom>
          </p:spPr>
        </p:pic>
        <p:sp>
          <p:nvSpPr>
            <p:cNvPr id="16" name="TextBox 15">
              <a:extLst>
                <a:ext uri="{FF2B5EF4-FFF2-40B4-BE49-F238E27FC236}">
                  <a16:creationId xmlns:a16="http://schemas.microsoft.com/office/drawing/2014/main" id="{1029B073-5A46-44E2-BF57-CB525371F70C}"/>
                </a:ext>
              </a:extLst>
            </p:cNvPr>
            <p:cNvSpPr txBox="1"/>
            <p:nvPr/>
          </p:nvSpPr>
          <p:spPr>
            <a:xfrm rot="18900000">
              <a:off x="6287628" y="4387587"/>
              <a:ext cx="712996" cy="369332"/>
            </a:xfrm>
            <a:prstGeom prst="rect">
              <a:avLst/>
            </a:prstGeom>
            <a:noFill/>
            <a:ln>
              <a:solidFill>
                <a:srgbClr val="FF0000"/>
              </a:solidFill>
            </a:ln>
          </p:spPr>
          <p:txBody>
            <a:bodyPr wrap="square" rtlCol="0">
              <a:spAutoFit/>
            </a:bodyPr>
            <a:lstStyle/>
            <a:p>
              <a:r>
                <a:rPr lang="en-GB" dirty="0"/>
                <a:t>2019</a:t>
              </a:r>
            </a:p>
          </p:txBody>
        </p:sp>
      </p:grpSp>
    </p:spTree>
    <p:extLst>
      <p:ext uri="{BB962C8B-B14F-4D97-AF65-F5344CB8AC3E}">
        <p14:creationId xmlns:p14="http://schemas.microsoft.com/office/powerpoint/2010/main" val="37484245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838200" y="-2168"/>
            <a:ext cx="10515600" cy="1325563"/>
          </a:xfrm>
        </p:spPr>
        <p:txBody>
          <a:bodyPr/>
          <a:lstStyle/>
          <a:p>
            <a:r>
              <a:rPr lang="en-US" dirty="0">
                <a:solidFill>
                  <a:srgbClr val="C00000"/>
                </a:solidFill>
              </a:rPr>
              <a:t>Thermal Interface Materials</a:t>
            </a:r>
            <a:endParaRPr lang="en-GB" dirty="0">
              <a:solidFill>
                <a:srgbClr val="C00000"/>
              </a:solidFill>
            </a:endParaRPr>
          </a:p>
        </p:txBody>
      </p:sp>
      <p:sp>
        <p:nvSpPr>
          <p:cNvPr id="2" name="TextBox 1">
            <a:extLst>
              <a:ext uri="{FF2B5EF4-FFF2-40B4-BE49-F238E27FC236}">
                <a16:creationId xmlns:a16="http://schemas.microsoft.com/office/drawing/2014/main" id="{7EA13026-5D8B-4B37-B7F2-EE73BB358A93}"/>
              </a:ext>
            </a:extLst>
          </p:cNvPr>
          <p:cNvSpPr txBox="1"/>
          <p:nvPr/>
        </p:nvSpPr>
        <p:spPr>
          <a:xfrm>
            <a:off x="341724" y="1088366"/>
            <a:ext cx="6134100" cy="369332"/>
          </a:xfrm>
          <a:prstGeom prst="rect">
            <a:avLst/>
          </a:prstGeom>
          <a:noFill/>
        </p:spPr>
        <p:txBody>
          <a:bodyPr wrap="square" rtlCol="0">
            <a:spAutoFit/>
          </a:bodyPr>
          <a:lstStyle/>
          <a:p>
            <a:r>
              <a:rPr lang="en-GB" dirty="0">
                <a:solidFill>
                  <a:srgbClr val="24549C"/>
                </a:solidFill>
              </a:rPr>
              <a:t>A MARKET IN RAPID EXPANSION </a:t>
            </a:r>
          </a:p>
        </p:txBody>
      </p:sp>
      <p:sp>
        <p:nvSpPr>
          <p:cNvPr id="6" name="Date Placeholder 3">
            <a:extLst>
              <a:ext uri="{FF2B5EF4-FFF2-40B4-BE49-F238E27FC236}">
                <a16:creationId xmlns:a16="http://schemas.microsoft.com/office/drawing/2014/main" id="{FCD80B58-5425-4A8E-8874-5BEC7C2C68EE}"/>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7" name="Slide Number Placeholder 5">
            <a:extLst>
              <a:ext uri="{FF2B5EF4-FFF2-40B4-BE49-F238E27FC236}">
                <a16:creationId xmlns:a16="http://schemas.microsoft.com/office/drawing/2014/main" id="{D90BFFC1-28DE-4B68-B554-DE397E06282F}"/>
              </a:ext>
            </a:extLst>
          </p:cNvPr>
          <p:cNvSpPr>
            <a:spLocks noGrp="1"/>
          </p:cNvSpPr>
          <p:nvPr>
            <p:ph type="sldNum" sz="quarter" idx="4"/>
          </p:nvPr>
        </p:nvSpPr>
        <p:spPr>
          <a:xfrm>
            <a:off x="8979747" y="6356350"/>
            <a:ext cx="2541693"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23</a:t>
            </a:fld>
            <a:endParaRPr lang="en-GB" dirty="0"/>
          </a:p>
        </p:txBody>
      </p:sp>
      <p:pic>
        <p:nvPicPr>
          <p:cNvPr id="4" name="Picture 3">
            <a:extLst>
              <a:ext uri="{FF2B5EF4-FFF2-40B4-BE49-F238E27FC236}">
                <a16:creationId xmlns:a16="http://schemas.microsoft.com/office/drawing/2014/main" id="{5A11D4C8-4F83-4694-B709-BE1ED8E197F9}"/>
              </a:ext>
            </a:extLst>
          </p:cNvPr>
          <p:cNvPicPr>
            <a:picLocks noChangeAspect="1"/>
          </p:cNvPicPr>
          <p:nvPr/>
        </p:nvPicPr>
        <p:blipFill>
          <a:blip r:embed="rId2"/>
          <a:stretch>
            <a:fillRect/>
          </a:stretch>
        </p:blipFill>
        <p:spPr>
          <a:xfrm>
            <a:off x="341724" y="1634234"/>
            <a:ext cx="5886624" cy="3207304"/>
          </a:xfrm>
          <a:prstGeom prst="rect">
            <a:avLst/>
          </a:prstGeom>
        </p:spPr>
      </p:pic>
      <p:pic>
        <p:nvPicPr>
          <p:cNvPr id="9" name="Picture 8">
            <a:extLst>
              <a:ext uri="{FF2B5EF4-FFF2-40B4-BE49-F238E27FC236}">
                <a16:creationId xmlns:a16="http://schemas.microsoft.com/office/drawing/2014/main" id="{ED38016C-585F-4CEA-8239-D75D35915C7E}"/>
              </a:ext>
            </a:extLst>
          </p:cNvPr>
          <p:cNvPicPr>
            <a:picLocks noChangeAspect="1"/>
          </p:cNvPicPr>
          <p:nvPr/>
        </p:nvPicPr>
        <p:blipFill>
          <a:blip r:embed="rId3"/>
          <a:stretch>
            <a:fillRect/>
          </a:stretch>
        </p:blipFill>
        <p:spPr>
          <a:xfrm>
            <a:off x="5966820" y="5378920"/>
            <a:ext cx="1639389" cy="689910"/>
          </a:xfrm>
          <a:prstGeom prst="rect">
            <a:avLst/>
          </a:prstGeom>
        </p:spPr>
      </p:pic>
      <p:sp>
        <p:nvSpPr>
          <p:cNvPr id="11" name="TextBox 10">
            <a:extLst>
              <a:ext uri="{FF2B5EF4-FFF2-40B4-BE49-F238E27FC236}">
                <a16:creationId xmlns:a16="http://schemas.microsoft.com/office/drawing/2014/main" id="{43EEEE8F-34ED-409B-BB03-0AB6256C8131}"/>
              </a:ext>
            </a:extLst>
          </p:cNvPr>
          <p:cNvSpPr txBox="1"/>
          <p:nvPr/>
        </p:nvSpPr>
        <p:spPr>
          <a:xfrm>
            <a:off x="6381021" y="1323395"/>
            <a:ext cx="5469255" cy="3616375"/>
          </a:xfrm>
          <a:prstGeom prst="rect">
            <a:avLst/>
          </a:prstGeom>
          <a:noFill/>
        </p:spPr>
        <p:txBody>
          <a:bodyPr wrap="square">
            <a:spAutoFit/>
          </a:bodyPr>
          <a:lstStyle/>
          <a:p>
            <a:r>
              <a:rPr lang="en-GB" sz="1400" b="1" dirty="0">
                <a:solidFill>
                  <a:srgbClr val="24549C"/>
                </a:solidFill>
                <a:latin typeface="Myriad Pro"/>
              </a:rPr>
              <a:t>Recent Developments </a:t>
            </a:r>
          </a:p>
          <a:p>
            <a:pPr marL="171450" indent="-171450">
              <a:spcAft>
                <a:spcPts val="600"/>
              </a:spcAft>
              <a:buFont typeface="Arial" panose="020B0604020202020204" pitchFamily="34" charset="0"/>
              <a:buChar char="•"/>
            </a:pPr>
            <a:r>
              <a:rPr lang="en-GB" sz="1000" dirty="0">
                <a:latin typeface="Myriad Pro"/>
              </a:rPr>
              <a:t>In September 2020, Parker Hannifin Corporation launched THERM-A-GAP GEL 37, new single component, thermally conductive dispensable materials. </a:t>
            </a:r>
          </a:p>
          <a:p>
            <a:pPr marL="171450" indent="-171450">
              <a:spcAft>
                <a:spcPts val="600"/>
              </a:spcAft>
              <a:buFont typeface="Arial" panose="020B0604020202020204" pitchFamily="34" charset="0"/>
              <a:buChar char="•"/>
            </a:pPr>
            <a:r>
              <a:rPr lang="en-GB" sz="1000" dirty="0">
                <a:latin typeface="Myriad Pro"/>
              </a:rPr>
              <a:t>In July 2020, Dow Corning Corporation launched a new product DOWSIL TC-3065 thermal gel. It is a thermally conductive gel used to dissipate heat from electronic components.</a:t>
            </a:r>
          </a:p>
          <a:p>
            <a:pPr marL="171450" indent="-171450">
              <a:spcAft>
                <a:spcPts val="600"/>
              </a:spcAft>
              <a:buFont typeface="Arial" panose="020B0604020202020204" pitchFamily="34" charset="0"/>
              <a:buChar char="•"/>
            </a:pPr>
            <a:r>
              <a:rPr lang="en-GB" sz="1000" dirty="0">
                <a:latin typeface="Myriad Pro"/>
              </a:rPr>
              <a:t>In June 2020, Dow Corning Corporation launched a new TIMs, DOWSIL TC-4040. This gap filler is easy to dispense, possess high thermal conductivity, and resist slumping.</a:t>
            </a:r>
          </a:p>
          <a:p>
            <a:pPr marL="171450" indent="-171450">
              <a:spcAft>
                <a:spcPts val="600"/>
              </a:spcAft>
              <a:buFont typeface="Arial" panose="020B0604020202020204" pitchFamily="34" charset="0"/>
              <a:buChar char="•"/>
            </a:pPr>
            <a:r>
              <a:rPr lang="en-GB" sz="1000" dirty="0">
                <a:latin typeface="Myriad Pro"/>
              </a:rPr>
              <a:t>In June 2020, Henkel AG &amp; Co. </a:t>
            </a:r>
            <a:r>
              <a:rPr lang="en-GB" sz="1000" dirty="0" err="1">
                <a:latin typeface="Myriad Pro"/>
              </a:rPr>
              <a:t>KGaA</a:t>
            </a:r>
            <a:r>
              <a:rPr lang="en-GB" sz="1000" dirty="0">
                <a:latin typeface="Myriad Pro"/>
              </a:rPr>
              <a:t> launched new TIM Bergquist Gap Filler TGF 7000. It is used for various applications, such as automotive ADAS systems, power conversion systems, electric pumps, and others.</a:t>
            </a:r>
          </a:p>
          <a:p>
            <a:pPr marL="171450" indent="-171450">
              <a:spcAft>
                <a:spcPts val="600"/>
              </a:spcAft>
              <a:buFont typeface="Arial" panose="020B0604020202020204" pitchFamily="34" charset="0"/>
              <a:buChar char="•"/>
            </a:pPr>
            <a:r>
              <a:rPr lang="en-GB" sz="1000" dirty="0">
                <a:latin typeface="Myriad Pro"/>
              </a:rPr>
              <a:t>In April 2020, Henkel AG &amp; Co. </a:t>
            </a:r>
            <a:r>
              <a:rPr lang="en-GB" sz="1000" dirty="0" err="1">
                <a:latin typeface="Myriad Pro"/>
              </a:rPr>
              <a:t>KGaA</a:t>
            </a:r>
            <a:r>
              <a:rPr lang="en-GB" sz="1000" dirty="0">
                <a:latin typeface="Myriad Pro"/>
              </a:rPr>
              <a:t> launched Loctite EA 9536 magnet bonding tape, which provides high materials expansion for electric motors. This epoxy-based adhesive film can fix the magnet securely in position, fill gaps, and compensate for manufacturing tolerances in the electric motor.</a:t>
            </a:r>
          </a:p>
          <a:p>
            <a:pPr marL="171450" indent="-171450">
              <a:spcAft>
                <a:spcPts val="600"/>
              </a:spcAft>
              <a:buFont typeface="Arial" panose="020B0604020202020204" pitchFamily="34" charset="0"/>
              <a:buChar char="•"/>
            </a:pPr>
            <a:r>
              <a:rPr lang="en-GB" sz="1000" dirty="0">
                <a:latin typeface="Myriad Pro"/>
              </a:rPr>
              <a:t>In August 2020, Henkel AG &amp; Co. </a:t>
            </a:r>
            <a:r>
              <a:rPr lang="en-GB" sz="1000" dirty="0" err="1">
                <a:latin typeface="Myriad Pro"/>
              </a:rPr>
              <a:t>KGaA</a:t>
            </a:r>
            <a:r>
              <a:rPr lang="en-GB" sz="1000" dirty="0">
                <a:latin typeface="Myriad Pro"/>
              </a:rPr>
              <a:t> established a new facility at Salisbury, North Carolina, for the production of UV-curable acrylic pressure-sensitive adhesives (PSA). </a:t>
            </a:r>
          </a:p>
          <a:p>
            <a:pPr marL="171450" indent="-171450">
              <a:spcAft>
                <a:spcPts val="600"/>
              </a:spcAft>
              <a:buFont typeface="Arial" panose="020B0604020202020204" pitchFamily="34" charset="0"/>
              <a:buChar char="•"/>
            </a:pPr>
            <a:r>
              <a:rPr lang="en-GB" sz="1000" b="0" i="0" dirty="0">
                <a:solidFill>
                  <a:srgbClr val="153043"/>
                </a:solidFill>
                <a:effectLst/>
                <a:latin typeface="Arial" panose="020B0604020202020204" pitchFamily="34" charset="0"/>
              </a:rPr>
              <a:t>In February 2020, Henkel AG &amp; Co. </a:t>
            </a:r>
            <a:r>
              <a:rPr lang="en-GB" sz="1000" b="0" i="0" dirty="0" err="1">
                <a:solidFill>
                  <a:srgbClr val="153043"/>
                </a:solidFill>
                <a:effectLst/>
                <a:latin typeface="Arial" panose="020B0604020202020204" pitchFamily="34" charset="0"/>
              </a:rPr>
              <a:t>KGaA</a:t>
            </a:r>
            <a:r>
              <a:rPr lang="en-GB" sz="1000" b="0" i="0" dirty="0">
                <a:solidFill>
                  <a:srgbClr val="153043"/>
                </a:solidFill>
                <a:effectLst/>
                <a:latin typeface="Arial" panose="020B0604020202020204" pitchFamily="34" charset="0"/>
              </a:rPr>
              <a:t> started a new production facility in Pune, India.</a:t>
            </a:r>
            <a:endParaRPr lang="en-GB" sz="1000" b="0" i="0" dirty="0">
              <a:solidFill>
                <a:srgbClr val="153043"/>
              </a:solidFill>
              <a:effectLst/>
              <a:latin typeface="Myriad Pro"/>
            </a:endParaRPr>
          </a:p>
          <a:p>
            <a:pPr marL="171450" indent="-171450">
              <a:spcAft>
                <a:spcPts val="600"/>
              </a:spcAft>
              <a:buFont typeface="Arial" panose="020B0604020202020204" pitchFamily="34" charset="0"/>
              <a:buChar char="•"/>
            </a:pPr>
            <a:r>
              <a:rPr lang="en-GB" sz="1000" b="0" i="0" dirty="0">
                <a:solidFill>
                  <a:srgbClr val="153043"/>
                </a:solidFill>
                <a:effectLst/>
                <a:latin typeface="Arial" panose="020B0604020202020204" pitchFamily="34" charset="0"/>
              </a:rPr>
              <a:t>In May 2019, 3M signed a definitive agreement to acquire </a:t>
            </a:r>
            <a:r>
              <a:rPr lang="en-GB" sz="1000" b="0" i="0" dirty="0" err="1">
                <a:solidFill>
                  <a:srgbClr val="153043"/>
                </a:solidFill>
                <a:effectLst/>
                <a:latin typeface="Arial" panose="020B0604020202020204" pitchFamily="34" charset="0"/>
              </a:rPr>
              <a:t>Acelity</a:t>
            </a:r>
            <a:r>
              <a:rPr lang="en-GB" sz="1000" b="0" i="0" dirty="0">
                <a:solidFill>
                  <a:srgbClr val="153043"/>
                </a:solidFill>
                <a:effectLst/>
                <a:latin typeface="Arial" panose="020B0604020202020204" pitchFamily="34" charset="0"/>
              </a:rPr>
              <a:t> Inc. (US) and its subsidiaries.</a:t>
            </a:r>
            <a:endParaRPr lang="en-GB" sz="1000" dirty="0">
              <a:latin typeface="Myriad Pro"/>
            </a:endParaRPr>
          </a:p>
        </p:txBody>
      </p:sp>
      <p:sp>
        <p:nvSpPr>
          <p:cNvPr id="12" name="TextBox 11">
            <a:extLst>
              <a:ext uri="{FF2B5EF4-FFF2-40B4-BE49-F238E27FC236}">
                <a16:creationId xmlns:a16="http://schemas.microsoft.com/office/drawing/2014/main" id="{BED4B6F3-99C7-4DC5-9014-A20A6D9E16AB}"/>
              </a:ext>
            </a:extLst>
          </p:cNvPr>
          <p:cNvSpPr txBox="1"/>
          <p:nvPr/>
        </p:nvSpPr>
        <p:spPr>
          <a:xfrm>
            <a:off x="4840793" y="5650173"/>
            <a:ext cx="1011367" cy="369332"/>
          </a:xfrm>
          <a:prstGeom prst="rect">
            <a:avLst/>
          </a:prstGeom>
          <a:noFill/>
        </p:spPr>
        <p:txBody>
          <a:bodyPr wrap="none" rtlCol="0">
            <a:spAutoFit/>
          </a:bodyPr>
          <a:lstStyle/>
          <a:p>
            <a:r>
              <a:rPr lang="en-GB" dirty="0">
                <a:solidFill>
                  <a:srgbClr val="24549C"/>
                </a:solidFill>
              </a:rPr>
              <a:t>SOURCE:</a:t>
            </a:r>
          </a:p>
        </p:txBody>
      </p:sp>
    </p:spTree>
    <p:extLst>
      <p:ext uri="{BB962C8B-B14F-4D97-AF65-F5344CB8AC3E}">
        <p14:creationId xmlns:p14="http://schemas.microsoft.com/office/powerpoint/2010/main" val="26607348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838200" y="-2168"/>
            <a:ext cx="10515600" cy="1325563"/>
          </a:xfrm>
        </p:spPr>
        <p:txBody>
          <a:bodyPr/>
          <a:lstStyle/>
          <a:p>
            <a:r>
              <a:rPr lang="en-US" dirty="0">
                <a:solidFill>
                  <a:srgbClr val="C00000"/>
                </a:solidFill>
              </a:rPr>
              <a:t>Thermal Interface Materials</a:t>
            </a:r>
            <a:endParaRPr lang="en-GB" dirty="0">
              <a:solidFill>
                <a:srgbClr val="C00000"/>
              </a:solidFill>
            </a:endParaRPr>
          </a:p>
        </p:txBody>
      </p:sp>
      <p:sp>
        <p:nvSpPr>
          <p:cNvPr id="2" name="TextBox 1">
            <a:extLst>
              <a:ext uri="{FF2B5EF4-FFF2-40B4-BE49-F238E27FC236}">
                <a16:creationId xmlns:a16="http://schemas.microsoft.com/office/drawing/2014/main" id="{35B780E4-D400-4EAE-8618-2F623BFDE331}"/>
              </a:ext>
            </a:extLst>
          </p:cNvPr>
          <p:cNvSpPr txBox="1"/>
          <p:nvPr/>
        </p:nvSpPr>
        <p:spPr>
          <a:xfrm>
            <a:off x="2571477" y="1123340"/>
            <a:ext cx="7049046" cy="400110"/>
          </a:xfrm>
          <a:prstGeom prst="rect">
            <a:avLst/>
          </a:prstGeom>
          <a:noFill/>
        </p:spPr>
        <p:txBody>
          <a:bodyPr wrap="none" rtlCol="0">
            <a:spAutoFit/>
          </a:bodyPr>
          <a:lstStyle/>
          <a:p>
            <a:pPr marL="342900" indent="-342900" algn="ctr">
              <a:buFont typeface="Arial" panose="020B0604020202020204" pitchFamily="34" charset="0"/>
              <a:buChar char="•"/>
            </a:pPr>
            <a:r>
              <a:rPr lang="en-GB" sz="2000" b="1" dirty="0">
                <a:solidFill>
                  <a:srgbClr val="C00000"/>
                </a:solidFill>
              </a:rPr>
              <a:t>NEED FOR SYSTEMATIC CHARACTERIZAZION: ORPHAN R&amp;D!!!</a:t>
            </a:r>
          </a:p>
        </p:txBody>
      </p:sp>
      <p:sp>
        <p:nvSpPr>
          <p:cNvPr id="6" name="Date Placeholder 3">
            <a:extLst>
              <a:ext uri="{FF2B5EF4-FFF2-40B4-BE49-F238E27FC236}">
                <a16:creationId xmlns:a16="http://schemas.microsoft.com/office/drawing/2014/main" id="{785BA1CC-F33F-463A-A041-A4BA7854A87A}"/>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7" name="Slide Number Placeholder 5">
            <a:extLst>
              <a:ext uri="{FF2B5EF4-FFF2-40B4-BE49-F238E27FC236}">
                <a16:creationId xmlns:a16="http://schemas.microsoft.com/office/drawing/2014/main" id="{8175A5BB-5B0B-48E7-8644-1B573F7EDDEE}"/>
              </a:ext>
            </a:extLst>
          </p:cNvPr>
          <p:cNvSpPr>
            <a:spLocks noGrp="1"/>
          </p:cNvSpPr>
          <p:nvPr>
            <p:ph type="sldNum" sz="quarter" idx="4"/>
          </p:nvPr>
        </p:nvSpPr>
        <p:spPr>
          <a:xfrm>
            <a:off x="8979747" y="6356350"/>
            <a:ext cx="2541693"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24</a:t>
            </a:fld>
            <a:endParaRPr lang="en-GB" dirty="0"/>
          </a:p>
        </p:txBody>
      </p:sp>
      <p:sp>
        <p:nvSpPr>
          <p:cNvPr id="3" name="TextBox 2">
            <a:extLst>
              <a:ext uri="{FF2B5EF4-FFF2-40B4-BE49-F238E27FC236}">
                <a16:creationId xmlns:a16="http://schemas.microsoft.com/office/drawing/2014/main" id="{C995157E-FC65-4412-A298-55E1325E2A98}"/>
              </a:ext>
            </a:extLst>
          </p:cNvPr>
          <p:cNvSpPr txBox="1"/>
          <p:nvPr/>
        </p:nvSpPr>
        <p:spPr>
          <a:xfrm>
            <a:off x="3297580" y="2739570"/>
            <a:ext cx="2428742" cy="1200329"/>
          </a:xfrm>
          <a:prstGeom prst="rect">
            <a:avLst/>
          </a:prstGeom>
          <a:noFill/>
        </p:spPr>
        <p:txBody>
          <a:bodyPr wrap="none" rtlCol="0">
            <a:spAutoFit/>
          </a:bodyPr>
          <a:lstStyle/>
          <a:p>
            <a:r>
              <a:rPr lang="en-GB" dirty="0">
                <a:solidFill>
                  <a:srgbClr val="24549C"/>
                </a:solidFill>
              </a:rPr>
              <a:t>Thermal pads</a:t>
            </a:r>
          </a:p>
          <a:p>
            <a:r>
              <a:rPr lang="en-GB" dirty="0">
                <a:solidFill>
                  <a:srgbClr val="24549C"/>
                </a:solidFill>
              </a:rPr>
              <a:t>Thermal greases</a:t>
            </a:r>
          </a:p>
          <a:p>
            <a:r>
              <a:rPr lang="en-GB" dirty="0">
                <a:solidFill>
                  <a:srgbClr val="24549C"/>
                </a:solidFill>
              </a:rPr>
              <a:t>Thermal adhesives</a:t>
            </a:r>
          </a:p>
          <a:p>
            <a:r>
              <a:rPr lang="en-GB" dirty="0">
                <a:solidFill>
                  <a:srgbClr val="24549C"/>
                </a:solidFill>
              </a:rPr>
              <a:t>Phase Change Materials</a:t>
            </a:r>
          </a:p>
        </p:txBody>
      </p:sp>
      <p:sp>
        <p:nvSpPr>
          <p:cNvPr id="4" name="TextBox 3">
            <a:extLst>
              <a:ext uri="{FF2B5EF4-FFF2-40B4-BE49-F238E27FC236}">
                <a16:creationId xmlns:a16="http://schemas.microsoft.com/office/drawing/2014/main" id="{EB271D7F-CBB0-47F9-80C5-CBCB881C7503}"/>
              </a:ext>
            </a:extLst>
          </p:cNvPr>
          <p:cNvSpPr txBox="1"/>
          <p:nvPr/>
        </p:nvSpPr>
        <p:spPr>
          <a:xfrm>
            <a:off x="7463247" y="2214553"/>
            <a:ext cx="3606052" cy="2554545"/>
          </a:xfrm>
          <a:prstGeom prst="rect">
            <a:avLst/>
          </a:prstGeom>
          <a:noFill/>
        </p:spPr>
        <p:txBody>
          <a:bodyPr wrap="none" rtlCol="0">
            <a:spAutoFit/>
          </a:bodyPr>
          <a:lstStyle/>
          <a:p>
            <a:r>
              <a:rPr lang="en-GB" sz="2000" b="1" dirty="0">
                <a:solidFill>
                  <a:srgbClr val="24549C"/>
                </a:solidFill>
              </a:rPr>
              <a:t>Typical subjects:</a:t>
            </a:r>
          </a:p>
          <a:p>
            <a:pPr marL="342900" indent="-342900">
              <a:buFont typeface="Arial" panose="020B0604020202020204" pitchFamily="34" charset="0"/>
              <a:buChar char="•"/>
            </a:pPr>
            <a:r>
              <a:rPr lang="en-GB" sz="2000" b="1" dirty="0">
                <a:solidFill>
                  <a:srgbClr val="24549C"/>
                </a:solidFill>
              </a:rPr>
              <a:t>Doping: type / quantity</a:t>
            </a:r>
          </a:p>
          <a:p>
            <a:pPr marL="342900" indent="-342900">
              <a:buFont typeface="Arial" panose="020B0604020202020204" pitchFamily="34" charset="0"/>
              <a:buChar char="•"/>
            </a:pPr>
            <a:r>
              <a:rPr lang="en-GB" sz="2000" b="1" dirty="0">
                <a:solidFill>
                  <a:srgbClr val="24549C"/>
                </a:solidFill>
              </a:rPr>
              <a:t>Optimum temperature range</a:t>
            </a:r>
          </a:p>
          <a:p>
            <a:pPr marL="342900" indent="-342900">
              <a:buFont typeface="Arial" panose="020B0604020202020204" pitchFamily="34" charset="0"/>
              <a:buChar char="•"/>
            </a:pPr>
            <a:r>
              <a:rPr lang="en-GB" sz="2000" b="1" dirty="0">
                <a:solidFill>
                  <a:srgbClr val="24549C"/>
                </a:solidFill>
              </a:rPr>
              <a:t>Aging</a:t>
            </a:r>
          </a:p>
          <a:p>
            <a:pPr marL="342900" indent="-342900">
              <a:buFont typeface="Arial" panose="020B0604020202020204" pitchFamily="34" charset="0"/>
              <a:buChar char="•"/>
            </a:pPr>
            <a:r>
              <a:rPr lang="en-GB" sz="2000" b="1" dirty="0">
                <a:solidFill>
                  <a:srgbClr val="24549C"/>
                </a:solidFill>
              </a:rPr>
              <a:t>Radiation resistance</a:t>
            </a:r>
          </a:p>
          <a:p>
            <a:pPr marL="342900" indent="-342900">
              <a:buFont typeface="Arial" panose="020B0604020202020204" pitchFamily="34" charset="0"/>
              <a:buChar char="•"/>
            </a:pPr>
            <a:r>
              <a:rPr lang="en-GB" sz="2000" b="1" dirty="0">
                <a:solidFill>
                  <a:srgbClr val="24549C"/>
                </a:solidFill>
              </a:rPr>
              <a:t>Applicability / flowability</a:t>
            </a:r>
          </a:p>
          <a:p>
            <a:pPr marL="342900" indent="-342900">
              <a:buFont typeface="Arial" panose="020B0604020202020204" pitchFamily="34" charset="0"/>
              <a:buChar char="•"/>
            </a:pPr>
            <a:r>
              <a:rPr lang="en-GB" sz="2000" b="1" dirty="0">
                <a:solidFill>
                  <a:srgbClr val="24549C"/>
                </a:solidFill>
              </a:rPr>
              <a:t>Gap filling capacity</a:t>
            </a:r>
          </a:p>
          <a:p>
            <a:pPr marL="342900" indent="-342900">
              <a:buFont typeface="Arial" panose="020B0604020202020204" pitchFamily="34" charset="0"/>
              <a:buChar char="•"/>
            </a:pPr>
            <a:r>
              <a:rPr lang="en-GB" sz="2000" b="1" dirty="0">
                <a:solidFill>
                  <a:srgbClr val="24549C"/>
                </a:solidFill>
              </a:rPr>
              <a:t>Carbon nanotubes?</a:t>
            </a:r>
          </a:p>
        </p:txBody>
      </p:sp>
      <p:sp>
        <p:nvSpPr>
          <p:cNvPr id="5" name="Arrow: Left-Right 4">
            <a:extLst>
              <a:ext uri="{FF2B5EF4-FFF2-40B4-BE49-F238E27FC236}">
                <a16:creationId xmlns:a16="http://schemas.microsoft.com/office/drawing/2014/main" id="{3E673A41-9D21-432A-AF4D-4CF153AB54F4}"/>
              </a:ext>
            </a:extLst>
          </p:cNvPr>
          <p:cNvSpPr/>
          <p:nvPr/>
        </p:nvSpPr>
        <p:spPr>
          <a:xfrm>
            <a:off x="5922120" y="3108531"/>
            <a:ext cx="1149531" cy="487561"/>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A9E85947-9981-47FC-96C1-D1F8B74068CA}"/>
              </a:ext>
            </a:extLst>
          </p:cNvPr>
          <p:cNvPicPr>
            <a:picLocks noChangeAspect="1"/>
          </p:cNvPicPr>
          <p:nvPr/>
        </p:nvPicPr>
        <p:blipFill>
          <a:blip r:embed="rId2"/>
          <a:stretch>
            <a:fillRect/>
          </a:stretch>
        </p:blipFill>
        <p:spPr>
          <a:xfrm>
            <a:off x="417462" y="3608014"/>
            <a:ext cx="2543247" cy="989041"/>
          </a:xfrm>
          <a:prstGeom prst="rect">
            <a:avLst/>
          </a:prstGeom>
        </p:spPr>
      </p:pic>
      <p:pic>
        <p:nvPicPr>
          <p:cNvPr id="10" name="Picture 9">
            <a:extLst>
              <a:ext uri="{FF2B5EF4-FFF2-40B4-BE49-F238E27FC236}">
                <a16:creationId xmlns:a16="http://schemas.microsoft.com/office/drawing/2014/main" id="{3B815AD3-479C-47E5-BDCA-FAE072D8C7DF}"/>
              </a:ext>
            </a:extLst>
          </p:cNvPr>
          <p:cNvPicPr>
            <a:picLocks noChangeAspect="1"/>
          </p:cNvPicPr>
          <p:nvPr/>
        </p:nvPicPr>
        <p:blipFill>
          <a:blip r:embed="rId3"/>
          <a:stretch>
            <a:fillRect/>
          </a:stretch>
        </p:blipFill>
        <p:spPr>
          <a:xfrm>
            <a:off x="405269" y="4922324"/>
            <a:ext cx="2310769" cy="1144519"/>
          </a:xfrm>
          <a:prstGeom prst="rect">
            <a:avLst/>
          </a:prstGeom>
        </p:spPr>
      </p:pic>
      <p:pic>
        <p:nvPicPr>
          <p:cNvPr id="11" name="Picture 10">
            <a:extLst>
              <a:ext uri="{FF2B5EF4-FFF2-40B4-BE49-F238E27FC236}">
                <a16:creationId xmlns:a16="http://schemas.microsoft.com/office/drawing/2014/main" id="{176FC323-600F-47DA-9EA8-1BD056B4D49E}"/>
              </a:ext>
            </a:extLst>
          </p:cNvPr>
          <p:cNvPicPr>
            <a:picLocks noChangeAspect="1"/>
          </p:cNvPicPr>
          <p:nvPr/>
        </p:nvPicPr>
        <p:blipFill rotWithShape="1">
          <a:blip r:embed="rId4"/>
          <a:srcRect t="13925"/>
          <a:stretch/>
        </p:blipFill>
        <p:spPr>
          <a:xfrm>
            <a:off x="289808" y="1120756"/>
            <a:ext cx="2541693" cy="2161989"/>
          </a:xfrm>
          <a:prstGeom prst="rect">
            <a:avLst/>
          </a:prstGeom>
        </p:spPr>
      </p:pic>
      <p:sp>
        <p:nvSpPr>
          <p:cNvPr id="12" name="TextBox 11">
            <a:extLst>
              <a:ext uri="{FF2B5EF4-FFF2-40B4-BE49-F238E27FC236}">
                <a16:creationId xmlns:a16="http://schemas.microsoft.com/office/drawing/2014/main" id="{87B1FD1B-6895-4BB9-A127-B7B23BBBDE70}"/>
              </a:ext>
            </a:extLst>
          </p:cNvPr>
          <p:cNvSpPr txBox="1"/>
          <p:nvPr/>
        </p:nvSpPr>
        <p:spPr>
          <a:xfrm>
            <a:off x="4026202" y="5272995"/>
            <a:ext cx="4139595" cy="461665"/>
          </a:xfrm>
          <a:prstGeom prst="rect">
            <a:avLst/>
          </a:prstGeom>
          <a:noFill/>
        </p:spPr>
        <p:txBody>
          <a:bodyPr wrap="none" rtlCol="0">
            <a:spAutoFit/>
          </a:bodyPr>
          <a:lstStyle/>
          <a:p>
            <a:r>
              <a:rPr lang="en-GB" sz="2400" b="1" dirty="0">
                <a:solidFill>
                  <a:srgbClr val="24549C"/>
                </a:solidFill>
              </a:rPr>
              <a:t>Creation of a shared database?</a:t>
            </a:r>
          </a:p>
        </p:txBody>
      </p:sp>
    </p:spTree>
    <p:extLst>
      <p:ext uri="{BB962C8B-B14F-4D97-AF65-F5344CB8AC3E}">
        <p14:creationId xmlns:p14="http://schemas.microsoft.com/office/powerpoint/2010/main" val="23870722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838200" y="-2168"/>
            <a:ext cx="10515600" cy="1325563"/>
          </a:xfrm>
        </p:spPr>
        <p:txBody>
          <a:bodyPr/>
          <a:lstStyle/>
          <a:p>
            <a:r>
              <a:rPr lang="en-US" dirty="0">
                <a:solidFill>
                  <a:srgbClr val="C00000"/>
                </a:solidFill>
              </a:rPr>
              <a:t>Final considerations</a:t>
            </a:r>
            <a:endParaRPr lang="en-GB" dirty="0">
              <a:solidFill>
                <a:srgbClr val="C00000"/>
              </a:solidFill>
            </a:endParaRPr>
          </a:p>
        </p:txBody>
      </p:sp>
      <p:sp>
        <p:nvSpPr>
          <p:cNvPr id="6" name="TextBox 5">
            <a:extLst>
              <a:ext uri="{FF2B5EF4-FFF2-40B4-BE49-F238E27FC236}">
                <a16:creationId xmlns:a16="http://schemas.microsoft.com/office/drawing/2014/main" id="{883EBD95-49CA-4E30-AF73-01300B4D4CE6}"/>
              </a:ext>
            </a:extLst>
          </p:cNvPr>
          <p:cNvSpPr txBox="1"/>
          <p:nvPr/>
        </p:nvSpPr>
        <p:spPr>
          <a:xfrm>
            <a:off x="431800" y="929827"/>
            <a:ext cx="10922000" cy="5324535"/>
          </a:xfrm>
          <a:prstGeom prst="rect">
            <a:avLst/>
          </a:prstGeom>
          <a:noFill/>
        </p:spPr>
        <p:txBody>
          <a:bodyPr wrap="square" rtlCol="0">
            <a:spAutoFit/>
          </a:bodyPr>
          <a:lstStyle/>
          <a:p>
            <a:pPr marL="571500" indent="-571500" fontAlgn="base">
              <a:spcBef>
                <a:spcPct val="0"/>
              </a:spcBef>
              <a:spcAft>
                <a:spcPts val="2400"/>
              </a:spcAft>
              <a:buFont typeface="Arial" panose="020B0604020202020204" pitchFamily="34" charset="0"/>
              <a:buChar char="•"/>
            </a:pPr>
            <a:r>
              <a:rPr lang="en-GB" sz="2000" b="1" dirty="0">
                <a:solidFill>
                  <a:srgbClr val="24549C"/>
                </a:solidFill>
                <a:latin typeface="Myriad Pro Semibold" pitchFamily="-84" charset="0"/>
                <a:ea typeface="ヒラギノ角ゴ ProN W6" pitchFamily="-84" charset="-128"/>
                <a:sym typeface="Myriad Pro Semibold" pitchFamily="-84" charset="0"/>
              </a:rPr>
              <a:t>No single thermal management scheme is by definition better suited than the others for all configurations: careful analysis of the design parameters and of priorities (the “engineer questions”) must guide towards the optimal choice</a:t>
            </a:r>
          </a:p>
          <a:p>
            <a:pPr marL="571500" indent="-571500" fontAlgn="base">
              <a:spcBef>
                <a:spcPct val="0"/>
              </a:spcBef>
              <a:spcAft>
                <a:spcPts val="2400"/>
              </a:spcAft>
              <a:buFont typeface="Arial" panose="020B0604020202020204" pitchFamily="34" charset="0"/>
              <a:buChar char="•"/>
            </a:pPr>
            <a:r>
              <a:rPr lang="en-GB" sz="2000" b="1" dirty="0">
                <a:solidFill>
                  <a:srgbClr val="24549C"/>
                </a:solidFill>
                <a:latin typeface="Myriad Pro Semibold" pitchFamily="-84" charset="0"/>
                <a:ea typeface="ヒラギノ角ゴ ProN W6" pitchFamily="-84" charset="-128"/>
                <a:sym typeface="Myriad Pro Semibold" pitchFamily="-84" charset="0"/>
              </a:rPr>
              <a:t>While the goals and challenges for the next future (say, 2026) are relatively clear and on target, the longer terms perspectives are very quite diverging for detectors conceived for </a:t>
            </a:r>
            <a:r>
              <a:rPr lang="en-GB" sz="2000" b="1" i="1" dirty="0" err="1">
                <a:solidFill>
                  <a:srgbClr val="24549C"/>
                </a:solidFill>
                <a:latin typeface="Myriad Pro Semibold" pitchFamily="-84" charset="0"/>
                <a:ea typeface="ヒラギノ角ゴ ProN W6" pitchFamily="-84" charset="-128"/>
                <a:sym typeface="Myriad Pro Semibold" pitchFamily="-84" charset="0"/>
              </a:rPr>
              <a:t>hh</a:t>
            </a:r>
            <a:r>
              <a:rPr lang="en-GB" sz="2000" b="1" dirty="0">
                <a:solidFill>
                  <a:srgbClr val="24549C"/>
                </a:solidFill>
                <a:latin typeface="Myriad Pro Semibold" pitchFamily="-84" charset="0"/>
                <a:ea typeface="ヒラギノ角ゴ ProN W6" pitchFamily="-84" charset="-128"/>
                <a:sym typeface="Myriad Pro Semibold" pitchFamily="-84" charset="0"/>
              </a:rPr>
              <a:t> collisions or for </a:t>
            </a:r>
            <a:r>
              <a:rPr lang="en-GB" sz="2000" b="1" dirty="0" err="1">
                <a:solidFill>
                  <a:srgbClr val="24549C"/>
                </a:solidFill>
                <a:latin typeface="Myriad Pro Semibold" pitchFamily="-84" charset="0"/>
                <a:ea typeface="ヒラギノ角ゴ ProN W6" pitchFamily="-84" charset="-128"/>
                <a:sym typeface="Myriad Pro Semibold" pitchFamily="-84" charset="0"/>
              </a:rPr>
              <a:t>e</a:t>
            </a:r>
            <a:r>
              <a:rPr lang="en-GB" sz="2000" b="1" baseline="30000" dirty="0" err="1">
                <a:solidFill>
                  <a:srgbClr val="24549C"/>
                </a:solidFill>
                <a:latin typeface="Myriad Pro Semibold" pitchFamily="-84" charset="0"/>
                <a:ea typeface="ヒラギノ角ゴ ProN W6" pitchFamily="-84" charset="-128"/>
                <a:sym typeface="Myriad Pro Semibold" pitchFamily="-84" charset="0"/>
              </a:rPr>
              <a:t>+</a:t>
            </a:r>
            <a:r>
              <a:rPr lang="en-GB" sz="2000" b="1" dirty="0" err="1">
                <a:solidFill>
                  <a:srgbClr val="24549C"/>
                </a:solidFill>
                <a:latin typeface="Myriad Pro Semibold" pitchFamily="-84" charset="0"/>
                <a:ea typeface="ヒラギノ角ゴ ProN W6" pitchFamily="-84" charset="-128"/>
                <a:sym typeface="Myriad Pro Semibold" pitchFamily="-84" charset="0"/>
              </a:rPr>
              <a:t>e</a:t>
            </a:r>
            <a:r>
              <a:rPr lang="en-GB" sz="2000" b="1" i="1" baseline="30000" dirty="0">
                <a:solidFill>
                  <a:srgbClr val="24549C"/>
                </a:solidFill>
                <a:latin typeface="Myriad Pro Semibold" pitchFamily="-84" charset="0"/>
                <a:ea typeface="ヒラギノ角ゴ ProN W6" pitchFamily="-84" charset="-128"/>
                <a:sym typeface="Myriad Pro Semibold" pitchFamily="-84" charset="0"/>
              </a:rPr>
              <a:t>-</a:t>
            </a:r>
            <a:r>
              <a:rPr lang="en-GB" sz="2000" b="1" dirty="0">
                <a:solidFill>
                  <a:srgbClr val="24549C"/>
                </a:solidFill>
                <a:latin typeface="Myriad Pro Semibold" pitchFamily="-84" charset="0"/>
                <a:ea typeface="ヒラギノ角ゴ ProN W6" pitchFamily="-84" charset="-128"/>
                <a:sym typeface="Myriad Pro Semibold" pitchFamily="-84" charset="0"/>
              </a:rPr>
              <a:t> collisions. The others lay somewhat in-between</a:t>
            </a:r>
          </a:p>
          <a:p>
            <a:pPr marL="571500" indent="-571500" fontAlgn="base">
              <a:spcBef>
                <a:spcPct val="0"/>
              </a:spcBef>
              <a:spcAft>
                <a:spcPts val="2400"/>
              </a:spcAft>
              <a:buFont typeface="Arial" panose="020B0604020202020204" pitchFamily="34" charset="0"/>
              <a:buChar char="•"/>
            </a:pPr>
            <a:r>
              <a:rPr lang="en-GB" sz="2000" b="1" dirty="0">
                <a:solidFill>
                  <a:srgbClr val="24549C"/>
                </a:solidFill>
                <a:latin typeface="Myriad Pro Semibold" pitchFamily="-84" charset="0"/>
                <a:ea typeface="ヒラギノ角ゴ ProN W6" pitchFamily="-84" charset="-128"/>
                <a:sym typeface="Myriad Pro Semibold" pitchFamily="-84" charset="0"/>
              </a:rPr>
              <a:t>Direction #1: need to start from challenging, possibly small-size, concrete cases: solving the problems of the “small ones” now brings to maturity the technology for the “big ones” in the future</a:t>
            </a:r>
          </a:p>
          <a:p>
            <a:pPr marL="571500" indent="-571500" fontAlgn="base">
              <a:spcBef>
                <a:spcPct val="0"/>
              </a:spcBef>
              <a:spcAft>
                <a:spcPts val="2400"/>
              </a:spcAft>
              <a:buFont typeface="Arial" panose="020B0604020202020204" pitchFamily="34" charset="0"/>
              <a:buChar char="•"/>
            </a:pPr>
            <a:r>
              <a:rPr lang="en-GB" sz="2000" b="1" dirty="0">
                <a:solidFill>
                  <a:srgbClr val="24549C"/>
                </a:solidFill>
                <a:latin typeface="Myriad Pro Semibold" pitchFamily="-84" charset="0"/>
                <a:ea typeface="ヒラギノ角ゴ ProN W6" pitchFamily="-84" charset="-128"/>
                <a:sym typeface="Myriad Pro Semibold" pitchFamily="-84" charset="0"/>
              </a:rPr>
              <a:t>Direction #2: both "ultra-lightweight" and "highly integrated” cooling are key techniques that require focused R&amp;D, appropriately funded and coordinated among the different experiments. It makes no sense to try and solve the same problem several times on isolated little islands. The CERN R&amp;D program and </a:t>
            </a:r>
            <a:r>
              <a:rPr lang="en-GB" sz="2000" b="1" dirty="0" err="1">
                <a:solidFill>
                  <a:srgbClr val="24549C"/>
                </a:solidFill>
                <a:latin typeface="Myriad Pro Semibold" pitchFamily="-84" charset="0"/>
                <a:ea typeface="ヒラギノ角ゴ ProN W6" pitchFamily="-84" charset="-128"/>
                <a:sym typeface="Myriad Pro Semibold" pitchFamily="-84" charset="0"/>
              </a:rPr>
              <a:t>AIDAInnova</a:t>
            </a:r>
            <a:r>
              <a:rPr lang="en-GB" sz="2000" b="1" dirty="0">
                <a:solidFill>
                  <a:srgbClr val="24549C"/>
                </a:solidFill>
                <a:latin typeface="Myriad Pro Semibold" pitchFamily="-84" charset="0"/>
                <a:ea typeface="ヒラギノ角ゴ ProN W6" pitchFamily="-84" charset="-128"/>
                <a:sym typeface="Myriad Pro Semibold" pitchFamily="-84" charset="0"/>
              </a:rPr>
              <a:t> can help, but wouldn’t be wise to think (again) about a dedicated R&amp;D collaboration?</a:t>
            </a:r>
          </a:p>
        </p:txBody>
      </p:sp>
      <p:sp>
        <p:nvSpPr>
          <p:cNvPr id="7" name="Date Placeholder 3">
            <a:extLst>
              <a:ext uri="{FF2B5EF4-FFF2-40B4-BE49-F238E27FC236}">
                <a16:creationId xmlns:a16="http://schemas.microsoft.com/office/drawing/2014/main" id="{D518711C-95A5-4D1E-8335-6F64A289ECED}"/>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9" name="Slide Number Placeholder 5">
            <a:extLst>
              <a:ext uri="{FF2B5EF4-FFF2-40B4-BE49-F238E27FC236}">
                <a16:creationId xmlns:a16="http://schemas.microsoft.com/office/drawing/2014/main" id="{5554F179-8CC3-45B1-9AF0-0EDEFD60AE77}"/>
              </a:ext>
            </a:extLst>
          </p:cNvPr>
          <p:cNvSpPr>
            <a:spLocks noGrp="1"/>
          </p:cNvSpPr>
          <p:nvPr>
            <p:ph type="sldNum" sz="quarter" idx="4"/>
          </p:nvPr>
        </p:nvSpPr>
        <p:spPr>
          <a:xfrm>
            <a:off x="8979747" y="6356350"/>
            <a:ext cx="2541693"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25</a:t>
            </a:fld>
            <a:endParaRPr lang="en-GB" dirty="0"/>
          </a:p>
        </p:txBody>
      </p:sp>
    </p:spTree>
    <p:extLst>
      <p:ext uri="{BB962C8B-B14F-4D97-AF65-F5344CB8AC3E}">
        <p14:creationId xmlns:p14="http://schemas.microsoft.com/office/powerpoint/2010/main" val="1003992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Thermal management of electronics</a:t>
            </a:r>
          </a:p>
        </p:txBody>
      </p:sp>
      <p:sp>
        <p:nvSpPr>
          <p:cNvPr id="7" name="Rectangle 6"/>
          <p:cNvSpPr/>
          <p:nvPr/>
        </p:nvSpPr>
        <p:spPr>
          <a:xfrm>
            <a:off x="591127" y="957012"/>
            <a:ext cx="11009745" cy="1015663"/>
          </a:xfrm>
          <a:prstGeom prst="rect">
            <a:avLst/>
          </a:prstGeom>
        </p:spPr>
        <p:txBody>
          <a:bodyPr wrap="square">
            <a:spAutoFit/>
          </a:bodyPr>
          <a:lstStyle/>
          <a:p>
            <a:pPr lvl="0" indent="-342900" eaLnBrk="0" fontAlgn="base" hangingPunct="0">
              <a:spcBef>
                <a:spcPts val="2100"/>
              </a:spcBef>
              <a:spcAft>
                <a:spcPct val="0"/>
              </a:spcAft>
            </a:pPr>
            <a:r>
              <a:rPr lang="en-US" sz="2000" kern="0" dirty="0">
                <a:solidFill>
                  <a:srgbClr val="24549C"/>
                </a:solidFill>
                <a:latin typeface="Myriad Pro"/>
                <a:sym typeface="Myriad Pro" pitchFamily="-84" charset="0"/>
              </a:rPr>
              <a:t>Based on the answers to the above questions, you can find different approaches to the thermal management of electronics (examples shown for high power computing chips, one of the most demanding applications in commercial electronics):   </a:t>
            </a:r>
            <a:endParaRPr lang="en-GB" sz="2000" kern="0" dirty="0">
              <a:solidFill>
                <a:srgbClr val="24549C"/>
              </a:solidFill>
              <a:latin typeface="Myriad Pro"/>
              <a:sym typeface="Myriad Pro" pitchFamily="-84" charset="0"/>
            </a:endParaRPr>
          </a:p>
        </p:txBody>
      </p:sp>
      <p:pic>
        <p:nvPicPr>
          <p:cNvPr id="1026" name="Picture 2" descr="43rd International Conference on Environmental Systems : Pulsating Heat  Pipes Used for Thermal Control of Electronics on Surveil">
            <a:extLst>
              <a:ext uri="{FF2B5EF4-FFF2-40B4-BE49-F238E27FC236}">
                <a16:creationId xmlns:a16="http://schemas.microsoft.com/office/drawing/2014/main" id="{6F239D17-401B-4788-8B2E-ABB977849A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41218" y="1731639"/>
            <a:ext cx="2004434" cy="165548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B18C69BD-9B00-4BFB-8265-A96A1293E19D}"/>
              </a:ext>
            </a:extLst>
          </p:cNvPr>
          <p:cNvPicPr>
            <a:picLocks noChangeAspect="1"/>
          </p:cNvPicPr>
          <p:nvPr/>
        </p:nvPicPr>
        <p:blipFill>
          <a:blip r:embed="rId3"/>
          <a:stretch>
            <a:fillRect/>
          </a:stretch>
        </p:blipFill>
        <p:spPr>
          <a:xfrm>
            <a:off x="7318575" y="4092293"/>
            <a:ext cx="2598831" cy="1655484"/>
          </a:xfrm>
          <a:prstGeom prst="rect">
            <a:avLst/>
          </a:prstGeom>
        </p:spPr>
      </p:pic>
      <p:pic>
        <p:nvPicPr>
          <p:cNvPr id="10" name="Picture 9">
            <a:extLst>
              <a:ext uri="{FF2B5EF4-FFF2-40B4-BE49-F238E27FC236}">
                <a16:creationId xmlns:a16="http://schemas.microsoft.com/office/drawing/2014/main" id="{7AC4F8C1-402C-464D-955E-0547345EC9AA}"/>
              </a:ext>
            </a:extLst>
          </p:cNvPr>
          <p:cNvPicPr>
            <a:picLocks noChangeAspect="1"/>
          </p:cNvPicPr>
          <p:nvPr/>
        </p:nvPicPr>
        <p:blipFill>
          <a:blip r:embed="rId4"/>
          <a:stretch>
            <a:fillRect/>
          </a:stretch>
        </p:blipFill>
        <p:spPr>
          <a:xfrm rot="19559044">
            <a:off x="565037" y="3143666"/>
            <a:ext cx="2060311" cy="2883062"/>
          </a:xfrm>
          <a:prstGeom prst="rect">
            <a:avLst/>
          </a:prstGeom>
        </p:spPr>
      </p:pic>
      <p:pic>
        <p:nvPicPr>
          <p:cNvPr id="12" name="Picture 11">
            <a:extLst>
              <a:ext uri="{FF2B5EF4-FFF2-40B4-BE49-F238E27FC236}">
                <a16:creationId xmlns:a16="http://schemas.microsoft.com/office/drawing/2014/main" id="{6B3FEEB2-6AB9-4452-80AB-2B9F45EC82CA}"/>
              </a:ext>
            </a:extLst>
          </p:cNvPr>
          <p:cNvPicPr>
            <a:picLocks noChangeAspect="1"/>
          </p:cNvPicPr>
          <p:nvPr/>
        </p:nvPicPr>
        <p:blipFill>
          <a:blip r:embed="rId5"/>
          <a:stretch>
            <a:fillRect/>
          </a:stretch>
        </p:blipFill>
        <p:spPr>
          <a:xfrm>
            <a:off x="289185" y="1979750"/>
            <a:ext cx="2000250" cy="1362075"/>
          </a:xfrm>
          <a:prstGeom prst="rect">
            <a:avLst/>
          </a:prstGeom>
        </p:spPr>
      </p:pic>
      <p:pic>
        <p:nvPicPr>
          <p:cNvPr id="14" name="Picture 13">
            <a:extLst>
              <a:ext uri="{FF2B5EF4-FFF2-40B4-BE49-F238E27FC236}">
                <a16:creationId xmlns:a16="http://schemas.microsoft.com/office/drawing/2014/main" id="{E5EF54E2-0A82-4708-B073-63CE929CC73C}"/>
              </a:ext>
            </a:extLst>
          </p:cNvPr>
          <p:cNvPicPr>
            <a:picLocks noChangeAspect="1"/>
          </p:cNvPicPr>
          <p:nvPr/>
        </p:nvPicPr>
        <p:blipFill>
          <a:blip r:embed="rId6"/>
          <a:stretch>
            <a:fillRect/>
          </a:stretch>
        </p:blipFill>
        <p:spPr>
          <a:xfrm>
            <a:off x="4522772" y="1978382"/>
            <a:ext cx="1767665" cy="1671323"/>
          </a:xfrm>
          <a:prstGeom prst="rect">
            <a:avLst/>
          </a:prstGeom>
        </p:spPr>
      </p:pic>
      <p:pic>
        <p:nvPicPr>
          <p:cNvPr id="15" name="Picture 14">
            <a:extLst>
              <a:ext uri="{FF2B5EF4-FFF2-40B4-BE49-F238E27FC236}">
                <a16:creationId xmlns:a16="http://schemas.microsoft.com/office/drawing/2014/main" id="{77586D95-C7A3-4504-BAE8-AFF265BE6D5F}"/>
              </a:ext>
            </a:extLst>
          </p:cNvPr>
          <p:cNvPicPr>
            <a:picLocks noChangeAspect="1"/>
          </p:cNvPicPr>
          <p:nvPr/>
        </p:nvPicPr>
        <p:blipFill>
          <a:blip r:embed="rId7"/>
          <a:stretch>
            <a:fillRect/>
          </a:stretch>
        </p:blipFill>
        <p:spPr>
          <a:xfrm>
            <a:off x="2800600" y="4199014"/>
            <a:ext cx="2040448" cy="1671322"/>
          </a:xfrm>
          <a:prstGeom prst="rect">
            <a:avLst/>
          </a:prstGeom>
        </p:spPr>
      </p:pic>
      <p:pic>
        <p:nvPicPr>
          <p:cNvPr id="17" name="Picture 16">
            <a:extLst>
              <a:ext uri="{FF2B5EF4-FFF2-40B4-BE49-F238E27FC236}">
                <a16:creationId xmlns:a16="http://schemas.microsoft.com/office/drawing/2014/main" id="{147C484D-E0A0-4117-81FC-ACF62D50D3B2}"/>
              </a:ext>
            </a:extLst>
          </p:cNvPr>
          <p:cNvPicPr>
            <a:picLocks noChangeAspect="1"/>
          </p:cNvPicPr>
          <p:nvPr/>
        </p:nvPicPr>
        <p:blipFill>
          <a:blip r:embed="rId8"/>
          <a:stretch>
            <a:fillRect/>
          </a:stretch>
        </p:blipFill>
        <p:spPr>
          <a:xfrm>
            <a:off x="10095725" y="3440920"/>
            <a:ext cx="1807090" cy="2596595"/>
          </a:xfrm>
          <a:prstGeom prst="rect">
            <a:avLst/>
          </a:prstGeom>
        </p:spPr>
      </p:pic>
      <p:sp>
        <p:nvSpPr>
          <p:cNvPr id="18" name="TextBox 17">
            <a:extLst>
              <a:ext uri="{FF2B5EF4-FFF2-40B4-BE49-F238E27FC236}">
                <a16:creationId xmlns:a16="http://schemas.microsoft.com/office/drawing/2014/main" id="{585DB93E-6943-41B0-B458-94D3FE590046}"/>
              </a:ext>
            </a:extLst>
          </p:cNvPr>
          <p:cNvSpPr txBox="1"/>
          <p:nvPr/>
        </p:nvSpPr>
        <p:spPr>
          <a:xfrm>
            <a:off x="441161" y="3293204"/>
            <a:ext cx="1696298" cy="338554"/>
          </a:xfrm>
          <a:prstGeom prst="rect">
            <a:avLst/>
          </a:prstGeom>
          <a:noFill/>
        </p:spPr>
        <p:txBody>
          <a:bodyPr wrap="none" rtlCol="0">
            <a:spAutoFit/>
          </a:bodyPr>
          <a:lstStyle/>
          <a:p>
            <a:r>
              <a:rPr lang="en-GB" sz="1600" b="1" dirty="0">
                <a:solidFill>
                  <a:srgbClr val="FF0000"/>
                </a:solidFill>
              </a:rPr>
              <a:t>Forced air cooling</a:t>
            </a:r>
          </a:p>
        </p:txBody>
      </p:sp>
      <p:sp>
        <p:nvSpPr>
          <p:cNvPr id="20" name="TextBox 19">
            <a:extLst>
              <a:ext uri="{FF2B5EF4-FFF2-40B4-BE49-F238E27FC236}">
                <a16:creationId xmlns:a16="http://schemas.microsoft.com/office/drawing/2014/main" id="{5A429CA0-8BEE-47C8-94F8-3FA269653B5C}"/>
              </a:ext>
            </a:extLst>
          </p:cNvPr>
          <p:cNvSpPr txBox="1"/>
          <p:nvPr/>
        </p:nvSpPr>
        <p:spPr>
          <a:xfrm>
            <a:off x="289185" y="5708044"/>
            <a:ext cx="2361544" cy="338554"/>
          </a:xfrm>
          <a:prstGeom prst="rect">
            <a:avLst/>
          </a:prstGeom>
          <a:noFill/>
        </p:spPr>
        <p:txBody>
          <a:bodyPr wrap="none" rtlCol="0">
            <a:spAutoFit/>
          </a:bodyPr>
          <a:lstStyle/>
          <a:p>
            <a:r>
              <a:rPr lang="en-GB" sz="1600" b="1" dirty="0">
                <a:solidFill>
                  <a:srgbClr val="FF0000"/>
                </a:solidFill>
              </a:rPr>
              <a:t>Liquid assisted air cooling</a:t>
            </a:r>
          </a:p>
        </p:txBody>
      </p:sp>
      <p:sp>
        <p:nvSpPr>
          <p:cNvPr id="21" name="TextBox 20">
            <a:extLst>
              <a:ext uri="{FF2B5EF4-FFF2-40B4-BE49-F238E27FC236}">
                <a16:creationId xmlns:a16="http://schemas.microsoft.com/office/drawing/2014/main" id="{14B7C93D-48F7-49C9-AA3D-3EC42D665DC7}"/>
              </a:ext>
            </a:extLst>
          </p:cNvPr>
          <p:cNvSpPr txBox="1"/>
          <p:nvPr/>
        </p:nvSpPr>
        <p:spPr>
          <a:xfrm>
            <a:off x="2763991" y="5838903"/>
            <a:ext cx="2066976" cy="338554"/>
          </a:xfrm>
          <a:prstGeom prst="rect">
            <a:avLst/>
          </a:prstGeom>
          <a:noFill/>
        </p:spPr>
        <p:txBody>
          <a:bodyPr wrap="none" rtlCol="0">
            <a:spAutoFit/>
          </a:bodyPr>
          <a:lstStyle/>
          <a:p>
            <a:r>
              <a:rPr lang="en-GB" sz="1600" b="1" dirty="0">
                <a:solidFill>
                  <a:srgbClr val="FF0000"/>
                </a:solidFill>
              </a:rPr>
              <a:t>Mechanically pumped</a:t>
            </a:r>
          </a:p>
        </p:txBody>
      </p:sp>
      <p:sp>
        <p:nvSpPr>
          <p:cNvPr id="22" name="TextBox 21">
            <a:extLst>
              <a:ext uri="{FF2B5EF4-FFF2-40B4-BE49-F238E27FC236}">
                <a16:creationId xmlns:a16="http://schemas.microsoft.com/office/drawing/2014/main" id="{82E569AB-9888-49A7-AB6B-E8B00365B062}"/>
              </a:ext>
            </a:extLst>
          </p:cNvPr>
          <p:cNvSpPr txBox="1"/>
          <p:nvPr/>
        </p:nvSpPr>
        <p:spPr>
          <a:xfrm>
            <a:off x="8130181" y="5744722"/>
            <a:ext cx="1006686" cy="338554"/>
          </a:xfrm>
          <a:prstGeom prst="rect">
            <a:avLst/>
          </a:prstGeom>
          <a:noFill/>
        </p:spPr>
        <p:txBody>
          <a:bodyPr wrap="none" rtlCol="0">
            <a:spAutoFit/>
          </a:bodyPr>
          <a:lstStyle/>
          <a:p>
            <a:r>
              <a:rPr lang="en-GB" sz="1600" b="1" dirty="0">
                <a:solidFill>
                  <a:srgbClr val="FF0000"/>
                </a:solidFill>
              </a:rPr>
              <a:t>Heat pipe</a:t>
            </a:r>
          </a:p>
        </p:txBody>
      </p:sp>
      <p:sp>
        <p:nvSpPr>
          <p:cNvPr id="23" name="TextBox 22">
            <a:extLst>
              <a:ext uri="{FF2B5EF4-FFF2-40B4-BE49-F238E27FC236}">
                <a16:creationId xmlns:a16="http://schemas.microsoft.com/office/drawing/2014/main" id="{EDE4F8C7-E32C-4066-8E8E-A2054F80BAF1}"/>
              </a:ext>
            </a:extLst>
          </p:cNvPr>
          <p:cNvSpPr txBox="1"/>
          <p:nvPr/>
        </p:nvSpPr>
        <p:spPr>
          <a:xfrm>
            <a:off x="9886397" y="5998515"/>
            <a:ext cx="1926233" cy="338554"/>
          </a:xfrm>
          <a:prstGeom prst="rect">
            <a:avLst/>
          </a:prstGeom>
          <a:noFill/>
        </p:spPr>
        <p:txBody>
          <a:bodyPr wrap="none" rtlCol="0">
            <a:spAutoFit/>
          </a:bodyPr>
          <a:lstStyle/>
          <a:p>
            <a:r>
              <a:rPr lang="en-GB" sz="1600" b="1" dirty="0">
                <a:solidFill>
                  <a:srgbClr val="FF0000"/>
                </a:solidFill>
              </a:rPr>
              <a:t>Multi-micro-channel</a:t>
            </a:r>
          </a:p>
        </p:txBody>
      </p:sp>
      <p:sp>
        <p:nvSpPr>
          <p:cNvPr id="24" name="TextBox 23">
            <a:extLst>
              <a:ext uri="{FF2B5EF4-FFF2-40B4-BE49-F238E27FC236}">
                <a16:creationId xmlns:a16="http://schemas.microsoft.com/office/drawing/2014/main" id="{516BFC30-3BEE-4CB7-977F-A902FEC0F000}"/>
              </a:ext>
            </a:extLst>
          </p:cNvPr>
          <p:cNvSpPr txBox="1"/>
          <p:nvPr/>
        </p:nvSpPr>
        <p:spPr>
          <a:xfrm>
            <a:off x="8058826" y="3385022"/>
            <a:ext cx="1812676" cy="338554"/>
          </a:xfrm>
          <a:prstGeom prst="rect">
            <a:avLst/>
          </a:prstGeom>
          <a:noFill/>
        </p:spPr>
        <p:txBody>
          <a:bodyPr wrap="none" rtlCol="0">
            <a:spAutoFit/>
          </a:bodyPr>
          <a:lstStyle/>
          <a:p>
            <a:r>
              <a:rPr lang="en-GB" sz="1600" b="1" dirty="0">
                <a:solidFill>
                  <a:srgbClr val="FF0000"/>
                </a:solidFill>
              </a:rPr>
              <a:t>Pulsating heat pipe</a:t>
            </a:r>
          </a:p>
        </p:txBody>
      </p:sp>
      <p:sp>
        <p:nvSpPr>
          <p:cNvPr id="19" name="Arrow: Right 18">
            <a:extLst>
              <a:ext uri="{FF2B5EF4-FFF2-40B4-BE49-F238E27FC236}">
                <a16:creationId xmlns:a16="http://schemas.microsoft.com/office/drawing/2014/main" id="{CF163D1D-4882-47F0-9834-BAA5DAA7AA3A}"/>
              </a:ext>
            </a:extLst>
          </p:cNvPr>
          <p:cNvSpPr/>
          <p:nvPr/>
        </p:nvSpPr>
        <p:spPr>
          <a:xfrm>
            <a:off x="6771323" y="2092656"/>
            <a:ext cx="885825" cy="4667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Arrow: Right 25">
            <a:extLst>
              <a:ext uri="{FF2B5EF4-FFF2-40B4-BE49-F238E27FC236}">
                <a16:creationId xmlns:a16="http://schemas.microsoft.com/office/drawing/2014/main" id="{1B9253FF-AB2B-4097-B21A-7AB407CCEA86}"/>
              </a:ext>
            </a:extLst>
          </p:cNvPr>
          <p:cNvSpPr/>
          <p:nvPr/>
        </p:nvSpPr>
        <p:spPr>
          <a:xfrm rot="900000">
            <a:off x="6803828" y="2935547"/>
            <a:ext cx="885825" cy="4667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Arrow: Right 26">
            <a:extLst>
              <a:ext uri="{FF2B5EF4-FFF2-40B4-BE49-F238E27FC236}">
                <a16:creationId xmlns:a16="http://schemas.microsoft.com/office/drawing/2014/main" id="{A2BE5EAD-8428-4B22-A5F8-FEE3AACCEBD3}"/>
              </a:ext>
            </a:extLst>
          </p:cNvPr>
          <p:cNvSpPr/>
          <p:nvPr/>
        </p:nvSpPr>
        <p:spPr>
          <a:xfrm rot="2353278">
            <a:off x="6507441" y="3562696"/>
            <a:ext cx="885825" cy="4667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Right 27">
            <a:extLst>
              <a:ext uri="{FF2B5EF4-FFF2-40B4-BE49-F238E27FC236}">
                <a16:creationId xmlns:a16="http://schemas.microsoft.com/office/drawing/2014/main" id="{FC892A95-948B-4EE8-8BA2-29690CB1C39A}"/>
              </a:ext>
            </a:extLst>
          </p:cNvPr>
          <p:cNvSpPr/>
          <p:nvPr/>
        </p:nvSpPr>
        <p:spPr>
          <a:xfrm rot="7945310">
            <a:off x="4445153" y="3608663"/>
            <a:ext cx="885825" cy="4667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Arrow: Right 28">
            <a:extLst>
              <a:ext uri="{FF2B5EF4-FFF2-40B4-BE49-F238E27FC236}">
                <a16:creationId xmlns:a16="http://schemas.microsoft.com/office/drawing/2014/main" id="{0A7A687A-DCAA-449F-8762-128C22D09412}"/>
              </a:ext>
            </a:extLst>
          </p:cNvPr>
          <p:cNvSpPr/>
          <p:nvPr/>
        </p:nvSpPr>
        <p:spPr>
          <a:xfrm rot="9146909">
            <a:off x="3529288" y="3305990"/>
            <a:ext cx="885825" cy="4667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Arrow: Right 29">
            <a:extLst>
              <a:ext uri="{FF2B5EF4-FFF2-40B4-BE49-F238E27FC236}">
                <a16:creationId xmlns:a16="http://schemas.microsoft.com/office/drawing/2014/main" id="{C8B8F27F-E1E5-4B8D-979A-383C25042C1E}"/>
              </a:ext>
            </a:extLst>
          </p:cNvPr>
          <p:cNvSpPr/>
          <p:nvPr/>
        </p:nvSpPr>
        <p:spPr>
          <a:xfrm rot="10800000">
            <a:off x="3111581" y="2366508"/>
            <a:ext cx="885825" cy="4667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1" name="Picture 30">
            <a:extLst>
              <a:ext uri="{FF2B5EF4-FFF2-40B4-BE49-F238E27FC236}">
                <a16:creationId xmlns:a16="http://schemas.microsoft.com/office/drawing/2014/main" id="{D0F6EEF0-BF07-4BB3-A665-006B072CC4A9}"/>
              </a:ext>
            </a:extLst>
          </p:cNvPr>
          <p:cNvPicPr>
            <a:picLocks noChangeAspect="1"/>
          </p:cNvPicPr>
          <p:nvPr/>
        </p:nvPicPr>
        <p:blipFill>
          <a:blip r:embed="rId9"/>
          <a:stretch>
            <a:fillRect/>
          </a:stretch>
        </p:blipFill>
        <p:spPr>
          <a:xfrm>
            <a:off x="4918683" y="4380743"/>
            <a:ext cx="2276353" cy="1536538"/>
          </a:xfrm>
          <a:prstGeom prst="rect">
            <a:avLst/>
          </a:prstGeom>
        </p:spPr>
      </p:pic>
      <p:sp>
        <p:nvSpPr>
          <p:cNvPr id="33" name="TextBox 32">
            <a:extLst>
              <a:ext uri="{FF2B5EF4-FFF2-40B4-BE49-F238E27FC236}">
                <a16:creationId xmlns:a16="http://schemas.microsoft.com/office/drawing/2014/main" id="{923DDD20-68A8-4D59-9840-FA4DF7133D6B}"/>
              </a:ext>
            </a:extLst>
          </p:cNvPr>
          <p:cNvSpPr txBox="1"/>
          <p:nvPr/>
        </p:nvSpPr>
        <p:spPr>
          <a:xfrm>
            <a:off x="5360060" y="5890018"/>
            <a:ext cx="1471878" cy="338554"/>
          </a:xfrm>
          <a:prstGeom prst="rect">
            <a:avLst/>
          </a:prstGeom>
          <a:noFill/>
        </p:spPr>
        <p:txBody>
          <a:bodyPr wrap="none" rtlCol="0">
            <a:spAutoFit/>
          </a:bodyPr>
          <a:lstStyle/>
          <a:p>
            <a:r>
              <a:rPr lang="en-GB" sz="1600" b="1" dirty="0">
                <a:solidFill>
                  <a:srgbClr val="FF0000"/>
                </a:solidFill>
              </a:rPr>
              <a:t>Thermoelectric</a:t>
            </a:r>
          </a:p>
        </p:txBody>
      </p:sp>
      <p:sp>
        <p:nvSpPr>
          <p:cNvPr id="35" name="Arrow: Right 34">
            <a:extLst>
              <a:ext uri="{FF2B5EF4-FFF2-40B4-BE49-F238E27FC236}">
                <a16:creationId xmlns:a16="http://schemas.microsoft.com/office/drawing/2014/main" id="{5C46AB31-B4C1-4EB3-8896-EAE771A09C46}"/>
              </a:ext>
            </a:extLst>
          </p:cNvPr>
          <p:cNvSpPr/>
          <p:nvPr/>
        </p:nvSpPr>
        <p:spPr>
          <a:xfrm rot="5400000">
            <a:off x="5522786" y="3905465"/>
            <a:ext cx="885825" cy="4667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Slide Number Placeholder 5">
            <a:extLst>
              <a:ext uri="{FF2B5EF4-FFF2-40B4-BE49-F238E27FC236}">
                <a16:creationId xmlns:a16="http://schemas.microsoft.com/office/drawing/2014/main" id="{7F9DA0DD-76DE-485A-A994-E402E473AC73}"/>
              </a:ext>
            </a:extLst>
          </p:cNvPr>
          <p:cNvSpPr>
            <a:spLocks noGrp="1"/>
          </p:cNvSpPr>
          <p:nvPr>
            <p:ph type="sldNum" sz="quarter" idx="4"/>
          </p:nvPr>
        </p:nvSpPr>
        <p:spPr>
          <a:xfrm>
            <a:off x="8979747" y="6356350"/>
            <a:ext cx="2429905"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3</a:t>
            </a:fld>
            <a:endParaRPr lang="en-GB" dirty="0"/>
          </a:p>
        </p:txBody>
      </p:sp>
      <p:sp>
        <p:nvSpPr>
          <p:cNvPr id="34" name="Date Placeholder 3">
            <a:extLst>
              <a:ext uri="{FF2B5EF4-FFF2-40B4-BE49-F238E27FC236}">
                <a16:creationId xmlns:a16="http://schemas.microsoft.com/office/drawing/2014/main" id="{E0D266A3-E582-4439-92EF-4EE539F5368E}"/>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Tree>
    <p:extLst>
      <p:ext uri="{BB962C8B-B14F-4D97-AF65-F5344CB8AC3E}">
        <p14:creationId xmlns:p14="http://schemas.microsoft.com/office/powerpoint/2010/main" val="509037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838200" y="-2168"/>
            <a:ext cx="10515600" cy="1325563"/>
          </a:xfrm>
        </p:spPr>
        <p:txBody>
          <a:bodyPr/>
          <a:lstStyle/>
          <a:p>
            <a:r>
              <a:rPr lang="en-US" dirty="0">
                <a:solidFill>
                  <a:srgbClr val="C00000"/>
                </a:solidFill>
              </a:rPr>
              <a:t>Peculiarities of detector cooling</a:t>
            </a:r>
            <a:endParaRPr lang="en-GB" dirty="0">
              <a:solidFill>
                <a:srgbClr val="C00000"/>
              </a:solidFill>
            </a:endParaRPr>
          </a:p>
        </p:txBody>
      </p:sp>
      <p:pic>
        <p:nvPicPr>
          <p:cNvPr id="14" name="Picture 13"/>
          <p:cNvPicPr>
            <a:picLocks noChangeAspect="1"/>
          </p:cNvPicPr>
          <p:nvPr/>
        </p:nvPicPr>
        <p:blipFill>
          <a:blip r:embed="rId2"/>
          <a:stretch>
            <a:fillRect/>
          </a:stretch>
        </p:blipFill>
        <p:spPr>
          <a:xfrm>
            <a:off x="8715998" y="3766752"/>
            <a:ext cx="2299360" cy="636546"/>
          </a:xfrm>
          <a:prstGeom prst="rect">
            <a:avLst/>
          </a:prstGeom>
        </p:spPr>
      </p:pic>
      <mc:AlternateContent xmlns:mc="http://schemas.openxmlformats.org/markup-compatibility/2006">
        <mc:Choice xmlns:a14="http://schemas.microsoft.com/office/drawing/2010/main" Requires="a14">
          <p:sp>
            <p:nvSpPr>
              <p:cNvPr id="22" name="TextBox 21"/>
              <p:cNvSpPr txBox="1"/>
              <p:nvPr/>
            </p:nvSpPr>
            <p:spPr>
              <a:xfrm>
                <a:off x="8439589" y="4837259"/>
                <a:ext cx="2575769" cy="4485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CH" sz="1400" b="0" i="1" smtClean="0">
                          <a:latin typeface="Cambria Math" panose="02040503050406030204" pitchFamily="18" charset="0"/>
                        </a:rPr>
                        <m:t>𝑇𝐹𝑀</m:t>
                      </m:r>
                      <m:r>
                        <a:rPr lang="fr-CH" sz="1400" b="0" i="1" smtClean="0">
                          <a:latin typeface="Cambria Math" panose="02040503050406030204" pitchFamily="18" charset="0"/>
                        </a:rPr>
                        <m:t>= </m:t>
                      </m:r>
                      <m:f>
                        <m:fPr>
                          <m:ctrlPr>
                            <a:rPr lang="fr-CH" sz="1400" b="0" i="1" smtClean="0">
                              <a:latin typeface="Cambria Math" panose="02040503050406030204" pitchFamily="18" charset="0"/>
                            </a:rPr>
                          </m:ctrlPr>
                        </m:fPr>
                        <m:num>
                          <m:r>
                            <a:rPr lang="fr-CH" sz="1400" b="0" i="1" smtClean="0">
                              <a:latin typeface="Cambria Math" panose="02040503050406030204" pitchFamily="18" charset="0"/>
                              <a:ea typeface="Cambria Math" panose="02040503050406030204" pitchFamily="18" charset="0"/>
                            </a:rPr>
                            <m:t>∆</m:t>
                          </m:r>
                          <m:sSub>
                            <m:sSubPr>
                              <m:ctrlPr>
                                <a:rPr lang="fr-CH" sz="1400" b="0" i="1" smtClean="0">
                                  <a:latin typeface="Cambria Math" panose="02040503050406030204" pitchFamily="18" charset="0"/>
                                  <a:ea typeface="Cambria Math" panose="02040503050406030204" pitchFamily="18" charset="0"/>
                                </a:rPr>
                              </m:ctrlPr>
                            </m:sSubPr>
                            <m:e>
                              <m:r>
                                <a:rPr lang="fr-CH" sz="1400" b="0" i="1" smtClean="0">
                                  <a:latin typeface="Cambria Math" panose="02040503050406030204" pitchFamily="18" charset="0"/>
                                  <a:ea typeface="Cambria Math" panose="02040503050406030204" pitchFamily="18" charset="0"/>
                                </a:rPr>
                                <m:t>𝑇</m:t>
                              </m:r>
                            </m:e>
                            <m:sub>
                              <m:r>
                                <a:rPr lang="fr-CH" sz="1400" i="1">
                                  <a:latin typeface="Cambria Math" panose="02040503050406030204" pitchFamily="18" charset="0"/>
                                  <a:ea typeface="Cambria Math" panose="02040503050406030204" pitchFamily="18" charset="0"/>
                                </a:rPr>
                                <m:t>𝑠𝑒𝑛𝑠𝑜𝑟𝑠</m:t>
                              </m:r>
                              <m:r>
                                <a:rPr lang="fr-CH" sz="1400" i="1">
                                  <a:latin typeface="Cambria Math" panose="02040503050406030204" pitchFamily="18" charset="0"/>
                                  <a:ea typeface="Cambria Math" panose="02040503050406030204" pitchFamily="18" charset="0"/>
                                </a:rPr>
                                <m:t>−</m:t>
                              </m:r>
                              <m:r>
                                <a:rPr lang="fr-CH" sz="1400" i="1">
                                  <a:latin typeface="Cambria Math" panose="02040503050406030204" pitchFamily="18" charset="0"/>
                                  <a:ea typeface="Cambria Math" panose="02040503050406030204" pitchFamily="18" charset="0"/>
                                </a:rPr>
                                <m:t>𝑓𝑙𝑢𝑖𝑑</m:t>
                              </m:r>
                            </m:sub>
                          </m:sSub>
                        </m:num>
                        <m:den>
                          <m:r>
                            <a:rPr lang="fr-CH" sz="1400" b="0" i="1" smtClean="0">
                              <a:latin typeface="Cambria Math" panose="02040503050406030204" pitchFamily="18" charset="0"/>
                            </a:rPr>
                            <m:t>𝑆𝑢𝑟𝑓𝑎𝑐𝑒</m:t>
                          </m:r>
                          <m:r>
                            <a:rPr lang="fr-CH" sz="1400" b="0" i="1" smtClean="0">
                              <a:latin typeface="Cambria Math" panose="02040503050406030204" pitchFamily="18" charset="0"/>
                            </a:rPr>
                            <m:t> </m:t>
                          </m:r>
                          <m:r>
                            <a:rPr lang="fr-CH" sz="1400" b="0" i="1" smtClean="0">
                              <a:latin typeface="Cambria Math" panose="02040503050406030204" pitchFamily="18" charset="0"/>
                            </a:rPr>
                            <m:t>𝑃𝑜𝑤𝑒𝑟</m:t>
                          </m:r>
                          <m:r>
                            <a:rPr lang="fr-CH" sz="1400" b="0" i="1" smtClean="0">
                              <a:latin typeface="Cambria Math" panose="02040503050406030204" pitchFamily="18" charset="0"/>
                            </a:rPr>
                            <m:t> </m:t>
                          </m:r>
                          <m:r>
                            <a:rPr lang="fr-CH" sz="1400" b="0" i="1" smtClean="0">
                              <a:latin typeface="Cambria Math" panose="02040503050406030204" pitchFamily="18" charset="0"/>
                            </a:rPr>
                            <m:t>𝐷𝑒𝑛𝑠𝑖𝑡𝑦</m:t>
                          </m:r>
                        </m:den>
                      </m:f>
                    </m:oMath>
                  </m:oMathPara>
                </a14:m>
                <a:endParaRPr lang="en-GB" sz="1400" dirty="0"/>
              </a:p>
            </p:txBody>
          </p:sp>
        </mc:Choice>
        <mc:Fallback>
          <p:sp>
            <p:nvSpPr>
              <p:cNvPr id="22" name="TextBox 21"/>
              <p:cNvSpPr txBox="1">
                <a:spLocks noRot="1" noChangeAspect="1" noMove="1" noResize="1" noEditPoints="1" noAdjustHandles="1" noChangeArrowheads="1" noChangeShapeType="1" noTextEdit="1"/>
              </p:cNvSpPr>
              <p:nvPr/>
            </p:nvSpPr>
            <p:spPr>
              <a:xfrm>
                <a:off x="8439589" y="4837259"/>
                <a:ext cx="2575769" cy="448584"/>
              </a:xfrm>
              <a:prstGeom prst="rect">
                <a:avLst/>
              </a:prstGeom>
              <a:blipFill>
                <a:blip r:embed="rId3"/>
                <a:stretch>
                  <a:fillRect l="-1182" t="-1370" r="-1655" b="-16438"/>
                </a:stretch>
              </a:blipFill>
            </p:spPr>
            <p:txBody>
              <a:bodyPr/>
              <a:lstStyle/>
              <a:p>
                <a:r>
                  <a:rPr lang="en-GB">
                    <a:noFill/>
                  </a:rPr>
                  <a:t> </a:t>
                </a:r>
              </a:p>
            </p:txBody>
          </p:sp>
        </mc:Fallback>
      </mc:AlternateContent>
      <p:sp>
        <p:nvSpPr>
          <p:cNvPr id="17" name="Date Placeholder 3">
            <a:extLst>
              <a:ext uri="{FF2B5EF4-FFF2-40B4-BE49-F238E27FC236}">
                <a16:creationId xmlns:a16="http://schemas.microsoft.com/office/drawing/2014/main" id="{9E506555-F6FF-469F-969C-23CC406D2430}"/>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21" name="Slide Number Placeholder 5">
            <a:extLst>
              <a:ext uri="{FF2B5EF4-FFF2-40B4-BE49-F238E27FC236}">
                <a16:creationId xmlns:a16="http://schemas.microsoft.com/office/drawing/2014/main" id="{6CA2EF7D-66ED-41DC-86D0-C8020ECF58E0}"/>
              </a:ext>
            </a:extLst>
          </p:cNvPr>
          <p:cNvSpPr>
            <a:spLocks noGrp="1"/>
          </p:cNvSpPr>
          <p:nvPr>
            <p:ph type="sldNum" sz="quarter" idx="4"/>
          </p:nvPr>
        </p:nvSpPr>
        <p:spPr>
          <a:xfrm>
            <a:off x="8979747" y="6356350"/>
            <a:ext cx="2429905"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4</a:t>
            </a:fld>
            <a:endParaRPr lang="en-GB" dirty="0"/>
          </a:p>
        </p:txBody>
      </p:sp>
      <p:sp>
        <p:nvSpPr>
          <p:cNvPr id="2" name="TextBox 1">
            <a:extLst>
              <a:ext uri="{FF2B5EF4-FFF2-40B4-BE49-F238E27FC236}">
                <a16:creationId xmlns:a16="http://schemas.microsoft.com/office/drawing/2014/main" id="{F6DD9219-59CB-4750-8DD9-0BD5150EEE6D}"/>
              </a:ext>
            </a:extLst>
          </p:cNvPr>
          <p:cNvSpPr txBox="1"/>
          <p:nvPr/>
        </p:nvSpPr>
        <p:spPr>
          <a:xfrm>
            <a:off x="2874028" y="1006738"/>
            <a:ext cx="6443944" cy="4213141"/>
          </a:xfrm>
          <a:prstGeom prst="rect">
            <a:avLst/>
          </a:prstGeom>
          <a:noFill/>
        </p:spPr>
        <p:txBody>
          <a:bodyPr wrap="none" rtlCol="0">
            <a:spAutoFit/>
          </a:bodyPr>
          <a:lstStyle/>
          <a:p>
            <a:pPr marL="285750" indent="-285750">
              <a:lnSpc>
                <a:spcPts val="3600"/>
              </a:lnSpc>
              <a:buFont typeface="Arial" panose="020B0604020202020204" pitchFamily="34" charset="0"/>
              <a:buChar char="•"/>
            </a:pPr>
            <a:r>
              <a:rPr lang="en-GB" sz="2400" b="1" dirty="0">
                <a:solidFill>
                  <a:srgbClr val="24549C"/>
                </a:solidFill>
              </a:rPr>
              <a:t>Low power density, but (usually) large surfaces</a:t>
            </a:r>
          </a:p>
          <a:p>
            <a:pPr marL="285750" indent="-285750">
              <a:lnSpc>
                <a:spcPts val="3600"/>
              </a:lnSpc>
              <a:buFont typeface="Arial" panose="020B0604020202020204" pitchFamily="34" charset="0"/>
              <a:buChar char="•"/>
            </a:pPr>
            <a:r>
              <a:rPr lang="en-GB" sz="2400" b="1" dirty="0">
                <a:solidFill>
                  <a:srgbClr val="24549C"/>
                </a:solidFill>
              </a:rPr>
              <a:t>Moderate to very high radiation</a:t>
            </a:r>
          </a:p>
          <a:p>
            <a:pPr marL="285750" indent="-285750">
              <a:lnSpc>
                <a:spcPts val="3600"/>
              </a:lnSpc>
              <a:buFont typeface="Arial" panose="020B0604020202020204" pitchFamily="34" charset="0"/>
              <a:buChar char="•"/>
            </a:pPr>
            <a:r>
              <a:rPr lang="en-GB" sz="2400" b="1" dirty="0">
                <a:solidFill>
                  <a:srgbClr val="24549C"/>
                </a:solidFill>
              </a:rPr>
              <a:t>Radiation length minimization</a:t>
            </a:r>
          </a:p>
          <a:p>
            <a:pPr marL="285750" indent="-285750">
              <a:lnSpc>
                <a:spcPts val="3600"/>
              </a:lnSpc>
              <a:buFont typeface="Arial" panose="020B0604020202020204" pitchFamily="34" charset="0"/>
              <a:buChar char="•"/>
            </a:pPr>
            <a:r>
              <a:rPr lang="en-GB" sz="2400" b="1" dirty="0">
                <a:solidFill>
                  <a:srgbClr val="24549C"/>
                </a:solidFill>
              </a:rPr>
              <a:t>Cold operation</a:t>
            </a:r>
          </a:p>
          <a:p>
            <a:pPr marL="285750" indent="-285750">
              <a:lnSpc>
                <a:spcPts val="3600"/>
              </a:lnSpc>
              <a:buFont typeface="Arial" panose="020B0604020202020204" pitchFamily="34" charset="0"/>
              <a:buChar char="•"/>
            </a:pPr>
            <a:r>
              <a:rPr lang="en-GB" sz="2400" b="1" dirty="0">
                <a:solidFill>
                  <a:srgbClr val="24549C"/>
                </a:solidFill>
              </a:rPr>
              <a:t>High uniformity in space</a:t>
            </a:r>
          </a:p>
          <a:p>
            <a:pPr marL="285750" indent="-285750">
              <a:lnSpc>
                <a:spcPts val="3600"/>
              </a:lnSpc>
              <a:buFont typeface="Arial" panose="020B0604020202020204" pitchFamily="34" charset="0"/>
              <a:buChar char="•"/>
            </a:pPr>
            <a:r>
              <a:rPr lang="en-GB" sz="2400" b="1" dirty="0">
                <a:solidFill>
                  <a:srgbClr val="24549C"/>
                </a:solidFill>
              </a:rPr>
              <a:t>High stability in time</a:t>
            </a:r>
          </a:p>
          <a:p>
            <a:pPr marL="285750" indent="-285750">
              <a:lnSpc>
                <a:spcPts val="3600"/>
              </a:lnSpc>
              <a:buFont typeface="Arial" panose="020B0604020202020204" pitchFamily="34" charset="0"/>
              <a:buChar char="•"/>
            </a:pPr>
            <a:r>
              <a:rPr lang="en-GB" sz="2400" b="1" dirty="0">
                <a:solidFill>
                  <a:srgbClr val="24549C"/>
                </a:solidFill>
              </a:rPr>
              <a:t>Magnetic field</a:t>
            </a:r>
          </a:p>
          <a:p>
            <a:pPr marL="285750" indent="-285750">
              <a:lnSpc>
                <a:spcPts val="3600"/>
              </a:lnSpc>
              <a:buFont typeface="Arial" panose="020B0604020202020204" pitchFamily="34" charset="0"/>
              <a:buChar char="•"/>
            </a:pPr>
            <a:r>
              <a:rPr lang="en-GB" sz="2400" b="1" dirty="0">
                <a:solidFill>
                  <a:srgbClr val="24549C"/>
                </a:solidFill>
              </a:rPr>
              <a:t>Extreme reliability</a:t>
            </a:r>
          </a:p>
          <a:p>
            <a:pPr marL="285750" indent="-285750">
              <a:lnSpc>
                <a:spcPts val="3600"/>
              </a:lnSpc>
              <a:buFont typeface="Arial" panose="020B0604020202020204" pitchFamily="34" charset="0"/>
              <a:buChar char="•"/>
            </a:pPr>
            <a:r>
              <a:rPr lang="en-GB" sz="2400" b="1" dirty="0">
                <a:solidFill>
                  <a:srgbClr val="24549C"/>
                </a:solidFill>
              </a:rPr>
              <a:t>Long lifetime</a:t>
            </a:r>
          </a:p>
        </p:txBody>
      </p:sp>
      <p:sp>
        <p:nvSpPr>
          <p:cNvPr id="4" name="TextBox 3">
            <a:extLst>
              <a:ext uri="{FF2B5EF4-FFF2-40B4-BE49-F238E27FC236}">
                <a16:creationId xmlns:a16="http://schemas.microsoft.com/office/drawing/2014/main" id="{8FB9DD97-FA29-44EC-B647-A555D5E00699}"/>
              </a:ext>
            </a:extLst>
          </p:cNvPr>
          <p:cNvSpPr txBox="1"/>
          <p:nvPr/>
        </p:nvSpPr>
        <p:spPr>
          <a:xfrm>
            <a:off x="8439589" y="2872245"/>
            <a:ext cx="2805320" cy="646331"/>
          </a:xfrm>
          <a:prstGeom prst="rect">
            <a:avLst/>
          </a:prstGeom>
          <a:noFill/>
        </p:spPr>
        <p:txBody>
          <a:bodyPr wrap="none" rtlCol="0">
            <a:spAutoFit/>
          </a:bodyPr>
          <a:lstStyle/>
          <a:p>
            <a:r>
              <a:rPr lang="en-GB" dirty="0">
                <a:solidFill>
                  <a:srgbClr val="24549C"/>
                </a:solidFill>
                <a:latin typeface="Myriad Pro"/>
              </a:rPr>
              <a:t>Two reference parameters</a:t>
            </a:r>
          </a:p>
          <a:p>
            <a:r>
              <a:rPr lang="en-GB" dirty="0">
                <a:solidFill>
                  <a:srgbClr val="24549C"/>
                </a:solidFill>
                <a:latin typeface="Myriad Pro"/>
              </a:rPr>
              <a:t>(usually competing)</a:t>
            </a:r>
          </a:p>
        </p:txBody>
      </p:sp>
      <p:sp>
        <p:nvSpPr>
          <p:cNvPr id="5" name="Freeform: Shape 4">
            <a:extLst>
              <a:ext uri="{FF2B5EF4-FFF2-40B4-BE49-F238E27FC236}">
                <a16:creationId xmlns:a16="http://schemas.microsoft.com/office/drawing/2014/main" id="{31FA7AF1-3AF0-4413-96DF-9849215DFA85}"/>
              </a:ext>
            </a:extLst>
          </p:cNvPr>
          <p:cNvSpPr/>
          <p:nvPr/>
        </p:nvSpPr>
        <p:spPr>
          <a:xfrm>
            <a:off x="2782588" y="2229089"/>
            <a:ext cx="182880" cy="461554"/>
          </a:xfrm>
          <a:custGeom>
            <a:avLst/>
            <a:gdLst>
              <a:gd name="connsiteX0" fmla="*/ 165463 w 182880"/>
              <a:gd name="connsiteY0" fmla="*/ 0 h 461554"/>
              <a:gd name="connsiteX1" fmla="*/ 43543 w 182880"/>
              <a:gd name="connsiteY1" fmla="*/ 69668 h 461554"/>
              <a:gd name="connsiteX2" fmla="*/ 0 w 182880"/>
              <a:gd name="connsiteY2" fmla="*/ 235131 h 461554"/>
              <a:gd name="connsiteX3" fmla="*/ 43543 w 182880"/>
              <a:gd name="connsiteY3" fmla="*/ 365760 h 461554"/>
              <a:gd name="connsiteX4" fmla="*/ 182880 w 182880"/>
              <a:gd name="connsiteY4" fmla="*/ 461554 h 461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 h="461554">
                <a:moveTo>
                  <a:pt x="165463" y="0"/>
                </a:moveTo>
                <a:cubicBezTo>
                  <a:pt x="118291" y="15240"/>
                  <a:pt x="71120" y="30480"/>
                  <a:pt x="43543" y="69668"/>
                </a:cubicBezTo>
                <a:cubicBezTo>
                  <a:pt x="15966" y="108857"/>
                  <a:pt x="0" y="185782"/>
                  <a:pt x="0" y="235131"/>
                </a:cubicBezTo>
                <a:cubicBezTo>
                  <a:pt x="0" y="284480"/>
                  <a:pt x="13063" y="328023"/>
                  <a:pt x="43543" y="365760"/>
                </a:cubicBezTo>
                <a:cubicBezTo>
                  <a:pt x="74023" y="403497"/>
                  <a:pt x="128451" y="432525"/>
                  <a:pt x="182880" y="461554"/>
                </a:cubicBezTo>
              </a:path>
            </a:pathLst>
          </a:custGeom>
          <a:noFill/>
          <a:ln w="28575">
            <a:solidFill>
              <a:srgbClr val="FF0000"/>
            </a:solidFill>
            <a:headEnd type="stealth" w="lg" len="lg"/>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reeform: Shape 24">
            <a:extLst>
              <a:ext uri="{FF2B5EF4-FFF2-40B4-BE49-F238E27FC236}">
                <a16:creationId xmlns:a16="http://schemas.microsoft.com/office/drawing/2014/main" id="{CA0C6AF2-DDF3-434E-9334-5A6E2A1CBBAC}"/>
              </a:ext>
            </a:extLst>
          </p:cNvPr>
          <p:cNvSpPr/>
          <p:nvPr/>
        </p:nvSpPr>
        <p:spPr>
          <a:xfrm rot="10800000">
            <a:off x="7106394" y="2187743"/>
            <a:ext cx="182880" cy="461554"/>
          </a:xfrm>
          <a:custGeom>
            <a:avLst/>
            <a:gdLst>
              <a:gd name="connsiteX0" fmla="*/ 165463 w 182880"/>
              <a:gd name="connsiteY0" fmla="*/ 0 h 461554"/>
              <a:gd name="connsiteX1" fmla="*/ 43543 w 182880"/>
              <a:gd name="connsiteY1" fmla="*/ 69668 h 461554"/>
              <a:gd name="connsiteX2" fmla="*/ 0 w 182880"/>
              <a:gd name="connsiteY2" fmla="*/ 235131 h 461554"/>
              <a:gd name="connsiteX3" fmla="*/ 43543 w 182880"/>
              <a:gd name="connsiteY3" fmla="*/ 365760 h 461554"/>
              <a:gd name="connsiteX4" fmla="*/ 182880 w 182880"/>
              <a:gd name="connsiteY4" fmla="*/ 461554 h 461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 h="461554">
                <a:moveTo>
                  <a:pt x="165463" y="0"/>
                </a:moveTo>
                <a:cubicBezTo>
                  <a:pt x="118291" y="15240"/>
                  <a:pt x="71120" y="30480"/>
                  <a:pt x="43543" y="69668"/>
                </a:cubicBezTo>
                <a:cubicBezTo>
                  <a:pt x="15966" y="108857"/>
                  <a:pt x="0" y="185782"/>
                  <a:pt x="0" y="235131"/>
                </a:cubicBezTo>
                <a:cubicBezTo>
                  <a:pt x="0" y="284480"/>
                  <a:pt x="13063" y="328023"/>
                  <a:pt x="43543" y="365760"/>
                </a:cubicBezTo>
                <a:cubicBezTo>
                  <a:pt x="74023" y="403497"/>
                  <a:pt x="128451" y="432525"/>
                  <a:pt x="182880" y="461554"/>
                </a:cubicBezTo>
              </a:path>
            </a:pathLst>
          </a:custGeom>
          <a:noFill/>
          <a:ln w="28575">
            <a:solidFill>
              <a:srgbClr val="FF0000"/>
            </a:solidFill>
            <a:headEnd type="stealth" w="lg" len="lg"/>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FC649D6E-1327-4C37-9AB1-0F204B7012A8}"/>
              </a:ext>
            </a:extLst>
          </p:cNvPr>
          <p:cNvSpPr txBox="1"/>
          <p:nvPr/>
        </p:nvSpPr>
        <p:spPr>
          <a:xfrm>
            <a:off x="2400181" y="5636430"/>
            <a:ext cx="7001147" cy="369332"/>
          </a:xfrm>
          <a:prstGeom prst="rect">
            <a:avLst/>
          </a:prstGeom>
          <a:noFill/>
        </p:spPr>
        <p:txBody>
          <a:bodyPr wrap="none" rtlCol="0">
            <a:spAutoFit/>
          </a:bodyPr>
          <a:lstStyle/>
          <a:p>
            <a:pPr algn="ctr"/>
            <a:r>
              <a:rPr lang="en-GB" dirty="0">
                <a:solidFill>
                  <a:srgbClr val="24549C"/>
                </a:solidFill>
              </a:rPr>
              <a:t>(Varying weight of each parameter depending on the specific application)</a:t>
            </a:r>
          </a:p>
        </p:txBody>
      </p:sp>
    </p:spTree>
    <p:extLst>
      <p:ext uri="{BB962C8B-B14F-4D97-AF65-F5344CB8AC3E}">
        <p14:creationId xmlns:p14="http://schemas.microsoft.com/office/powerpoint/2010/main" val="170879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838200" y="-2168"/>
            <a:ext cx="10515600" cy="1325563"/>
          </a:xfrm>
        </p:spPr>
        <p:txBody>
          <a:bodyPr/>
          <a:lstStyle/>
          <a:p>
            <a:r>
              <a:rPr lang="en-US" dirty="0">
                <a:solidFill>
                  <a:srgbClr val="C00000"/>
                </a:solidFill>
              </a:rPr>
              <a:t>Future trends in cooling needs</a:t>
            </a:r>
            <a:endParaRPr lang="en-GB" dirty="0">
              <a:solidFill>
                <a:srgbClr val="C00000"/>
              </a:solidFill>
            </a:endParaRPr>
          </a:p>
        </p:txBody>
      </p:sp>
      <p:sp>
        <p:nvSpPr>
          <p:cNvPr id="2" name="TextBox 1">
            <a:extLst>
              <a:ext uri="{FF2B5EF4-FFF2-40B4-BE49-F238E27FC236}">
                <a16:creationId xmlns:a16="http://schemas.microsoft.com/office/drawing/2014/main" id="{14B224FF-F068-41B2-9421-FF52DF98D09E}"/>
              </a:ext>
            </a:extLst>
          </p:cNvPr>
          <p:cNvSpPr txBox="1"/>
          <p:nvPr/>
        </p:nvSpPr>
        <p:spPr>
          <a:xfrm>
            <a:off x="2582124" y="1476116"/>
            <a:ext cx="2492092" cy="369332"/>
          </a:xfrm>
          <a:prstGeom prst="rect">
            <a:avLst/>
          </a:prstGeom>
          <a:noFill/>
        </p:spPr>
        <p:txBody>
          <a:bodyPr wrap="none" rtlCol="0">
            <a:spAutoFit/>
          </a:bodyPr>
          <a:lstStyle/>
          <a:p>
            <a:r>
              <a:rPr lang="en-GB" dirty="0"/>
              <a:t>HL-LHC, HE-LHC, FCC-</a:t>
            </a:r>
            <a:r>
              <a:rPr lang="en-GB" dirty="0" err="1"/>
              <a:t>hh</a:t>
            </a:r>
            <a:r>
              <a:rPr lang="en-GB" dirty="0"/>
              <a:t> </a:t>
            </a:r>
          </a:p>
        </p:txBody>
      </p:sp>
      <p:sp>
        <p:nvSpPr>
          <p:cNvPr id="17" name="TextBox 16">
            <a:extLst>
              <a:ext uri="{FF2B5EF4-FFF2-40B4-BE49-F238E27FC236}">
                <a16:creationId xmlns:a16="http://schemas.microsoft.com/office/drawing/2014/main" id="{EDC25970-86B5-47BA-AD80-10EE01DE5217}"/>
              </a:ext>
            </a:extLst>
          </p:cNvPr>
          <p:cNvSpPr txBox="1"/>
          <p:nvPr/>
        </p:nvSpPr>
        <p:spPr>
          <a:xfrm>
            <a:off x="2582124" y="4705428"/>
            <a:ext cx="4131516" cy="646331"/>
          </a:xfrm>
          <a:prstGeom prst="rect">
            <a:avLst/>
          </a:prstGeom>
          <a:noFill/>
        </p:spPr>
        <p:txBody>
          <a:bodyPr wrap="none" rtlCol="0">
            <a:spAutoFit/>
          </a:bodyPr>
          <a:lstStyle/>
          <a:p>
            <a:r>
              <a:rPr lang="en-GB" dirty="0"/>
              <a:t>Strong interaction (fixed target or collider)</a:t>
            </a:r>
          </a:p>
          <a:p>
            <a:r>
              <a:rPr lang="en-GB" dirty="0"/>
              <a:t>Linear </a:t>
            </a:r>
            <a:r>
              <a:rPr lang="en-GB" dirty="0" err="1"/>
              <a:t>e+e</a:t>
            </a:r>
            <a:r>
              <a:rPr lang="en-GB" dirty="0"/>
              <a:t>-, Circular </a:t>
            </a:r>
            <a:r>
              <a:rPr lang="en-GB" dirty="0" err="1"/>
              <a:t>e+e</a:t>
            </a:r>
            <a:r>
              <a:rPr lang="en-GB" dirty="0"/>
              <a:t>-</a:t>
            </a:r>
          </a:p>
        </p:txBody>
      </p:sp>
      <p:sp>
        <p:nvSpPr>
          <p:cNvPr id="3" name="TextBox 2">
            <a:extLst>
              <a:ext uri="{FF2B5EF4-FFF2-40B4-BE49-F238E27FC236}">
                <a16:creationId xmlns:a16="http://schemas.microsoft.com/office/drawing/2014/main" id="{FB953A78-FEC5-4DF2-AB0C-30A67E2D3875}"/>
              </a:ext>
            </a:extLst>
          </p:cNvPr>
          <p:cNvSpPr txBox="1"/>
          <p:nvPr/>
        </p:nvSpPr>
        <p:spPr>
          <a:xfrm>
            <a:off x="2582124" y="1785555"/>
            <a:ext cx="2551148" cy="369332"/>
          </a:xfrm>
          <a:prstGeom prst="rect">
            <a:avLst/>
          </a:prstGeom>
          <a:noFill/>
        </p:spPr>
        <p:txBody>
          <a:bodyPr wrap="none" rtlCol="0">
            <a:spAutoFit/>
          </a:bodyPr>
          <a:lstStyle/>
          <a:p>
            <a:r>
              <a:rPr lang="en-GB" dirty="0"/>
              <a:t>(Rare decays: Kaons, Tau)</a:t>
            </a:r>
          </a:p>
        </p:txBody>
      </p:sp>
      <p:sp>
        <p:nvSpPr>
          <p:cNvPr id="21" name="TextBox 20">
            <a:extLst>
              <a:ext uri="{FF2B5EF4-FFF2-40B4-BE49-F238E27FC236}">
                <a16:creationId xmlns:a16="http://schemas.microsoft.com/office/drawing/2014/main" id="{F9C7926E-E56C-4577-99B8-523DB87EB401}"/>
              </a:ext>
            </a:extLst>
          </p:cNvPr>
          <p:cNvSpPr txBox="1"/>
          <p:nvPr/>
        </p:nvSpPr>
        <p:spPr>
          <a:xfrm>
            <a:off x="2582124" y="5279608"/>
            <a:ext cx="3507563" cy="369332"/>
          </a:xfrm>
          <a:prstGeom prst="rect">
            <a:avLst/>
          </a:prstGeom>
          <a:noFill/>
        </p:spPr>
        <p:txBody>
          <a:bodyPr wrap="none" rtlCol="0">
            <a:spAutoFit/>
          </a:bodyPr>
          <a:lstStyle/>
          <a:p>
            <a:r>
              <a:rPr lang="en-GB" dirty="0"/>
              <a:t>(Rare decays: Mu-&gt;</a:t>
            </a:r>
            <a:r>
              <a:rPr lang="en-GB" dirty="0" err="1"/>
              <a:t>e+e+e</a:t>
            </a:r>
            <a:r>
              <a:rPr lang="en-GB" dirty="0"/>
              <a:t>-, Mu-&gt;e-)</a:t>
            </a:r>
          </a:p>
        </p:txBody>
      </p:sp>
      <p:sp>
        <p:nvSpPr>
          <p:cNvPr id="6" name="TextBox 5">
            <a:extLst>
              <a:ext uri="{FF2B5EF4-FFF2-40B4-BE49-F238E27FC236}">
                <a16:creationId xmlns:a16="http://schemas.microsoft.com/office/drawing/2014/main" id="{31A4B97E-F321-4FEF-A657-FD9CEA9D4204}"/>
              </a:ext>
            </a:extLst>
          </p:cNvPr>
          <p:cNvSpPr txBox="1"/>
          <p:nvPr/>
        </p:nvSpPr>
        <p:spPr>
          <a:xfrm>
            <a:off x="2582124" y="3232213"/>
            <a:ext cx="1579791" cy="369332"/>
          </a:xfrm>
          <a:prstGeom prst="rect">
            <a:avLst/>
          </a:prstGeom>
          <a:noFill/>
        </p:spPr>
        <p:txBody>
          <a:bodyPr wrap="none" rtlCol="0">
            <a:spAutoFit/>
          </a:bodyPr>
          <a:lstStyle/>
          <a:p>
            <a:r>
              <a:rPr lang="en-GB" dirty="0"/>
              <a:t>Muon colliders</a:t>
            </a:r>
          </a:p>
        </p:txBody>
      </p:sp>
      <p:sp>
        <p:nvSpPr>
          <p:cNvPr id="7" name="Arrow: Up-Down 6">
            <a:extLst>
              <a:ext uri="{FF2B5EF4-FFF2-40B4-BE49-F238E27FC236}">
                <a16:creationId xmlns:a16="http://schemas.microsoft.com/office/drawing/2014/main" id="{84FEE5EE-972D-4BBA-BDBE-D4DC749F3E3C}"/>
              </a:ext>
            </a:extLst>
          </p:cNvPr>
          <p:cNvSpPr/>
          <p:nvPr/>
        </p:nvSpPr>
        <p:spPr>
          <a:xfrm>
            <a:off x="3266910" y="3864608"/>
            <a:ext cx="257175" cy="64492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Arrow: Up-Down 24">
            <a:extLst>
              <a:ext uri="{FF2B5EF4-FFF2-40B4-BE49-F238E27FC236}">
                <a16:creationId xmlns:a16="http://schemas.microsoft.com/office/drawing/2014/main" id="{ECD15EE1-5FB2-4F26-B8F5-AD28B082C347}"/>
              </a:ext>
            </a:extLst>
          </p:cNvPr>
          <p:cNvSpPr/>
          <p:nvPr/>
        </p:nvSpPr>
        <p:spPr>
          <a:xfrm>
            <a:off x="3243431" y="2371089"/>
            <a:ext cx="257175" cy="64492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Date Placeholder 3">
            <a:extLst>
              <a:ext uri="{FF2B5EF4-FFF2-40B4-BE49-F238E27FC236}">
                <a16:creationId xmlns:a16="http://schemas.microsoft.com/office/drawing/2014/main" id="{C42545D0-692F-4601-A34E-925CC7A6792E}"/>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14" name="Slide Number Placeholder 5">
            <a:extLst>
              <a:ext uri="{FF2B5EF4-FFF2-40B4-BE49-F238E27FC236}">
                <a16:creationId xmlns:a16="http://schemas.microsoft.com/office/drawing/2014/main" id="{E52504B0-6540-499C-8356-0A531B1D36CC}"/>
              </a:ext>
            </a:extLst>
          </p:cNvPr>
          <p:cNvSpPr>
            <a:spLocks noGrp="1"/>
          </p:cNvSpPr>
          <p:nvPr>
            <p:ph type="sldNum" sz="quarter" idx="4"/>
          </p:nvPr>
        </p:nvSpPr>
        <p:spPr>
          <a:xfrm>
            <a:off x="8979747" y="6356350"/>
            <a:ext cx="2429905"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5</a:t>
            </a:fld>
            <a:endParaRPr lang="en-GB" dirty="0"/>
          </a:p>
        </p:txBody>
      </p:sp>
      <p:pic>
        <p:nvPicPr>
          <p:cNvPr id="15" name="Picture 14">
            <a:extLst>
              <a:ext uri="{FF2B5EF4-FFF2-40B4-BE49-F238E27FC236}">
                <a16:creationId xmlns:a16="http://schemas.microsoft.com/office/drawing/2014/main" id="{91C45AA4-32AF-4BA1-8283-E4DCBC31B06A}"/>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2451" t="5360" b="4754"/>
          <a:stretch/>
        </p:blipFill>
        <p:spPr>
          <a:xfrm>
            <a:off x="261552" y="1289361"/>
            <a:ext cx="2364335" cy="1106023"/>
          </a:xfrm>
          <a:prstGeom prst="rect">
            <a:avLst/>
          </a:prstGeom>
        </p:spPr>
      </p:pic>
      <p:pic>
        <p:nvPicPr>
          <p:cNvPr id="16" name="Picture 15">
            <a:extLst>
              <a:ext uri="{FF2B5EF4-FFF2-40B4-BE49-F238E27FC236}">
                <a16:creationId xmlns:a16="http://schemas.microsoft.com/office/drawing/2014/main" id="{BBD3180C-5259-4181-8F59-77E9F5F3A362}"/>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21173760" flipH="1">
            <a:off x="780836" y="4416335"/>
            <a:ext cx="1718375" cy="1447518"/>
          </a:xfrm>
          <a:prstGeom prst="rect">
            <a:avLst/>
          </a:prstGeom>
        </p:spPr>
      </p:pic>
      <p:pic>
        <p:nvPicPr>
          <p:cNvPr id="5" name="Picture 4">
            <a:extLst>
              <a:ext uri="{FF2B5EF4-FFF2-40B4-BE49-F238E27FC236}">
                <a16:creationId xmlns:a16="http://schemas.microsoft.com/office/drawing/2014/main" id="{397F5D75-236C-4982-BA76-A4F72346D940}"/>
              </a:ext>
            </a:extLst>
          </p:cNvPr>
          <p:cNvPicPr>
            <a:picLocks noChangeAspect="1"/>
          </p:cNvPicPr>
          <p:nvPr/>
        </p:nvPicPr>
        <p:blipFill>
          <a:blip r:embed="rId4"/>
          <a:stretch>
            <a:fillRect/>
          </a:stretch>
        </p:blipFill>
        <p:spPr>
          <a:xfrm>
            <a:off x="1299787" y="2802863"/>
            <a:ext cx="958910" cy="1186309"/>
          </a:xfrm>
          <a:prstGeom prst="rect">
            <a:avLst/>
          </a:prstGeom>
        </p:spPr>
      </p:pic>
      <p:sp>
        <p:nvSpPr>
          <p:cNvPr id="10" name="TextBox 9">
            <a:extLst>
              <a:ext uri="{FF2B5EF4-FFF2-40B4-BE49-F238E27FC236}">
                <a16:creationId xmlns:a16="http://schemas.microsoft.com/office/drawing/2014/main" id="{9C755AA9-C2D7-48C8-B32F-8A8CC16E1ABD}"/>
              </a:ext>
            </a:extLst>
          </p:cNvPr>
          <p:cNvSpPr txBox="1"/>
          <p:nvPr/>
        </p:nvSpPr>
        <p:spPr>
          <a:xfrm>
            <a:off x="7153940" y="1490057"/>
            <a:ext cx="4231351" cy="923330"/>
          </a:xfrm>
          <a:prstGeom prst="rect">
            <a:avLst/>
          </a:prstGeom>
          <a:noFill/>
        </p:spPr>
        <p:txBody>
          <a:bodyPr wrap="none" rtlCol="0">
            <a:spAutoFit/>
          </a:bodyPr>
          <a:lstStyle/>
          <a:p>
            <a:r>
              <a:rPr lang="en-GB" b="1" dirty="0">
                <a:solidFill>
                  <a:srgbClr val="24549C"/>
                </a:solidFill>
              </a:rPr>
              <a:t>Tracker and Vertex: very cold and low TFM</a:t>
            </a:r>
          </a:p>
          <a:p>
            <a:r>
              <a:rPr lang="en-GB" dirty="0">
                <a:solidFill>
                  <a:srgbClr val="24549C"/>
                </a:solidFill>
              </a:rPr>
              <a:t>ECAL: Lar? Digital Si/W? Analog Si/W?</a:t>
            </a:r>
          </a:p>
          <a:p>
            <a:r>
              <a:rPr lang="en-GB" dirty="0">
                <a:solidFill>
                  <a:srgbClr val="24549C"/>
                </a:solidFill>
              </a:rPr>
              <a:t>Timing layers? </a:t>
            </a:r>
          </a:p>
        </p:txBody>
      </p:sp>
      <p:sp>
        <p:nvSpPr>
          <p:cNvPr id="18" name="TextBox 17">
            <a:extLst>
              <a:ext uri="{FF2B5EF4-FFF2-40B4-BE49-F238E27FC236}">
                <a16:creationId xmlns:a16="http://schemas.microsoft.com/office/drawing/2014/main" id="{FCB4D101-0F0A-4E91-BD3E-9B5E60BEE23F}"/>
              </a:ext>
            </a:extLst>
          </p:cNvPr>
          <p:cNvSpPr txBox="1"/>
          <p:nvPr/>
        </p:nvSpPr>
        <p:spPr>
          <a:xfrm>
            <a:off x="7153940" y="4705428"/>
            <a:ext cx="4763035" cy="923330"/>
          </a:xfrm>
          <a:prstGeom prst="rect">
            <a:avLst/>
          </a:prstGeom>
          <a:noFill/>
        </p:spPr>
        <p:txBody>
          <a:bodyPr wrap="none" rtlCol="0">
            <a:spAutoFit/>
          </a:bodyPr>
          <a:lstStyle/>
          <a:p>
            <a:r>
              <a:rPr lang="en-GB" b="1" dirty="0">
                <a:solidFill>
                  <a:srgbClr val="24549C"/>
                </a:solidFill>
              </a:rPr>
              <a:t>Tracker and Vertex: remove heat at minimum X</a:t>
            </a:r>
            <a:r>
              <a:rPr lang="en-GB" b="1" baseline="-25000" dirty="0">
                <a:solidFill>
                  <a:srgbClr val="24549C"/>
                </a:solidFill>
              </a:rPr>
              <a:t>0</a:t>
            </a:r>
          </a:p>
          <a:p>
            <a:r>
              <a:rPr lang="en-GB" dirty="0">
                <a:solidFill>
                  <a:srgbClr val="24549C"/>
                </a:solidFill>
              </a:rPr>
              <a:t>ECAL: Si? </a:t>
            </a:r>
            <a:r>
              <a:rPr lang="en-GB" dirty="0" err="1">
                <a:solidFill>
                  <a:srgbClr val="24549C"/>
                </a:solidFill>
              </a:rPr>
              <a:t>SciFi</a:t>
            </a:r>
            <a:r>
              <a:rPr lang="en-GB" dirty="0">
                <a:solidFill>
                  <a:srgbClr val="24549C"/>
                </a:solidFill>
              </a:rPr>
              <a:t> + </a:t>
            </a:r>
            <a:r>
              <a:rPr lang="en-GB" dirty="0" err="1">
                <a:solidFill>
                  <a:srgbClr val="24549C"/>
                </a:solidFill>
              </a:rPr>
              <a:t>SiPMs</a:t>
            </a:r>
            <a:r>
              <a:rPr lang="en-GB" dirty="0">
                <a:solidFill>
                  <a:srgbClr val="24549C"/>
                </a:solidFill>
              </a:rPr>
              <a:t>? Gaseous?</a:t>
            </a:r>
          </a:p>
          <a:p>
            <a:r>
              <a:rPr lang="en-GB" dirty="0">
                <a:solidFill>
                  <a:srgbClr val="24549C"/>
                </a:solidFill>
              </a:rPr>
              <a:t>Timing layers?</a:t>
            </a:r>
          </a:p>
        </p:txBody>
      </p:sp>
      <p:sp>
        <p:nvSpPr>
          <p:cNvPr id="19" name="TextBox 18">
            <a:extLst>
              <a:ext uri="{FF2B5EF4-FFF2-40B4-BE49-F238E27FC236}">
                <a16:creationId xmlns:a16="http://schemas.microsoft.com/office/drawing/2014/main" id="{09145961-024E-4E80-926F-37CF8F477896}"/>
              </a:ext>
            </a:extLst>
          </p:cNvPr>
          <p:cNvSpPr txBox="1"/>
          <p:nvPr/>
        </p:nvSpPr>
        <p:spPr>
          <a:xfrm>
            <a:off x="7153940" y="3016011"/>
            <a:ext cx="3577518" cy="646331"/>
          </a:xfrm>
          <a:prstGeom prst="rect">
            <a:avLst/>
          </a:prstGeom>
          <a:noFill/>
        </p:spPr>
        <p:txBody>
          <a:bodyPr wrap="none" rtlCol="0">
            <a:spAutoFit/>
          </a:bodyPr>
          <a:lstStyle/>
          <a:p>
            <a:r>
              <a:rPr lang="en-GB" dirty="0">
                <a:solidFill>
                  <a:srgbClr val="24549C"/>
                </a:solidFill>
              </a:rPr>
              <a:t>Tracker and Vertex: a bit in-between</a:t>
            </a:r>
          </a:p>
          <a:p>
            <a:r>
              <a:rPr lang="en-GB" dirty="0">
                <a:solidFill>
                  <a:srgbClr val="24549C"/>
                </a:solidFill>
              </a:rPr>
              <a:t>ECAL: Digital Si/W</a:t>
            </a:r>
          </a:p>
        </p:txBody>
      </p:sp>
      <p:sp>
        <p:nvSpPr>
          <p:cNvPr id="11" name="Arrow: Right 10">
            <a:extLst>
              <a:ext uri="{FF2B5EF4-FFF2-40B4-BE49-F238E27FC236}">
                <a16:creationId xmlns:a16="http://schemas.microsoft.com/office/drawing/2014/main" id="{606D6E69-5B1C-482F-A825-D9870DD6D351}"/>
              </a:ext>
            </a:extLst>
          </p:cNvPr>
          <p:cNvSpPr/>
          <p:nvPr/>
        </p:nvSpPr>
        <p:spPr>
          <a:xfrm>
            <a:off x="6622717" y="1826788"/>
            <a:ext cx="531223" cy="2498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33B11C87-9ED0-4639-8DAB-1CAECB917A9B}"/>
              </a:ext>
            </a:extLst>
          </p:cNvPr>
          <p:cNvSpPr/>
          <p:nvPr/>
        </p:nvSpPr>
        <p:spPr>
          <a:xfrm>
            <a:off x="6622716" y="3232213"/>
            <a:ext cx="531223" cy="2498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Arrow: Right 22">
            <a:extLst>
              <a:ext uri="{FF2B5EF4-FFF2-40B4-BE49-F238E27FC236}">
                <a16:creationId xmlns:a16="http://schemas.microsoft.com/office/drawing/2014/main" id="{B8AD7F9C-70E6-4145-AA97-93BFAC61952C}"/>
              </a:ext>
            </a:extLst>
          </p:cNvPr>
          <p:cNvSpPr/>
          <p:nvPr/>
        </p:nvSpPr>
        <p:spPr>
          <a:xfrm>
            <a:off x="6622715" y="5053505"/>
            <a:ext cx="531223" cy="2498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12016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325563"/>
          </a:xfrm>
        </p:spPr>
        <p:txBody>
          <a:bodyPr/>
          <a:lstStyle/>
          <a:p>
            <a:r>
              <a:rPr lang="en-GB" dirty="0"/>
              <a:t>Air cooling: fears of a former aerodynamicist</a:t>
            </a:r>
          </a:p>
        </p:txBody>
      </p:sp>
      <p:sp>
        <p:nvSpPr>
          <p:cNvPr id="3" name="TextBox 2"/>
          <p:cNvSpPr txBox="1"/>
          <p:nvPr/>
        </p:nvSpPr>
        <p:spPr>
          <a:xfrm>
            <a:off x="2437514" y="1078129"/>
            <a:ext cx="7316972" cy="707886"/>
          </a:xfrm>
          <a:prstGeom prst="rect">
            <a:avLst/>
          </a:prstGeom>
          <a:noFill/>
        </p:spPr>
        <p:txBody>
          <a:bodyPr wrap="square" rtlCol="0">
            <a:spAutoFit/>
          </a:bodyPr>
          <a:lstStyle/>
          <a:p>
            <a:pPr algn="ctr"/>
            <a:r>
              <a:rPr lang="en-GB" sz="2000" dirty="0">
                <a:solidFill>
                  <a:srgbClr val="24549C"/>
                </a:solidFill>
                <a:latin typeface="Myriad Pro"/>
              </a:rPr>
              <a:t>Any fluid-structure interaction it’s “work” and dissipates energy (also) Fluids try to minimise work if they can</a:t>
            </a:r>
          </a:p>
        </p:txBody>
      </p:sp>
      <p:sp>
        <p:nvSpPr>
          <p:cNvPr id="6" name="TextBox 5"/>
          <p:cNvSpPr txBox="1"/>
          <p:nvPr/>
        </p:nvSpPr>
        <p:spPr>
          <a:xfrm>
            <a:off x="2878109" y="1886068"/>
            <a:ext cx="8772392" cy="1107996"/>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GB" sz="1400" dirty="0">
                <a:solidFill>
                  <a:srgbClr val="24549C"/>
                </a:solidFill>
                <a:latin typeface="Myriad Pro"/>
              </a:rPr>
              <a:t>In “internal” (or “confined”) flows, the fluid is guided and constrained within a structure: a duct, a channel, a pipe: its only possible revenge is to “lose pressure” and force you (or your pump) to work more;</a:t>
            </a:r>
          </a:p>
          <a:p>
            <a:pPr marL="342900" indent="-342900">
              <a:spcAft>
                <a:spcPts val="1200"/>
              </a:spcAft>
              <a:buFont typeface="Arial" panose="020B0604020202020204" pitchFamily="34" charset="0"/>
              <a:buChar char="•"/>
            </a:pPr>
            <a:r>
              <a:rPr lang="en-GB" sz="1400" dirty="0">
                <a:solidFill>
                  <a:srgbClr val="24549C"/>
                </a:solidFill>
                <a:latin typeface="Myriad Pro"/>
              </a:rPr>
              <a:t>In “external” (or “free”) flows, the fluid is constrained by a structure on one side only and is free to decide what it wants to do: you must be gentle and smart and guide it where you want.</a:t>
            </a:r>
          </a:p>
        </p:txBody>
      </p:sp>
      <p:sp>
        <p:nvSpPr>
          <p:cNvPr id="19" name="TextBox 18"/>
          <p:cNvSpPr txBox="1"/>
          <p:nvPr/>
        </p:nvSpPr>
        <p:spPr>
          <a:xfrm>
            <a:off x="345985" y="4338639"/>
            <a:ext cx="1928673" cy="954107"/>
          </a:xfrm>
          <a:prstGeom prst="rect">
            <a:avLst/>
          </a:prstGeom>
          <a:noFill/>
        </p:spPr>
        <p:txBody>
          <a:bodyPr wrap="square" rtlCol="0">
            <a:spAutoFit/>
          </a:bodyPr>
          <a:lstStyle/>
          <a:p>
            <a:r>
              <a:rPr lang="en-GB" sz="1400" b="1" dirty="0">
                <a:solidFill>
                  <a:srgbClr val="24549C"/>
                </a:solidFill>
                <a:latin typeface="Myriad Pro"/>
              </a:rPr>
              <a:t>EXAMPLE: THESE TWO CYLINDERS HAVE THE SAME DRAG COEFFICIENT</a:t>
            </a:r>
          </a:p>
        </p:txBody>
      </p:sp>
      <p:sp>
        <p:nvSpPr>
          <p:cNvPr id="20" name="Right Arrow 19"/>
          <p:cNvSpPr/>
          <p:nvPr/>
        </p:nvSpPr>
        <p:spPr>
          <a:xfrm>
            <a:off x="2236722" y="4650259"/>
            <a:ext cx="564969" cy="3612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6363290" y="4461539"/>
            <a:ext cx="2954311" cy="738664"/>
          </a:xfrm>
          <a:prstGeom prst="rect">
            <a:avLst/>
          </a:prstGeom>
          <a:noFill/>
        </p:spPr>
        <p:txBody>
          <a:bodyPr wrap="square" rtlCol="0">
            <a:spAutoFit/>
          </a:bodyPr>
          <a:lstStyle/>
          <a:p>
            <a:r>
              <a:rPr lang="en-GB" sz="1400" dirty="0">
                <a:solidFill>
                  <a:srgbClr val="FF0000"/>
                </a:solidFill>
                <a:latin typeface="Myriad Pro"/>
              </a:rPr>
              <a:t>Attached flow: in the wake of this cylinder you may still have a decent convective heat transfer</a:t>
            </a:r>
          </a:p>
        </p:txBody>
      </p:sp>
      <p:sp>
        <p:nvSpPr>
          <p:cNvPr id="22" name="TextBox 21"/>
          <p:cNvSpPr txBox="1"/>
          <p:nvPr/>
        </p:nvSpPr>
        <p:spPr>
          <a:xfrm>
            <a:off x="3913264" y="3602327"/>
            <a:ext cx="3603661" cy="523220"/>
          </a:xfrm>
          <a:prstGeom prst="rect">
            <a:avLst/>
          </a:prstGeom>
          <a:noFill/>
        </p:spPr>
        <p:txBody>
          <a:bodyPr wrap="square" rtlCol="0">
            <a:spAutoFit/>
          </a:bodyPr>
          <a:lstStyle/>
          <a:p>
            <a:r>
              <a:rPr lang="en-GB" sz="1400" dirty="0">
                <a:solidFill>
                  <a:srgbClr val="FF0000"/>
                </a:solidFill>
                <a:latin typeface="Myriad Pro"/>
              </a:rPr>
              <a:t>Detached flow: in the wake of this cylinder you have NO convective heat transfer</a:t>
            </a:r>
          </a:p>
        </p:txBody>
      </p:sp>
      <p:pic>
        <p:nvPicPr>
          <p:cNvPr id="10" name="Picture 9">
            <a:extLst>
              <a:ext uri="{FF2B5EF4-FFF2-40B4-BE49-F238E27FC236}">
                <a16:creationId xmlns:a16="http://schemas.microsoft.com/office/drawing/2014/main" id="{7B81BCC2-7455-4E85-81B8-A91AF41D2F71}"/>
              </a:ext>
            </a:extLst>
          </p:cNvPr>
          <p:cNvPicPr>
            <a:picLocks noChangeAspect="1"/>
          </p:cNvPicPr>
          <p:nvPr/>
        </p:nvPicPr>
        <p:blipFill>
          <a:blip r:embed="rId2"/>
          <a:stretch>
            <a:fillRect/>
          </a:stretch>
        </p:blipFill>
        <p:spPr>
          <a:xfrm>
            <a:off x="398569" y="1565254"/>
            <a:ext cx="2479540" cy="2202014"/>
          </a:xfrm>
          <a:prstGeom prst="rect">
            <a:avLst/>
          </a:prstGeom>
        </p:spPr>
      </p:pic>
      <p:pic>
        <p:nvPicPr>
          <p:cNvPr id="23" name="Picture 22">
            <a:extLst>
              <a:ext uri="{FF2B5EF4-FFF2-40B4-BE49-F238E27FC236}">
                <a16:creationId xmlns:a16="http://schemas.microsoft.com/office/drawing/2014/main" id="{E6C457B6-1C6F-4E19-9869-7B8F2A4BECC8}"/>
              </a:ext>
            </a:extLst>
          </p:cNvPr>
          <p:cNvPicPr>
            <a:picLocks noChangeAspect="1"/>
          </p:cNvPicPr>
          <p:nvPr/>
        </p:nvPicPr>
        <p:blipFill>
          <a:blip r:embed="rId3"/>
          <a:stretch>
            <a:fillRect/>
          </a:stretch>
        </p:blipFill>
        <p:spPr>
          <a:xfrm>
            <a:off x="9151110" y="3268164"/>
            <a:ext cx="2559352" cy="2839369"/>
          </a:xfrm>
          <a:prstGeom prst="rect">
            <a:avLst/>
          </a:prstGeom>
        </p:spPr>
      </p:pic>
      <p:pic>
        <p:nvPicPr>
          <p:cNvPr id="11" name="Picture 10">
            <a:extLst>
              <a:ext uri="{FF2B5EF4-FFF2-40B4-BE49-F238E27FC236}">
                <a16:creationId xmlns:a16="http://schemas.microsoft.com/office/drawing/2014/main" id="{B5CFEC7A-13A7-46D1-B191-8E634DE91066}"/>
              </a:ext>
            </a:extLst>
          </p:cNvPr>
          <p:cNvPicPr>
            <a:picLocks noChangeAspect="1"/>
          </p:cNvPicPr>
          <p:nvPr/>
        </p:nvPicPr>
        <p:blipFill>
          <a:blip r:embed="rId4"/>
          <a:stretch>
            <a:fillRect/>
          </a:stretch>
        </p:blipFill>
        <p:spPr>
          <a:xfrm>
            <a:off x="2875811" y="3741874"/>
            <a:ext cx="3487479" cy="1866666"/>
          </a:xfrm>
          <a:prstGeom prst="rect">
            <a:avLst/>
          </a:prstGeom>
        </p:spPr>
      </p:pic>
      <p:sp>
        <p:nvSpPr>
          <p:cNvPr id="14" name="Date Placeholder 3">
            <a:extLst>
              <a:ext uri="{FF2B5EF4-FFF2-40B4-BE49-F238E27FC236}">
                <a16:creationId xmlns:a16="http://schemas.microsoft.com/office/drawing/2014/main" id="{B3458062-E508-439D-9DA7-C96D390D5291}"/>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15" name="Slide Number Placeholder 5">
            <a:extLst>
              <a:ext uri="{FF2B5EF4-FFF2-40B4-BE49-F238E27FC236}">
                <a16:creationId xmlns:a16="http://schemas.microsoft.com/office/drawing/2014/main" id="{AF6E85D2-4081-4469-91CE-A16F6232C62A}"/>
              </a:ext>
            </a:extLst>
          </p:cNvPr>
          <p:cNvSpPr>
            <a:spLocks noGrp="1"/>
          </p:cNvSpPr>
          <p:nvPr>
            <p:ph type="sldNum" sz="quarter" idx="4"/>
          </p:nvPr>
        </p:nvSpPr>
        <p:spPr>
          <a:xfrm>
            <a:off x="8979747" y="6356350"/>
            <a:ext cx="2429905"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6</a:t>
            </a:fld>
            <a:endParaRPr lang="en-GB" dirty="0"/>
          </a:p>
        </p:txBody>
      </p:sp>
    </p:spTree>
    <p:extLst>
      <p:ext uri="{BB962C8B-B14F-4D97-AF65-F5344CB8AC3E}">
        <p14:creationId xmlns:p14="http://schemas.microsoft.com/office/powerpoint/2010/main" val="2333123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325563"/>
          </a:xfrm>
        </p:spPr>
        <p:txBody>
          <a:bodyPr/>
          <a:lstStyle/>
          <a:p>
            <a:r>
              <a:rPr lang="en-GB" dirty="0"/>
              <a:t>Air cooling: fears of a former aerodynamicist</a:t>
            </a:r>
          </a:p>
        </p:txBody>
      </p:sp>
      <p:sp>
        <p:nvSpPr>
          <p:cNvPr id="6" name="TextBox 5"/>
          <p:cNvSpPr txBox="1"/>
          <p:nvPr/>
        </p:nvSpPr>
        <p:spPr>
          <a:xfrm>
            <a:off x="636757" y="1484428"/>
            <a:ext cx="10918483" cy="2062103"/>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GB" dirty="0">
                <a:solidFill>
                  <a:srgbClr val="24549C"/>
                </a:solidFill>
                <a:latin typeface="Myriad Pro"/>
              </a:rPr>
              <a:t>In order to have an effective air cooling the geometrical design of the structure must be entirely finalized to this goal from the beginning</a:t>
            </a:r>
          </a:p>
          <a:p>
            <a:pPr marL="342900" indent="-342900">
              <a:spcAft>
                <a:spcPts val="1200"/>
              </a:spcAft>
              <a:buFont typeface="Arial" panose="020B0604020202020204" pitchFamily="34" charset="0"/>
              <a:buChar char="•"/>
            </a:pPr>
            <a:r>
              <a:rPr lang="en-GB" dirty="0">
                <a:solidFill>
                  <a:srgbClr val="24549C"/>
                </a:solidFill>
                <a:latin typeface="Myriad Pro"/>
              </a:rPr>
              <a:t>The air path must always be guided to avoid that small changes from “as design” to “as built” may have unforeseeable, potentially catastrophic and likely unrecoverable consequences on the performance</a:t>
            </a:r>
          </a:p>
          <a:p>
            <a:pPr marL="342900" indent="-342900">
              <a:spcAft>
                <a:spcPts val="1200"/>
              </a:spcAft>
              <a:buFont typeface="Arial" panose="020B0604020202020204" pitchFamily="34" charset="0"/>
              <a:buChar char="•"/>
            </a:pPr>
            <a:r>
              <a:rPr lang="en-GB" dirty="0">
                <a:solidFill>
                  <a:srgbClr val="24549C"/>
                </a:solidFill>
                <a:latin typeface="Myriad Pro"/>
              </a:rPr>
              <a:t>Additional challenge: bringing large quantities of air in well controlled condition of temperature and velocity distribution may prove to be more tricky and space consuming than one could imagine</a:t>
            </a:r>
          </a:p>
        </p:txBody>
      </p:sp>
      <p:sp>
        <p:nvSpPr>
          <p:cNvPr id="23" name="TextBox 22"/>
          <p:cNvSpPr txBox="1"/>
          <p:nvPr/>
        </p:nvSpPr>
        <p:spPr>
          <a:xfrm>
            <a:off x="527152" y="3993852"/>
            <a:ext cx="11137692" cy="1446550"/>
          </a:xfrm>
          <a:prstGeom prst="rect">
            <a:avLst/>
          </a:prstGeom>
          <a:noFill/>
        </p:spPr>
        <p:txBody>
          <a:bodyPr wrap="square" rtlCol="0">
            <a:spAutoFit/>
          </a:bodyPr>
          <a:lstStyle/>
          <a:p>
            <a:pPr algn="ctr">
              <a:spcAft>
                <a:spcPts val="1200"/>
              </a:spcAft>
            </a:pPr>
            <a:r>
              <a:rPr lang="en-GB" b="1" dirty="0">
                <a:solidFill>
                  <a:srgbClr val="24549C"/>
                </a:solidFill>
                <a:latin typeface="Myriad Pro"/>
              </a:rPr>
              <a:t>I am not saying – nor I want to say – that “it will not work”, rather than it may very well prove to be way more difficult and risky than what many people think now: the concept must be well conceived in all details and fully integrated in the detector design from </a:t>
            </a:r>
            <a:r>
              <a:rPr lang="en-GB" b="1">
                <a:solidFill>
                  <a:srgbClr val="24549C"/>
                </a:solidFill>
                <a:latin typeface="Myriad Pro"/>
              </a:rPr>
              <a:t>the beginning.</a:t>
            </a:r>
            <a:endParaRPr lang="en-GB" b="1" dirty="0">
              <a:solidFill>
                <a:srgbClr val="24549C"/>
              </a:solidFill>
              <a:latin typeface="Myriad Pro"/>
            </a:endParaRPr>
          </a:p>
          <a:p>
            <a:pPr algn="ctr">
              <a:spcAft>
                <a:spcPts val="1200"/>
              </a:spcAft>
            </a:pPr>
            <a:r>
              <a:rPr lang="en-GB" sz="2200" b="1" dirty="0">
                <a:solidFill>
                  <a:srgbClr val="C00000"/>
                </a:solidFill>
                <a:latin typeface="Myriad Pro"/>
              </a:rPr>
              <a:t>Push on R&amp;D on realistic smaller scale cases now for hopes of success in the future!</a:t>
            </a:r>
          </a:p>
        </p:txBody>
      </p:sp>
      <p:sp>
        <p:nvSpPr>
          <p:cNvPr id="7" name="Date Placeholder 3">
            <a:extLst>
              <a:ext uri="{FF2B5EF4-FFF2-40B4-BE49-F238E27FC236}">
                <a16:creationId xmlns:a16="http://schemas.microsoft.com/office/drawing/2014/main" id="{5958340F-6A1A-4C3F-BED6-8BE1A61AB51A}"/>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8" name="Slide Number Placeholder 5">
            <a:extLst>
              <a:ext uri="{FF2B5EF4-FFF2-40B4-BE49-F238E27FC236}">
                <a16:creationId xmlns:a16="http://schemas.microsoft.com/office/drawing/2014/main" id="{3174B565-FCD5-47E1-A7F1-15A373998627}"/>
              </a:ext>
            </a:extLst>
          </p:cNvPr>
          <p:cNvSpPr>
            <a:spLocks noGrp="1"/>
          </p:cNvSpPr>
          <p:nvPr>
            <p:ph type="sldNum" sz="quarter" idx="4"/>
          </p:nvPr>
        </p:nvSpPr>
        <p:spPr>
          <a:xfrm>
            <a:off x="8979747" y="6356350"/>
            <a:ext cx="2429905"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7</a:t>
            </a:fld>
            <a:endParaRPr lang="en-GB" dirty="0"/>
          </a:p>
        </p:txBody>
      </p:sp>
    </p:spTree>
    <p:extLst>
      <p:ext uri="{BB962C8B-B14F-4D97-AF65-F5344CB8AC3E}">
        <p14:creationId xmlns:p14="http://schemas.microsoft.com/office/powerpoint/2010/main" val="6192394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838200" y="-2168"/>
            <a:ext cx="10515600" cy="1325563"/>
          </a:xfrm>
        </p:spPr>
        <p:txBody>
          <a:bodyPr/>
          <a:lstStyle/>
          <a:p>
            <a:r>
              <a:rPr lang="en-US" dirty="0">
                <a:solidFill>
                  <a:srgbClr val="C00000"/>
                </a:solidFill>
              </a:rPr>
              <a:t>Air cooling: the STAR case</a:t>
            </a:r>
            <a:endParaRPr lang="en-GB" dirty="0">
              <a:solidFill>
                <a:srgbClr val="C00000"/>
              </a:solidFill>
            </a:endParaRPr>
          </a:p>
        </p:txBody>
      </p:sp>
      <p:sp>
        <p:nvSpPr>
          <p:cNvPr id="6" name="Rectangle 5">
            <a:extLst>
              <a:ext uri="{FF2B5EF4-FFF2-40B4-BE49-F238E27FC236}">
                <a16:creationId xmlns:a16="http://schemas.microsoft.com/office/drawing/2014/main" id="{F1B08998-1382-45D6-A427-E55DA94F0E7E}"/>
              </a:ext>
            </a:extLst>
          </p:cNvPr>
          <p:cNvSpPr/>
          <p:nvPr/>
        </p:nvSpPr>
        <p:spPr>
          <a:xfrm>
            <a:off x="546993" y="1068464"/>
            <a:ext cx="10608687" cy="1600438"/>
          </a:xfrm>
          <a:prstGeom prst="rect">
            <a:avLst/>
          </a:prstGeom>
        </p:spPr>
        <p:txBody>
          <a:bodyPr wrap="square">
            <a:spAutoFit/>
          </a:bodyPr>
          <a:lstStyle/>
          <a:p>
            <a:pPr fontAlgn="base">
              <a:spcBef>
                <a:spcPct val="0"/>
              </a:spcBef>
              <a:spcAft>
                <a:spcPct val="0"/>
              </a:spcAft>
            </a:pPr>
            <a:r>
              <a:rPr lang="en-US" sz="2000" kern="0" dirty="0">
                <a:solidFill>
                  <a:srgbClr val="24549C"/>
                </a:solidFill>
                <a:latin typeface="Myriad Pro"/>
                <a:ea typeface="ヒラギノ角ゴ ProN W6" pitchFamily="-84" charset="-128"/>
                <a:sym typeface="Myriad Pro" pitchFamily="-84" charset="0"/>
              </a:rPr>
              <a:t>The PXL </a:t>
            </a:r>
            <a:r>
              <a:rPr lang="en-US" sz="2000" kern="0" dirty="0" err="1">
                <a:solidFill>
                  <a:srgbClr val="24549C"/>
                </a:solidFill>
                <a:latin typeface="Myriad Pro"/>
                <a:ea typeface="ヒラギノ角ゴ ProN W6" pitchFamily="-84" charset="-128"/>
                <a:sym typeface="Myriad Pro" pitchFamily="-84" charset="0"/>
              </a:rPr>
              <a:t>subdtetector</a:t>
            </a:r>
            <a:r>
              <a:rPr lang="en-US" sz="2000" kern="0" dirty="0">
                <a:solidFill>
                  <a:srgbClr val="24549C"/>
                </a:solidFill>
                <a:latin typeface="Myriad Pro"/>
                <a:ea typeface="ヒラギノ角ゴ ProN W6" pitchFamily="-84" charset="-128"/>
                <a:sym typeface="Myriad Pro" pitchFamily="-84" charset="0"/>
              </a:rPr>
              <a:t> of the STAR HFT @ RHIC is the first silicon detector operating on a collider successfully cooled by air… </a:t>
            </a:r>
          </a:p>
          <a:p>
            <a:pPr fontAlgn="base">
              <a:spcBef>
                <a:spcPct val="0"/>
              </a:spcBef>
              <a:spcAft>
                <a:spcPct val="0"/>
              </a:spcAft>
            </a:pPr>
            <a:r>
              <a:rPr lang="en-US" sz="2000" kern="0" dirty="0">
                <a:solidFill>
                  <a:srgbClr val="24549C"/>
                </a:solidFill>
                <a:latin typeface="Myriad Pro"/>
                <a:ea typeface="ヒラギノ角ゴ ProN W6" pitchFamily="-84" charset="-128"/>
                <a:sym typeface="Myriad Pro" pitchFamily="-84" charset="0"/>
              </a:rPr>
              <a:t>But there are very specific conditions for this to work (e.g. studies on the ALICE ITS upgrade failed to provide satisfactory performance).</a:t>
            </a:r>
          </a:p>
          <a:p>
            <a:pPr fontAlgn="base">
              <a:spcBef>
                <a:spcPct val="0"/>
              </a:spcBef>
              <a:spcAft>
                <a:spcPct val="0"/>
              </a:spcAft>
            </a:pPr>
            <a:r>
              <a:rPr lang="en-US" kern="0" dirty="0">
                <a:solidFill>
                  <a:srgbClr val="C00000"/>
                </a:solidFill>
                <a:latin typeface="Myriad Pro"/>
                <a:ea typeface="ヒラギノ角ゴ ProN W6" pitchFamily="-84" charset="-128"/>
                <a:sym typeface="Myriad Pro" pitchFamily="-84" charset="0"/>
              </a:rPr>
              <a:t>Details: G. </a:t>
            </a:r>
            <a:r>
              <a:rPr lang="en-US" kern="0" dirty="0" err="1">
                <a:solidFill>
                  <a:srgbClr val="C00000"/>
                </a:solidFill>
                <a:latin typeface="Myriad Pro"/>
                <a:ea typeface="ヒラギノ角ゴ ProN W6" pitchFamily="-84" charset="-128"/>
                <a:sym typeface="Myriad Pro" pitchFamily="-84" charset="0"/>
              </a:rPr>
              <a:t>Contin</a:t>
            </a:r>
            <a:r>
              <a:rPr lang="en-US" kern="0" dirty="0">
                <a:solidFill>
                  <a:srgbClr val="C00000"/>
                </a:solidFill>
                <a:latin typeface="Myriad Pro"/>
                <a:ea typeface="ヒラギノ角ゴ ProN W6" pitchFamily="-84" charset="-128"/>
                <a:sym typeface="Myriad Pro" pitchFamily="-84" charset="0"/>
              </a:rPr>
              <a:t> et al., </a:t>
            </a:r>
            <a:r>
              <a:rPr lang="en-GB" i="1" kern="0" dirty="0">
                <a:solidFill>
                  <a:srgbClr val="C00000"/>
                </a:solidFill>
                <a:latin typeface="Myriad Pro"/>
                <a:ea typeface="ヒラギノ角ゴ ProN W6" pitchFamily="-84" charset="-128"/>
                <a:sym typeface="Myriad Pro" pitchFamily="-84" charset="0"/>
              </a:rPr>
              <a:t>The STAR MAPS-based </a:t>
            </a:r>
            <a:r>
              <a:rPr lang="en-GB" i="1" kern="0" dirty="0" err="1">
                <a:solidFill>
                  <a:srgbClr val="C00000"/>
                </a:solidFill>
                <a:latin typeface="Myriad Pro"/>
                <a:ea typeface="ヒラギノ角ゴ ProN W6" pitchFamily="-84" charset="-128"/>
                <a:sym typeface="Myriad Pro" pitchFamily="-84" charset="0"/>
              </a:rPr>
              <a:t>PiXeL</a:t>
            </a:r>
            <a:r>
              <a:rPr lang="en-GB" i="1" kern="0" dirty="0">
                <a:solidFill>
                  <a:srgbClr val="C00000"/>
                </a:solidFill>
                <a:latin typeface="Myriad Pro"/>
                <a:ea typeface="ヒラギノ角ゴ ProN W6" pitchFamily="-84" charset="-128"/>
                <a:sym typeface="Myriad Pro" pitchFamily="-84" charset="0"/>
              </a:rPr>
              <a:t> detector, </a:t>
            </a:r>
            <a:r>
              <a:rPr lang="en-GB" kern="0" dirty="0">
                <a:solidFill>
                  <a:srgbClr val="C00000"/>
                </a:solidFill>
                <a:latin typeface="Myriad Pro"/>
                <a:ea typeface="ヒラギノ角ゴ ProN W6" pitchFamily="-84" charset="-128"/>
                <a:sym typeface="Myriad Pro" pitchFamily="-84" charset="0"/>
              </a:rPr>
              <a:t>NIM A907, 60-80 (2018)</a:t>
            </a:r>
            <a:endParaRPr lang="en-GB" dirty="0">
              <a:solidFill>
                <a:srgbClr val="C00000"/>
              </a:solidFill>
              <a:latin typeface="Myriad Pro Semibold" pitchFamily="-84" charset="0"/>
              <a:ea typeface="ヒラギノ角ゴ ProN W6" pitchFamily="-84" charset="-128"/>
              <a:sym typeface="Myriad Pro Semibold" pitchFamily="-84" charset="0"/>
            </a:endParaRPr>
          </a:p>
        </p:txBody>
      </p:sp>
      <p:pic>
        <p:nvPicPr>
          <p:cNvPr id="7" name="Picture 6">
            <a:extLst>
              <a:ext uri="{FF2B5EF4-FFF2-40B4-BE49-F238E27FC236}">
                <a16:creationId xmlns:a16="http://schemas.microsoft.com/office/drawing/2014/main" id="{8EA5A6B0-4F94-45CE-9A0E-4DF7C05D5D81}"/>
              </a:ext>
            </a:extLst>
          </p:cNvPr>
          <p:cNvPicPr>
            <a:picLocks noChangeAspect="1"/>
          </p:cNvPicPr>
          <p:nvPr/>
        </p:nvPicPr>
        <p:blipFill rotWithShape="1">
          <a:blip r:embed="rId2"/>
          <a:srcRect r="44315" b="46885"/>
          <a:stretch/>
        </p:blipFill>
        <p:spPr>
          <a:xfrm>
            <a:off x="638433" y="2779858"/>
            <a:ext cx="3168023" cy="1834672"/>
          </a:xfrm>
          <a:prstGeom prst="rect">
            <a:avLst/>
          </a:prstGeom>
        </p:spPr>
      </p:pic>
      <p:sp>
        <p:nvSpPr>
          <p:cNvPr id="9" name="TextBox 8">
            <a:extLst>
              <a:ext uri="{FF2B5EF4-FFF2-40B4-BE49-F238E27FC236}">
                <a16:creationId xmlns:a16="http://schemas.microsoft.com/office/drawing/2014/main" id="{C90B2EB9-C175-4904-A98A-BDCE6A945687}"/>
              </a:ext>
            </a:extLst>
          </p:cNvPr>
          <p:cNvSpPr txBox="1"/>
          <p:nvPr/>
        </p:nvSpPr>
        <p:spPr>
          <a:xfrm>
            <a:off x="6655780" y="3045012"/>
            <a:ext cx="5128840" cy="2246769"/>
          </a:xfrm>
          <a:prstGeom prst="rect">
            <a:avLst/>
          </a:prstGeom>
          <a:noFill/>
        </p:spPr>
        <p:txBody>
          <a:bodyPr wrap="square" rtlCol="0">
            <a:spAutoFit/>
          </a:bodyPr>
          <a:lstStyle/>
          <a:p>
            <a:pPr marL="457200" indent="-457200" fontAlgn="base">
              <a:spcBef>
                <a:spcPct val="0"/>
              </a:spcBef>
              <a:spcAft>
                <a:spcPct val="0"/>
              </a:spcAft>
              <a:buFont typeface="Arial" panose="020B0604020202020204" pitchFamily="34" charset="0"/>
              <a:buChar char="•"/>
            </a:pPr>
            <a:r>
              <a:rPr lang="en-GB" sz="2000" dirty="0">
                <a:solidFill>
                  <a:srgbClr val="24549C"/>
                </a:solidFill>
                <a:latin typeface="Myriad Pro"/>
                <a:ea typeface="ヒラギノ角ゴ ProN W6" pitchFamily="-84" charset="-128"/>
                <a:sym typeface="Myriad Pro Semibold" pitchFamily="-84" charset="0"/>
              </a:rPr>
              <a:t>CMOS MAPS technology</a:t>
            </a:r>
          </a:p>
          <a:p>
            <a:pPr marL="457200" indent="-457200" fontAlgn="base">
              <a:spcBef>
                <a:spcPct val="0"/>
              </a:spcBef>
              <a:spcAft>
                <a:spcPct val="0"/>
              </a:spcAft>
              <a:buFont typeface="Arial" panose="020B0604020202020204" pitchFamily="34" charset="0"/>
              <a:buChar char="•"/>
            </a:pPr>
            <a:r>
              <a:rPr lang="en-GB" sz="2000" dirty="0">
                <a:solidFill>
                  <a:srgbClr val="24549C"/>
                </a:solidFill>
                <a:latin typeface="Myriad Pro"/>
                <a:ea typeface="ヒラギノ角ゴ ProN W6" pitchFamily="-84" charset="-128"/>
                <a:sym typeface="Myriad Pro Semibold" pitchFamily="-84" charset="0"/>
              </a:rPr>
              <a:t>Goal X/X</a:t>
            </a:r>
            <a:r>
              <a:rPr lang="en-GB" sz="2000" baseline="-25000" dirty="0">
                <a:solidFill>
                  <a:srgbClr val="24549C"/>
                </a:solidFill>
                <a:latin typeface="Myriad Pro"/>
                <a:ea typeface="ヒラギノ角ゴ ProN W6" pitchFamily="-84" charset="-128"/>
                <a:sym typeface="Myriad Pro Semibold" pitchFamily="-84" charset="0"/>
              </a:rPr>
              <a:t>0</a:t>
            </a:r>
            <a:r>
              <a:rPr lang="en-GB" sz="2000" dirty="0">
                <a:solidFill>
                  <a:srgbClr val="24549C"/>
                </a:solidFill>
                <a:latin typeface="Myriad Pro"/>
                <a:ea typeface="ヒラギノ角ゴ ProN W6" pitchFamily="-84" charset="-128"/>
                <a:sym typeface="Myriad Pro Semibold" pitchFamily="-84" charset="0"/>
              </a:rPr>
              <a:t> = 0.37% per layer</a:t>
            </a:r>
          </a:p>
          <a:p>
            <a:pPr marL="457200" indent="-457200" fontAlgn="base">
              <a:spcBef>
                <a:spcPct val="0"/>
              </a:spcBef>
              <a:spcAft>
                <a:spcPct val="0"/>
              </a:spcAft>
              <a:buFont typeface="Arial" panose="020B0604020202020204" pitchFamily="34" charset="0"/>
              <a:buChar char="•"/>
            </a:pPr>
            <a:r>
              <a:rPr lang="en-GB" sz="2000" dirty="0">
                <a:solidFill>
                  <a:srgbClr val="24549C"/>
                </a:solidFill>
                <a:latin typeface="Myriad Pro"/>
                <a:ea typeface="ヒラギノ角ゴ ProN W6" pitchFamily="-84" charset="-128"/>
                <a:sym typeface="Myriad Pro Semibold" pitchFamily="-84" charset="0"/>
              </a:rPr>
              <a:t>Room temperature operation</a:t>
            </a:r>
          </a:p>
          <a:p>
            <a:pPr marL="457200" indent="-457200" fontAlgn="base">
              <a:spcBef>
                <a:spcPct val="0"/>
              </a:spcBef>
              <a:spcAft>
                <a:spcPct val="0"/>
              </a:spcAft>
              <a:buFont typeface="Arial" panose="020B0604020202020204" pitchFamily="34" charset="0"/>
              <a:buChar char="•"/>
            </a:pPr>
            <a:r>
              <a:rPr lang="en-GB" sz="2000" dirty="0">
                <a:solidFill>
                  <a:srgbClr val="24549C"/>
                </a:solidFill>
                <a:latin typeface="Myriad Pro"/>
                <a:ea typeface="ヒラギノ角ゴ ProN W6" pitchFamily="-84" charset="-128"/>
                <a:sym typeface="Myriad Pro Semibold" pitchFamily="-84" charset="0"/>
              </a:rPr>
              <a:t>Max T on sensor = 40 ˚C</a:t>
            </a:r>
          </a:p>
          <a:p>
            <a:pPr marL="457200" indent="-457200" fontAlgn="base">
              <a:spcBef>
                <a:spcPct val="0"/>
              </a:spcBef>
              <a:spcAft>
                <a:spcPct val="0"/>
              </a:spcAft>
              <a:buFont typeface="Arial" panose="020B0604020202020204" pitchFamily="34" charset="0"/>
              <a:buChar char="•"/>
            </a:pPr>
            <a:r>
              <a:rPr lang="en-GB" sz="2000" dirty="0">
                <a:solidFill>
                  <a:srgbClr val="24549C"/>
                </a:solidFill>
                <a:latin typeface="Myriad Pro"/>
                <a:ea typeface="ヒラギノ角ゴ ProN W6" pitchFamily="-84" charset="-128"/>
                <a:cs typeface="Calibri" panose="020F0502020204030204" pitchFamily="34" charset="0"/>
                <a:sym typeface="Myriad Pro Semibold" pitchFamily="-84" charset="0"/>
              </a:rPr>
              <a:t>Radiation tolerance up to 90 </a:t>
            </a:r>
            <a:r>
              <a:rPr lang="en-GB" sz="2000" dirty="0" err="1">
                <a:solidFill>
                  <a:srgbClr val="24549C"/>
                </a:solidFill>
                <a:latin typeface="Myriad Pro"/>
                <a:ea typeface="ヒラギノ角ゴ ProN W6" pitchFamily="-84" charset="-128"/>
                <a:cs typeface="Calibri" panose="020F0502020204030204" pitchFamily="34" charset="0"/>
                <a:sym typeface="Myriad Pro Semibold" pitchFamily="-84" charset="0"/>
              </a:rPr>
              <a:t>kRad</a:t>
            </a:r>
            <a:r>
              <a:rPr lang="fr-CH" sz="2000" dirty="0">
                <a:solidFill>
                  <a:srgbClr val="24549C"/>
                </a:solidFill>
                <a:latin typeface="Myriad Pro"/>
                <a:ea typeface="ヒラギノ角ゴ ProN W6" pitchFamily="-84" charset="-128"/>
                <a:cs typeface="Calibri" panose="020F0502020204030204" pitchFamily="34" charset="0"/>
                <a:sym typeface="Myriad Pro Semibold" pitchFamily="-84" charset="0"/>
              </a:rPr>
              <a:t>/</a:t>
            </a:r>
            <a:r>
              <a:rPr lang="fr-CH" sz="2000" dirty="0" err="1">
                <a:solidFill>
                  <a:srgbClr val="24549C"/>
                </a:solidFill>
                <a:latin typeface="Myriad Pro"/>
                <a:ea typeface="ヒラギノ角ゴ ProN W6" pitchFamily="-84" charset="-128"/>
                <a:cs typeface="Calibri" panose="020F0502020204030204" pitchFamily="34" charset="0"/>
                <a:sym typeface="Myriad Pro Semibold" pitchFamily="-84" charset="0"/>
              </a:rPr>
              <a:t>year</a:t>
            </a:r>
            <a:endParaRPr lang="fr-CH" sz="2000" dirty="0">
              <a:solidFill>
                <a:srgbClr val="24549C"/>
              </a:solidFill>
              <a:latin typeface="Myriad Pro"/>
              <a:ea typeface="ヒラギノ角ゴ ProN W6" pitchFamily="-84" charset="-128"/>
              <a:cs typeface="Calibri" panose="020F0502020204030204" pitchFamily="34" charset="0"/>
              <a:sym typeface="Myriad Pro Semibold" pitchFamily="-84" charset="0"/>
            </a:endParaRPr>
          </a:p>
          <a:p>
            <a:pPr marL="457200" indent="-457200" fontAlgn="base">
              <a:spcBef>
                <a:spcPct val="0"/>
              </a:spcBef>
              <a:spcAft>
                <a:spcPct val="0"/>
              </a:spcAft>
              <a:buFont typeface="Arial" panose="020B0604020202020204" pitchFamily="34" charset="0"/>
              <a:buChar char="•"/>
            </a:pPr>
            <a:r>
              <a:rPr lang="fr-CH" sz="2000" dirty="0">
                <a:solidFill>
                  <a:srgbClr val="24549C"/>
                </a:solidFill>
                <a:latin typeface="Myriad Pro"/>
                <a:ea typeface="ヒラギノ角ゴ ProN W6" pitchFamily="-84" charset="-128"/>
                <a:cs typeface="Calibri" panose="020F0502020204030204" pitchFamily="34" charset="0"/>
                <a:sym typeface="Myriad Pro Semibold" pitchFamily="-84" charset="0"/>
              </a:rPr>
              <a:t>Fluence </a:t>
            </a:r>
            <a:r>
              <a:rPr lang="en-GB" sz="2000" dirty="0">
                <a:solidFill>
                  <a:srgbClr val="24549C"/>
                </a:solidFill>
                <a:latin typeface="Myriad Pro"/>
                <a:ea typeface="ヒラギノ角ゴ ProN W6" pitchFamily="-84" charset="-128"/>
                <a:cs typeface="Calibri" panose="020F0502020204030204" pitchFamily="34" charset="0"/>
                <a:sym typeface="Myriad Pro Semibold" pitchFamily="-84" charset="0"/>
              </a:rPr>
              <a:t>2x10</a:t>
            </a:r>
            <a:r>
              <a:rPr lang="en-GB" sz="2000" baseline="30000" dirty="0">
                <a:solidFill>
                  <a:srgbClr val="24549C"/>
                </a:solidFill>
                <a:latin typeface="Myriad Pro"/>
                <a:ea typeface="ヒラギノ角ゴ ProN W6" pitchFamily="-84" charset="-128"/>
                <a:cs typeface="Calibri" panose="020F0502020204030204" pitchFamily="34" charset="0"/>
                <a:sym typeface="Myriad Pro Semibold" pitchFamily="-84" charset="0"/>
              </a:rPr>
              <a:t>11</a:t>
            </a:r>
            <a:r>
              <a:rPr lang="en-GB" sz="2000" dirty="0">
                <a:solidFill>
                  <a:srgbClr val="24549C"/>
                </a:solidFill>
                <a:latin typeface="Myriad Pro"/>
                <a:ea typeface="ヒラギノ角ゴ ProN W6" pitchFamily="-84" charset="-128"/>
                <a:cs typeface="Calibri" panose="020F0502020204030204" pitchFamily="34" charset="0"/>
                <a:sym typeface="Myriad Pro Semibold" pitchFamily="-84" charset="0"/>
              </a:rPr>
              <a:t> to 10</a:t>
            </a:r>
            <a:r>
              <a:rPr lang="en-GB" sz="2000" baseline="30000" dirty="0">
                <a:solidFill>
                  <a:srgbClr val="24549C"/>
                </a:solidFill>
                <a:latin typeface="Myriad Pro"/>
                <a:ea typeface="ヒラギノ角ゴ ProN W6" pitchFamily="-84" charset="-128"/>
                <a:cs typeface="Calibri" panose="020F0502020204030204" pitchFamily="34" charset="0"/>
                <a:sym typeface="Myriad Pro Semibold" pitchFamily="-84" charset="0"/>
              </a:rPr>
              <a:t>12</a:t>
            </a:r>
            <a:r>
              <a:rPr lang="en-GB" sz="2000" dirty="0">
                <a:solidFill>
                  <a:srgbClr val="24549C"/>
                </a:solidFill>
                <a:latin typeface="Myriad Pro"/>
                <a:ea typeface="ヒラギノ角ゴ ProN W6" pitchFamily="-84" charset="-128"/>
                <a:cs typeface="Calibri" panose="020F0502020204030204" pitchFamily="34" charset="0"/>
                <a:sym typeface="Myriad Pro Semibold" pitchFamily="-84" charset="0"/>
              </a:rPr>
              <a:t> 1MeV </a:t>
            </a:r>
            <a:r>
              <a:rPr lang="en-GB" sz="2000" dirty="0" err="1">
                <a:solidFill>
                  <a:srgbClr val="24549C"/>
                </a:solidFill>
                <a:latin typeface="Myriad Pro"/>
                <a:ea typeface="ヒラギノ角ゴ ProN W6" pitchFamily="-84" charset="-128"/>
                <a:cs typeface="Calibri" panose="020F0502020204030204" pitchFamily="34" charset="0"/>
                <a:sym typeface="Myriad Pro Semibold" pitchFamily="-84" charset="0"/>
              </a:rPr>
              <a:t>n</a:t>
            </a:r>
            <a:r>
              <a:rPr lang="en-GB" sz="2000" baseline="-25000" dirty="0" err="1">
                <a:solidFill>
                  <a:srgbClr val="24549C"/>
                </a:solidFill>
                <a:latin typeface="Myriad Pro"/>
                <a:ea typeface="ヒラギノ角ゴ ProN W6" pitchFamily="-84" charset="-128"/>
                <a:cs typeface="Calibri" panose="020F0502020204030204" pitchFamily="34" charset="0"/>
                <a:sym typeface="Myriad Pro Semibold" pitchFamily="-84" charset="0"/>
              </a:rPr>
              <a:t>eq</a:t>
            </a:r>
            <a:r>
              <a:rPr lang="en-GB" sz="2000" dirty="0">
                <a:solidFill>
                  <a:srgbClr val="24549C"/>
                </a:solidFill>
                <a:latin typeface="Myriad Pro"/>
                <a:ea typeface="ヒラギノ角ゴ ProN W6" pitchFamily="-84" charset="-128"/>
                <a:cs typeface="Calibri" panose="020F0502020204030204" pitchFamily="34" charset="0"/>
                <a:sym typeface="Myriad Pro Semibold" pitchFamily="-84" charset="0"/>
              </a:rPr>
              <a:t>/cm</a:t>
            </a:r>
            <a:r>
              <a:rPr lang="en-GB" sz="2000" baseline="30000" dirty="0">
                <a:solidFill>
                  <a:srgbClr val="24549C"/>
                </a:solidFill>
                <a:latin typeface="Myriad Pro"/>
                <a:ea typeface="ヒラギノ角ゴ ProN W6" pitchFamily="-84" charset="-128"/>
                <a:cs typeface="Calibri" panose="020F0502020204030204" pitchFamily="34" charset="0"/>
                <a:sym typeface="Myriad Pro Semibold" pitchFamily="-84" charset="0"/>
              </a:rPr>
              <a:t>2</a:t>
            </a:r>
            <a:endParaRPr lang="fr-CH" sz="2000" baseline="30000" dirty="0">
              <a:solidFill>
                <a:srgbClr val="24549C"/>
              </a:solidFill>
              <a:latin typeface="Myriad Pro"/>
              <a:ea typeface="ヒラギノ角ゴ ProN W6" pitchFamily="-84" charset="-128"/>
              <a:cs typeface="Calibri" panose="020F0502020204030204" pitchFamily="34" charset="0"/>
              <a:sym typeface="Myriad Pro Semibold" pitchFamily="-84" charset="0"/>
            </a:endParaRPr>
          </a:p>
          <a:p>
            <a:pPr marL="457200" indent="-457200" fontAlgn="base">
              <a:spcBef>
                <a:spcPct val="0"/>
              </a:spcBef>
              <a:spcAft>
                <a:spcPct val="0"/>
              </a:spcAft>
              <a:buFont typeface="Arial" panose="020B0604020202020204" pitchFamily="34" charset="0"/>
              <a:buChar char="•"/>
            </a:pPr>
            <a:r>
              <a:rPr lang="en-GB" sz="2000" dirty="0">
                <a:solidFill>
                  <a:srgbClr val="24549C"/>
                </a:solidFill>
                <a:latin typeface="Myriad Pro"/>
                <a:ea typeface="ヒラギノ角ゴ ProN W6" pitchFamily="-84" charset="-128"/>
                <a:sym typeface="Myriad Pro Semibold" pitchFamily="-84" charset="0"/>
              </a:rPr>
              <a:t>1</a:t>
            </a:r>
            <a:r>
              <a:rPr lang="en-GB" sz="2000" baseline="30000" dirty="0">
                <a:solidFill>
                  <a:srgbClr val="24549C"/>
                </a:solidFill>
                <a:latin typeface="Myriad Pro"/>
                <a:ea typeface="ヒラギノ角ゴ ProN W6" pitchFamily="-84" charset="-128"/>
                <a:sym typeface="Myriad Pro Semibold" pitchFamily="-84" charset="0"/>
              </a:rPr>
              <a:t>st</a:t>
            </a:r>
            <a:r>
              <a:rPr lang="en-GB" sz="2000" dirty="0">
                <a:solidFill>
                  <a:srgbClr val="24549C"/>
                </a:solidFill>
                <a:latin typeface="Myriad Pro"/>
                <a:ea typeface="ヒラギノ角ゴ ProN W6" pitchFamily="-84" charset="-128"/>
                <a:sym typeface="Myriad Pro Semibold" pitchFamily="-84" charset="0"/>
              </a:rPr>
              <a:t> to 2</a:t>
            </a:r>
            <a:r>
              <a:rPr lang="en-GB" sz="2000" baseline="30000" dirty="0">
                <a:solidFill>
                  <a:srgbClr val="24549C"/>
                </a:solidFill>
                <a:latin typeface="Myriad Pro"/>
                <a:ea typeface="ヒラギノ角ゴ ProN W6" pitchFamily="-84" charset="-128"/>
                <a:sym typeface="Myriad Pro Semibold" pitchFamily="-84" charset="0"/>
              </a:rPr>
              <a:t>nd</a:t>
            </a:r>
            <a:r>
              <a:rPr lang="en-GB" sz="2000" dirty="0">
                <a:solidFill>
                  <a:srgbClr val="24549C"/>
                </a:solidFill>
                <a:latin typeface="Myriad Pro"/>
                <a:ea typeface="ヒラギノ角ゴ ProN W6" pitchFamily="-84" charset="-128"/>
                <a:sym typeface="Myriad Pro Semibold" pitchFamily="-84" charset="0"/>
              </a:rPr>
              <a:t> layer gap: </a:t>
            </a:r>
            <a:r>
              <a:rPr lang="en-GB" sz="2000" b="1" u="sng" dirty="0">
                <a:solidFill>
                  <a:srgbClr val="24549C"/>
                </a:solidFill>
                <a:latin typeface="Myriad Pro"/>
                <a:ea typeface="ヒラギノ角ゴ ProN W6" pitchFamily="-84" charset="-128"/>
                <a:sym typeface="Myriad Pro Semibold" pitchFamily="-84" charset="0"/>
              </a:rPr>
              <a:t>50 mm </a:t>
            </a:r>
            <a:r>
              <a:rPr lang="en-GB" sz="2000" dirty="0">
                <a:solidFill>
                  <a:srgbClr val="24549C"/>
                </a:solidFill>
                <a:latin typeface="Myriad Pro"/>
                <a:ea typeface="ヒラギノ角ゴ ProN W6" pitchFamily="-84" charset="-128"/>
                <a:sym typeface="Myriad Pro Semibold" pitchFamily="-84" charset="0"/>
              </a:rPr>
              <a:t>(!) </a:t>
            </a:r>
          </a:p>
        </p:txBody>
      </p:sp>
      <p:sp>
        <p:nvSpPr>
          <p:cNvPr id="10" name="TextBox 9">
            <a:extLst>
              <a:ext uri="{FF2B5EF4-FFF2-40B4-BE49-F238E27FC236}">
                <a16:creationId xmlns:a16="http://schemas.microsoft.com/office/drawing/2014/main" id="{77BAEF5E-88C4-45AD-AF5C-115BA4BE5D0B}"/>
              </a:ext>
            </a:extLst>
          </p:cNvPr>
          <p:cNvSpPr txBox="1"/>
          <p:nvPr/>
        </p:nvSpPr>
        <p:spPr>
          <a:xfrm>
            <a:off x="478890" y="4719664"/>
            <a:ext cx="4403834" cy="1477328"/>
          </a:xfrm>
          <a:prstGeom prst="rect">
            <a:avLst/>
          </a:prstGeom>
          <a:noFill/>
        </p:spPr>
        <p:txBody>
          <a:bodyPr wrap="none" rtlCol="0">
            <a:spAutoFit/>
          </a:bodyPr>
          <a:lstStyle/>
          <a:p>
            <a:pPr marL="457200" indent="-457200">
              <a:buFont typeface="Arial" panose="020B0604020202020204" pitchFamily="34" charset="0"/>
              <a:buChar char="•"/>
            </a:pPr>
            <a:r>
              <a:rPr lang="en-GB" sz="1800" dirty="0">
                <a:solidFill>
                  <a:srgbClr val="24549C"/>
                </a:solidFill>
                <a:latin typeface="Myriad Pro"/>
              </a:rPr>
              <a:t>Chip dissipation = 0.17 W/cm</a:t>
            </a:r>
            <a:r>
              <a:rPr lang="en-GB" sz="1800" baseline="30000" dirty="0">
                <a:solidFill>
                  <a:srgbClr val="24549C"/>
                </a:solidFill>
                <a:latin typeface="Myriad Pro"/>
              </a:rPr>
              <a:t>2</a:t>
            </a:r>
          </a:p>
          <a:p>
            <a:pPr marL="457200" indent="-457200">
              <a:buFont typeface="Arial" panose="020B0604020202020204" pitchFamily="34" charset="0"/>
              <a:buChar char="•"/>
            </a:pPr>
            <a:r>
              <a:rPr lang="en-GB" sz="1800" dirty="0">
                <a:solidFill>
                  <a:srgbClr val="24549C"/>
                </a:solidFill>
                <a:latin typeface="Myriad Pro"/>
              </a:rPr>
              <a:t>Total power ~350 W (chips + drivers)</a:t>
            </a:r>
          </a:p>
          <a:p>
            <a:pPr marL="457200" indent="-457200">
              <a:buFont typeface="Arial" panose="020B0604020202020204" pitchFamily="34" charset="0"/>
              <a:buChar char="•"/>
            </a:pPr>
            <a:r>
              <a:rPr lang="en-GB" sz="1800" dirty="0">
                <a:solidFill>
                  <a:srgbClr val="24549C"/>
                </a:solidFill>
                <a:latin typeface="Myriad Pro"/>
              </a:rPr>
              <a:t>Air flow T = 23 ±1 ˚C</a:t>
            </a:r>
          </a:p>
          <a:p>
            <a:pPr marL="457200" indent="-457200">
              <a:buFont typeface="Arial" panose="020B0604020202020204" pitchFamily="34" charset="0"/>
              <a:buChar char="•"/>
            </a:pPr>
            <a:r>
              <a:rPr lang="en-GB" sz="1800" dirty="0">
                <a:solidFill>
                  <a:srgbClr val="24549C"/>
                </a:solidFill>
                <a:latin typeface="Myriad Pro"/>
              </a:rPr>
              <a:t>Air speed = 10.1 m/s</a:t>
            </a:r>
          </a:p>
          <a:p>
            <a:pPr marL="457200" indent="-457200">
              <a:buFont typeface="Arial" panose="020B0604020202020204" pitchFamily="34" charset="0"/>
              <a:buChar char="•"/>
            </a:pPr>
            <a:r>
              <a:rPr lang="en-GB" sz="1800" dirty="0">
                <a:solidFill>
                  <a:srgbClr val="24549C"/>
                </a:solidFill>
                <a:latin typeface="Myriad Pro"/>
              </a:rPr>
              <a:t>DT air-detector = 12 - 13 ˚C</a:t>
            </a:r>
          </a:p>
        </p:txBody>
      </p:sp>
      <p:pic>
        <p:nvPicPr>
          <p:cNvPr id="11" name="Picture 10">
            <a:extLst>
              <a:ext uri="{FF2B5EF4-FFF2-40B4-BE49-F238E27FC236}">
                <a16:creationId xmlns:a16="http://schemas.microsoft.com/office/drawing/2014/main" id="{EBCA8396-7880-4E32-980E-360105E2B0A3}"/>
              </a:ext>
            </a:extLst>
          </p:cNvPr>
          <p:cNvPicPr>
            <a:picLocks noChangeAspect="1"/>
          </p:cNvPicPr>
          <p:nvPr/>
        </p:nvPicPr>
        <p:blipFill rotWithShape="1">
          <a:blip r:embed="rId2"/>
          <a:srcRect l="73819" t="44354" b="3932"/>
          <a:stretch/>
        </p:blipFill>
        <p:spPr>
          <a:xfrm>
            <a:off x="3852530" y="2668902"/>
            <a:ext cx="1489466" cy="1786270"/>
          </a:xfrm>
          <a:prstGeom prst="rect">
            <a:avLst/>
          </a:prstGeom>
        </p:spPr>
      </p:pic>
      <p:pic>
        <p:nvPicPr>
          <p:cNvPr id="12" name="Picture 11">
            <a:extLst>
              <a:ext uri="{FF2B5EF4-FFF2-40B4-BE49-F238E27FC236}">
                <a16:creationId xmlns:a16="http://schemas.microsoft.com/office/drawing/2014/main" id="{15DE6BA8-AF00-451C-8698-BF385D911F1B}"/>
              </a:ext>
            </a:extLst>
          </p:cNvPr>
          <p:cNvPicPr>
            <a:picLocks noChangeAspect="1"/>
          </p:cNvPicPr>
          <p:nvPr/>
        </p:nvPicPr>
        <p:blipFill rotWithShape="1">
          <a:blip r:embed="rId2"/>
          <a:srcRect l="35080" t="54344" r="29911" b="3932"/>
          <a:stretch/>
        </p:blipFill>
        <p:spPr>
          <a:xfrm>
            <a:off x="4715199" y="3909618"/>
            <a:ext cx="1991753" cy="1441198"/>
          </a:xfrm>
          <a:prstGeom prst="rect">
            <a:avLst/>
          </a:prstGeom>
        </p:spPr>
      </p:pic>
      <p:sp>
        <p:nvSpPr>
          <p:cNvPr id="13" name="Rectangle 12">
            <a:extLst>
              <a:ext uri="{FF2B5EF4-FFF2-40B4-BE49-F238E27FC236}">
                <a16:creationId xmlns:a16="http://schemas.microsoft.com/office/drawing/2014/main" id="{860C75C6-B270-4984-B687-DFD04CE3F125}"/>
              </a:ext>
            </a:extLst>
          </p:cNvPr>
          <p:cNvSpPr/>
          <p:nvPr/>
        </p:nvSpPr>
        <p:spPr>
          <a:xfrm>
            <a:off x="5041063" y="5805289"/>
            <a:ext cx="2109873" cy="369332"/>
          </a:xfrm>
          <a:prstGeom prst="rect">
            <a:avLst/>
          </a:prstGeom>
        </p:spPr>
        <p:txBody>
          <a:bodyPr wrap="none">
            <a:spAutoFit/>
          </a:bodyPr>
          <a:lstStyle/>
          <a:p>
            <a:r>
              <a:rPr lang="en-GB" u="sng" dirty="0">
                <a:solidFill>
                  <a:srgbClr val="C00000"/>
                </a:solidFill>
                <a:latin typeface="Myriad Pro"/>
              </a:rPr>
              <a:t>TFM ~70 K cm</a:t>
            </a:r>
            <a:r>
              <a:rPr lang="en-GB" u="sng" baseline="30000" dirty="0">
                <a:solidFill>
                  <a:srgbClr val="C00000"/>
                </a:solidFill>
                <a:latin typeface="Myriad Pro"/>
              </a:rPr>
              <a:t>2</a:t>
            </a:r>
            <a:r>
              <a:rPr lang="en-GB" u="sng" dirty="0">
                <a:solidFill>
                  <a:srgbClr val="C00000"/>
                </a:solidFill>
                <a:latin typeface="Myriad Pro"/>
              </a:rPr>
              <a:t>/W</a:t>
            </a:r>
            <a:endParaRPr lang="en-GB" dirty="0">
              <a:solidFill>
                <a:srgbClr val="C00000"/>
              </a:solidFill>
            </a:endParaRPr>
          </a:p>
        </p:txBody>
      </p:sp>
      <p:sp>
        <p:nvSpPr>
          <p:cNvPr id="14" name="Date Placeholder 3">
            <a:extLst>
              <a:ext uri="{FF2B5EF4-FFF2-40B4-BE49-F238E27FC236}">
                <a16:creationId xmlns:a16="http://schemas.microsoft.com/office/drawing/2014/main" id="{E86708AF-FB52-4736-9B4E-B101A3BA0749}"/>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15" name="Slide Number Placeholder 5">
            <a:extLst>
              <a:ext uri="{FF2B5EF4-FFF2-40B4-BE49-F238E27FC236}">
                <a16:creationId xmlns:a16="http://schemas.microsoft.com/office/drawing/2014/main" id="{4F423E3A-CC1D-439D-804D-929E72C9D2F6}"/>
              </a:ext>
            </a:extLst>
          </p:cNvPr>
          <p:cNvSpPr>
            <a:spLocks noGrp="1"/>
          </p:cNvSpPr>
          <p:nvPr>
            <p:ph type="sldNum" sz="quarter" idx="4"/>
          </p:nvPr>
        </p:nvSpPr>
        <p:spPr>
          <a:xfrm>
            <a:off x="8979747" y="6356350"/>
            <a:ext cx="2429905"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8</a:t>
            </a:fld>
            <a:endParaRPr lang="en-GB" dirty="0"/>
          </a:p>
        </p:txBody>
      </p:sp>
    </p:spTree>
    <p:extLst>
      <p:ext uri="{BB962C8B-B14F-4D97-AF65-F5344CB8AC3E}">
        <p14:creationId xmlns:p14="http://schemas.microsoft.com/office/powerpoint/2010/main" val="3848381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838199" y="-2168"/>
            <a:ext cx="10831644" cy="1325563"/>
          </a:xfrm>
        </p:spPr>
        <p:txBody>
          <a:bodyPr/>
          <a:lstStyle/>
          <a:p>
            <a:r>
              <a:rPr lang="en-US" dirty="0">
                <a:solidFill>
                  <a:srgbClr val="C00000"/>
                </a:solidFill>
              </a:rPr>
              <a:t>Air cooling: porous carbon foam as interface</a:t>
            </a:r>
            <a:endParaRPr lang="en-GB" dirty="0">
              <a:solidFill>
                <a:srgbClr val="C00000"/>
              </a:solidFill>
            </a:endParaRPr>
          </a:p>
        </p:txBody>
      </p:sp>
      <p:pic>
        <p:nvPicPr>
          <p:cNvPr id="2" name="Picture 1">
            <a:extLst>
              <a:ext uri="{FF2B5EF4-FFF2-40B4-BE49-F238E27FC236}">
                <a16:creationId xmlns:a16="http://schemas.microsoft.com/office/drawing/2014/main" id="{8B483902-D7BB-4D5E-8EC2-DD024FFB936E}"/>
              </a:ext>
            </a:extLst>
          </p:cNvPr>
          <p:cNvPicPr>
            <a:picLocks noChangeAspect="1"/>
          </p:cNvPicPr>
          <p:nvPr/>
        </p:nvPicPr>
        <p:blipFill>
          <a:blip r:embed="rId2"/>
          <a:stretch>
            <a:fillRect/>
          </a:stretch>
        </p:blipFill>
        <p:spPr>
          <a:xfrm>
            <a:off x="2196058" y="956436"/>
            <a:ext cx="7960259" cy="5227008"/>
          </a:xfrm>
          <a:prstGeom prst="rect">
            <a:avLst/>
          </a:prstGeom>
        </p:spPr>
      </p:pic>
      <p:sp>
        <p:nvSpPr>
          <p:cNvPr id="3" name="TextBox 2">
            <a:extLst>
              <a:ext uri="{FF2B5EF4-FFF2-40B4-BE49-F238E27FC236}">
                <a16:creationId xmlns:a16="http://schemas.microsoft.com/office/drawing/2014/main" id="{F92ED007-3AE5-4E0C-B223-C0E97EA8C594}"/>
              </a:ext>
            </a:extLst>
          </p:cNvPr>
          <p:cNvSpPr txBox="1"/>
          <p:nvPr/>
        </p:nvSpPr>
        <p:spPr>
          <a:xfrm>
            <a:off x="9845031" y="3665381"/>
            <a:ext cx="1941227" cy="338554"/>
          </a:xfrm>
          <a:prstGeom prst="rect">
            <a:avLst/>
          </a:prstGeom>
          <a:noFill/>
        </p:spPr>
        <p:txBody>
          <a:bodyPr wrap="square" rtlCol="0">
            <a:spAutoFit/>
          </a:bodyPr>
          <a:lstStyle/>
          <a:p>
            <a:r>
              <a:rPr lang="en-GB" sz="1600" dirty="0">
                <a:solidFill>
                  <a:srgbClr val="C00000"/>
                </a:solidFill>
              </a:rPr>
              <a:t>Length limitation!</a:t>
            </a:r>
          </a:p>
        </p:txBody>
      </p:sp>
      <p:sp>
        <p:nvSpPr>
          <p:cNvPr id="6" name="Arrow: Right 5">
            <a:extLst>
              <a:ext uri="{FF2B5EF4-FFF2-40B4-BE49-F238E27FC236}">
                <a16:creationId xmlns:a16="http://schemas.microsoft.com/office/drawing/2014/main" id="{623B992D-8601-414A-90D8-329298D43914}"/>
              </a:ext>
            </a:extLst>
          </p:cNvPr>
          <p:cNvSpPr/>
          <p:nvPr/>
        </p:nvSpPr>
        <p:spPr>
          <a:xfrm rot="10800000">
            <a:off x="9586691" y="3761174"/>
            <a:ext cx="314313" cy="157397"/>
          </a:xfrm>
          <a:prstGeom prst="rightArrow">
            <a:avLst/>
          </a:prstGeom>
          <a:solidFill>
            <a:srgbClr val="C0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Date Placeholder 3">
            <a:extLst>
              <a:ext uri="{FF2B5EF4-FFF2-40B4-BE49-F238E27FC236}">
                <a16:creationId xmlns:a16="http://schemas.microsoft.com/office/drawing/2014/main" id="{DFA48428-FD48-4D03-A880-7425FB84F7EE}"/>
              </a:ext>
            </a:extLst>
          </p:cNvPr>
          <p:cNvSpPr>
            <a:spLocks noGrp="1"/>
          </p:cNvSpPr>
          <p:nvPr>
            <p:ph type="dt" sz="half" idx="2"/>
          </p:nvPr>
        </p:nvSpPr>
        <p:spPr>
          <a:xfrm>
            <a:off x="556313" y="6356350"/>
            <a:ext cx="3519298" cy="365125"/>
          </a:xfrm>
          <a:prstGeom prst="rect">
            <a:avLst/>
          </a:prstGeom>
        </p:spPr>
        <p:txBody>
          <a:bodyPr vert="horz" lIns="91440" tIns="45720" rIns="91440" bIns="45720" rtlCol="0" anchor="ctr"/>
          <a:lstStyle>
            <a:lvl1pPr algn="l">
              <a:defRPr sz="1200">
                <a:solidFill>
                  <a:srgbClr val="002060"/>
                </a:solidFill>
              </a:defRPr>
            </a:lvl1pPr>
          </a:lstStyle>
          <a:p>
            <a:pPr marL="898525" indent="-898525"/>
            <a:r>
              <a:rPr lang="en-GB" dirty="0"/>
              <a:t>31/03/2021    	</a:t>
            </a:r>
            <a:r>
              <a:rPr lang="en-GB" sz="1000" dirty="0"/>
              <a:t>	</a:t>
            </a:r>
            <a:r>
              <a:rPr lang="en-GB" sz="1000" dirty="0">
                <a:solidFill>
                  <a:srgbClr val="002060"/>
                </a:solidFill>
              </a:rPr>
              <a:t>ECFA Detector R&amp;D Roadmap Symposium: TF8</a:t>
            </a:r>
          </a:p>
          <a:p>
            <a:pPr marL="898525" indent="-898525"/>
            <a:r>
              <a:rPr lang="en-US" sz="1000" b="1" dirty="0"/>
              <a:t>	Local cooling</a:t>
            </a:r>
            <a:endParaRPr lang="en-GB" sz="1000" dirty="0"/>
          </a:p>
        </p:txBody>
      </p:sp>
      <p:sp>
        <p:nvSpPr>
          <p:cNvPr id="10" name="Slide Number Placeholder 5">
            <a:extLst>
              <a:ext uri="{FF2B5EF4-FFF2-40B4-BE49-F238E27FC236}">
                <a16:creationId xmlns:a16="http://schemas.microsoft.com/office/drawing/2014/main" id="{EA4D2CB1-2489-4FA4-B2A4-B11613C8B06C}"/>
              </a:ext>
            </a:extLst>
          </p:cNvPr>
          <p:cNvSpPr>
            <a:spLocks noGrp="1"/>
          </p:cNvSpPr>
          <p:nvPr>
            <p:ph type="sldNum" sz="quarter" idx="4"/>
          </p:nvPr>
        </p:nvSpPr>
        <p:spPr>
          <a:xfrm>
            <a:off x="8979747" y="6356350"/>
            <a:ext cx="2541693" cy="365125"/>
          </a:xfrm>
          <a:prstGeom prst="rect">
            <a:avLst/>
          </a:prstGeom>
        </p:spPr>
        <p:txBody>
          <a:bodyPr vert="horz" lIns="91440" tIns="45720" rIns="91440" bIns="45720" rtlCol="0" anchor="ctr"/>
          <a:lstStyle>
            <a:lvl1pPr algn="r">
              <a:defRPr sz="1200">
                <a:solidFill>
                  <a:srgbClr val="002060"/>
                </a:solidFill>
              </a:defRPr>
            </a:lvl1pPr>
          </a:lstStyle>
          <a:p>
            <a:pPr defTabSz="2867025">
              <a:tabLst>
                <a:tab pos="180975" algn="l"/>
              </a:tabLst>
            </a:pPr>
            <a:r>
              <a:rPr lang="en-GB" dirty="0"/>
              <a:t>P. Petagna / M. Vos                            </a:t>
            </a:r>
            <a:fld id="{FCD40331-4D3A-42F6-822F-4F08388182AE}" type="slidenum">
              <a:rPr lang="en-GB" smtClean="0"/>
              <a:pPr defTabSz="2867025">
                <a:tabLst>
                  <a:tab pos="180975" algn="l"/>
                </a:tabLst>
              </a:pPr>
              <a:t>9</a:t>
            </a:fld>
            <a:endParaRPr lang="en-GB" dirty="0"/>
          </a:p>
        </p:txBody>
      </p:sp>
    </p:spTree>
    <p:extLst>
      <p:ext uri="{BB962C8B-B14F-4D97-AF65-F5344CB8AC3E}">
        <p14:creationId xmlns:p14="http://schemas.microsoft.com/office/powerpoint/2010/main" val="2889410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2739</TotalTime>
  <Words>2703</Words>
  <Application>Microsoft Office PowerPoint</Application>
  <PresentationFormat>Widescreen</PresentationFormat>
  <Paragraphs>308</Paragraphs>
  <Slides>25</Slides>
  <Notes>0</Notes>
  <HiddenSlides>0</HiddenSlides>
  <MMClips>1</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25</vt:i4>
      </vt:variant>
    </vt:vector>
  </HeadingPairs>
  <TitlesOfParts>
    <vt:vector size="37" baseType="lpstr">
      <vt:lpstr>Arial</vt:lpstr>
      <vt:lpstr>Calibri</vt:lpstr>
      <vt:lpstr>Calibri Light</vt:lpstr>
      <vt:lpstr>Cambria Math</vt:lpstr>
      <vt:lpstr>Corbel</vt:lpstr>
      <vt:lpstr>Helvetica Neue</vt:lpstr>
      <vt:lpstr>Myriad Pro</vt:lpstr>
      <vt:lpstr>Myriad Pro Semibold</vt:lpstr>
      <vt:lpstr>Symbol</vt:lpstr>
      <vt:lpstr>Wingdings</vt:lpstr>
      <vt:lpstr>Office Theme</vt:lpstr>
      <vt:lpstr>Custom Design</vt:lpstr>
      <vt:lpstr>Local cooling</vt:lpstr>
      <vt:lpstr>Thermal management of electronics</vt:lpstr>
      <vt:lpstr>Thermal management of electronics</vt:lpstr>
      <vt:lpstr>Peculiarities of detector cooling</vt:lpstr>
      <vt:lpstr>Future trends in cooling needs</vt:lpstr>
      <vt:lpstr>Air cooling: fears of a former aerodynamicist</vt:lpstr>
      <vt:lpstr>Air cooling: fears of a former aerodynamicist</vt:lpstr>
      <vt:lpstr>Air cooling: the STAR case</vt:lpstr>
      <vt:lpstr>Air cooling: porous carbon foam as interface</vt:lpstr>
      <vt:lpstr>Air cooling: porous carbon foam as radiator</vt:lpstr>
      <vt:lpstr>Liquid assisted air cooling</vt:lpstr>
      <vt:lpstr>Ultra-lightweight liquid cooling</vt:lpstr>
      <vt:lpstr>Can this approach be used for cold CO2?</vt:lpstr>
      <vt:lpstr>Low T cooling: why “colder than CO2”?</vt:lpstr>
      <vt:lpstr>How to get minimal TFM with very low X0?</vt:lpstr>
      <vt:lpstr>How to get minimal TFM with very low X0?</vt:lpstr>
      <vt:lpstr>Si microchannels: present limitations</vt:lpstr>
      <vt:lpstr>Microchannels: status from AIDA2020</vt:lpstr>
      <vt:lpstr>Microchannels: AIDAInnova and EP-RDT</vt:lpstr>
      <vt:lpstr>Microchannels: micro-Pulsating Heat Pipes?</vt:lpstr>
      <vt:lpstr>Microchannels: PHP potential</vt:lpstr>
      <vt:lpstr>Thermoelectric coolers</vt:lpstr>
      <vt:lpstr>Thermal Interface Materials</vt:lpstr>
      <vt:lpstr>Thermal Interface Materials</vt:lpstr>
      <vt:lpstr>Final considerations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Detector cooling: which perspectives for future detectors?</dc:title>
  <dc:creator>Paolo Petagna</dc:creator>
  <cp:lastModifiedBy>Paolo Petagna</cp:lastModifiedBy>
  <cp:revision>445</cp:revision>
  <dcterms:created xsi:type="dcterms:W3CDTF">2019-03-29T19:17:01Z</dcterms:created>
  <dcterms:modified xsi:type="dcterms:W3CDTF">2021-03-31T01:43:18Z</dcterms:modified>
</cp:coreProperties>
</file>