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8" r:id="rId3"/>
    <p:sldId id="288" r:id="rId4"/>
    <p:sldId id="282" r:id="rId5"/>
    <p:sldId id="257" r:id="rId6"/>
    <p:sldId id="260" r:id="rId7"/>
    <p:sldId id="259" r:id="rId8"/>
    <p:sldId id="293" r:id="rId9"/>
    <p:sldId id="261" r:id="rId10"/>
    <p:sldId id="294" r:id="rId11"/>
    <p:sldId id="295" r:id="rId12"/>
    <p:sldId id="289" r:id="rId13"/>
    <p:sldId id="290" r:id="rId14"/>
    <p:sldId id="291" r:id="rId15"/>
    <p:sldId id="292" r:id="rId16"/>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21" d="100"/>
          <a:sy n="121" d="100"/>
        </p:scale>
        <p:origin x="7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84A9F8-72EE-124D-8FA1-EDCBC9F05732}" type="datetimeFigureOut">
              <a:rPr lang="en-CH" smtClean="0"/>
              <a:t>30.03.21</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21E5BB-6B66-4846-9A49-6970C3F0AF29}" type="slidenum">
              <a:rPr lang="en-CH" smtClean="0"/>
              <a:t>‹#›</a:t>
            </a:fld>
            <a:endParaRPr lang="en-CH"/>
          </a:p>
        </p:txBody>
      </p:sp>
    </p:spTree>
    <p:extLst>
      <p:ext uri="{BB962C8B-B14F-4D97-AF65-F5344CB8AC3E}">
        <p14:creationId xmlns:p14="http://schemas.microsoft.com/office/powerpoint/2010/main" val="1320045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fld id="{833E9FA0-AAA0-8E4B-8419-2F37B0AB86BF}" type="slidenum">
              <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rPr>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t>3</a:t>
            </a:fld>
            <a:endPar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endParaRPr>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x-none" altLang="x-none"/>
          </a:p>
        </p:txBody>
      </p:sp>
    </p:spTree>
    <p:extLst>
      <p:ext uri="{BB962C8B-B14F-4D97-AF65-F5344CB8AC3E}">
        <p14:creationId xmlns:p14="http://schemas.microsoft.com/office/powerpoint/2010/main" val="3476980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fld id="{833E9FA0-AAA0-8E4B-8419-2F37B0AB86BF}" type="slidenum">
              <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rPr>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t>12</a:t>
            </a:fld>
            <a:endPar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endParaRPr>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x-none" altLang="x-none"/>
          </a:p>
        </p:txBody>
      </p:sp>
    </p:spTree>
    <p:extLst>
      <p:ext uri="{BB962C8B-B14F-4D97-AF65-F5344CB8AC3E}">
        <p14:creationId xmlns:p14="http://schemas.microsoft.com/office/powerpoint/2010/main" val="642247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fld id="{833E9FA0-AAA0-8E4B-8419-2F37B0AB86BF}" type="slidenum">
              <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rPr>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t>13</a:t>
            </a:fld>
            <a:endPar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endParaRPr>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x-none" altLang="x-none"/>
          </a:p>
        </p:txBody>
      </p:sp>
    </p:spTree>
    <p:extLst>
      <p:ext uri="{BB962C8B-B14F-4D97-AF65-F5344CB8AC3E}">
        <p14:creationId xmlns:p14="http://schemas.microsoft.com/office/powerpoint/2010/main" val="223078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lvl1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Lst>
              <a:defRPr sz="1200">
                <a:solidFill>
                  <a:srgbClr val="000000"/>
                </a:solidFill>
                <a:latin typeface="Times New Roman" charset="0"/>
              </a:defRPr>
            </a:lvl9pPr>
          </a:lstStyle>
          <a:p>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fld id="{833E9FA0-AAA0-8E4B-8419-2F37B0AB86BF}" type="slidenum">
              <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rPr>
              <a:pPr marL="0" marR="0" lvl="0" indent="0" algn="r" defTabSz="914400" rtl="0" eaLnBrk="1" fontAlgn="auto" latinLnBrk="0" hangingPunct="1">
                <a:lnSpc>
                  <a:spcPct val="100000"/>
                </a:lnSpc>
                <a:spcBef>
                  <a:spcPct val="0"/>
                </a:spcBef>
                <a:spcAft>
                  <a:spcPts val="0"/>
                </a:spcAft>
                <a:buClr>
                  <a:srgbClr val="000000"/>
                </a:buClr>
                <a:buSzPct val="100000"/>
                <a:buFont typeface="Times New Roman" charset="0"/>
                <a:buNone/>
                <a:tabLst>
                  <a:tab pos="723900" algn="l"/>
                  <a:tab pos="1447800" algn="l"/>
                  <a:tab pos="2171700" algn="l"/>
                  <a:tab pos="2895600" algn="l"/>
                </a:tabLst>
                <a:defRPr/>
              </a:pPr>
              <a:t>15</a:t>
            </a:fld>
            <a:endParaRPr kumimoji="0" lang="en-GB" altLang="x-none" sz="1400" b="0" i="0" u="none" strike="noStrike" kern="1200" cap="none" spc="0" normalizeH="0" baseline="0" noProof="0">
              <a:ln>
                <a:noFill/>
              </a:ln>
              <a:solidFill>
                <a:srgbClr val="000000"/>
              </a:solidFill>
              <a:effectLst/>
              <a:uLnTx/>
              <a:uFillTx/>
              <a:latin typeface="Times New Roman" charset="0"/>
              <a:ea typeface="+mn-ea"/>
              <a:cs typeface="+mn-cs"/>
            </a:endParaRPr>
          </a:p>
        </p:txBody>
      </p:sp>
      <p:sp>
        <p:nvSpPr>
          <p:cNvPr id="11265" name="Text Box 1"/>
          <p:cNvSpPr txBox="1">
            <a:spLocks noGrp="1" noRot="1" noChangeAspect="1" noChangeArrowheads="1"/>
          </p:cNvSpPr>
          <p:nvPr>
            <p:ph type="sldImg"/>
          </p:nvPr>
        </p:nvSpPr>
        <p:spPr>
          <a:xfrm>
            <a:off x="217488" y="812800"/>
            <a:ext cx="7123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266" name="Text Box 2"/>
          <p:cNvSpPr txBox="1">
            <a:spLocks noGrp="1" noChangeArrowheads="1"/>
          </p:cNvSpPr>
          <p:nvPr>
            <p:ph type="body" idx="1"/>
          </p:nvPr>
        </p:nvSpPr>
        <p:spPr>
          <a:xfrm>
            <a:off x="755650" y="5078413"/>
            <a:ext cx="6048375" cy="4811712"/>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x-none" altLang="x-none"/>
          </a:p>
        </p:txBody>
      </p:sp>
    </p:spTree>
    <p:extLst>
      <p:ext uri="{BB962C8B-B14F-4D97-AF65-F5344CB8AC3E}">
        <p14:creationId xmlns:p14="http://schemas.microsoft.com/office/powerpoint/2010/main" val="2820957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77802-473D-FA4C-B999-4B93E1A4554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5E3386F5-459C-9544-8709-2899F2716F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2C967F7D-019D-BA40-BF34-6D24F35D1B78}"/>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5" name="Footer Placeholder 4">
            <a:extLst>
              <a:ext uri="{FF2B5EF4-FFF2-40B4-BE49-F238E27FC236}">
                <a16:creationId xmlns:a16="http://schemas.microsoft.com/office/drawing/2014/main" id="{F996B9F8-98EE-6440-91F1-45464E3F16E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26EB329-64B4-BD4B-80DC-4331346FF728}"/>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2534656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668D6-F404-E546-A4A0-2B7294FC5EFB}"/>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32B3FA2-5BAF-3C48-978D-AE8AC2758B3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F59E73D4-E0CE-3A4B-AC27-065617446EE1}"/>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5" name="Footer Placeholder 4">
            <a:extLst>
              <a:ext uri="{FF2B5EF4-FFF2-40B4-BE49-F238E27FC236}">
                <a16:creationId xmlns:a16="http://schemas.microsoft.com/office/drawing/2014/main" id="{895B33E9-AA41-FE40-A01A-BC9379249AC8}"/>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1E700159-94EE-1E47-809E-D9DBF3049A51}"/>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56424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CE957D-0ECD-044E-9635-7E417D69FE8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1E1FD711-5CF0-8148-AA1A-A6A56D515C6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81E4A1A0-FC41-D545-827A-DC5482DBB777}"/>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5" name="Footer Placeholder 4">
            <a:extLst>
              <a:ext uri="{FF2B5EF4-FFF2-40B4-BE49-F238E27FC236}">
                <a16:creationId xmlns:a16="http://schemas.microsoft.com/office/drawing/2014/main" id="{ADF0FDE1-A203-9F4B-9D09-813214467888}"/>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C5E15F0B-EC81-664E-8B33-237DC2A81D94}"/>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1693302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10970684" cy="1143000"/>
          </a:xfrm>
        </p:spPr>
        <p:txBody>
          <a:bodyPr/>
          <a:lstStyle/>
          <a:p>
            <a:r>
              <a:rPr lang="en-US" dirty="0"/>
              <a:t>Click to edit Master title style</a:t>
            </a:r>
          </a:p>
        </p:txBody>
      </p:sp>
      <p:sp>
        <p:nvSpPr>
          <p:cNvPr id="12" name="Rectangle 1">
            <a:extLst>
              <a:ext uri="{FF2B5EF4-FFF2-40B4-BE49-F238E27FC236}">
                <a16:creationId xmlns:a16="http://schemas.microsoft.com/office/drawing/2014/main" id="{DB7273D6-8EDF-E94C-ADDC-D7186D2577AF}"/>
              </a:ext>
            </a:extLst>
          </p:cNvPr>
          <p:cNvSpPr>
            <a:spLocks noChangeArrowheads="1"/>
          </p:cNvSpPr>
          <p:nvPr userDrawn="1"/>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buClr>
                <a:srgbClr val="000000"/>
              </a:buClr>
              <a:buSzPct val="100000"/>
              <a:buFont typeface="Times New Roman" charset="0"/>
              <a:buNone/>
            </a:pPr>
            <a:endParaRPr lang="en-US" altLang="x-none">
              <a:ea typeface="DejaVu Sans" charset="0"/>
              <a:cs typeface="DejaVu Sans" charset="0"/>
            </a:endParaRPr>
          </a:p>
        </p:txBody>
      </p:sp>
      <p:sp>
        <p:nvSpPr>
          <p:cNvPr id="13" name="Text Box 4">
            <a:extLst>
              <a:ext uri="{FF2B5EF4-FFF2-40B4-BE49-F238E27FC236}">
                <a16:creationId xmlns:a16="http://schemas.microsoft.com/office/drawing/2014/main" id="{982E1B8A-E614-E943-AF56-5609E06E6C2E}"/>
              </a:ext>
            </a:extLst>
          </p:cNvPr>
          <p:cNvSpPr txBox="1">
            <a:spLocks noChangeArrowheads="1"/>
          </p:cNvSpPr>
          <p:nvPr userDrawn="1"/>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algn="ctr" eaLnBrk="1" hangingPunct="1">
              <a:lnSpc>
                <a:spcPct val="93000"/>
              </a:lnSpc>
              <a:buClr>
                <a:srgbClr val="000000"/>
              </a:buClr>
              <a:buSzPct val="100000"/>
              <a:buFont typeface="Times New Roman" charset="0"/>
              <a:buNone/>
            </a:pPr>
            <a:endParaRPr lang="x-none" altLang="x-none" sz="1600">
              <a:solidFill>
                <a:srgbClr val="FFFFFF"/>
              </a:solidFill>
              <a:latin typeface="Arial" charset="0"/>
              <a:ea typeface="Arial Unicode MS" charset="0"/>
              <a:cs typeface="Arial Unicode MS" charset="0"/>
            </a:endParaRPr>
          </a:p>
        </p:txBody>
      </p:sp>
      <p:sp>
        <p:nvSpPr>
          <p:cNvPr id="14" name="Text Box 5">
            <a:extLst>
              <a:ext uri="{FF2B5EF4-FFF2-40B4-BE49-F238E27FC236}">
                <a16:creationId xmlns:a16="http://schemas.microsoft.com/office/drawing/2014/main" id="{1E1D99B3-597F-6944-9A80-0424522C7E51}"/>
              </a:ext>
            </a:extLst>
          </p:cNvPr>
          <p:cNvSpPr txBox="1">
            <a:spLocks noChangeArrowheads="1"/>
          </p:cNvSpPr>
          <p:nvPr userDrawn="1"/>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eaLnBrk="1" hangingPunct="1">
              <a:lnSpc>
                <a:spcPct val="93000"/>
              </a:lnSpc>
              <a:buClr>
                <a:srgbClr val="000000"/>
              </a:buClr>
              <a:buSzPct val="100000"/>
              <a:buFont typeface="Times New Roman" charset="0"/>
              <a:buNone/>
            </a:pPr>
            <a:fld id="{C29590A0-6A90-2C40-A486-A733B5887438}" type="slidenum">
              <a:rPr lang="en-GB" altLang="x-none" sz="1400">
                <a:solidFill>
                  <a:srgbClr val="FFFFFF"/>
                </a:solidFill>
                <a:latin typeface="Arial" charset="0"/>
                <a:ea typeface="Arial Unicode MS" charset="0"/>
                <a:cs typeface="Arial Unicode MS" charset="0"/>
              </a:rPr>
              <a:pPr algn="r" eaLnBrk="1" hangingPunct="1">
                <a:lnSpc>
                  <a:spcPct val="93000"/>
                </a:lnSpc>
                <a:buClr>
                  <a:srgbClr val="000000"/>
                </a:buClr>
                <a:buSzPct val="100000"/>
                <a:buFont typeface="Times New Roman" charset="0"/>
                <a:buNone/>
              </a:pPr>
              <a:t>‹#›</a:t>
            </a:fld>
            <a:endParaRPr lang="en-GB" altLang="x-none" sz="1400" dirty="0">
              <a:solidFill>
                <a:srgbClr val="FFFFFF"/>
              </a:solidFill>
              <a:latin typeface="Arial" charset="0"/>
              <a:ea typeface="Arial Unicode MS" charset="0"/>
              <a:cs typeface="Arial Unicode MS" charset="0"/>
            </a:endParaRPr>
          </a:p>
        </p:txBody>
      </p:sp>
      <p:sp>
        <p:nvSpPr>
          <p:cNvPr id="15" name="Text Box 6">
            <a:extLst>
              <a:ext uri="{FF2B5EF4-FFF2-40B4-BE49-F238E27FC236}">
                <a16:creationId xmlns:a16="http://schemas.microsoft.com/office/drawing/2014/main" id="{829719B0-7549-6B47-A7E0-154832384D1C}"/>
              </a:ext>
            </a:extLst>
          </p:cNvPr>
          <p:cNvSpPr txBox="1">
            <a:spLocks noChangeArrowheads="1"/>
          </p:cNvSpPr>
          <p:nvPr userDrawn="1"/>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eaLnBrk="1" hangingPunct="1">
              <a:lnSpc>
                <a:spcPct val="93000"/>
              </a:lnSpc>
              <a:buClr>
                <a:srgbClr val="000000"/>
              </a:buClr>
              <a:buSzPct val="100000"/>
              <a:buFont typeface="Times New Roman" charset="0"/>
              <a:buNone/>
            </a:pPr>
            <a:endParaRPr lang="x-none" altLang="x-none" sz="1600">
              <a:solidFill>
                <a:srgbClr val="FFFFFF"/>
              </a:solidFill>
              <a:latin typeface="Arial" charset="0"/>
              <a:ea typeface="Arial Unicode MS" charset="0"/>
              <a:cs typeface="Arial Unicode MS" charset="0"/>
            </a:endParaRPr>
          </a:p>
        </p:txBody>
      </p:sp>
      <p:sp>
        <p:nvSpPr>
          <p:cNvPr id="16" name="AutoShape 1">
            <a:extLst>
              <a:ext uri="{FF2B5EF4-FFF2-40B4-BE49-F238E27FC236}">
                <a16:creationId xmlns:a16="http://schemas.microsoft.com/office/drawing/2014/main" id="{053C5E43-FB3C-0241-A90B-37ED1608745A}"/>
              </a:ext>
            </a:extLst>
          </p:cNvPr>
          <p:cNvSpPr>
            <a:spLocks noChangeArrowheads="1"/>
          </p:cNvSpPr>
          <p:nvPr userDrawn="1"/>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buClr>
                <a:srgbClr val="000000"/>
              </a:buClr>
              <a:buSzPct val="100000"/>
              <a:buFont typeface="Times New Roman" charset="0"/>
              <a:buNone/>
              <a:defRPr/>
            </a:pPr>
            <a:endParaRPr lang="en-US">
              <a:ea typeface="+mn-ea"/>
              <a:cs typeface="+mn-cs"/>
            </a:endParaRPr>
          </a:p>
        </p:txBody>
      </p:sp>
      <p:sp>
        <p:nvSpPr>
          <p:cNvPr id="17" name="Rectangle 4">
            <a:extLst>
              <a:ext uri="{FF2B5EF4-FFF2-40B4-BE49-F238E27FC236}">
                <a16:creationId xmlns:a16="http://schemas.microsoft.com/office/drawing/2014/main" id="{CEA11FE9-8AC3-C846-AF30-C2DCCA3EA62F}"/>
              </a:ext>
            </a:extLst>
          </p:cNvPr>
          <p:cNvSpPr>
            <a:spLocks noGrp="1" noChangeArrowheads="1"/>
          </p:cNvSpPr>
          <p:nvPr>
            <p:ph type="dt" idx="2"/>
          </p:nvPr>
        </p:nvSpPr>
        <p:spPr bwMode="auto">
          <a:xfrm>
            <a:off x="36513" y="6624000"/>
            <a:ext cx="1798637"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Geneva" charset="0"/>
                <a:cs typeface="Geneva" charset="0"/>
              </a:defRPr>
            </a:lvl1pPr>
          </a:lstStyle>
          <a:p>
            <a:r>
              <a:rPr lang="de-CH" altLang="x-none" dirty="0"/>
              <a:t>March to May 2021</a:t>
            </a:r>
            <a:endParaRPr lang="en-GB" altLang="x-none" dirty="0"/>
          </a:p>
        </p:txBody>
      </p:sp>
      <p:sp>
        <p:nvSpPr>
          <p:cNvPr id="18" name="Rectangle 5">
            <a:extLst>
              <a:ext uri="{FF2B5EF4-FFF2-40B4-BE49-F238E27FC236}">
                <a16:creationId xmlns:a16="http://schemas.microsoft.com/office/drawing/2014/main" id="{BD283A10-06BF-CD46-A191-36D34287BBEE}"/>
              </a:ext>
            </a:extLst>
          </p:cNvPr>
          <p:cNvSpPr>
            <a:spLocks noGrp="1" noChangeArrowheads="1"/>
          </p:cNvSpPr>
          <p:nvPr>
            <p:ph type="ftr" idx="3"/>
          </p:nvPr>
        </p:nvSpPr>
        <p:spPr bwMode="auto">
          <a:xfrm>
            <a:off x="609600" y="6624001"/>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lvl1pPr algn="ct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Arial" charset="0"/>
                <a:cs typeface="Arial" charset="0"/>
              </a:defRPr>
            </a:lvl1pPr>
          </a:lstStyle>
          <a:p>
            <a:r>
              <a:rPr lang="de-DE" altLang="x-none" dirty="0"/>
              <a:t>ECFA Detector R&amp;D Roadmap</a:t>
            </a:r>
          </a:p>
        </p:txBody>
      </p:sp>
    </p:spTree>
    <p:extLst>
      <p:ext uri="{BB962C8B-B14F-4D97-AF65-F5344CB8AC3E}">
        <p14:creationId xmlns:p14="http://schemas.microsoft.com/office/powerpoint/2010/main" val="3847914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655E6-A483-BA42-9810-131F392E72E4}"/>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A498035E-582C-6F49-954A-17F4598FCDB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9CCC75E-BD17-B64F-970A-EB9C8EC39560}"/>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5" name="Footer Placeholder 4">
            <a:extLst>
              <a:ext uri="{FF2B5EF4-FFF2-40B4-BE49-F238E27FC236}">
                <a16:creationId xmlns:a16="http://schemas.microsoft.com/office/drawing/2014/main" id="{4EBA37AC-FCB3-D54F-A1D1-680F73BD8FF5}"/>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A058B56-D8FD-484B-98FA-6FE3832FB673}"/>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3982336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9207-EFE0-D14A-A413-46256C1CA0F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A54CC96C-6FA4-484E-AED2-B01885E5DB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530E9C7-500B-F848-AED0-DBE424032F08}"/>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5" name="Footer Placeholder 4">
            <a:extLst>
              <a:ext uri="{FF2B5EF4-FFF2-40B4-BE49-F238E27FC236}">
                <a16:creationId xmlns:a16="http://schemas.microsoft.com/office/drawing/2014/main" id="{727E03CF-6FF5-D749-A329-E1C120074438}"/>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8A78D1B-5810-A842-8D25-3B44196D854D}"/>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765448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5BA6F-AAFD-FC4A-AC3E-1CEF22F28665}"/>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741F2027-765C-6442-A082-C38A461325D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D2026075-FA73-CE47-A44E-AD4F9C6C39A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56A13D26-E3CC-2941-A85B-3692626A06B3}"/>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6" name="Footer Placeholder 5">
            <a:extLst>
              <a:ext uri="{FF2B5EF4-FFF2-40B4-BE49-F238E27FC236}">
                <a16:creationId xmlns:a16="http://schemas.microsoft.com/office/drawing/2014/main" id="{069A85B6-409B-B54E-A5BE-95DC1CF23F43}"/>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15A6D0A0-0B4A-894F-A317-B6F83C63F64A}"/>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732267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3130A-C020-024E-B4A9-6ACEE0FA67E8}"/>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0AA386A-FB3C-A047-A41A-DCF84B6F4E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335F84E-C192-9741-8B5D-6E86C636732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A1973F7D-5BFF-E946-99F6-8A478FA366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85467B3-4B44-6746-AF0D-2A342E61F98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6F1B11B3-8507-2847-AFD6-FBAD40033230}"/>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8" name="Footer Placeholder 7">
            <a:extLst>
              <a:ext uri="{FF2B5EF4-FFF2-40B4-BE49-F238E27FC236}">
                <a16:creationId xmlns:a16="http://schemas.microsoft.com/office/drawing/2014/main" id="{1B250E94-1CDE-3C4D-93D6-E4790CF099C4}"/>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960F0433-7B97-844B-A264-3C8C14053A33}"/>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3685445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22539-679E-C141-A499-24F74D9E8052}"/>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83190E37-AD0F-C44E-B095-99464F9B7FB2}"/>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4" name="Footer Placeholder 3">
            <a:extLst>
              <a:ext uri="{FF2B5EF4-FFF2-40B4-BE49-F238E27FC236}">
                <a16:creationId xmlns:a16="http://schemas.microsoft.com/office/drawing/2014/main" id="{B57C05CC-A258-F643-BFBD-FC8E8BFE099A}"/>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AD276E8E-265F-0F49-A029-85D442A5A576}"/>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4126081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F2A567-97C6-4C4D-9947-1C805569C27A}"/>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3" name="Footer Placeholder 2">
            <a:extLst>
              <a:ext uri="{FF2B5EF4-FFF2-40B4-BE49-F238E27FC236}">
                <a16:creationId xmlns:a16="http://schemas.microsoft.com/office/drawing/2014/main" id="{1B567841-882D-E744-87A9-17C42026455F}"/>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0C238E7D-C842-1342-8B28-8F145AC3F48F}"/>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311457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D4D81-2B00-4349-8198-A1119D65C90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91EA57E6-15AE-D344-BB32-7D08664CA0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B442AE54-71DB-BD4D-ADEC-06DACF0B91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02ABC3B-EF9F-394B-8D72-8FFAFFA816DA}"/>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6" name="Footer Placeholder 5">
            <a:extLst>
              <a:ext uri="{FF2B5EF4-FFF2-40B4-BE49-F238E27FC236}">
                <a16:creationId xmlns:a16="http://schemas.microsoft.com/office/drawing/2014/main" id="{21937BC0-FBD8-8748-B75E-CBE6B60DC36F}"/>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F440152A-F5B9-A54D-A2C6-9C08419A8997}"/>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2766210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5871D-1B31-4F4D-A0A2-2699DDE7138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595DC96F-9397-8B4F-9983-55839EBAC8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6C014DE0-87F0-914C-BC7B-8E73364B03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38DE8D7-7B24-274E-8C50-BE84841CE7EC}"/>
              </a:ext>
            </a:extLst>
          </p:cNvPr>
          <p:cNvSpPr>
            <a:spLocks noGrp="1"/>
          </p:cNvSpPr>
          <p:nvPr>
            <p:ph type="dt" sz="half" idx="10"/>
          </p:nvPr>
        </p:nvSpPr>
        <p:spPr/>
        <p:txBody>
          <a:bodyPr/>
          <a:lstStyle/>
          <a:p>
            <a:fld id="{54422E06-04BE-8446-A9BE-B97641109406}" type="datetimeFigureOut">
              <a:rPr lang="en-CH" smtClean="0"/>
              <a:t>30.03.21</a:t>
            </a:fld>
            <a:endParaRPr lang="en-CH"/>
          </a:p>
        </p:txBody>
      </p:sp>
      <p:sp>
        <p:nvSpPr>
          <p:cNvPr id="6" name="Footer Placeholder 5">
            <a:extLst>
              <a:ext uri="{FF2B5EF4-FFF2-40B4-BE49-F238E27FC236}">
                <a16:creationId xmlns:a16="http://schemas.microsoft.com/office/drawing/2014/main" id="{39988204-659C-A64A-AF7E-D11F547D930E}"/>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B74576C2-14E2-2640-A30D-3363B1E7614F}"/>
              </a:ext>
            </a:extLst>
          </p:cNvPr>
          <p:cNvSpPr>
            <a:spLocks noGrp="1"/>
          </p:cNvSpPr>
          <p:nvPr>
            <p:ph type="sldNum" sz="quarter" idx="12"/>
          </p:nvPr>
        </p:nvSpPr>
        <p:spPr/>
        <p:txBody>
          <a:bodyPr/>
          <a:lstStyle/>
          <a:p>
            <a:fld id="{DA4CBC12-D908-D046-BD05-8A2A4FCBB6F4}" type="slidenum">
              <a:rPr lang="en-CH" smtClean="0"/>
              <a:t>‹#›</a:t>
            </a:fld>
            <a:endParaRPr lang="en-CH"/>
          </a:p>
        </p:txBody>
      </p:sp>
    </p:spTree>
    <p:extLst>
      <p:ext uri="{BB962C8B-B14F-4D97-AF65-F5344CB8AC3E}">
        <p14:creationId xmlns:p14="http://schemas.microsoft.com/office/powerpoint/2010/main" val="4045500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FECD26-63C4-DA4A-849B-ED1153EB32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7BCE9512-76C6-0C47-B8EE-7B235EA087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DA9F22E7-A011-1246-8496-B68E22FBA1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22E06-04BE-8446-A9BE-B97641109406}" type="datetimeFigureOut">
              <a:rPr lang="en-CH" smtClean="0"/>
              <a:t>30.03.21</a:t>
            </a:fld>
            <a:endParaRPr lang="en-CH"/>
          </a:p>
        </p:txBody>
      </p:sp>
      <p:sp>
        <p:nvSpPr>
          <p:cNvPr id="5" name="Footer Placeholder 4">
            <a:extLst>
              <a:ext uri="{FF2B5EF4-FFF2-40B4-BE49-F238E27FC236}">
                <a16:creationId xmlns:a16="http://schemas.microsoft.com/office/drawing/2014/main" id="{9BC009E4-8EC8-C749-AA4E-0171ED61F2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220323EB-B8F7-434C-A0AE-E981F57369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4CBC12-D908-D046-BD05-8A2A4FCBB6F4}" type="slidenum">
              <a:rPr lang="en-CH" smtClean="0"/>
              <a:t>‹#›</a:t>
            </a:fld>
            <a:endParaRPr lang="en-CH"/>
          </a:p>
        </p:txBody>
      </p:sp>
    </p:spTree>
    <p:extLst>
      <p:ext uri="{BB962C8B-B14F-4D97-AF65-F5344CB8AC3E}">
        <p14:creationId xmlns:p14="http://schemas.microsoft.com/office/powerpoint/2010/main" val="35494199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google.com/spreadsheets/d/1-b4sKdtpCD-7rqV4WnoHvozpr6Jxns8pbxtOLfhNnZ8/edit#gid=944048056" TargetMode="External"/><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hyperlink" Target="https://indico.cern.ch/e/ECFADetectorRDRoadmap"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hyperlink" Target="https://ep-dep.web.cern.ch/rd-experimental-technologies" TargetMode="External"/><Relationship Id="rId3" Type="http://schemas.openxmlformats.org/officeDocument/2006/relationships/hyperlink" Target="https://indico.cern.ch/e/ECFADetectorRDRoadmap" TargetMode="External"/><Relationship Id="rId7" Type="http://schemas.openxmlformats.org/officeDocument/2006/relationships/hyperlink" Target="https://science.osti.gov/-/media/hep/pdf/Reports/2020/DOE_Basic_Research_Needs_Study_on_High_Energy_Physics.pdf" TargetMode="External"/><Relationship Id="rId12"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hyperlink" Target="https://indico.cern.ch/event/957057/attachments/2103933/3728395/Draft_Mandate_TFDescriptions_master_v8.pdf" TargetMode="External"/><Relationship Id="rId11" Type="http://schemas.openxmlformats.org/officeDocument/2006/relationships/hyperlink" Target="https://ecfa-dp.desy.de/public_documents/" TargetMode="External"/><Relationship Id="rId5" Type="http://schemas.openxmlformats.org/officeDocument/2006/relationships/hyperlink" Target="https://arxiv.org/abs/1910.11775" TargetMode="External"/><Relationship Id="rId10" Type="http://schemas.openxmlformats.org/officeDocument/2006/relationships/hyperlink" Target="https://attract-eu.com/" TargetMode="External"/><Relationship Id="rId4" Type="http://schemas.openxmlformats.org/officeDocument/2006/relationships/hyperlink" Target="https://home.cern/resources/brochure/cern/european-strategy-particle-physics" TargetMode="External"/><Relationship Id="rId9" Type="http://schemas.openxmlformats.org/officeDocument/2006/relationships/hyperlink" Target="http://aida2020.web.cern.ch/aida202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ECFA-DetectorRDRoadmap-TF8Integration-Input@cern.c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hyperlink" Target="https://indico.cern.ch/e/ECFADetectorRDRoadmap"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47351-22D8-9C44-8879-C5FB2F85D335}"/>
              </a:ext>
            </a:extLst>
          </p:cNvPr>
          <p:cNvSpPr>
            <a:spLocks noGrp="1"/>
          </p:cNvSpPr>
          <p:nvPr>
            <p:ph type="ctrTitle"/>
          </p:nvPr>
        </p:nvSpPr>
        <p:spPr/>
        <p:txBody>
          <a:bodyPr/>
          <a:lstStyle/>
          <a:p>
            <a:r>
              <a:rPr lang="en-CH" dirty="0">
                <a:solidFill>
                  <a:srgbClr val="0070C0"/>
                </a:solidFill>
              </a:rPr>
              <a:t>Welcome and </a:t>
            </a:r>
            <a:br>
              <a:rPr lang="en-CH" dirty="0">
                <a:solidFill>
                  <a:srgbClr val="0070C0"/>
                </a:solidFill>
              </a:rPr>
            </a:br>
            <a:r>
              <a:rPr lang="en-CH" dirty="0">
                <a:solidFill>
                  <a:srgbClr val="0070C0"/>
                </a:solidFill>
              </a:rPr>
              <a:t>Rules of the Game</a:t>
            </a:r>
          </a:p>
        </p:txBody>
      </p:sp>
      <p:sp>
        <p:nvSpPr>
          <p:cNvPr id="3" name="Subtitle 2">
            <a:extLst>
              <a:ext uri="{FF2B5EF4-FFF2-40B4-BE49-F238E27FC236}">
                <a16:creationId xmlns:a16="http://schemas.microsoft.com/office/drawing/2014/main" id="{FC7F745F-DA8B-DF46-B6D9-B70944121253}"/>
              </a:ext>
            </a:extLst>
          </p:cNvPr>
          <p:cNvSpPr>
            <a:spLocks noGrp="1"/>
          </p:cNvSpPr>
          <p:nvPr>
            <p:ph type="subTitle" idx="1"/>
          </p:nvPr>
        </p:nvSpPr>
        <p:spPr/>
        <p:txBody>
          <a:bodyPr>
            <a:noAutofit/>
          </a:bodyPr>
          <a:lstStyle/>
          <a:p>
            <a:r>
              <a:rPr lang="en-CH" sz="2200" dirty="0"/>
              <a:t>Symposium ECFA R&amp;D Roadmap -  TF8 “Integration”</a:t>
            </a:r>
          </a:p>
          <a:p>
            <a:endParaRPr lang="en-CH" sz="2200" dirty="0"/>
          </a:p>
          <a:p>
            <a:pPr algn="l"/>
            <a:r>
              <a:rPr lang="en-CH" sz="2200" dirty="0"/>
              <a:t>Werner &amp; Frank</a:t>
            </a:r>
          </a:p>
          <a:p>
            <a:pPr algn="l"/>
            <a:r>
              <a:rPr lang="en-GB" sz="2200" dirty="0" err="1"/>
              <a:t>Corrado</a:t>
            </a:r>
            <a:r>
              <a:rPr lang="en-GB" sz="2200" dirty="0"/>
              <a:t> Gargiulo, Filippo </a:t>
            </a:r>
            <a:r>
              <a:rPr lang="en-GB" sz="2200" dirty="0" err="1"/>
              <a:t>Resnati</a:t>
            </a:r>
            <a:r>
              <a:rPr lang="en-GB" sz="2200" dirty="0"/>
              <a:t>, Herman Ten Kate, Bart </a:t>
            </a:r>
            <a:r>
              <a:rPr lang="en-GB" sz="2200" dirty="0" err="1"/>
              <a:t>Verlaat</a:t>
            </a:r>
            <a:r>
              <a:rPr lang="en-GB" sz="2200" dirty="0"/>
              <a:t>, Marcel Vos </a:t>
            </a:r>
            <a:endParaRPr lang="en-CH" sz="2200" dirty="0"/>
          </a:p>
          <a:p>
            <a:r>
              <a:rPr lang="en-CH" sz="2200" dirty="0"/>
              <a:t> </a:t>
            </a:r>
          </a:p>
        </p:txBody>
      </p:sp>
    </p:spTree>
    <p:extLst>
      <p:ext uri="{BB962C8B-B14F-4D97-AF65-F5344CB8AC3E}">
        <p14:creationId xmlns:p14="http://schemas.microsoft.com/office/powerpoint/2010/main" val="220817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DA651-3206-F444-80CB-6B9700193F6F}"/>
              </a:ext>
            </a:extLst>
          </p:cNvPr>
          <p:cNvSpPr>
            <a:spLocks noGrp="1"/>
          </p:cNvSpPr>
          <p:nvPr>
            <p:ph type="title"/>
          </p:nvPr>
        </p:nvSpPr>
        <p:spPr>
          <a:xfrm>
            <a:off x="396765" y="-286512"/>
            <a:ext cx="10515600" cy="1325563"/>
          </a:xfrm>
        </p:spPr>
        <p:txBody>
          <a:bodyPr/>
          <a:lstStyle/>
          <a:p>
            <a:r>
              <a:rPr lang="en-CH" b="1" dirty="0">
                <a:solidFill>
                  <a:srgbClr val="0070C0"/>
                </a:solidFill>
              </a:rPr>
              <a:t>TF 8 Matrix of topics vs. Facilities</a:t>
            </a:r>
            <a:endParaRPr lang="en-CH" dirty="0">
              <a:solidFill>
                <a:srgbClr val="0070C0"/>
              </a:solidFill>
            </a:endParaRPr>
          </a:p>
        </p:txBody>
      </p:sp>
      <p:pic>
        <p:nvPicPr>
          <p:cNvPr id="5" name="Picture 4">
            <a:extLst>
              <a:ext uri="{FF2B5EF4-FFF2-40B4-BE49-F238E27FC236}">
                <a16:creationId xmlns:a16="http://schemas.microsoft.com/office/drawing/2014/main" id="{AA3A0619-C309-D949-A220-3B5692EDC7E3}"/>
              </a:ext>
            </a:extLst>
          </p:cNvPr>
          <p:cNvPicPr>
            <a:picLocks noChangeAspect="1"/>
          </p:cNvPicPr>
          <p:nvPr/>
        </p:nvPicPr>
        <p:blipFill>
          <a:blip r:embed="rId2"/>
          <a:stretch>
            <a:fillRect/>
          </a:stretch>
        </p:blipFill>
        <p:spPr>
          <a:xfrm>
            <a:off x="396764" y="620113"/>
            <a:ext cx="10519773" cy="5946326"/>
          </a:xfrm>
          <a:prstGeom prst="rect">
            <a:avLst/>
          </a:prstGeom>
        </p:spPr>
      </p:pic>
      <p:sp>
        <p:nvSpPr>
          <p:cNvPr id="6" name="Rectangle 5">
            <a:extLst>
              <a:ext uri="{FF2B5EF4-FFF2-40B4-BE49-F238E27FC236}">
                <a16:creationId xmlns:a16="http://schemas.microsoft.com/office/drawing/2014/main" id="{C8751943-DBEA-5547-BD2F-20C4329B2649}"/>
              </a:ext>
            </a:extLst>
          </p:cNvPr>
          <p:cNvSpPr/>
          <p:nvPr/>
        </p:nvSpPr>
        <p:spPr>
          <a:xfrm>
            <a:off x="-425671" y="6387330"/>
            <a:ext cx="12244552" cy="523220"/>
          </a:xfrm>
          <a:prstGeom prst="rect">
            <a:avLst/>
          </a:prstGeom>
        </p:spPr>
        <p:txBody>
          <a:bodyPr wrap="square">
            <a:spAutoFit/>
          </a:bodyPr>
          <a:lstStyle/>
          <a:p>
            <a:pPr lvl="1"/>
            <a:r>
              <a:rPr lang="en-GB" dirty="0">
                <a:hlinkClick r:id="rId3"/>
              </a:rPr>
              <a:t>https://docs.google.com/spreadsheets/d/1-b4sKdtpCD-7rqV4WnoHvozpr6Jxns8pbxtOLfhNnZ8/edit#gid=944048056</a:t>
            </a:r>
            <a:r>
              <a:rPr lang="en-CH" sz="2800" dirty="0"/>
              <a:t> </a:t>
            </a:r>
          </a:p>
        </p:txBody>
      </p:sp>
    </p:spTree>
    <p:extLst>
      <p:ext uri="{BB962C8B-B14F-4D97-AF65-F5344CB8AC3E}">
        <p14:creationId xmlns:p14="http://schemas.microsoft.com/office/powerpoint/2010/main" val="12947553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4F064-A67E-474A-8D00-B7B02DA94059}"/>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FDF4DBCD-304E-0243-A9CE-617503EB7652}"/>
              </a:ext>
            </a:extLst>
          </p:cNvPr>
          <p:cNvSpPr>
            <a:spLocks noGrp="1"/>
          </p:cNvSpPr>
          <p:nvPr>
            <p:ph idx="1"/>
          </p:nvPr>
        </p:nvSpPr>
        <p:spPr/>
        <p:txBody>
          <a:bodyPr/>
          <a:lstStyle/>
          <a:p>
            <a:endParaRPr lang="en-CH"/>
          </a:p>
        </p:txBody>
      </p:sp>
      <p:pic>
        <p:nvPicPr>
          <p:cNvPr id="4" name="Content Placeholder 4">
            <a:extLst>
              <a:ext uri="{FF2B5EF4-FFF2-40B4-BE49-F238E27FC236}">
                <a16:creationId xmlns:a16="http://schemas.microsoft.com/office/drawing/2014/main" id="{5016FD83-2439-3F49-B556-4EA6202216F9}"/>
              </a:ext>
            </a:extLst>
          </p:cNvPr>
          <p:cNvPicPr>
            <a:picLocks noChangeAspect="1"/>
          </p:cNvPicPr>
          <p:nvPr/>
        </p:nvPicPr>
        <p:blipFill>
          <a:blip r:embed="rId2"/>
          <a:stretch>
            <a:fillRect/>
          </a:stretch>
        </p:blipFill>
        <p:spPr>
          <a:xfrm>
            <a:off x="37070" y="92984"/>
            <a:ext cx="11887201" cy="6578277"/>
          </a:xfrm>
          <a:prstGeom prst="rect">
            <a:avLst/>
          </a:prstGeom>
        </p:spPr>
      </p:pic>
    </p:spTree>
    <p:extLst>
      <p:ext uri="{BB962C8B-B14F-4D97-AF65-F5344CB8AC3E}">
        <p14:creationId xmlns:p14="http://schemas.microsoft.com/office/powerpoint/2010/main" val="397554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0D94401-9A77-064B-BA82-143186796D8B}"/>
              </a:ext>
            </a:extLst>
          </p:cNvPr>
          <p:cNvSpPr/>
          <p:nvPr/>
        </p:nvSpPr>
        <p:spPr>
          <a:xfrm>
            <a:off x="304800" y="1371600"/>
            <a:ext cx="11785794" cy="1297791"/>
          </a:xfrm>
          <a:prstGeom prst="rect">
            <a:avLst/>
          </a:prstGeom>
          <a:solidFill>
            <a:schemeClr val="bg1">
              <a:lumMod val="95000"/>
            </a:schemeClr>
          </a:solidFill>
        </p:spPr>
        <p:txBody>
          <a:bodyPr wrap="square">
            <a:spAutoFit/>
          </a:bodyPr>
          <a:lstStyle/>
          <a:p>
            <a:pPr marL="285750" marR="0" lvl="0" indent="-285750" algn="l" defTabSz="914400" rtl="0" eaLnBrk="1" fontAlgn="auto" latinLnBrk="0" hangingPunct="1">
              <a:lnSpc>
                <a:spcPct val="100000"/>
              </a:lnSpc>
              <a:spcBef>
                <a:spcPts val="0"/>
              </a:spcBef>
              <a:spcAft>
                <a:spcPts val="500"/>
              </a:spcAft>
              <a:buClr>
                <a:srgbClr val="FF0000"/>
              </a:buClr>
              <a:buSzTx/>
              <a:buFont typeface="Arial" charset="0"/>
              <a:buChar char="•"/>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Focus on the technical aspects of detector R&amp;D requirements given the EPPSU deliberation document listed “</a:t>
            </a: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High-priority future initiatives</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a:t>
            </a: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Other essential scientific activities for particle physics</a:t>
            </a: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as input and organise material by Task Force.</a:t>
            </a:r>
          </a:p>
          <a:p>
            <a:pPr marL="285750" marR="0" lvl="0" indent="-285750" algn="l" defTabSz="914400" rtl="0" eaLnBrk="1" fontAlgn="auto" latinLnBrk="0" hangingPunct="1">
              <a:lnSpc>
                <a:spcPct val="100000"/>
              </a:lnSpc>
              <a:spcBef>
                <a:spcPts val="0"/>
              </a:spcBef>
              <a:spcAft>
                <a:spcPts val="500"/>
              </a:spcAft>
              <a:buClr>
                <a:srgbClr val="FF0000"/>
              </a:buClr>
              <a:buSzTx/>
              <a:buFont typeface="Arial" charset="0"/>
              <a:buChar char="•"/>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Task Forces start from the future science programmes to identify main detector technology challenges to be met (both mandatory and highly desirable to optimise physics returns) to estimate the period over which the required detector R&amp;D programmes may be expected to extend.</a:t>
            </a:r>
          </a:p>
          <a:p>
            <a:pPr marL="285750" marR="0" lvl="0" indent="-285750" algn="l" defTabSz="914400" rtl="0" eaLnBrk="1" fontAlgn="auto" latinLnBrk="0" hangingPunct="1">
              <a:lnSpc>
                <a:spcPct val="100000"/>
              </a:lnSpc>
              <a:spcBef>
                <a:spcPts val="0"/>
              </a:spcBef>
              <a:spcAft>
                <a:spcPts val="500"/>
              </a:spcAft>
              <a:buClr>
                <a:srgbClr val="FF0000"/>
              </a:buClr>
              <a:buSzTx/>
              <a:buFont typeface="Arial" charset="0"/>
              <a:buChar char="•"/>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Within each Task Force create a time-ordered technology requirements driven R&amp;D roadmap in terms of capabilities not currently achievable.</a:t>
            </a:r>
          </a:p>
        </p:txBody>
      </p:sp>
      <p:pic>
        <p:nvPicPr>
          <p:cNvPr id="7" name="Picture 6">
            <a:extLst>
              <a:ext uri="{FF2B5EF4-FFF2-40B4-BE49-F238E27FC236}">
                <a16:creationId xmlns:a16="http://schemas.microsoft.com/office/drawing/2014/main" id="{0776114C-BD2F-1A42-BFA1-82EB70BA56FD}"/>
              </a:ext>
            </a:extLst>
          </p:cNvPr>
          <p:cNvPicPr>
            <a:picLocks noChangeAspect="1"/>
          </p:cNvPicPr>
          <p:nvPr/>
        </p:nvPicPr>
        <p:blipFill>
          <a:blip r:embed="rId3"/>
          <a:stretch>
            <a:fillRect/>
          </a:stretch>
        </p:blipFill>
        <p:spPr>
          <a:xfrm>
            <a:off x="0" y="0"/>
            <a:ext cx="6988792" cy="720000"/>
          </a:xfrm>
          <a:prstGeom prst="rect">
            <a:avLst/>
          </a:prstGeom>
        </p:spPr>
      </p:pic>
      <p:sp>
        <p:nvSpPr>
          <p:cNvPr id="10" name="Rectangle 3">
            <a:extLst>
              <a:ext uri="{FF2B5EF4-FFF2-40B4-BE49-F238E27FC236}">
                <a16:creationId xmlns:a16="http://schemas.microsoft.com/office/drawing/2014/main" id="{6BA74DC6-DB09-1B4F-93BE-7EC156D2E640}"/>
              </a:ext>
            </a:extLst>
          </p:cNvPr>
          <p:cNvSpPr>
            <a:spLocks noChangeArrowheads="1"/>
          </p:cNvSpPr>
          <p:nvPr/>
        </p:nvSpPr>
        <p:spPr bwMode="auto">
          <a:xfrm>
            <a:off x="0" y="762000"/>
            <a:ext cx="12192000"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3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Organization for Consultation of Relevant Communities</a:t>
            </a:r>
          </a:p>
          <a:p>
            <a:pPr marL="285750" marR="0" lvl="0" indent="-285750" algn="l" defTabSz="914400" rtl="0" eaLnBrk="1" fontAlgn="auto" latinLnBrk="0" hangingPunct="1">
              <a:lnSpc>
                <a:spcPct val="100000"/>
              </a:lnSpc>
              <a:spcBef>
                <a:spcPts val="0"/>
              </a:spcBef>
              <a:spcAft>
                <a:spcPts val="500"/>
              </a:spcAft>
              <a:buClrTx/>
              <a:buSz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kumimoji="0" lang="de-CH" sz="3200" b="0" i="0" u="none" strike="noStrike" kern="1200" cap="none" spc="0" normalizeH="0" baseline="0" noProof="0" dirty="0">
              <a:ln>
                <a:noFill/>
              </a:ln>
              <a:solidFill>
                <a:prstClr val="black"/>
              </a:solidFill>
              <a:effectLst/>
              <a:uLnTx/>
              <a:uFillTx/>
              <a:latin typeface="Arial" panose="020B0604020202020204" pitchFamily="34" charset="0"/>
              <a:ea typeface="Arial" charset="0"/>
              <a:cs typeface="Arial" panose="020B0604020202020204" pitchFamily="34" charset="0"/>
            </a:endParaRPr>
          </a:p>
        </p:txBody>
      </p:sp>
      <p:sp>
        <p:nvSpPr>
          <p:cNvPr id="8" name="Rectangle 7"/>
          <p:cNvSpPr/>
          <p:nvPr/>
        </p:nvSpPr>
        <p:spPr>
          <a:xfrm>
            <a:off x="1311412" y="2819400"/>
            <a:ext cx="9356587" cy="562674"/>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Grouped targeted facilities/areas emerging from the EPPSU</a:t>
            </a:r>
            <a:endParaRPr kumimoji="0" lang="en-US"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59364E34-17AA-A448-8C64-428E1BC27977}"/>
              </a:ext>
            </a:extLst>
          </p:cNvPr>
          <p:cNvGrpSpPr/>
          <p:nvPr/>
        </p:nvGrpSpPr>
        <p:grpSpPr>
          <a:xfrm>
            <a:off x="1295400" y="3429000"/>
            <a:ext cx="9372600" cy="2971800"/>
            <a:chOff x="514882" y="0"/>
            <a:chExt cx="7455952" cy="1175758"/>
          </a:xfrm>
        </p:grpSpPr>
        <p:sp>
          <p:nvSpPr>
            <p:cNvPr id="13" name="Rectangle 12">
              <a:extLst>
                <a:ext uri="{FF2B5EF4-FFF2-40B4-BE49-F238E27FC236}">
                  <a16:creationId xmlns:a16="http://schemas.microsoft.com/office/drawing/2014/main" id="{E03AB10E-8ECA-D742-B3EC-976484D2A95D}"/>
                </a:ext>
              </a:extLst>
            </p:cNvPr>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14" name="Rectangle 13">
              <a:extLst>
                <a:ext uri="{FF2B5EF4-FFF2-40B4-BE49-F238E27FC236}">
                  <a16:creationId xmlns:a16="http://schemas.microsoft.com/office/drawing/2014/main" id="{BBD141F1-D5B0-344D-A2C9-BF1FF0845FF2}"/>
                </a:ext>
              </a:extLst>
            </p:cNvPr>
            <p:cNvSpPr/>
            <p:nvPr/>
          </p:nvSpPr>
          <p:spPr>
            <a:xfrm>
              <a:off x="527620" y="0"/>
              <a:ext cx="7399824"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Detector requirements for full exploitation of the HL-LHC (R&amp;D still needed for LS3 upgrades and for experiment upgrades beyond then) including studies of flavour physics and quark-gluon plasma (where the latter topic also interfaces with nuclear physics).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R&amp;D for long baseline neutrino physics detectors (including aspects targeting astro-particle physics measurements) and supporting experiments such as those at the CERN Neutrino Platform.</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Technology developments needed for detectors at </a:t>
              </a:r>
              <a:r>
                <a:rPr kumimoji="0" lang="en-GB" sz="1500" b="1"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GB" sz="1500" b="1" i="0" u="none" strike="noStrike" kern="1200" cap="none" spc="0" normalizeH="0" baseline="30000" noProof="0" dirty="0" err="1">
                  <a:ln>
                    <a:noFill/>
                  </a:ln>
                  <a:solidFill>
                    <a:prstClr val="black"/>
                  </a:solidFill>
                  <a:effectLst/>
                  <a:uLnTx/>
                  <a:uFillTx/>
                  <a:latin typeface="Calibri" panose="020F0502020204030204"/>
                  <a:ea typeface="+mn-ea"/>
                  <a:cs typeface="+mn-cs"/>
                </a:rPr>
                <a:t>+</a:t>
              </a:r>
              <a:r>
                <a:rPr kumimoji="0" lang="en-GB" sz="1500" b="1"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 EW-Higgs-Top factories in all possible accelerator manifestations including instantaneous luminosities at 91.2GeV of up to 5×10</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36</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cm</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-2</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s</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The long-term R&amp;D programme for detectors at a future 100 TeV hadron collider with integrated luminosities targeted up to 30ab</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 and 1000 pile-up for 25ns BCO.</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Specific long-term detector technology R&amp;D requirements of a muon collider operating at 10 TeV and with a luminosity of the order of 10</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35 </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cm</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–2 </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s</a:t>
              </a:r>
              <a:r>
                <a:rPr kumimoji="0" lang="en-GB" sz="1500" b="1"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5"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16"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7"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12</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18"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9"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Rectangle 4">
            <a:extLst>
              <a:ext uri="{FF2B5EF4-FFF2-40B4-BE49-F238E27FC236}">
                <a16:creationId xmlns:a16="http://schemas.microsoft.com/office/drawing/2014/main" id="{CEA11FE9-8AC3-C846-AF30-C2DCCA3EA62F}"/>
              </a:ext>
            </a:extLst>
          </p:cNvPr>
          <p:cNvSpPr>
            <a:spLocks noGrp="1" noChangeArrowheads="1"/>
          </p:cNvSpPr>
          <p:nvPr>
            <p:ph type="dt" idx="2"/>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Geneva" charset="0"/>
                <a:cs typeface="Geneva" charset="0"/>
              </a:defRPr>
            </a:lvl1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dirty="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22" name="Rectangle 5">
            <a:extLst>
              <a:ext uri="{FF2B5EF4-FFF2-40B4-BE49-F238E27FC236}">
                <a16:creationId xmlns:a16="http://schemas.microsoft.com/office/drawing/2014/main" id="{BD283A10-06BF-CD46-A191-36D34287BBEE}"/>
              </a:ext>
            </a:extLst>
          </p:cNvPr>
          <p:cNvSpPr>
            <a:spLocks noGrp="1" noChangeArrowheads="1"/>
          </p:cNvSpPr>
          <p:nvPr>
            <p:ph type="ftr" idx="3"/>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lvl1pPr algn="ct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Arial" charset="0"/>
                <a:cs typeface="Arial" charset="0"/>
              </a:defRPr>
            </a:lvl1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dirty="0">
                <a:ln>
                  <a:noFill/>
                </a:ln>
                <a:solidFill>
                  <a:srgbClr val="FFFFFF"/>
                </a:solidFill>
                <a:effectLst/>
                <a:uLnTx/>
                <a:uFillTx/>
                <a:latin typeface="Arial" charset="0"/>
                <a:cs typeface="Arial" charset="0"/>
              </a:rPr>
              <a:t>ECFA Detector R&amp;D Roadmap</a:t>
            </a:r>
          </a:p>
        </p:txBody>
      </p:sp>
      <p:sp>
        <p:nvSpPr>
          <p:cNvPr id="23" name="TextBox 22">
            <a:extLst>
              <a:ext uri="{FF2B5EF4-FFF2-40B4-BE49-F238E27FC236}">
                <a16:creationId xmlns:a16="http://schemas.microsoft.com/office/drawing/2014/main" id="{229794E9-740C-8743-8D2A-58FFB1F70CA8}"/>
              </a:ext>
            </a:extLst>
          </p:cNvPr>
          <p:cNvSpPr txBox="1"/>
          <p:nvPr/>
        </p:nvSpPr>
        <p:spPr>
          <a:xfrm>
            <a:off x="22098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Broad Topic Areas</a:t>
            </a:r>
          </a:p>
        </p:txBody>
      </p:sp>
    </p:spTree>
    <p:extLst>
      <p:ext uri="{BB962C8B-B14F-4D97-AF65-F5344CB8AC3E}">
        <p14:creationId xmlns:p14="http://schemas.microsoft.com/office/powerpoint/2010/main" val="28462453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776114C-BD2F-1A42-BFA1-82EB70BA56FD}"/>
              </a:ext>
            </a:extLst>
          </p:cNvPr>
          <p:cNvPicPr>
            <a:picLocks noChangeAspect="1"/>
          </p:cNvPicPr>
          <p:nvPr/>
        </p:nvPicPr>
        <p:blipFill>
          <a:blip r:embed="rId3"/>
          <a:stretch>
            <a:fillRect/>
          </a:stretch>
        </p:blipFill>
        <p:spPr>
          <a:xfrm>
            <a:off x="0" y="0"/>
            <a:ext cx="6988792" cy="720000"/>
          </a:xfrm>
          <a:prstGeom prst="rect">
            <a:avLst/>
          </a:prstGeom>
        </p:spPr>
      </p:pic>
      <p:sp>
        <p:nvSpPr>
          <p:cNvPr id="8" name="Rectangle 7"/>
          <p:cNvSpPr/>
          <p:nvPr/>
        </p:nvSpPr>
        <p:spPr>
          <a:xfrm>
            <a:off x="1289756" y="838200"/>
            <a:ext cx="9302044" cy="562674"/>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rPr>
              <a:t>Grouped targeted facilities/areas emerging from the EPPSU</a:t>
            </a:r>
            <a:endParaRPr kumimoji="0" lang="en-US"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59364E34-17AA-A448-8C64-428E1BC27977}"/>
              </a:ext>
            </a:extLst>
          </p:cNvPr>
          <p:cNvGrpSpPr/>
          <p:nvPr/>
        </p:nvGrpSpPr>
        <p:grpSpPr>
          <a:xfrm>
            <a:off x="1296974" y="1485899"/>
            <a:ext cx="9310065" cy="4914901"/>
            <a:chOff x="514881" y="0"/>
            <a:chExt cx="8429064" cy="1193882"/>
          </a:xfrm>
        </p:grpSpPr>
        <p:sp>
          <p:nvSpPr>
            <p:cNvPr id="13" name="Rectangle 12">
              <a:extLst>
                <a:ext uri="{FF2B5EF4-FFF2-40B4-BE49-F238E27FC236}">
                  <a16:creationId xmlns:a16="http://schemas.microsoft.com/office/drawing/2014/main" id="{E03AB10E-8ECA-D742-B3EC-976484D2A95D}"/>
                </a:ext>
              </a:extLst>
            </p:cNvPr>
            <p:cNvSpPr/>
            <p:nvPr/>
          </p:nvSpPr>
          <p:spPr>
            <a:xfrm>
              <a:off x="514881" y="0"/>
              <a:ext cx="8415266"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14" name="Rectangle 13">
              <a:extLst>
                <a:ext uri="{FF2B5EF4-FFF2-40B4-BE49-F238E27FC236}">
                  <a16:creationId xmlns:a16="http://schemas.microsoft.com/office/drawing/2014/main" id="{BBD141F1-D5B0-344D-A2C9-BF1FF0845FF2}"/>
                </a:ext>
              </a:extLst>
            </p:cNvPr>
            <p:cNvSpPr/>
            <p:nvPr/>
          </p:nvSpPr>
          <p:spPr>
            <a:xfrm>
              <a:off x="514881" y="25615"/>
              <a:ext cx="8429064"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Detector developments for accelerator-based studies of rare processes, DM candidates and high precision measurements (including strong interaction physics) at both storage rings and fixed target facilities, interfacing also with atomic and nuclear physics.</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startAt="6"/>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R&amp;D for optimal exploitation of dedicated collider experiments studying the partonic structure of the proton and nuclei as well as interface areas with nuclear physics.</a:t>
              </a:r>
            </a:p>
            <a:p>
              <a:pPr marL="285750" marR="0" lvl="0" indent="-285750" algn="l" defTabSz="914400" rtl="0" eaLnBrk="1" fontAlgn="auto" latinLnBrk="0" hangingPunct="1">
                <a:lnSpc>
                  <a:spcPct val="100000"/>
                </a:lnSpc>
                <a:spcBef>
                  <a:spcPts val="0"/>
                </a:spcBef>
                <a:spcAft>
                  <a:spcPts val="0"/>
                </a:spcAft>
                <a:buClrTx/>
                <a:buSzTx/>
                <a:buFont typeface="+mj-lt"/>
                <a:buAutoNum type="arabicPeriod" startAt="6"/>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r>
                <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rPr>
                <a:t>The very broad detector R&amp;D areas for non-accelerator-based experiments, including dark matter searches (including axion searches), reactor neutrino experiments, rare decay processes, neutrino observatories and other interface areas with astro-particle physics.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endPar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500" b="1" i="0" u="none" strike="noStrike" kern="1200" cap="none" spc="0" normalizeH="0" baseline="0" noProof="0" dirty="0">
                  <a:ln>
                    <a:noFill/>
                  </a:ln>
                  <a:solidFill>
                    <a:srgbClr val="C00000"/>
                  </a:solidFill>
                  <a:effectLst/>
                  <a:uLnTx/>
                  <a:uFillTx/>
                  <a:latin typeface="Calibri" panose="020F0502020204030204"/>
                  <a:ea typeface="+mn-ea"/>
                  <a:cs typeface="+mn-cs"/>
                </a:rPr>
                <a:t>Facilities needed for detector evaluation, including test-beams and different types of irradiation sources, along with the advanced instrumentation required for these.</a:t>
              </a:r>
              <a:endParaRPr kumimoji="0" lang="x-none" sz="1500" b="1" i="0" u="none" strike="noStrike" kern="1200" cap="none" spc="0" normalizeH="0" baseline="0" noProof="0">
                <a:ln>
                  <a:noFill/>
                </a:ln>
                <a:solidFill>
                  <a:srgbClr val="C0000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500" b="1" i="0" u="none" strike="noStrike" kern="1200" cap="none" spc="0" normalizeH="0" baseline="0" noProof="0" dirty="0">
                  <a:ln>
                    <a:noFill/>
                  </a:ln>
                  <a:solidFill>
                    <a:srgbClr val="C00000"/>
                  </a:solidFill>
                  <a:effectLst/>
                  <a:uLnTx/>
                  <a:uFillTx/>
                  <a:latin typeface="Calibri" panose="020F0502020204030204"/>
                  <a:ea typeface="+mn-ea"/>
                  <a:cs typeface="+mn-cs"/>
                </a:rPr>
                <a:t>Infrastructures facilitating detector developments, including technological workshops and laboratories, as well as tools for the development of software and electronics.</a:t>
              </a:r>
              <a:endParaRPr kumimoji="0" lang="x-none" sz="1500" b="1" i="0" u="none" strike="noStrike" kern="1200" cap="none" spc="0" normalizeH="0" baseline="0" noProof="0">
                <a:ln>
                  <a:noFill/>
                </a:ln>
                <a:solidFill>
                  <a:srgbClr val="C00000"/>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500" b="1" i="0" u="none" strike="noStrike" kern="1200" cap="none" spc="0" normalizeH="0" baseline="0" noProof="0" dirty="0">
                  <a:ln>
                    <a:noFill/>
                  </a:ln>
                  <a:solidFill>
                    <a:srgbClr val="C00000"/>
                  </a:solidFill>
                  <a:effectLst/>
                  <a:uLnTx/>
                  <a:uFillTx/>
                  <a:latin typeface="Calibri" panose="020F0502020204030204"/>
                  <a:ea typeface="+mn-ea"/>
                  <a:cs typeface="+mn-cs"/>
                </a:rPr>
                <a:t>Networking structures in order to ensure collaborative environments, to help in the education and training, for cross-fertilization between different technologically communities, and in view of relations with industry.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endParaRPr kumimoji="0" lang="en-GB" sz="1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600" b="1" i="0" u="none" strike="noStrike" kern="1200" cap="none" spc="0" normalizeH="0" baseline="0" noProof="0" dirty="0">
                  <a:ln>
                    <a:noFill/>
                  </a:ln>
                  <a:solidFill>
                    <a:srgbClr val="008000"/>
                  </a:solidFill>
                  <a:effectLst/>
                  <a:uLnTx/>
                  <a:uFillTx/>
                  <a:latin typeface="Calibri" panose="020F0502020204030204"/>
                  <a:ea typeface="+mn-ea"/>
                  <a:cs typeface="+mn-cs"/>
                </a:rPr>
                <a:t>Overlaps with neighbouring fields and key specifications required for exploitation in other application areas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600" b="1" i="0" u="none" strike="noStrike" kern="1200" cap="none" spc="0" normalizeH="0" baseline="0" noProof="0" dirty="0">
                  <a:ln>
                    <a:noFill/>
                  </a:ln>
                  <a:solidFill>
                    <a:srgbClr val="008000"/>
                  </a:solidFill>
                  <a:effectLst/>
                  <a:uLnTx/>
                  <a:uFillTx/>
                  <a:latin typeface="Calibri" panose="020F0502020204030204"/>
                  <a:ea typeface="+mn-ea"/>
                  <a:cs typeface="+mn-cs"/>
                </a:rPr>
                <a:t>Opportunities for industrial partnership and technical developments needed for potential commercialisation</a:t>
              </a:r>
              <a:endParaRPr kumimoji="0" lang="en-GB" sz="1500" b="1" i="0" u="none" strike="noStrike" kern="1200" cap="none" spc="0" normalizeH="0" baseline="0" noProof="0" dirty="0">
                <a:ln>
                  <a:noFill/>
                </a:ln>
                <a:solidFill>
                  <a:srgbClr val="008000"/>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5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x-none" sz="15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0"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15"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6"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13</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17"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8"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Rectangle 4">
            <a:extLst>
              <a:ext uri="{FF2B5EF4-FFF2-40B4-BE49-F238E27FC236}">
                <a16:creationId xmlns:a16="http://schemas.microsoft.com/office/drawing/2014/main" id="{CEA11FE9-8AC3-C846-AF30-C2DCCA3EA62F}"/>
              </a:ext>
            </a:extLst>
          </p:cNvPr>
          <p:cNvSpPr>
            <a:spLocks noGrp="1" noChangeArrowheads="1"/>
          </p:cNvSpPr>
          <p:nvPr>
            <p:ph type="dt" idx="2"/>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Geneva" charset="0"/>
                <a:cs typeface="Geneva" charset="0"/>
              </a:defRPr>
            </a:lvl1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dirty="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20" name="Rectangle 5">
            <a:extLst>
              <a:ext uri="{FF2B5EF4-FFF2-40B4-BE49-F238E27FC236}">
                <a16:creationId xmlns:a16="http://schemas.microsoft.com/office/drawing/2014/main" id="{BD283A10-06BF-CD46-A191-36D34287BBEE}"/>
              </a:ext>
            </a:extLst>
          </p:cNvPr>
          <p:cNvSpPr>
            <a:spLocks noGrp="1" noChangeArrowheads="1"/>
          </p:cNvSpPr>
          <p:nvPr>
            <p:ph type="ftr" idx="3"/>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lvl1pPr algn="ct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Arial" charset="0"/>
                <a:cs typeface="Arial" charset="0"/>
              </a:defRPr>
            </a:lvl1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dirty="0">
                <a:ln>
                  <a:noFill/>
                </a:ln>
                <a:solidFill>
                  <a:srgbClr val="FFFFFF"/>
                </a:solidFill>
                <a:effectLst/>
                <a:uLnTx/>
                <a:uFillTx/>
                <a:latin typeface="Arial" charset="0"/>
                <a:cs typeface="Arial" charset="0"/>
              </a:rPr>
              <a:t>ECFA Detector R&amp;D Roadmap</a:t>
            </a:r>
          </a:p>
        </p:txBody>
      </p:sp>
      <p:sp>
        <p:nvSpPr>
          <p:cNvPr id="23" name="TextBox 22">
            <a:extLst>
              <a:ext uri="{FF2B5EF4-FFF2-40B4-BE49-F238E27FC236}">
                <a16:creationId xmlns:a16="http://schemas.microsoft.com/office/drawing/2014/main" id="{229794E9-740C-8743-8D2A-58FFB1F70CA8}"/>
              </a:ext>
            </a:extLst>
          </p:cNvPr>
          <p:cNvSpPr txBox="1"/>
          <p:nvPr/>
        </p:nvSpPr>
        <p:spPr>
          <a:xfrm>
            <a:off x="22098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Broad Topic Areas</a:t>
            </a:r>
          </a:p>
        </p:txBody>
      </p:sp>
    </p:spTree>
    <p:extLst>
      <p:ext uri="{BB962C8B-B14F-4D97-AF65-F5344CB8AC3E}">
        <p14:creationId xmlns:p14="http://schemas.microsoft.com/office/powerpoint/2010/main" val="132816104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311676-F9CA-1742-854B-051EBFF66DF4}"/>
              </a:ext>
            </a:extLst>
          </p:cNvPr>
          <p:cNvSpPr/>
          <p:nvPr/>
        </p:nvSpPr>
        <p:spPr>
          <a:xfrm>
            <a:off x="261355" y="751938"/>
            <a:ext cx="2472396" cy="5749789"/>
          </a:xfrm>
          <a:prstGeom prst="rect">
            <a:avLst/>
          </a:prstGeom>
          <a:solidFill>
            <a:schemeClr val="accent6">
              <a:lumMod val="20000"/>
              <a:lumOff val="8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Organisation</a:t>
            </a:r>
          </a:p>
        </p:txBody>
      </p:sp>
      <p:sp>
        <p:nvSpPr>
          <p:cNvPr id="15" name="Rectangle 14">
            <a:extLst>
              <a:ext uri="{FF2B5EF4-FFF2-40B4-BE49-F238E27FC236}">
                <a16:creationId xmlns:a16="http://schemas.microsoft.com/office/drawing/2014/main" id="{E95CF485-C3B2-F849-B0F4-D47A80B8B5ED}"/>
              </a:ext>
            </a:extLst>
          </p:cNvPr>
          <p:cNvSpPr/>
          <p:nvPr/>
        </p:nvSpPr>
        <p:spPr>
          <a:xfrm>
            <a:off x="449785" y="5198514"/>
            <a:ext cx="2054953" cy="132343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Website: </a:t>
            </a:r>
            <a:r>
              <a:rPr kumimoji="0" lang="en-GB" sz="1600" b="0" i="0" u="none" strike="noStrike" kern="1200" cap="none" spc="0" normalizeH="0" baseline="0" noProof="0" dirty="0">
                <a:ln>
                  <a:noFill/>
                </a:ln>
                <a:solidFill>
                  <a:srgbClr val="0563C1"/>
                </a:solidFill>
                <a:effectLst/>
                <a:uLnTx/>
                <a:uFillTx/>
                <a:latin typeface="Arial" panose="020B0604020202020204" pitchFamily="34" charset="0"/>
                <a:ea typeface="+mn-ea"/>
                <a:cs typeface="Arial" panose="020B0604020202020204" pitchFamily="34" charset="0"/>
                <a:hlinkClick r:id="rId2">
                  <a:extLst>
                    <a:ext uri="{A12FA001-AC4F-418D-AE19-62706E023703}">
                      <ahyp:hlinkClr xmlns:ahyp="http://schemas.microsoft.com/office/drawing/2018/hyperlinkcolor" val="tx"/>
                    </a:ext>
                  </a:extLst>
                </a:hlinkClick>
              </a:rPr>
              <a:t>https://indico.cern.ch/e/ECFADetectorRDRoadmap </a:t>
            </a:r>
            <a:endParaRPr kumimoji="0" lang="en-GB" sz="1600" b="0" i="0" u="none" strike="noStrike" kern="1200" cap="none" spc="0" normalizeH="0" baseline="0" noProof="0" dirty="0">
              <a:ln>
                <a:noFill/>
              </a:ln>
              <a:solidFill>
                <a:srgbClr val="0563C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Rounded Rectangle 8">
            <a:extLst>
              <a:ext uri="{FF2B5EF4-FFF2-40B4-BE49-F238E27FC236}">
                <a16:creationId xmlns:a16="http://schemas.microsoft.com/office/drawing/2014/main" id="{F5B4CC56-89DD-CA47-B03C-1908A8254126}"/>
              </a:ext>
            </a:extLst>
          </p:cNvPr>
          <p:cNvSpPr/>
          <p:nvPr/>
        </p:nvSpPr>
        <p:spPr>
          <a:xfrm>
            <a:off x="357320" y="3054677"/>
            <a:ext cx="2257161" cy="1030996"/>
          </a:xfrm>
          <a:prstGeom prst="roundRect">
            <a:avLst/>
          </a:prstGeom>
          <a:solidFill>
            <a:schemeClr val="bg1">
              <a:lumMod val="85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Sep 2020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Structure in place with </a:t>
            </a:r>
            <a:r>
              <a:rPr kumimoji="0" lang="en-GB" sz="1600" b="1"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Detector R&amp;D Roadmap Panel</a:t>
            </a:r>
          </a:p>
        </p:txBody>
      </p:sp>
      <p:sp>
        <p:nvSpPr>
          <p:cNvPr id="20" name="Rectangle 19">
            <a:extLst>
              <a:ext uri="{FF2B5EF4-FFF2-40B4-BE49-F238E27FC236}">
                <a16:creationId xmlns:a16="http://schemas.microsoft.com/office/drawing/2014/main" id="{F4D32749-E01B-1942-B9DC-B41EA3936FF6}"/>
              </a:ext>
            </a:extLst>
          </p:cNvPr>
          <p:cNvSpPr/>
          <p:nvPr/>
        </p:nvSpPr>
        <p:spPr>
          <a:xfrm>
            <a:off x="2902717" y="751937"/>
            <a:ext cx="3195064" cy="5749789"/>
          </a:xfrm>
          <a:prstGeom prst="rect">
            <a:avLst/>
          </a:prstGeom>
          <a:solidFill>
            <a:schemeClr val="accent5">
              <a:lumMod val="20000"/>
              <a:lumOff val="8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5B9BD5">
                    <a:lumMod val="50000"/>
                  </a:srgbClr>
                </a:solidFill>
                <a:effectLst/>
                <a:uLnTx/>
                <a:uFillTx/>
                <a:latin typeface="Arial" panose="020B0604020202020204" pitchFamily="34" charset="0"/>
                <a:ea typeface="+mn-ea"/>
                <a:cs typeface="Arial" panose="020B0604020202020204" pitchFamily="34" charset="0"/>
              </a:rPr>
              <a:t>Expert &amp; Community Consultation</a:t>
            </a:r>
          </a:p>
        </p:txBody>
      </p:sp>
      <p:sp>
        <p:nvSpPr>
          <p:cNvPr id="28" name="Rounded Rectangle 27">
            <a:extLst>
              <a:ext uri="{FF2B5EF4-FFF2-40B4-BE49-F238E27FC236}">
                <a16:creationId xmlns:a16="http://schemas.microsoft.com/office/drawing/2014/main" id="{50BC0294-6097-974A-A057-D19D166BF49C}"/>
              </a:ext>
            </a:extLst>
          </p:cNvPr>
          <p:cNvSpPr/>
          <p:nvPr/>
        </p:nvSpPr>
        <p:spPr>
          <a:xfrm>
            <a:off x="3094151" y="5607856"/>
            <a:ext cx="2842119" cy="679494"/>
          </a:xfrm>
          <a:prstGeom prst="roundRect">
            <a:avLst>
              <a:gd name="adj" fmla="val 0"/>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March-May 2021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Open Symposia</a:t>
            </a:r>
          </a:p>
        </p:txBody>
      </p:sp>
      <p:sp>
        <p:nvSpPr>
          <p:cNvPr id="31" name="Rectangle 30">
            <a:extLst>
              <a:ext uri="{FF2B5EF4-FFF2-40B4-BE49-F238E27FC236}">
                <a16:creationId xmlns:a16="http://schemas.microsoft.com/office/drawing/2014/main" id="{192A5C02-7A14-7542-9C8C-1AF8115545A6}"/>
              </a:ext>
            </a:extLst>
          </p:cNvPr>
          <p:cNvSpPr/>
          <p:nvPr/>
        </p:nvSpPr>
        <p:spPr>
          <a:xfrm>
            <a:off x="6302923" y="751938"/>
            <a:ext cx="5728115" cy="4128288"/>
          </a:xfrm>
          <a:prstGeom prst="rect">
            <a:avLst/>
          </a:prstGeom>
          <a:solidFill>
            <a:schemeClr val="accent4">
              <a:lumMod val="20000"/>
              <a:lumOff val="80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E7E6E6">
                    <a:lumMod val="25000"/>
                  </a:srgbClr>
                </a:solidFill>
                <a:effectLst/>
                <a:uLnTx/>
                <a:uFillTx/>
                <a:latin typeface="Arial" panose="020B0604020202020204" pitchFamily="34" charset="0"/>
                <a:ea typeface="+mn-ea"/>
                <a:cs typeface="Arial" panose="020B0604020202020204" pitchFamily="34" charset="0"/>
              </a:rPr>
              <a:t>Drafting Roadmap &amp; Feedback</a:t>
            </a:r>
          </a:p>
        </p:txBody>
      </p:sp>
      <p:sp>
        <p:nvSpPr>
          <p:cNvPr id="33" name="Rounded Rectangle 32">
            <a:extLst>
              <a:ext uri="{FF2B5EF4-FFF2-40B4-BE49-F238E27FC236}">
                <a16:creationId xmlns:a16="http://schemas.microsoft.com/office/drawing/2014/main" id="{0F9ED748-0939-4E40-A50B-19080599B1D2}"/>
              </a:ext>
            </a:extLst>
          </p:cNvPr>
          <p:cNvSpPr/>
          <p:nvPr/>
        </p:nvSpPr>
        <p:spPr>
          <a:xfrm>
            <a:off x="6475032" y="3491673"/>
            <a:ext cx="1497181" cy="1188000"/>
          </a:xfrm>
          <a:prstGeom prst="roundRect">
            <a:avLst/>
          </a:prstGeom>
          <a:solidFill>
            <a:schemeClr val="bg1">
              <a:lumMod val="85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July 2021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Near final draft shared with RECFA</a:t>
            </a: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a:t>
            </a:r>
          </a:p>
        </p:txBody>
      </p:sp>
      <p:sp>
        <p:nvSpPr>
          <p:cNvPr id="35" name="Rounded Rectangle 34">
            <a:extLst>
              <a:ext uri="{FF2B5EF4-FFF2-40B4-BE49-F238E27FC236}">
                <a16:creationId xmlns:a16="http://schemas.microsoft.com/office/drawing/2014/main" id="{763CF280-0A39-634B-AA18-4D54772DF4F4}"/>
              </a:ext>
            </a:extLst>
          </p:cNvPr>
          <p:cNvSpPr/>
          <p:nvPr/>
        </p:nvSpPr>
        <p:spPr>
          <a:xfrm>
            <a:off x="10226062" y="3518974"/>
            <a:ext cx="1634400" cy="1188000"/>
          </a:xfrm>
          <a:prstGeom prst="roundRect">
            <a:avLst/>
          </a:prstGeom>
          <a:solidFill>
            <a:schemeClr val="bg1">
              <a:lumMod val="85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Until Sep 2021 </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Collect final community feedback</a:t>
            </a: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a:t>
            </a:r>
            <a:endPar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6" name="Rounded Rectangle 35">
            <a:extLst>
              <a:ext uri="{FF2B5EF4-FFF2-40B4-BE49-F238E27FC236}">
                <a16:creationId xmlns:a16="http://schemas.microsoft.com/office/drawing/2014/main" id="{7E95572C-867F-D34E-8E93-9978F186677D}"/>
              </a:ext>
            </a:extLst>
          </p:cNvPr>
          <p:cNvSpPr/>
          <p:nvPr/>
        </p:nvSpPr>
        <p:spPr>
          <a:xfrm>
            <a:off x="8096193" y="3517049"/>
            <a:ext cx="2005889" cy="1194527"/>
          </a:xfrm>
          <a:prstGeom prst="roundRect">
            <a:avLst>
              <a:gd name="adj" fmla="val 0"/>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30 July 2021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Presentation at Joint ECFA-EPS session</a:t>
            </a:r>
            <a:endParaRPr kumimoji="0" lang="en-GB" sz="1600" b="0" i="0" u="none" strike="noStrike" kern="1200" cap="none" spc="0" normalizeH="0" baseline="0" noProof="0" dirty="0">
              <a:ln>
                <a:noFill/>
              </a:ln>
              <a:solidFill>
                <a:srgbClr val="4472C4"/>
              </a:solidFill>
              <a:effectLst/>
              <a:uLnTx/>
              <a:uFillTx/>
              <a:latin typeface="Arial" panose="020B0604020202020204" pitchFamily="34" charset="0"/>
              <a:ea typeface="+mn-ea"/>
              <a:cs typeface="Arial" panose="020B0604020202020204" pitchFamily="34" charset="0"/>
            </a:endParaRPr>
          </a:p>
        </p:txBody>
      </p:sp>
      <p:sp>
        <p:nvSpPr>
          <p:cNvPr id="38" name="Rectangle 37">
            <a:extLst>
              <a:ext uri="{FF2B5EF4-FFF2-40B4-BE49-F238E27FC236}">
                <a16:creationId xmlns:a16="http://schemas.microsoft.com/office/drawing/2014/main" id="{E0D1DDD3-AC7F-BB40-A748-A82A4C181F9D}"/>
              </a:ext>
            </a:extLst>
          </p:cNvPr>
          <p:cNvSpPr/>
          <p:nvPr/>
        </p:nvSpPr>
        <p:spPr>
          <a:xfrm>
            <a:off x="6586403" y="5383465"/>
            <a:ext cx="5160949" cy="941135"/>
          </a:xfrm>
          <a:prstGeom prst="rect">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4472C4"/>
                </a:solidFill>
                <a:effectLst/>
                <a:uLnTx/>
                <a:uFillTx/>
                <a:latin typeface="Arial" panose="020B0604020202020204" pitchFamily="34" charset="0"/>
                <a:ea typeface="+mn-ea"/>
                <a:cs typeface="Arial" panose="020B0604020202020204" pitchFamily="34" charset="0"/>
              </a:rPr>
              <a:t>Oct 2021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Detector R&amp;D Roadmap Document</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submission to RECFA and afterwards to PECFA and Council</a:t>
            </a:r>
          </a:p>
        </p:txBody>
      </p:sp>
      <p:sp>
        <p:nvSpPr>
          <p:cNvPr id="24" name="Rounded Rectangle 23">
            <a:extLst>
              <a:ext uri="{FF2B5EF4-FFF2-40B4-BE49-F238E27FC236}">
                <a16:creationId xmlns:a16="http://schemas.microsoft.com/office/drawing/2014/main" id="{6B0384DF-74A0-D344-807B-1355E60A02DE}"/>
              </a:ext>
            </a:extLst>
          </p:cNvPr>
          <p:cNvSpPr/>
          <p:nvPr/>
        </p:nvSpPr>
        <p:spPr>
          <a:xfrm>
            <a:off x="357319" y="4192461"/>
            <a:ext cx="2257162" cy="695639"/>
          </a:xfrm>
          <a:prstGeom prst="roundRect">
            <a:avLst/>
          </a:prstGeom>
          <a:solidFill>
            <a:schemeClr val="bg1">
              <a:lumMod val="85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Dec 2020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Task Forces active</a:t>
            </a:r>
            <a:endParaRPr kumimoji="0" lang="en-GB" sz="1600" b="1"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endParaRPr>
          </a:p>
        </p:txBody>
      </p:sp>
      <p:sp>
        <p:nvSpPr>
          <p:cNvPr id="4" name="Down Arrow 3">
            <a:extLst>
              <a:ext uri="{FF2B5EF4-FFF2-40B4-BE49-F238E27FC236}">
                <a16:creationId xmlns:a16="http://schemas.microsoft.com/office/drawing/2014/main" id="{0BA1455A-47BE-E941-9DEB-A33142C9E982}"/>
              </a:ext>
            </a:extLst>
          </p:cNvPr>
          <p:cNvSpPr/>
          <p:nvPr/>
        </p:nvSpPr>
        <p:spPr>
          <a:xfrm>
            <a:off x="1321513" y="2531914"/>
            <a:ext cx="328773" cy="465514"/>
          </a:xfrm>
          <a:prstGeom prst="downArrow">
            <a:avLst/>
          </a:prstGeom>
          <a:solidFill>
            <a:schemeClr val="accent6">
              <a:lumMod val="75000"/>
            </a:schemeClr>
          </a:solid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Down Arrow 33">
            <a:extLst>
              <a:ext uri="{FF2B5EF4-FFF2-40B4-BE49-F238E27FC236}">
                <a16:creationId xmlns:a16="http://schemas.microsoft.com/office/drawing/2014/main" id="{E25285FA-F7B8-2F4A-897C-ACEB159B1920}"/>
              </a:ext>
            </a:extLst>
          </p:cNvPr>
          <p:cNvSpPr/>
          <p:nvPr/>
        </p:nvSpPr>
        <p:spPr>
          <a:xfrm>
            <a:off x="4331840" y="2117547"/>
            <a:ext cx="328773" cy="3433922"/>
          </a:xfrm>
          <a:prstGeom prst="downArrow">
            <a:avLst/>
          </a:prstGeom>
          <a:solidFill>
            <a:schemeClr val="accent5">
              <a:lumMod val="75000"/>
            </a:schemeClr>
          </a:solidFill>
          <a:ln w="285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ounded Rectangle 38">
            <a:extLst>
              <a:ext uri="{FF2B5EF4-FFF2-40B4-BE49-F238E27FC236}">
                <a16:creationId xmlns:a16="http://schemas.microsoft.com/office/drawing/2014/main" id="{A655FE2C-C52F-5D4C-8804-EFE0CA0C66D2}"/>
              </a:ext>
            </a:extLst>
          </p:cNvPr>
          <p:cNvSpPr/>
          <p:nvPr/>
        </p:nvSpPr>
        <p:spPr>
          <a:xfrm>
            <a:off x="3322046" y="3665395"/>
            <a:ext cx="2348360" cy="1481749"/>
          </a:xfrm>
          <a:prstGeom prst="roundRect">
            <a:avLst/>
          </a:prstGeom>
          <a:solidFill>
            <a:schemeClr val="bg1">
              <a:lumMod val="85000"/>
            </a:schemeClr>
          </a:solid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Task Forces liaise with experts in</a:t>
            </a:r>
          </a:p>
          <a:p>
            <a:pPr marL="142875" marR="0" lvl="0" indent="-1428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ECFA countries</a:t>
            </a:r>
          </a:p>
          <a:p>
            <a:pPr marL="142875" marR="0" lvl="0" indent="-1428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adjacent disciplines</a:t>
            </a:r>
          </a:p>
          <a:p>
            <a:pPr marL="142875" marR="0" lvl="0" indent="-1428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industry</a:t>
            </a:r>
          </a:p>
        </p:txBody>
      </p:sp>
      <p:sp>
        <p:nvSpPr>
          <p:cNvPr id="40" name="Rounded Rectangle 39">
            <a:extLst>
              <a:ext uri="{FF2B5EF4-FFF2-40B4-BE49-F238E27FC236}">
                <a16:creationId xmlns:a16="http://schemas.microsoft.com/office/drawing/2014/main" id="{40568CBA-1F8D-244D-8C0F-829FFBB9DE7A}"/>
              </a:ext>
            </a:extLst>
          </p:cNvPr>
          <p:cNvSpPr/>
          <p:nvPr/>
        </p:nvSpPr>
        <p:spPr>
          <a:xfrm>
            <a:off x="3086358" y="2424405"/>
            <a:ext cx="2842119" cy="1030996"/>
          </a:xfrm>
          <a:prstGeom prst="roundRect">
            <a:avLst/>
          </a:prstGeom>
          <a:solidFill>
            <a:schemeClr val="bg1">
              <a:lumMod val="8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Feb/March 2021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Questionnaires of Task Forces to national contacts</a:t>
            </a:r>
          </a:p>
        </p:txBody>
      </p:sp>
      <p:sp>
        <p:nvSpPr>
          <p:cNvPr id="41" name="Rounded Rectangle 40">
            <a:extLst>
              <a:ext uri="{FF2B5EF4-FFF2-40B4-BE49-F238E27FC236}">
                <a16:creationId xmlns:a16="http://schemas.microsoft.com/office/drawing/2014/main" id="{F3555793-88BD-2441-B0DA-B792A42F954C}"/>
              </a:ext>
            </a:extLst>
          </p:cNvPr>
          <p:cNvSpPr/>
          <p:nvPr/>
        </p:nvSpPr>
        <p:spPr>
          <a:xfrm>
            <a:off x="3086358" y="1356651"/>
            <a:ext cx="2842119" cy="935554"/>
          </a:xfrm>
          <a:prstGeom prst="roundRect">
            <a:avLst/>
          </a:prstGeom>
          <a:solidFill>
            <a:schemeClr val="bg1">
              <a:lumMod val="85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Feb 2021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Collection of requirements of future facilities &amp; projects</a:t>
            </a:r>
          </a:p>
        </p:txBody>
      </p:sp>
      <p:sp>
        <p:nvSpPr>
          <p:cNvPr id="42" name="Rectangle 41">
            <a:extLst>
              <a:ext uri="{FF2B5EF4-FFF2-40B4-BE49-F238E27FC236}">
                <a16:creationId xmlns:a16="http://schemas.microsoft.com/office/drawing/2014/main" id="{176A123E-A8E4-A447-8EE1-0C555B7DB67B}"/>
              </a:ext>
            </a:extLst>
          </p:cNvPr>
          <p:cNvSpPr/>
          <p:nvPr/>
        </p:nvSpPr>
        <p:spPr>
          <a:xfrm>
            <a:off x="357320" y="1199198"/>
            <a:ext cx="2257161" cy="1317182"/>
          </a:xfrm>
          <a:prstGeom prst="rect">
            <a:avLst/>
          </a:prstGeom>
          <a:solidFill>
            <a:schemeClr val="bg1">
              <a:lumMod val="85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May 2020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EPPSU </a:t>
            </a:r>
            <a:r>
              <a:rPr kumimoji="0" lang="en-GB" sz="1600" b="0" i="0" u="none" strike="noStrike" kern="1200" cap="none" spc="0" normalizeH="0" baseline="0" noProof="0" dirty="0">
                <a:ln>
                  <a:noFill/>
                </a:ln>
                <a:solidFill>
                  <a:srgbClr val="70AD47">
                    <a:lumMod val="50000"/>
                  </a:srgbClr>
                </a:solidFill>
                <a:effectLst/>
                <a:uLnTx/>
                <a:uFillTx/>
                <a:latin typeface="Arial" panose="020B0604020202020204" pitchFamily="34" charset="0"/>
                <a:ea typeface="+mn-ea"/>
                <a:cs typeface="Arial" panose="020B0604020202020204" pitchFamily="34" charset="0"/>
              </a:rPr>
              <a:t>mandate to ECFA to develop a roadmap for detector R&amp;D efforts in Europe  </a:t>
            </a:r>
          </a:p>
        </p:txBody>
      </p:sp>
      <p:sp>
        <p:nvSpPr>
          <p:cNvPr id="43" name="Down Arrow 42">
            <a:extLst>
              <a:ext uri="{FF2B5EF4-FFF2-40B4-BE49-F238E27FC236}">
                <a16:creationId xmlns:a16="http://schemas.microsoft.com/office/drawing/2014/main" id="{3F457AC3-A726-AC4D-91EE-4D5A117775F8}"/>
              </a:ext>
            </a:extLst>
          </p:cNvPr>
          <p:cNvSpPr/>
          <p:nvPr/>
        </p:nvSpPr>
        <p:spPr>
          <a:xfrm>
            <a:off x="8960510" y="1838523"/>
            <a:ext cx="328773" cy="1616878"/>
          </a:xfrm>
          <a:prstGeom prst="downArrow">
            <a:avLst/>
          </a:prstGeom>
          <a:solidFill>
            <a:schemeClr val="accent4">
              <a:lumMod val="75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Rounded Rectangle 43">
            <a:extLst>
              <a:ext uri="{FF2B5EF4-FFF2-40B4-BE49-F238E27FC236}">
                <a16:creationId xmlns:a16="http://schemas.microsoft.com/office/drawing/2014/main" id="{C563D970-18CB-5A47-B83C-46CB28F0A1F8}"/>
              </a:ext>
            </a:extLst>
          </p:cNvPr>
          <p:cNvSpPr/>
          <p:nvPr/>
        </p:nvSpPr>
        <p:spPr>
          <a:xfrm>
            <a:off x="6475033" y="1178376"/>
            <a:ext cx="5383694" cy="660147"/>
          </a:xfrm>
          <a:prstGeom prst="roundRect">
            <a:avLst/>
          </a:prstGeom>
          <a:solidFill>
            <a:schemeClr val="bg1">
              <a:lumMod val="85000"/>
            </a:schemeClr>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May 2021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Task Forces collate input from symposia</a:t>
            </a:r>
          </a:p>
        </p:txBody>
      </p:sp>
      <p:sp>
        <p:nvSpPr>
          <p:cNvPr id="45" name="Rounded Rectangle 44">
            <a:extLst>
              <a:ext uri="{FF2B5EF4-FFF2-40B4-BE49-F238E27FC236}">
                <a16:creationId xmlns:a16="http://schemas.microsoft.com/office/drawing/2014/main" id="{6391930E-9221-B043-8AFA-9B7A58A251C9}"/>
              </a:ext>
            </a:extLst>
          </p:cNvPr>
          <p:cNvSpPr/>
          <p:nvPr/>
        </p:nvSpPr>
        <p:spPr>
          <a:xfrm>
            <a:off x="6475031" y="2056359"/>
            <a:ext cx="5383695" cy="1111370"/>
          </a:xfrm>
          <a:prstGeom prst="roundRect">
            <a:avLst/>
          </a:prstGeom>
          <a:solidFill>
            <a:schemeClr val="bg1">
              <a:lumMod val="85000"/>
            </a:schemeClr>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May-June 2021       </a:t>
            </a:r>
            <a:r>
              <a:rPr kumimoji="0" lang="en-GB"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Drafting sessions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opening session with all experts involved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plenary &amp; parallel sessions with Task Force members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final session of Roadmap Panel</a:t>
            </a:r>
          </a:p>
        </p:txBody>
      </p:sp>
      <p:sp>
        <p:nvSpPr>
          <p:cNvPr id="46" name="Down Arrow 45">
            <a:extLst>
              <a:ext uri="{FF2B5EF4-FFF2-40B4-BE49-F238E27FC236}">
                <a16:creationId xmlns:a16="http://schemas.microsoft.com/office/drawing/2014/main" id="{027C4396-87B9-DB4B-93FA-9230AB10436A}"/>
              </a:ext>
            </a:extLst>
          </p:cNvPr>
          <p:cNvSpPr/>
          <p:nvPr/>
        </p:nvSpPr>
        <p:spPr>
          <a:xfrm>
            <a:off x="9002490" y="4888101"/>
            <a:ext cx="328773" cy="445900"/>
          </a:xfrm>
          <a:prstGeom prst="downArrow">
            <a:avLst/>
          </a:prstGeom>
          <a:solidFill>
            <a:srgbClr val="C00000"/>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0481A05-4479-BD4F-93C6-D8742BAECD49}"/>
              </a:ext>
            </a:extLst>
          </p:cNvPr>
          <p:cNvSpPr txBox="1"/>
          <p:nvPr/>
        </p:nvSpPr>
        <p:spPr>
          <a:xfrm>
            <a:off x="7465920" y="6521953"/>
            <a:ext cx="52723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*community feedback via RECFA delegates and National Contacts</a:t>
            </a:r>
          </a:p>
        </p:txBody>
      </p:sp>
      <p:sp>
        <p:nvSpPr>
          <p:cNvPr id="25"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26"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27"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14</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29"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30"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20481A05-4479-BD4F-93C6-D8742BAECD49}"/>
              </a:ext>
            </a:extLst>
          </p:cNvPr>
          <p:cNvSpPr txBox="1"/>
          <p:nvPr/>
        </p:nvSpPr>
        <p:spPr>
          <a:xfrm>
            <a:off x="7605477" y="6352401"/>
            <a:ext cx="52723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70C0"/>
                </a:solidFill>
                <a:effectLst/>
                <a:uLnTx/>
                <a:uFillTx/>
                <a:latin typeface="Arial" panose="020B0604020202020204" pitchFamily="34" charset="0"/>
                <a:ea typeface="+mn-ea"/>
                <a:cs typeface="Arial" panose="020B0604020202020204" pitchFamily="34" charset="0"/>
              </a:rPr>
              <a:t>*community feedback via RECFA delegates and National Contacts</a:t>
            </a:r>
          </a:p>
        </p:txBody>
      </p:sp>
      <p:sp>
        <p:nvSpPr>
          <p:cNvPr id="48" name="TextBox 47">
            <a:extLst>
              <a:ext uri="{FF2B5EF4-FFF2-40B4-BE49-F238E27FC236}">
                <a16:creationId xmlns:a16="http://schemas.microsoft.com/office/drawing/2014/main" id="{229794E9-740C-8743-8D2A-58FFB1F70CA8}"/>
              </a:ext>
            </a:extLst>
          </p:cNvPr>
          <p:cNvSpPr txBox="1"/>
          <p:nvPr/>
        </p:nvSpPr>
        <p:spPr>
          <a:xfrm>
            <a:off x="22860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Process and Timeline</a:t>
            </a:r>
          </a:p>
        </p:txBody>
      </p:sp>
      <p:sp>
        <p:nvSpPr>
          <p:cNvPr id="49" name="Rectangle 4">
            <a:extLst>
              <a:ext uri="{FF2B5EF4-FFF2-40B4-BE49-F238E27FC236}">
                <a16:creationId xmlns:a16="http://schemas.microsoft.com/office/drawing/2014/main" id="{95FAD825-2A49-D74C-9D30-040AEAB41C51}"/>
              </a:ext>
            </a:extLst>
          </p:cNvPr>
          <p:cNvSpPr txBox="1">
            <a:spLocks noChangeArrowheads="1"/>
          </p:cNvSpPr>
          <p:nvPr/>
        </p:nvSpPr>
        <p:spPr bwMode="auto">
          <a:xfrm>
            <a:off x="36513" y="6624000"/>
            <a:ext cx="1798637"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defPPr>
              <a:defRPr lang="x-none"/>
            </a:defPPr>
            <a:lvl1pPr marL="0" algn="l"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Geneva" charset="0"/>
                <a:cs typeface="Genev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50" name="Rectangle 5">
            <a:extLst>
              <a:ext uri="{FF2B5EF4-FFF2-40B4-BE49-F238E27FC236}">
                <a16:creationId xmlns:a16="http://schemas.microsoft.com/office/drawing/2014/main" id="{88502872-0F3B-4944-93FE-7728BC43507A}"/>
              </a:ext>
            </a:extLst>
          </p:cNvPr>
          <p:cNvSpPr txBox="1">
            <a:spLocks noChangeArrowheads="1"/>
          </p:cNvSpPr>
          <p:nvPr/>
        </p:nvSpPr>
        <p:spPr bwMode="auto">
          <a:xfrm>
            <a:off x="609600" y="6624001"/>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a:ln>
                  <a:noFill/>
                </a:ln>
                <a:solidFill>
                  <a:srgbClr val="FFFFFF"/>
                </a:solidFill>
                <a:effectLst/>
                <a:uLnTx/>
                <a:uFillTx/>
                <a:latin typeface="Arial" charset="0"/>
                <a:cs typeface="Arial" charset="0"/>
              </a:rPr>
              <a:t>ECFA Detector R&amp;D Roadmap</a:t>
            </a:r>
            <a:endParaRPr kumimoji="0" lang="de-DE" altLang="x-none" sz="1400" b="0" i="0" u="none" strike="noStrike" kern="1200" cap="none" spc="0" normalizeH="0" baseline="0" noProof="0" dirty="0">
              <a:ln>
                <a:noFill/>
              </a:ln>
              <a:solidFill>
                <a:srgbClr val="FFFFFF"/>
              </a:solidFill>
              <a:effectLst/>
              <a:uLnTx/>
              <a:uFillTx/>
              <a:latin typeface="Arial" charset="0"/>
              <a:cs typeface="Arial" charset="0"/>
            </a:endParaRPr>
          </a:p>
        </p:txBody>
      </p:sp>
    </p:spTree>
    <p:extLst>
      <p:ext uri="{BB962C8B-B14F-4D97-AF65-F5344CB8AC3E}">
        <p14:creationId xmlns:p14="http://schemas.microsoft.com/office/powerpoint/2010/main" val="2323707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0D94401-9A77-064B-BA82-143186796D8B}"/>
              </a:ext>
            </a:extLst>
          </p:cNvPr>
          <p:cNvSpPr/>
          <p:nvPr/>
        </p:nvSpPr>
        <p:spPr>
          <a:xfrm>
            <a:off x="685800" y="1148341"/>
            <a:ext cx="11125200" cy="5078313"/>
          </a:xfrm>
          <a:prstGeom prst="rect">
            <a:avLst/>
          </a:prstGeom>
          <a:noFill/>
        </p:spPr>
        <p:txBody>
          <a:bodyPr wrap="square">
            <a:spAutoFit/>
          </a:bodyPr>
          <a:lstStyle/>
          <a:p>
            <a:pPr lvl="0">
              <a:defRPr/>
            </a:pPr>
            <a:r>
              <a:rPr lang="en-GB" u="sng" dirty="0">
                <a:solidFill>
                  <a:prstClr val="black"/>
                </a:solidFill>
                <a:latin typeface="Arial" panose="020B0604020202020204" pitchFamily="34" charset="0"/>
                <a:cs typeface="Arial" panose="020B0604020202020204" pitchFamily="34" charset="0"/>
                <a:hlinkClick r:id="rId3"/>
              </a:rPr>
              <a:t>https://indico.cern.ch/e/ECFADetectorRDRoadmap</a:t>
            </a:r>
            <a:r>
              <a:rPr lang="en-GB" dirty="0">
                <a:solidFill>
                  <a:prstClr val="black"/>
                </a:solidFill>
                <a:latin typeface="Arial" panose="020B0604020202020204" pitchFamily="34" charset="0"/>
                <a:cs typeface="Arial" panose="020B0604020202020204" pitchFamily="34" charset="0"/>
              </a:rPr>
              <a:t> </a:t>
            </a:r>
          </a:p>
          <a:p>
            <a:pPr>
              <a:defRPr/>
            </a:pPr>
            <a:endParaRPr lang="en-GB" dirty="0">
              <a:solidFill>
                <a:prstClr val="black"/>
              </a:solidFill>
              <a:latin typeface="Arial" panose="020B0604020202020204" pitchFamily="34" charset="0"/>
              <a:cs typeface="Arial" panose="020B0604020202020204" pitchFamily="34" charset="0"/>
              <a:hlinkClick r:id="" action="ppaction://noaction"/>
            </a:endParaRPr>
          </a:p>
          <a:p>
            <a:pPr>
              <a:defRPr/>
            </a:pPr>
            <a:r>
              <a:rPr lang="en-GB" dirty="0">
                <a:solidFill>
                  <a:prstClr val="black"/>
                </a:solidFill>
                <a:latin typeface="Arial" panose="020B0604020202020204" pitchFamily="34" charset="0"/>
                <a:cs typeface="Arial" panose="020B0604020202020204" pitchFamily="34" charset="0"/>
                <a:hlinkClick r:id="" action="ppaction://noaction"/>
              </a:rPr>
              <a:t>https://indico.cern.ch/event/957057/page/21633-mandate</a:t>
            </a:r>
            <a:r>
              <a:rPr lang="en-GB" dirty="0">
                <a:solidFill>
                  <a:prstClr val="black"/>
                </a:solidFill>
                <a:latin typeface="Arial" panose="020B0604020202020204" pitchFamily="34" charset="0"/>
                <a:cs typeface="Arial" panose="020B0604020202020204" pitchFamily="34" charset="0"/>
              </a:rPr>
              <a:t> (Panel Mandate document)</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prstClr val="black"/>
              </a:solidFill>
              <a:latin typeface="Arial" panose="020B0604020202020204" pitchFamily="34" charset="0"/>
              <a:cs typeface="Arial" panose="020B0604020202020204" pitchFamily="34" charset="0"/>
              <a:hlinkClick r:id="rId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rPr>
              <a:t>https://home.cern/resources/brochure/cern/european-strategy-particle-physics</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5"/>
              </a:rPr>
              <a:t>https://arxiv.org/abs/1910.11775</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(Briefing Book)</a:t>
            </a:r>
            <a:endPar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hlinkClick r:id="rId6"/>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hlinkClick r:id="rId7"/>
              </a:rPr>
              <a:t>https://science.osti.gov/-/media/hep/pdf/Reports/2020/DOE_Basic_Research_Needs_Study_on_High_Energy_Physics.pdf</a:t>
            </a:r>
            <a:r>
              <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x-none" sz="1800" b="0" i="0"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Arial" panose="020B0604020202020204" pitchFamily="34" charset="0"/>
                <a:hlinkClick r:id="rId8"/>
              </a:rPr>
              <a:t>https://ep-dep.web.cern.ch/rd-experimental-technologies</a:t>
            </a:r>
            <a:r>
              <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(CERN EP R&amp;D)</a:t>
            </a:r>
            <a:endParaRPr kumimoji="0" lang="x-none"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hlinkClick r:id="rId9"/>
              </a:rPr>
              <a:t>http://aida2020.web.cern.ch/aida2020/</a:t>
            </a:r>
            <a:r>
              <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(linking research infrastructures in detector development and testing)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x-none" sz="1800" b="0" i="0" u="none" strike="noStrike" kern="1200" cap="none" spc="0" normalizeH="0" baseline="0" noProof="0">
                <a:ln>
                  <a:noFill/>
                </a:ln>
                <a:solidFill>
                  <a:prstClr val="white">
                    <a:lumMod val="50000"/>
                  </a:prstClr>
                </a:solidFill>
                <a:effectLst/>
                <a:uLnTx/>
                <a:uFillTx/>
                <a:latin typeface="Arial" panose="020B0604020202020204" pitchFamily="34" charset="0"/>
                <a:ea typeface="+mn-ea"/>
                <a:cs typeface="Arial" panose="020B0604020202020204" pitchFamily="34" charset="0"/>
                <a:hlinkClick r:id="rId10"/>
              </a:rPr>
              <a:t>https://attract-eu.com/</a:t>
            </a:r>
            <a:r>
              <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(ATTRACT: linking to industry on detection and imaging technologies)</a:t>
            </a:r>
            <a:endPar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prstClr val="black"/>
                </a:solidFill>
                <a:effectLst/>
                <a:uLnTx/>
                <a:uFillTx/>
                <a:latin typeface="Calibri" panose="020F0502020204030204"/>
                <a:ea typeface="+mn-ea"/>
                <a:cs typeface="+mn-cs"/>
                <a:hlinkClick r:id="rId11"/>
              </a:rPr>
              <a:t>https://ecfa-dp.desy.de/public_documents/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(Some useful documents from the ECFA Detector Panel)</a:t>
            </a:r>
          </a:p>
        </p:txBody>
      </p:sp>
      <p:pic>
        <p:nvPicPr>
          <p:cNvPr id="7" name="Picture 6">
            <a:extLst>
              <a:ext uri="{FF2B5EF4-FFF2-40B4-BE49-F238E27FC236}">
                <a16:creationId xmlns:a16="http://schemas.microsoft.com/office/drawing/2014/main" id="{0776114C-BD2F-1A42-BFA1-82EB70BA56FD}"/>
              </a:ext>
            </a:extLst>
          </p:cNvPr>
          <p:cNvPicPr>
            <a:picLocks noChangeAspect="1"/>
          </p:cNvPicPr>
          <p:nvPr/>
        </p:nvPicPr>
        <p:blipFill>
          <a:blip r:embed="rId12"/>
          <a:stretch>
            <a:fillRect/>
          </a:stretch>
        </p:blipFill>
        <p:spPr>
          <a:xfrm>
            <a:off x="0" y="0"/>
            <a:ext cx="6988792" cy="720000"/>
          </a:xfrm>
          <a:prstGeom prst="rect">
            <a:avLst/>
          </a:prstGeom>
        </p:spPr>
      </p:pic>
      <p:sp>
        <p:nvSpPr>
          <p:cNvPr id="10"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11"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2"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15</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13"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4"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Rectangle 4">
            <a:extLst>
              <a:ext uri="{FF2B5EF4-FFF2-40B4-BE49-F238E27FC236}">
                <a16:creationId xmlns:a16="http://schemas.microsoft.com/office/drawing/2014/main" id="{CEA11FE9-8AC3-C846-AF30-C2DCCA3EA62F}"/>
              </a:ext>
            </a:extLst>
          </p:cNvPr>
          <p:cNvSpPr>
            <a:spLocks noGrp="1" noChangeArrowheads="1"/>
          </p:cNvSpPr>
          <p:nvPr>
            <p:ph type="dt" idx="2"/>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Geneva" charset="0"/>
                <a:cs typeface="Geneva" charset="0"/>
              </a:defRPr>
            </a:lvl1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dirty="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16" name="Rectangle 5">
            <a:extLst>
              <a:ext uri="{FF2B5EF4-FFF2-40B4-BE49-F238E27FC236}">
                <a16:creationId xmlns:a16="http://schemas.microsoft.com/office/drawing/2014/main" id="{BD283A10-06BF-CD46-A191-36D34287BBEE}"/>
              </a:ext>
            </a:extLst>
          </p:cNvPr>
          <p:cNvSpPr>
            <a:spLocks noGrp="1" noChangeArrowheads="1"/>
          </p:cNvSpPr>
          <p:nvPr>
            <p:ph type="ftr" idx="3"/>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lvl1pPr algn="ct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Arial" charset="0"/>
                <a:cs typeface="Arial" charset="0"/>
              </a:defRPr>
            </a:lvl1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dirty="0">
                <a:ln>
                  <a:noFill/>
                </a:ln>
                <a:solidFill>
                  <a:srgbClr val="FFFFFF"/>
                </a:solidFill>
                <a:effectLst/>
                <a:uLnTx/>
                <a:uFillTx/>
                <a:latin typeface="Arial" charset="0"/>
                <a:cs typeface="Arial" charset="0"/>
              </a:rPr>
              <a:t>ECFA Detector R&amp;D Roadmap</a:t>
            </a:r>
          </a:p>
        </p:txBody>
      </p:sp>
      <p:sp>
        <p:nvSpPr>
          <p:cNvPr id="17" name="TextBox 16">
            <a:extLst>
              <a:ext uri="{FF2B5EF4-FFF2-40B4-BE49-F238E27FC236}">
                <a16:creationId xmlns:a16="http://schemas.microsoft.com/office/drawing/2014/main" id="{229794E9-740C-8743-8D2A-58FFB1F70CA8}"/>
              </a:ext>
            </a:extLst>
          </p:cNvPr>
          <p:cNvSpPr txBox="1"/>
          <p:nvPr/>
        </p:nvSpPr>
        <p:spPr>
          <a:xfrm>
            <a:off x="3115763"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3000" dirty="0">
                <a:solidFill>
                  <a:srgbClr val="44546A">
                    <a:lumMod val="60000"/>
                    <a:lumOff val="40000"/>
                  </a:srgbClr>
                </a:solidFill>
                <a:latin typeface="Arial" panose="020B0604020202020204" pitchFamily="34" charset="0"/>
                <a:cs typeface="Arial" panose="020B0604020202020204" pitchFamily="34" charset="0"/>
              </a:rPr>
              <a:t> </a:t>
            </a: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Links for Roadmap Process</a:t>
            </a:r>
          </a:p>
        </p:txBody>
      </p:sp>
    </p:spTree>
    <p:extLst>
      <p:ext uri="{BB962C8B-B14F-4D97-AF65-F5344CB8AC3E}">
        <p14:creationId xmlns:p14="http://schemas.microsoft.com/office/powerpoint/2010/main" val="229961482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DA651-3206-F444-80CB-6B9700193F6F}"/>
              </a:ext>
            </a:extLst>
          </p:cNvPr>
          <p:cNvSpPr>
            <a:spLocks noGrp="1"/>
          </p:cNvSpPr>
          <p:nvPr>
            <p:ph type="title"/>
          </p:nvPr>
        </p:nvSpPr>
        <p:spPr>
          <a:xfrm>
            <a:off x="375745" y="-202432"/>
            <a:ext cx="10515600" cy="1325563"/>
          </a:xfrm>
        </p:spPr>
        <p:txBody>
          <a:bodyPr/>
          <a:lstStyle/>
          <a:p>
            <a:r>
              <a:rPr lang="en-CH" b="1" dirty="0">
                <a:solidFill>
                  <a:srgbClr val="0070C0"/>
                </a:solidFill>
              </a:rPr>
              <a:t>Welcome!</a:t>
            </a:r>
            <a:r>
              <a:rPr lang="en-CH" dirty="0">
                <a:solidFill>
                  <a:srgbClr val="0070C0"/>
                </a:solidFill>
              </a:rPr>
              <a:t> - Dear Audience</a:t>
            </a:r>
          </a:p>
        </p:txBody>
      </p:sp>
      <p:sp>
        <p:nvSpPr>
          <p:cNvPr id="3" name="Content Placeholder 2">
            <a:extLst>
              <a:ext uri="{FF2B5EF4-FFF2-40B4-BE49-F238E27FC236}">
                <a16:creationId xmlns:a16="http://schemas.microsoft.com/office/drawing/2014/main" id="{39262C4B-A7CB-ED47-956A-7AF4D8558119}"/>
              </a:ext>
            </a:extLst>
          </p:cNvPr>
          <p:cNvSpPr>
            <a:spLocks noGrp="1"/>
          </p:cNvSpPr>
          <p:nvPr>
            <p:ph idx="1"/>
          </p:nvPr>
        </p:nvSpPr>
        <p:spPr>
          <a:xfrm>
            <a:off x="155347" y="853652"/>
            <a:ext cx="12036653" cy="5326430"/>
          </a:xfrm>
        </p:spPr>
        <p:txBody>
          <a:bodyPr>
            <a:normAutofit fontScale="92500"/>
          </a:bodyPr>
          <a:lstStyle/>
          <a:p>
            <a:r>
              <a:rPr lang="en-CH" b="1" u="sng" dirty="0">
                <a:solidFill>
                  <a:schemeClr val="accent2">
                    <a:lumMod val="50000"/>
                  </a:schemeClr>
                </a:solidFill>
              </a:rPr>
              <a:t>We need YOUR HELP! </a:t>
            </a:r>
            <a:r>
              <a:rPr lang="en-CH" sz="2600" dirty="0">
                <a:solidFill>
                  <a:schemeClr val="accent2">
                    <a:lumMod val="50000"/>
                  </a:schemeClr>
                </a:solidFill>
              </a:rPr>
              <a:t>You also have the responsibility to make sure </a:t>
            </a:r>
            <a:r>
              <a:rPr lang="en-CH" sz="2600" b="1" dirty="0">
                <a:solidFill>
                  <a:schemeClr val="accent2">
                    <a:lumMod val="50000"/>
                  </a:schemeClr>
                </a:solidFill>
              </a:rPr>
              <a:t>everything is covered</a:t>
            </a:r>
            <a:r>
              <a:rPr lang="en-CH" sz="2600" dirty="0">
                <a:solidFill>
                  <a:schemeClr val="accent2">
                    <a:lumMod val="50000"/>
                  </a:schemeClr>
                </a:solidFill>
              </a:rPr>
              <a:t>! </a:t>
            </a:r>
          </a:p>
          <a:p>
            <a:endParaRPr lang="en-GB" sz="900" dirty="0"/>
          </a:p>
          <a:p>
            <a:r>
              <a:rPr lang="en-GB" sz="2400" dirty="0"/>
              <a:t>Full symposium is recorded</a:t>
            </a:r>
          </a:p>
          <a:p>
            <a:r>
              <a:rPr lang="en-GB" sz="2400" dirty="0"/>
              <a:t>Audience is expected to be large</a:t>
            </a:r>
          </a:p>
          <a:p>
            <a:pPr lvl="1"/>
            <a:r>
              <a:rPr lang="en-GB" sz="2000" b="1" dirty="0">
                <a:solidFill>
                  <a:srgbClr val="C00000"/>
                </a:solidFill>
              </a:rPr>
              <a:t>We have 10 minutes after each talk </a:t>
            </a:r>
            <a:r>
              <a:rPr lang="en-GB" sz="2000" dirty="0"/>
              <a:t>– </a:t>
            </a:r>
            <a:r>
              <a:rPr lang="en-GB" sz="2000" b="1" dirty="0"/>
              <a:t>please pose your questions already during the talk in the Q&amp;A sections!</a:t>
            </a:r>
          </a:p>
          <a:p>
            <a:pPr lvl="1"/>
            <a:r>
              <a:rPr lang="en-GB" sz="2000" dirty="0"/>
              <a:t>People with ‘raised hands’ will be unmuted one-by-one!</a:t>
            </a:r>
          </a:p>
          <a:p>
            <a:pPr lvl="1"/>
            <a:endParaRPr lang="en-GB" sz="500" dirty="0"/>
          </a:p>
          <a:p>
            <a:endParaRPr lang="en-CH" dirty="0"/>
          </a:p>
          <a:p>
            <a:pPr marL="0" indent="0">
              <a:buNone/>
            </a:pPr>
            <a:endParaRPr lang="en-CH" sz="1900" dirty="0"/>
          </a:p>
          <a:p>
            <a:r>
              <a:rPr lang="en-CH" sz="2400" dirty="0"/>
              <a:t>Today’ symposium largely seeds the write-up</a:t>
            </a:r>
          </a:p>
          <a:p>
            <a:pPr lvl="1"/>
            <a:r>
              <a:rPr lang="en-GB" sz="2000" dirty="0"/>
              <a:t>B</a:t>
            </a:r>
            <a:r>
              <a:rPr lang="en-CH" sz="2000" dirty="0"/>
              <a:t>ut it will further be informed by the other 8 TF symposia</a:t>
            </a:r>
          </a:p>
          <a:p>
            <a:r>
              <a:rPr lang="en-GB" sz="2400" dirty="0">
                <a:solidFill>
                  <a:schemeClr val="accent2">
                    <a:lumMod val="50000"/>
                  </a:schemeClr>
                </a:solidFill>
              </a:rPr>
              <a:t>And, this symposium is not the end of the consultation of TF8 </a:t>
            </a:r>
          </a:p>
          <a:p>
            <a:pPr lvl="1"/>
            <a:r>
              <a:rPr lang="en-GB" sz="2000" b="1" dirty="0"/>
              <a:t>Additional feedback is welcome until the last symposium on 7 May</a:t>
            </a:r>
          </a:p>
          <a:p>
            <a:pPr lvl="1"/>
            <a:r>
              <a:rPr lang="en-GB" sz="2000" dirty="0"/>
              <a:t>Send your comments to: </a:t>
            </a:r>
            <a:r>
              <a:rPr lang="en-GB" sz="2000" i="1" dirty="0">
                <a:hlinkClick r:id="rId2"/>
              </a:rPr>
              <a:t>ECFA-DetectorRDRoadmap-TF8Integration-Input@cern.ch</a:t>
            </a:r>
            <a:endParaRPr lang="en-GB" sz="2000" i="1" dirty="0"/>
          </a:p>
          <a:p>
            <a:pPr lvl="1"/>
            <a:endParaRPr lang="en-GB" sz="1400" dirty="0"/>
          </a:p>
        </p:txBody>
      </p:sp>
      <p:pic>
        <p:nvPicPr>
          <p:cNvPr id="8" name="Content Placeholder 4">
            <a:extLst>
              <a:ext uri="{FF2B5EF4-FFF2-40B4-BE49-F238E27FC236}">
                <a16:creationId xmlns:a16="http://schemas.microsoft.com/office/drawing/2014/main" id="{7CE69055-E6A6-634A-9837-3B69C08E3E50}"/>
              </a:ext>
            </a:extLst>
          </p:cNvPr>
          <p:cNvPicPr>
            <a:picLocks noChangeAspect="1"/>
          </p:cNvPicPr>
          <p:nvPr/>
        </p:nvPicPr>
        <p:blipFill rotWithShape="1">
          <a:blip r:embed="rId3"/>
          <a:srcRect l="12550" t="50290" r="43202" b="40560"/>
          <a:stretch/>
        </p:blipFill>
        <p:spPr>
          <a:xfrm>
            <a:off x="4185247" y="1439400"/>
            <a:ext cx="5116074" cy="585492"/>
          </a:xfrm>
          <a:prstGeom prst="rect">
            <a:avLst/>
          </a:prstGeom>
        </p:spPr>
      </p:pic>
      <p:pic>
        <p:nvPicPr>
          <p:cNvPr id="9" name="Content Placeholder 4">
            <a:extLst>
              <a:ext uri="{FF2B5EF4-FFF2-40B4-BE49-F238E27FC236}">
                <a16:creationId xmlns:a16="http://schemas.microsoft.com/office/drawing/2014/main" id="{D693F238-6494-2D4D-B79D-11D7B8352151}"/>
              </a:ext>
            </a:extLst>
          </p:cNvPr>
          <p:cNvPicPr>
            <a:picLocks noChangeAspect="1"/>
          </p:cNvPicPr>
          <p:nvPr/>
        </p:nvPicPr>
        <p:blipFill rotWithShape="1">
          <a:blip r:embed="rId3"/>
          <a:srcRect l="7475" t="60178" r="2230" b="28057"/>
          <a:stretch/>
        </p:blipFill>
        <p:spPr>
          <a:xfrm>
            <a:off x="1523142" y="3080976"/>
            <a:ext cx="10440284" cy="752773"/>
          </a:xfrm>
          <a:prstGeom prst="rect">
            <a:avLst/>
          </a:prstGeom>
        </p:spPr>
      </p:pic>
      <p:pic>
        <p:nvPicPr>
          <p:cNvPr id="10" name="Content Placeholder 4">
            <a:extLst>
              <a:ext uri="{FF2B5EF4-FFF2-40B4-BE49-F238E27FC236}">
                <a16:creationId xmlns:a16="http://schemas.microsoft.com/office/drawing/2014/main" id="{ECBF8628-189B-1545-B8BB-131B49F239B8}"/>
              </a:ext>
            </a:extLst>
          </p:cNvPr>
          <p:cNvPicPr>
            <a:picLocks noChangeAspect="1"/>
          </p:cNvPicPr>
          <p:nvPr/>
        </p:nvPicPr>
        <p:blipFill rotWithShape="1">
          <a:blip r:embed="rId3"/>
          <a:srcRect l="11539" t="38126" r="1061" b="49287"/>
          <a:stretch/>
        </p:blipFill>
        <p:spPr>
          <a:xfrm>
            <a:off x="1800778" y="6021904"/>
            <a:ext cx="10389510" cy="828021"/>
          </a:xfrm>
          <a:prstGeom prst="rect">
            <a:avLst/>
          </a:prstGeom>
        </p:spPr>
      </p:pic>
    </p:spTree>
    <p:extLst>
      <p:ext uri="{BB962C8B-B14F-4D97-AF65-F5344CB8AC3E}">
        <p14:creationId xmlns:p14="http://schemas.microsoft.com/office/powerpoint/2010/main" val="4151247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776114C-BD2F-1A42-BFA1-82EB70BA56FD}"/>
              </a:ext>
            </a:extLst>
          </p:cNvPr>
          <p:cNvPicPr>
            <a:picLocks noChangeAspect="1"/>
          </p:cNvPicPr>
          <p:nvPr/>
        </p:nvPicPr>
        <p:blipFill>
          <a:blip r:embed="rId3"/>
          <a:stretch>
            <a:fillRect/>
          </a:stretch>
        </p:blipFill>
        <p:spPr>
          <a:xfrm>
            <a:off x="0" y="0"/>
            <a:ext cx="6988792" cy="720000"/>
          </a:xfrm>
          <a:prstGeom prst="rect">
            <a:avLst/>
          </a:prstGeom>
        </p:spPr>
      </p:pic>
      <p:sp>
        <p:nvSpPr>
          <p:cNvPr id="10" name="Rectangle 3">
            <a:extLst>
              <a:ext uri="{FF2B5EF4-FFF2-40B4-BE49-F238E27FC236}">
                <a16:creationId xmlns:a16="http://schemas.microsoft.com/office/drawing/2014/main" id="{6BA74DC6-DB09-1B4F-93BE-7EC156D2E640}"/>
              </a:ext>
            </a:extLst>
          </p:cNvPr>
          <p:cNvSpPr>
            <a:spLocks noChangeArrowheads="1"/>
          </p:cNvSpPr>
          <p:nvPr/>
        </p:nvSpPr>
        <p:spPr bwMode="auto">
          <a:xfrm>
            <a:off x="0" y="762000"/>
            <a:ext cx="12192000"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charset="0"/>
                <a:ea typeface="Geneva" charset="0"/>
                <a:cs typeface="Geneva"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3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Organization for Consultation of Relevant Communities</a:t>
            </a:r>
          </a:p>
          <a:p>
            <a:pPr marL="285750" marR="0" lvl="0" indent="-285750" algn="l" defTabSz="914400" rtl="0" eaLnBrk="1" fontAlgn="auto" latinLnBrk="0" hangingPunct="1">
              <a:lnSpc>
                <a:spcPct val="100000"/>
              </a:lnSpc>
              <a:spcBef>
                <a:spcPts val="0"/>
              </a:spcBef>
              <a:spcAft>
                <a:spcPts val="500"/>
              </a:spcAft>
              <a:buClrTx/>
              <a:buSzTx/>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kumimoji="0" lang="de-CH" sz="3200" b="0" i="0" u="none" strike="noStrike" kern="1200" cap="none" spc="0" normalizeH="0" baseline="0" noProof="0" dirty="0">
              <a:ln>
                <a:noFill/>
              </a:ln>
              <a:solidFill>
                <a:prstClr val="black"/>
              </a:solidFill>
              <a:effectLst/>
              <a:uLnTx/>
              <a:uFillTx/>
              <a:latin typeface="Arial" panose="020B0604020202020204" pitchFamily="34" charset="0"/>
              <a:ea typeface="Arial" charset="0"/>
              <a:cs typeface="Arial" panose="020B0604020202020204" pitchFamily="34" charset="0"/>
            </a:endParaRPr>
          </a:p>
        </p:txBody>
      </p:sp>
      <p:sp>
        <p:nvSpPr>
          <p:cNvPr id="4" name="Rectangle 3"/>
          <p:cNvSpPr/>
          <p:nvPr/>
        </p:nvSpPr>
        <p:spPr>
          <a:xfrm>
            <a:off x="3581400" y="6172200"/>
            <a:ext cx="511883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hlinkClick r:id="rId4"/>
              </a:rPr>
              <a:t>https://indico.cern.ch/e/ECFADetectorRDRoadmap</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8"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altLang="x-none" sz="1800" b="0" i="0" u="none" strike="noStrike" kern="1200" cap="none" spc="0" normalizeH="0" baseline="0" noProof="0">
              <a:ln>
                <a:noFill/>
              </a:ln>
              <a:solidFill>
                <a:prstClr val="black"/>
              </a:solidFill>
              <a:effectLst/>
              <a:uLnTx/>
              <a:uFillTx/>
              <a:latin typeface="Calibri" panose="020F0502020204030204"/>
              <a:ea typeface="DejaVu Sans" charset="0"/>
              <a:cs typeface="DejaVu Sans" charset="0"/>
            </a:endParaRPr>
          </a:p>
        </p:txBody>
      </p:sp>
      <p:sp>
        <p:nvSpPr>
          <p:cNvPr id="12" name="Text Box 4">
            <a:extLst>
              <a:ext uri="{FF2B5EF4-FFF2-40B4-BE49-F238E27FC236}">
                <a16:creationId xmlns:a16="http://schemas.microsoft.com/office/drawing/2014/main" id="{982E1B8A-E614-E943-AF56-5609E06E6C2E}"/>
              </a:ext>
            </a:extLst>
          </p:cNvPr>
          <p:cNvSpPr txBox="1">
            <a:spLocks noChangeArrowheads="1"/>
          </p:cNvSpPr>
          <p:nvPr/>
        </p:nvSpPr>
        <p:spPr bwMode="auto">
          <a:xfrm>
            <a:off x="1836737" y="6634559"/>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marL="0" marR="0" lvl="0" indent="0" algn="ct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 pos="1447800" algn="l"/>
                <a:tab pos="2171700" algn="l"/>
                <a:tab pos="2895600" algn="l"/>
                <a:tab pos="36195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3"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0"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fld id="{C29590A0-6A90-2C40-A486-A733B5887438}" type="slidenum">
              <a:rPr kumimoji="0" lang="en-GB" altLang="x-none" sz="1400" b="0" i="0" u="none" strike="noStrike" kern="1200" cap="none" spc="0" normalizeH="0" baseline="0" noProof="0">
                <a:ln>
                  <a:noFill/>
                </a:ln>
                <a:solidFill>
                  <a:srgbClr val="FFFFFF"/>
                </a:solidFill>
                <a:effectLst/>
                <a:uLnTx/>
                <a:uFillTx/>
                <a:latin typeface="Arial" charset="0"/>
                <a:ea typeface="Arial Unicode MS" charset="0"/>
                <a:cs typeface="Arial Unicode MS" charset="0"/>
              </a:rPr>
              <a:pPr marL="0" marR="0" lvl="0" indent="0" algn="r"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t>3</a:t>
            </a:fld>
            <a:endParaRPr kumimoji="0" lang="en-GB" altLang="x-none" sz="1400" b="0" i="0" u="none" strike="noStrike" kern="1200" cap="none" spc="0" normalizeH="0" baseline="0" noProof="0" dirty="0">
              <a:ln>
                <a:noFill/>
              </a:ln>
              <a:solidFill>
                <a:srgbClr val="FFFFFF"/>
              </a:solidFill>
              <a:effectLst/>
              <a:uLnTx/>
              <a:uFillTx/>
              <a:latin typeface="Arial" charset="0"/>
              <a:ea typeface="Arial Unicode MS" charset="0"/>
              <a:cs typeface="Arial Unicode MS" charset="0"/>
            </a:endParaRPr>
          </a:p>
        </p:txBody>
      </p:sp>
      <p:sp>
        <p:nvSpPr>
          <p:cNvPr id="14" name="Text Box 6">
            <a:extLst>
              <a:ext uri="{FF2B5EF4-FFF2-40B4-BE49-F238E27FC236}">
                <a16:creationId xmlns:a16="http://schemas.microsoft.com/office/drawing/2014/main" id="{829719B0-7549-6B47-A7E0-154832384D1C}"/>
              </a:ext>
            </a:extLst>
          </p:cNvPr>
          <p:cNvSpPr txBox="1">
            <a:spLocks noChangeArrowheads="1"/>
          </p:cNvSpPr>
          <p:nvPr/>
        </p:nvSpPr>
        <p:spPr bwMode="auto">
          <a:xfrm>
            <a:off x="234000" y="6634559"/>
            <a:ext cx="1257300"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charset="0"/>
              <a:buNone/>
              <a:tabLst>
                <a:tab pos="723900" algn="l"/>
              </a:tabLst>
              <a:defRPr/>
            </a:pPr>
            <a:endParaRPr kumimoji="0" lang="x-none" altLang="x-none" sz="1600" b="0" i="0" u="none" strike="noStrike" kern="1200" cap="none" spc="0" normalizeH="0" baseline="0" noProof="0">
              <a:ln>
                <a:noFill/>
              </a:ln>
              <a:solidFill>
                <a:srgbClr val="FFFFFF"/>
              </a:solidFill>
              <a:effectLst/>
              <a:uLnTx/>
              <a:uFillTx/>
              <a:latin typeface="Arial" charset="0"/>
              <a:ea typeface="Arial Unicode MS" charset="0"/>
              <a:cs typeface="Arial Unicode MS" charset="0"/>
            </a:endParaRPr>
          </a:p>
        </p:txBody>
      </p:sp>
      <p:sp>
        <p:nvSpPr>
          <p:cNvPr id="15"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49"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Rectangle 4">
            <a:extLst>
              <a:ext uri="{FF2B5EF4-FFF2-40B4-BE49-F238E27FC236}">
                <a16:creationId xmlns:a16="http://schemas.microsoft.com/office/drawing/2014/main" id="{CEA11FE9-8AC3-C846-AF30-C2DCCA3EA62F}"/>
              </a:ext>
            </a:extLst>
          </p:cNvPr>
          <p:cNvSpPr>
            <a:spLocks noGrp="1" noChangeArrowheads="1"/>
          </p:cNvSpPr>
          <p:nvPr>
            <p:ph type="dt" idx="2"/>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Geneva" charset="0"/>
                <a:cs typeface="Geneva" charset="0"/>
              </a:defRPr>
            </a:lvl1pPr>
          </a:lstStyle>
          <a:p>
            <a:pPr marL="0" marR="0" lvl="0" indent="0" algn="l"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CH" altLang="x-none" sz="1400" b="0" i="0" u="none" strike="noStrike" kern="1200" cap="none" spc="0" normalizeH="0" baseline="0" noProof="0" dirty="0">
                <a:ln>
                  <a:noFill/>
                </a:ln>
                <a:solidFill>
                  <a:srgbClr val="FFFFFF"/>
                </a:solidFill>
                <a:effectLst/>
                <a:uLnTx/>
                <a:uFillTx/>
                <a:latin typeface="Arial" charset="0"/>
              </a:rPr>
              <a:t>March to May 2021</a:t>
            </a:r>
            <a:endParaRPr kumimoji="0" lang="en-GB" altLang="x-none" sz="1400" b="0" i="0" u="none" strike="noStrike" kern="1200" cap="none" spc="0" normalizeH="0" baseline="0" noProof="0" dirty="0">
              <a:ln>
                <a:noFill/>
              </a:ln>
              <a:solidFill>
                <a:srgbClr val="FFFFFF"/>
              </a:solidFill>
              <a:effectLst/>
              <a:uLnTx/>
              <a:uFillTx/>
              <a:latin typeface="Arial" charset="0"/>
            </a:endParaRPr>
          </a:p>
        </p:txBody>
      </p:sp>
      <p:sp>
        <p:nvSpPr>
          <p:cNvPr id="17" name="Rectangle 5">
            <a:extLst>
              <a:ext uri="{FF2B5EF4-FFF2-40B4-BE49-F238E27FC236}">
                <a16:creationId xmlns:a16="http://schemas.microsoft.com/office/drawing/2014/main" id="{BD283A10-06BF-CD46-A191-36D34287BBEE}"/>
              </a:ext>
            </a:extLst>
          </p:cNvPr>
          <p:cNvSpPr>
            <a:spLocks noGrp="1" noChangeArrowheads="1"/>
          </p:cNvSpPr>
          <p:nvPr>
            <p:ph type="ftr" idx="3"/>
          </p:nvPr>
        </p:nvSpPr>
        <p:spPr bwMode="auto">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lvl1pPr algn="ctr" eaLnBrk="1"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FFFFFF"/>
                </a:solidFill>
                <a:latin typeface="Arial" charset="0"/>
                <a:ea typeface="Arial" charset="0"/>
                <a:cs typeface="Arial" charset="0"/>
              </a:defRPr>
            </a:lvl1pPr>
          </a:lstStyle>
          <a:p>
            <a:pPr marL="0" marR="0" lvl="0" indent="0" algn="ctr" defTabSz="914400" rtl="0" eaLnBrk="1" fontAlgn="auto" latinLnBrk="0" hangingPunct="1">
              <a:lnSpc>
                <a:spcPct val="100000"/>
              </a:lnSpc>
              <a:spcBef>
                <a:spcPts val="0"/>
              </a:spcBef>
              <a:spcAft>
                <a:spcPts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de-DE" altLang="x-none" sz="1400" b="0" i="0" u="none" strike="noStrike" kern="1200" cap="none" spc="0" normalizeH="0" baseline="0" noProof="0" dirty="0">
                <a:ln>
                  <a:noFill/>
                </a:ln>
                <a:solidFill>
                  <a:srgbClr val="FFFFFF"/>
                </a:solidFill>
                <a:effectLst/>
                <a:uLnTx/>
                <a:uFillTx/>
                <a:latin typeface="Arial" charset="0"/>
                <a:cs typeface="Arial" charset="0"/>
              </a:rPr>
              <a:t>ECFA Detector R&amp;D Roadmap</a:t>
            </a:r>
          </a:p>
        </p:txBody>
      </p: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t="17448"/>
          <a:stretch/>
        </p:blipFill>
        <p:spPr>
          <a:xfrm>
            <a:off x="220599" y="1371600"/>
            <a:ext cx="11584876" cy="4876800"/>
          </a:xfrm>
          <a:prstGeom prst="rect">
            <a:avLst/>
          </a:prstGeom>
        </p:spPr>
      </p:pic>
      <p:sp>
        <p:nvSpPr>
          <p:cNvPr id="19" name="TextBox 18">
            <a:extLst>
              <a:ext uri="{FF2B5EF4-FFF2-40B4-BE49-F238E27FC236}">
                <a16:creationId xmlns:a16="http://schemas.microsoft.com/office/drawing/2014/main" id="{229794E9-740C-8743-8D2A-58FFB1F70CA8}"/>
              </a:ext>
            </a:extLst>
          </p:cNvPr>
          <p:cNvSpPr txBox="1"/>
          <p:nvPr/>
        </p:nvSpPr>
        <p:spPr>
          <a:xfrm>
            <a:off x="2514600" y="76200"/>
            <a:ext cx="886995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44546A">
                    <a:lumMod val="60000"/>
                    <a:lumOff val="40000"/>
                  </a:srgbClr>
                </a:solidFill>
                <a:effectLst/>
                <a:uLnTx/>
                <a:uFillTx/>
                <a:latin typeface="Arial" panose="020B0604020202020204" pitchFamily="34" charset="0"/>
                <a:ea typeface="+mn-ea"/>
                <a:cs typeface="Arial" panose="020B0604020202020204" pitchFamily="34" charset="0"/>
              </a:rPr>
              <a:t>Detector R&amp;D Roadmap</a:t>
            </a:r>
          </a:p>
        </p:txBody>
      </p:sp>
      <p:sp>
        <p:nvSpPr>
          <p:cNvPr id="3" name="Oval 2">
            <a:extLst>
              <a:ext uri="{FF2B5EF4-FFF2-40B4-BE49-F238E27FC236}">
                <a16:creationId xmlns:a16="http://schemas.microsoft.com/office/drawing/2014/main" id="{C42781AB-0D0C-1344-AC95-D542A1C242EE}"/>
              </a:ext>
            </a:extLst>
          </p:cNvPr>
          <p:cNvSpPr/>
          <p:nvPr/>
        </p:nvSpPr>
        <p:spPr>
          <a:xfrm>
            <a:off x="8434772" y="3669339"/>
            <a:ext cx="1397876" cy="5857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b="1" dirty="0">
                <a:solidFill>
                  <a:srgbClr val="FFFF00"/>
                </a:solidFill>
              </a:rPr>
              <a:t>Today</a:t>
            </a:r>
          </a:p>
        </p:txBody>
      </p:sp>
    </p:spTree>
    <p:extLst>
      <p:ext uri="{BB962C8B-B14F-4D97-AF65-F5344CB8AC3E}">
        <p14:creationId xmlns:p14="http://schemas.microsoft.com/office/powerpoint/2010/main" val="393855633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64824" y="3551609"/>
            <a:ext cx="11252999" cy="2792494"/>
          </a:xfrm>
        </p:spPr>
        <p:txBody>
          <a:bodyPr>
            <a:normAutofit/>
          </a:bodyPr>
          <a:lstStyle/>
          <a:p>
            <a:r>
              <a:rPr lang="en-GB" sz="2000" dirty="0"/>
              <a:t>Every Task Force has a connection to TF8: </a:t>
            </a:r>
            <a:r>
              <a:rPr lang="en-GB" sz="2000" i="1" dirty="0"/>
              <a:t>transverse Task Force</a:t>
            </a:r>
          </a:p>
          <a:p>
            <a:endParaRPr lang="en-GB" sz="2000" dirty="0"/>
          </a:p>
          <a:p>
            <a:r>
              <a:rPr lang="en-GB" sz="2000" dirty="0"/>
              <a:t>Our methodology was to group topics where applicable and spanning many facilities</a:t>
            </a:r>
          </a:p>
          <a:p>
            <a:pPr lvl="1"/>
            <a:r>
              <a:rPr lang="en-GB" sz="1800" dirty="0"/>
              <a:t>Lightweight mechanics, local cooling, cooling systems, magnet systems, MDI. Monitoring, Robotics</a:t>
            </a:r>
          </a:p>
          <a:p>
            <a:r>
              <a:rPr lang="en-GB" sz="2000" dirty="0"/>
              <a:t>Discuss Integration challenges of specific systems</a:t>
            </a:r>
          </a:p>
          <a:p>
            <a:pPr lvl="1"/>
            <a:r>
              <a:rPr lang="en-GB" sz="1800" dirty="0"/>
              <a:t>Calorimeter, Neutrino, Dark Matter</a:t>
            </a:r>
          </a:p>
          <a:p>
            <a:r>
              <a:rPr lang="en-GB" sz="2000" b="1" dirty="0"/>
              <a:t>After first fact findings and the Input Symposia, the experts/speakers reached out further</a:t>
            </a:r>
          </a:p>
          <a:p>
            <a:pPr lvl="1"/>
            <a:endParaRPr lang="en-GB" sz="1600" dirty="0"/>
          </a:p>
          <a:p>
            <a:endParaRPr lang="en-GB" sz="2000" dirty="0"/>
          </a:p>
        </p:txBody>
      </p:sp>
      <p:sp>
        <p:nvSpPr>
          <p:cNvPr id="7" name="TextBox 6"/>
          <p:cNvSpPr txBox="1"/>
          <p:nvPr/>
        </p:nvSpPr>
        <p:spPr>
          <a:xfrm>
            <a:off x="1512510" y="-167498"/>
            <a:ext cx="5160644" cy="707886"/>
          </a:xfrm>
          <a:prstGeom prst="rect">
            <a:avLst/>
          </a:prstGeom>
          <a:noFill/>
        </p:spPr>
        <p:txBody>
          <a:bodyPr wrap="none" rtlCol="0">
            <a:spAutoFit/>
          </a:bodyPr>
          <a:lstStyle/>
          <a:p>
            <a:r>
              <a:rPr lang="en-GB" sz="4000" dirty="0">
                <a:solidFill>
                  <a:schemeClr val="bg1"/>
                </a:solidFill>
              </a:rPr>
              <a:t>Detector R&amp;D Roadmap</a:t>
            </a:r>
          </a:p>
        </p:txBody>
      </p:sp>
      <p:sp>
        <p:nvSpPr>
          <p:cNvPr id="8" name="TextBox 7">
            <a:extLst>
              <a:ext uri="{FF2B5EF4-FFF2-40B4-BE49-F238E27FC236}">
                <a16:creationId xmlns:a16="http://schemas.microsoft.com/office/drawing/2014/main" id="{229794E9-740C-8743-8D2A-58FFB1F70CA8}"/>
              </a:ext>
            </a:extLst>
          </p:cNvPr>
          <p:cNvSpPr txBox="1"/>
          <p:nvPr/>
        </p:nvSpPr>
        <p:spPr>
          <a:xfrm>
            <a:off x="864476" y="194208"/>
            <a:ext cx="9428018" cy="76944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4400" dirty="0">
                <a:solidFill>
                  <a:srgbClr val="0070C0"/>
                </a:solidFill>
                <a:latin typeface="Calibri Light" panose="020F0302020204030204" pitchFamily="34" charset="0"/>
                <a:cs typeface="Calibri Light" panose="020F0302020204030204" pitchFamily="34" charset="0"/>
              </a:rPr>
              <a:t>Integration a</a:t>
            </a:r>
            <a:r>
              <a:rPr kumimoji="0" lang="en-GB" sz="4400" u="none" strike="noStrike" kern="1200" cap="none" spc="0" normalizeH="0" baseline="0" noProof="0" dirty="0">
                <a:ln>
                  <a:noFill/>
                </a:ln>
                <a:solidFill>
                  <a:srgbClr val="0070C0"/>
                </a:solidFill>
                <a:effectLst/>
                <a:uLnTx/>
                <a:uFillTx/>
                <a:latin typeface="Calibri Light" panose="020F0302020204030204" pitchFamily="34" charset="0"/>
                <a:cs typeface="Calibri Light" panose="020F0302020204030204" pitchFamily="34" charset="0"/>
              </a:rPr>
              <a:t>s transverse Task</a:t>
            </a:r>
            <a:r>
              <a:rPr kumimoji="0" lang="en-GB" sz="4400" u="none" strike="noStrike" kern="1200" cap="none" spc="0" normalizeH="0" noProof="0" dirty="0">
                <a:ln>
                  <a:noFill/>
                </a:ln>
                <a:solidFill>
                  <a:srgbClr val="0070C0"/>
                </a:solidFill>
                <a:effectLst/>
                <a:uLnTx/>
                <a:uFillTx/>
                <a:latin typeface="Calibri Light" panose="020F0302020204030204" pitchFamily="34" charset="0"/>
                <a:cs typeface="Calibri Light" panose="020F0302020204030204" pitchFamily="34" charset="0"/>
              </a:rPr>
              <a:t> Force</a:t>
            </a:r>
            <a:endParaRPr kumimoji="0" lang="en-GB" sz="4400" u="none" strike="noStrike" kern="1200" cap="none" spc="0" normalizeH="0" baseline="0" noProof="0" dirty="0">
              <a:ln>
                <a:noFill/>
              </a:ln>
              <a:solidFill>
                <a:srgbClr val="0070C0"/>
              </a:solidFill>
              <a:effectLst/>
              <a:uLnTx/>
              <a:uFillTx/>
              <a:latin typeface="Calibri Light" panose="020F0302020204030204" pitchFamily="34" charset="0"/>
              <a:cs typeface="Calibri Light" panose="020F0302020204030204" pitchFamily="34" charset="0"/>
            </a:endParaRPr>
          </a:p>
        </p:txBody>
      </p:sp>
      <p:pic>
        <p:nvPicPr>
          <p:cNvPr id="15" name="Picture 14"/>
          <p:cNvPicPr>
            <a:picLocks noChangeAspect="1"/>
          </p:cNvPicPr>
          <p:nvPr/>
        </p:nvPicPr>
        <p:blipFill>
          <a:blip r:embed="rId2"/>
          <a:stretch>
            <a:fillRect/>
          </a:stretch>
        </p:blipFill>
        <p:spPr>
          <a:xfrm>
            <a:off x="448246" y="1679232"/>
            <a:ext cx="11252999" cy="1182913"/>
          </a:xfrm>
          <a:prstGeom prst="rect">
            <a:avLst/>
          </a:prstGeom>
        </p:spPr>
      </p:pic>
      <p:sp>
        <p:nvSpPr>
          <p:cNvPr id="16" name="Pentagon 15"/>
          <p:cNvSpPr/>
          <p:nvPr/>
        </p:nvSpPr>
        <p:spPr>
          <a:xfrm rot="10800000">
            <a:off x="8116786" y="2992530"/>
            <a:ext cx="1395351" cy="19000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hevron 16"/>
          <p:cNvSpPr/>
          <p:nvPr/>
        </p:nvSpPr>
        <p:spPr>
          <a:xfrm rot="10800000">
            <a:off x="5777344" y="2998519"/>
            <a:ext cx="1146463" cy="19000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 name="Chevron 17"/>
          <p:cNvSpPr/>
          <p:nvPr/>
        </p:nvSpPr>
        <p:spPr>
          <a:xfrm rot="10800000">
            <a:off x="4607623" y="2998519"/>
            <a:ext cx="1146463" cy="19000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Chevron 18"/>
          <p:cNvSpPr/>
          <p:nvPr/>
        </p:nvSpPr>
        <p:spPr>
          <a:xfrm rot="10800000">
            <a:off x="3437902" y="2998519"/>
            <a:ext cx="1146463" cy="19000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Chevron 19"/>
          <p:cNvSpPr/>
          <p:nvPr/>
        </p:nvSpPr>
        <p:spPr>
          <a:xfrm rot="10800000">
            <a:off x="2268181" y="2998519"/>
            <a:ext cx="1146463" cy="19000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Chevron 20"/>
          <p:cNvSpPr/>
          <p:nvPr/>
        </p:nvSpPr>
        <p:spPr>
          <a:xfrm rot="10800000">
            <a:off x="1098460" y="2998519"/>
            <a:ext cx="1146463" cy="19000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Chevron 21">
            <a:extLst>
              <a:ext uri="{FF2B5EF4-FFF2-40B4-BE49-F238E27FC236}">
                <a16:creationId xmlns:a16="http://schemas.microsoft.com/office/drawing/2014/main" id="{74B324F8-84DD-5C45-B942-DE3FCA670BA3}"/>
              </a:ext>
            </a:extLst>
          </p:cNvPr>
          <p:cNvSpPr/>
          <p:nvPr/>
        </p:nvSpPr>
        <p:spPr>
          <a:xfrm rot="10800000">
            <a:off x="6947065" y="2995125"/>
            <a:ext cx="1146463" cy="19000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783137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CD64C-0BFE-7B4A-8BE1-4C1204B7C91C}"/>
              </a:ext>
            </a:extLst>
          </p:cNvPr>
          <p:cNvSpPr>
            <a:spLocks noGrp="1"/>
          </p:cNvSpPr>
          <p:nvPr>
            <p:ph type="title"/>
          </p:nvPr>
        </p:nvSpPr>
        <p:spPr>
          <a:xfrm>
            <a:off x="838200" y="-252248"/>
            <a:ext cx="10515600" cy="1325563"/>
          </a:xfrm>
        </p:spPr>
        <p:txBody>
          <a:bodyPr/>
          <a:lstStyle/>
          <a:p>
            <a:r>
              <a:rPr lang="en-CH" dirty="0">
                <a:solidFill>
                  <a:srgbClr val="0070C0"/>
                </a:solidFill>
              </a:rPr>
              <a:t>R&amp;D vs. Engineering/Prototyping</a:t>
            </a:r>
          </a:p>
        </p:txBody>
      </p:sp>
      <p:sp>
        <p:nvSpPr>
          <p:cNvPr id="3" name="Content Placeholder 2">
            <a:extLst>
              <a:ext uri="{FF2B5EF4-FFF2-40B4-BE49-F238E27FC236}">
                <a16:creationId xmlns:a16="http://schemas.microsoft.com/office/drawing/2014/main" id="{64B09786-8EC0-0E4F-86AD-88B1962380B5}"/>
              </a:ext>
            </a:extLst>
          </p:cNvPr>
          <p:cNvSpPr>
            <a:spLocks noGrp="1"/>
          </p:cNvSpPr>
          <p:nvPr>
            <p:ph idx="1"/>
          </p:nvPr>
        </p:nvSpPr>
        <p:spPr>
          <a:xfrm>
            <a:off x="84080" y="861853"/>
            <a:ext cx="11887200" cy="5770178"/>
          </a:xfrm>
        </p:spPr>
        <p:txBody>
          <a:bodyPr>
            <a:normAutofit/>
          </a:bodyPr>
          <a:lstStyle/>
          <a:p>
            <a:r>
              <a:rPr lang="en-CH" sz="2400" dirty="0">
                <a:solidFill>
                  <a:srgbClr val="0070C0"/>
                </a:solidFill>
              </a:rPr>
              <a:t>Speakers will distinguish between </a:t>
            </a:r>
            <a:r>
              <a:rPr lang="en-CH" sz="2400" b="1" dirty="0">
                <a:solidFill>
                  <a:srgbClr val="0070C0"/>
                </a:solidFill>
              </a:rPr>
              <a:t>R&amp;D</a:t>
            </a:r>
            <a:r>
              <a:rPr lang="en-CH" sz="2400" dirty="0">
                <a:solidFill>
                  <a:srgbClr val="0070C0"/>
                </a:solidFill>
              </a:rPr>
              <a:t> topics vs </a:t>
            </a:r>
            <a:r>
              <a:rPr lang="en-CH" sz="2400" b="1" dirty="0">
                <a:solidFill>
                  <a:srgbClr val="0070C0"/>
                </a:solidFill>
              </a:rPr>
              <a:t>engineering</a:t>
            </a:r>
            <a:r>
              <a:rPr lang="en-CH" sz="2400" dirty="0">
                <a:solidFill>
                  <a:srgbClr val="0070C0"/>
                </a:solidFill>
              </a:rPr>
              <a:t> challenges and </a:t>
            </a:r>
            <a:r>
              <a:rPr lang="en-CH" sz="2400" b="1" dirty="0">
                <a:solidFill>
                  <a:srgbClr val="0070C0"/>
                </a:solidFill>
              </a:rPr>
              <a:t>prototyping</a:t>
            </a:r>
            <a:r>
              <a:rPr lang="en-CH" sz="2400" dirty="0">
                <a:solidFill>
                  <a:srgbClr val="0070C0"/>
                </a:solidFill>
              </a:rPr>
              <a:t>. </a:t>
            </a:r>
            <a:br>
              <a:rPr lang="en-CH" sz="2400" dirty="0">
                <a:solidFill>
                  <a:srgbClr val="0070C0"/>
                </a:solidFill>
              </a:rPr>
            </a:br>
            <a:r>
              <a:rPr lang="en-CH" sz="2400" dirty="0">
                <a:solidFill>
                  <a:srgbClr val="0070C0"/>
                </a:solidFill>
              </a:rPr>
              <a:t>	That’s the reason why you might miss topics!</a:t>
            </a:r>
          </a:p>
          <a:p>
            <a:r>
              <a:rPr lang="en-CH" sz="2400" dirty="0">
                <a:solidFill>
                  <a:srgbClr val="0070C0"/>
                </a:solidFill>
              </a:rPr>
              <a:t>For example, we consider the following topics not genuine R&amp;D:</a:t>
            </a:r>
          </a:p>
          <a:p>
            <a:pPr lvl="1"/>
            <a:r>
              <a:rPr lang="en-CH" sz="2000" dirty="0"/>
              <a:t>Dry gas supply, e.g. membrane plant from industry to provide oxygen depleted air. </a:t>
            </a:r>
          </a:p>
          <a:p>
            <a:pPr lvl="1"/>
            <a:r>
              <a:rPr lang="en-CH" sz="2000" dirty="0"/>
              <a:t>Dewpoint measurement – sniff and measure with commercial DP meters outside volume; leak cables</a:t>
            </a:r>
          </a:p>
          <a:p>
            <a:pPr lvl="1"/>
            <a:r>
              <a:rPr lang="en-CH" sz="2000" dirty="0"/>
              <a:t>Survey, 3D laser scanning, Virtual/Augmented reality</a:t>
            </a:r>
          </a:p>
          <a:p>
            <a:pPr lvl="1"/>
            <a:r>
              <a:rPr lang="en-CH" sz="2000" dirty="0"/>
              <a:t>Neutron moderator</a:t>
            </a:r>
          </a:p>
          <a:p>
            <a:pPr lvl="1"/>
            <a:r>
              <a:rPr lang="en-CH" sz="2000" dirty="0"/>
              <a:t>Cooling transfer lines (tripple-jacketed vacuum pipes, capilaries)</a:t>
            </a:r>
          </a:p>
          <a:p>
            <a:pPr lvl="1"/>
            <a:r>
              <a:rPr lang="en-CH" sz="2000" dirty="0"/>
              <a:t>Thermal shields, thermal insulation</a:t>
            </a:r>
          </a:p>
          <a:p>
            <a:pPr lvl="1"/>
            <a:r>
              <a:rPr lang="en-GB" sz="2000" dirty="0"/>
              <a:t>Some aspects</a:t>
            </a:r>
            <a:r>
              <a:rPr lang="en-CH" sz="2000" dirty="0"/>
              <a:t> of fibre-bragg grating (FBG), though we have have a talk to cover the remaining items</a:t>
            </a:r>
          </a:p>
          <a:p>
            <a:pPr lvl="1"/>
            <a:r>
              <a:rPr lang="en-CH" sz="2000" dirty="0"/>
              <a:t>Alignment; we cover opening closing scenarios but not internal alignment traditionally track-based!</a:t>
            </a:r>
          </a:p>
          <a:p>
            <a:pPr lvl="1"/>
            <a:r>
              <a:rPr lang="en-CH" sz="2000" dirty="0"/>
              <a:t>L</a:t>
            </a:r>
            <a:r>
              <a:rPr lang="en-GB" sz="2000" dirty="0"/>
              <a:t>a</a:t>
            </a:r>
            <a:r>
              <a:rPr lang="en-CH" sz="2000" dirty="0"/>
              <a:t>rge M</a:t>
            </a:r>
            <a:r>
              <a:rPr lang="en-GB" sz="2000" dirty="0"/>
              <a:t>o</a:t>
            </a:r>
            <a:r>
              <a:rPr lang="en-CH" sz="2000" dirty="0"/>
              <a:t>vement systems for the Neutrino Near Detectors</a:t>
            </a:r>
          </a:p>
          <a:p>
            <a:pPr lvl="1"/>
            <a:r>
              <a:rPr lang="en-CH" sz="2000" dirty="0"/>
              <a:t>Safety systems</a:t>
            </a:r>
          </a:p>
          <a:p>
            <a:r>
              <a:rPr lang="en-CH" sz="2400" dirty="0"/>
              <a:t>We do not cover R&amp;D of the accelerators but try to address the interfaces to the detectors</a:t>
            </a:r>
          </a:p>
          <a:p>
            <a:r>
              <a:rPr lang="en-CH" sz="2400" dirty="0"/>
              <a:t>For facilities tradititionaly not in ECFA, we concentrate on synergies</a:t>
            </a:r>
          </a:p>
          <a:p>
            <a:endParaRPr lang="en-CH" sz="2400" dirty="0"/>
          </a:p>
          <a:p>
            <a:endParaRPr lang="en-CH" sz="2400" dirty="0"/>
          </a:p>
        </p:txBody>
      </p:sp>
    </p:spTree>
    <p:extLst>
      <p:ext uri="{BB962C8B-B14F-4D97-AF65-F5344CB8AC3E}">
        <p14:creationId xmlns:p14="http://schemas.microsoft.com/office/powerpoint/2010/main" val="191637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74CD1-DE41-D248-97AB-4CB8ED622164}"/>
              </a:ext>
            </a:extLst>
          </p:cNvPr>
          <p:cNvSpPr>
            <a:spLocks noGrp="1"/>
          </p:cNvSpPr>
          <p:nvPr>
            <p:ph type="title"/>
          </p:nvPr>
        </p:nvSpPr>
        <p:spPr>
          <a:xfrm>
            <a:off x="838200" y="365125"/>
            <a:ext cx="8526517" cy="1325563"/>
          </a:xfrm>
        </p:spPr>
        <p:txBody>
          <a:bodyPr/>
          <a:lstStyle/>
          <a:p>
            <a:r>
              <a:rPr lang="en-US" dirty="0">
                <a:solidFill>
                  <a:srgbClr val="0070C0"/>
                </a:solidFill>
              </a:rPr>
              <a:t>And potential integration items covered in other TFs</a:t>
            </a:r>
            <a:endParaRPr lang="en-CH" dirty="0">
              <a:solidFill>
                <a:srgbClr val="0070C0"/>
              </a:solidFill>
            </a:endParaRPr>
          </a:p>
        </p:txBody>
      </p:sp>
      <p:sp>
        <p:nvSpPr>
          <p:cNvPr id="3" name="Content Placeholder 2">
            <a:extLst>
              <a:ext uri="{FF2B5EF4-FFF2-40B4-BE49-F238E27FC236}">
                <a16:creationId xmlns:a16="http://schemas.microsoft.com/office/drawing/2014/main" id="{8BAA2A81-0301-4744-B6F2-57B3917CEAAE}"/>
              </a:ext>
            </a:extLst>
          </p:cNvPr>
          <p:cNvSpPr>
            <a:spLocks noGrp="1"/>
          </p:cNvSpPr>
          <p:nvPr>
            <p:ph idx="1"/>
          </p:nvPr>
        </p:nvSpPr>
        <p:spPr>
          <a:xfrm>
            <a:off x="838200" y="2141537"/>
            <a:ext cx="10515600" cy="4351338"/>
          </a:xfrm>
        </p:spPr>
        <p:txBody>
          <a:bodyPr/>
          <a:lstStyle/>
          <a:p>
            <a:r>
              <a:rPr lang="en-GB" dirty="0"/>
              <a:t>Gas R</a:t>
            </a:r>
            <a:r>
              <a:rPr lang="en-CH" dirty="0"/>
              <a:t>ecuperation 	– TF1 Gaseous Detectors</a:t>
            </a:r>
          </a:p>
          <a:p>
            <a:r>
              <a:rPr lang="en-CH" dirty="0"/>
              <a:t>Cryo (largely)		– TF2 Liquid Detectors</a:t>
            </a:r>
          </a:p>
          <a:p>
            <a:r>
              <a:rPr lang="en-US" dirty="0"/>
              <a:t>Hybridization		</a:t>
            </a:r>
            <a:r>
              <a:rPr lang="en-CH" dirty="0"/>
              <a:t>– TF3 Solid State Detectors</a:t>
            </a:r>
          </a:p>
          <a:p>
            <a:r>
              <a:rPr lang="en-CH" dirty="0"/>
              <a:t>Lightguide, WLS		– TF4 Photo Detectors</a:t>
            </a:r>
          </a:p>
          <a:p>
            <a:r>
              <a:rPr lang="en-GB" dirty="0"/>
              <a:t>P</a:t>
            </a:r>
            <a:r>
              <a:rPr lang="en-CH" dirty="0"/>
              <a:t>owering &amp; DCDC	– TF7 Electronics</a:t>
            </a:r>
          </a:p>
        </p:txBody>
      </p:sp>
    </p:spTree>
    <p:extLst>
      <p:ext uri="{BB962C8B-B14F-4D97-AF65-F5344CB8AC3E}">
        <p14:creationId xmlns:p14="http://schemas.microsoft.com/office/powerpoint/2010/main" val="1528547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F9508-D956-104F-81E3-726C0EE8294E}"/>
              </a:ext>
            </a:extLst>
          </p:cNvPr>
          <p:cNvSpPr>
            <a:spLocks noGrp="1"/>
          </p:cNvSpPr>
          <p:nvPr>
            <p:ph type="title"/>
          </p:nvPr>
        </p:nvSpPr>
        <p:spPr>
          <a:xfrm>
            <a:off x="9292319" y="76116"/>
            <a:ext cx="2829910" cy="1325563"/>
          </a:xfrm>
        </p:spPr>
        <p:txBody>
          <a:bodyPr/>
          <a:lstStyle/>
          <a:p>
            <a:r>
              <a:rPr lang="en-CH" dirty="0">
                <a:solidFill>
                  <a:srgbClr val="0070C0"/>
                </a:solidFill>
              </a:rPr>
              <a:t>Timeline</a:t>
            </a:r>
          </a:p>
        </p:txBody>
      </p:sp>
      <p:sp>
        <p:nvSpPr>
          <p:cNvPr id="3" name="Content Placeholder 2">
            <a:extLst>
              <a:ext uri="{FF2B5EF4-FFF2-40B4-BE49-F238E27FC236}">
                <a16:creationId xmlns:a16="http://schemas.microsoft.com/office/drawing/2014/main" id="{6B0139E5-473C-D14B-8D9C-A354487165FE}"/>
              </a:ext>
            </a:extLst>
          </p:cNvPr>
          <p:cNvSpPr>
            <a:spLocks noGrp="1"/>
          </p:cNvSpPr>
          <p:nvPr>
            <p:ph idx="1"/>
          </p:nvPr>
        </p:nvSpPr>
        <p:spPr>
          <a:xfrm>
            <a:off x="651676" y="654818"/>
            <a:ext cx="10515600" cy="4351338"/>
          </a:xfrm>
        </p:spPr>
        <p:txBody>
          <a:bodyPr/>
          <a:lstStyle/>
          <a:p>
            <a:r>
              <a:rPr lang="en-CH" dirty="0"/>
              <a:t>Put the R&amp;D onto perspective!</a:t>
            </a:r>
          </a:p>
          <a:p>
            <a:pPr lvl="1"/>
            <a:r>
              <a:rPr lang="en-GB" dirty="0"/>
              <a:t>There is also the corresponding accelerator R&amp;D ongoing!</a:t>
            </a:r>
          </a:p>
          <a:p>
            <a:pPr lvl="2"/>
            <a:r>
              <a:rPr lang="en-CH" dirty="0">
                <a:solidFill>
                  <a:schemeClr val="accent2">
                    <a:lumMod val="50000"/>
                  </a:schemeClr>
                </a:solidFill>
              </a:rPr>
              <a:t>Detector R&amp;D should not delay the accelerator projects</a:t>
            </a:r>
            <a:endParaRPr lang="en-GB" dirty="0"/>
          </a:p>
          <a:p>
            <a:pPr lvl="1"/>
            <a:r>
              <a:rPr lang="en-GB" dirty="0">
                <a:solidFill>
                  <a:srgbClr val="0070C0"/>
                </a:solidFill>
              </a:rPr>
              <a:t>W</a:t>
            </a:r>
            <a:r>
              <a:rPr lang="en-CH" dirty="0">
                <a:solidFill>
                  <a:srgbClr val="0070C0"/>
                </a:solidFill>
              </a:rPr>
              <a:t>hat can be informed by earlier ‘approved’ projects/facilities?</a:t>
            </a:r>
          </a:p>
          <a:p>
            <a:pPr lvl="2"/>
            <a:r>
              <a:rPr lang="en-CH" dirty="0"/>
              <a:t>Which R&amp;D informs the next detectors/facilities?</a:t>
            </a:r>
          </a:p>
          <a:p>
            <a:pPr lvl="1"/>
            <a:r>
              <a:rPr lang="en-CH" dirty="0"/>
              <a:t>What is the lead time? 		What can be started much later?</a:t>
            </a:r>
          </a:p>
        </p:txBody>
      </p:sp>
      <p:grpSp>
        <p:nvGrpSpPr>
          <p:cNvPr id="6" name="Group 5">
            <a:extLst>
              <a:ext uri="{FF2B5EF4-FFF2-40B4-BE49-F238E27FC236}">
                <a16:creationId xmlns:a16="http://schemas.microsoft.com/office/drawing/2014/main" id="{74C3FFC8-748D-4D42-AE25-6FC8298C5730}"/>
              </a:ext>
            </a:extLst>
          </p:cNvPr>
          <p:cNvGrpSpPr/>
          <p:nvPr/>
        </p:nvGrpSpPr>
        <p:grpSpPr>
          <a:xfrm>
            <a:off x="2899681" y="3348268"/>
            <a:ext cx="6392638" cy="3336795"/>
            <a:chOff x="1269403" y="1175408"/>
            <a:chExt cx="6392638" cy="3336795"/>
          </a:xfrm>
        </p:grpSpPr>
        <p:sp>
          <p:nvSpPr>
            <p:cNvPr id="7" name="Rectangle 6">
              <a:extLst>
                <a:ext uri="{FF2B5EF4-FFF2-40B4-BE49-F238E27FC236}">
                  <a16:creationId xmlns:a16="http://schemas.microsoft.com/office/drawing/2014/main" id="{0B1B8C2D-0BA1-904C-A439-BF19A8DADC8D}"/>
                </a:ext>
              </a:extLst>
            </p:cNvPr>
            <p:cNvSpPr/>
            <p:nvPr/>
          </p:nvSpPr>
          <p:spPr>
            <a:xfrm>
              <a:off x="2527806" y="1175408"/>
              <a:ext cx="3568194" cy="1996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ILC</a:t>
              </a:r>
            </a:p>
          </p:txBody>
        </p:sp>
        <p:grpSp>
          <p:nvGrpSpPr>
            <p:cNvPr id="8" name="Group 7">
              <a:extLst>
                <a:ext uri="{FF2B5EF4-FFF2-40B4-BE49-F238E27FC236}">
                  <a16:creationId xmlns:a16="http://schemas.microsoft.com/office/drawing/2014/main" id="{A318AC0F-8E11-754A-B17F-32C8CE980AB9}"/>
                </a:ext>
              </a:extLst>
            </p:cNvPr>
            <p:cNvGrpSpPr/>
            <p:nvPr/>
          </p:nvGrpSpPr>
          <p:grpSpPr>
            <a:xfrm>
              <a:off x="2170386" y="1535473"/>
              <a:ext cx="3337035" cy="215263"/>
              <a:chOff x="2170386" y="1708530"/>
              <a:chExt cx="3337035" cy="215263"/>
            </a:xfrm>
          </p:grpSpPr>
          <p:sp>
            <p:nvSpPr>
              <p:cNvPr id="18" name="Rectangle 17">
                <a:extLst>
                  <a:ext uri="{FF2B5EF4-FFF2-40B4-BE49-F238E27FC236}">
                    <a16:creationId xmlns:a16="http://schemas.microsoft.com/office/drawing/2014/main" id="{0D4B3E9B-29E4-A849-87E2-FCF3BA705783}"/>
                  </a:ext>
                </a:extLst>
              </p:cNvPr>
              <p:cNvSpPr/>
              <p:nvPr/>
            </p:nvSpPr>
            <p:spPr>
              <a:xfrm>
                <a:off x="2170386" y="1708530"/>
                <a:ext cx="1355834" cy="1969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CePC</a:t>
                </a:r>
              </a:p>
            </p:txBody>
          </p:sp>
          <p:sp>
            <p:nvSpPr>
              <p:cNvPr id="19" name="Rectangle 18">
                <a:extLst>
                  <a:ext uri="{FF2B5EF4-FFF2-40B4-BE49-F238E27FC236}">
                    <a16:creationId xmlns:a16="http://schemas.microsoft.com/office/drawing/2014/main" id="{AE985E17-1576-504A-9D2A-66540450A2C0}"/>
                  </a:ext>
                </a:extLst>
              </p:cNvPr>
              <p:cNvSpPr/>
              <p:nvPr/>
            </p:nvSpPr>
            <p:spPr>
              <a:xfrm>
                <a:off x="3818163" y="1708530"/>
                <a:ext cx="1689258" cy="215263"/>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SppC</a:t>
                </a:r>
              </a:p>
            </p:txBody>
          </p:sp>
        </p:grpSp>
        <p:grpSp>
          <p:nvGrpSpPr>
            <p:cNvPr id="9" name="Group 8">
              <a:extLst>
                <a:ext uri="{FF2B5EF4-FFF2-40B4-BE49-F238E27FC236}">
                  <a16:creationId xmlns:a16="http://schemas.microsoft.com/office/drawing/2014/main" id="{D80DD5AE-1888-0D42-9329-AF02F3F0929C}"/>
                </a:ext>
              </a:extLst>
            </p:cNvPr>
            <p:cNvGrpSpPr/>
            <p:nvPr/>
          </p:nvGrpSpPr>
          <p:grpSpPr>
            <a:xfrm>
              <a:off x="2956069" y="1911104"/>
              <a:ext cx="4705972" cy="215263"/>
              <a:chOff x="2956069" y="2258212"/>
              <a:chExt cx="4705972" cy="215263"/>
            </a:xfrm>
          </p:grpSpPr>
          <p:sp>
            <p:nvSpPr>
              <p:cNvPr id="16" name="Rectangle 15">
                <a:extLst>
                  <a:ext uri="{FF2B5EF4-FFF2-40B4-BE49-F238E27FC236}">
                    <a16:creationId xmlns:a16="http://schemas.microsoft.com/office/drawing/2014/main" id="{0F03D2A6-3CBC-DB45-8639-F614CCDF755E}"/>
                  </a:ext>
                </a:extLst>
              </p:cNvPr>
              <p:cNvSpPr/>
              <p:nvPr/>
            </p:nvSpPr>
            <p:spPr>
              <a:xfrm>
                <a:off x="4919121" y="2258212"/>
                <a:ext cx="2742920" cy="215263"/>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FCC-hh</a:t>
                </a:r>
              </a:p>
            </p:txBody>
          </p:sp>
          <p:sp>
            <p:nvSpPr>
              <p:cNvPr id="17" name="Rectangle 16">
                <a:extLst>
                  <a:ext uri="{FF2B5EF4-FFF2-40B4-BE49-F238E27FC236}">
                    <a16:creationId xmlns:a16="http://schemas.microsoft.com/office/drawing/2014/main" id="{6CB23FE9-9A5E-CC4A-9B7A-DB7AD7C6449B}"/>
                  </a:ext>
                </a:extLst>
              </p:cNvPr>
              <p:cNvSpPr/>
              <p:nvPr/>
            </p:nvSpPr>
            <p:spPr>
              <a:xfrm>
                <a:off x="2956069" y="2258212"/>
                <a:ext cx="1355834" cy="1996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FCC-ee</a:t>
                </a:r>
              </a:p>
            </p:txBody>
          </p:sp>
        </p:grpSp>
        <p:sp>
          <p:nvSpPr>
            <p:cNvPr id="10" name="Rectangle 9">
              <a:extLst>
                <a:ext uri="{FF2B5EF4-FFF2-40B4-BE49-F238E27FC236}">
                  <a16:creationId xmlns:a16="http://schemas.microsoft.com/office/drawing/2014/main" id="{419745A1-732E-F144-BF8E-7146E5133A03}"/>
                </a:ext>
              </a:extLst>
            </p:cNvPr>
            <p:cNvSpPr/>
            <p:nvPr/>
          </p:nvSpPr>
          <p:spPr>
            <a:xfrm>
              <a:off x="1621255" y="2646802"/>
              <a:ext cx="1489807" cy="214339"/>
            </a:xfrm>
            <a:prstGeom prst="rect">
              <a:avLst/>
            </a:prstGeom>
            <a:solidFill>
              <a:schemeClr val="accent2">
                <a:lumMod val="75000"/>
              </a:schemeClr>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HL-LHC</a:t>
              </a:r>
            </a:p>
          </p:txBody>
        </p:sp>
        <p:sp>
          <p:nvSpPr>
            <p:cNvPr id="11" name="Rectangle 10">
              <a:extLst>
                <a:ext uri="{FF2B5EF4-FFF2-40B4-BE49-F238E27FC236}">
                  <a16:creationId xmlns:a16="http://schemas.microsoft.com/office/drawing/2014/main" id="{92117F9E-C89D-3F4E-8DAF-3014C8EDC372}"/>
                </a:ext>
              </a:extLst>
            </p:cNvPr>
            <p:cNvSpPr/>
            <p:nvPr/>
          </p:nvSpPr>
          <p:spPr>
            <a:xfrm>
              <a:off x="2625237" y="2286736"/>
              <a:ext cx="2882184" cy="2128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CLIC</a:t>
              </a:r>
            </a:p>
          </p:txBody>
        </p:sp>
        <p:sp>
          <p:nvSpPr>
            <p:cNvPr id="12" name="Rectangle 11">
              <a:extLst>
                <a:ext uri="{FF2B5EF4-FFF2-40B4-BE49-F238E27FC236}">
                  <a16:creationId xmlns:a16="http://schemas.microsoft.com/office/drawing/2014/main" id="{F4FD781D-6339-834F-8C6E-32F60A55DC1E}"/>
                </a:ext>
              </a:extLst>
            </p:cNvPr>
            <p:cNvSpPr/>
            <p:nvPr/>
          </p:nvSpPr>
          <p:spPr>
            <a:xfrm>
              <a:off x="1849889" y="3396217"/>
              <a:ext cx="1676331" cy="214339"/>
            </a:xfrm>
            <a:prstGeom prst="rect">
              <a:avLst/>
            </a:prstGeom>
            <a:solidFill>
              <a:schemeClr val="accent6">
                <a:lumMod val="60000"/>
                <a:lumOff val="40000"/>
              </a:schemeClr>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EIC</a:t>
              </a:r>
            </a:p>
          </p:txBody>
        </p:sp>
        <p:sp>
          <p:nvSpPr>
            <p:cNvPr id="13" name="Rectangle 12">
              <a:extLst>
                <a:ext uri="{FF2B5EF4-FFF2-40B4-BE49-F238E27FC236}">
                  <a16:creationId xmlns:a16="http://schemas.microsoft.com/office/drawing/2014/main" id="{64213FA6-4605-E249-AA2E-F3AF22201249}"/>
                </a:ext>
              </a:extLst>
            </p:cNvPr>
            <p:cNvSpPr/>
            <p:nvPr/>
          </p:nvSpPr>
          <p:spPr>
            <a:xfrm>
              <a:off x="1335125" y="3021510"/>
              <a:ext cx="1290112" cy="214339"/>
            </a:xfrm>
            <a:prstGeom prst="rect">
              <a:avLst/>
            </a:prstGeom>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Belle-2</a:t>
              </a:r>
            </a:p>
          </p:txBody>
        </p:sp>
        <p:sp>
          <p:nvSpPr>
            <p:cNvPr id="14" name="Rectangle 13">
              <a:extLst>
                <a:ext uri="{FF2B5EF4-FFF2-40B4-BE49-F238E27FC236}">
                  <a16:creationId xmlns:a16="http://schemas.microsoft.com/office/drawing/2014/main" id="{63A2FE11-2709-934E-B480-0D753321E335}"/>
                </a:ext>
              </a:extLst>
            </p:cNvPr>
            <p:cNvSpPr/>
            <p:nvPr/>
          </p:nvSpPr>
          <p:spPr>
            <a:xfrm>
              <a:off x="1580576" y="3984675"/>
              <a:ext cx="1530485" cy="214339"/>
            </a:xfrm>
            <a:prstGeom prst="rect">
              <a:avLst/>
            </a:prstGeom>
            <a:solidFill>
              <a:srgbClr val="FFC000"/>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DUNE</a:t>
              </a:r>
            </a:p>
          </p:txBody>
        </p:sp>
        <p:sp>
          <p:nvSpPr>
            <p:cNvPr id="15" name="Rectangle 14">
              <a:extLst>
                <a:ext uri="{FF2B5EF4-FFF2-40B4-BE49-F238E27FC236}">
                  <a16:creationId xmlns:a16="http://schemas.microsoft.com/office/drawing/2014/main" id="{5BAA040D-22BF-E842-ADE6-27B449BD8652}"/>
                </a:ext>
              </a:extLst>
            </p:cNvPr>
            <p:cNvSpPr/>
            <p:nvPr/>
          </p:nvSpPr>
          <p:spPr>
            <a:xfrm>
              <a:off x="1269403" y="4312506"/>
              <a:ext cx="1355834" cy="199697"/>
            </a:xfrm>
            <a:prstGeom prst="rect">
              <a:avLst/>
            </a:prstGeom>
            <a:solidFill>
              <a:srgbClr val="FFC000"/>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dirty="0"/>
                <a:t>HyperK</a:t>
              </a:r>
            </a:p>
          </p:txBody>
        </p:sp>
      </p:grpSp>
    </p:spTree>
    <p:extLst>
      <p:ext uri="{BB962C8B-B14F-4D97-AF65-F5344CB8AC3E}">
        <p14:creationId xmlns:p14="http://schemas.microsoft.com/office/powerpoint/2010/main" val="1804753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Question mark on green pastel background">
            <a:extLst>
              <a:ext uri="{FF2B5EF4-FFF2-40B4-BE49-F238E27FC236}">
                <a16:creationId xmlns:a16="http://schemas.microsoft.com/office/drawing/2014/main" id="{085C99B5-EFFF-420F-B5EB-158A89B20228}"/>
              </a:ext>
            </a:extLst>
          </p:cNvPr>
          <p:cNvPicPr>
            <a:picLocks noChangeAspect="1"/>
          </p:cNvPicPr>
          <p:nvPr/>
        </p:nvPicPr>
        <p:blipFill rotWithShape="1">
          <a:blip r:embed="rId2"/>
          <a:srcRect l="5200"/>
          <a:stretch/>
        </p:blipFill>
        <p:spPr>
          <a:xfrm>
            <a:off x="3523488" y="10"/>
            <a:ext cx="8668512" cy="6857990"/>
          </a:xfrm>
          <a:prstGeom prst="rect">
            <a:avLst/>
          </a:prstGeom>
        </p:spPr>
      </p:pic>
      <p:sp>
        <p:nvSpPr>
          <p:cNvPr id="13" name="Rectangle 1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4AC7730F-258B-9B44-AB27-693E2D0D16DB}"/>
              </a:ext>
            </a:extLst>
          </p:cNvPr>
          <p:cNvSpPr>
            <a:spLocks noGrp="1"/>
          </p:cNvSpPr>
          <p:nvPr>
            <p:ph type="title"/>
          </p:nvPr>
        </p:nvSpPr>
        <p:spPr>
          <a:xfrm>
            <a:off x="477981" y="1122363"/>
            <a:ext cx="5145053" cy="3204134"/>
          </a:xfrm>
        </p:spPr>
        <p:txBody>
          <a:bodyPr vert="horz" lIns="91440" tIns="45720" rIns="91440" bIns="45720" rtlCol="0" anchor="b">
            <a:normAutofit/>
          </a:bodyPr>
          <a:lstStyle/>
          <a:p>
            <a:r>
              <a:rPr lang="en-US" dirty="0">
                <a:solidFill>
                  <a:srgbClr val="FFC000"/>
                </a:solidFill>
              </a:rPr>
              <a:t>Have Fun, </a:t>
            </a:r>
            <a:br>
              <a:rPr lang="en-US" sz="4800" dirty="0"/>
            </a:br>
            <a:r>
              <a:rPr lang="en-US" sz="4800" dirty="0"/>
              <a:t>	</a:t>
            </a:r>
            <a:r>
              <a:rPr lang="en-US" sz="4800" dirty="0">
                <a:solidFill>
                  <a:srgbClr val="FFFF00"/>
                </a:solidFill>
              </a:rPr>
              <a:t> discuss lively and ask questions</a:t>
            </a:r>
          </a:p>
        </p:txBody>
      </p:sp>
      <p:sp>
        <p:nvSpPr>
          <p:cNvPr id="15"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5727634"/>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C163DF-EB56-8141-A852-F02590D28F69}"/>
              </a:ext>
            </a:extLst>
          </p:cNvPr>
          <p:cNvSpPr>
            <a:spLocks noGrp="1"/>
          </p:cNvSpPr>
          <p:nvPr>
            <p:ph type="title"/>
          </p:nvPr>
        </p:nvSpPr>
        <p:spPr/>
        <p:txBody>
          <a:bodyPr/>
          <a:lstStyle/>
          <a:p>
            <a:r>
              <a:rPr lang="en-CH" dirty="0"/>
              <a:t>Backup</a:t>
            </a:r>
          </a:p>
        </p:txBody>
      </p:sp>
      <p:sp>
        <p:nvSpPr>
          <p:cNvPr id="5" name="Text Placeholder 4">
            <a:extLst>
              <a:ext uri="{FF2B5EF4-FFF2-40B4-BE49-F238E27FC236}">
                <a16:creationId xmlns:a16="http://schemas.microsoft.com/office/drawing/2014/main" id="{40294F16-A38E-974C-BB47-0CFD104B8ACC}"/>
              </a:ext>
            </a:extLst>
          </p:cNvPr>
          <p:cNvSpPr>
            <a:spLocks noGrp="1"/>
          </p:cNvSpPr>
          <p:nvPr>
            <p:ph type="body" idx="1"/>
          </p:nvPr>
        </p:nvSpPr>
        <p:spPr/>
        <p:txBody>
          <a:bodyPr/>
          <a:lstStyle/>
          <a:p>
            <a:endParaRPr lang="en-CH"/>
          </a:p>
        </p:txBody>
      </p:sp>
    </p:spTree>
    <p:extLst>
      <p:ext uri="{BB962C8B-B14F-4D97-AF65-F5344CB8AC3E}">
        <p14:creationId xmlns:p14="http://schemas.microsoft.com/office/powerpoint/2010/main" val="28605642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3757</TotalTime>
  <Words>1547</Words>
  <Application>Microsoft Macintosh PowerPoint</Application>
  <PresentationFormat>Widescreen</PresentationFormat>
  <Paragraphs>180</Paragraphs>
  <Slides>15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Times New Roman</vt:lpstr>
      <vt:lpstr>Office Theme</vt:lpstr>
      <vt:lpstr>Welcome and  Rules of the Game</vt:lpstr>
      <vt:lpstr>Welcome! - Dear Audience</vt:lpstr>
      <vt:lpstr>PowerPoint Presentation</vt:lpstr>
      <vt:lpstr>PowerPoint Presentation</vt:lpstr>
      <vt:lpstr>R&amp;D vs. Engineering/Prototyping</vt:lpstr>
      <vt:lpstr>And potential integration items covered in other TFs</vt:lpstr>
      <vt:lpstr>Timeline</vt:lpstr>
      <vt:lpstr>Have Fun,    discuss lively and ask questions</vt:lpstr>
      <vt:lpstr>Backup</vt:lpstr>
      <vt:lpstr>TF 8 Matrix of topics vs. Facilities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and Caveats</dc:title>
  <dc:creator>frank hartmann</dc:creator>
  <cp:lastModifiedBy>frank hartmann</cp:lastModifiedBy>
  <cp:revision>45</cp:revision>
  <dcterms:created xsi:type="dcterms:W3CDTF">2021-03-10T09:28:01Z</dcterms:created>
  <dcterms:modified xsi:type="dcterms:W3CDTF">2021-03-31T05:41:01Z</dcterms:modified>
</cp:coreProperties>
</file>