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60" r:id="rId3"/>
    <p:sldId id="261" r:id="rId4"/>
    <p:sldId id="270" r:id="rId5"/>
    <p:sldId id="262" r:id="rId6"/>
    <p:sldId id="267" r:id="rId7"/>
    <p:sldId id="268" r:id="rId8"/>
    <p:sldId id="266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7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C648E-1391-1B43-9C1E-316BE906196D}" type="datetimeFigureOut">
              <a:rPr lang="en-US" smtClean="0"/>
              <a:t>7/20/10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5C643-273A-DA46-8C03-BE8B11323F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F809D-2F03-DE45-98E6-9A40EF346AA4}" type="datetimeFigureOut">
              <a:rPr lang="en-US" smtClean="0"/>
              <a:t>7/20/10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F4221-CEB1-8640-8910-0A5106E832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4960-7287-9B4A-8AB6-E8E815D311F9}" type="datetime1">
              <a:rPr lang="en-US" smtClean="0"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63621-C5F3-D44B-BBBB-528C601C04AB}" type="datetime1">
              <a:rPr lang="en-US" smtClean="0"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2FDC-AF59-C64A-8EF1-0CB2F6AD2E52}" type="datetime1">
              <a:rPr lang="en-US" smtClean="0"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BCE95F-4890-E04B-B900-1344A11F678E}" type="datetime1">
              <a:rPr lang="en-US" smtClean="0">
                <a:solidFill>
                  <a:srgbClr val="000000"/>
                </a:solidFill>
              </a:rPr>
              <a:t>7/20/10</a:t>
            </a:fld>
            <a:r>
              <a:rPr lang="en-US" smtClean="0">
                <a:solidFill>
                  <a:srgbClr val="000000"/>
                </a:solidFill>
              </a:rPr>
              <a:t>RWA</a:t>
            </a:r>
            <a:r>
              <a:rPr lang="en-US">
                <a:solidFill>
                  <a:srgbClr val="000000"/>
                </a:solidFill>
              </a:rPr>
              <a:t>, LHCC 11/08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517A68-CAAC-9B4D-B26F-C522E8911A7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61E1E-F91A-794B-987C-BD441F9A3D8A}" type="datetime1">
              <a:rPr lang="en-US" smtClean="0"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E0C5F-05AA-B44E-BDE0-8C493862C25E}" type="datetime1">
              <a:rPr lang="en-US" smtClean="0"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CC287-4BB7-7041-9304-129F1588854A}" type="datetime1">
              <a:rPr lang="en-US" smtClean="0"/>
              <a:t>7/20/10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4E85D-1385-E845-8832-7B1B7B81D072}" type="datetime1">
              <a:rPr lang="en-US" smtClean="0"/>
              <a:t>7/20/10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2BB5-FAAB-6543-A320-B38933F0DBEC}" type="datetime1">
              <a:rPr lang="en-US" smtClean="0"/>
              <a:t>7/20/10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8189A-008C-1748-A8DA-50D6F74D333D}" type="datetime1">
              <a:rPr lang="en-US" smtClean="0"/>
              <a:t>7/20/10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09058-4E25-554B-B548-0688F295CC46}" type="datetime1">
              <a:rPr lang="en-US" smtClean="0"/>
              <a:t>7/20/10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7427-D2D2-D448-81A5-94E65B8F264F}" type="datetime1">
              <a:rPr lang="en-US" smtClean="0"/>
              <a:t>7/20/10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258C0-7769-D143-ACA0-45D86810D750}" type="datetime1">
              <a:rPr lang="en-US" smtClean="0"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C0A79-3BBC-4AC4-8F9F-119CF4A9F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650" name="Rectangle 2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07651" name="Rectangle 3"/>
          <p:cNvSpPr>
            <a:spLocks noChangeArrowheads="1"/>
          </p:cNvSpPr>
          <p:nvPr userDrawn="1"/>
        </p:nvSpPr>
        <p:spPr bwMode="auto">
          <a:xfrm>
            <a:off x="8077200" y="0"/>
            <a:ext cx="1066800" cy="1066800"/>
          </a:xfrm>
          <a:prstGeom prst="rect">
            <a:avLst/>
          </a:prstGeom>
          <a:solidFill>
            <a:srgbClr val="DDDDDD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0"/>
            <a:ext cx="7010400" cy="1066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0765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0A8ECC0-4B61-A646-8BB3-5751CBADF061}" type="datetime1">
              <a:rPr lang="en-US" sz="140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7/20/10</a:t>
            </a:fld>
            <a:r>
              <a:rPr lang="en-US" sz="140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RWA</a:t>
            </a:r>
            <a:r>
              <a:rPr lang="en-US" sz="14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LHCC 11/08</a:t>
            </a:r>
          </a:p>
        </p:txBody>
      </p:sp>
      <p:sp>
        <p:nvSpPr>
          <p:cNvPr id="130765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R. Assmann</a:t>
            </a:r>
            <a:endParaRPr lang="en-US" sz="140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0765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C71924-7491-BA49-9C96-62C82E17DE8D}" type="slidenum"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33" name="Picture 9" descr="CERN-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oll-project-logo-transp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096250" y="0"/>
            <a:ext cx="1047750" cy="106045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-107" charset="0"/>
        </a:defRPr>
      </a:lvl9pPr>
    </p:titleStyle>
    <p:bodyStyle>
      <a:lvl1pPr marL="342900" indent="-3429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lnSpc>
          <a:spcPct val="105000"/>
        </a:lnSpc>
        <a:spcBef>
          <a:spcPct val="4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219200"/>
          </a:xfrm>
        </p:spPr>
        <p:txBody>
          <a:bodyPr>
            <a:normAutofit/>
          </a:bodyPr>
          <a:lstStyle/>
          <a:p>
            <a:r>
              <a:rPr lang="fr-CH" sz="3600" dirty="0" smtClean="0"/>
              <a:t>WP5 – Collimation &amp; Beam Losses</a:t>
            </a:r>
            <a:br>
              <a:rPr lang="fr-CH" sz="3600" dirty="0" smtClean="0"/>
            </a:br>
            <a:r>
              <a:rPr lang="fr-CH" sz="2800" dirty="0" smtClean="0"/>
              <a:t>Ralph Assmann &amp; Adriana Rossi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15400" cy="5592763"/>
          </a:xfrm>
        </p:spPr>
        <p:txBody>
          <a:bodyPr>
            <a:noAutofit/>
          </a:bodyPr>
          <a:lstStyle/>
          <a:p>
            <a:r>
              <a:rPr lang="fr-CH" sz="2400" dirty="0" smtClean="0"/>
              <a:t>Topics:</a:t>
            </a:r>
          </a:p>
          <a:p>
            <a:pPr lvl="1"/>
            <a:r>
              <a:rPr lang="fr-CH" sz="2000" dirty="0" smtClean="0"/>
              <a:t>Design of </a:t>
            </a:r>
            <a:r>
              <a:rPr lang="fr-CH" sz="2000" dirty="0" smtClean="0">
                <a:solidFill>
                  <a:srgbClr val="FF0000"/>
                </a:solidFill>
              </a:rPr>
              <a:t>modified IR collimation system </a:t>
            </a:r>
            <a:r>
              <a:rPr lang="fr-CH" sz="2000" dirty="0" smtClean="0"/>
              <a:t>for the 2020-21 high luminosity upgrade.</a:t>
            </a:r>
          </a:p>
          <a:p>
            <a:pPr lvl="1"/>
            <a:r>
              <a:rPr lang="fr-CH" sz="2000" dirty="0" smtClean="0">
                <a:solidFill>
                  <a:srgbClr val="FF0000"/>
                </a:solidFill>
              </a:rPr>
              <a:t>IR loss-maps </a:t>
            </a:r>
            <a:r>
              <a:rPr lang="fr-CH" sz="2000" dirty="0" smtClean="0"/>
              <a:t>and support for background studies.</a:t>
            </a:r>
          </a:p>
          <a:p>
            <a:pPr lvl="1"/>
            <a:r>
              <a:rPr lang="fr-CH" sz="2000" dirty="0" smtClean="0">
                <a:solidFill>
                  <a:srgbClr val="FF0000"/>
                </a:solidFill>
              </a:rPr>
              <a:t>Impact of upgrades </a:t>
            </a:r>
            <a:r>
              <a:rPr lang="fr-CH" sz="2000" dirty="0" smtClean="0"/>
              <a:t>(e.g. crab cavities, off-momentum beta beat) on the collimation system.</a:t>
            </a:r>
          </a:p>
          <a:p>
            <a:pPr lvl="1"/>
            <a:r>
              <a:rPr lang="fr-CH" sz="2000" dirty="0" smtClean="0">
                <a:solidFill>
                  <a:srgbClr val="FF0000"/>
                </a:solidFill>
              </a:rPr>
              <a:t>Collimators, absorbers, … </a:t>
            </a:r>
            <a:r>
              <a:rPr lang="fr-CH" sz="2000" dirty="0" smtClean="0"/>
              <a:t>for the high luminosity upgrade.</a:t>
            </a:r>
          </a:p>
          <a:p>
            <a:pPr lvl="1"/>
            <a:r>
              <a:rPr lang="fr-CH" sz="2000" dirty="0" smtClean="0"/>
              <a:t>Does not include the high intensity upgrade of the collimation system presently foreseen to be completed in 2017.</a:t>
            </a:r>
          </a:p>
          <a:p>
            <a:r>
              <a:rPr lang="fr-CH" sz="2400" dirty="0" smtClean="0"/>
              <a:t>Participants (already active collaborations LARP/EuCARD)</a:t>
            </a:r>
          </a:p>
          <a:p>
            <a:pPr lvl="1"/>
            <a:r>
              <a:rPr lang="fr-CH" sz="2000" dirty="0" smtClean="0"/>
              <a:t>CERN</a:t>
            </a:r>
          </a:p>
          <a:p>
            <a:pPr lvl="1"/>
            <a:r>
              <a:rPr lang="fr-CH" sz="2000" dirty="0" smtClean="0"/>
              <a:t>LARP/FNAL (N. Mokhov</a:t>
            </a:r>
            <a:r>
              <a:rPr lang="fr-CH" sz="2000" dirty="0" smtClean="0"/>
              <a:t>), SLAC (T. Markiewicz)</a:t>
            </a:r>
          </a:p>
          <a:p>
            <a:pPr lvl="1"/>
            <a:r>
              <a:rPr lang="fr-CH" sz="2000" dirty="0" smtClean="0"/>
              <a:t>RHUL (G. Blair)</a:t>
            </a:r>
          </a:p>
          <a:p>
            <a:pPr lvl="1"/>
            <a:r>
              <a:rPr lang="fr-CH" sz="2000" dirty="0" smtClean="0"/>
              <a:t>University Valencia (A. Faus-Golfe</a:t>
            </a:r>
            <a:r>
              <a:rPr lang="fr-CH" sz="2000" dirty="0" smtClean="0"/>
              <a:t>)</a:t>
            </a:r>
          </a:p>
          <a:p>
            <a:pPr lvl="1"/>
            <a:r>
              <a:rPr lang="fr-CH" sz="2000" dirty="0" smtClean="0"/>
              <a:t>…</a:t>
            </a:r>
            <a:endParaRPr lang="fr-CH" sz="2000" dirty="0" smtClean="0"/>
          </a:p>
          <a:p>
            <a:endParaRPr lang="fr-CH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5FD28-1F50-D64D-BFDE-332AA6BC8EBA}" type="datetime1">
              <a:rPr lang="en-US" smtClean="0"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152400"/>
            <a:ext cx="8859705" cy="6324600"/>
          </a:xfrm>
          <a:prstGeom prst="rect">
            <a:avLst/>
          </a:prstGeom>
        </p:spPr>
      </p:pic>
      <p:sp>
        <p:nvSpPr>
          <p:cNvPr id="11" name="Octagon 10"/>
          <p:cNvSpPr/>
          <p:nvPr/>
        </p:nvSpPr>
        <p:spPr>
          <a:xfrm>
            <a:off x="762000" y="1143000"/>
            <a:ext cx="1424940" cy="1295400"/>
          </a:xfrm>
          <a:prstGeom prst="oct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≤ 50%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nom</a:t>
            </a:r>
            <a:r>
              <a:rPr lang="en-US" dirty="0" smtClean="0"/>
              <a:t> @ 3.5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ctr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≈ 2m</a:t>
            </a: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FEFE-B578-B045-8F78-D59FA2B7CEAC}" type="datetime1">
              <a:rPr lang="en-US" smtClean="0"/>
              <a:t>7/20/10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Octagon 7"/>
          <p:cNvSpPr/>
          <p:nvPr/>
        </p:nvSpPr>
        <p:spPr>
          <a:xfrm>
            <a:off x="3124200" y="2590800"/>
            <a:ext cx="1424940" cy="1295400"/>
          </a:xfrm>
          <a:prstGeom prst="oct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≤ 100%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nom</a:t>
            </a:r>
            <a:r>
              <a:rPr lang="en-US" dirty="0" smtClean="0"/>
              <a:t> @ </a:t>
            </a:r>
            <a:r>
              <a:rPr lang="en-US" dirty="0" smtClean="0"/>
              <a:t>7.0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ctr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≈ 1m</a:t>
            </a:r>
            <a:endParaRPr lang="en-US" dirty="0" smtClean="0"/>
          </a:p>
        </p:txBody>
      </p:sp>
      <p:sp>
        <p:nvSpPr>
          <p:cNvPr id="10" name="Octagon 9"/>
          <p:cNvSpPr/>
          <p:nvPr/>
        </p:nvSpPr>
        <p:spPr>
          <a:xfrm>
            <a:off x="5791200" y="3962400"/>
            <a:ext cx="1592580" cy="1447800"/>
          </a:xfrm>
          <a:prstGeom prst="oc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≥ 160%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nom</a:t>
            </a:r>
            <a:r>
              <a:rPr lang="en-US" dirty="0" smtClean="0"/>
              <a:t> at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7.0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ctr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≈ 55cm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152400"/>
            <a:ext cx="8859705" cy="6324600"/>
          </a:xfrm>
          <a:prstGeom prst="rect">
            <a:avLst/>
          </a:prstGeom>
        </p:spPr>
      </p:pic>
      <p:sp>
        <p:nvSpPr>
          <p:cNvPr id="11" name="Octagon 10"/>
          <p:cNvSpPr/>
          <p:nvPr/>
        </p:nvSpPr>
        <p:spPr>
          <a:xfrm>
            <a:off x="762000" y="1143000"/>
            <a:ext cx="1424940" cy="1295400"/>
          </a:xfrm>
          <a:prstGeom prst="oct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≤ 50%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nom</a:t>
            </a:r>
            <a:r>
              <a:rPr lang="en-US" dirty="0" smtClean="0"/>
              <a:t> @ 3.5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ctr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≈ 2m</a:t>
            </a: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FEFE-B578-B045-8F78-D59FA2B7CEAC}" type="datetime1">
              <a:rPr lang="en-US" smtClean="0"/>
              <a:t>7/20/10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Octagon 7"/>
          <p:cNvSpPr/>
          <p:nvPr/>
        </p:nvSpPr>
        <p:spPr>
          <a:xfrm>
            <a:off x="3124200" y="2590800"/>
            <a:ext cx="1424940" cy="1295400"/>
          </a:xfrm>
          <a:prstGeom prst="oct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≤ 100%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nom</a:t>
            </a:r>
            <a:r>
              <a:rPr lang="en-US" dirty="0" smtClean="0"/>
              <a:t> @ </a:t>
            </a:r>
            <a:r>
              <a:rPr lang="en-US" dirty="0" smtClean="0"/>
              <a:t>7.0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ctr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≈ 1m</a:t>
            </a:r>
            <a:endParaRPr lang="en-US" dirty="0" smtClean="0"/>
          </a:p>
        </p:txBody>
      </p:sp>
      <p:sp>
        <p:nvSpPr>
          <p:cNvPr id="10" name="Octagon 9"/>
          <p:cNvSpPr/>
          <p:nvPr/>
        </p:nvSpPr>
        <p:spPr>
          <a:xfrm>
            <a:off x="5791200" y="3962400"/>
            <a:ext cx="1592580" cy="1447800"/>
          </a:xfrm>
          <a:prstGeom prst="oc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≥ 160%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nom</a:t>
            </a:r>
            <a:r>
              <a:rPr lang="en-US" dirty="0" smtClean="0"/>
              <a:t> at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7.0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ctr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≈ 55cm</a:t>
            </a:r>
            <a:endParaRPr lang="en-US" dirty="0" smtClean="0"/>
          </a:p>
        </p:txBody>
      </p:sp>
      <p:sp>
        <p:nvSpPr>
          <p:cNvPr id="12" name="Explosion 1 11"/>
          <p:cNvSpPr/>
          <p:nvPr/>
        </p:nvSpPr>
        <p:spPr>
          <a:xfrm>
            <a:off x="7315200" y="3581400"/>
            <a:ext cx="1752600" cy="1752600"/>
          </a:xfrm>
          <a:prstGeom prst="irregularSeal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 rot="20784285">
            <a:off x="6718880" y="1378047"/>
            <a:ext cx="2133600" cy="1323439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HL-LHC WP5: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Upgrades as required for HL-LHC upgrade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 rot="20669496">
            <a:off x="7927056" y="2787040"/>
            <a:ext cx="381000" cy="76200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Expected Impacts from HL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562600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/>
              <a:t>Collimation upgrades until ~2017 handled by LHC collimation project (with </a:t>
            </a:r>
            <a:r>
              <a:rPr lang="en-US" sz="2400" dirty="0" err="1" smtClean="0"/>
              <a:t>EuCARD/ColMAT</a:t>
            </a:r>
            <a:r>
              <a:rPr lang="en-US" sz="2400" dirty="0" smtClean="0"/>
              <a:t>). Full completion: OK for ultimate beam intensity at 7 </a:t>
            </a:r>
            <a:r>
              <a:rPr lang="en-US" sz="2400" dirty="0" err="1" smtClean="0"/>
              <a:t>TeV</a:t>
            </a:r>
            <a:r>
              <a:rPr lang="en-US" sz="2400" dirty="0" smtClean="0"/>
              <a:t> (</a:t>
            </a:r>
            <a:r>
              <a:rPr lang="en-US" sz="2000" b="1" dirty="0" smtClean="0">
                <a:solidFill>
                  <a:srgbClr val="FF0000"/>
                </a:solidFill>
              </a:rPr>
              <a:t>2808 bunches of 1.7 × 10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11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p</a:t>
            </a:r>
            <a:r>
              <a:rPr lang="en-US" sz="2000" b="1" dirty="0" smtClean="0">
                <a:solidFill>
                  <a:srgbClr val="FF0000"/>
                </a:solidFill>
              </a:rPr>
              <a:t> per bunch</a:t>
            </a:r>
            <a:r>
              <a:rPr lang="en-US" sz="2400" dirty="0" smtClean="0"/>
              <a:t>).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However, the LHC collimation system can be affected by several parts of the HL upgrade:</a:t>
            </a:r>
          </a:p>
          <a:p>
            <a:pPr lvl="1"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Lower </a:t>
            </a:r>
            <a:r>
              <a:rPr lang="en-US" sz="20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b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*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  <a:r>
              <a:rPr lang="en-US" sz="2000" dirty="0" smtClean="0"/>
              <a:t> Necessarily higher losses in the </a:t>
            </a:r>
            <a:r>
              <a:rPr lang="en-US" sz="2000" dirty="0" err="1" smtClean="0"/>
              <a:t>IR’s</a:t>
            </a:r>
            <a:r>
              <a:rPr lang="en-US" sz="2000" dirty="0" smtClean="0"/>
              <a:t>, can occur before existing tertiary collimators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new IR collimation with possible impact on SC parts.</a:t>
            </a:r>
          </a:p>
          <a:p>
            <a:pPr lvl="1"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Crab cavities: </a:t>
            </a:r>
            <a:r>
              <a:rPr lang="en-US" sz="2000" dirty="0" smtClean="0"/>
              <a:t>Transverse/longitudinal phase space is mixed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smtClean="0"/>
              <a:t>efficiency can suffer.</a:t>
            </a:r>
          </a:p>
          <a:p>
            <a:pPr lvl="1"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If beam intensity is increased above ultimate LHC parameters </a:t>
            </a:r>
            <a:r>
              <a:rPr lang="en-US" sz="2000" dirty="0" err="1" smtClean="0">
                <a:sym typeface="Wingdings"/>
              </a:rPr>
              <a:t></a:t>
            </a:r>
            <a:r>
              <a:rPr lang="en-US" sz="2000" dirty="0" smtClean="0">
                <a:sym typeface="Wingdings"/>
              </a:rPr>
              <a:t> efficiency, impedance.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400" dirty="0" smtClean="0"/>
              <a:t>Collimation impacts from HL upgrade addressed in HL-LHC WP5.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D412-85F0-7E41-B40A-400312A45AA9}" type="datetime1">
              <a:rPr lang="en-US" smtClean="0"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Example: Phase I Upgrade Optics</a:t>
            </a:r>
            <a:br>
              <a:rPr lang="en-US" dirty="0" smtClean="0">
                <a:ea typeface="ＭＳ Ｐゴシック" charset="-128"/>
                <a:cs typeface="ＭＳ Ｐゴシック" charset="-128"/>
              </a:rPr>
            </a:br>
            <a:r>
              <a:rPr lang="en-US" dirty="0" smtClean="0">
                <a:ea typeface="ＭＳ Ｐゴシック" charset="-128"/>
                <a:cs typeface="ＭＳ Ｐゴシック" charset="-128"/>
              </a:rPr>
              <a:t>IR1 Aperture after Triplet Upgrade</a:t>
            </a:r>
          </a:p>
        </p:txBody>
      </p:sp>
      <p:sp>
        <p:nvSpPr>
          <p:cNvPr id="3993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62200" y="6477000"/>
            <a:ext cx="4267200" cy="381000"/>
          </a:xfrm>
          <a:noFill/>
        </p:spPr>
        <p:txBody>
          <a:bodyPr/>
          <a:lstStyle/>
          <a:p>
            <a:r>
              <a:rPr lang="en-US" i="1" smtClean="0">
                <a:solidFill>
                  <a:srgbClr val="000000"/>
                </a:solidFill>
              </a:rPr>
              <a:t>R. Assmann</a:t>
            </a:r>
            <a:endParaRPr lang="en-US" i="1" dirty="0" smtClean="0">
              <a:solidFill>
                <a:srgbClr val="000000"/>
              </a:solidFill>
            </a:endParaRPr>
          </a:p>
        </p:txBody>
      </p:sp>
      <p:pic>
        <p:nvPicPr>
          <p:cNvPr id="39941" name="Picture 5" descr="IP1-Beam1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36638"/>
            <a:ext cx="7539038" cy="521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1600200" y="4276725"/>
            <a:ext cx="822325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3" name="TextBox 7"/>
          <p:cNvSpPr txBox="1">
            <a:spLocks noChangeArrowheads="1"/>
          </p:cNvSpPr>
          <p:nvPr/>
        </p:nvSpPr>
        <p:spPr bwMode="auto">
          <a:xfrm>
            <a:off x="1524000" y="4238625"/>
            <a:ext cx="157162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0000"/>
                </a:solidFill>
                <a:latin typeface="Book Antiqua" charset="0"/>
                <a:ea typeface="ＭＳ Ｐゴシック" charset="-128"/>
                <a:cs typeface="ＭＳ Ｐゴシック" charset="-128"/>
              </a:rPr>
              <a:t>Upstream of TCT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0000"/>
                </a:solidFill>
                <a:latin typeface="Book Antiqua" charset="0"/>
                <a:ea typeface="ＭＳ Ｐゴシック" charset="-128"/>
                <a:cs typeface="ＭＳ Ｐゴシック" charset="-128"/>
              </a:rPr>
              <a:t>below 15</a:t>
            </a:r>
            <a:r>
              <a:rPr lang="en-US" sz="1400" b="1" smtClean="0">
                <a:solidFill>
                  <a:srgbClr val="FF0000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s </a:t>
            </a:r>
            <a:r>
              <a:rPr lang="en-US" sz="1400" b="1" smtClean="0">
                <a:solidFill>
                  <a:srgbClr val="FF0000"/>
                </a:solidFill>
                <a:latin typeface="Book Antiqua" charset="0"/>
                <a:ea typeface="ＭＳ Ｐゴシック" charset="-128"/>
                <a:cs typeface="ＭＳ Ｐゴシック" charset="-128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0000"/>
                </a:solidFill>
                <a:latin typeface="Book Antiqua" charset="0"/>
                <a:ea typeface="ＭＳ Ｐゴシック" charset="-128"/>
                <a:cs typeface="ＭＳ Ｐゴシック" charset="-128"/>
              </a:rPr>
              <a:t>BPMWB, MBRC,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0000"/>
                </a:solidFill>
                <a:latin typeface="Book Antiqua" charset="0"/>
                <a:ea typeface="ＭＳ Ｐゴシック" charset="-128"/>
                <a:cs typeface="ＭＳ Ｐゴシック" charset="-128"/>
              </a:rPr>
              <a:t>MCBY, MQY,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0000"/>
                </a:solidFill>
                <a:latin typeface="Book Antiqua" charset="0"/>
                <a:ea typeface="ＭＳ Ｐゴシック" charset="-128"/>
                <a:cs typeface="ＭＳ Ｐゴシック" charset="-128"/>
              </a:rPr>
              <a:t>MCBCV, MQML</a:t>
            </a:r>
          </a:p>
        </p:txBody>
      </p:sp>
      <p:sp>
        <p:nvSpPr>
          <p:cNvPr id="39944" name="TextBox 8"/>
          <p:cNvSpPr txBox="1">
            <a:spLocks noChangeArrowheads="1"/>
          </p:cNvSpPr>
          <p:nvPr/>
        </p:nvSpPr>
        <p:spPr bwMode="auto">
          <a:xfrm>
            <a:off x="2667000" y="3886200"/>
            <a:ext cx="91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404040"/>
                </a:solidFill>
                <a:ea typeface="ＭＳ Ｐゴシック" charset="-128"/>
                <a:cs typeface="ＭＳ Ｐゴシック" charset="-128"/>
              </a:rPr>
              <a:t>-5.5</a:t>
            </a:r>
            <a:r>
              <a:rPr lang="en-US" sz="1400" b="1" smtClean="0">
                <a:solidFill>
                  <a:srgbClr val="404040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s</a:t>
            </a:r>
          </a:p>
        </p:txBody>
      </p:sp>
      <p:sp>
        <p:nvSpPr>
          <p:cNvPr id="10" name="Isosceles Triangle 9"/>
          <p:cNvSpPr/>
          <p:nvPr/>
        </p:nvSpPr>
        <p:spPr>
          <a:xfrm>
            <a:off x="3962400" y="5205413"/>
            <a:ext cx="152400" cy="152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Isosceles Triangle 10"/>
          <p:cNvSpPr/>
          <p:nvPr/>
        </p:nvSpPr>
        <p:spPr>
          <a:xfrm>
            <a:off x="5495925" y="5267325"/>
            <a:ext cx="152400" cy="152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947" name="TextBox 11"/>
          <p:cNvSpPr txBox="1">
            <a:spLocks noChangeArrowheads="1"/>
          </p:cNvSpPr>
          <p:nvPr/>
        </p:nvSpPr>
        <p:spPr bwMode="auto">
          <a:xfrm>
            <a:off x="5334000" y="5391150"/>
            <a:ext cx="91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TAN</a:t>
            </a:r>
          </a:p>
        </p:txBody>
      </p:sp>
      <p:sp>
        <p:nvSpPr>
          <p:cNvPr id="39948" name="TextBox 12"/>
          <p:cNvSpPr txBox="1">
            <a:spLocks noChangeArrowheads="1"/>
          </p:cNvSpPr>
          <p:nvPr/>
        </p:nvSpPr>
        <p:spPr bwMode="auto">
          <a:xfrm>
            <a:off x="3810000" y="5972175"/>
            <a:ext cx="2362200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s from IP3 [m]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3276600" y="3960813"/>
            <a:ext cx="457200" cy="1587"/>
          </a:xfrm>
          <a:prstGeom prst="line">
            <a:avLst/>
          </a:prstGeom>
          <a:ln w="19050">
            <a:solidFill>
              <a:srgbClr val="00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305175" y="4570413"/>
            <a:ext cx="457200" cy="1587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2971801" y="4267200"/>
            <a:ext cx="609600" cy="3175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52" name="TextBox 16"/>
          <p:cNvSpPr txBox="1">
            <a:spLocks noChangeArrowheads="1"/>
          </p:cNvSpPr>
          <p:nvPr/>
        </p:nvSpPr>
        <p:spPr bwMode="auto">
          <a:xfrm>
            <a:off x="3843338" y="5357813"/>
            <a:ext cx="914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0070C0"/>
                </a:solidFill>
                <a:ea typeface="ＭＳ Ｐゴシック" charset="-128"/>
                <a:cs typeface="ＭＳ Ｐゴシック" charset="-128"/>
              </a:rPr>
              <a:t>TAN</a:t>
            </a:r>
          </a:p>
        </p:txBody>
      </p:sp>
      <p:sp>
        <p:nvSpPr>
          <p:cNvPr id="39953" name="TextBox 16"/>
          <p:cNvSpPr txBox="1">
            <a:spLocks noChangeArrowheads="1"/>
          </p:cNvSpPr>
          <p:nvPr/>
        </p:nvSpPr>
        <p:spPr bwMode="auto">
          <a:xfrm>
            <a:off x="134938" y="1160463"/>
            <a:ext cx="1501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FF"/>
                </a:solidFill>
                <a:ea typeface="ＭＳ Ｐゴシック" charset="-128"/>
                <a:cs typeface="ＭＳ Ｐゴシック" charset="-128"/>
              </a:rPr>
              <a:t>Status June 09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3D90D-7F69-7545-B98E-01F3B90B33BD}" type="datetime1">
              <a:rPr lang="en-US" smtClean="0">
                <a:solidFill>
                  <a:srgbClr val="000000"/>
                </a:solidFill>
              </a:rPr>
              <a:t>7/20/10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Example: Phase I Upgrade Optics</a:t>
            </a:r>
            <a:br>
              <a:rPr lang="en-US" dirty="0" smtClean="0">
                <a:ea typeface="ＭＳ Ｐゴシック" charset="-128"/>
                <a:cs typeface="ＭＳ Ｐゴシック" charset="-128"/>
              </a:rPr>
            </a:br>
            <a:r>
              <a:rPr lang="en-US" dirty="0" smtClean="0">
                <a:ea typeface="ＭＳ Ｐゴシック" charset="-128"/>
                <a:cs typeface="ＭＳ Ｐゴシック" charset="-128"/>
              </a:rPr>
              <a:t>Zoom into IR1 H Losses</a:t>
            </a:r>
          </a:p>
        </p:txBody>
      </p:sp>
      <p:sp>
        <p:nvSpPr>
          <p:cNvPr id="4505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14600" y="6477000"/>
            <a:ext cx="4343400" cy="320675"/>
          </a:xfrm>
          <a:noFill/>
        </p:spPr>
        <p:txBody>
          <a:bodyPr/>
          <a:lstStyle/>
          <a:p>
            <a:r>
              <a:rPr lang="en-US" i="1" smtClean="0"/>
              <a:t>R. Assmann</a:t>
            </a:r>
            <a:endParaRPr lang="en-US" i="1" dirty="0" smtClean="0"/>
          </a:p>
        </p:txBody>
      </p:sp>
      <p:pic>
        <p:nvPicPr>
          <p:cNvPr id="45061" name="Picture 5" descr="zoomIR1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9175" y="1257300"/>
            <a:ext cx="735012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Isosceles Triangle 6"/>
          <p:cNvSpPr/>
          <p:nvPr/>
        </p:nvSpPr>
        <p:spPr>
          <a:xfrm flipV="1">
            <a:off x="3322638" y="4313238"/>
            <a:ext cx="182562" cy="182562"/>
          </a:xfrm>
          <a:prstGeom prst="triangl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209800" y="1905000"/>
            <a:ext cx="533400" cy="1588"/>
          </a:xfrm>
          <a:prstGeom prst="line">
            <a:avLst/>
          </a:prstGeom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09800" y="2209800"/>
            <a:ext cx="533400" cy="1588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09800" y="2287588"/>
            <a:ext cx="533400" cy="158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09800" y="1981200"/>
            <a:ext cx="5334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43200" y="1790700"/>
            <a:ext cx="914400" cy="307975"/>
          </a:xfrm>
          <a:prstGeom prst="rect">
            <a:avLst/>
          </a:prstGeom>
          <a:noFill/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22268"/>
                </a:solidFill>
                <a:latin typeface="Book Antiqua" charset="0"/>
              </a:rPr>
              <a:t>Nominal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62250" y="2082800"/>
            <a:ext cx="914400" cy="307975"/>
          </a:xfrm>
          <a:prstGeom prst="rect">
            <a:avLst/>
          </a:prstGeom>
          <a:noFill/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222268"/>
                </a:solidFill>
                <a:latin typeface="Book Antiqua" charset="0"/>
              </a:rPr>
              <a:t>Upgrade</a:t>
            </a:r>
          </a:p>
        </p:txBody>
      </p:sp>
      <p:sp>
        <p:nvSpPr>
          <p:cNvPr id="14" name="Isosceles Triangle 13"/>
          <p:cNvSpPr/>
          <p:nvPr/>
        </p:nvSpPr>
        <p:spPr>
          <a:xfrm flipV="1">
            <a:off x="4427538" y="1838325"/>
            <a:ext cx="182562" cy="182563"/>
          </a:xfrm>
          <a:prstGeom prst="triangl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5070" name="TextBox 14"/>
          <p:cNvSpPr txBox="1">
            <a:spLocks noChangeArrowheads="1"/>
          </p:cNvSpPr>
          <p:nvPr/>
        </p:nvSpPr>
        <p:spPr bwMode="auto">
          <a:xfrm>
            <a:off x="4248150" y="1577975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Book Antiqua" charset="0"/>
              </a:rPr>
              <a:t>TCT</a:t>
            </a:r>
          </a:p>
        </p:txBody>
      </p:sp>
      <p:sp>
        <p:nvSpPr>
          <p:cNvPr id="16" name="Isosceles Triangle 15"/>
          <p:cNvSpPr/>
          <p:nvPr/>
        </p:nvSpPr>
        <p:spPr>
          <a:xfrm flipV="1">
            <a:off x="4848225" y="4649788"/>
            <a:ext cx="182563" cy="182562"/>
          </a:xfrm>
          <a:prstGeom prst="triangl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5072" name="TextBox 16"/>
          <p:cNvSpPr txBox="1">
            <a:spLocks noChangeArrowheads="1"/>
          </p:cNvSpPr>
          <p:nvPr/>
        </p:nvSpPr>
        <p:spPr bwMode="auto">
          <a:xfrm>
            <a:off x="4695825" y="4371975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Book Antiqua" charset="0"/>
              </a:rPr>
              <a:t>TCL</a:t>
            </a:r>
          </a:p>
        </p:txBody>
      </p:sp>
      <p:sp>
        <p:nvSpPr>
          <p:cNvPr id="18" name="Isosceles Triangle 17"/>
          <p:cNvSpPr/>
          <p:nvPr/>
        </p:nvSpPr>
        <p:spPr>
          <a:xfrm flipV="1">
            <a:off x="4125913" y="3732213"/>
            <a:ext cx="182562" cy="182562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5074" name="TextBox 18"/>
          <p:cNvSpPr txBox="1">
            <a:spLocks noChangeArrowheads="1"/>
          </p:cNvSpPr>
          <p:nvPr/>
        </p:nvSpPr>
        <p:spPr bwMode="auto">
          <a:xfrm>
            <a:off x="3810000" y="3429000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Book Antiqua" charset="0"/>
              </a:rPr>
              <a:t>MQML</a:t>
            </a:r>
          </a:p>
        </p:txBody>
      </p:sp>
      <p:sp>
        <p:nvSpPr>
          <p:cNvPr id="20" name="Isosceles Triangle 19"/>
          <p:cNvSpPr/>
          <p:nvPr/>
        </p:nvSpPr>
        <p:spPr>
          <a:xfrm flipV="1">
            <a:off x="5430838" y="4505325"/>
            <a:ext cx="182562" cy="182563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" name="Isosceles Triangle 20"/>
          <p:cNvSpPr/>
          <p:nvPr/>
        </p:nvSpPr>
        <p:spPr>
          <a:xfrm flipV="1">
            <a:off x="5583238" y="4191000"/>
            <a:ext cx="182562" cy="182563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Isosceles Triangle 21"/>
          <p:cNvSpPr/>
          <p:nvPr/>
        </p:nvSpPr>
        <p:spPr>
          <a:xfrm flipV="1">
            <a:off x="7056438" y="4343400"/>
            <a:ext cx="182562" cy="182563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5078" name="TextBox 22"/>
          <p:cNvSpPr txBox="1">
            <a:spLocks noChangeArrowheads="1"/>
          </p:cNvSpPr>
          <p:nvPr/>
        </p:nvSpPr>
        <p:spPr bwMode="auto">
          <a:xfrm>
            <a:off x="5029200" y="4238625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Book Antiqua" charset="0"/>
              </a:rPr>
              <a:t>MB15</a:t>
            </a:r>
          </a:p>
        </p:txBody>
      </p:sp>
      <p:sp>
        <p:nvSpPr>
          <p:cNvPr id="45079" name="TextBox 23"/>
          <p:cNvSpPr txBox="1">
            <a:spLocks noChangeArrowheads="1"/>
          </p:cNvSpPr>
          <p:nvPr/>
        </p:nvSpPr>
        <p:spPr bwMode="auto">
          <a:xfrm>
            <a:off x="5334000" y="3886200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Book Antiqua" charset="0"/>
              </a:rPr>
              <a:t>MB17</a:t>
            </a:r>
          </a:p>
        </p:txBody>
      </p:sp>
      <p:sp>
        <p:nvSpPr>
          <p:cNvPr id="45080" name="TextBox 24"/>
          <p:cNvSpPr txBox="1">
            <a:spLocks noChangeArrowheads="1"/>
          </p:cNvSpPr>
          <p:nvPr/>
        </p:nvSpPr>
        <p:spPr bwMode="auto">
          <a:xfrm>
            <a:off x="6791325" y="3968750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Book Antiqua" charset="0"/>
              </a:rPr>
              <a:t>MB30</a:t>
            </a:r>
          </a:p>
        </p:txBody>
      </p:sp>
      <p:sp>
        <p:nvSpPr>
          <p:cNvPr id="45081" name="TextBox 26"/>
          <p:cNvSpPr txBox="1">
            <a:spLocks noChangeArrowheads="1"/>
          </p:cNvSpPr>
          <p:nvPr/>
        </p:nvSpPr>
        <p:spPr bwMode="auto">
          <a:xfrm>
            <a:off x="3048000" y="3883025"/>
            <a:ext cx="914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FF00"/>
                </a:solidFill>
                <a:latin typeface="Book Antiqua" charset="0"/>
              </a:rPr>
              <a:t>MQ22</a:t>
            </a:r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D2B2-568C-C24B-9E5D-DE38355DE70C}" type="datetime1">
              <a:rPr lang="en-US" smtClean="0">
                <a:solidFill>
                  <a:srgbClr val="000000"/>
                </a:solidFill>
              </a:rPr>
              <a:t>7/20/10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Work to be Done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562600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0000"/>
                </a:solidFill>
              </a:rPr>
              <a:t>Simulation of loss maps for new optics</a:t>
            </a:r>
            <a:r>
              <a:rPr lang="en-US" sz="2400" dirty="0" smtClean="0"/>
              <a:t>, with and without </a:t>
            </a:r>
            <a:r>
              <a:rPr lang="en-US" sz="2400" dirty="0" smtClean="0">
                <a:solidFill>
                  <a:srgbClr val="FF0000"/>
                </a:solidFill>
              </a:rPr>
              <a:t>crab cavities</a:t>
            </a:r>
            <a:r>
              <a:rPr lang="en-US" sz="2400" dirty="0" smtClean="0"/>
              <a:t>: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Ideal and imperfections.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Collimation-induced, beam-gas induced, collision-induced losses…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0000"/>
                </a:solidFill>
              </a:rPr>
              <a:t>Background</a:t>
            </a:r>
            <a:r>
              <a:rPr lang="en-US" sz="2400" dirty="0" smtClean="0"/>
              <a:t> estimates with experiments (see WP …).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0000"/>
                </a:solidFill>
              </a:rPr>
              <a:t>Design of modified IR collimation </a:t>
            </a:r>
            <a:r>
              <a:rPr lang="en-US" sz="2400" dirty="0" smtClean="0"/>
              <a:t>to achieve acceptably small losses (same or lower than before). 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0000"/>
                </a:solidFill>
              </a:rPr>
              <a:t>Integration, construction, installation, commissioning </a:t>
            </a:r>
            <a:r>
              <a:rPr lang="en-US" sz="2400" dirty="0" smtClean="0"/>
              <a:t>of new IR collimation.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Study of </a:t>
            </a:r>
            <a:r>
              <a:rPr lang="en-US" sz="2400" dirty="0" smtClean="0">
                <a:solidFill>
                  <a:srgbClr val="FF0000"/>
                </a:solidFill>
              </a:rPr>
              <a:t>impact on collimation in cleaning insertions</a:t>
            </a:r>
            <a:r>
              <a:rPr lang="en-US" sz="2400" dirty="0" smtClean="0"/>
              <a:t>. Implementation of any adaptations found necessary.</a:t>
            </a:r>
          </a:p>
          <a:p>
            <a:pPr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916FD-70C8-4B46-86D0-75B298F69B3E}" type="datetime1">
              <a:rPr lang="en-US" smtClean="0"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219200"/>
          </a:xfrm>
        </p:spPr>
        <p:txBody>
          <a:bodyPr>
            <a:normAutofit/>
          </a:bodyPr>
          <a:lstStyle/>
          <a:p>
            <a:r>
              <a:rPr lang="fr-CH" sz="3600" dirty="0" smtClean="0"/>
              <a:t>WP5 – Collimation &amp; Beam Losses</a:t>
            </a:r>
            <a:br>
              <a:rPr lang="fr-CH" sz="3600" dirty="0" smtClean="0"/>
            </a:br>
            <a:r>
              <a:rPr lang="fr-CH" sz="2800" dirty="0" smtClean="0"/>
              <a:t>Ralph Assmann &amp; Adriana Rossi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15400" cy="5592763"/>
          </a:xfrm>
        </p:spPr>
        <p:txBody>
          <a:bodyPr>
            <a:noAutofit/>
          </a:bodyPr>
          <a:lstStyle/>
          <a:p>
            <a:r>
              <a:rPr lang="fr-CH" sz="2400" dirty="0" smtClean="0"/>
              <a:t>Topics:</a:t>
            </a:r>
          </a:p>
          <a:p>
            <a:pPr lvl="1"/>
            <a:r>
              <a:rPr lang="fr-CH" sz="2000" dirty="0" smtClean="0"/>
              <a:t>Design of </a:t>
            </a:r>
            <a:r>
              <a:rPr lang="fr-CH" sz="2000" dirty="0" smtClean="0">
                <a:solidFill>
                  <a:srgbClr val="FF0000"/>
                </a:solidFill>
              </a:rPr>
              <a:t>modified IR collimation system </a:t>
            </a:r>
            <a:r>
              <a:rPr lang="fr-CH" sz="2000" dirty="0" smtClean="0"/>
              <a:t>for the 2020-21 high luminosity upgrade.</a:t>
            </a:r>
          </a:p>
          <a:p>
            <a:pPr lvl="1"/>
            <a:r>
              <a:rPr lang="fr-CH" sz="2000" dirty="0" smtClean="0">
                <a:solidFill>
                  <a:srgbClr val="FF0000"/>
                </a:solidFill>
              </a:rPr>
              <a:t>IR loss-maps </a:t>
            </a:r>
            <a:r>
              <a:rPr lang="fr-CH" sz="2000" dirty="0" smtClean="0"/>
              <a:t>and support for background studies.</a:t>
            </a:r>
          </a:p>
          <a:p>
            <a:pPr lvl="1"/>
            <a:r>
              <a:rPr lang="fr-CH" sz="2000" dirty="0" smtClean="0">
                <a:solidFill>
                  <a:srgbClr val="FF0000"/>
                </a:solidFill>
              </a:rPr>
              <a:t>Impact of upgrades </a:t>
            </a:r>
            <a:r>
              <a:rPr lang="fr-CH" sz="2000" dirty="0" smtClean="0"/>
              <a:t>(e.g. crab cavities, off-momentum beta beat) on the collimation system.</a:t>
            </a:r>
          </a:p>
          <a:p>
            <a:pPr lvl="1"/>
            <a:r>
              <a:rPr lang="fr-CH" sz="2000" dirty="0" smtClean="0">
                <a:solidFill>
                  <a:srgbClr val="FF0000"/>
                </a:solidFill>
              </a:rPr>
              <a:t>Collimators, absorbers, … </a:t>
            </a:r>
            <a:r>
              <a:rPr lang="fr-CH" sz="2000" dirty="0" smtClean="0"/>
              <a:t>for the high luminosity upgrade.</a:t>
            </a:r>
          </a:p>
          <a:p>
            <a:pPr lvl="1"/>
            <a:r>
              <a:rPr lang="fr-CH" sz="2000" dirty="0" smtClean="0"/>
              <a:t>Does not include the high intensity upgrade of the collimation system presently foreseen to be completed in 2017.</a:t>
            </a:r>
          </a:p>
          <a:p>
            <a:r>
              <a:rPr lang="fr-CH" sz="2400" dirty="0" smtClean="0"/>
              <a:t>Participants (already active collaborations LARP/EuCARD)</a:t>
            </a:r>
          </a:p>
          <a:p>
            <a:pPr lvl="1"/>
            <a:r>
              <a:rPr lang="fr-CH" sz="2000" dirty="0" smtClean="0"/>
              <a:t>CERN</a:t>
            </a:r>
          </a:p>
          <a:p>
            <a:pPr lvl="1"/>
            <a:r>
              <a:rPr lang="fr-CH" sz="2000" dirty="0" smtClean="0"/>
              <a:t>LARP/FNAL (N. Mokhov</a:t>
            </a:r>
            <a:r>
              <a:rPr lang="fr-CH" sz="2000" dirty="0" smtClean="0"/>
              <a:t>), SLAC (T. Markiewicz)</a:t>
            </a:r>
          </a:p>
          <a:p>
            <a:pPr lvl="1"/>
            <a:r>
              <a:rPr lang="fr-CH" sz="2000" dirty="0" smtClean="0"/>
              <a:t>RHUL (G. Blair)</a:t>
            </a:r>
          </a:p>
          <a:p>
            <a:pPr lvl="1"/>
            <a:r>
              <a:rPr lang="fr-CH" sz="2000" dirty="0" smtClean="0"/>
              <a:t>University Valencia (A. Faus-Golfe</a:t>
            </a:r>
            <a:r>
              <a:rPr lang="fr-CH" sz="2000" dirty="0" smtClean="0"/>
              <a:t>)</a:t>
            </a:r>
          </a:p>
          <a:p>
            <a:pPr lvl="1"/>
            <a:r>
              <a:rPr lang="fr-CH" sz="2000" dirty="0" smtClean="0"/>
              <a:t>…</a:t>
            </a:r>
            <a:endParaRPr lang="fr-CH" sz="2000" dirty="0" smtClean="0"/>
          </a:p>
          <a:p>
            <a:endParaRPr lang="fr-CH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F2F18-51E5-324C-BBCD-395B053F3015}" type="datetime1">
              <a:rPr lang="en-US" smtClean="0"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657</Words>
  <Application>Microsoft Macintosh PowerPoint</Application>
  <PresentationFormat>On-screen Show (4:3)</PresentationFormat>
  <Paragraphs>94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1_Default Design</vt:lpstr>
      <vt:lpstr>WP5 – Collimation &amp; Beam Losses Ralph Assmann &amp; Adriana Rossi</vt:lpstr>
      <vt:lpstr>Slide 2</vt:lpstr>
      <vt:lpstr>Slide 3</vt:lpstr>
      <vt:lpstr>Expected Impacts from HL Upgrade</vt:lpstr>
      <vt:lpstr>Example: Phase I Upgrade Optics IR1 Aperture after Triplet Upgrade</vt:lpstr>
      <vt:lpstr>Example: Phase I Upgrade Optics Zoom into IR1 H Losses</vt:lpstr>
      <vt:lpstr>Work to be Done</vt:lpstr>
      <vt:lpstr>WP5 – Collimation &amp; Beam Losses Ralph Assmann &amp; Adriana Rossi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FP7- Design Study High Luminosity LHC (HL-LHC)</dc:title>
  <dc:creator>rossiluc</dc:creator>
  <cp:lastModifiedBy>Ralph Assmann</cp:lastModifiedBy>
  <cp:revision>56</cp:revision>
  <dcterms:created xsi:type="dcterms:W3CDTF">2010-07-20T09:18:18Z</dcterms:created>
  <dcterms:modified xsi:type="dcterms:W3CDTF">2010-07-20T09:29:41Z</dcterms:modified>
</cp:coreProperties>
</file>