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6" r:id="rId5"/>
    <p:sldId id="261" r:id="rId6"/>
    <p:sldId id="262" r:id="rId7"/>
    <p:sldId id="260" r:id="rId8"/>
    <p:sldId id="259" r:id="rId9"/>
    <p:sldId id="264" r:id="rId10"/>
    <p:sldId id="263" r:id="rId11"/>
    <p:sldId id="265" r:id="rId1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70"/>
  </p:normalViewPr>
  <p:slideViewPr>
    <p:cSldViewPr snapToGrid="0" snapToObjects="1">
      <p:cViewPr varScale="1">
        <p:scale>
          <a:sx n="109" d="100"/>
          <a:sy n="109" d="100"/>
        </p:scale>
        <p:origin x="6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4DE309C-62E1-3D46-B5A1-D59F2E4B4F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62DE740F-4CC6-C644-BCA7-1DC754B84E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F5CE5F7-6BE6-3B44-8E97-713001749B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4A814-9BB2-DA42-8BA3-F8D443722DCE}" type="datetimeFigureOut">
              <a:rPr lang="it-IT" smtClean="0"/>
              <a:t>11/03/21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EDDF6B0-2701-984C-8447-8BA0D61515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AEDB678-1D17-3A42-B8E0-DE882C2B45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CCB02-000C-294E-8D9F-D8827DC270F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53047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FABE7DA-BB67-254E-8E2D-8C56ADC5AB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DD471E6B-125F-C549-B95C-366C29865F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350E847-6305-BA44-8439-8B1B32D8A6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4A814-9BB2-DA42-8BA3-F8D443722DCE}" type="datetimeFigureOut">
              <a:rPr lang="it-IT" smtClean="0"/>
              <a:t>11/03/21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F5E7892-7683-D24E-8C2B-700A7E15E2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8D1B2CF-8D1A-164D-A0BE-0D8A755015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CCB02-000C-294E-8D9F-D8827DC270F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317923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A1BDFBB3-84B6-EC41-81E7-9C1ADF7854F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89C589FE-DA72-B740-B658-12432FE893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33E43AE-150D-8042-9323-52CCB0FD49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4A814-9BB2-DA42-8BA3-F8D443722DCE}" type="datetimeFigureOut">
              <a:rPr lang="it-IT" smtClean="0"/>
              <a:t>11/03/21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8E1A7C6-B981-4742-83DF-9FEE47DCD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020D02F-2F4D-EF4C-A4E3-C3B77DEF45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CCB02-000C-294E-8D9F-D8827DC270F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68202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35EE31D-5612-6F4A-9110-1E19D65DD3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D90305E-4A53-E34D-A3CF-BAE2562D2E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25908A8-81D3-164A-82F1-3A9008794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4A814-9BB2-DA42-8BA3-F8D443722DCE}" type="datetimeFigureOut">
              <a:rPr lang="it-IT" smtClean="0"/>
              <a:t>11/03/21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8B03258-AAAE-0243-A892-FFE822474B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03BBD03-2611-B74D-B700-1B2F27F0C3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CCB02-000C-294E-8D9F-D8827DC270F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21811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034D071-65D0-544E-8CC5-3390970BF4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1FEF102-BF58-DE4C-B333-FF1887A000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E6CA52F-4D8D-6049-9EAF-BC39DE5F14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4A814-9BB2-DA42-8BA3-F8D443722DCE}" type="datetimeFigureOut">
              <a:rPr lang="it-IT" smtClean="0"/>
              <a:t>11/03/21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291F79D-CFBB-E04F-8BCD-2257285250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5EFC6F4-95AF-674E-A66E-60227FAFB3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CCB02-000C-294E-8D9F-D8827DC270F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3676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FE658BA-7A33-DD40-9215-1EA96CC60D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623DD3A-F487-4E4D-9BAB-AFA41F6B243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882C01B-61BF-6649-9B31-CFC15C5993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354F9C6E-6D27-7D42-B765-6841F9254F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4A814-9BB2-DA42-8BA3-F8D443722DCE}" type="datetimeFigureOut">
              <a:rPr lang="it-IT" smtClean="0"/>
              <a:t>11/03/21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2C2CBBC-ABC8-EA43-B1D9-CAA59D21EE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43D4932-E0EB-5C47-AF2E-673090014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CCB02-000C-294E-8D9F-D8827DC270F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192017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A5BCCC7-AE81-6B4F-BB51-9D567C2A40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2F7A1499-09DF-D346-A194-B24A394DE7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9804F777-4E5A-7B4C-B7A2-8607BF2A20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A53B3117-A84A-5E46-A303-773D38D61DE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F44CE04-2418-CC44-97E9-5CE8345DB11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8182B8E2-6CCB-A84D-849C-B77FA5DAA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4A814-9BB2-DA42-8BA3-F8D443722DCE}" type="datetimeFigureOut">
              <a:rPr lang="it-IT" smtClean="0"/>
              <a:t>11/03/21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7830F41D-C5C7-CA4A-AF36-310CED890E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887EC58A-3B99-734A-83E5-13719B2BF6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CCB02-000C-294E-8D9F-D8827DC270F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14511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E74A4CD-27B0-BF45-927A-EBF0190337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05D8318F-C6BA-8D48-BDB1-A803269323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4A814-9BB2-DA42-8BA3-F8D443722DCE}" type="datetimeFigureOut">
              <a:rPr lang="it-IT" smtClean="0"/>
              <a:t>11/03/21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0F2CF928-C982-C144-9F89-2DC8D6E476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542F7DFB-87F6-DF4F-BB7B-AB0F5FCD03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CCB02-000C-294E-8D9F-D8827DC270F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796795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AB7A9EB-39A2-DB47-A87D-CF53D32033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4A814-9BB2-DA42-8BA3-F8D443722DCE}" type="datetimeFigureOut">
              <a:rPr lang="it-IT" smtClean="0"/>
              <a:t>11/03/21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F1485775-0352-304F-B57E-2698A969EA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E4F0A86-43D9-384F-A5F6-AACCD075E5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CCB02-000C-294E-8D9F-D8827DC270F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04974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A50DAF9-7443-6142-B135-AD2114D79A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D84DFA8-9FCC-A346-80EB-17848F6A50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F51920D5-309A-8D4C-A4DF-541B247F25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E132E65-52FD-DC47-9048-7AB0D537BD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4A814-9BB2-DA42-8BA3-F8D443722DCE}" type="datetimeFigureOut">
              <a:rPr lang="it-IT" smtClean="0"/>
              <a:t>11/03/21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A8F77F9-B0B0-4A47-9C98-A5EBE607D3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CE44F80-5B9E-0744-834D-FCC5C4D1B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CCB02-000C-294E-8D9F-D8827DC270F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71679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C99344A-D87D-EB47-8096-95CDD0E68F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35A08438-C08C-D549-BC28-4EF80BB2210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CFFA347-D746-C040-83DF-4DEFA4795F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2C3BC4A-557D-E54C-93F6-A647BEA98D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4A814-9BB2-DA42-8BA3-F8D443722DCE}" type="datetimeFigureOut">
              <a:rPr lang="it-IT" smtClean="0"/>
              <a:t>11/03/21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C1F9B51-BE09-6347-97F3-E24F727B41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340F2331-72A7-6444-8F2D-B97CD09024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CCB02-000C-294E-8D9F-D8827DC270F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5307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52B20BB5-7664-474C-BDD5-041452D21E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5A0B2666-09E7-3041-B478-DCDB962310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9C1F371-45EC-3145-9BCC-0560221C1B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44A814-9BB2-DA42-8BA3-F8D443722DCE}" type="datetimeFigureOut">
              <a:rPr lang="it-IT" smtClean="0"/>
              <a:t>11/03/21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0363824-5EE6-2144-A946-A45B4D8125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C375040-15D5-7248-A1F1-9BBC7FAAC6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BCCB02-000C-294E-8D9F-D8827DC270F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95118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AE08484-83B3-EA4E-AF13-E3E1FD0E301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/>
              <a:t>Update on </a:t>
            </a:r>
            <a:r>
              <a:rPr lang="it-IT" dirty="0" err="1"/>
              <a:t>neutron</a:t>
            </a:r>
            <a:r>
              <a:rPr lang="it-IT" dirty="0"/>
              <a:t> </a:t>
            </a:r>
            <a:r>
              <a:rPr lang="it-IT" dirty="0" err="1"/>
              <a:t>efficiency</a:t>
            </a:r>
            <a:endParaRPr lang="it-IT" dirty="0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609AFE57-0A3D-C640-8CB2-566DD4F016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930651"/>
            <a:ext cx="9144000" cy="1655762"/>
          </a:xfrm>
        </p:spPr>
        <p:txBody>
          <a:bodyPr/>
          <a:lstStyle/>
          <a:p>
            <a:r>
              <a:rPr lang="it-IT" sz="3600" dirty="0"/>
              <a:t>Lea Di Noto</a:t>
            </a:r>
          </a:p>
          <a:p>
            <a:endParaRPr lang="it-IT" dirty="0"/>
          </a:p>
          <a:p>
            <a:r>
              <a:rPr lang="it-IT" dirty="0"/>
              <a:t>12th March 2021</a:t>
            </a:r>
          </a:p>
        </p:txBody>
      </p:sp>
    </p:spTree>
    <p:extLst>
      <p:ext uri="{BB962C8B-B14F-4D97-AF65-F5344CB8AC3E}">
        <p14:creationId xmlns:p14="http://schemas.microsoft.com/office/powerpoint/2010/main" val="720410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9B59F53-053B-AE4B-BA93-B8E04F8665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4778" y="589349"/>
            <a:ext cx="10515600" cy="1325563"/>
          </a:xfrm>
        </p:spPr>
        <p:txBody>
          <a:bodyPr/>
          <a:lstStyle/>
          <a:p>
            <a:r>
              <a:rPr lang="it-IT" dirty="0"/>
              <a:t>Time </a:t>
            </a:r>
            <a:r>
              <a:rPr lang="it-IT" dirty="0" err="1"/>
              <a:t>distribution</a:t>
            </a:r>
            <a:r>
              <a:rPr lang="it-IT" dirty="0"/>
              <a:t> of the first hit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A36D67DB-C96A-4E4E-8E2A-6951C7BDA437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14"/>
          <a:stretch/>
        </p:blipFill>
        <p:spPr>
          <a:xfrm>
            <a:off x="6064357" y="2400300"/>
            <a:ext cx="5958641" cy="4092575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722E25D1-85CF-E443-9844-C448A432D5B1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09"/>
          <a:stretch/>
        </p:blipFill>
        <p:spPr>
          <a:xfrm>
            <a:off x="7815263" y="3062566"/>
            <a:ext cx="2959715" cy="2348428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5F671397-AB55-6444-845D-522D121DB68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6385" r="1827"/>
          <a:stretch/>
        </p:blipFill>
        <p:spPr>
          <a:xfrm>
            <a:off x="169003" y="2400300"/>
            <a:ext cx="5743575" cy="4092575"/>
          </a:xfrm>
          <a:prstGeom prst="rect">
            <a:avLst/>
          </a:prstGeom>
        </p:spPr>
      </p:pic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5299DF11-1FAE-BB46-80FE-8C9CD431A4AD}"/>
              </a:ext>
            </a:extLst>
          </p:cNvPr>
          <p:cNvSpPr txBox="1"/>
          <p:nvPr/>
        </p:nvSpPr>
        <p:spPr>
          <a:xfrm>
            <a:off x="3114675" y="3157538"/>
            <a:ext cx="9516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GEANT4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B539137F-77AB-F34C-AB69-2AFD87D84075}"/>
              </a:ext>
            </a:extLst>
          </p:cNvPr>
          <p:cNvSpPr txBox="1"/>
          <p:nvPr/>
        </p:nvSpPr>
        <p:spPr>
          <a:xfrm>
            <a:off x="8062913" y="3012043"/>
            <a:ext cx="784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FLUKA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53107D08-FE20-C441-9384-867805D9144E}"/>
              </a:ext>
            </a:extLst>
          </p:cNvPr>
          <p:cNvSpPr txBox="1"/>
          <p:nvPr/>
        </p:nvSpPr>
        <p:spPr>
          <a:xfrm>
            <a:off x="11155669" y="6308209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ns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FDB63D3B-6E20-2D4A-9070-2CD55F23C875}"/>
              </a:ext>
            </a:extLst>
          </p:cNvPr>
          <p:cNvSpPr txBox="1"/>
          <p:nvPr/>
        </p:nvSpPr>
        <p:spPr>
          <a:xfrm>
            <a:off x="5093007" y="6308209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ns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36C22203-9D2C-2D43-B708-7BEE2D633F19}"/>
              </a:ext>
            </a:extLst>
          </p:cNvPr>
          <p:cNvSpPr txBox="1"/>
          <p:nvPr/>
        </p:nvSpPr>
        <p:spPr>
          <a:xfrm>
            <a:off x="9985988" y="5410994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ns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4823CF54-380B-1945-876D-A3174CD84A48}"/>
              </a:ext>
            </a:extLst>
          </p:cNvPr>
          <p:cNvSpPr txBox="1"/>
          <p:nvPr/>
        </p:nvSpPr>
        <p:spPr>
          <a:xfrm>
            <a:off x="1759257" y="3717409"/>
            <a:ext cx="2714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No entry with time&gt; 10 </a:t>
            </a:r>
            <a:r>
              <a:rPr lang="it-IT" dirty="0" err="1"/>
              <a:t>us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9422612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453263A-806C-2245-8885-91AF1436EE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Detection</a:t>
            </a:r>
            <a:r>
              <a:rPr lang="it-IT" dirty="0"/>
              <a:t> </a:t>
            </a:r>
            <a:r>
              <a:rPr lang="it-IT" dirty="0" err="1"/>
              <a:t>efficiency</a:t>
            </a:r>
            <a:r>
              <a:rPr lang="it-IT" dirty="0"/>
              <a:t> with a time </a:t>
            </a:r>
            <a:r>
              <a:rPr lang="it-IT" dirty="0" err="1"/>
              <a:t>cut</a:t>
            </a:r>
            <a:r>
              <a:rPr lang="it-IT" dirty="0"/>
              <a:t> of 100 ns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266FFBDF-4F1C-4B41-B5DC-64475B92DDF6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55" b="4593"/>
          <a:stretch/>
        </p:blipFill>
        <p:spPr>
          <a:xfrm>
            <a:off x="6137423" y="2028825"/>
            <a:ext cx="5754090" cy="3829050"/>
          </a:xfrm>
          <a:prstGeom prst="rect">
            <a:avLst/>
          </a:prstGeom>
        </p:spPr>
      </p:pic>
      <p:sp>
        <p:nvSpPr>
          <p:cNvPr id="5" name="Rettangolo 4">
            <a:extLst>
              <a:ext uri="{FF2B5EF4-FFF2-40B4-BE49-F238E27FC236}">
                <a16:creationId xmlns:a16="http://schemas.microsoft.com/office/drawing/2014/main" id="{C188C6CB-1AD7-F841-A27B-C53E1CF4DB97}"/>
              </a:ext>
            </a:extLst>
          </p:cNvPr>
          <p:cNvSpPr/>
          <p:nvPr/>
        </p:nvSpPr>
        <p:spPr>
          <a:xfrm>
            <a:off x="7031783" y="6057345"/>
            <a:ext cx="43813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87% of </a:t>
            </a:r>
            <a:r>
              <a:rPr lang="it-IT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detected</a:t>
            </a:r>
            <a:r>
              <a:rPr lang="it-IT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neutrons</a:t>
            </a:r>
            <a:r>
              <a:rPr lang="it-IT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have</a:t>
            </a:r>
            <a:r>
              <a:rPr lang="it-IT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time&lt;100 ns 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EFA02B70-74DA-5D45-8D05-F8F7284016F9}"/>
              </a:ext>
            </a:extLst>
          </p:cNvPr>
          <p:cNvSpPr txBox="1"/>
          <p:nvPr/>
        </p:nvSpPr>
        <p:spPr>
          <a:xfrm>
            <a:off x="8115300" y="2871788"/>
            <a:ext cx="28298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>
                <a:solidFill>
                  <a:schemeClr val="accent1"/>
                </a:solidFill>
              </a:rPr>
              <a:t>Detected</a:t>
            </a:r>
            <a:r>
              <a:rPr lang="it-IT" dirty="0">
                <a:solidFill>
                  <a:schemeClr val="accent1"/>
                </a:solidFill>
              </a:rPr>
              <a:t> </a:t>
            </a:r>
          </a:p>
          <a:p>
            <a:r>
              <a:rPr lang="it-IT" dirty="0" err="1">
                <a:solidFill>
                  <a:srgbClr val="FF0000"/>
                </a:solidFill>
              </a:rPr>
              <a:t>Detected</a:t>
            </a:r>
            <a:r>
              <a:rPr lang="it-IT" dirty="0">
                <a:solidFill>
                  <a:srgbClr val="FF0000"/>
                </a:solidFill>
              </a:rPr>
              <a:t> with time &lt;100 ns </a:t>
            </a: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F5AFFBE4-0CBF-2444-9EC0-89C23F11BF27}"/>
              </a:ext>
            </a:extLst>
          </p:cNvPr>
          <p:cNvSpPr/>
          <p:nvPr/>
        </p:nvSpPr>
        <p:spPr>
          <a:xfrm>
            <a:off x="6137423" y="1914525"/>
            <a:ext cx="1499475" cy="41382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D4709689-3075-154B-82AB-22AA533DD2C2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30" r="90374" b="1"/>
          <a:stretch/>
        </p:blipFill>
        <p:spPr>
          <a:xfrm>
            <a:off x="7359953" y="1686161"/>
            <a:ext cx="553890" cy="4366657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1FF610AF-9442-1D4E-B7BA-885BEB4C67FC}"/>
              </a:ext>
            </a:extLst>
          </p:cNvPr>
          <p:cNvSpPr txBox="1"/>
          <p:nvPr/>
        </p:nvSpPr>
        <p:spPr>
          <a:xfrm>
            <a:off x="8229600" y="4929188"/>
            <a:ext cx="4224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/>
              <a:t>stt</a:t>
            </a:r>
            <a:endParaRPr lang="it-IT" dirty="0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16F2453F-3102-3149-9C32-65C134031E2E}"/>
              </a:ext>
            </a:extLst>
          </p:cNvPr>
          <p:cNvSpPr txBox="1"/>
          <p:nvPr/>
        </p:nvSpPr>
        <p:spPr>
          <a:xfrm>
            <a:off x="9292125" y="4435288"/>
            <a:ext cx="742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/>
              <a:t>barrel</a:t>
            </a:r>
            <a:endParaRPr lang="it-IT" dirty="0"/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045DB501-4AE2-414E-BFDB-C9B296696789}"/>
              </a:ext>
            </a:extLst>
          </p:cNvPr>
          <p:cNvSpPr txBox="1"/>
          <p:nvPr/>
        </p:nvSpPr>
        <p:spPr>
          <a:xfrm>
            <a:off x="10264687" y="5113854"/>
            <a:ext cx="8720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/>
              <a:t>endcap</a:t>
            </a:r>
            <a:endParaRPr lang="it-IT" dirty="0"/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1C08E14E-D7F9-FC4C-B613-C6CE066AA766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98"/>
          <a:stretch/>
        </p:blipFill>
        <p:spPr>
          <a:xfrm>
            <a:off x="724241" y="2137938"/>
            <a:ext cx="5312453" cy="3914880"/>
          </a:xfrm>
          <a:prstGeom prst="rect">
            <a:avLst/>
          </a:prstGeom>
        </p:spPr>
      </p:pic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312E2252-15D6-C04D-8F7F-7D8F41517B06}"/>
              </a:ext>
            </a:extLst>
          </p:cNvPr>
          <p:cNvSpPr txBox="1"/>
          <p:nvPr/>
        </p:nvSpPr>
        <p:spPr>
          <a:xfrm>
            <a:off x="2645980" y="3788957"/>
            <a:ext cx="28298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>
                <a:solidFill>
                  <a:schemeClr val="accent1"/>
                </a:solidFill>
              </a:rPr>
              <a:t>Detected</a:t>
            </a:r>
            <a:r>
              <a:rPr lang="it-IT" dirty="0">
                <a:solidFill>
                  <a:schemeClr val="accent1"/>
                </a:solidFill>
              </a:rPr>
              <a:t> </a:t>
            </a:r>
          </a:p>
          <a:p>
            <a:r>
              <a:rPr lang="it-IT" dirty="0" err="1">
                <a:solidFill>
                  <a:srgbClr val="FF0000"/>
                </a:solidFill>
              </a:rPr>
              <a:t>Detected</a:t>
            </a:r>
            <a:r>
              <a:rPr lang="it-IT" dirty="0">
                <a:solidFill>
                  <a:srgbClr val="FF0000"/>
                </a:solidFill>
              </a:rPr>
              <a:t> with time &lt;100 ns 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3949C925-64CC-8641-B715-FA50D8281DED}"/>
              </a:ext>
            </a:extLst>
          </p:cNvPr>
          <p:cNvSpPr txBox="1"/>
          <p:nvPr/>
        </p:nvSpPr>
        <p:spPr>
          <a:xfrm>
            <a:off x="2108171" y="5113854"/>
            <a:ext cx="4224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/>
              <a:t>stt</a:t>
            </a:r>
            <a:endParaRPr lang="it-IT" dirty="0"/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979A3688-8592-8B49-AF00-F54458A645A0}"/>
              </a:ext>
            </a:extLst>
          </p:cNvPr>
          <p:cNvSpPr txBox="1"/>
          <p:nvPr/>
        </p:nvSpPr>
        <p:spPr>
          <a:xfrm>
            <a:off x="3170696" y="4619954"/>
            <a:ext cx="742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/>
              <a:t>barrel</a:t>
            </a:r>
            <a:endParaRPr lang="it-IT" dirty="0"/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5B82518D-05F3-1042-9FBD-22C57388D071}"/>
              </a:ext>
            </a:extLst>
          </p:cNvPr>
          <p:cNvSpPr txBox="1"/>
          <p:nvPr/>
        </p:nvSpPr>
        <p:spPr>
          <a:xfrm>
            <a:off x="4256656" y="5125999"/>
            <a:ext cx="8720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/>
              <a:t>endcap</a:t>
            </a:r>
            <a:endParaRPr lang="it-IT" dirty="0"/>
          </a:p>
        </p:txBody>
      </p:sp>
      <p:sp>
        <p:nvSpPr>
          <p:cNvPr id="17" name="Rettangolo 16">
            <a:extLst>
              <a:ext uri="{FF2B5EF4-FFF2-40B4-BE49-F238E27FC236}">
                <a16:creationId xmlns:a16="http://schemas.microsoft.com/office/drawing/2014/main" id="{CEB8E56E-C6FB-704F-B644-901B41E3B393}"/>
              </a:ext>
            </a:extLst>
          </p:cNvPr>
          <p:cNvSpPr/>
          <p:nvPr/>
        </p:nvSpPr>
        <p:spPr>
          <a:xfrm>
            <a:off x="1094466" y="6115101"/>
            <a:ext cx="43813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96% of </a:t>
            </a:r>
            <a:r>
              <a:rPr lang="it-IT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detected</a:t>
            </a:r>
            <a:r>
              <a:rPr lang="it-IT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neutrons</a:t>
            </a:r>
            <a:r>
              <a:rPr lang="it-IT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have</a:t>
            </a:r>
            <a:r>
              <a:rPr lang="it-IT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time&lt;100 ns 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6E2327D9-15E5-2A4F-A3BB-D3DF44210632}"/>
              </a:ext>
            </a:extLst>
          </p:cNvPr>
          <p:cNvSpPr txBox="1"/>
          <p:nvPr/>
        </p:nvSpPr>
        <p:spPr>
          <a:xfrm>
            <a:off x="4142837" y="3135661"/>
            <a:ext cx="9516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GEANT4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9FAF0422-259C-B640-B254-D4710CD9A24B}"/>
              </a:ext>
            </a:extLst>
          </p:cNvPr>
          <p:cNvSpPr txBox="1"/>
          <p:nvPr/>
        </p:nvSpPr>
        <p:spPr>
          <a:xfrm>
            <a:off x="8578600" y="2265641"/>
            <a:ext cx="784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FLUKA</a:t>
            </a:r>
          </a:p>
        </p:txBody>
      </p:sp>
    </p:spTree>
    <p:extLst>
      <p:ext uri="{BB962C8B-B14F-4D97-AF65-F5344CB8AC3E}">
        <p14:creationId xmlns:p14="http://schemas.microsoft.com/office/powerpoint/2010/main" val="7710293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F407666-C166-664A-8110-58DE5F7C7A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Info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97FD0A-F01F-534A-BA24-55C64F2387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err="1"/>
              <a:t>Muon</a:t>
            </a:r>
            <a:r>
              <a:rPr lang="it-IT" dirty="0"/>
              <a:t> anti-neutrino </a:t>
            </a:r>
            <a:r>
              <a:rPr lang="it-IT" dirty="0" err="1"/>
              <a:t>interactions</a:t>
            </a:r>
            <a:r>
              <a:rPr lang="it-IT" dirty="0"/>
              <a:t> in STT </a:t>
            </a:r>
          </a:p>
          <a:p>
            <a:r>
              <a:rPr lang="it-IT" dirty="0" err="1"/>
              <a:t>Geometry</a:t>
            </a:r>
            <a:r>
              <a:rPr lang="it-IT" dirty="0"/>
              <a:t> </a:t>
            </a:r>
            <a:r>
              <a:rPr lang="it-IT" dirty="0" err="1"/>
              <a:t>as</a:t>
            </a:r>
            <a:r>
              <a:rPr lang="it-IT" dirty="0"/>
              <a:t> in </a:t>
            </a:r>
            <a:r>
              <a:rPr lang="it-IT" dirty="0" err="1"/>
              <a:t>DocDB</a:t>
            </a:r>
            <a:endParaRPr lang="it-IT" dirty="0"/>
          </a:p>
          <a:p>
            <a:pPr lvl="1"/>
            <a:r>
              <a:rPr lang="it-IT" dirty="0"/>
              <a:t> new </a:t>
            </a:r>
            <a:r>
              <a:rPr lang="it-IT" dirty="0" err="1"/>
              <a:t>fluka</a:t>
            </a:r>
            <a:r>
              <a:rPr lang="it-IT" dirty="0"/>
              <a:t> </a:t>
            </a:r>
            <a:r>
              <a:rPr lang="it-IT" dirty="0" err="1"/>
              <a:t>files</a:t>
            </a:r>
            <a:r>
              <a:rPr lang="it-IT" dirty="0"/>
              <a:t> vs Bing </a:t>
            </a:r>
            <a:r>
              <a:rPr lang="it-IT" dirty="0" err="1"/>
              <a:t>files</a:t>
            </a:r>
            <a:r>
              <a:rPr lang="it-IT" dirty="0"/>
              <a:t> </a:t>
            </a:r>
            <a:r>
              <a:rPr lang="it-IT" dirty="0" err="1"/>
              <a:t>used</a:t>
            </a:r>
            <a:r>
              <a:rPr lang="it-IT" dirty="0"/>
              <a:t> for </a:t>
            </a:r>
            <a:r>
              <a:rPr lang="it-IT" dirty="0" err="1"/>
              <a:t>DocDB</a:t>
            </a:r>
            <a:r>
              <a:rPr lang="it-IT" dirty="0"/>
              <a:t> plots </a:t>
            </a:r>
          </a:p>
          <a:p>
            <a:endParaRPr lang="it-IT" dirty="0"/>
          </a:p>
          <a:p>
            <a:pPr marL="0" indent="0">
              <a:buNone/>
            </a:pPr>
            <a:r>
              <a:rPr lang="it-IT" dirty="0">
                <a:solidFill>
                  <a:srgbClr val="FF0000"/>
                </a:solidFill>
              </a:rPr>
              <a:t>Analysis</a:t>
            </a:r>
            <a:r>
              <a:rPr lang="it-IT" dirty="0"/>
              <a:t> </a:t>
            </a:r>
          </a:p>
          <a:p>
            <a:r>
              <a:rPr lang="it-IT" dirty="0"/>
              <a:t>The </a:t>
            </a:r>
            <a:r>
              <a:rPr lang="it-IT" dirty="0" err="1"/>
              <a:t>fluka</a:t>
            </a:r>
            <a:r>
              <a:rPr lang="it-IT" dirty="0"/>
              <a:t> </a:t>
            </a:r>
            <a:r>
              <a:rPr lang="it-IT" dirty="0" err="1"/>
              <a:t>files</a:t>
            </a:r>
            <a:r>
              <a:rPr lang="it-IT" dirty="0"/>
              <a:t> </a:t>
            </a:r>
            <a:r>
              <a:rPr lang="it-IT" dirty="0" err="1"/>
              <a:t>were</a:t>
            </a:r>
            <a:r>
              <a:rPr lang="it-IT" dirty="0"/>
              <a:t> </a:t>
            </a:r>
            <a:r>
              <a:rPr lang="it-IT" dirty="0" err="1"/>
              <a:t>converted</a:t>
            </a:r>
            <a:r>
              <a:rPr lang="it-IT" dirty="0"/>
              <a:t> to </a:t>
            </a:r>
            <a:r>
              <a:rPr lang="it-IT" dirty="0" err="1"/>
              <a:t>edepsim</a:t>
            </a:r>
            <a:r>
              <a:rPr lang="it-IT" dirty="0"/>
              <a:t> output</a:t>
            </a:r>
          </a:p>
          <a:p>
            <a:r>
              <a:rPr lang="it-IT" dirty="0"/>
              <a:t>the </a:t>
            </a:r>
            <a:r>
              <a:rPr lang="it-IT" dirty="0" err="1"/>
              <a:t>analysis</a:t>
            </a:r>
            <a:r>
              <a:rPr lang="it-IT" dirty="0"/>
              <a:t> code </a:t>
            </a:r>
            <a:r>
              <a:rPr lang="it-IT" dirty="0" err="1"/>
              <a:t>is</a:t>
            </a:r>
            <a:r>
              <a:rPr lang="it-IT" dirty="0"/>
              <a:t> the </a:t>
            </a:r>
            <a:r>
              <a:rPr lang="it-IT" dirty="0" err="1"/>
              <a:t>same</a:t>
            </a:r>
            <a:r>
              <a:rPr lang="it-IT" dirty="0"/>
              <a:t> for </a:t>
            </a:r>
            <a:r>
              <a:rPr lang="it-IT" dirty="0" err="1"/>
              <a:t>both</a:t>
            </a:r>
            <a:r>
              <a:rPr lang="it-IT" dirty="0"/>
              <a:t> the </a:t>
            </a:r>
            <a:r>
              <a:rPr lang="it-IT" dirty="0" err="1"/>
              <a:t>simulations</a:t>
            </a:r>
            <a:endParaRPr lang="it-IT" dirty="0"/>
          </a:p>
          <a:p>
            <a:r>
              <a:rPr lang="it-IT" dirty="0" err="1"/>
              <a:t>Threshold</a:t>
            </a:r>
            <a:r>
              <a:rPr lang="it-IT" dirty="0"/>
              <a:t> on </a:t>
            </a:r>
            <a:r>
              <a:rPr lang="it-IT" dirty="0" err="1"/>
              <a:t>deposited</a:t>
            </a:r>
            <a:r>
              <a:rPr lang="it-IT" dirty="0"/>
              <a:t> </a:t>
            </a:r>
            <a:r>
              <a:rPr lang="it-IT" dirty="0" err="1"/>
              <a:t>energy</a:t>
            </a:r>
            <a:r>
              <a:rPr lang="it-IT" dirty="0"/>
              <a:t> in the </a:t>
            </a:r>
            <a:r>
              <a:rPr lang="it-IT" dirty="0" err="1"/>
              <a:t>cell</a:t>
            </a:r>
            <a:r>
              <a:rPr lang="it-IT" dirty="0"/>
              <a:t> (100 </a:t>
            </a:r>
            <a:r>
              <a:rPr lang="it-IT" dirty="0" err="1"/>
              <a:t>keV</a:t>
            </a:r>
            <a:r>
              <a:rPr lang="it-IT" dirty="0"/>
              <a:t>) (</a:t>
            </a:r>
            <a:r>
              <a:rPr lang="it-IT" dirty="0" err="1"/>
              <a:t>as</a:t>
            </a:r>
            <a:r>
              <a:rPr lang="it-IT" dirty="0"/>
              <a:t> in the </a:t>
            </a:r>
            <a:r>
              <a:rPr lang="it-IT" dirty="0" err="1"/>
              <a:t>past</a:t>
            </a:r>
            <a:r>
              <a:rPr lang="it-IT" dirty="0"/>
              <a:t>)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908108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FE63D35-6BF5-4147-B90F-FB06628CA3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Momentum</a:t>
            </a:r>
            <a:r>
              <a:rPr lang="it-IT" dirty="0"/>
              <a:t> </a:t>
            </a:r>
            <a:r>
              <a:rPr lang="it-IT" dirty="0" err="1"/>
              <a:t>distribution</a:t>
            </a:r>
            <a:r>
              <a:rPr lang="it-IT" dirty="0"/>
              <a:t> </a:t>
            </a:r>
            <a:r>
              <a:rPr lang="it-IT" dirty="0" err="1"/>
              <a:t>at</a:t>
            </a:r>
            <a:r>
              <a:rPr lang="it-IT" dirty="0"/>
              <a:t> </a:t>
            </a:r>
            <a:r>
              <a:rPr lang="it-IT" dirty="0" err="1"/>
              <a:t>vertex</a:t>
            </a:r>
            <a:r>
              <a:rPr lang="it-IT" dirty="0"/>
              <a:t> 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A7CB3A7F-CCC0-6F4B-BBDF-27BADCD25153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036" y="1971675"/>
            <a:ext cx="5257799" cy="3568603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88D9D054-6FE5-044A-A260-017E570D71D7}"/>
              </a:ext>
            </a:extLst>
          </p:cNvPr>
          <p:cNvSpPr txBox="1"/>
          <p:nvPr/>
        </p:nvSpPr>
        <p:spPr>
          <a:xfrm>
            <a:off x="3114675" y="3157538"/>
            <a:ext cx="9516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GEANT4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5E8B9592-B707-3842-8978-03FFD30B96B1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690688"/>
            <a:ext cx="5257800" cy="3849590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25A362E1-07C8-5648-B6D1-EFA311A1D067}"/>
              </a:ext>
            </a:extLst>
          </p:cNvPr>
          <p:cNvSpPr txBox="1"/>
          <p:nvPr/>
        </p:nvSpPr>
        <p:spPr>
          <a:xfrm>
            <a:off x="8062913" y="3012043"/>
            <a:ext cx="784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FLUKA</a:t>
            </a:r>
          </a:p>
        </p:txBody>
      </p:sp>
    </p:spTree>
    <p:extLst>
      <p:ext uri="{BB962C8B-B14F-4D97-AF65-F5344CB8AC3E}">
        <p14:creationId xmlns:p14="http://schemas.microsoft.com/office/powerpoint/2010/main" val="1735470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048E77A-8680-F54C-BE9C-4E46FF002E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Number</a:t>
            </a:r>
            <a:r>
              <a:rPr lang="it-IT" dirty="0"/>
              <a:t> of </a:t>
            </a:r>
            <a:r>
              <a:rPr lang="it-IT" dirty="0" err="1"/>
              <a:t>neutrons</a:t>
            </a:r>
            <a:r>
              <a:rPr lang="it-IT" dirty="0"/>
              <a:t> </a:t>
            </a:r>
            <a:br>
              <a:rPr lang="it-IT" dirty="0"/>
            </a:br>
            <a:r>
              <a:rPr lang="it-IT" dirty="0"/>
              <a:t>			</a:t>
            </a:r>
            <a:r>
              <a:rPr lang="it-IT" sz="3200" dirty="0"/>
              <a:t>for </a:t>
            </a:r>
            <a:r>
              <a:rPr lang="it-IT" sz="3200" dirty="0" err="1"/>
              <a:t>each</a:t>
            </a:r>
            <a:r>
              <a:rPr lang="it-IT" sz="3200" dirty="0"/>
              <a:t> neutrino </a:t>
            </a:r>
            <a:r>
              <a:rPr lang="it-IT" sz="3200" dirty="0" err="1"/>
              <a:t>interaction</a:t>
            </a:r>
            <a:endParaRPr lang="it-IT" sz="3200" dirty="0"/>
          </a:p>
        </p:txBody>
      </p:sp>
      <p:pic>
        <p:nvPicPr>
          <p:cNvPr id="5" name="Segnaposto contenuto 4">
            <a:extLst>
              <a:ext uri="{FF2B5EF4-FFF2-40B4-BE49-F238E27FC236}">
                <a16:creationId xmlns:a16="http://schemas.microsoft.com/office/drawing/2014/main" id="{9540278A-2A60-0B4F-8151-176E1E32A16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5704"/>
          <a:stretch/>
        </p:blipFill>
        <p:spPr>
          <a:xfrm>
            <a:off x="187312" y="2200275"/>
            <a:ext cx="5945800" cy="3857624"/>
          </a:xfr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80E65903-CDE2-FC4C-8C17-8C64EC523A7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982" b="4271"/>
          <a:stretch/>
        </p:blipFill>
        <p:spPr>
          <a:xfrm>
            <a:off x="6133112" y="2314575"/>
            <a:ext cx="6058888" cy="3743324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AE5F47A2-6B8A-1B4B-AA89-2AB63AF219DE}"/>
              </a:ext>
            </a:extLst>
          </p:cNvPr>
          <p:cNvSpPr txBox="1"/>
          <p:nvPr/>
        </p:nvSpPr>
        <p:spPr>
          <a:xfrm>
            <a:off x="3114675" y="3157538"/>
            <a:ext cx="9516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GEANT4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A81B6E56-8C1D-C24B-A2A7-C8A9C6EED31E}"/>
              </a:ext>
            </a:extLst>
          </p:cNvPr>
          <p:cNvSpPr txBox="1"/>
          <p:nvPr/>
        </p:nvSpPr>
        <p:spPr>
          <a:xfrm>
            <a:off x="8686752" y="2972872"/>
            <a:ext cx="784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FLUKA</a:t>
            </a:r>
          </a:p>
        </p:txBody>
      </p:sp>
    </p:spTree>
    <p:extLst>
      <p:ext uri="{BB962C8B-B14F-4D97-AF65-F5344CB8AC3E}">
        <p14:creationId xmlns:p14="http://schemas.microsoft.com/office/powerpoint/2010/main" val="10855796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281A06-C73D-0843-B5A4-EB9E501175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geant4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705E2973-1DD9-C94E-9BAD-8B3A1361A34D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3576" y="1704179"/>
            <a:ext cx="5836474" cy="3260968"/>
          </a:xfrm>
          <a:prstGeom prst="rect">
            <a:avLst/>
          </a:prstGeom>
        </p:spPr>
      </p:pic>
      <p:sp>
        <p:nvSpPr>
          <p:cNvPr id="5" name="Rettangolo 4">
            <a:extLst>
              <a:ext uri="{FF2B5EF4-FFF2-40B4-BE49-F238E27FC236}">
                <a16:creationId xmlns:a16="http://schemas.microsoft.com/office/drawing/2014/main" id="{C4C68F8C-925E-724C-82B9-12F22421BC60}"/>
              </a:ext>
            </a:extLst>
          </p:cNvPr>
          <p:cNvSpPr/>
          <p:nvPr/>
        </p:nvSpPr>
        <p:spPr>
          <a:xfrm>
            <a:off x="6442821" y="4812403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r>
              <a:rPr lang="en-US" dirty="0">
                <a:solidFill>
                  <a:srgbClr val="000000"/>
                </a:solidFill>
                <a:latin typeface="Menlo" panose="020B060903080402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Detection efficiency for P in 0-2.2 GeV/c </a:t>
            </a:r>
          </a:p>
          <a:p>
            <a:pPr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r>
              <a:rPr lang="en-US" dirty="0">
                <a:solidFill>
                  <a:srgbClr val="000000"/>
                </a:solidFill>
                <a:latin typeface="Menlo" panose="020B060903080402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eff </a:t>
            </a:r>
            <a:r>
              <a:rPr lang="en-US" dirty="0" err="1">
                <a:solidFill>
                  <a:srgbClr val="000000"/>
                </a:solidFill>
                <a:latin typeface="Menlo" panose="020B060903080402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stt</a:t>
            </a:r>
            <a:r>
              <a:rPr lang="en-US" dirty="0">
                <a:solidFill>
                  <a:srgbClr val="000000"/>
                </a:solidFill>
                <a:latin typeface="Menlo" panose="020B060903080402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: 0.26</a:t>
            </a:r>
            <a:endParaRPr lang="it-IT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r>
              <a:rPr lang="en-US" dirty="0">
                <a:solidFill>
                  <a:srgbClr val="000000"/>
                </a:solidFill>
                <a:latin typeface="Menlo" panose="020B060903080402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eff barrel: 0.50</a:t>
            </a:r>
            <a:endParaRPr lang="it-IT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r>
              <a:rPr lang="en-US" dirty="0">
                <a:solidFill>
                  <a:srgbClr val="000000"/>
                </a:solidFill>
                <a:latin typeface="Menlo" panose="020B060903080402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eff endcap: 0.24</a:t>
            </a:r>
            <a:endParaRPr lang="it-IT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r>
              <a:rPr lang="en-US" dirty="0">
                <a:solidFill>
                  <a:srgbClr val="000000"/>
                </a:solidFill>
                <a:latin typeface="Menlo" panose="020B060903080402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eff </a:t>
            </a:r>
            <a:r>
              <a:rPr lang="en-US" dirty="0" err="1">
                <a:solidFill>
                  <a:srgbClr val="000000"/>
                </a:solidFill>
                <a:latin typeface="Menlo" panose="020B060903080402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ecal</a:t>
            </a:r>
            <a:r>
              <a:rPr lang="en-US" dirty="0">
                <a:solidFill>
                  <a:srgbClr val="000000"/>
                </a:solidFill>
                <a:latin typeface="Menlo" panose="020B060903080402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 0.64</a:t>
            </a:r>
            <a:endParaRPr lang="it-IT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it-IT" dirty="0" err="1">
                <a:solidFill>
                  <a:srgbClr val="000000"/>
                </a:solidFill>
                <a:latin typeface="Menlo" panose="020B060903080402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eff</a:t>
            </a:r>
            <a:r>
              <a:rPr lang="it-IT" dirty="0">
                <a:solidFill>
                  <a:srgbClr val="000000"/>
                </a:solidFill>
                <a:latin typeface="Menlo" panose="020B060903080402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dirty="0" err="1">
                <a:solidFill>
                  <a:srgbClr val="000000"/>
                </a:solidFill>
                <a:latin typeface="Menlo" panose="020B060903080402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combined</a:t>
            </a:r>
            <a:r>
              <a:rPr lang="it-IT" dirty="0">
                <a:solidFill>
                  <a:srgbClr val="000000"/>
                </a:solidFill>
                <a:latin typeface="Menlo" panose="020B060903080402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: 0.72</a:t>
            </a:r>
            <a:endParaRPr lang="it-IT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3A81EC18-4FC6-404D-9D35-746A898E8B32}"/>
              </a:ext>
            </a:extLst>
          </p:cNvPr>
          <p:cNvSpPr/>
          <p:nvPr/>
        </p:nvSpPr>
        <p:spPr>
          <a:xfrm>
            <a:off x="6842871" y="1296477"/>
            <a:ext cx="22765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Menlo" panose="020B060903080402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Efficiency vs P</a:t>
            </a:r>
            <a:endParaRPr lang="it-IT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22CA6A8D-BF1D-3047-83D0-EAC83D9262B5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34" r="937" b="5623"/>
          <a:stretch/>
        </p:blipFill>
        <p:spPr>
          <a:xfrm>
            <a:off x="155337" y="2128838"/>
            <a:ext cx="5731113" cy="3500437"/>
          </a:xfrm>
          <a:prstGeom prst="rect">
            <a:avLst/>
          </a:prstGeom>
        </p:spPr>
      </p:pic>
      <p:sp>
        <p:nvSpPr>
          <p:cNvPr id="8" name="Casella di testo 36">
            <a:extLst>
              <a:ext uri="{FF2B5EF4-FFF2-40B4-BE49-F238E27FC236}">
                <a16:creationId xmlns:a16="http://schemas.microsoft.com/office/drawing/2014/main" id="{9A16B57D-8A14-2445-90C0-8170788B34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1263" y="4054711"/>
            <a:ext cx="1112841" cy="590529"/>
          </a:xfrm>
          <a:prstGeom prst="rect">
            <a:avLst/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Not</a:t>
            </a:r>
            <a:r>
              <a:rPr kumimoji="0" lang="it-IT" altLang="it-IT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it-IT" altLang="it-IT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detected</a:t>
            </a:r>
            <a:endParaRPr kumimoji="0" lang="it-IT" altLang="it-IT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it-IT" altLang="it-IT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27</a:t>
            </a:r>
            <a:r>
              <a:rPr kumimoji="0" lang="it-IT" altLang="it-IT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%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Casella di testo 37">
            <a:extLst>
              <a:ext uri="{FF2B5EF4-FFF2-40B4-BE49-F238E27FC236}">
                <a16:creationId xmlns:a16="http://schemas.microsoft.com/office/drawing/2014/main" id="{DB2C6D26-FBCF-174F-A4A5-294D2B4BA3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64868" y="3802420"/>
            <a:ext cx="981076" cy="814609"/>
          </a:xfrm>
          <a:prstGeom prst="rect">
            <a:avLst/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it-IT" altLang="it-IT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First </a:t>
            </a:r>
            <a:r>
              <a:rPr lang="it-IT" altLang="it-IT" sz="12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detection</a:t>
            </a:r>
            <a:r>
              <a:rPr lang="it-IT" altLang="it-IT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 STT </a:t>
            </a:r>
            <a:r>
              <a:rPr kumimoji="0" lang="it-IT" altLang="it-IT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19%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Casella di testo 38">
            <a:extLst>
              <a:ext uri="{FF2B5EF4-FFF2-40B4-BE49-F238E27FC236}">
                <a16:creationId xmlns:a16="http://schemas.microsoft.com/office/drawing/2014/main" id="{4269FCEF-C2F4-C349-99FF-3B834EDD8F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53412" y="3744260"/>
            <a:ext cx="981076" cy="802122"/>
          </a:xfrm>
          <a:prstGeom prst="rect">
            <a:avLst/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it-IT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First </a:t>
            </a:r>
            <a:r>
              <a:rPr lang="it-IT" altLang="it-IT" sz="12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detection</a:t>
            </a:r>
            <a:r>
              <a:rPr lang="it-IT" altLang="it-IT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 </a:t>
            </a:r>
            <a:r>
              <a:rPr lang="it-IT" altLang="it-IT" sz="12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Barrel</a:t>
            </a:r>
            <a:r>
              <a:rPr lang="it-IT" altLang="it-IT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it-IT" altLang="it-IT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39%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Casella di testo 39">
            <a:extLst>
              <a:ext uri="{FF2B5EF4-FFF2-40B4-BE49-F238E27FC236}">
                <a16:creationId xmlns:a16="http://schemas.microsoft.com/office/drawing/2014/main" id="{5DDE1555-81D7-8645-AB9B-5E03594F4C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34488" y="4388427"/>
            <a:ext cx="981076" cy="814608"/>
          </a:xfrm>
          <a:prstGeom prst="rect">
            <a:avLst/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it-IT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First </a:t>
            </a:r>
            <a:r>
              <a:rPr lang="it-IT" altLang="it-IT" sz="12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detection</a:t>
            </a:r>
            <a:r>
              <a:rPr lang="it-IT" altLang="it-IT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 </a:t>
            </a:r>
            <a:r>
              <a:rPr lang="it-IT" altLang="it-IT" sz="12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Endcap</a:t>
            </a:r>
            <a:r>
              <a:rPr lang="it-IT" altLang="it-IT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it-IT" altLang="it-IT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14%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" name="Rettangolo 15">
            <a:extLst>
              <a:ext uri="{FF2B5EF4-FFF2-40B4-BE49-F238E27FC236}">
                <a16:creationId xmlns:a16="http://schemas.microsoft.com/office/drawing/2014/main" id="{7D719B11-EBAD-BF45-A945-3BF589BF41E5}"/>
              </a:ext>
            </a:extLst>
          </p:cNvPr>
          <p:cNvSpPr/>
          <p:nvPr/>
        </p:nvSpPr>
        <p:spPr>
          <a:xfrm>
            <a:off x="614363" y="1704179"/>
            <a:ext cx="52052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Menlo" panose="020B060903080402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Distribution of the first detection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752499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magine 15">
            <a:extLst>
              <a:ext uri="{FF2B5EF4-FFF2-40B4-BE49-F238E27FC236}">
                <a16:creationId xmlns:a16="http://schemas.microsoft.com/office/drawing/2014/main" id="{C323E17D-56A3-CB4E-8748-70F0F1439F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769" y="2247608"/>
            <a:ext cx="5287118" cy="3919275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D50E38BB-7956-3246-ABF5-9CA9DC6C46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Direct </a:t>
            </a:r>
            <a:r>
              <a:rPr lang="it-IT" dirty="0" err="1"/>
              <a:t>comparison</a:t>
            </a:r>
            <a:r>
              <a:rPr lang="it-IT" dirty="0"/>
              <a:t> (geant4-geant4)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6E10DABB-E940-B347-8F6E-9386815730AF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2665" y="2157415"/>
            <a:ext cx="6141760" cy="4200526"/>
          </a:xfrm>
          <a:prstGeom prst="rect">
            <a:avLst/>
          </a:prstGeom>
        </p:spPr>
      </p:pic>
      <p:cxnSp>
        <p:nvCxnSpPr>
          <p:cNvPr id="6" name="Connettore 1 5">
            <a:extLst>
              <a:ext uri="{FF2B5EF4-FFF2-40B4-BE49-F238E27FC236}">
                <a16:creationId xmlns:a16="http://schemas.microsoft.com/office/drawing/2014/main" id="{2F02611F-327F-1A41-A48B-34A3ECB8F3A2}"/>
              </a:ext>
            </a:extLst>
          </p:cNvPr>
          <p:cNvCxnSpPr>
            <a:cxnSpLocks/>
          </p:cNvCxnSpPr>
          <p:nvPr/>
        </p:nvCxnSpPr>
        <p:spPr>
          <a:xfrm flipV="1">
            <a:off x="6700833" y="3028950"/>
            <a:ext cx="0" cy="2646083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ttore 1 7">
            <a:extLst>
              <a:ext uri="{FF2B5EF4-FFF2-40B4-BE49-F238E27FC236}">
                <a16:creationId xmlns:a16="http://schemas.microsoft.com/office/drawing/2014/main" id="{56AEC962-E644-244E-964A-A14AE1BC99DD}"/>
              </a:ext>
            </a:extLst>
          </p:cNvPr>
          <p:cNvCxnSpPr>
            <a:cxnSpLocks/>
          </p:cNvCxnSpPr>
          <p:nvPr/>
        </p:nvCxnSpPr>
        <p:spPr>
          <a:xfrm flipV="1">
            <a:off x="1620028" y="3028950"/>
            <a:ext cx="0" cy="2646083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1 8">
            <a:extLst>
              <a:ext uri="{FF2B5EF4-FFF2-40B4-BE49-F238E27FC236}">
                <a16:creationId xmlns:a16="http://schemas.microsoft.com/office/drawing/2014/main" id="{3C3FD705-7568-2544-99ED-3C7BB61BA54C}"/>
              </a:ext>
            </a:extLst>
          </p:cNvPr>
          <p:cNvCxnSpPr>
            <a:cxnSpLocks/>
          </p:cNvCxnSpPr>
          <p:nvPr/>
        </p:nvCxnSpPr>
        <p:spPr>
          <a:xfrm flipV="1">
            <a:off x="680995" y="3293787"/>
            <a:ext cx="8534441" cy="1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1 11">
            <a:extLst>
              <a:ext uri="{FF2B5EF4-FFF2-40B4-BE49-F238E27FC236}">
                <a16:creationId xmlns:a16="http://schemas.microsoft.com/office/drawing/2014/main" id="{C55FAC51-6FAC-FE43-B634-C86C6A71D48A}"/>
              </a:ext>
            </a:extLst>
          </p:cNvPr>
          <p:cNvCxnSpPr>
            <a:cxnSpLocks/>
          </p:cNvCxnSpPr>
          <p:nvPr/>
        </p:nvCxnSpPr>
        <p:spPr>
          <a:xfrm flipV="1">
            <a:off x="547647" y="5760761"/>
            <a:ext cx="8534441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1 12">
            <a:extLst>
              <a:ext uri="{FF2B5EF4-FFF2-40B4-BE49-F238E27FC236}">
                <a16:creationId xmlns:a16="http://schemas.microsoft.com/office/drawing/2014/main" id="{070217F9-C8BA-1D45-A2A1-6154A9234C68}"/>
              </a:ext>
            </a:extLst>
          </p:cNvPr>
          <p:cNvCxnSpPr>
            <a:cxnSpLocks/>
          </p:cNvCxnSpPr>
          <p:nvPr/>
        </p:nvCxnSpPr>
        <p:spPr>
          <a:xfrm flipV="1">
            <a:off x="704803" y="3931967"/>
            <a:ext cx="8534441" cy="1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ttangolo 13">
            <a:extLst>
              <a:ext uri="{FF2B5EF4-FFF2-40B4-BE49-F238E27FC236}">
                <a16:creationId xmlns:a16="http://schemas.microsoft.com/office/drawing/2014/main" id="{1394ADDB-CEC2-3047-ADA9-D2A192243CBD}"/>
              </a:ext>
            </a:extLst>
          </p:cNvPr>
          <p:cNvSpPr/>
          <p:nvPr/>
        </p:nvSpPr>
        <p:spPr>
          <a:xfrm>
            <a:off x="1985293" y="1918508"/>
            <a:ext cx="13003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Menlo" panose="020B060903080402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In </a:t>
            </a:r>
            <a:r>
              <a:rPr lang="en-US" dirty="0" err="1">
                <a:solidFill>
                  <a:srgbClr val="000000"/>
                </a:solidFill>
                <a:latin typeface="Menlo" panose="020B060903080402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DocDB</a:t>
            </a:r>
            <a:endParaRPr lang="it-IT" dirty="0"/>
          </a:p>
        </p:txBody>
      </p:sp>
      <p:sp>
        <p:nvSpPr>
          <p:cNvPr id="15" name="Rettangolo 14">
            <a:extLst>
              <a:ext uri="{FF2B5EF4-FFF2-40B4-BE49-F238E27FC236}">
                <a16:creationId xmlns:a16="http://schemas.microsoft.com/office/drawing/2014/main" id="{C59A5EF2-2E27-3C46-9F03-3EA0953C1015}"/>
              </a:ext>
            </a:extLst>
          </p:cNvPr>
          <p:cNvSpPr/>
          <p:nvPr/>
        </p:nvSpPr>
        <p:spPr>
          <a:xfrm>
            <a:off x="7413189" y="1825111"/>
            <a:ext cx="19976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Menlo" panose="020B060903080402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This analysis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211920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FD0D5E1-18DB-5643-8B0D-5BB30EDFA8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 </a:t>
            </a:r>
            <a:r>
              <a:rPr lang="it-IT" dirty="0" err="1"/>
              <a:t>Fluka</a:t>
            </a:r>
            <a:r>
              <a:rPr lang="it-IT" dirty="0"/>
              <a:t>: </a:t>
            </a:r>
            <a:r>
              <a:rPr lang="it-IT" dirty="0" err="1"/>
              <a:t>Detection</a:t>
            </a:r>
            <a:r>
              <a:rPr lang="it-IT" dirty="0"/>
              <a:t> </a:t>
            </a:r>
            <a:r>
              <a:rPr lang="it-IT" dirty="0" err="1"/>
              <a:t>efficiency</a:t>
            </a:r>
            <a:endParaRPr lang="it-IT" dirty="0"/>
          </a:p>
        </p:txBody>
      </p:sp>
      <p:pic>
        <p:nvPicPr>
          <p:cNvPr id="2049" name="Immagine 35">
            <a:extLst>
              <a:ext uri="{FF2B5EF4-FFF2-40B4-BE49-F238E27FC236}">
                <a16:creationId xmlns:a16="http://schemas.microsoft.com/office/drawing/2014/main" id="{8871B2C1-A5A3-D74C-98C9-2CE0F083F60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6011" r="2144" b="3816"/>
          <a:stretch/>
        </p:blipFill>
        <p:spPr bwMode="auto">
          <a:xfrm>
            <a:off x="614363" y="2216832"/>
            <a:ext cx="5986462" cy="4276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sella di testo 36">
            <a:extLst>
              <a:ext uri="{FF2B5EF4-FFF2-40B4-BE49-F238E27FC236}">
                <a16:creationId xmlns:a16="http://schemas.microsoft.com/office/drawing/2014/main" id="{2BBF51E8-F766-B04F-8A52-211BE64715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3151" y="4573142"/>
            <a:ext cx="1112841" cy="590529"/>
          </a:xfrm>
          <a:prstGeom prst="rect">
            <a:avLst/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Not</a:t>
            </a:r>
            <a:r>
              <a:rPr kumimoji="0" lang="it-IT" altLang="it-IT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it-IT" altLang="it-IT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detected</a:t>
            </a:r>
            <a:endParaRPr kumimoji="0" lang="it-IT" altLang="it-IT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45%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Casella di testo 37">
            <a:extLst>
              <a:ext uri="{FF2B5EF4-FFF2-40B4-BE49-F238E27FC236}">
                <a16:creationId xmlns:a16="http://schemas.microsoft.com/office/drawing/2014/main" id="{1C40D8B6-FA15-9A46-9937-E960A70191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54242" y="4610782"/>
            <a:ext cx="981076" cy="814609"/>
          </a:xfrm>
          <a:prstGeom prst="rect">
            <a:avLst/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it-IT" altLang="it-IT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First </a:t>
            </a:r>
            <a:r>
              <a:rPr lang="it-IT" altLang="it-IT" sz="12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detection</a:t>
            </a:r>
            <a:r>
              <a:rPr lang="it-IT" altLang="it-IT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 STT </a:t>
            </a:r>
            <a:r>
              <a:rPr kumimoji="0" lang="it-IT" altLang="it-IT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13%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Casella di testo 38">
            <a:extLst>
              <a:ext uri="{FF2B5EF4-FFF2-40B4-BE49-F238E27FC236}">
                <a16:creationId xmlns:a16="http://schemas.microsoft.com/office/drawing/2014/main" id="{68B64142-09F9-7A41-A03B-2985DE4E25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03822" y="4550247"/>
            <a:ext cx="981076" cy="802122"/>
          </a:xfrm>
          <a:prstGeom prst="rect">
            <a:avLst/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it-IT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First </a:t>
            </a:r>
            <a:r>
              <a:rPr lang="it-IT" altLang="it-IT" sz="12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detection</a:t>
            </a:r>
            <a:r>
              <a:rPr lang="it-IT" altLang="it-IT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 </a:t>
            </a:r>
            <a:r>
              <a:rPr lang="it-IT" altLang="it-IT" sz="12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Barrel</a:t>
            </a:r>
            <a:r>
              <a:rPr lang="it-IT" altLang="it-IT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it-IT" altLang="it-IT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30%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Casella di testo 39">
            <a:extLst>
              <a:ext uri="{FF2B5EF4-FFF2-40B4-BE49-F238E27FC236}">
                <a16:creationId xmlns:a16="http://schemas.microsoft.com/office/drawing/2014/main" id="{83C832C7-B73A-9A4D-B644-55AD5495EC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43877" y="5184205"/>
            <a:ext cx="981076" cy="814608"/>
          </a:xfrm>
          <a:prstGeom prst="rect">
            <a:avLst/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it-IT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First </a:t>
            </a:r>
            <a:r>
              <a:rPr lang="it-IT" altLang="it-IT" sz="12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detection</a:t>
            </a:r>
            <a:r>
              <a:rPr lang="it-IT" altLang="it-IT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 </a:t>
            </a:r>
            <a:r>
              <a:rPr lang="it-IT" altLang="it-IT" sz="12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Endcap</a:t>
            </a:r>
            <a:r>
              <a:rPr lang="it-IT" altLang="it-IT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it-IT" altLang="it-IT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12%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B7649D09-16FA-3A44-8A7C-7FD621B7B9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A4370942-7979-164D-A9C0-2B9A259506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D2D9224F-6AD8-9C4F-A0BC-5CFD07DCCA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7846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 dirty="0"/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0B42313B-8C34-D44F-A4FA-5B76C0092C73}"/>
              </a:ext>
            </a:extLst>
          </p:cNvPr>
          <p:cNvSpPr txBox="1"/>
          <p:nvPr/>
        </p:nvSpPr>
        <p:spPr>
          <a:xfrm>
            <a:off x="348364" y="6400800"/>
            <a:ext cx="56680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55% </a:t>
            </a:r>
            <a:r>
              <a:rPr lang="it-IT" dirty="0" err="1"/>
              <a:t>is</a:t>
            </a:r>
            <a:r>
              <a:rPr lang="it-IT" dirty="0"/>
              <a:t> the </a:t>
            </a:r>
            <a:r>
              <a:rPr lang="it-IT" dirty="0" err="1"/>
              <a:t>total</a:t>
            </a:r>
            <a:r>
              <a:rPr lang="it-IT" dirty="0"/>
              <a:t> </a:t>
            </a:r>
            <a:r>
              <a:rPr lang="it-IT" dirty="0" err="1"/>
              <a:t>detection</a:t>
            </a:r>
            <a:r>
              <a:rPr lang="it-IT" dirty="0"/>
              <a:t> </a:t>
            </a:r>
            <a:r>
              <a:rPr lang="it-IT" dirty="0" err="1"/>
              <a:t>efficiency</a:t>
            </a:r>
            <a:r>
              <a:rPr lang="it-IT" dirty="0"/>
              <a:t> in </a:t>
            </a:r>
            <a:r>
              <a:rPr lang="it-IT" dirty="0" err="1"/>
              <a:t>whole</a:t>
            </a:r>
            <a:r>
              <a:rPr lang="it-IT" dirty="0"/>
              <a:t> </a:t>
            </a:r>
            <a:r>
              <a:rPr lang="it-IT" dirty="0" err="1"/>
              <a:t>energy</a:t>
            </a:r>
            <a:r>
              <a:rPr lang="it-IT" dirty="0"/>
              <a:t> </a:t>
            </a:r>
            <a:r>
              <a:rPr lang="it-IT" dirty="0" err="1"/>
              <a:t>range</a:t>
            </a:r>
            <a:endParaRPr lang="it-IT" dirty="0"/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188E835F-B206-224D-A50B-1488D5EB7D37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1802" y="1471614"/>
            <a:ext cx="5286277" cy="3880755"/>
          </a:xfrm>
          <a:prstGeom prst="rect">
            <a:avLst/>
          </a:prstGeom>
        </p:spPr>
      </p:pic>
      <p:sp>
        <p:nvSpPr>
          <p:cNvPr id="14" name="Rettangolo 13">
            <a:extLst>
              <a:ext uri="{FF2B5EF4-FFF2-40B4-BE49-F238E27FC236}">
                <a16:creationId xmlns:a16="http://schemas.microsoft.com/office/drawing/2014/main" id="{F9B411AC-41EA-CA49-B58F-344666F733AD}"/>
              </a:ext>
            </a:extLst>
          </p:cNvPr>
          <p:cNvSpPr/>
          <p:nvPr/>
        </p:nvSpPr>
        <p:spPr>
          <a:xfrm>
            <a:off x="7329488" y="5186015"/>
            <a:ext cx="651432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r>
              <a:rPr lang="en-US" sz="1400" dirty="0">
                <a:solidFill>
                  <a:srgbClr val="000000"/>
                </a:solidFill>
                <a:latin typeface="Menlo" panose="020B060903080402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Detection efficiency for P in 0-2.2 GeV/c </a:t>
            </a:r>
          </a:p>
          <a:p>
            <a:pPr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r>
              <a:rPr lang="en-US" sz="1400" dirty="0">
                <a:solidFill>
                  <a:srgbClr val="000000"/>
                </a:solidFill>
                <a:latin typeface="Menlo" panose="020B060903080402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eff </a:t>
            </a:r>
            <a:r>
              <a:rPr lang="en-US" sz="1400" dirty="0" err="1">
                <a:solidFill>
                  <a:srgbClr val="000000"/>
                </a:solidFill>
                <a:latin typeface="Menlo" panose="020B060903080402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stt</a:t>
            </a:r>
            <a:r>
              <a:rPr lang="en-US" sz="1400" dirty="0">
                <a:solidFill>
                  <a:srgbClr val="000000"/>
                </a:solidFill>
                <a:latin typeface="Menlo" panose="020B060903080402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: 0.14</a:t>
            </a:r>
            <a:endParaRPr lang="it-IT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r>
              <a:rPr lang="en-US" sz="1400" dirty="0">
                <a:solidFill>
                  <a:srgbClr val="000000"/>
                </a:solidFill>
                <a:latin typeface="Menlo" panose="020B060903080402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eff barrel: </a:t>
            </a:r>
            <a:r>
              <a:rPr lang="en-US" sz="1400" dirty="0">
                <a:solidFill>
                  <a:srgbClr val="FF0000"/>
                </a:solidFill>
                <a:latin typeface="Menlo" panose="020B060903080402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0.39</a:t>
            </a:r>
            <a:endParaRPr lang="it-IT" sz="14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r>
              <a:rPr lang="en-US" sz="1400" dirty="0">
                <a:solidFill>
                  <a:srgbClr val="000000"/>
                </a:solidFill>
                <a:latin typeface="Menlo" panose="020B060903080402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eff endcap: </a:t>
            </a:r>
            <a:r>
              <a:rPr lang="en-US" sz="1400" dirty="0">
                <a:solidFill>
                  <a:srgbClr val="FF0000"/>
                </a:solidFill>
                <a:latin typeface="Menlo" panose="020B060903080402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0.18</a:t>
            </a:r>
            <a:endParaRPr lang="it-IT" sz="14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r>
              <a:rPr lang="en-US" sz="1400" dirty="0">
                <a:solidFill>
                  <a:srgbClr val="000000"/>
                </a:solidFill>
                <a:latin typeface="Menlo" panose="020B060903080402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eff </a:t>
            </a:r>
            <a:r>
              <a:rPr lang="en-US" sz="1400" dirty="0" err="1">
                <a:solidFill>
                  <a:srgbClr val="000000"/>
                </a:solidFill>
                <a:latin typeface="Menlo" panose="020B060903080402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ecal</a:t>
            </a:r>
            <a:r>
              <a:rPr lang="en-US" sz="1400" dirty="0">
                <a:solidFill>
                  <a:srgbClr val="000000"/>
                </a:solidFill>
                <a:latin typeface="Menlo" panose="020B060903080402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 	  </a:t>
            </a:r>
            <a:r>
              <a:rPr lang="en-US" sz="1400" dirty="0">
                <a:solidFill>
                  <a:srgbClr val="FF0000"/>
                </a:solidFill>
                <a:latin typeface="Menlo" panose="020B060903080402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0.48</a:t>
            </a:r>
            <a:endParaRPr lang="it-IT" sz="14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r>
              <a:rPr lang="it-IT" sz="1400" dirty="0" err="1">
                <a:solidFill>
                  <a:srgbClr val="000000"/>
                </a:solidFill>
                <a:latin typeface="Menlo" panose="020B060903080402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eff</a:t>
            </a:r>
            <a:r>
              <a:rPr lang="it-IT" sz="1400" dirty="0">
                <a:solidFill>
                  <a:srgbClr val="000000"/>
                </a:solidFill>
                <a:latin typeface="Menlo" panose="020B060903080402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1400" dirty="0" err="1">
                <a:solidFill>
                  <a:srgbClr val="000000"/>
                </a:solidFill>
                <a:latin typeface="Menlo" panose="020B060903080402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combined</a:t>
            </a:r>
            <a:r>
              <a:rPr lang="it-IT" sz="1400" dirty="0">
                <a:solidFill>
                  <a:srgbClr val="000000"/>
                </a:solidFill>
                <a:latin typeface="Menlo" panose="020B060903080402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: 0.54</a:t>
            </a:r>
            <a:endParaRPr lang="it-IT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Rettangolo 14">
            <a:extLst>
              <a:ext uri="{FF2B5EF4-FFF2-40B4-BE49-F238E27FC236}">
                <a16:creationId xmlns:a16="http://schemas.microsoft.com/office/drawing/2014/main" id="{88A34BF6-3E31-0D4A-8B0E-18DC650E6A79}"/>
              </a:ext>
            </a:extLst>
          </p:cNvPr>
          <p:cNvSpPr/>
          <p:nvPr/>
        </p:nvSpPr>
        <p:spPr>
          <a:xfrm>
            <a:off x="614363" y="1704179"/>
            <a:ext cx="52052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Menlo" panose="020B060903080402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Distribution of the first detection</a:t>
            </a:r>
            <a:endParaRPr lang="it-IT" dirty="0"/>
          </a:p>
        </p:txBody>
      </p:sp>
      <p:sp>
        <p:nvSpPr>
          <p:cNvPr id="17" name="Rettangolo 16">
            <a:extLst>
              <a:ext uri="{FF2B5EF4-FFF2-40B4-BE49-F238E27FC236}">
                <a16:creationId xmlns:a16="http://schemas.microsoft.com/office/drawing/2014/main" id="{EA2AB1B5-775B-364E-884B-B537E506638A}"/>
              </a:ext>
            </a:extLst>
          </p:cNvPr>
          <p:cNvSpPr/>
          <p:nvPr/>
        </p:nvSpPr>
        <p:spPr>
          <a:xfrm>
            <a:off x="8038658" y="1027906"/>
            <a:ext cx="22765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Menlo" panose="020B060903080402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Efficiency vs P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457005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>
            <a:extLst>
              <a:ext uri="{FF2B5EF4-FFF2-40B4-BE49-F238E27FC236}">
                <a16:creationId xmlns:a16="http://schemas.microsoft.com/office/drawing/2014/main" id="{CF8D7BB2-69DE-6C42-8C8F-AB8E2154F2F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310"/>
          <a:stretch/>
        </p:blipFill>
        <p:spPr>
          <a:xfrm>
            <a:off x="33182" y="2286000"/>
            <a:ext cx="5672017" cy="364331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4" name="Casella di testo 33">
            <a:extLst>
              <a:ext uri="{FF2B5EF4-FFF2-40B4-BE49-F238E27FC236}">
                <a16:creationId xmlns:a16="http://schemas.microsoft.com/office/drawing/2014/main" id="{BF37DBDC-98C1-1947-A04F-EC6333B332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05096" y="3711312"/>
            <a:ext cx="1952629" cy="685791"/>
          </a:xfrm>
          <a:prstGeom prst="rect">
            <a:avLst/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200" b="0" i="0" u="none" strike="noStrike" cap="none" normalizeH="0" baseline="0" dirty="0" err="1">
                <a:ln>
                  <a:noFill/>
                </a:ln>
                <a:solidFill>
                  <a:srgbClr val="4472C4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</a:t>
            </a:r>
            <a:r>
              <a:rPr kumimoji="0" lang="it-IT" altLang="it-IT" sz="1200" b="0" i="0" u="none" strike="noStrike" cap="none" normalizeH="0" baseline="0" dirty="0">
                <a:ln>
                  <a:noFill/>
                </a:ln>
                <a:solidFill>
                  <a:srgbClr val="4472C4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it-IT" altLang="it-IT" sz="1200" b="0" i="0" u="none" strike="noStrike" cap="none" normalizeH="0" baseline="0" dirty="0" err="1">
                <a:ln>
                  <a:noFill/>
                </a:ln>
                <a:solidFill>
                  <a:srgbClr val="4472C4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vertex</a:t>
            </a:r>
            <a:r>
              <a:rPr kumimoji="0" lang="it-IT" altLang="it-IT" sz="1200" b="0" i="0" u="none" strike="noStrike" cap="none" normalizeH="0" baseline="0" dirty="0">
                <a:ln>
                  <a:noFill/>
                </a:ln>
                <a:solidFill>
                  <a:srgbClr val="4472C4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13589 (in FV)</a:t>
            </a:r>
            <a:endParaRPr kumimoji="0" lang="it-IT" altLang="it-IT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200" b="0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Detected</a:t>
            </a:r>
            <a:r>
              <a:rPr kumimoji="0" lang="it-IT" altLang="it-IT" sz="12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9887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34C3C289-A5DB-864B-AA9A-C16653C510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00187" y="18288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4A332E9-319D-774F-8EB1-CDAF2E8F87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00187" y="22860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CDAB4D9-2DC5-094B-A830-371A0204FD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00187" y="57023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pic>
        <p:nvPicPr>
          <p:cNvPr id="14" name="Immagine 13">
            <a:extLst>
              <a:ext uri="{FF2B5EF4-FFF2-40B4-BE49-F238E27FC236}">
                <a16:creationId xmlns:a16="http://schemas.microsoft.com/office/drawing/2014/main" id="{8C2A2A5B-BF13-3A4D-A4FF-A47ECAF1610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9180"/>
          <a:stretch/>
        </p:blipFill>
        <p:spPr>
          <a:xfrm>
            <a:off x="5538785" y="2286000"/>
            <a:ext cx="6394063" cy="3958276"/>
          </a:xfrm>
          <a:prstGeom prst="rect">
            <a:avLst/>
          </a:prstGeom>
        </p:spPr>
      </p:pic>
      <p:sp>
        <p:nvSpPr>
          <p:cNvPr id="17" name="Casella di testo 33">
            <a:extLst>
              <a:ext uri="{FF2B5EF4-FFF2-40B4-BE49-F238E27FC236}">
                <a16:creationId xmlns:a16="http://schemas.microsoft.com/office/drawing/2014/main" id="{B1E13EB6-CEF2-3745-93CF-AD851FD589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59501" y="3086104"/>
            <a:ext cx="1952629" cy="685791"/>
          </a:xfrm>
          <a:prstGeom prst="rect">
            <a:avLst/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200" b="0" i="0" u="none" strike="noStrike" cap="none" normalizeH="0" baseline="0" dirty="0" err="1">
                <a:ln>
                  <a:noFill/>
                </a:ln>
                <a:solidFill>
                  <a:srgbClr val="4472C4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</a:t>
            </a:r>
            <a:r>
              <a:rPr kumimoji="0" lang="it-IT" altLang="it-IT" sz="1200" b="0" i="0" u="none" strike="noStrike" cap="none" normalizeH="0" baseline="0" dirty="0">
                <a:ln>
                  <a:noFill/>
                </a:ln>
                <a:solidFill>
                  <a:srgbClr val="4472C4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it-IT" altLang="it-IT" sz="1200" b="0" i="0" u="none" strike="noStrike" cap="none" normalizeH="0" baseline="0" dirty="0" err="1">
                <a:ln>
                  <a:noFill/>
                </a:ln>
                <a:solidFill>
                  <a:srgbClr val="4472C4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vertex</a:t>
            </a:r>
            <a:r>
              <a:rPr kumimoji="0" lang="it-IT" altLang="it-IT" sz="1200" b="0" i="0" u="none" strike="noStrike" cap="none" normalizeH="0" baseline="0" dirty="0">
                <a:ln>
                  <a:noFill/>
                </a:ln>
                <a:solidFill>
                  <a:srgbClr val="4472C4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30291 (in FV)</a:t>
            </a:r>
            <a:endParaRPr kumimoji="0" lang="it-IT" altLang="it-IT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200" b="0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Detected</a:t>
            </a:r>
            <a:r>
              <a:rPr kumimoji="0" lang="it-IT" altLang="it-IT" sz="12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16469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" name="Titolo 1">
            <a:extLst>
              <a:ext uri="{FF2B5EF4-FFF2-40B4-BE49-F238E27FC236}">
                <a16:creationId xmlns:a16="http://schemas.microsoft.com/office/drawing/2014/main" id="{FC49FDD5-2642-564B-8987-3739485E40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it-IT" dirty="0"/>
              <a:t> </a:t>
            </a:r>
            <a:r>
              <a:rPr lang="it-IT" dirty="0" err="1"/>
              <a:t>momentum</a:t>
            </a:r>
            <a:r>
              <a:rPr lang="it-IT" dirty="0"/>
              <a:t> </a:t>
            </a:r>
            <a:r>
              <a:rPr lang="it-IT" dirty="0" err="1"/>
              <a:t>distribution</a:t>
            </a:r>
            <a:r>
              <a:rPr lang="it-IT" dirty="0"/>
              <a:t> of </a:t>
            </a:r>
            <a:r>
              <a:rPr lang="it-IT" dirty="0" err="1"/>
              <a:t>detected</a:t>
            </a:r>
            <a:r>
              <a:rPr lang="it-IT" dirty="0"/>
              <a:t> </a:t>
            </a:r>
            <a:r>
              <a:rPr lang="it-IT" dirty="0" err="1"/>
              <a:t>neutrons</a:t>
            </a:r>
            <a:endParaRPr lang="it-IT" dirty="0"/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3DC7C8A4-0E34-EB4F-AB36-918193224774}"/>
              </a:ext>
            </a:extLst>
          </p:cNvPr>
          <p:cNvSpPr txBox="1"/>
          <p:nvPr/>
        </p:nvSpPr>
        <p:spPr>
          <a:xfrm>
            <a:off x="3114675" y="3157538"/>
            <a:ext cx="9516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GEANT4</a:t>
            </a: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DEC4689B-DC91-7B4E-A8A3-42D84387298E}"/>
              </a:ext>
            </a:extLst>
          </p:cNvPr>
          <p:cNvSpPr txBox="1"/>
          <p:nvPr/>
        </p:nvSpPr>
        <p:spPr>
          <a:xfrm>
            <a:off x="8034962" y="2788206"/>
            <a:ext cx="784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FLUKA</a:t>
            </a:r>
          </a:p>
        </p:txBody>
      </p:sp>
    </p:spTree>
    <p:extLst>
      <p:ext uri="{BB962C8B-B14F-4D97-AF65-F5344CB8AC3E}">
        <p14:creationId xmlns:p14="http://schemas.microsoft.com/office/powerpoint/2010/main" val="9020243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1D191DB-1271-BD45-89E0-B254054A51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03199"/>
            <a:ext cx="10515600" cy="1325563"/>
          </a:xfrm>
        </p:spPr>
        <p:txBody>
          <a:bodyPr/>
          <a:lstStyle/>
          <a:p>
            <a:r>
              <a:rPr lang="it-IT" dirty="0"/>
              <a:t>Beta </a:t>
            </a:r>
            <a:r>
              <a:rPr lang="it-IT" dirty="0" err="1"/>
              <a:t>reconstruction</a:t>
            </a:r>
            <a:r>
              <a:rPr lang="it-IT" dirty="0"/>
              <a:t> </a:t>
            </a:r>
            <a:r>
              <a:rPr lang="it-IT" sz="2800" dirty="0"/>
              <a:t>(</a:t>
            </a:r>
            <a:r>
              <a:rPr lang="it-IT" sz="2800" dirty="0" err="1"/>
              <a:t>without</a:t>
            </a:r>
            <a:r>
              <a:rPr lang="it-IT" sz="2800" dirty="0"/>
              <a:t> </a:t>
            </a:r>
            <a:r>
              <a:rPr lang="it-IT" sz="2800" dirty="0" err="1"/>
              <a:t>smearing</a:t>
            </a:r>
            <a:r>
              <a:rPr lang="it-IT" sz="2800" dirty="0"/>
              <a:t>) 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C5C81D61-152B-9048-A8FB-2B21F32B5B8E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5625" y="1600200"/>
            <a:ext cx="5570491" cy="4744084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2B388C66-F8B9-D646-8399-193E3C2BA6CC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187" y="1528762"/>
            <a:ext cx="5413376" cy="4658995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AA81B439-2DC8-6544-8B23-A7847BBAF94C}"/>
              </a:ext>
            </a:extLst>
          </p:cNvPr>
          <p:cNvSpPr txBox="1"/>
          <p:nvPr/>
        </p:nvSpPr>
        <p:spPr>
          <a:xfrm>
            <a:off x="8682896" y="1077554"/>
            <a:ext cx="784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FLUKA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1B03DD6B-9360-A142-840D-E515088BEE39}"/>
              </a:ext>
            </a:extLst>
          </p:cNvPr>
          <p:cNvSpPr txBox="1"/>
          <p:nvPr/>
        </p:nvSpPr>
        <p:spPr>
          <a:xfrm>
            <a:off x="3257550" y="1159430"/>
            <a:ext cx="9516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GEANT4</a:t>
            </a:r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2A41A876-85AC-5347-B864-182AD91FD104}"/>
              </a:ext>
            </a:extLst>
          </p:cNvPr>
          <p:cNvSpPr/>
          <p:nvPr/>
        </p:nvSpPr>
        <p:spPr>
          <a:xfrm>
            <a:off x="4209157" y="1159430"/>
            <a:ext cx="1886843" cy="5122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99861372-0DC9-CB41-94A5-98BDCEC8D2F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5230"/>
          <a:stretch/>
        </p:blipFill>
        <p:spPr>
          <a:xfrm>
            <a:off x="428574" y="1528762"/>
            <a:ext cx="5900789" cy="4430194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2D46FA7E-72D5-4F4B-B656-5D1FAC01831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687" t="7241"/>
          <a:stretch/>
        </p:blipFill>
        <p:spPr>
          <a:xfrm>
            <a:off x="6738988" y="1671638"/>
            <a:ext cx="5517207" cy="4435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821811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1280</TotalTime>
  <Words>333</Words>
  <Application>Microsoft Macintosh PowerPoint</Application>
  <PresentationFormat>Widescreen</PresentationFormat>
  <Paragraphs>83</Paragraphs>
  <Slides>11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Menlo</vt:lpstr>
      <vt:lpstr>Tema di Office</vt:lpstr>
      <vt:lpstr>Update on neutron efficiency</vt:lpstr>
      <vt:lpstr>Info</vt:lpstr>
      <vt:lpstr>Momentum distribution at vertex </vt:lpstr>
      <vt:lpstr>Number of neutrons     for each neutrino interaction</vt:lpstr>
      <vt:lpstr>geant4</vt:lpstr>
      <vt:lpstr>Direct comparison (geant4-geant4)</vt:lpstr>
      <vt:lpstr> Fluka: Detection efficiency</vt:lpstr>
      <vt:lpstr> momentum distribution of detected neutrons</vt:lpstr>
      <vt:lpstr>Beta reconstruction (without smearing) </vt:lpstr>
      <vt:lpstr>Time distribution of the first hit</vt:lpstr>
      <vt:lpstr>Detection efficiency with a time cut of 100 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Update on neutron efficiency</dc:title>
  <dc:creator>Lea Di Noto</dc:creator>
  <cp:lastModifiedBy>Lea Di Noto</cp:lastModifiedBy>
  <cp:revision>17</cp:revision>
  <dcterms:created xsi:type="dcterms:W3CDTF">2021-03-11T15:53:44Z</dcterms:created>
  <dcterms:modified xsi:type="dcterms:W3CDTF">2021-03-12T13:14:01Z</dcterms:modified>
</cp:coreProperties>
</file>