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72" r:id="rId3"/>
    <p:sldId id="297" r:id="rId4"/>
    <p:sldId id="304" r:id="rId5"/>
    <p:sldId id="284" r:id="rId6"/>
    <p:sldId id="305" r:id="rId7"/>
    <p:sldId id="282" r:id="rId8"/>
    <p:sldId id="306" r:id="rId9"/>
    <p:sldId id="307" r:id="rId10"/>
    <p:sldId id="259" r:id="rId11"/>
    <p:sldId id="260" r:id="rId12"/>
    <p:sldId id="261" r:id="rId13"/>
    <p:sldId id="309" r:id="rId14"/>
    <p:sldId id="308" r:id="rId15"/>
    <p:sldId id="311" r:id="rId16"/>
    <p:sldId id="310" r:id="rId17"/>
    <p:sldId id="314" r:id="rId18"/>
    <p:sldId id="312" r:id="rId19"/>
    <p:sldId id="313" r:id="rId20"/>
    <p:sldId id="269" r:id="rId21"/>
    <p:sldId id="303" r:id="rId22"/>
    <p:sldId id="265" r:id="rId23"/>
    <p:sldId id="298" r:id="rId24"/>
    <p:sldId id="286"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25" d="100"/>
          <a:sy n="125" d="100"/>
        </p:scale>
        <p:origin x="-288"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4D34CD-6DEA-2B46-A49A-54639BF88A6F}" type="datetimeFigureOut">
              <a:rPr lang="en-US" smtClean="0"/>
              <a:t>16.04.21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3D2076-15CF-5042-AE7D-A66808A381BA}" type="slidenum">
              <a:rPr lang="en-US" smtClean="0"/>
              <a:t>‹#›</a:t>
            </a:fld>
            <a:endParaRPr lang="en-US"/>
          </a:p>
        </p:txBody>
      </p:sp>
    </p:spTree>
    <p:extLst>
      <p:ext uri="{BB962C8B-B14F-4D97-AF65-F5344CB8AC3E}">
        <p14:creationId xmlns:p14="http://schemas.microsoft.com/office/powerpoint/2010/main" val="410387479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3D2076-15CF-5042-AE7D-A66808A381BA}" type="slidenum">
              <a:rPr lang="en-US" smtClean="0"/>
              <a:t>1</a:t>
            </a:fld>
            <a:endParaRPr lang="en-US"/>
          </a:p>
        </p:txBody>
      </p:sp>
    </p:spTree>
    <p:extLst>
      <p:ext uri="{BB962C8B-B14F-4D97-AF65-F5344CB8AC3E}">
        <p14:creationId xmlns:p14="http://schemas.microsoft.com/office/powerpoint/2010/main" val="4142128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3D2076-15CF-5042-AE7D-A66808A381BA}" type="slidenum">
              <a:rPr lang="en-US" smtClean="0"/>
              <a:t>22</a:t>
            </a:fld>
            <a:endParaRPr lang="en-US"/>
          </a:p>
        </p:txBody>
      </p:sp>
    </p:spTree>
    <p:extLst>
      <p:ext uri="{BB962C8B-B14F-4D97-AF65-F5344CB8AC3E}">
        <p14:creationId xmlns:p14="http://schemas.microsoft.com/office/powerpoint/2010/main" val="2698171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C709313-768B-274E-8233-0D025A6E87C1}" type="datetimeFigureOut">
              <a:rPr lang="en-US" smtClean="0"/>
              <a:t>16.04.21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2853728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09313-768B-274E-8233-0D025A6E87C1}" type="datetimeFigureOut">
              <a:rPr lang="en-US" smtClean="0"/>
              <a:t>16.04.21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1891580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09313-768B-274E-8233-0D025A6E87C1}" type="datetimeFigureOut">
              <a:rPr lang="en-US" smtClean="0"/>
              <a:t>16.04.21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1473520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C709313-768B-274E-8233-0D025A6E87C1}" type="datetimeFigureOut">
              <a:rPr lang="en-US" smtClean="0"/>
              <a:t>16.04.21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31640294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C709313-768B-274E-8233-0D025A6E87C1}" type="datetimeFigureOut">
              <a:rPr lang="en-US" smtClean="0"/>
              <a:t>16.04.21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1883981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C709313-768B-274E-8233-0D025A6E87C1}" type="datetimeFigureOut">
              <a:rPr lang="en-US" smtClean="0"/>
              <a:t>16.04.21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78832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C709313-768B-274E-8233-0D025A6E87C1}" type="datetimeFigureOut">
              <a:rPr lang="en-US" smtClean="0"/>
              <a:t>16.04.21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3218982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C709313-768B-274E-8233-0D025A6E87C1}" type="datetimeFigureOut">
              <a:rPr lang="en-US" smtClean="0"/>
              <a:t>16.04.21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2665168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C709313-768B-274E-8233-0D025A6E87C1}" type="datetimeFigureOut">
              <a:rPr lang="en-US" smtClean="0"/>
              <a:t>16.04.21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4028066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09313-768B-274E-8233-0D025A6E87C1}" type="datetimeFigureOut">
              <a:rPr lang="en-US" smtClean="0"/>
              <a:t>16.04.21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40326983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C709313-768B-274E-8233-0D025A6E87C1}" type="datetimeFigureOut">
              <a:rPr lang="en-US" smtClean="0"/>
              <a:t>16.04.21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F93E21-2554-754F-AA57-6578E99BB4A5}" type="slidenum">
              <a:rPr lang="en-US" smtClean="0"/>
              <a:t>‹#›</a:t>
            </a:fld>
            <a:endParaRPr lang="en-US"/>
          </a:p>
        </p:txBody>
      </p:sp>
    </p:spTree>
    <p:extLst>
      <p:ext uri="{BB962C8B-B14F-4D97-AF65-F5344CB8AC3E}">
        <p14:creationId xmlns:p14="http://schemas.microsoft.com/office/powerpoint/2010/main" val="128060559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709313-768B-274E-8233-0D025A6E87C1}" type="datetimeFigureOut">
              <a:rPr lang="en-US" smtClean="0"/>
              <a:t>16.04.21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F93E21-2554-754F-AA57-6578E99BB4A5}" type="slidenum">
              <a:rPr lang="en-US" smtClean="0"/>
              <a:t>‹#›</a:t>
            </a:fld>
            <a:endParaRPr lang="en-US"/>
          </a:p>
        </p:txBody>
      </p:sp>
    </p:spTree>
    <p:extLst>
      <p:ext uri="{BB962C8B-B14F-4D97-AF65-F5344CB8AC3E}">
        <p14:creationId xmlns:p14="http://schemas.microsoft.com/office/powerpoint/2010/main" val="3001473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jpeg"/><Relationship Id="rId6" Type="http://schemas.openxmlformats.org/officeDocument/2006/relationships/image" Target="../media/image4.png"/><Relationship Id="rId7"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category/9606/" TargetMode="Externa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91997"/>
            <a:ext cx="7772400" cy="1470025"/>
          </a:xfrm>
        </p:spPr>
        <p:txBody>
          <a:bodyPr>
            <a:normAutofit fontScale="90000"/>
          </a:bodyPr>
          <a:lstStyle/>
          <a:p>
            <a:r>
              <a:rPr lang="en-US" dirty="0" smtClean="0"/>
              <a:t>CHART: Beam Dynamics Software Framework for the FCC-</a:t>
            </a:r>
            <a:r>
              <a:rPr lang="en-US" dirty="0" err="1" smtClean="0"/>
              <a:t>ee</a:t>
            </a:r>
            <a:r>
              <a:rPr lang="en-US" dirty="0" smtClean="0"/>
              <a:t> design</a:t>
            </a:r>
            <a:endParaRPr lang="en-US" dirty="0"/>
          </a:p>
        </p:txBody>
      </p:sp>
      <p:sp>
        <p:nvSpPr>
          <p:cNvPr id="3" name="Subtitle 2"/>
          <p:cNvSpPr>
            <a:spLocks noGrp="1"/>
          </p:cNvSpPr>
          <p:nvPr>
            <p:ph type="subTitle" idx="1"/>
          </p:nvPr>
        </p:nvSpPr>
        <p:spPr>
          <a:xfrm>
            <a:off x="426720" y="3886200"/>
            <a:ext cx="8382000" cy="1752600"/>
          </a:xfrm>
        </p:spPr>
        <p:txBody>
          <a:bodyPr>
            <a:normAutofit/>
          </a:bodyPr>
          <a:lstStyle/>
          <a:p>
            <a:r>
              <a:rPr lang="en-US" sz="2400" dirty="0"/>
              <a:t>M. </a:t>
            </a:r>
            <a:r>
              <a:rPr lang="en-US" sz="2400" dirty="0" err="1" smtClean="0"/>
              <a:t>Benedikt</a:t>
            </a:r>
            <a:r>
              <a:rPr lang="en-US" sz="2400" dirty="0" smtClean="0"/>
              <a:t>, </a:t>
            </a:r>
            <a:r>
              <a:rPr lang="en-US" sz="2400" dirty="0"/>
              <a:t>X. </a:t>
            </a:r>
            <a:r>
              <a:rPr lang="en-US" sz="2400" dirty="0" err="1" smtClean="0"/>
              <a:t>Buffat</a:t>
            </a:r>
            <a:r>
              <a:rPr lang="en-US" sz="2400" dirty="0" smtClean="0"/>
              <a:t>, R. Bruce, F</a:t>
            </a:r>
            <a:r>
              <a:rPr lang="en-US" sz="2400" dirty="0"/>
              <a:t>. </a:t>
            </a:r>
            <a:r>
              <a:rPr lang="en-US" sz="2400" dirty="0" err="1" smtClean="0"/>
              <a:t>Carlier</a:t>
            </a:r>
            <a:r>
              <a:rPr lang="en-US" sz="2400" dirty="0" smtClean="0"/>
              <a:t>,</a:t>
            </a:r>
            <a:r>
              <a:rPr lang="en-US" sz="2400" dirty="0"/>
              <a:t> </a:t>
            </a:r>
            <a:r>
              <a:rPr lang="en-US" sz="2400" dirty="0" smtClean="0"/>
              <a:t>R. De Maria, A. </a:t>
            </a:r>
            <a:r>
              <a:rPr lang="en-US" sz="2400" dirty="0" err="1" smtClean="0"/>
              <a:t>Faus-Golfe</a:t>
            </a:r>
            <a:r>
              <a:rPr lang="en-US" sz="2400" dirty="0" smtClean="0"/>
              <a:t>(LAL), W</a:t>
            </a:r>
            <a:r>
              <a:rPr lang="en-US" sz="2400" dirty="0"/>
              <a:t>. </a:t>
            </a:r>
            <a:r>
              <a:rPr lang="en-US" sz="2400" dirty="0" smtClean="0"/>
              <a:t>Herr, G</a:t>
            </a:r>
            <a:r>
              <a:rPr lang="en-US" sz="2400" dirty="0"/>
              <a:t>. </a:t>
            </a:r>
            <a:r>
              <a:rPr lang="en-US" sz="2400" dirty="0" err="1" smtClean="0"/>
              <a:t>Iadarola</a:t>
            </a:r>
            <a:r>
              <a:rPr lang="en-US" sz="2400" dirty="0" smtClean="0"/>
              <a:t>, K. </a:t>
            </a:r>
            <a:r>
              <a:rPr lang="en-US" sz="2400" dirty="0" err="1" smtClean="0"/>
              <a:t>Oide</a:t>
            </a:r>
            <a:r>
              <a:rPr lang="en-US" sz="2400" dirty="0" smtClean="0"/>
              <a:t> (KEK), </a:t>
            </a:r>
            <a:r>
              <a:rPr lang="en-US" sz="2400" u="sng" dirty="0"/>
              <a:t>T. </a:t>
            </a:r>
            <a:r>
              <a:rPr lang="en-US" sz="2400" u="sng" dirty="0" smtClean="0"/>
              <a:t>Pieloni</a:t>
            </a:r>
            <a:r>
              <a:rPr lang="en-US" sz="2400" dirty="0" smtClean="0"/>
              <a:t>, L. </a:t>
            </a:r>
            <a:r>
              <a:rPr lang="en-US" sz="2400" dirty="0" err="1" smtClean="0"/>
              <a:t>Rivkin</a:t>
            </a:r>
            <a:r>
              <a:rPr lang="en-US" sz="2400" dirty="0" smtClean="0"/>
              <a:t>, F. Schmidt, D. Schulte, M. Seidel, S. White (ESRF), F</a:t>
            </a:r>
            <a:r>
              <a:rPr lang="en-US" sz="2400" dirty="0"/>
              <a:t>. Zimmermann</a:t>
            </a:r>
          </a:p>
        </p:txBody>
      </p:sp>
      <p:pic>
        <p:nvPicPr>
          <p:cNvPr id="4" name="CERN-logo_outline.jpg"/>
          <p:cNvPicPr>
            <a:picLocks noChangeAspect="1"/>
          </p:cNvPicPr>
          <p:nvPr/>
        </p:nvPicPr>
        <p:blipFill>
          <a:blip r:embed="rId3">
            <a:extLst/>
          </a:blip>
          <a:stretch>
            <a:fillRect/>
          </a:stretch>
        </p:blipFill>
        <p:spPr>
          <a:xfrm>
            <a:off x="181935" y="0"/>
            <a:ext cx="1007729" cy="991038"/>
          </a:xfrm>
          <a:prstGeom prst="rect">
            <a:avLst/>
          </a:prstGeom>
          <a:ln w="12700">
            <a:miter lim="400000"/>
          </a:ln>
        </p:spPr>
      </p:pic>
      <p:pic>
        <p:nvPicPr>
          <p:cNvPr id="5" name="logo_epfl_new.png"/>
          <p:cNvPicPr>
            <a:picLocks noChangeAspect="1"/>
          </p:cNvPicPr>
          <p:nvPr/>
        </p:nvPicPr>
        <p:blipFill>
          <a:blip r:embed="rId4">
            <a:extLst/>
          </a:blip>
          <a:srcRect l="23720" t="33218" r="26091" b="38118"/>
          <a:stretch>
            <a:fillRect/>
          </a:stretch>
        </p:blipFill>
        <p:spPr>
          <a:xfrm>
            <a:off x="2096817" y="169645"/>
            <a:ext cx="1426382" cy="610956"/>
          </a:xfrm>
          <a:prstGeom prst="rect">
            <a:avLst/>
          </a:prstGeom>
          <a:ln w="12700">
            <a:miter lim="400000"/>
          </a:ln>
        </p:spPr>
      </p:pic>
      <p:pic>
        <p:nvPicPr>
          <p:cNvPr id="6" name="logo_fast_page_loading.jpg"/>
          <p:cNvPicPr>
            <a:picLocks noChangeAspect="1"/>
          </p:cNvPicPr>
          <p:nvPr/>
        </p:nvPicPr>
        <p:blipFill>
          <a:blip r:embed="rId5">
            <a:extLst/>
          </a:blip>
          <a:stretch>
            <a:fillRect/>
          </a:stretch>
        </p:blipFill>
        <p:spPr>
          <a:xfrm>
            <a:off x="4333921" y="0"/>
            <a:ext cx="1308044" cy="1308044"/>
          </a:xfrm>
          <a:prstGeom prst="rect">
            <a:avLst/>
          </a:prstGeom>
          <a:ln w="12700">
            <a:miter lim="400000"/>
          </a:ln>
        </p:spPr>
      </p:pic>
      <p:pic>
        <p:nvPicPr>
          <p:cNvPr id="7" name="pasted-image.pdf"/>
          <p:cNvPicPr>
            <a:picLocks noChangeAspect="1"/>
          </p:cNvPicPr>
          <p:nvPr/>
        </p:nvPicPr>
        <p:blipFill>
          <a:blip r:embed="rId6">
            <a:extLst/>
          </a:blip>
          <a:srcRect l="50403" b="37163"/>
          <a:stretch>
            <a:fillRect/>
          </a:stretch>
        </p:blipFill>
        <p:spPr>
          <a:xfrm>
            <a:off x="7517694" y="68541"/>
            <a:ext cx="1626306" cy="712060"/>
          </a:xfrm>
          <a:prstGeom prst="rect">
            <a:avLst/>
          </a:prstGeom>
          <a:ln w="12700">
            <a:miter lim="400000"/>
          </a:ln>
        </p:spPr>
      </p:pic>
      <p:pic>
        <p:nvPicPr>
          <p:cNvPr id="8" name="Picture 7"/>
          <p:cNvPicPr>
            <a:picLocks/>
          </p:cNvPicPr>
          <p:nvPr/>
        </p:nvPicPr>
        <p:blipFill>
          <a:blip r:embed="rId7">
            <a:extLst/>
          </a:blip>
          <a:stretch>
            <a:fillRect/>
          </a:stretch>
        </p:blipFill>
        <p:spPr>
          <a:xfrm>
            <a:off x="2418106" y="3128144"/>
            <a:ext cx="4527921" cy="101601"/>
          </a:xfrm>
          <a:prstGeom prst="rect">
            <a:avLst/>
          </a:prstGeom>
          <a:effectLst>
            <a:outerShdw blurRad="63500" dist="25400" dir="5400000" rotWithShape="0">
              <a:srgbClr val="000000">
                <a:alpha val="50000"/>
              </a:srgbClr>
            </a:outerShdw>
          </a:effectLst>
        </p:spPr>
      </p:pic>
      <p:sp>
        <p:nvSpPr>
          <p:cNvPr id="9" name="TextBox 8"/>
          <p:cNvSpPr txBox="1"/>
          <p:nvPr/>
        </p:nvSpPr>
        <p:spPr>
          <a:xfrm>
            <a:off x="2418106" y="6307574"/>
            <a:ext cx="3716357" cy="369332"/>
          </a:xfrm>
          <a:prstGeom prst="rect">
            <a:avLst/>
          </a:prstGeom>
          <a:noFill/>
        </p:spPr>
        <p:txBody>
          <a:bodyPr wrap="none" rtlCol="0">
            <a:spAutoFit/>
          </a:bodyPr>
          <a:lstStyle/>
          <a:p>
            <a:r>
              <a:rPr lang="en-US" dirty="0" smtClean="0">
                <a:solidFill>
                  <a:schemeClr val="bg1">
                    <a:lumMod val="50000"/>
                  </a:schemeClr>
                </a:solidFill>
              </a:rPr>
              <a:t>FCC-</a:t>
            </a:r>
            <a:r>
              <a:rPr lang="en-US" dirty="0" err="1" smtClean="0">
                <a:solidFill>
                  <a:schemeClr val="bg1">
                    <a:lumMod val="50000"/>
                  </a:schemeClr>
                </a:solidFill>
              </a:rPr>
              <a:t>ee</a:t>
            </a:r>
            <a:r>
              <a:rPr lang="en-US" dirty="0" smtClean="0">
                <a:solidFill>
                  <a:schemeClr val="bg1">
                    <a:lumMod val="50000"/>
                  </a:schemeClr>
                </a:solidFill>
              </a:rPr>
              <a:t> Design Meeting, 16 April 2021</a:t>
            </a:r>
            <a:endParaRPr lang="en-US" dirty="0">
              <a:solidFill>
                <a:schemeClr val="bg1">
                  <a:lumMod val="50000"/>
                </a:schemeClr>
              </a:solidFill>
            </a:endParaRPr>
          </a:p>
        </p:txBody>
      </p:sp>
    </p:spTree>
    <p:extLst>
      <p:ext uri="{BB962C8B-B14F-4D97-AF65-F5344CB8AC3E}">
        <p14:creationId xmlns:p14="http://schemas.microsoft.com/office/powerpoint/2010/main" val="13226611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8695"/>
            <a:ext cx="8229600" cy="1143000"/>
          </a:xfrm>
        </p:spPr>
        <p:txBody>
          <a:bodyPr>
            <a:normAutofit/>
          </a:bodyPr>
          <a:lstStyle/>
          <a:p>
            <a:r>
              <a:rPr lang="en-US" sz="3600" dirty="0" smtClean="0"/>
              <a:t>2. Lattice tracking module</a:t>
            </a:r>
            <a:endParaRPr lang="en-US" sz="3600" dirty="0"/>
          </a:p>
        </p:txBody>
      </p:sp>
      <p:sp>
        <p:nvSpPr>
          <p:cNvPr id="4" name="Content Placeholder 2"/>
          <p:cNvSpPr>
            <a:spLocks noGrp="1"/>
          </p:cNvSpPr>
          <p:nvPr>
            <p:ph idx="1"/>
          </p:nvPr>
        </p:nvSpPr>
        <p:spPr>
          <a:xfrm>
            <a:off x="257360" y="1505934"/>
            <a:ext cx="6575778" cy="4525963"/>
          </a:xfrm>
        </p:spPr>
        <p:txBody>
          <a:bodyPr>
            <a:noAutofit/>
          </a:bodyPr>
          <a:lstStyle/>
          <a:p>
            <a:pPr>
              <a:lnSpc>
                <a:spcPct val="130000"/>
              </a:lnSpc>
            </a:pPr>
            <a:r>
              <a:rPr lang="en-US" sz="2200" dirty="0" smtClean="0"/>
              <a:t>6D </a:t>
            </a:r>
            <a:r>
              <a:rPr lang="en-US" sz="2200" dirty="0" err="1" smtClean="0"/>
              <a:t>symplectic</a:t>
            </a:r>
            <a:r>
              <a:rPr lang="en-US" sz="2200" dirty="0" smtClean="0"/>
              <a:t> tracking for FCC-</a:t>
            </a:r>
            <a:r>
              <a:rPr lang="en-US" sz="2200" dirty="0" err="1" smtClean="0"/>
              <a:t>ee</a:t>
            </a:r>
            <a:r>
              <a:rPr lang="en-US" sz="2200" dirty="0" smtClean="0"/>
              <a:t> including solenoids, wigglers, optimize RF elements, synchrotron radiation, quantum excitation</a:t>
            </a:r>
          </a:p>
          <a:p>
            <a:pPr>
              <a:lnSpc>
                <a:spcPct val="130000"/>
              </a:lnSpc>
            </a:pPr>
            <a:r>
              <a:rPr lang="en-US" sz="2200" dirty="0" smtClean="0"/>
              <a:t>Lattice Tapering</a:t>
            </a:r>
          </a:p>
          <a:p>
            <a:pPr>
              <a:lnSpc>
                <a:spcPct val="130000"/>
              </a:lnSpc>
            </a:pPr>
            <a:r>
              <a:rPr lang="en-US" sz="2200" dirty="0" smtClean="0"/>
              <a:t>Explore new possibilities to speed up calculations without loosing details </a:t>
            </a:r>
          </a:p>
          <a:p>
            <a:pPr>
              <a:lnSpc>
                <a:spcPct val="130000"/>
              </a:lnSpc>
            </a:pPr>
            <a:r>
              <a:rPr lang="en-US" sz="2200" dirty="0" smtClean="0"/>
              <a:t>Lattice Multiple errors for realistic study</a:t>
            </a:r>
          </a:p>
          <a:p>
            <a:pPr>
              <a:lnSpc>
                <a:spcPct val="130000"/>
              </a:lnSpc>
            </a:pPr>
            <a:r>
              <a:rPr lang="en-US" sz="2200" dirty="0" smtClean="0"/>
              <a:t>Allow for 8D tracking for future extensions to spin tracking</a:t>
            </a:r>
          </a:p>
          <a:p>
            <a:pPr>
              <a:lnSpc>
                <a:spcPct val="130000"/>
              </a:lnSpc>
            </a:pPr>
            <a:r>
              <a:rPr lang="en-US" sz="2200" dirty="0" smtClean="0"/>
              <a:t>Define loss scenarios in the arcs and link to collimation tools </a:t>
            </a:r>
          </a:p>
          <a:p>
            <a:pPr>
              <a:lnSpc>
                <a:spcPct val="130000"/>
              </a:lnSpc>
            </a:pPr>
            <a:endParaRPr lang="en-US" sz="2200" dirty="0" smtClean="0"/>
          </a:p>
        </p:txBody>
      </p:sp>
      <p:sp>
        <p:nvSpPr>
          <p:cNvPr id="5" name="TextBox 4"/>
          <p:cNvSpPr txBox="1"/>
          <p:nvPr/>
        </p:nvSpPr>
        <p:spPr>
          <a:xfrm>
            <a:off x="6543040" y="1383399"/>
            <a:ext cx="2406765" cy="5078314"/>
          </a:xfrm>
          <a:prstGeom prst="rect">
            <a:avLst/>
          </a:prstGeom>
          <a:solidFill>
            <a:schemeClr val="accent4">
              <a:lumMod val="40000"/>
              <a:lumOff val="60000"/>
            </a:schemeClr>
          </a:solidFill>
        </p:spPr>
        <p:txBody>
          <a:bodyPr wrap="square" rtlCol="0">
            <a:spAutoFit/>
          </a:bodyPr>
          <a:lstStyle/>
          <a:p>
            <a:pPr algn="ctr"/>
            <a:r>
              <a:rPr lang="en-US" dirty="0" smtClean="0"/>
              <a:t>T. </a:t>
            </a:r>
            <a:r>
              <a:rPr lang="en-US" dirty="0" err="1" smtClean="0"/>
              <a:t>Persson</a:t>
            </a:r>
            <a:r>
              <a:rPr lang="en-US" dirty="0" smtClean="0"/>
              <a:t>, </a:t>
            </a:r>
          </a:p>
          <a:p>
            <a:pPr algn="ctr"/>
            <a:r>
              <a:rPr lang="en-US" dirty="0" smtClean="0"/>
              <a:t>R. Tomas</a:t>
            </a:r>
          </a:p>
          <a:p>
            <a:pPr algn="ctr"/>
            <a:r>
              <a:rPr lang="en-US" dirty="0" smtClean="0"/>
              <a:t>L. Van </a:t>
            </a:r>
            <a:r>
              <a:rPr lang="en-US" dirty="0" err="1" smtClean="0"/>
              <a:t>Riesen-Haupt</a:t>
            </a:r>
            <a:endParaRPr lang="en-US" dirty="0" smtClean="0"/>
          </a:p>
          <a:p>
            <a:pPr algn="ctr"/>
            <a:r>
              <a:rPr lang="en-US" dirty="0" smtClean="0"/>
              <a:t>H. </a:t>
            </a:r>
            <a:r>
              <a:rPr lang="en-US" dirty="0" err="1" smtClean="0"/>
              <a:t>Burkhardt</a:t>
            </a:r>
            <a:endParaRPr lang="en-US" dirty="0" smtClean="0"/>
          </a:p>
          <a:p>
            <a:pPr algn="ctr"/>
            <a:r>
              <a:rPr lang="en-US" dirty="0" err="1" smtClean="0"/>
              <a:t>Gianfelice</a:t>
            </a:r>
            <a:endParaRPr lang="en-US" dirty="0" smtClean="0"/>
          </a:p>
          <a:p>
            <a:pPr algn="ctr"/>
            <a:r>
              <a:rPr lang="en-US" dirty="0" smtClean="0"/>
              <a:t>R. Bruce</a:t>
            </a:r>
          </a:p>
          <a:p>
            <a:pPr algn="ctr"/>
            <a:r>
              <a:rPr lang="en-US" dirty="0"/>
              <a:t>M. </a:t>
            </a:r>
            <a:r>
              <a:rPr lang="en-US" dirty="0" err="1" smtClean="0"/>
              <a:t>Boscolo</a:t>
            </a:r>
            <a:endParaRPr lang="en-US" dirty="0" smtClean="0"/>
          </a:p>
          <a:p>
            <a:pPr algn="ctr"/>
            <a:r>
              <a:rPr lang="en-US" dirty="0" smtClean="0"/>
              <a:t>A. </a:t>
            </a:r>
            <a:r>
              <a:rPr lang="en-US" dirty="0" err="1" smtClean="0"/>
              <a:t>Faus-Golfe</a:t>
            </a:r>
            <a:endParaRPr lang="en-US" dirty="0"/>
          </a:p>
          <a:p>
            <a:pPr algn="ctr"/>
            <a:endParaRPr lang="en-US" dirty="0" smtClean="0"/>
          </a:p>
          <a:p>
            <a:pPr algn="ctr"/>
            <a:endParaRPr lang="en-US" dirty="0"/>
          </a:p>
          <a:p>
            <a:pPr algn="ctr"/>
            <a:r>
              <a:rPr lang="en-US" dirty="0" smtClean="0"/>
              <a:t>F. </a:t>
            </a:r>
            <a:r>
              <a:rPr lang="en-US" dirty="0" err="1" smtClean="0"/>
              <a:t>Carlier</a:t>
            </a:r>
            <a:endParaRPr lang="en-US" dirty="0" smtClean="0"/>
          </a:p>
          <a:p>
            <a:pPr algn="ctr"/>
            <a:r>
              <a:rPr lang="en-US" dirty="0" smtClean="0"/>
              <a:t>S. White</a:t>
            </a:r>
          </a:p>
          <a:p>
            <a:pPr algn="ctr"/>
            <a:endParaRPr lang="en-US" dirty="0" smtClean="0"/>
          </a:p>
          <a:p>
            <a:pPr algn="ctr"/>
            <a:r>
              <a:rPr lang="en-US" dirty="0" smtClean="0"/>
              <a:t>Students</a:t>
            </a:r>
            <a:r>
              <a:rPr lang="en-US" dirty="0" smtClean="0"/>
              <a:t>:</a:t>
            </a:r>
          </a:p>
          <a:p>
            <a:pPr algn="ctr"/>
            <a:r>
              <a:rPr lang="en-US" dirty="0" smtClean="0"/>
              <a:t>M. </a:t>
            </a:r>
            <a:r>
              <a:rPr lang="en-US" dirty="0" err="1" smtClean="0"/>
              <a:t>Rakic</a:t>
            </a:r>
            <a:r>
              <a:rPr lang="en-US" dirty="0" smtClean="0"/>
              <a:t> (Optics)</a:t>
            </a:r>
          </a:p>
          <a:p>
            <a:pPr algn="ctr"/>
            <a:r>
              <a:rPr lang="en-US" dirty="0" smtClean="0"/>
              <a:t>M. </a:t>
            </a:r>
            <a:r>
              <a:rPr lang="en-US" dirty="0" err="1" smtClean="0"/>
              <a:t>Moudgalya</a:t>
            </a:r>
            <a:r>
              <a:rPr lang="en-US" dirty="0" smtClean="0"/>
              <a:t> (Collimation</a:t>
            </a:r>
            <a:r>
              <a:rPr lang="en-US" dirty="0" smtClean="0"/>
              <a:t>)</a:t>
            </a:r>
          </a:p>
          <a:p>
            <a:pPr algn="ctr"/>
            <a:r>
              <a:rPr lang="en-US" dirty="0" smtClean="0"/>
              <a:t>1PhD (LAL)</a:t>
            </a:r>
            <a:endParaRPr lang="en-US" dirty="0" smtClean="0"/>
          </a:p>
        </p:txBody>
      </p:sp>
      <p:pic>
        <p:nvPicPr>
          <p:cNvPr id="6" name="Picture 5"/>
          <p:cNvPicPr>
            <a:picLocks/>
          </p:cNvPicPr>
          <p:nvPr/>
        </p:nvPicPr>
        <p:blipFill>
          <a:blip r:embed="rId2">
            <a:extLst/>
          </a:blip>
          <a:stretch>
            <a:fillRect/>
          </a:stretch>
        </p:blipFill>
        <p:spPr>
          <a:xfrm>
            <a:off x="2305217" y="770754"/>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161054789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14"/>
            <a:ext cx="8229600" cy="1143000"/>
          </a:xfrm>
        </p:spPr>
        <p:txBody>
          <a:bodyPr>
            <a:normAutofit/>
          </a:bodyPr>
          <a:lstStyle/>
          <a:p>
            <a:r>
              <a:rPr lang="en-US" sz="3600" dirty="0" smtClean="0"/>
              <a:t>3. Beam-Beam module</a:t>
            </a:r>
            <a:endParaRPr lang="en-US" sz="3600" dirty="0"/>
          </a:p>
        </p:txBody>
      </p:sp>
      <p:sp>
        <p:nvSpPr>
          <p:cNvPr id="3" name="Content Placeholder 2"/>
          <p:cNvSpPr>
            <a:spLocks noGrp="1"/>
          </p:cNvSpPr>
          <p:nvPr>
            <p:ph idx="1"/>
          </p:nvPr>
        </p:nvSpPr>
        <p:spPr>
          <a:xfrm>
            <a:off x="112889" y="1289755"/>
            <a:ext cx="7055555" cy="5074356"/>
          </a:xfrm>
        </p:spPr>
        <p:txBody>
          <a:bodyPr>
            <a:normAutofit/>
          </a:bodyPr>
          <a:lstStyle/>
          <a:p>
            <a:pPr>
              <a:lnSpc>
                <a:spcPct val="140000"/>
              </a:lnSpc>
            </a:pPr>
            <a:r>
              <a:rPr lang="en-US" sz="2200" dirty="0" smtClean="0"/>
              <a:t>Beam-beam effects 6D self consistent</a:t>
            </a:r>
          </a:p>
          <a:p>
            <a:pPr>
              <a:lnSpc>
                <a:spcPct val="140000"/>
              </a:lnSpc>
            </a:pPr>
            <a:r>
              <a:rPr lang="en-US" sz="2200" dirty="0" err="1" smtClean="0"/>
              <a:t>Beamstrahlung</a:t>
            </a:r>
            <a:endParaRPr lang="en-US" sz="2200" dirty="0" smtClean="0"/>
          </a:p>
          <a:p>
            <a:pPr>
              <a:lnSpc>
                <a:spcPct val="140000"/>
              </a:lnSpc>
            </a:pPr>
            <a:r>
              <a:rPr lang="en-US" sz="2200" dirty="0" smtClean="0"/>
              <a:t>Crabbed waist scheme</a:t>
            </a:r>
          </a:p>
          <a:p>
            <a:pPr>
              <a:lnSpc>
                <a:spcPct val="140000"/>
              </a:lnSpc>
            </a:pPr>
            <a:r>
              <a:rPr lang="en-US" sz="2200" dirty="0" smtClean="0"/>
              <a:t>Solenoids field</a:t>
            </a:r>
          </a:p>
          <a:p>
            <a:pPr>
              <a:lnSpc>
                <a:spcPct val="140000"/>
              </a:lnSpc>
            </a:pPr>
            <a:r>
              <a:rPr lang="en-US" sz="2200" dirty="0" smtClean="0"/>
              <a:t>Coupling to the arc optics in a self consistent manner </a:t>
            </a:r>
          </a:p>
          <a:p>
            <a:pPr>
              <a:lnSpc>
                <a:spcPct val="140000"/>
              </a:lnSpc>
            </a:pPr>
            <a:r>
              <a:rPr lang="en-US" sz="2200" dirty="0" smtClean="0"/>
              <a:t>Link </a:t>
            </a:r>
            <a:r>
              <a:rPr lang="en-US" sz="2200" dirty="0"/>
              <a:t>to radiation transport </a:t>
            </a:r>
            <a:r>
              <a:rPr lang="en-US" sz="2200" dirty="0" smtClean="0"/>
              <a:t>calculations </a:t>
            </a:r>
          </a:p>
        </p:txBody>
      </p:sp>
      <p:sp>
        <p:nvSpPr>
          <p:cNvPr id="4" name="TextBox 3"/>
          <p:cNvSpPr txBox="1"/>
          <p:nvPr/>
        </p:nvSpPr>
        <p:spPr>
          <a:xfrm>
            <a:off x="6834281" y="2486382"/>
            <a:ext cx="2086199" cy="2308324"/>
          </a:xfrm>
          <a:prstGeom prst="rect">
            <a:avLst/>
          </a:prstGeom>
          <a:solidFill>
            <a:schemeClr val="accent4">
              <a:lumMod val="40000"/>
              <a:lumOff val="60000"/>
            </a:schemeClr>
          </a:solidFill>
        </p:spPr>
        <p:txBody>
          <a:bodyPr wrap="square" rtlCol="0">
            <a:spAutoFit/>
          </a:bodyPr>
          <a:lstStyle/>
          <a:p>
            <a:pPr algn="ctr"/>
            <a:r>
              <a:rPr lang="en-US" dirty="0" smtClean="0"/>
              <a:t>D. </a:t>
            </a:r>
            <a:r>
              <a:rPr lang="en-US" dirty="0" err="1" smtClean="0"/>
              <a:t>Schatilov</a:t>
            </a:r>
            <a:r>
              <a:rPr lang="en-US" dirty="0" smtClean="0"/>
              <a:t>, </a:t>
            </a:r>
          </a:p>
          <a:p>
            <a:pPr algn="ctr"/>
            <a:r>
              <a:rPr lang="en-US" dirty="0" smtClean="0"/>
              <a:t>K. </a:t>
            </a:r>
            <a:r>
              <a:rPr lang="en-US" dirty="0" err="1" smtClean="0"/>
              <a:t>Ohmi</a:t>
            </a:r>
            <a:r>
              <a:rPr lang="en-US" dirty="0" smtClean="0"/>
              <a:t> </a:t>
            </a:r>
            <a:endParaRPr lang="en-US" dirty="0" smtClean="0"/>
          </a:p>
          <a:p>
            <a:pPr algn="ctr"/>
            <a:r>
              <a:rPr lang="en-US" dirty="0" smtClean="0"/>
              <a:t>D. Schulte</a:t>
            </a:r>
            <a:endParaRPr lang="en-US" dirty="0" smtClean="0"/>
          </a:p>
          <a:p>
            <a:pPr algn="ctr"/>
            <a:r>
              <a:rPr lang="en-US" dirty="0" err="1" smtClean="0"/>
              <a:t>X.Buffat</a:t>
            </a:r>
            <a:endParaRPr lang="en-US" dirty="0" smtClean="0"/>
          </a:p>
          <a:p>
            <a:pPr algn="ctr"/>
            <a:r>
              <a:rPr lang="en-US" dirty="0" smtClean="0"/>
              <a:t>T. </a:t>
            </a:r>
            <a:r>
              <a:rPr lang="en-US" dirty="0" err="1" smtClean="0"/>
              <a:t>Pieloni</a:t>
            </a:r>
            <a:endParaRPr lang="en-US" dirty="0" smtClean="0"/>
          </a:p>
          <a:p>
            <a:pPr algn="ctr"/>
            <a:endParaRPr lang="en-US" dirty="0"/>
          </a:p>
          <a:p>
            <a:pPr algn="ctr"/>
            <a:r>
              <a:rPr lang="en-US" dirty="0" smtClean="0"/>
              <a:t>Student: 1 PhD from May</a:t>
            </a:r>
          </a:p>
        </p:txBody>
      </p:sp>
      <p:pic>
        <p:nvPicPr>
          <p:cNvPr id="5" name="Picture 4"/>
          <p:cNvPicPr>
            <a:picLocks/>
          </p:cNvPicPr>
          <p:nvPr/>
        </p:nvPicPr>
        <p:blipFill>
          <a:blip r:embed="rId2">
            <a:extLst/>
          </a:blip>
          <a:stretch>
            <a:fillRect/>
          </a:stretch>
        </p:blipFill>
        <p:spPr>
          <a:xfrm>
            <a:off x="2487897" y="81679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280792037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a:xfrm>
            <a:off x="457200" y="1600201"/>
            <a:ext cx="8229600" cy="3804920"/>
          </a:xfrm>
        </p:spPr>
        <p:txBody>
          <a:bodyPr>
            <a:normAutofit/>
          </a:bodyPr>
          <a:lstStyle/>
          <a:p>
            <a:pPr>
              <a:lnSpc>
                <a:spcPct val="150000"/>
              </a:lnSpc>
            </a:pPr>
            <a:r>
              <a:rPr lang="en-US" sz="2000" dirty="0" smtClean="0"/>
              <a:t>Use available codes! </a:t>
            </a: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252551400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a:xfrm>
            <a:off x="457200" y="1600201"/>
            <a:ext cx="8229600" cy="3804920"/>
          </a:xfrm>
        </p:spPr>
        <p:txBody>
          <a:bodyPr>
            <a:normAutofit/>
          </a:bodyPr>
          <a:lstStyle/>
          <a:p>
            <a:pPr>
              <a:lnSpc>
                <a:spcPct val="150000"/>
              </a:lnSpc>
            </a:pPr>
            <a:r>
              <a:rPr lang="en-US" sz="2000" dirty="0" smtClean="0"/>
              <a:t>Use available codes! </a:t>
            </a: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
        <p:nvSpPr>
          <p:cNvPr id="5" name="TextBox 4"/>
          <p:cNvSpPr txBox="1"/>
          <p:nvPr/>
        </p:nvSpPr>
        <p:spPr>
          <a:xfrm>
            <a:off x="762001" y="2486382"/>
            <a:ext cx="7660639" cy="830997"/>
          </a:xfrm>
          <a:prstGeom prst="rect">
            <a:avLst/>
          </a:prstGeom>
          <a:solidFill>
            <a:schemeClr val="accent4">
              <a:lumMod val="40000"/>
              <a:lumOff val="60000"/>
            </a:schemeClr>
          </a:solidFill>
        </p:spPr>
        <p:txBody>
          <a:bodyPr wrap="square" rtlCol="0">
            <a:spAutoFit/>
          </a:bodyPr>
          <a:lstStyle/>
          <a:p>
            <a:pPr algn="ctr"/>
            <a:r>
              <a:rPr lang="en-US" sz="2400" dirty="0" smtClean="0"/>
              <a:t>Code review and preliminary results from models: comparisons by Felix.</a:t>
            </a:r>
          </a:p>
        </p:txBody>
      </p:sp>
    </p:spTree>
    <p:extLst>
      <p:ext uri="{BB962C8B-B14F-4D97-AF65-F5344CB8AC3E}">
        <p14:creationId xmlns:p14="http://schemas.microsoft.com/office/powerpoint/2010/main" val="191183934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a:bodyPr>
          <a:lstStyle/>
          <a:p>
            <a:pPr>
              <a:lnSpc>
                <a:spcPct val="150000"/>
              </a:lnSpc>
            </a:pPr>
            <a:r>
              <a:rPr lang="en-US" sz="2000" dirty="0" smtClean="0"/>
              <a:t>Use available codes! </a:t>
            </a:r>
          </a:p>
          <a:p>
            <a:pPr>
              <a:lnSpc>
                <a:spcPct val="150000"/>
              </a:lnSpc>
            </a:pPr>
            <a:r>
              <a:rPr lang="en-US" sz="2000" dirty="0" smtClean="0"/>
              <a:t>Modernize wherever is possible and optimize computations using modern technology and </a:t>
            </a:r>
            <a:r>
              <a:rPr lang="en-US" sz="2000" dirty="0"/>
              <a:t>methods </a:t>
            </a:r>
            <a:r>
              <a:rPr lang="en-US" sz="2000" dirty="0" smtClean="0"/>
              <a:t>(</a:t>
            </a:r>
            <a:r>
              <a:rPr lang="en-US" sz="2000" dirty="0"/>
              <a:t>GPU usage, ML and AI)</a:t>
            </a:r>
            <a:endParaRPr lang="en-US" sz="2000" dirty="0" smtClean="0"/>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19190989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a:bodyPr>
          <a:lstStyle/>
          <a:p>
            <a:pPr>
              <a:lnSpc>
                <a:spcPct val="150000"/>
              </a:lnSpc>
            </a:pPr>
            <a:r>
              <a:rPr lang="en-US" sz="2000" dirty="0" smtClean="0"/>
              <a:t>Use available codes! </a:t>
            </a:r>
          </a:p>
          <a:p>
            <a:pPr>
              <a:lnSpc>
                <a:spcPct val="150000"/>
              </a:lnSpc>
            </a:pPr>
            <a:r>
              <a:rPr lang="en-US" sz="2000" dirty="0" smtClean="0"/>
              <a:t>Modernize wherever is possible and optimize computations using modern technology and methods (GPU usage, ML and AI)</a:t>
            </a: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
        <p:nvSpPr>
          <p:cNvPr id="5" name="TextBox 4"/>
          <p:cNvSpPr txBox="1"/>
          <p:nvPr/>
        </p:nvSpPr>
        <p:spPr>
          <a:xfrm>
            <a:off x="762001" y="3317379"/>
            <a:ext cx="7660639" cy="1200328"/>
          </a:xfrm>
          <a:prstGeom prst="rect">
            <a:avLst/>
          </a:prstGeom>
          <a:solidFill>
            <a:schemeClr val="accent4">
              <a:lumMod val="40000"/>
              <a:lumOff val="60000"/>
            </a:schemeClr>
          </a:solidFill>
        </p:spPr>
        <p:txBody>
          <a:bodyPr wrap="square" rtlCol="0">
            <a:spAutoFit/>
          </a:bodyPr>
          <a:lstStyle/>
          <a:p>
            <a:pPr algn="ctr"/>
            <a:r>
              <a:rPr lang="en-US" sz="2400" dirty="0" smtClean="0"/>
              <a:t>Co-funded project of 2 years with the Swiss Data Science Center from July 2021 (2 post-docs to define possible application of ML for the design of the next FCC)</a:t>
            </a:r>
          </a:p>
        </p:txBody>
      </p:sp>
    </p:spTree>
    <p:extLst>
      <p:ext uri="{BB962C8B-B14F-4D97-AF65-F5344CB8AC3E}">
        <p14:creationId xmlns:p14="http://schemas.microsoft.com/office/powerpoint/2010/main" val="381317482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a:bodyPr>
          <a:lstStyle/>
          <a:p>
            <a:pPr>
              <a:lnSpc>
                <a:spcPct val="150000"/>
              </a:lnSpc>
            </a:pPr>
            <a:r>
              <a:rPr lang="en-US" sz="2000" dirty="0" smtClean="0"/>
              <a:t>Use available codes! </a:t>
            </a:r>
          </a:p>
          <a:p>
            <a:pPr>
              <a:lnSpc>
                <a:spcPct val="150000"/>
              </a:lnSpc>
            </a:pPr>
            <a:r>
              <a:rPr lang="en-US" sz="2000" dirty="0" smtClean="0"/>
              <a:t>Modernize wherever is possible and optimize computations using modern technology and methods</a:t>
            </a:r>
          </a:p>
          <a:p>
            <a:pPr>
              <a:lnSpc>
                <a:spcPct val="150000"/>
              </a:lnSpc>
            </a:pPr>
            <a:r>
              <a:rPr lang="en-US" sz="2000" dirty="0" smtClean="0"/>
              <a:t>Have a first basic software frame work available </a:t>
            </a:r>
            <a:r>
              <a:rPr lang="en-US" sz="2000" dirty="0" err="1" smtClean="0"/>
              <a:t>asap</a:t>
            </a:r>
            <a:r>
              <a:rPr lang="en-US" sz="2000" dirty="0" smtClean="0"/>
              <a:t> with simplified modules to get experience and feedback from collaborators</a:t>
            </a: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49639748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a:bodyPr>
          <a:lstStyle/>
          <a:p>
            <a:pPr>
              <a:lnSpc>
                <a:spcPct val="150000"/>
              </a:lnSpc>
            </a:pPr>
            <a:r>
              <a:rPr lang="en-US" sz="2000" dirty="0" smtClean="0"/>
              <a:t>Use available codes! </a:t>
            </a:r>
          </a:p>
          <a:p>
            <a:pPr>
              <a:lnSpc>
                <a:spcPct val="150000"/>
              </a:lnSpc>
            </a:pPr>
            <a:r>
              <a:rPr lang="en-US" sz="2000" dirty="0" smtClean="0"/>
              <a:t>Modernize wherever is possible and optimize computations using modern technology and methods</a:t>
            </a:r>
          </a:p>
          <a:p>
            <a:pPr>
              <a:lnSpc>
                <a:spcPct val="150000"/>
              </a:lnSpc>
            </a:pPr>
            <a:r>
              <a:rPr lang="en-US" sz="2000" dirty="0" smtClean="0"/>
              <a:t>Have a first basic software frame work available </a:t>
            </a:r>
            <a:r>
              <a:rPr lang="en-US" sz="2000" dirty="0" err="1" smtClean="0"/>
              <a:t>asap</a:t>
            </a:r>
            <a:r>
              <a:rPr lang="en-US" sz="2000" dirty="0" smtClean="0"/>
              <a:t> with simplified modules to get experience and feedback from collaborators</a:t>
            </a: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
        <p:nvSpPr>
          <p:cNvPr id="5" name="TextBox 4"/>
          <p:cNvSpPr txBox="1"/>
          <p:nvPr/>
        </p:nvSpPr>
        <p:spPr>
          <a:xfrm>
            <a:off x="762001" y="4343539"/>
            <a:ext cx="7660639" cy="461665"/>
          </a:xfrm>
          <a:prstGeom prst="rect">
            <a:avLst/>
          </a:prstGeom>
          <a:solidFill>
            <a:schemeClr val="accent4">
              <a:lumMod val="40000"/>
              <a:lumOff val="60000"/>
            </a:schemeClr>
          </a:solidFill>
        </p:spPr>
        <p:txBody>
          <a:bodyPr wrap="square" rtlCol="0">
            <a:spAutoFit/>
          </a:bodyPr>
          <a:lstStyle/>
          <a:p>
            <a:pPr algn="ctr"/>
            <a:r>
              <a:rPr lang="en-US" sz="2400" dirty="0" smtClean="0"/>
              <a:t>Common goal with the ABP computing working group!</a:t>
            </a:r>
          </a:p>
        </p:txBody>
      </p:sp>
    </p:spTree>
    <p:extLst>
      <p:ext uri="{BB962C8B-B14F-4D97-AF65-F5344CB8AC3E}">
        <p14:creationId xmlns:p14="http://schemas.microsoft.com/office/powerpoint/2010/main" val="303703012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fontScale="62500" lnSpcReduction="20000"/>
          </a:bodyPr>
          <a:lstStyle/>
          <a:p>
            <a:pPr>
              <a:lnSpc>
                <a:spcPct val="150000"/>
              </a:lnSpc>
            </a:pPr>
            <a:r>
              <a:rPr lang="en-US" dirty="0" smtClean="0"/>
              <a:t>Use available codes! </a:t>
            </a:r>
          </a:p>
          <a:p>
            <a:pPr>
              <a:lnSpc>
                <a:spcPct val="150000"/>
              </a:lnSpc>
            </a:pPr>
            <a:r>
              <a:rPr lang="en-US" dirty="0" smtClean="0"/>
              <a:t>Modernize wherever is possible and optimize computations using modern technology and methods</a:t>
            </a:r>
          </a:p>
          <a:p>
            <a:pPr>
              <a:lnSpc>
                <a:spcPct val="150000"/>
              </a:lnSpc>
            </a:pPr>
            <a:r>
              <a:rPr lang="en-US" dirty="0" smtClean="0"/>
              <a:t>Have a first basic software frame work available </a:t>
            </a:r>
            <a:r>
              <a:rPr lang="en-US" dirty="0" err="1" smtClean="0"/>
              <a:t>asap</a:t>
            </a:r>
            <a:r>
              <a:rPr lang="en-US" dirty="0" smtClean="0"/>
              <a:t> with simplified modules to get experience and feedback from collaborators</a:t>
            </a:r>
          </a:p>
          <a:p>
            <a:pPr>
              <a:lnSpc>
                <a:spcPct val="150000"/>
              </a:lnSpc>
            </a:pPr>
            <a:r>
              <a:rPr lang="en-US" dirty="0" smtClean="0"/>
              <a:t>Develop new parts and more complex modules</a:t>
            </a:r>
          </a:p>
          <a:p>
            <a:pPr>
              <a:lnSpc>
                <a:spcPct val="150000"/>
              </a:lnSpc>
            </a:pPr>
            <a:r>
              <a:rPr lang="en-US" dirty="0" smtClean="0"/>
              <a:t>Benchmark to existing models	</a:t>
            </a:r>
          </a:p>
          <a:p>
            <a:pPr>
              <a:lnSpc>
                <a:spcPct val="150000"/>
              </a:lnSpc>
            </a:pPr>
            <a:r>
              <a:rPr lang="en-US" dirty="0" smtClean="0"/>
              <a:t>Allow for collaborative analysis toolkits</a:t>
            </a:r>
          </a:p>
          <a:p>
            <a:pPr>
              <a:lnSpc>
                <a:spcPct val="150000"/>
              </a:lnSpc>
            </a:pPr>
            <a:r>
              <a:rPr lang="en-US" dirty="0" smtClean="0"/>
              <a:t>Address physics questions and provide inputs to the CDR++</a:t>
            </a:r>
          </a:p>
          <a:p>
            <a:pPr>
              <a:lnSpc>
                <a:spcPct val="150000"/>
              </a:lnSpc>
            </a:pPr>
            <a:endParaRPr lang="en-US" dirty="0"/>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91470630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600" dirty="0" smtClean="0"/>
              <a:t>General strategy:</a:t>
            </a:r>
            <a:endParaRPr lang="en-US" sz="3600" dirty="0"/>
          </a:p>
        </p:txBody>
      </p:sp>
      <p:sp>
        <p:nvSpPr>
          <p:cNvPr id="3" name="Content Placeholder 2"/>
          <p:cNvSpPr>
            <a:spLocks noGrp="1"/>
          </p:cNvSpPr>
          <p:nvPr>
            <p:ph idx="1"/>
          </p:nvPr>
        </p:nvSpPr>
        <p:spPr/>
        <p:txBody>
          <a:bodyPr>
            <a:normAutofit fontScale="62500" lnSpcReduction="20000"/>
          </a:bodyPr>
          <a:lstStyle/>
          <a:p>
            <a:pPr>
              <a:lnSpc>
                <a:spcPct val="150000"/>
              </a:lnSpc>
            </a:pPr>
            <a:r>
              <a:rPr lang="en-US" dirty="0" smtClean="0"/>
              <a:t>Use available codes! </a:t>
            </a:r>
          </a:p>
          <a:p>
            <a:pPr>
              <a:lnSpc>
                <a:spcPct val="150000"/>
              </a:lnSpc>
            </a:pPr>
            <a:r>
              <a:rPr lang="en-US" dirty="0" smtClean="0"/>
              <a:t>Modernize wherever is possible and optimize computations using modern technology and methods</a:t>
            </a:r>
          </a:p>
          <a:p>
            <a:pPr>
              <a:lnSpc>
                <a:spcPct val="150000"/>
              </a:lnSpc>
            </a:pPr>
            <a:r>
              <a:rPr lang="en-US" dirty="0" smtClean="0"/>
              <a:t>Have a first basic software frame work available </a:t>
            </a:r>
            <a:r>
              <a:rPr lang="en-US" dirty="0" err="1" smtClean="0"/>
              <a:t>asap</a:t>
            </a:r>
            <a:r>
              <a:rPr lang="en-US" dirty="0" smtClean="0"/>
              <a:t> with simplified modules to get experience and feedback from collaborators</a:t>
            </a:r>
          </a:p>
          <a:p>
            <a:pPr>
              <a:lnSpc>
                <a:spcPct val="150000"/>
              </a:lnSpc>
            </a:pPr>
            <a:r>
              <a:rPr lang="en-US" dirty="0" smtClean="0"/>
              <a:t>Develop new parts and more complex modules</a:t>
            </a:r>
          </a:p>
          <a:p>
            <a:pPr>
              <a:lnSpc>
                <a:spcPct val="150000"/>
              </a:lnSpc>
            </a:pPr>
            <a:r>
              <a:rPr lang="en-US" dirty="0" smtClean="0"/>
              <a:t>Benchmark to existing models	</a:t>
            </a:r>
          </a:p>
          <a:p>
            <a:pPr>
              <a:lnSpc>
                <a:spcPct val="150000"/>
              </a:lnSpc>
            </a:pPr>
            <a:r>
              <a:rPr lang="en-US" dirty="0" smtClean="0"/>
              <a:t>Allow for collaborative analysis toolkits</a:t>
            </a:r>
          </a:p>
          <a:p>
            <a:pPr>
              <a:lnSpc>
                <a:spcPct val="150000"/>
              </a:lnSpc>
            </a:pPr>
            <a:r>
              <a:rPr lang="en-US" dirty="0" smtClean="0">
                <a:solidFill>
                  <a:srgbClr val="FF0000"/>
                </a:solidFill>
              </a:rPr>
              <a:t>Address physics questions and provide inputs to the CDR++</a:t>
            </a:r>
          </a:p>
          <a:p>
            <a:pPr>
              <a:lnSpc>
                <a:spcPct val="150000"/>
              </a:lnSpc>
            </a:pPr>
            <a:endParaRPr lang="en-US" dirty="0">
              <a:solidFill>
                <a:srgbClr val="FF0000"/>
              </a:solidFill>
            </a:endParaRPr>
          </a:p>
        </p:txBody>
      </p:sp>
      <p:pic>
        <p:nvPicPr>
          <p:cNvPr id="4" name="Picture 3"/>
          <p:cNvPicPr>
            <a:picLocks/>
          </p:cNvPicPr>
          <p:nvPr/>
        </p:nvPicPr>
        <p:blipFill>
          <a:blip r:embed="rId2">
            <a:extLst/>
          </a:blip>
          <a:stretch>
            <a:fillRect/>
          </a:stretch>
        </p:blipFill>
        <p:spPr>
          <a:xfrm>
            <a:off x="2432217" y="910528"/>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9147063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05103"/>
            <a:ext cx="9144000" cy="1143000"/>
          </a:xfrm>
        </p:spPr>
        <p:txBody>
          <a:bodyPr>
            <a:noAutofit/>
          </a:bodyPr>
          <a:lstStyle/>
          <a:p>
            <a:r>
              <a:rPr lang="en-US" sz="3300" dirty="0" smtClean="0"/>
              <a:t>Develop a Modern, Collaborative and Extendable Beam Dynamics Software tool to design the FCC-</a:t>
            </a:r>
            <a:r>
              <a:rPr lang="en-US" sz="3300" dirty="0" err="1" smtClean="0"/>
              <a:t>ee</a:t>
            </a:r>
            <a:endParaRPr lang="en-US" sz="3300" dirty="0"/>
          </a:p>
        </p:txBody>
      </p:sp>
      <p:sp>
        <p:nvSpPr>
          <p:cNvPr id="4" name="TextBox 3"/>
          <p:cNvSpPr txBox="1"/>
          <p:nvPr/>
        </p:nvSpPr>
        <p:spPr>
          <a:xfrm>
            <a:off x="346662" y="2989074"/>
            <a:ext cx="6171769" cy="369332"/>
          </a:xfrm>
          <a:prstGeom prst="rect">
            <a:avLst/>
          </a:prstGeom>
          <a:noFill/>
        </p:spPr>
        <p:txBody>
          <a:bodyPr wrap="none" rtlCol="0">
            <a:spAutoFit/>
          </a:bodyPr>
          <a:lstStyle/>
          <a:p>
            <a:pPr algn="just"/>
            <a:r>
              <a:rPr lang="en-US" b="1" dirty="0" smtClean="0"/>
              <a:t>Approved project: partners EPFL and CERN period 2020-2024</a:t>
            </a:r>
            <a:endParaRPr lang="en-US" b="1" dirty="0"/>
          </a:p>
        </p:txBody>
      </p:sp>
      <p:sp>
        <p:nvSpPr>
          <p:cNvPr id="7" name="TextBox 6"/>
          <p:cNvSpPr txBox="1"/>
          <p:nvPr/>
        </p:nvSpPr>
        <p:spPr>
          <a:xfrm>
            <a:off x="270530" y="3347032"/>
            <a:ext cx="8636814" cy="2308324"/>
          </a:xfrm>
          <a:prstGeom prst="rect">
            <a:avLst/>
          </a:prstGeom>
          <a:noFill/>
        </p:spPr>
        <p:txBody>
          <a:bodyPr wrap="square" rtlCol="0">
            <a:spAutoFit/>
          </a:bodyPr>
          <a:lstStyle/>
          <a:p>
            <a:pPr algn="just"/>
            <a:r>
              <a:rPr lang="en-US" sz="1600" dirty="0"/>
              <a:t>Develop a modular and extendable software framework for FCC-</a:t>
            </a:r>
            <a:r>
              <a:rPr lang="en-US" sz="1600" dirty="0" err="1"/>
              <a:t>ee</a:t>
            </a:r>
            <a:r>
              <a:rPr lang="en-US" sz="1600" dirty="0"/>
              <a:t> design and simulation work. In a first phase new functionality includes a multi-turn multiple interaction point model of a Future Circular Lepton Collider (FCC-</a:t>
            </a:r>
            <a:r>
              <a:rPr lang="en-US" sz="1600" dirty="0" err="1"/>
              <a:t>ee</a:t>
            </a:r>
            <a:r>
              <a:rPr lang="en-US" sz="1600" dirty="0"/>
              <a:t>) including a full lattice description, beam-beam modules, </a:t>
            </a:r>
            <a:r>
              <a:rPr lang="en-US" sz="1600" dirty="0" err="1"/>
              <a:t>beamstrahlung</a:t>
            </a:r>
            <a:r>
              <a:rPr lang="en-US" sz="1600" dirty="0"/>
              <a:t>, </a:t>
            </a:r>
            <a:r>
              <a:rPr lang="en-US" sz="1600" dirty="0" err="1"/>
              <a:t>radiative</a:t>
            </a:r>
            <a:r>
              <a:rPr lang="en-US" sz="1600" dirty="0"/>
              <a:t> </a:t>
            </a:r>
            <a:r>
              <a:rPr lang="en-US" sz="1600" dirty="0" err="1"/>
              <a:t>Bhabha</a:t>
            </a:r>
            <a:r>
              <a:rPr lang="en-US" sz="1600" dirty="0"/>
              <a:t> scattering and strong damping for beam lifetime and particle losses studies. Lattice and collective effects should be modeled in a self-consistent approach. The project aims at studying the luminosity reach and background tolerances with cross talk between the interaction points together with possible mitigating technics. Intensity limitations driven by beam stability constrains is the goal of the studies. A newly self consistent simulation tool to design high energy lepton colliders will be delivered together with an operational scenario for the FCC-</a:t>
            </a:r>
            <a:r>
              <a:rPr lang="en-US" sz="1600" dirty="0" err="1"/>
              <a:t>ee</a:t>
            </a:r>
            <a:r>
              <a:rPr lang="en-US" sz="1600" dirty="0"/>
              <a:t> option.</a:t>
            </a:r>
            <a:r>
              <a:rPr lang="en-US" sz="1600" dirty="0" smtClean="0">
                <a:effectLst/>
              </a:rPr>
              <a:t> </a:t>
            </a:r>
            <a:endParaRPr lang="en-US" sz="1600" dirty="0"/>
          </a:p>
        </p:txBody>
      </p:sp>
      <p:sp>
        <p:nvSpPr>
          <p:cNvPr id="8" name="TextBox 7"/>
          <p:cNvSpPr txBox="1"/>
          <p:nvPr/>
        </p:nvSpPr>
        <p:spPr>
          <a:xfrm>
            <a:off x="270530" y="2465871"/>
            <a:ext cx="6263253" cy="369332"/>
          </a:xfrm>
          <a:prstGeom prst="rect">
            <a:avLst/>
          </a:prstGeom>
          <a:noFill/>
        </p:spPr>
        <p:txBody>
          <a:bodyPr wrap="none" rtlCol="0">
            <a:spAutoFit/>
          </a:bodyPr>
          <a:lstStyle/>
          <a:p>
            <a:r>
              <a:rPr lang="en-US" b="1" dirty="0" smtClean="0"/>
              <a:t>CHART Swiss Institute for Accelerator Research and Technology</a:t>
            </a:r>
            <a:endParaRPr lang="en-US" b="1" dirty="0"/>
          </a:p>
        </p:txBody>
      </p:sp>
      <p:pic>
        <p:nvPicPr>
          <p:cNvPr id="9" name="Picture 8"/>
          <p:cNvPicPr>
            <a:picLocks/>
          </p:cNvPicPr>
          <p:nvPr/>
        </p:nvPicPr>
        <p:blipFill>
          <a:blip r:embed="rId2">
            <a:extLst/>
          </a:blip>
          <a:stretch>
            <a:fillRect/>
          </a:stretch>
        </p:blipFill>
        <p:spPr>
          <a:xfrm>
            <a:off x="2492048" y="1348103"/>
            <a:ext cx="4527921" cy="101601"/>
          </a:xfrm>
          <a:prstGeom prst="rect">
            <a:avLst/>
          </a:prstGeom>
          <a:effectLst>
            <a:outerShdw blurRad="63500" dist="25400" dir="5400000" rotWithShape="0">
              <a:srgbClr val="000000">
                <a:alpha val="50000"/>
              </a:srgbClr>
            </a:outerShdw>
          </a:effectLst>
        </p:spPr>
      </p:pic>
      <p:pic>
        <p:nvPicPr>
          <p:cNvPr id="10" name="logo_fast_page_loading.jpg"/>
          <p:cNvPicPr>
            <a:picLocks noChangeAspect="1"/>
          </p:cNvPicPr>
          <p:nvPr/>
        </p:nvPicPr>
        <p:blipFill>
          <a:blip r:embed="rId3">
            <a:extLst/>
          </a:blip>
          <a:stretch>
            <a:fillRect/>
          </a:stretch>
        </p:blipFill>
        <p:spPr>
          <a:xfrm>
            <a:off x="7019969" y="1594803"/>
            <a:ext cx="1742136" cy="1742136"/>
          </a:xfrm>
          <a:prstGeom prst="rect">
            <a:avLst/>
          </a:prstGeom>
          <a:ln w="12700">
            <a:miter lim="400000"/>
          </a:ln>
        </p:spPr>
      </p:pic>
      <p:sp>
        <p:nvSpPr>
          <p:cNvPr id="3" name="TextBox 2"/>
          <p:cNvSpPr txBox="1"/>
          <p:nvPr/>
        </p:nvSpPr>
        <p:spPr>
          <a:xfrm>
            <a:off x="571500" y="5978071"/>
            <a:ext cx="4731321" cy="369332"/>
          </a:xfrm>
          <a:prstGeom prst="rect">
            <a:avLst/>
          </a:prstGeom>
          <a:noFill/>
        </p:spPr>
        <p:txBody>
          <a:bodyPr wrap="none" rtlCol="0">
            <a:spAutoFit/>
          </a:bodyPr>
          <a:lstStyle/>
          <a:p>
            <a:r>
              <a:rPr lang="en-US" dirty="0" smtClean="0"/>
              <a:t>Resources: 1 Post-doc (4y) + 2 PHD students (3y)</a:t>
            </a:r>
            <a:endParaRPr lang="en-US" dirty="0"/>
          </a:p>
        </p:txBody>
      </p:sp>
    </p:spTree>
    <p:extLst>
      <p:ext uri="{BB962C8B-B14F-4D97-AF65-F5344CB8AC3E}">
        <p14:creationId xmlns:p14="http://schemas.microsoft.com/office/powerpoint/2010/main" val="259409606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03731" y="-138151"/>
            <a:ext cx="4481689" cy="670806"/>
          </a:xfrm>
        </p:spPr>
        <p:txBody>
          <a:bodyPr>
            <a:normAutofit/>
          </a:bodyPr>
          <a:lstStyle/>
          <a:p>
            <a:r>
              <a:rPr lang="en-US" sz="3600" dirty="0" smtClean="0"/>
              <a:t>Preliminary Plan:</a:t>
            </a:r>
            <a:endParaRPr lang="en-US" sz="3600" dirty="0"/>
          </a:p>
        </p:txBody>
      </p:sp>
      <p:sp>
        <p:nvSpPr>
          <p:cNvPr id="17" name="TextBox 16"/>
          <p:cNvSpPr txBox="1"/>
          <p:nvPr/>
        </p:nvSpPr>
        <p:spPr>
          <a:xfrm>
            <a:off x="117929" y="531358"/>
            <a:ext cx="7888877" cy="5733879"/>
          </a:xfrm>
          <a:prstGeom prst="rect">
            <a:avLst/>
          </a:prstGeom>
          <a:noFill/>
        </p:spPr>
        <p:txBody>
          <a:bodyPr wrap="square" rtlCol="0">
            <a:spAutoFit/>
          </a:bodyPr>
          <a:lstStyle/>
          <a:p>
            <a:pPr marL="285750" indent="-285750">
              <a:lnSpc>
                <a:spcPct val="120000"/>
              </a:lnSpc>
              <a:buFont typeface="Arial"/>
              <a:buChar char="•"/>
            </a:pPr>
            <a:r>
              <a:rPr lang="en-US" b="1" dirty="0" smtClean="0">
                <a:solidFill>
                  <a:srgbClr val="008000"/>
                </a:solidFill>
              </a:rPr>
              <a:t>Review o</a:t>
            </a:r>
            <a:r>
              <a:rPr lang="en-US" dirty="0" smtClean="0">
                <a:solidFill>
                  <a:srgbClr val="008000"/>
                </a:solidFill>
              </a:rPr>
              <a:t>f existing Codes/Models with definition of needs goals</a:t>
            </a:r>
          </a:p>
          <a:p>
            <a:pPr>
              <a:lnSpc>
                <a:spcPct val="120000"/>
              </a:lnSpc>
            </a:pPr>
            <a:endParaRPr lang="en-US" dirty="0" smtClean="0"/>
          </a:p>
          <a:p>
            <a:pPr marL="285750" indent="-285750">
              <a:lnSpc>
                <a:spcPct val="120000"/>
              </a:lnSpc>
              <a:buFont typeface="Arial"/>
              <a:buChar char="•"/>
            </a:pPr>
            <a:r>
              <a:rPr lang="en-US" dirty="0" smtClean="0"/>
              <a:t>Define </a:t>
            </a:r>
            <a:r>
              <a:rPr lang="en-US" b="1" dirty="0" smtClean="0"/>
              <a:t>technical choices </a:t>
            </a:r>
            <a:r>
              <a:rPr lang="en-US" dirty="0"/>
              <a:t>for </a:t>
            </a:r>
            <a:r>
              <a:rPr lang="en-US" dirty="0" smtClean="0"/>
              <a:t>the </a:t>
            </a:r>
            <a:r>
              <a:rPr lang="en-US" b="1" dirty="0" smtClean="0"/>
              <a:t>Software </a:t>
            </a:r>
            <a:r>
              <a:rPr lang="en-US" b="1" dirty="0"/>
              <a:t>frame work </a:t>
            </a:r>
            <a:r>
              <a:rPr lang="en-US" dirty="0"/>
              <a:t>general structure </a:t>
            </a:r>
            <a:endParaRPr lang="en-US" dirty="0" smtClean="0"/>
          </a:p>
          <a:p>
            <a:pPr marL="285750" indent="-285750">
              <a:lnSpc>
                <a:spcPct val="120000"/>
              </a:lnSpc>
              <a:buFont typeface="Arial"/>
              <a:buChar char="•"/>
            </a:pPr>
            <a:r>
              <a:rPr lang="en-US" b="1" dirty="0" smtClean="0">
                <a:solidFill>
                  <a:srgbClr val="008000"/>
                </a:solidFill>
              </a:rPr>
              <a:t>Select models </a:t>
            </a:r>
            <a:r>
              <a:rPr lang="en-US" dirty="0" smtClean="0">
                <a:solidFill>
                  <a:srgbClr val="008000"/>
                </a:solidFill>
              </a:rPr>
              <a:t>to be imported or modernized</a:t>
            </a:r>
            <a:endParaRPr lang="en-US" dirty="0">
              <a:solidFill>
                <a:srgbClr val="008000"/>
              </a:solidFill>
            </a:endParaRPr>
          </a:p>
          <a:p>
            <a:pPr marL="285750" indent="-285750">
              <a:lnSpc>
                <a:spcPct val="120000"/>
              </a:lnSpc>
              <a:buFont typeface="Arial"/>
              <a:buChar char="•"/>
            </a:pPr>
            <a:r>
              <a:rPr lang="en-US" b="1" dirty="0" smtClean="0"/>
              <a:t>First SF </a:t>
            </a:r>
            <a:r>
              <a:rPr lang="en-US" dirty="0" smtClean="0"/>
              <a:t>with simplified modules available</a:t>
            </a:r>
          </a:p>
          <a:p>
            <a:pPr>
              <a:lnSpc>
                <a:spcPct val="120000"/>
              </a:lnSpc>
            </a:pPr>
            <a:endParaRPr lang="en-US" dirty="0" smtClean="0"/>
          </a:p>
          <a:p>
            <a:pPr marL="285750" indent="-285750">
              <a:lnSpc>
                <a:spcPct val="120000"/>
              </a:lnSpc>
              <a:buFont typeface="Arial"/>
              <a:buChar char="•"/>
            </a:pPr>
            <a:r>
              <a:rPr lang="en-US" dirty="0"/>
              <a:t>Development and integration of </a:t>
            </a:r>
            <a:r>
              <a:rPr lang="en-US" b="1" dirty="0"/>
              <a:t>new lattice and Beam-Beam </a:t>
            </a:r>
            <a:r>
              <a:rPr lang="en-US" b="1" dirty="0" smtClean="0"/>
              <a:t>modules</a:t>
            </a:r>
          </a:p>
          <a:p>
            <a:pPr marL="285750" indent="-285750">
              <a:lnSpc>
                <a:spcPct val="120000"/>
              </a:lnSpc>
              <a:buFont typeface="Arial"/>
              <a:buChar char="•"/>
            </a:pPr>
            <a:r>
              <a:rPr lang="en-US" b="1" dirty="0" smtClean="0"/>
              <a:t>Simulation </a:t>
            </a:r>
            <a:r>
              <a:rPr lang="en-US" b="1" dirty="0"/>
              <a:t>campaign </a:t>
            </a:r>
            <a:r>
              <a:rPr lang="en-US" dirty="0"/>
              <a:t>for multi IP </a:t>
            </a:r>
            <a:r>
              <a:rPr lang="en-US" dirty="0" smtClean="0"/>
              <a:t>studies and top-up injection</a:t>
            </a:r>
          </a:p>
          <a:p>
            <a:pPr marL="285750" indent="-285750">
              <a:lnSpc>
                <a:spcPct val="120000"/>
              </a:lnSpc>
              <a:buFont typeface="Arial"/>
              <a:buChar char="•"/>
            </a:pPr>
            <a:r>
              <a:rPr lang="en-US" dirty="0"/>
              <a:t>Define </a:t>
            </a:r>
            <a:r>
              <a:rPr lang="en-US" dirty="0" smtClean="0"/>
              <a:t>functionalities </a:t>
            </a:r>
            <a:r>
              <a:rPr lang="en-US" dirty="0"/>
              <a:t>for </a:t>
            </a:r>
            <a:r>
              <a:rPr lang="en-US" b="1" dirty="0"/>
              <a:t>Analysis </a:t>
            </a:r>
            <a:r>
              <a:rPr lang="en-US" b="1" dirty="0" smtClean="0"/>
              <a:t>tools</a:t>
            </a:r>
            <a:endParaRPr lang="en-US" b="1" dirty="0"/>
          </a:p>
          <a:p>
            <a:pPr marL="285750" indent="-285750">
              <a:lnSpc>
                <a:spcPct val="120000"/>
              </a:lnSpc>
              <a:buFont typeface="Arial"/>
              <a:buChar char="•"/>
            </a:pPr>
            <a:r>
              <a:rPr lang="en-US" b="1" dirty="0"/>
              <a:t>Explore </a:t>
            </a:r>
            <a:r>
              <a:rPr lang="en-US" dirty="0"/>
              <a:t>new ways to speed up calculations and </a:t>
            </a:r>
            <a:r>
              <a:rPr lang="en-US" dirty="0" smtClean="0"/>
              <a:t>optimize</a:t>
            </a:r>
          </a:p>
          <a:p>
            <a:pPr marL="285750" indent="-285750">
              <a:lnSpc>
                <a:spcPct val="120000"/>
              </a:lnSpc>
              <a:buFont typeface="Arial"/>
              <a:buChar char="•"/>
            </a:pPr>
            <a:endParaRPr lang="en-US" dirty="0" smtClean="0"/>
          </a:p>
          <a:p>
            <a:pPr marL="285750" indent="-285750">
              <a:lnSpc>
                <a:spcPct val="120000"/>
              </a:lnSpc>
              <a:buFont typeface="Arial"/>
              <a:buChar char="•"/>
            </a:pPr>
            <a:endParaRPr lang="en-US" dirty="0" smtClean="0"/>
          </a:p>
          <a:p>
            <a:pPr marL="285750" indent="-285750">
              <a:lnSpc>
                <a:spcPct val="120000"/>
              </a:lnSpc>
              <a:buFont typeface="Arial"/>
              <a:buChar char="•"/>
            </a:pPr>
            <a:r>
              <a:rPr lang="en-US" dirty="0" smtClean="0"/>
              <a:t>Include </a:t>
            </a:r>
            <a:r>
              <a:rPr lang="en-US" dirty="0"/>
              <a:t>in the Software Frame work </a:t>
            </a:r>
            <a:r>
              <a:rPr lang="en-US" b="1" dirty="0"/>
              <a:t>other available modules</a:t>
            </a:r>
          </a:p>
          <a:p>
            <a:pPr marL="285750" indent="-285750">
              <a:lnSpc>
                <a:spcPct val="120000"/>
              </a:lnSpc>
              <a:buFont typeface="Arial"/>
              <a:buChar char="•"/>
            </a:pPr>
            <a:r>
              <a:rPr lang="en-US" dirty="0" smtClean="0"/>
              <a:t>Simulation campaign for </a:t>
            </a:r>
            <a:r>
              <a:rPr lang="en-US" b="1" dirty="0" smtClean="0"/>
              <a:t>combined effects</a:t>
            </a:r>
          </a:p>
          <a:p>
            <a:pPr marL="285750" indent="-285750">
              <a:lnSpc>
                <a:spcPct val="120000"/>
              </a:lnSpc>
              <a:buFont typeface="Arial"/>
              <a:buChar char="•"/>
            </a:pPr>
            <a:endParaRPr lang="en-US" b="1" dirty="0" smtClean="0"/>
          </a:p>
          <a:p>
            <a:pPr>
              <a:lnSpc>
                <a:spcPct val="120000"/>
              </a:lnSpc>
            </a:pPr>
            <a:endParaRPr lang="en-US" dirty="0" smtClean="0"/>
          </a:p>
          <a:p>
            <a:pPr marL="285750" indent="-285750">
              <a:lnSpc>
                <a:spcPct val="120000"/>
              </a:lnSpc>
              <a:buFont typeface="Arial"/>
              <a:buChar char="•"/>
            </a:pPr>
            <a:r>
              <a:rPr lang="en-US" dirty="0" smtClean="0"/>
              <a:t>Full Documentation available and </a:t>
            </a:r>
            <a:r>
              <a:rPr lang="en-US" b="1" dirty="0" smtClean="0"/>
              <a:t>CDR++ contribution</a:t>
            </a:r>
            <a:endParaRPr lang="en-US" b="1" dirty="0"/>
          </a:p>
        </p:txBody>
      </p:sp>
      <p:sp>
        <p:nvSpPr>
          <p:cNvPr id="3" name="Rectangle 2"/>
          <p:cNvSpPr/>
          <p:nvPr/>
        </p:nvSpPr>
        <p:spPr>
          <a:xfrm>
            <a:off x="8491357" y="425580"/>
            <a:ext cx="652643" cy="415498"/>
          </a:xfrm>
          <a:prstGeom prst="rect">
            <a:avLst/>
          </a:prstGeom>
        </p:spPr>
        <p:txBody>
          <a:bodyPr wrap="none">
            <a:spAutoFit/>
          </a:bodyPr>
          <a:lstStyle/>
          <a:p>
            <a:pPr>
              <a:lnSpc>
                <a:spcPct val="120000"/>
              </a:lnSpc>
            </a:pPr>
            <a:r>
              <a:rPr lang="en-US" b="1" dirty="0"/>
              <a:t>2020</a:t>
            </a:r>
          </a:p>
        </p:txBody>
      </p:sp>
      <p:sp>
        <p:nvSpPr>
          <p:cNvPr id="14" name="Rectangle 13"/>
          <p:cNvSpPr/>
          <p:nvPr/>
        </p:nvSpPr>
        <p:spPr>
          <a:xfrm>
            <a:off x="8491357" y="1394223"/>
            <a:ext cx="652643" cy="415498"/>
          </a:xfrm>
          <a:prstGeom prst="rect">
            <a:avLst/>
          </a:prstGeom>
        </p:spPr>
        <p:txBody>
          <a:bodyPr wrap="none">
            <a:spAutoFit/>
          </a:bodyPr>
          <a:lstStyle/>
          <a:p>
            <a:pPr>
              <a:lnSpc>
                <a:spcPct val="120000"/>
              </a:lnSpc>
            </a:pPr>
            <a:r>
              <a:rPr lang="en-US" b="1" dirty="0" smtClean="0"/>
              <a:t>2021</a:t>
            </a:r>
            <a:endParaRPr lang="en-US" b="1" dirty="0"/>
          </a:p>
        </p:txBody>
      </p:sp>
      <p:sp>
        <p:nvSpPr>
          <p:cNvPr id="15" name="Rectangle 14"/>
          <p:cNvSpPr/>
          <p:nvPr/>
        </p:nvSpPr>
        <p:spPr>
          <a:xfrm>
            <a:off x="8491357" y="2925480"/>
            <a:ext cx="652643" cy="415498"/>
          </a:xfrm>
          <a:prstGeom prst="rect">
            <a:avLst/>
          </a:prstGeom>
        </p:spPr>
        <p:txBody>
          <a:bodyPr wrap="none">
            <a:spAutoFit/>
          </a:bodyPr>
          <a:lstStyle/>
          <a:p>
            <a:pPr>
              <a:lnSpc>
                <a:spcPct val="120000"/>
              </a:lnSpc>
            </a:pPr>
            <a:r>
              <a:rPr lang="en-US" b="1" dirty="0" smtClean="0"/>
              <a:t>2022</a:t>
            </a:r>
            <a:endParaRPr lang="en-US" b="1" dirty="0"/>
          </a:p>
        </p:txBody>
      </p:sp>
      <p:sp>
        <p:nvSpPr>
          <p:cNvPr id="19" name="Rectangle 18"/>
          <p:cNvSpPr/>
          <p:nvPr/>
        </p:nvSpPr>
        <p:spPr>
          <a:xfrm>
            <a:off x="8482286" y="4449480"/>
            <a:ext cx="652643" cy="415498"/>
          </a:xfrm>
          <a:prstGeom prst="rect">
            <a:avLst/>
          </a:prstGeom>
        </p:spPr>
        <p:txBody>
          <a:bodyPr wrap="none">
            <a:spAutoFit/>
          </a:bodyPr>
          <a:lstStyle/>
          <a:p>
            <a:pPr>
              <a:lnSpc>
                <a:spcPct val="120000"/>
              </a:lnSpc>
            </a:pPr>
            <a:r>
              <a:rPr lang="en-US" b="1" dirty="0" smtClean="0"/>
              <a:t>2023</a:t>
            </a:r>
            <a:endParaRPr lang="en-US" b="1" dirty="0"/>
          </a:p>
        </p:txBody>
      </p:sp>
      <p:sp>
        <p:nvSpPr>
          <p:cNvPr id="21" name="Rectangle 20"/>
          <p:cNvSpPr/>
          <p:nvPr/>
        </p:nvSpPr>
        <p:spPr>
          <a:xfrm>
            <a:off x="8482286" y="5781166"/>
            <a:ext cx="652643" cy="415498"/>
          </a:xfrm>
          <a:prstGeom prst="rect">
            <a:avLst/>
          </a:prstGeom>
        </p:spPr>
        <p:txBody>
          <a:bodyPr wrap="none">
            <a:spAutoFit/>
          </a:bodyPr>
          <a:lstStyle/>
          <a:p>
            <a:pPr>
              <a:lnSpc>
                <a:spcPct val="120000"/>
              </a:lnSpc>
            </a:pPr>
            <a:r>
              <a:rPr lang="en-US" b="1" dirty="0" smtClean="0"/>
              <a:t>2024</a:t>
            </a:r>
            <a:endParaRPr lang="en-US" b="1" dirty="0"/>
          </a:p>
        </p:txBody>
      </p:sp>
      <p:grpSp>
        <p:nvGrpSpPr>
          <p:cNvPr id="8" name="Group 7"/>
          <p:cNvGrpSpPr/>
          <p:nvPr/>
        </p:nvGrpSpPr>
        <p:grpSpPr>
          <a:xfrm>
            <a:off x="8280653" y="532655"/>
            <a:ext cx="119826" cy="6243331"/>
            <a:chOff x="8397239" y="555372"/>
            <a:chExt cx="0" cy="6226364"/>
          </a:xfrm>
        </p:grpSpPr>
        <p:cxnSp>
          <p:nvCxnSpPr>
            <p:cNvPr id="10" name="Straight Connector 9"/>
            <p:cNvCxnSpPr/>
            <p:nvPr/>
          </p:nvCxnSpPr>
          <p:spPr>
            <a:xfrm rot="5400000">
              <a:off x="7679985" y="1586440"/>
              <a:ext cx="1434507" cy="0"/>
            </a:xfrm>
            <a:prstGeom prst="line">
              <a:avLst/>
            </a:prstGeom>
            <a:ln w="1016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7679985" y="3078317"/>
              <a:ext cx="1434507" cy="0"/>
            </a:xfrm>
            <a:prstGeom prst="line">
              <a:avLst/>
            </a:prstGeom>
            <a:ln w="1016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5400000">
              <a:off x="7679985" y="4572595"/>
              <a:ext cx="1434507" cy="0"/>
            </a:xfrm>
            <a:prstGeom prst="line">
              <a:avLst/>
            </a:prstGeom>
            <a:ln w="10160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a:off x="7679985" y="6064483"/>
              <a:ext cx="1434507" cy="0"/>
            </a:xfrm>
            <a:prstGeom prst="line">
              <a:avLst/>
            </a:prstGeom>
            <a:ln w="101600" cap="flat">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8397239" y="555372"/>
              <a:ext cx="0" cy="267564"/>
            </a:xfrm>
            <a:prstGeom prst="line">
              <a:avLst/>
            </a:prstGeom>
            <a:ln w="101600">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9348128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358"/>
            <a:ext cx="8229600" cy="1143000"/>
          </a:xfrm>
        </p:spPr>
        <p:txBody>
          <a:bodyPr/>
          <a:lstStyle/>
          <a:p>
            <a:r>
              <a:rPr lang="en-US" sz="3600" dirty="0" smtClean="0"/>
              <a:t>Summary</a:t>
            </a:r>
            <a:r>
              <a:rPr lang="en-US" dirty="0" smtClean="0"/>
              <a:t>	</a:t>
            </a:r>
            <a:endParaRPr lang="en-US" dirty="0"/>
          </a:p>
        </p:txBody>
      </p:sp>
      <p:sp>
        <p:nvSpPr>
          <p:cNvPr id="3" name="Content Placeholder 2"/>
          <p:cNvSpPr>
            <a:spLocks noGrp="1"/>
          </p:cNvSpPr>
          <p:nvPr>
            <p:ph idx="1"/>
          </p:nvPr>
        </p:nvSpPr>
        <p:spPr>
          <a:xfrm>
            <a:off x="457200" y="979316"/>
            <a:ext cx="8229600" cy="4721578"/>
          </a:xfrm>
        </p:spPr>
        <p:txBody>
          <a:bodyPr>
            <a:normAutofit/>
          </a:bodyPr>
          <a:lstStyle/>
          <a:p>
            <a:r>
              <a:rPr lang="en-US" sz="2400" dirty="0" smtClean="0"/>
              <a:t>Several tools exist to study different effects for the FCC-</a:t>
            </a:r>
            <a:r>
              <a:rPr lang="en-US" sz="2400" dirty="0" err="1" smtClean="0"/>
              <a:t>ee</a:t>
            </a:r>
            <a:r>
              <a:rPr lang="en-US" sz="2400" dirty="0" smtClean="0"/>
              <a:t> collider</a:t>
            </a:r>
          </a:p>
          <a:p>
            <a:r>
              <a:rPr lang="en-US" sz="2400" dirty="0" smtClean="0"/>
              <a:t>A global model that can be used to address the open questions does not exist yet</a:t>
            </a:r>
          </a:p>
          <a:p>
            <a:r>
              <a:rPr lang="en-US" sz="2400" dirty="0" smtClean="0"/>
              <a:t>CHART project aims to serve the collaboration to build such back-bone model and to use it for the design of the FCC-</a:t>
            </a:r>
            <a:r>
              <a:rPr lang="en-US" sz="2400" dirty="0" err="1" smtClean="0"/>
              <a:t>ee</a:t>
            </a:r>
            <a:endParaRPr lang="en-US" sz="2400" dirty="0" smtClean="0"/>
          </a:p>
        </p:txBody>
      </p:sp>
    </p:spTree>
    <p:extLst>
      <p:ext uri="{BB962C8B-B14F-4D97-AF65-F5344CB8AC3E}">
        <p14:creationId xmlns:p14="http://schemas.microsoft.com/office/powerpoint/2010/main" val="25588995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358"/>
            <a:ext cx="8229600" cy="1143000"/>
          </a:xfrm>
        </p:spPr>
        <p:txBody>
          <a:bodyPr/>
          <a:lstStyle/>
          <a:p>
            <a:r>
              <a:rPr lang="en-US" sz="3600" dirty="0" smtClean="0"/>
              <a:t>Summary</a:t>
            </a:r>
            <a:r>
              <a:rPr lang="en-US" dirty="0" smtClean="0"/>
              <a:t>	</a:t>
            </a:r>
            <a:endParaRPr lang="en-US" dirty="0"/>
          </a:p>
        </p:txBody>
      </p:sp>
      <p:sp>
        <p:nvSpPr>
          <p:cNvPr id="3" name="Content Placeholder 2"/>
          <p:cNvSpPr>
            <a:spLocks noGrp="1"/>
          </p:cNvSpPr>
          <p:nvPr>
            <p:ph idx="1"/>
          </p:nvPr>
        </p:nvSpPr>
        <p:spPr>
          <a:xfrm>
            <a:off x="457200" y="979316"/>
            <a:ext cx="8229600" cy="4721578"/>
          </a:xfrm>
        </p:spPr>
        <p:txBody>
          <a:bodyPr>
            <a:normAutofit/>
          </a:bodyPr>
          <a:lstStyle/>
          <a:p>
            <a:r>
              <a:rPr lang="en-US" sz="2400" dirty="0" smtClean="0"/>
              <a:t>Several tools exist to study different effects for the FCC-</a:t>
            </a:r>
            <a:r>
              <a:rPr lang="en-US" sz="2400" dirty="0" err="1" smtClean="0"/>
              <a:t>ee</a:t>
            </a:r>
            <a:r>
              <a:rPr lang="en-US" sz="2400" dirty="0" smtClean="0"/>
              <a:t> collider</a:t>
            </a:r>
          </a:p>
          <a:p>
            <a:r>
              <a:rPr lang="en-US" sz="2400" dirty="0" smtClean="0"/>
              <a:t>A global model that can be used to address the open questions does not exist yet</a:t>
            </a:r>
          </a:p>
          <a:p>
            <a:r>
              <a:rPr lang="en-US" sz="2400" dirty="0" smtClean="0"/>
              <a:t>CHART project aims to serve the collaboration to build such back-bone model and to use it for the design of the FCC-</a:t>
            </a:r>
            <a:r>
              <a:rPr lang="en-US" sz="2400" dirty="0" err="1" smtClean="0"/>
              <a:t>ee</a:t>
            </a:r>
            <a:endParaRPr lang="en-US" sz="2400" dirty="0" smtClean="0"/>
          </a:p>
          <a:p>
            <a:r>
              <a:rPr lang="en-US" sz="2400" dirty="0" smtClean="0">
                <a:solidFill>
                  <a:srgbClr val="FF0000"/>
                </a:solidFill>
              </a:rPr>
              <a:t>It is a challenging goal but we want to learning from experts and help where needed to modernize tools, make use of front-end technologies, simplify access to new comers and </a:t>
            </a:r>
            <a:r>
              <a:rPr lang="mr-IN" sz="2400" dirty="0" smtClean="0">
                <a:solidFill>
                  <a:srgbClr val="FF0000"/>
                </a:solidFill>
              </a:rPr>
              <a:t>…</a:t>
            </a:r>
            <a:endParaRPr lang="en-US" sz="2400" dirty="0">
              <a:solidFill>
                <a:srgbClr val="FF0000"/>
              </a:solidFill>
            </a:endParaRPr>
          </a:p>
        </p:txBody>
      </p:sp>
    </p:spTree>
    <p:extLst>
      <p:ext uri="{BB962C8B-B14F-4D97-AF65-F5344CB8AC3E}">
        <p14:creationId xmlns:p14="http://schemas.microsoft.com/office/powerpoint/2010/main" val="3135599044"/>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358"/>
            <a:ext cx="8229600" cy="1143000"/>
          </a:xfrm>
        </p:spPr>
        <p:txBody>
          <a:bodyPr/>
          <a:lstStyle/>
          <a:p>
            <a:r>
              <a:rPr lang="en-US" sz="3600" dirty="0" smtClean="0"/>
              <a:t>Summary</a:t>
            </a:r>
            <a:r>
              <a:rPr lang="en-US" dirty="0" smtClean="0"/>
              <a:t>	</a:t>
            </a:r>
            <a:endParaRPr lang="en-US" dirty="0"/>
          </a:p>
        </p:txBody>
      </p:sp>
      <p:sp>
        <p:nvSpPr>
          <p:cNvPr id="3" name="Content Placeholder 2"/>
          <p:cNvSpPr>
            <a:spLocks noGrp="1"/>
          </p:cNvSpPr>
          <p:nvPr>
            <p:ph idx="1"/>
          </p:nvPr>
        </p:nvSpPr>
        <p:spPr>
          <a:xfrm>
            <a:off x="457200" y="979316"/>
            <a:ext cx="8229600" cy="4721578"/>
          </a:xfrm>
        </p:spPr>
        <p:txBody>
          <a:bodyPr>
            <a:normAutofit/>
          </a:bodyPr>
          <a:lstStyle/>
          <a:p>
            <a:r>
              <a:rPr lang="en-US" sz="2400" dirty="0" smtClean="0"/>
              <a:t>Several tools exist to study different effects for the FCC-</a:t>
            </a:r>
            <a:r>
              <a:rPr lang="en-US" sz="2400" dirty="0" err="1" smtClean="0"/>
              <a:t>ee</a:t>
            </a:r>
            <a:r>
              <a:rPr lang="en-US" sz="2400" dirty="0" smtClean="0"/>
              <a:t> collider</a:t>
            </a:r>
          </a:p>
          <a:p>
            <a:r>
              <a:rPr lang="en-US" sz="2400" dirty="0" smtClean="0"/>
              <a:t>A global model that can be used to address the open questions does not exist yet</a:t>
            </a:r>
          </a:p>
          <a:p>
            <a:r>
              <a:rPr lang="en-US" sz="2400" dirty="0" smtClean="0"/>
              <a:t>CHART project aims to serve the collaboration to build such back-bone model and to use it for the design of the FCC-</a:t>
            </a:r>
            <a:r>
              <a:rPr lang="en-US" sz="2400" dirty="0" err="1" smtClean="0"/>
              <a:t>ee</a:t>
            </a:r>
            <a:endParaRPr lang="en-US" sz="2400" dirty="0" smtClean="0"/>
          </a:p>
          <a:p>
            <a:r>
              <a:rPr lang="en-US" sz="2400" dirty="0">
                <a:solidFill>
                  <a:srgbClr val="FF0000"/>
                </a:solidFill>
              </a:rPr>
              <a:t>It is a challenging goal but we want to learning from experts and help where needed to modernize tools, make use of front-end technologies, simplify access to new comers and </a:t>
            </a:r>
            <a:r>
              <a:rPr lang="mr-IN" sz="2400" dirty="0">
                <a:solidFill>
                  <a:srgbClr val="FF0000"/>
                </a:solidFill>
              </a:rPr>
              <a:t>…</a:t>
            </a:r>
            <a:endParaRPr lang="en-US" sz="2400" dirty="0">
              <a:solidFill>
                <a:srgbClr val="FF0000"/>
              </a:solidFill>
            </a:endParaRPr>
          </a:p>
        </p:txBody>
      </p:sp>
      <p:sp>
        <p:nvSpPr>
          <p:cNvPr id="5" name="TextBox 4"/>
          <p:cNvSpPr txBox="1"/>
          <p:nvPr/>
        </p:nvSpPr>
        <p:spPr>
          <a:xfrm>
            <a:off x="225778" y="5053979"/>
            <a:ext cx="8734778" cy="1015663"/>
          </a:xfrm>
          <a:prstGeom prst="rect">
            <a:avLst/>
          </a:prstGeom>
          <a:solidFill>
            <a:srgbClr val="CCFFCC"/>
          </a:solidFill>
        </p:spPr>
        <p:txBody>
          <a:bodyPr wrap="square" rtlCol="0">
            <a:spAutoFit/>
          </a:bodyPr>
          <a:lstStyle/>
          <a:p>
            <a:pPr algn="ctr"/>
            <a:r>
              <a:rPr lang="en-US" sz="3000" dirty="0" smtClean="0"/>
              <a:t>A</a:t>
            </a:r>
            <a:r>
              <a:rPr lang="en-US" sz="3000" dirty="0" smtClean="0">
                <a:sym typeface="Wingdings"/>
              </a:rPr>
              <a:t>ddress the open challenges to design the next generation lepton collider FCC-</a:t>
            </a:r>
            <a:r>
              <a:rPr lang="en-US" sz="3000" dirty="0" err="1" smtClean="0">
                <a:sym typeface="Wingdings"/>
              </a:rPr>
              <a:t>ee</a:t>
            </a:r>
            <a:r>
              <a:rPr lang="en-US" sz="3000" dirty="0" smtClean="0">
                <a:sym typeface="Wingdings"/>
              </a:rPr>
              <a:t>!</a:t>
            </a:r>
            <a:endParaRPr lang="en-US" sz="3000" dirty="0"/>
          </a:p>
        </p:txBody>
      </p:sp>
    </p:spTree>
    <p:extLst>
      <p:ext uri="{BB962C8B-B14F-4D97-AF65-F5344CB8AC3E}">
        <p14:creationId xmlns:p14="http://schemas.microsoft.com/office/powerpoint/2010/main" val="170264418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10556" y="2119503"/>
            <a:ext cx="3516846" cy="2400657"/>
          </a:xfrm>
          <a:prstGeom prst="rect">
            <a:avLst/>
          </a:prstGeom>
          <a:noFill/>
        </p:spPr>
        <p:txBody>
          <a:bodyPr wrap="none" rtlCol="0">
            <a:spAutoFit/>
          </a:bodyPr>
          <a:lstStyle/>
          <a:p>
            <a:pPr algn="ctr"/>
            <a:r>
              <a:rPr lang="en-US" sz="5000" dirty="0" smtClean="0"/>
              <a:t>THANK YOU!</a:t>
            </a:r>
          </a:p>
          <a:p>
            <a:pPr algn="ctr"/>
            <a:endParaRPr lang="en-US" sz="5000" dirty="0" smtClean="0"/>
          </a:p>
          <a:p>
            <a:pPr algn="ctr"/>
            <a:r>
              <a:rPr lang="en-US" sz="5000" dirty="0" smtClean="0"/>
              <a:t>Questions?</a:t>
            </a:r>
            <a:endParaRPr lang="en-US" sz="5000" dirty="0"/>
          </a:p>
        </p:txBody>
      </p:sp>
    </p:spTree>
    <p:extLst>
      <p:ext uri="{BB962C8B-B14F-4D97-AF65-F5344CB8AC3E}">
        <p14:creationId xmlns:p14="http://schemas.microsoft.com/office/powerpoint/2010/main" val="420775997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14"/>
            <a:ext cx="8229600" cy="1143000"/>
          </a:xfrm>
        </p:spPr>
        <p:txBody>
          <a:bodyPr>
            <a:noAutofit/>
          </a:bodyPr>
          <a:lstStyle/>
          <a:p>
            <a:r>
              <a:rPr lang="en-US" sz="3600" dirty="0" smtClean="0"/>
              <a:t>Main goals</a:t>
            </a:r>
            <a:endParaRPr lang="en-US" sz="3600" dirty="0"/>
          </a:p>
        </p:txBody>
      </p:sp>
      <p:sp>
        <p:nvSpPr>
          <p:cNvPr id="4" name="TextBox 3"/>
          <p:cNvSpPr txBox="1"/>
          <p:nvPr/>
        </p:nvSpPr>
        <p:spPr>
          <a:xfrm>
            <a:off x="99786" y="1219639"/>
            <a:ext cx="9044214" cy="4221669"/>
          </a:xfrm>
          <a:prstGeom prst="rect">
            <a:avLst/>
          </a:prstGeom>
          <a:noFill/>
        </p:spPr>
        <p:txBody>
          <a:bodyPr wrap="square" rtlCol="0">
            <a:spAutoFit/>
          </a:bodyPr>
          <a:lstStyle/>
          <a:p>
            <a:pPr marL="342900" indent="-342900">
              <a:lnSpc>
                <a:spcPct val="150000"/>
              </a:lnSpc>
              <a:buFont typeface="Wingdings" charset="0"/>
              <a:buChar char="à"/>
            </a:pPr>
            <a:r>
              <a:rPr lang="en-US" sz="2000" dirty="0" smtClean="0"/>
              <a:t>Step by step building up a global beam dynamics simulation model for the FCC-</a:t>
            </a:r>
            <a:r>
              <a:rPr lang="en-US" sz="2000" dirty="0" err="1" smtClean="0"/>
              <a:t>ee</a:t>
            </a:r>
            <a:endParaRPr lang="en-US" sz="2000" dirty="0" smtClean="0"/>
          </a:p>
          <a:p>
            <a:pPr marL="342900" indent="-342900">
              <a:lnSpc>
                <a:spcPct val="150000"/>
              </a:lnSpc>
              <a:buFont typeface="Wingdings" charset="0"/>
              <a:buChar char="à"/>
            </a:pPr>
            <a:r>
              <a:rPr lang="en-US" sz="2000" dirty="0" smtClean="0"/>
              <a:t>Study and propose possible scenarios to reach/extend the colliders physics goals </a:t>
            </a:r>
          </a:p>
          <a:p>
            <a:pPr marL="342900" indent="-342900">
              <a:lnSpc>
                <a:spcPct val="150000"/>
              </a:lnSpc>
              <a:buFont typeface="Wingdings" charset="0"/>
              <a:buChar char="à"/>
            </a:pPr>
            <a:r>
              <a:rPr lang="en-US" sz="2000" dirty="0" smtClean="0"/>
              <a:t>Define a general frame-work and allow for </a:t>
            </a:r>
            <a:r>
              <a:rPr lang="en-US" sz="2000" dirty="0"/>
              <a:t>extensions </a:t>
            </a:r>
            <a:endParaRPr lang="en-US" sz="2000" dirty="0" smtClean="0"/>
          </a:p>
          <a:p>
            <a:pPr marL="342900" indent="-342900">
              <a:lnSpc>
                <a:spcPct val="150000"/>
              </a:lnSpc>
              <a:buFont typeface="Wingdings" charset="0"/>
              <a:buChar char="à"/>
            </a:pPr>
            <a:r>
              <a:rPr lang="en-US" sz="2000" dirty="0" smtClean="0"/>
              <a:t>Be </a:t>
            </a:r>
            <a:r>
              <a:rPr lang="en-US" sz="2000" dirty="0"/>
              <a:t>general enough to serve a </a:t>
            </a:r>
            <a:r>
              <a:rPr lang="en-US" sz="2000" dirty="0" smtClean="0"/>
              <a:t>larger community (e.g. </a:t>
            </a:r>
            <a:r>
              <a:rPr lang="en-US" sz="2000" dirty="0" err="1" smtClean="0"/>
              <a:t>muon</a:t>
            </a:r>
            <a:r>
              <a:rPr lang="en-US" sz="2000" dirty="0" smtClean="0"/>
              <a:t> </a:t>
            </a:r>
            <a:r>
              <a:rPr lang="en-US" sz="2000" dirty="0"/>
              <a:t>studies, Light sources)</a:t>
            </a:r>
          </a:p>
          <a:p>
            <a:pPr marL="285750" indent="-285750">
              <a:lnSpc>
                <a:spcPct val="150000"/>
              </a:lnSpc>
              <a:buFont typeface="Wingdings" charset="0"/>
              <a:buChar char="à"/>
            </a:pPr>
            <a:r>
              <a:rPr lang="en-US" sz="2000" dirty="0" smtClean="0"/>
              <a:t>Make </a:t>
            </a:r>
            <a:r>
              <a:rPr lang="en-US" sz="2000" dirty="0"/>
              <a:t>it easy for users and new comers to master the complexity of the physics </a:t>
            </a:r>
            <a:r>
              <a:rPr lang="en-US" sz="2000" dirty="0" smtClean="0"/>
              <a:t>problems </a:t>
            </a:r>
            <a:r>
              <a:rPr lang="en-US" sz="2000" dirty="0"/>
              <a:t>to study and propose new </a:t>
            </a:r>
            <a:r>
              <a:rPr lang="en-US" sz="2000" dirty="0" smtClean="0"/>
              <a:t>ideas</a:t>
            </a:r>
          </a:p>
          <a:p>
            <a:pPr marL="285750" indent="-285750">
              <a:lnSpc>
                <a:spcPct val="150000"/>
              </a:lnSpc>
              <a:buFont typeface="Wingdings" charset="0"/>
              <a:buChar char="à"/>
            </a:pPr>
            <a:r>
              <a:rPr lang="en-US" sz="2000" dirty="0" smtClean="0"/>
              <a:t>Define </a:t>
            </a:r>
            <a:r>
              <a:rPr lang="en-US" sz="2000" dirty="0"/>
              <a:t>code development good </a:t>
            </a:r>
            <a:r>
              <a:rPr lang="en-US" sz="2000" dirty="0" smtClean="0"/>
              <a:t>practice, use of modern techniques (ML and AI) and languages (python) </a:t>
            </a:r>
            <a:r>
              <a:rPr lang="en-US" sz="2000" dirty="0"/>
              <a:t>and </a:t>
            </a:r>
            <a:r>
              <a:rPr lang="en-US" sz="2000" dirty="0" smtClean="0"/>
              <a:t>provide documentation</a:t>
            </a:r>
            <a:endParaRPr lang="en-US" sz="2000" dirty="0"/>
          </a:p>
          <a:p>
            <a:pPr marL="342900" indent="-342900">
              <a:lnSpc>
                <a:spcPct val="150000"/>
              </a:lnSpc>
              <a:buFont typeface="Wingdings" charset="0"/>
              <a:buChar char="à"/>
            </a:pPr>
            <a:endParaRPr lang="en-US" sz="2000" dirty="0"/>
          </a:p>
        </p:txBody>
      </p:sp>
      <p:pic>
        <p:nvPicPr>
          <p:cNvPr id="5" name="Picture 4"/>
          <p:cNvPicPr>
            <a:picLocks/>
          </p:cNvPicPr>
          <p:nvPr/>
        </p:nvPicPr>
        <p:blipFill>
          <a:blip r:embed="rId2">
            <a:extLst/>
          </a:blip>
          <a:stretch>
            <a:fillRect/>
          </a:stretch>
        </p:blipFill>
        <p:spPr>
          <a:xfrm>
            <a:off x="2573328" y="629646"/>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4044462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6914"/>
            <a:ext cx="8229600" cy="1143000"/>
          </a:xfrm>
        </p:spPr>
        <p:txBody>
          <a:bodyPr>
            <a:noAutofit/>
          </a:bodyPr>
          <a:lstStyle/>
          <a:p>
            <a:r>
              <a:rPr lang="en-US" sz="3600" dirty="0" smtClean="0"/>
              <a:t>Main goals</a:t>
            </a:r>
            <a:endParaRPr lang="en-US" sz="3600" dirty="0"/>
          </a:p>
        </p:txBody>
      </p:sp>
      <p:sp>
        <p:nvSpPr>
          <p:cNvPr id="4" name="TextBox 3"/>
          <p:cNvSpPr txBox="1"/>
          <p:nvPr/>
        </p:nvSpPr>
        <p:spPr>
          <a:xfrm>
            <a:off x="99786" y="1219639"/>
            <a:ext cx="9044214" cy="4221669"/>
          </a:xfrm>
          <a:prstGeom prst="rect">
            <a:avLst/>
          </a:prstGeom>
          <a:noFill/>
        </p:spPr>
        <p:txBody>
          <a:bodyPr wrap="square" rtlCol="0">
            <a:spAutoFit/>
          </a:bodyPr>
          <a:lstStyle/>
          <a:p>
            <a:pPr marL="342900" indent="-342900">
              <a:lnSpc>
                <a:spcPct val="150000"/>
              </a:lnSpc>
              <a:buFont typeface="Wingdings" charset="0"/>
              <a:buChar char="à"/>
            </a:pPr>
            <a:r>
              <a:rPr lang="en-US" sz="2000" dirty="0" smtClean="0"/>
              <a:t>Step by step building up a global beam dynamics simulation model for the FCC-</a:t>
            </a:r>
            <a:r>
              <a:rPr lang="en-US" sz="2000" dirty="0" err="1" smtClean="0"/>
              <a:t>ee</a:t>
            </a:r>
            <a:endParaRPr lang="en-US" sz="2000" dirty="0" smtClean="0"/>
          </a:p>
          <a:p>
            <a:pPr marL="342900" indent="-342900">
              <a:lnSpc>
                <a:spcPct val="150000"/>
              </a:lnSpc>
              <a:buFont typeface="Wingdings" charset="0"/>
              <a:buChar char="à"/>
            </a:pPr>
            <a:r>
              <a:rPr lang="en-US" sz="2000" dirty="0" smtClean="0"/>
              <a:t>Study and propose possible scenarios to reach/extend the colliders physics goals </a:t>
            </a:r>
          </a:p>
          <a:p>
            <a:pPr marL="342900" indent="-342900">
              <a:lnSpc>
                <a:spcPct val="150000"/>
              </a:lnSpc>
              <a:buFont typeface="Wingdings" charset="0"/>
              <a:buChar char="à"/>
            </a:pPr>
            <a:r>
              <a:rPr lang="en-US" sz="2000" dirty="0" smtClean="0"/>
              <a:t>Define a general frame-work and allow for </a:t>
            </a:r>
            <a:r>
              <a:rPr lang="en-US" sz="2000" dirty="0"/>
              <a:t>extensions </a:t>
            </a:r>
            <a:endParaRPr lang="en-US" sz="2000" dirty="0" smtClean="0"/>
          </a:p>
          <a:p>
            <a:pPr marL="342900" indent="-342900">
              <a:lnSpc>
                <a:spcPct val="150000"/>
              </a:lnSpc>
              <a:buFont typeface="Wingdings" charset="0"/>
              <a:buChar char="à"/>
            </a:pPr>
            <a:r>
              <a:rPr lang="en-US" sz="2000" dirty="0" smtClean="0"/>
              <a:t>Be </a:t>
            </a:r>
            <a:r>
              <a:rPr lang="en-US" sz="2000" dirty="0"/>
              <a:t>general enough to serve a </a:t>
            </a:r>
            <a:r>
              <a:rPr lang="en-US" sz="2000" dirty="0" smtClean="0"/>
              <a:t>larger community (e.g. </a:t>
            </a:r>
            <a:r>
              <a:rPr lang="en-US" sz="2000" dirty="0" err="1" smtClean="0"/>
              <a:t>muon</a:t>
            </a:r>
            <a:r>
              <a:rPr lang="en-US" sz="2000" dirty="0" smtClean="0"/>
              <a:t> </a:t>
            </a:r>
            <a:r>
              <a:rPr lang="en-US" sz="2000" dirty="0"/>
              <a:t>studies, Light sources)</a:t>
            </a:r>
          </a:p>
          <a:p>
            <a:pPr marL="285750" indent="-285750">
              <a:lnSpc>
                <a:spcPct val="150000"/>
              </a:lnSpc>
              <a:buFont typeface="Wingdings" charset="0"/>
              <a:buChar char="à"/>
            </a:pPr>
            <a:r>
              <a:rPr lang="en-US" sz="2000" dirty="0" smtClean="0"/>
              <a:t>Make </a:t>
            </a:r>
            <a:r>
              <a:rPr lang="en-US" sz="2000" dirty="0"/>
              <a:t>it easy for users and new comers to master the complexity of the physics </a:t>
            </a:r>
            <a:r>
              <a:rPr lang="en-US" sz="2000" dirty="0" smtClean="0"/>
              <a:t>problems </a:t>
            </a:r>
            <a:r>
              <a:rPr lang="en-US" sz="2000" dirty="0"/>
              <a:t>to study and propose new </a:t>
            </a:r>
            <a:r>
              <a:rPr lang="en-US" sz="2000" dirty="0" smtClean="0"/>
              <a:t>ideas</a:t>
            </a:r>
          </a:p>
          <a:p>
            <a:pPr marL="285750" indent="-285750">
              <a:lnSpc>
                <a:spcPct val="150000"/>
              </a:lnSpc>
              <a:buFont typeface="Wingdings" charset="0"/>
              <a:buChar char="à"/>
            </a:pPr>
            <a:r>
              <a:rPr lang="en-US" sz="2000" dirty="0" smtClean="0"/>
              <a:t>Define </a:t>
            </a:r>
            <a:r>
              <a:rPr lang="en-US" sz="2000" dirty="0"/>
              <a:t>code development good </a:t>
            </a:r>
            <a:r>
              <a:rPr lang="en-US" sz="2000" dirty="0" smtClean="0"/>
              <a:t>practice, use of modern techniques (ML and AI) and languages (python) </a:t>
            </a:r>
            <a:r>
              <a:rPr lang="en-US" sz="2000" dirty="0"/>
              <a:t>and </a:t>
            </a:r>
            <a:r>
              <a:rPr lang="en-US" sz="2000" dirty="0" smtClean="0"/>
              <a:t>provide documentation</a:t>
            </a:r>
            <a:endParaRPr lang="en-US" sz="2000" dirty="0"/>
          </a:p>
          <a:p>
            <a:pPr marL="342900" indent="-342900">
              <a:lnSpc>
                <a:spcPct val="150000"/>
              </a:lnSpc>
              <a:buFont typeface="Wingdings" charset="0"/>
              <a:buChar char="à"/>
            </a:pPr>
            <a:endParaRPr lang="en-US" sz="2000" dirty="0"/>
          </a:p>
        </p:txBody>
      </p:sp>
      <p:pic>
        <p:nvPicPr>
          <p:cNvPr id="5" name="Picture 4"/>
          <p:cNvPicPr>
            <a:picLocks/>
          </p:cNvPicPr>
          <p:nvPr/>
        </p:nvPicPr>
        <p:blipFill>
          <a:blip r:embed="rId2">
            <a:extLst/>
          </a:blip>
          <a:stretch>
            <a:fillRect/>
          </a:stretch>
        </p:blipFill>
        <p:spPr>
          <a:xfrm>
            <a:off x="2573328" y="629646"/>
            <a:ext cx="4527921" cy="101601"/>
          </a:xfrm>
          <a:prstGeom prst="rect">
            <a:avLst/>
          </a:prstGeom>
          <a:effectLst>
            <a:outerShdw blurRad="63500" dist="25400" dir="5400000" rotWithShape="0">
              <a:srgbClr val="000000">
                <a:alpha val="50000"/>
              </a:srgbClr>
            </a:outerShdw>
          </a:effectLst>
        </p:spPr>
      </p:pic>
      <p:sp>
        <p:nvSpPr>
          <p:cNvPr id="6" name="TextBox 5"/>
          <p:cNvSpPr txBox="1"/>
          <p:nvPr/>
        </p:nvSpPr>
        <p:spPr>
          <a:xfrm>
            <a:off x="2292372" y="4248025"/>
            <a:ext cx="4660250" cy="1692771"/>
          </a:xfrm>
          <a:prstGeom prst="rect">
            <a:avLst/>
          </a:prstGeom>
          <a:solidFill>
            <a:schemeClr val="accent1">
              <a:lumMod val="40000"/>
              <a:lumOff val="60000"/>
            </a:schemeClr>
          </a:solidFill>
        </p:spPr>
        <p:txBody>
          <a:bodyPr wrap="none" rtlCol="0">
            <a:spAutoFit/>
          </a:bodyPr>
          <a:lstStyle/>
          <a:p>
            <a:r>
              <a:rPr lang="en-US" sz="2600" dirty="0" smtClean="0"/>
              <a:t>How?</a:t>
            </a:r>
          </a:p>
          <a:p>
            <a:pPr marL="342900" indent="-342900">
              <a:buFont typeface="+mj-lt"/>
              <a:buAutoNum type="arabicPeriod"/>
            </a:pPr>
            <a:r>
              <a:rPr lang="en-US" sz="2600" dirty="0" smtClean="0"/>
              <a:t>General Software frame work</a:t>
            </a:r>
          </a:p>
          <a:p>
            <a:pPr marL="342900" indent="-342900">
              <a:buFont typeface="+mj-lt"/>
              <a:buAutoNum type="arabicPeriod"/>
            </a:pPr>
            <a:r>
              <a:rPr lang="en-US" sz="2600" dirty="0"/>
              <a:t>Lattice </a:t>
            </a:r>
            <a:r>
              <a:rPr lang="en-US" sz="2600" dirty="0" smtClean="0"/>
              <a:t>8D tracking module</a:t>
            </a:r>
          </a:p>
          <a:p>
            <a:pPr marL="342900" indent="-342900">
              <a:buFont typeface="+mj-lt"/>
              <a:buAutoNum type="arabicPeriod"/>
            </a:pPr>
            <a:r>
              <a:rPr lang="en-US" sz="2600" dirty="0" smtClean="0"/>
              <a:t>Complete Beam-beam module</a:t>
            </a:r>
          </a:p>
        </p:txBody>
      </p:sp>
    </p:spTree>
    <p:extLst>
      <p:ext uri="{BB962C8B-B14F-4D97-AF65-F5344CB8AC3E}">
        <p14:creationId xmlns:p14="http://schemas.microsoft.com/office/powerpoint/2010/main" val="104120409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30"/>
            <a:ext cx="8229600" cy="727251"/>
          </a:xfrm>
        </p:spPr>
        <p:txBody>
          <a:bodyPr>
            <a:noAutofit/>
          </a:bodyPr>
          <a:lstStyle/>
          <a:p>
            <a:r>
              <a:rPr lang="en-US" sz="3400" dirty="0"/>
              <a:t>O</a:t>
            </a:r>
            <a:r>
              <a:rPr lang="en-US" sz="3400" dirty="0" smtClean="0"/>
              <a:t>rganization:</a:t>
            </a:r>
            <a:endParaRPr lang="en-US" sz="3400" dirty="0"/>
          </a:p>
        </p:txBody>
      </p:sp>
      <p:sp>
        <p:nvSpPr>
          <p:cNvPr id="3" name="Content Placeholder 2"/>
          <p:cNvSpPr>
            <a:spLocks noGrp="1"/>
          </p:cNvSpPr>
          <p:nvPr>
            <p:ph idx="1"/>
          </p:nvPr>
        </p:nvSpPr>
        <p:spPr>
          <a:xfrm>
            <a:off x="457200" y="972659"/>
            <a:ext cx="8229600" cy="5178778"/>
          </a:xfrm>
        </p:spPr>
        <p:txBody>
          <a:bodyPr>
            <a:noAutofit/>
          </a:bodyPr>
          <a:lstStyle/>
          <a:p>
            <a:pPr marL="0" indent="0">
              <a:buNone/>
            </a:pPr>
            <a:r>
              <a:rPr lang="en-US" sz="2000" b="1" dirty="0" smtClean="0"/>
              <a:t>Team:</a:t>
            </a:r>
          </a:p>
          <a:p>
            <a:pPr marL="0" indent="0">
              <a:buNone/>
            </a:pPr>
            <a:r>
              <a:rPr lang="en-US" sz="2000" b="1" dirty="0" smtClean="0"/>
              <a:t>EPFL</a:t>
            </a:r>
            <a:r>
              <a:rPr lang="en-US" sz="2000" dirty="0" smtClean="0"/>
              <a:t>: F. </a:t>
            </a:r>
            <a:r>
              <a:rPr lang="en-US" sz="2000" dirty="0" err="1" smtClean="0"/>
              <a:t>Carlier</a:t>
            </a:r>
            <a:r>
              <a:rPr lang="en-US" sz="2000" dirty="0" smtClean="0"/>
              <a:t>, W. Herr, </a:t>
            </a:r>
            <a:r>
              <a:rPr lang="en-US" sz="2000" dirty="0"/>
              <a:t>T. </a:t>
            </a:r>
            <a:r>
              <a:rPr lang="en-US" sz="2000" dirty="0" err="1"/>
              <a:t>Pieloni</a:t>
            </a:r>
            <a:r>
              <a:rPr lang="en-US" sz="2000" dirty="0" smtClean="0"/>
              <a:t>, </a:t>
            </a:r>
            <a:r>
              <a:rPr lang="en-US" sz="2000" dirty="0"/>
              <a:t>M. Seidel (PSI</a:t>
            </a:r>
            <a:r>
              <a:rPr lang="en-US" sz="2000" dirty="0" smtClean="0"/>
              <a:t>), M. </a:t>
            </a:r>
            <a:r>
              <a:rPr lang="en-US" sz="2000" dirty="0" err="1" smtClean="0"/>
              <a:t>Rakic</a:t>
            </a:r>
            <a:endParaRPr lang="en-US" sz="2000" dirty="0" smtClean="0"/>
          </a:p>
          <a:p>
            <a:pPr marL="0" indent="0">
              <a:buNone/>
            </a:pPr>
            <a:r>
              <a:rPr lang="en-US" sz="2000" b="1" dirty="0" smtClean="0"/>
              <a:t>CERN</a:t>
            </a:r>
            <a:r>
              <a:rPr lang="en-US" sz="2000" dirty="0" smtClean="0"/>
              <a:t>: M. </a:t>
            </a:r>
            <a:r>
              <a:rPr lang="en-US" sz="2000" dirty="0" err="1"/>
              <a:t>B</a:t>
            </a:r>
            <a:r>
              <a:rPr lang="en-US" sz="2000" dirty="0" err="1" smtClean="0"/>
              <a:t>enedikt</a:t>
            </a:r>
            <a:r>
              <a:rPr lang="en-US" sz="2000" dirty="0"/>
              <a:t>, X. </a:t>
            </a:r>
            <a:r>
              <a:rPr lang="en-US" sz="2000" dirty="0" err="1" smtClean="0"/>
              <a:t>Buffat</a:t>
            </a:r>
            <a:r>
              <a:rPr lang="en-US" sz="2000" dirty="0" smtClean="0"/>
              <a:t>, R. Bruce, R. De Maria</a:t>
            </a:r>
            <a:r>
              <a:rPr lang="en-US" sz="2000" dirty="0"/>
              <a:t>, G. </a:t>
            </a:r>
            <a:r>
              <a:rPr lang="en-US" sz="2000" dirty="0" err="1"/>
              <a:t>Iadarola</a:t>
            </a:r>
            <a:r>
              <a:rPr lang="en-US" sz="2000" dirty="0"/>
              <a:t>, </a:t>
            </a:r>
            <a:r>
              <a:rPr lang="en-US" sz="2000" dirty="0" smtClean="0"/>
              <a:t>F</a:t>
            </a:r>
            <a:r>
              <a:rPr lang="en-US" sz="2000" dirty="0"/>
              <a:t>.</a:t>
            </a:r>
            <a:r>
              <a:rPr lang="en-US" sz="2000" dirty="0" smtClean="0"/>
              <a:t> Schmidt</a:t>
            </a:r>
            <a:r>
              <a:rPr lang="en-US" sz="2000" dirty="0"/>
              <a:t>, D. </a:t>
            </a:r>
            <a:r>
              <a:rPr lang="en-US" sz="2000" dirty="0" smtClean="0"/>
              <a:t>Schulte,</a:t>
            </a:r>
            <a:r>
              <a:rPr lang="en-US" sz="2000" dirty="0"/>
              <a:t> </a:t>
            </a:r>
            <a:r>
              <a:rPr lang="en-US" sz="2000" dirty="0" smtClean="0"/>
              <a:t>R. Tomas, F</a:t>
            </a:r>
            <a:r>
              <a:rPr lang="en-US" sz="2000" dirty="0"/>
              <a:t>. Zimmermann</a:t>
            </a:r>
            <a:endParaRPr lang="en-US" sz="2000" dirty="0" smtClean="0"/>
          </a:p>
          <a:p>
            <a:pPr marL="0" indent="0">
              <a:buNone/>
            </a:pPr>
            <a:r>
              <a:rPr lang="en-US" sz="2000" b="1" dirty="0" smtClean="0"/>
              <a:t>KEKB</a:t>
            </a:r>
            <a:r>
              <a:rPr lang="en-US" sz="2000" dirty="0" smtClean="0"/>
              <a:t>: K. </a:t>
            </a:r>
            <a:r>
              <a:rPr lang="en-US" sz="2000" dirty="0" err="1" smtClean="0"/>
              <a:t>Oide</a:t>
            </a:r>
            <a:endParaRPr lang="en-US" sz="2000" dirty="0" smtClean="0"/>
          </a:p>
          <a:p>
            <a:pPr marL="0" indent="0">
              <a:buNone/>
            </a:pPr>
            <a:r>
              <a:rPr lang="en-US" sz="2000" b="1" dirty="0" smtClean="0"/>
              <a:t>ESRF</a:t>
            </a:r>
            <a:r>
              <a:rPr lang="en-US" sz="2000" dirty="0" smtClean="0"/>
              <a:t>: S. White</a:t>
            </a:r>
          </a:p>
          <a:p>
            <a:pPr marL="0" indent="0">
              <a:buNone/>
            </a:pPr>
            <a:endParaRPr lang="en-US" sz="2000" dirty="0" smtClean="0"/>
          </a:p>
          <a:p>
            <a:pPr marL="0" indent="0">
              <a:buNone/>
            </a:pPr>
            <a:endParaRPr lang="en-US" sz="2000" dirty="0"/>
          </a:p>
          <a:p>
            <a:pPr marL="0" indent="0">
              <a:buNone/>
            </a:pPr>
            <a:r>
              <a:rPr lang="en-US" sz="2000" dirty="0"/>
              <a:t>	</a:t>
            </a:r>
          </a:p>
          <a:p>
            <a:pPr marL="0" indent="0">
              <a:buNone/>
            </a:pPr>
            <a:r>
              <a:rPr lang="en-US" sz="2000" b="1" dirty="0" smtClean="0"/>
              <a:t>Experts: </a:t>
            </a:r>
            <a:r>
              <a:rPr lang="en-US" sz="2000" dirty="0" smtClean="0"/>
              <a:t>invited for specific topics</a:t>
            </a:r>
          </a:p>
          <a:p>
            <a:pPr marL="0" indent="0">
              <a:buNone/>
            </a:pPr>
            <a:endParaRPr lang="en-US" sz="2000" b="1" dirty="0" smtClean="0"/>
          </a:p>
          <a:p>
            <a:pPr marL="0" indent="0">
              <a:buNone/>
            </a:pPr>
            <a:endParaRPr lang="en-US" sz="2000" b="1" dirty="0" smtClean="0"/>
          </a:p>
          <a:p>
            <a:pPr marL="0" indent="0">
              <a:buNone/>
            </a:pPr>
            <a:r>
              <a:rPr lang="en-US" sz="2000" b="1" dirty="0" smtClean="0"/>
              <a:t>Reporting:</a:t>
            </a:r>
            <a:r>
              <a:rPr lang="en-US" sz="2000" dirty="0" smtClean="0"/>
              <a:t> at the FCC-</a:t>
            </a:r>
            <a:r>
              <a:rPr lang="en-US" sz="2000" dirty="0" err="1" smtClean="0"/>
              <a:t>ee</a:t>
            </a:r>
            <a:r>
              <a:rPr lang="en-US" sz="2000" dirty="0" smtClean="0"/>
              <a:t> Design Meetings</a:t>
            </a:r>
            <a:endParaRPr lang="en-US" sz="2000" dirty="0"/>
          </a:p>
        </p:txBody>
      </p:sp>
      <p:pic>
        <p:nvPicPr>
          <p:cNvPr id="4" name="Picture 3"/>
          <p:cNvPicPr>
            <a:picLocks/>
          </p:cNvPicPr>
          <p:nvPr/>
        </p:nvPicPr>
        <p:blipFill>
          <a:blip r:embed="rId2">
            <a:extLst/>
          </a:blip>
          <a:stretch>
            <a:fillRect/>
          </a:stretch>
        </p:blipFill>
        <p:spPr>
          <a:xfrm>
            <a:off x="2460439" y="612625"/>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8468263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630"/>
            <a:ext cx="8229600" cy="727251"/>
          </a:xfrm>
        </p:spPr>
        <p:txBody>
          <a:bodyPr>
            <a:noAutofit/>
          </a:bodyPr>
          <a:lstStyle/>
          <a:p>
            <a:r>
              <a:rPr lang="en-US" sz="3400" dirty="0"/>
              <a:t>O</a:t>
            </a:r>
            <a:r>
              <a:rPr lang="en-US" sz="3400" dirty="0" smtClean="0"/>
              <a:t>rganization:</a:t>
            </a:r>
            <a:endParaRPr lang="en-US" sz="3400" dirty="0"/>
          </a:p>
        </p:txBody>
      </p:sp>
      <p:sp>
        <p:nvSpPr>
          <p:cNvPr id="3" name="Content Placeholder 2"/>
          <p:cNvSpPr>
            <a:spLocks noGrp="1"/>
          </p:cNvSpPr>
          <p:nvPr>
            <p:ph idx="1"/>
          </p:nvPr>
        </p:nvSpPr>
        <p:spPr>
          <a:xfrm>
            <a:off x="457200" y="972659"/>
            <a:ext cx="8229600" cy="5178778"/>
          </a:xfrm>
        </p:spPr>
        <p:txBody>
          <a:bodyPr>
            <a:noAutofit/>
          </a:bodyPr>
          <a:lstStyle/>
          <a:p>
            <a:pPr marL="0" indent="0">
              <a:buNone/>
            </a:pPr>
            <a:r>
              <a:rPr lang="en-US" sz="2000" b="1" dirty="0" smtClean="0"/>
              <a:t>Team:</a:t>
            </a:r>
          </a:p>
          <a:p>
            <a:pPr marL="0" indent="0">
              <a:buNone/>
            </a:pPr>
            <a:r>
              <a:rPr lang="en-US" sz="2000" b="1" dirty="0" smtClean="0"/>
              <a:t>EPFL</a:t>
            </a:r>
            <a:r>
              <a:rPr lang="en-US" sz="2000" dirty="0" smtClean="0"/>
              <a:t>: F. </a:t>
            </a:r>
            <a:r>
              <a:rPr lang="en-US" sz="2000" dirty="0" err="1" smtClean="0"/>
              <a:t>Carlier</a:t>
            </a:r>
            <a:r>
              <a:rPr lang="en-US" sz="2000" dirty="0" smtClean="0"/>
              <a:t>, W. Herr, </a:t>
            </a:r>
            <a:r>
              <a:rPr lang="en-US" sz="2000" dirty="0"/>
              <a:t>T. </a:t>
            </a:r>
            <a:r>
              <a:rPr lang="en-US" sz="2000" dirty="0" err="1"/>
              <a:t>Pieloni</a:t>
            </a:r>
            <a:r>
              <a:rPr lang="en-US" sz="2000" dirty="0" smtClean="0"/>
              <a:t>, </a:t>
            </a:r>
            <a:r>
              <a:rPr lang="en-US" sz="2000" dirty="0"/>
              <a:t>M. Seidel (PSI</a:t>
            </a:r>
            <a:r>
              <a:rPr lang="en-US" sz="2000" dirty="0" smtClean="0"/>
              <a:t>), M. </a:t>
            </a:r>
            <a:r>
              <a:rPr lang="en-US" sz="2000" dirty="0" err="1" smtClean="0"/>
              <a:t>Rakic</a:t>
            </a:r>
            <a:endParaRPr lang="en-US" sz="2000" dirty="0" smtClean="0"/>
          </a:p>
          <a:p>
            <a:pPr marL="0" indent="0">
              <a:buNone/>
            </a:pPr>
            <a:r>
              <a:rPr lang="en-US" sz="2000" b="1" dirty="0" smtClean="0"/>
              <a:t>CERN</a:t>
            </a:r>
            <a:r>
              <a:rPr lang="en-US" sz="2000" dirty="0" smtClean="0"/>
              <a:t>: M. </a:t>
            </a:r>
            <a:r>
              <a:rPr lang="en-US" sz="2000" dirty="0" err="1"/>
              <a:t>B</a:t>
            </a:r>
            <a:r>
              <a:rPr lang="en-US" sz="2000" dirty="0" err="1" smtClean="0"/>
              <a:t>enedikt</a:t>
            </a:r>
            <a:r>
              <a:rPr lang="en-US" sz="2000" dirty="0"/>
              <a:t>, X. </a:t>
            </a:r>
            <a:r>
              <a:rPr lang="en-US" sz="2000" dirty="0" err="1" smtClean="0"/>
              <a:t>Buffat</a:t>
            </a:r>
            <a:r>
              <a:rPr lang="en-US" sz="2000" dirty="0" smtClean="0"/>
              <a:t>, R. Bruce, R. De Maria</a:t>
            </a:r>
            <a:r>
              <a:rPr lang="en-US" sz="2000" dirty="0"/>
              <a:t>, G. </a:t>
            </a:r>
            <a:r>
              <a:rPr lang="en-US" sz="2000" dirty="0" err="1"/>
              <a:t>Iadarola</a:t>
            </a:r>
            <a:r>
              <a:rPr lang="en-US" sz="2000" dirty="0"/>
              <a:t>, </a:t>
            </a:r>
            <a:r>
              <a:rPr lang="en-US" sz="2000" dirty="0" smtClean="0"/>
              <a:t>F</a:t>
            </a:r>
            <a:r>
              <a:rPr lang="en-US" sz="2000" dirty="0"/>
              <a:t>.</a:t>
            </a:r>
            <a:r>
              <a:rPr lang="en-US" sz="2000" dirty="0" smtClean="0"/>
              <a:t> Schmidt</a:t>
            </a:r>
            <a:r>
              <a:rPr lang="en-US" sz="2000" dirty="0"/>
              <a:t>, D. </a:t>
            </a:r>
            <a:r>
              <a:rPr lang="en-US" sz="2000" dirty="0" smtClean="0"/>
              <a:t>Schulte,</a:t>
            </a:r>
            <a:r>
              <a:rPr lang="en-US" sz="2000" dirty="0"/>
              <a:t> </a:t>
            </a:r>
            <a:r>
              <a:rPr lang="en-US" sz="2000" dirty="0" smtClean="0"/>
              <a:t>R. Tomas, F</a:t>
            </a:r>
            <a:r>
              <a:rPr lang="en-US" sz="2000" dirty="0"/>
              <a:t>. Zimmermann</a:t>
            </a:r>
            <a:endParaRPr lang="en-US" sz="2000" dirty="0" smtClean="0"/>
          </a:p>
          <a:p>
            <a:pPr marL="0" indent="0">
              <a:buNone/>
            </a:pPr>
            <a:r>
              <a:rPr lang="en-US" sz="2000" b="1" dirty="0" smtClean="0"/>
              <a:t>KEKB</a:t>
            </a:r>
            <a:r>
              <a:rPr lang="en-US" sz="2000" dirty="0" smtClean="0"/>
              <a:t>: K. </a:t>
            </a:r>
            <a:r>
              <a:rPr lang="en-US" sz="2000" dirty="0" err="1" smtClean="0"/>
              <a:t>Oide</a:t>
            </a:r>
            <a:endParaRPr lang="en-US" sz="2000" dirty="0" smtClean="0"/>
          </a:p>
          <a:p>
            <a:pPr marL="0" indent="0">
              <a:buNone/>
            </a:pPr>
            <a:r>
              <a:rPr lang="en-US" sz="2000" b="1" dirty="0" smtClean="0"/>
              <a:t>ESRF</a:t>
            </a:r>
            <a:r>
              <a:rPr lang="en-US" sz="2000" dirty="0" smtClean="0"/>
              <a:t>: S. White</a:t>
            </a:r>
          </a:p>
          <a:p>
            <a:pPr marL="0" indent="0">
              <a:buNone/>
            </a:pPr>
            <a:r>
              <a:rPr lang="en-US" sz="2000" b="1" dirty="0" smtClean="0"/>
              <a:t>LAL</a:t>
            </a:r>
            <a:r>
              <a:rPr lang="en-US" sz="2000" dirty="0" smtClean="0"/>
              <a:t>: A. </a:t>
            </a:r>
            <a:r>
              <a:rPr lang="en-US" sz="2000" dirty="0" err="1" smtClean="0"/>
              <a:t>Faus-Golfe</a:t>
            </a:r>
            <a:endParaRPr lang="en-US" sz="2000" dirty="0" smtClean="0"/>
          </a:p>
          <a:p>
            <a:pPr marL="0" indent="0">
              <a:buNone/>
            </a:pPr>
            <a:r>
              <a:rPr lang="en-US" sz="2000" dirty="0" smtClean="0"/>
              <a:t>2 PhD students</a:t>
            </a:r>
          </a:p>
          <a:p>
            <a:pPr marL="0" indent="0">
              <a:buNone/>
            </a:pPr>
            <a:r>
              <a:rPr lang="en-US" sz="2000" dirty="0"/>
              <a:t>	</a:t>
            </a:r>
          </a:p>
          <a:p>
            <a:pPr marL="0" indent="0">
              <a:buNone/>
            </a:pPr>
            <a:r>
              <a:rPr lang="en-US" sz="2000" b="1" dirty="0" smtClean="0"/>
              <a:t>Experts: </a:t>
            </a:r>
            <a:r>
              <a:rPr lang="en-US" sz="2000" dirty="0" smtClean="0"/>
              <a:t>invited for specific topics</a:t>
            </a:r>
          </a:p>
          <a:p>
            <a:pPr marL="0" indent="0">
              <a:buNone/>
            </a:pPr>
            <a:endParaRPr lang="en-US" sz="2000" b="1" dirty="0" smtClean="0"/>
          </a:p>
          <a:p>
            <a:pPr marL="0" indent="0">
              <a:buNone/>
            </a:pPr>
            <a:r>
              <a:rPr lang="en-US" sz="2000" b="1" dirty="0" smtClean="0"/>
              <a:t>Meetings:</a:t>
            </a:r>
            <a:r>
              <a:rPr lang="en-US" sz="2000" dirty="0" smtClean="0"/>
              <a:t> EPFL-LPAP </a:t>
            </a:r>
            <a:r>
              <a:rPr lang="en-US" sz="2000" dirty="0" smtClean="0">
                <a:hlinkClick r:id="rId2"/>
              </a:rPr>
              <a:t>FCC-ee Software Framework Meeting </a:t>
            </a:r>
            <a:r>
              <a:rPr lang="en-US" sz="2000" dirty="0" smtClean="0"/>
              <a:t>every 2-3 weeks.</a:t>
            </a:r>
            <a:endParaRPr lang="en-US" sz="2000" b="1" dirty="0" smtClean="0"/>
          </a:p>
          <a:p>
            <a:pPr marL="0" indent="0">
              <a:buNone/>
            </a:pPr>
            <a:r>
              <a:rPr lang="en-US" sz="2000" b="1" dirty="0" smtClean="0"/>
              <a:t>Reporting:</a:t>
            </a:r>
            <a:r>
              <a:rPr lang="en-US" sz="2000" dirty="0" smtClean="0"/>
              <a:t> at the FCC-</a:t>
            </a:r>
            <a:r>
              <a:rPr lang="en-US" sz="2000" dirty="0" err="1" smtClean="0"/>
              <a:t>ee</a:t>
            </a:r>
            <a:r>
              <a:rPr lang="en-US" sz="2000" dirty="0" smtClean="0"/>
              <a:t> Design Meetings</a:t>
            </a:r>
            <a:endParaRPr lang="en-US" sz="2000" dirty="0"/>
          </a:p>
        </p:txBody>
      </p:sp>
      <p:pic>
        <p:nvPicPr>
          <p:cNvPr id="4" name="Picture 3"/>
          <p:cNvPicPr>
            <a:picLocks/>
          </p:cNvPicPr>
          <p:nvPr/>
        </p:nvPicPr>
        <p:blipFill>
          <a:blip r:embed="rId3">
            <a:extLst/>
          </a:blip>
          <a:stretch>
            <a:fillRect/>
          </a:stretch>
        </p:blipFill>
        <p:spPr>
          <a:xfrm>
            <a:off x="2460439" y="612625"/>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27017337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306"/>
            <a:ext cx="8229600" cy="854251"/>
          </a:xfrm>
        </p:spPr>
        <p:txBody>
          <a:bodyPr>
            <a:normAutofit/>
          </a:bodyPr>
          <a:lstStyle/>
          <a:p>
            <a:r>
              <a:rPr lang="en-US" sz="3600" dirty="0" smtClean="0"/>
              <a:t>1. Simulation Software Framework </a:t>
            </a:r>
            <a:endParaRPr lang="en-US" sz="3600" dirty="0"/>
          </a:p>
        </p:txBody>
      </p:sp>
      <p:sp>
        <p:nvSpPr>
          <p:cNvPr id="3" name="Content Placeholder 2"/>
          <p:cNvSpPr>
            <a:spLocks noGrp="1"/>
          </p:cNvSpPr>
          <p:nvPr>
            <p:ph idx="1"/>
          </p:nvPr>
        </p:nvSpPr>
        <p:spPr>
          <a:xfrm>
            <a:off x="98778" y="1415226"/>
            <a:ext cx="8946444" cy="5246221"/>
          </a:xfrm>
        </p:spPr>
        <p:txBody>
          <a:bodyPr>
            <a:noAutofit/>
          </a:bodyPr>
          <a:lstStyle/>
          <a:p>
            <a:pPr marL="0" indent="0">
              <a:buNone/>
            </a:pPr>
            <a:r>
              <a:rPr lang="en-US" sz="2200" dirty="0" smtClean="0"/>
              <a:t>Support the FCC-</a:t>
            </a:r>
            <a:r>
              <a:rPr lang="en-US" sz="2200" dirty="0" err="1" smtClean="0"/>
              <a:t>ee</a:t>
            </a:r>
            <a:r>
              <a:rPr lang="en-US" sz="2200" dirty="0" smtClean="0"/>
              <a:t> community and guide the software developments/extensions on a common platform :</a:t>
            </a:r>
          </a:p>
          <a:p>
            <a:pPr marL="0" indent="0">
              <a:buNone/>
            </a:pPr>
            <a:endParaRPr lang="en-US" sz="2200" dirty="0" smtClean="0"/>
          </a:p>
          <a:p>
            <a:pPr lvl="1">
              <a:buFont typeface="Arial"/>
              <a:buChar char="•"/>
            </a:pPr>
            <a:r>
              <a:rPr lang="en-US" sz="2200" dirty="0"/>
              <a:t>Modular and Collaborative </a:t>
            </a:r>
            <a:r>
              <a:rPr lang="en-US" sz="2200" dirty="0" smtClean="0"/>
              <a:t>approach</a:t>
            </a:r>
          </a:p>
          <a:p>
            <a:pPr lvl="1">
              <a:buFont typeface="Arial"/>
              <a:buChar char="•"/>
            </a:pPr>
            <a:r>
              <a:rPr lang="en-US" sz="2200" dirty="0" smtClean="0"/>
              <a:t>Support physics studies and development</a:t>
            </a:r>
          </a:p>
          <a:p>
            <a:pPr lvl="1">
              <a:buFont typeface="Arial"/>
              <a:buChar char="•"/>
            </a:pPr>
            <a:r>
              <a:rPr lang="en-US" sz="2200" dirty="0" smtClean="0"/>
              <a:t>Guarantee Benchmark and reproducibility of results</a:t>
            </a:r>
          </a:p>
          <a:p>
            <a:pPr lvl="1">
              <a:buFont typeface="Arial"/>
              <a:buChar char="•"/>
            </a:pPr>
            <a:r>
              <a:rPr lang="en-US" sz="2200" dirty="0"/>
              <a:t>Use of modern technologies and algorithm is a </a:t>
            </a:r>
            <a:r>
              <a:rPr lang="en-US" sz="2200" dirty="0" smtClean="0"/>
              <a:t>priority (</a:t>
            </a:r>
            <a:r>
              <a:rPr lang="en-US" sz="1800" dirty="0" smtClean="0"/>
              <a:t>Parallel computing, GPU, ML and AI) </a:t>
            </a:r>
          </a:p>
          <a:p>
            <a:pPr lvl="1">
              <a:buFont typeface="Arial"/>
              <a:buChar char="•"/>
            </a:pPr>
            <a:r>
              <a:rPr lang="en-US" sz="2200" dirty="0" smtClean="0"/>
              <a:t>Guarantee </a:t>
            </a:r>
            <a:r>
              <a:rPr lang="en-US" sz="2200" dirty="0"/>
              <a:t>Maintainability</a:t>
            </a:r>
          </a:p>
          <a:p>
            <a:pPr lvl="1">
              <a:buFont typeface="Arial"/>
              <a:buChar char="•"/>
            </a:pPr>
            <a:r>
              <a:rPr lang="en-US" sz="2200" dirty="0"/>
              <a:t>Extendable to serve a broader purpose (e.g. collimation </a:t>
            </a:r>
            <a:r>
              <a:rPr lang="en-US" sz="2200" dirty="0" smtClean="0"/>
              <a:t>studies, MDI) </a:t>
            </a:r>
            <a:r>
              <a:rPr lang="en-US" sz="2200" dirty="0"/>
              <a:t>and community (e.g. light sources)</a:t>
            </a:r>
          </a:p>
          <a:p>
            <a:pPr lvl="1">
              <a:buFont typeface="Arial"/>
              <a:buChar char="•"/>
            </a:pPr>
            <a:r>
              <a:rPr lang="en-US" sz="2200" dirty="0" smtClean="0"/>
              <a:t>Easy </a:t>
            </a:r>
            <a:r>
              <a:rPr lang="en-US" sz="2200" dirty="0"/>
              <a:t>start-up tutorials and examples for new comers</a:t>
            </a:r>
          </a:p>
          <a:p>
            <a:pPr lvl="1">
              <a:buFont typeface="Courier New"/>
              <a:buChar char="o"/>
            </a:pPr>
            <a:endParaRPr lang="en-US" sz="2200" dirty="0" smtClean="0"/>
          </a:p>
        </p:txBody>
      </p:sp>
      <p:pic>
        <p:nvPicPr>
          <p:cNvPr id="4" name="Picture 3"/>
          <p:cNvPicPr>
            <a:picLocks/>
          </p:cNvPicPr>
          <p:nvPr/>
        </p:nvPicPr>
        <p:blipFill>
          <a:blip r:embed="rId2">
            <a:extLst/>
          </a:blip>
          <a:stretch>
            <a:fillRect/>
          </a:stretch>
        </p:blipFill>
        <p:spPr>
          <a:xfrm>
            <a:off x="2276995" y="911866"/>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236925261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306"/>
            <a:ext cx="8229600" cy="854251"/>
          </a:xfrm>
        </p:spPr>
        <p:txBody>
          <a:bodyPr>
            <a:normAutofit/>
          </a:bodyPr>
          <a:lstStyle/>
          <a:p>
            <a:r>
              <a:rPr lang="en-US" sz="3600" dirty="0" smtClean="0"/>
              <a:t>1. Simulation Software Framework </a:t>
            </a:r>
            <a:endParaRPr lang="en-US" sz="3600" dirty="0"/>
          </a:p>
        </p:txBody>
      </p:sp>
      <p:sp>
        <p:nvSpPr>
          <p:cNvPr id="3" name="Content Placeholder 2"/>
          <p:cNvSpPr>
            <a:spLocks noGrp="1"/>
          </p:cNvSpPr>
          <p:nvPr>
            <p:ph idx="1"/>
          </p:nvPr>
        </p:nvSpPr>
        <p:spPr>
          <a:xfrm>
            <a:off x="98778" y="1415226"/>
            <a:ext cx="8946444" cy="5246221"/>
          </a:xfrm>
        </p:spPr>
        <p:txBody>
          <a:bodyPr>
            <a:noAutofit/>
          </a:bodyPr>
          <a:lstStyle/>
          <a:p>
            <a:pPr marL="0" indent="0">
              <a:buNone/>
            </a:pPr>
            <a:r>
              <a:rPr lang="en-US" sz="2200" dirty="0" smtClean="0"/>
              <a:t>Support the FCC-</a:t>
            </a:r>
            <a:r>
              <a:rPr lang="en-US" sz="2200" dirty="0" err="1" smtClean="0"/>
              <a:t>ee</a:t>
            </a:r>
            <a:r>
              <a:rPr lang="en-US" sz="2200" dirty="0" smtClean="0"/>
              <a:t> community and guide the software developments/extensions on a common platform :</a:t>
            </a:r>
          </a:p>
          <a:p>
            <a:pPr marL="0" indent="0">
              <a:buNone/>
            </a:pPr>
            <a:endParaRPr lang="en-US" sz="2200" dirty="0" smtClean="0"/>
          </a:p>
          <a:p>
            <a:pPr lvl="1">
              <a:buFont typeface="Arial"/>
              <a:buChar char="•"/>
            </a:pPr>
            <a:r>
              <a:rPr lang="en-US" sz="2200" dirty="0"/>
              <a:t>Modular and Collaborative </a:t>
            </a:r>
            <a:r>
              <a:rPr lang="en-US" sz="2200" dirty="0" smtClean="0"/>
              <a:t>approach</a:t>
            </a:r>
          </a:p>
          <a:p>
            <a:pPr lvl="1">
              <a:buFont typeface="Arial"/>
              <a:buChar char="•"/>
            </a:pPr>
            <a:r>
              <a:rPr lang="en-US" sz="2200" dirty="0" smtClean="0"/>
              <a:t>Support physics studies and development</a:t>
            </a:r>
          </a:p>
          <a:p>
            <a:pPr lvl="1">
              <a:buFont typeface="Arial"/>
              <a:buChar char="•"/>
            </a:pPr>
            <a:r>
              <a:rPr lang="en-US" sz="2200" dirty="0" smtClean="0">
                <a:solidFill>
                  <a:srgbClr val="FF0000"/>
                </a:solidFill>
              </a:rPr>
              <a:t>Guarantee Benchmark and reproducibility of results</a:t>
            </a:r>
          </a:p>
          <a:p>
            <a:pPr lvl="1">
              <a:buFont typeface="Arial"/>
              <a:buChar char="•"/>
            </a:pPr>
            <a:r>
              <a:rPr lang="en-US" sz="2200" dirty="0">
                <a:solidFill>
                  <a:srgbClr val="FF0000"/>
                </a:solidFill>
              </a:rPr>
              <a:t>Use of modern technologies and algorithm is a </a:t>
            </a:r>
            <a:r>
              <a:rPr lang="en-US" sz="2200" dirty="0" smtClean="0">
                <a:solidFill>
                  <a:srgbClr val="FF0000"/>
                </a:solidFill>
              </a:rPr>
              <a:t>priority (</a:t>
            </a:r>
            <a:r>
              <a:rPr lang="en-US" sz="1800" dirty="0" smtClean="0">
                <a:solidFill>
                  <a:srgbClr val="FF0000"/>
                </a:solidFill>
              </a:rPr>
              <a:t>Parallel computing, GPU, ML and AI) </a:t>
            </a:r>
          </a:p>
          <a:p>
            <a:pPr lvl="1">
              <a:buFont typeface="Arial"/>
              <a:buChar char="•"/>
            </a:pPr>
            <a:r>
              <a:rPr lang="en-US" sz="2200" dirty="0" smtClean="0">
                <a:solidFill>
                  <a:srgbClr val="FF0000"/>
                </a:solidFill>
              </a:rPr>
              <a:t>Guarantee </a:t>
            </a:r>
            <a:r>
              <a:rPr lang="en-US" sz="2200" dirty="0">
                <a:solidFill>
                  <a:srgbClr val="FF0000"/>
                </a:solidFill>
              </a:rPr>
              <a:t>Maintainability</a:t>
            </a:r>
          </a:p>
          <a:p>
            <a:pPr lvl="1">
              <a:buFont typeface="Arial"/>
              <a:buChar char="•"/>
            </a:pPr>
            <a:r>
              <a:rPr lang="en-US" sz="2200" dirty="0"/>
              <a:t>Extendable to serve a broader purpose (e.g. collimation </a:t>
            </a:r>
            <a:r>
              <a:rPr lang="en-US" sz="2200" dirty="0" smtClean="0"/>
              <a:t>studies, MDI) </a:t>
            </a:r>
            <a:r>
              <a:rPr lang="en-US" sz="2200" dirty="0"/>
              <a:t>and community (e.g. light sources)</a:t>
            </a:r>
          </a:p>
          <a:p>
            <a:pPr lvl="1">
              <a:buFont typeface="Arial"/>
              <a:buChar char="•"/>
            </a:pPr>
            <a:r>
              <a:rPr lang="en-US" sz="2200" dirty="0" smtClean="0">
                <a:solidFill>
                  <a:srgbClr val="FF0000"/>
                </a:solidFill>
              </a:rPr>
              <a:t>Easy </a:t>
            </a:r>
            <a:r>
              <a:rPr lang="en-US" sz="2200" dirty="0">
                <a:solidFill>
                  <a:srgbClr val="FF0000"/>
                </a:solidFill>
              </a:rPr>
              <a:t>start-up tutorials and examples for new comers</a:t>
            </a:r>
          </a:p>
          <a:p>
            <a:pPr lvl="1">
              <a:buFont typeface="Courier New"/>
              <a:buChar char="o"/>
            </a:pPr>
            <a:endParaRPr lang="en-US" sz="2200" dirty="0" smtClean="0"/>
          </a:p>
        </p:txBody>
      </p:sp>
      <p:pic>
        <p:nvPicPr>
          <p:cNvPr id="4" name="Picture 3"/>
          <p:cNvPicPr>
            <a:picLocks/>
          </p:cNvPicPr>
          <p:nvPr/>
        </p:nvPicPr>
        <p:blipFill>
          <a:blip r:embed="rId2">
            <a:extLst/>
          </a:blip>
          <a:stretch>
            <a:fillRect/>
          </a:stretch>
        </p:blipFill>
        <p:spPr>
          <a:xfrm>
            <a:off x="2276995" y="911866"/>
            <a:ext cx="4527921" cy="101601"/>
          </a:xfrm>
          <a:prstGeom prst="rect">
            <a:avLst/>
          </a:prstGeom>
          <a:effectLst>
            <a:outerShdw blurRad="63500" dist="25400" dir="5400000" rotWithShape="0">
              <a:srgbClr val="000000">
                <a:alpha val="50000"/>
              </a:srgbClr>
            </a:outerShdw>
          </a:effectLst>
        </p:spPr>
      </p:pic>
    </p:spTree>
    <p:extLst>
      <p:ext uri="{BB962C8B-B14F-4D97-AF65-F5344CB8AC3E}">
        <p14:creationId xmlns:p14="http://schemas.microsoft.com/office/powerpoint/2010/main" val="174579852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5306"/>
            <a:ext cx="8229600" cy="854251"/>
          </a:xfrm>
        </p:spPr>
        <p:txBody>
          <a:bodyPr>
            <a:normAutofit/>
          </a:bodyPr>
          <a:lstStyle/>
          <a:p>
            <a:r>
              <a:rPr lang="en-US" sz="3600" dirty="0" smtClean="0"/>
              <a:t>1. Simulation Software Framework </a:t>
            </a:r>
            <a:endParaRPr lang="en-US" sz="3600" dirty="0"/>
          </a:p>
        </p:txBody>
      </p:sp>
      <p:sp>
        <p:nvSpPr>
          <p:cNvPr id="3" name="Content Placeholder 2"/>
          <p:cNvSpPr>
            <a:spLocks noGrp="1"/>
          </p:cNvSpPr>
          <p:nvPr>
            <p:ph idx="1"/>
          </p:nvPr>
        </p:nvSpPr>
        <p:spPr>
          <a:xfrm>
            <a:off x="98778" y="1415226"/>
            <a:ext cx="8946444" cy="5246221"/>
          </a:xfrm>
        </p:spPr>
        <p:txBody>
          <a:bodyPr>
            <a:noAutofit/>
          </a:bodyPr>
          <a:lstStyle/>
          <a:p>
            <a:pPr marL="0" indent="0">
              <a:buNone/>
            </a:pPr>
            <a:r>
              <a:rPr lang="en-US" sz="2200" dirty="0" smtClean="0"/>
              <a:t>Support the FCC-</a:t>
            </a:r>
            <a:r>
              <a:rPr lang="en-US" sz="2200" dirty="0" err="1" smtClean="0"/>
              <a:t>ee</a:t>
            </a:r>
            <a:r>
              <a:rPr lang="en-US" sz="2200" dirty="0" smtClean="0"/>
              <a:t> community and guide the software developments/extensions on a common platform :</a:t>
            </a:r>
          </a:p>
          <a:p>
            <a:pPr marL="0" indent="0">
              <a:buNone/>
            </a:pPr>
            <a:endParaRPr lang="en-US" sz="2200" dirty="0" smtClean="0"/>
          </a:p>
          <a:p>
            <a:pPr lvl="1">
              <a:buFont typeface="Arial"/>
              <a:buChar char="•"/>
            </a:pPr>
            <a:r>
              <a:rPr lang="en-US" sz="2200" dirty="0"/>
              <a:t>Modular and Collaborative </a:t>
            </a:r>
            <a:r>
              <a:rPr lang="en-US" sz="2200" dirty="0" smtClean="0"/>
              <a:t>approach</a:t>
            </a:r>
          </a:p>
          <a:p>
            <a:pPr lvl="1">
              <a:buFont typeface="Arial"/>
              <a:buChar char="•"/>
            </a:pPr>
            <a:r>
              <a:rPr lang="en-US" sz="2200" dirty="0" smtClean="0"/>
              <a:t>Support physics studies and development</a:t>
            </a:r>
          </a:p>
          <a:p>
            <a:pPr lvl="1">
              <a:buFont typeface="Arial"/>
              <a:buChar char="•"/>
            </a:pPr>
            <a:r>
              <a:rPr lang="en-US" sz="2200" dirty="0" smtClean="0">
                <a:solidFill>
                  <a:srgbClr val="FF0000"/>
                </a:solidFill>
              </a:rPr>
              <a:t>Guarantee Benchmark and reproducibility of results</a:t>
            </a:r>
          </a:p>
          <a:p>
            <a:pPr lvl="1">
              <a:buFont typeface="Arial"/>
              <a:buChar char="•"/>
            </a:pPr>
            <a:r>
              <a:rPr lang="en-US" sz="2200" dirty="0">
                <a:solidFill>
                  <a:srgbClr val="FF0000"/>
                </a:solidFill>
              </a:rPr>
              <a:t>Use of modern technologies and algorithm is a </a:t>
            </a:r>
            <a:r>
              <a:rPr lang="en-US" sz="2200" dirty="0" smtClean="0">
                <a:solidFill>
                  <a:srgbClr val="FF0000"/>
                </a:solidFill>
              </a:rPr>
              <a:t>priority (</a:t>
            </a:r>
            <a:r>
              <a:rPr lang="en-US" sz="1800" dirty="0" smtClean="0">
                <a:solidFill>
                  <a:srgbClr val="FF0000"/>
                </a:solidFill>
              </a:rPr>
              <a:t>Parallel computing, GPU, ML and AI) </a:t>
            </a:r>
          </a:p>
          <a:p>
            <a:pPr lvl="1">
              <a:buFont typeface="Arial"/>
              <a:buChar char="•"/>
            </a:pPr>
            <a:r>
              <a:rPr lang="en-US" sz="2200" dirty="0" smtClean="0">
                <a:solidFill>
                  <a:srgbClr val="FF0000"/>
                </a:solidFill>
              </a:rPr>
              <a:t>Guarantee </a:t>
            </a:r>
            <a:r>
              <a:rPr lang="en-US" sz="2200" dirty="0">
                <a:solidFill>
                  <a:srgbClr val="FF0000"/>
                </a:solidFill>
              </a:rPr>
              <a:t>Maintainability</a:t>
            </a:r>
          </a:p>
          <a:p>
            <a:pPr lvl="1">
              <a:buFont typeface="Arial"/>
              <a:buChar char="•"/>
            </a:pPr>
            <a:r>
              <a:rPr lang="en-US" sz="2200" dirty="0"/>
              <a:t>Extendable to serve a broader purpose (e.g. collimation </a:t>
            </a:r>
            <a:r>
              <a:rPr lang="en-US" sz="2200" dirty="0" smtClean="0"/>
              <a:t>studies, MDI) </a:t>
            </a:r>
            <a:r>
              <a:rPr lang="en-US" sz="2200" dirty="0"/>
              <a:t>and community (e.g. light sources)</a:t>
            </a:r>
          </a:p>
          <a:p>
            <a:pPr lvl="1">
              <a:buFont typeface="Arial"/>
              <a:buChar char="•"/>
            </a:pPr>
            <a:r>
              <a:rPr lang="en-US" sz="2200" dirty="0" smtClean="0"/>
              <a:t>Easy </a:t>
            </a:r>
            <a:r>
              <a:rPr lang="en-US" sz="2200" dirty="0"/>
              <a:t>start-up tutorials and examples for new comers</a:t>
            </a:r>
          </a:p>
          <a:p>
            <a:pPr lvl="1">
              <a:buFont typeface="Courier New"/>
              <a:buChar char="o"/>
            </a:pPr>
            <a:endParaRPr lang="en-US" sz="2200" dirty="0" smtClean="0"/>
          </a:p>
        </p:txBody>
      </p:sp>
      <p:pic>
        <p:nvPicPr>
          <p:cNvPr id="4" name="Picture 3"/>
          <p:cNvPicPr>
            <a:picLocks/>
          </p:cNvPicPr>
          <p:nvPr/>
        </p:nvPicPr>
        <p:blipFill>
          <a:blip r:embed="rId2">
            <a:extLst/>
          </a:blip>
          <a:stretch>
            <a:fillRect/>
          </a:stretch>
        </p:blipFill>
        <p:spPr>
          <a:xfrm>
            <a:off x="2276995" y="911866"/>
            <a:ext cx="4527921" cy="101601"/>
          </a:xfrm>
          <a:prstGeom prst="rect">
            <a:avLst/>
          </a:prstGeom>
          <a:effectLst>
            <a:outerShdw blurRad="63500" dist="25400" dir="5400000" rotWithShape="0">
              <a:srgbClr val="000000">
                <a:alpha val="50000"/>
              </a:srgbClr>
            </a:outerShdw>
          </a:effectLst>
        </p:spPr>
      </p:pic>
      <p:sp>
        <p:nvSpPr>
          <p:cNvPr id="5" name="TextBox 4"/>
          <p:cNvSpPr txBox="1"/>
          <p:nvPr/>
        </p:nvSpPr>
        <p:spPr>
          <a:xfrm>
            <a:off x="629920" y="5234782"/>
            <a:ext cx="7912844" cy="1292662"/>
          </a:xfrm>
          <a:prstGeom prst="rect">
            <a:avLst/>
          </a:prstGeom>
          <a:solidFill>
            <a:schemeClr val="accent1">
              <a:lumMod val="40000"/>
              <a:lumOff val="60000"/>
            </a:schemeClr>
          </a:solidFill>
        </p:spPr>
        <p:txBody>
          <a:bodyPr wrap="square" rtlCol="0">
            <a:spAutoFit/>
          </a:bodyPr>
          <a:lstStyle/>
          <a:p>
            <a:pPr algn="ctr"/>
            <a:r>
              <a:rPr lang="en-US" sz="2600" dirty="0" smtClean="0"/>
              <a:t>Synergetic collaboration with the ABP computing working group goals: maintenance of tools and modernization</a:t>
            </a:r>
          </a:p>
          <a:p>
            <a:pPr algn="ctr"/>
            <a:r>
              <a:rPr lang="en-US" sz="2600" dirty="0" smtClean="0"/>
              <a:t>G. </a:t>
            </a:r>
            <a:r>
              <a:rPr lang="en-US" sz="2600" dirty="0" err="1" smtClean="0"/>
              <a:t>Iadarola</a:t>
            </a:r>
            <a:r>
              <a:rPr lang="en-US" sz="2600" dirty="0" smtClean="0"/>
              <a:t> and R. </a:t>
            </a:r>
            <a:r>
              <a:rPr lang="en-US" sz="2600" dirty="0" err="1" smtClean="0"/>
              <a:t>DeMaria</a:t>
            </a:r>
            <a:endParaRPr lang="en-US" sz="2600" dirty="0" smtClean="0"/>
          </a:p>
        </p:txBody>
      </p:sp>
      <p:sp>
        <p:nvSpPr>
          <p:cNvPr id="6" name="TextBox 5"/>
          <p:cNvSpPr txBox="1"/>
          <p:nvPr/>
        </p:nvSpPr>
        <p:spPr>
          <a:xfrm>
            <a:off x="6833138" y="2186039"/>
            <a:ext cx="2116667" cy="1200329"/>
          </a:xfrm>
          <a:prstGeom prst="rect">
            <a:avLst/>
          </a:prstGeom>
          <a:solidFill>
            <a:schemeClr val="accent4">
              <a:lumMod val="40000"/>
              <a:lumOff val="60000"/>
            </a:schemeClr>
          </a:solidFill>
        </p:spPr>
        <p:txBody>
          <a:bodyPr wrap="square" rtlCol="0">
            <a:spAutoFit/>
          </a:bodyPr>
          <a:lstStyle/>
          <a:p>
            <a:pPr algn="ctr"/>
            <a:r>
              <a:rPr lang="en-US" dirty="0" smtClean="0"/>
              <a:t>R. </a:t>
            </a:r>
            <a:r>
              <a:rPr lang="en-US" dirty="0" err="1" smtClean="0"/>
              <a:t>DeMaria</a:t>
            </a:r>
            <a:r>
              <a:rPr lang="en-US" dirty="0" smtClean="0"/>
              <a:t>, </a:t>
            </a:r>
          </a:p>
          <a:p>
            <a:pPr algn="ctr"/>
            <a:r>
              <a:rPr lang="en-US" dirty="0" smtClean="0"/>
              <a:t>G. </a:t>
            </a:r>
            <a:r>
              <a:rPr lang="en-US" dirty="0" err="1" smtClean="0"/>
              <a:t>Iadarola</a:t>
            </a:r>
            <a:r>
              <a:rPr lang="en-US" dirty="0" smtClean="0"/>
              <a:t>,</a:t>
            </a:r>
          </a:p>
          <a:p>
            <a:pPr algn="ctr"/>
            <a:r>
              <a:rPr lang="en-US" dirty="0" smtClean="0"/>
              <a:t>F. </a:t>
            </a:r>
            <a:r>
              <a:rPr lang="en-US" dirty="0" err="1" smtClean="0"/>
              <a:t>Carlier</a:t>
            </a:r>
            <a:endParaRPr lang="en-US" dirty="0" smtClean="0"/>
          </a:p>
          <a:p>
            <a:pPr algn="ctr"/>
            <a:r>
              <a:rPr lang="en-US" dirty="0" smtClean="0"/>
              <a:t>T. Pieloni</a:t>
            </a:r>
            <a:endParaRPr lang="en-US" dirty="0" smtClean="0"/>
          </a:p>
        </p:txBody>
      </p:sp>
    </p:spTree>
    <p:extLst>
      <p:ext uri="{BB962C8B-B14F-4D97-AF65-F5344CB8AC3E}">
        <p14:creationId xmlns:p14="http://schemas.microsoft.com/office/powerpoint/2010/main" val="12619837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12237</TotalTime>
  <Words>1817</Words>
  <Application>Microsoft Macintosh PowerPoint</Application>
  <PresentationFormat>On-screen Show (4:3)</PresentationFormat>
  <Paragraphs>206</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CHART: Beam Dynamics Software Framework for the FCC-ee design</vt:lpstr>
      <vt:lpstr>Develop a Modern, Collaborative and Extendable Beam Dynamics Software tool to design the FCC-ee</vt:lpstr>
      <vt:lpstr>Main goals</vt:lpstr>
      <vt:lpstr>Main goals</vt:lpstr>
      <vt:lpstr>Organization:</vt:lpstr>
      <vt:lpstr>Organization:</vt:lpstr>
      <vt:lpstr>1. Simulation Software Framework </vt:lpstr>
      <vt:lpstr>1. Simulation Software Framework </vt:lpstr>
      <vt:lpstr>1. Simulation Software Framework </vt:lpstr>
      <vt:lpstr>2. Lattice tracking module</vt:lpstr>
      <vt:lpstr>3. Beam-Beam module</vt:lpstr>
      <vt:lpstr>General strategy:</vt:lpstr>
      <vt:lpstr>General strategy:</vt:lpstr>
      <vt:lpstr>General strategy:</vt:lpstr>
      <vt:lpstr>General strategy:</vt:lpstr>
      <vt:lpstr>General strategy:</vt:lpstr>
      <vt:lpstr>General strategy:</vt:lpstr>
      <vt:lpstr>General strategy:</vt:lpstr>
      <vt:lpstr>General strategy:</vt:lpstr>
      <vt:lpstr>Preliminary Plan:</vt:lpstr>
      <vt:lpstr>Summary </vt:lpstr>
      <vt:lpstr>Summary </vt:lpstr>
      <vt:lpstr>Summary </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Tatiana</dc:creator>
  <cp:lastModifiedBy>Tatiana Pieloni</cp:lastModifiedBy>
  <cp:revision>793</cp:revision>
  <cp:lastPrinted>2021-04-15T20:56:48Z</cp:lastPrinted>
  <dcterms:created xsi:type="dcterms:W3CDTF">2020-10-30T09:37:17Z</dcterms:created>
  <dcterms:modified xsi:type="dcterms:W3CDTF">2021-04-16T08:12:27Z</dcterms:modified>
</cp:coreProperties>
</file>