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eg" ContentType="image/jpeg"/>
  <Default Extension="xml" ContentType="application/xml"/>
  <Default Extension="emf" ContentType="image/x-emf"/>
  <Default Extension="rels" ContentType="application/vnd.openxmlformats-package.relationships+xml"/>
  <Default Extension="bin" ContentType="application/vnd.openxmlformats-officedocument.oleObject"/>
  <Override PartName="/ppt/slides/slide19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presProps" Target="presProps.xml" /><Relationship Id="rId23" Type="http://schemas.openxmlformats.org/officeDocument/2006/relationships/tableStyles" Target="tableStyles.xml" /><Relationship Id="rId2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type="titleOnly" userDrawn="1">
  <p:cSld name="Titre seu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Box 5" hidden="0"/>
          <p:cNvSpPr>
            <a:spLocks noAdjustHandles="1" noChangeArrowheads="0"/>
          </p:cNvSpPr>
          <p:nvPr isPhoto="0" userDrawn="1"/>
        </p:nvSpPr>
        <p:spPr bwMode="auto">
          <a:xfrm flipH="1">
            <a:off x="-4346" y="-1"/>
            <a:ext cx="153888" cy="6845303"/>
          </a:xfrm>
          <a:prstGeom prst="rect">
            <a:avLst/>
          </a:prstGeom>
          <a:solidFill>
            <a:schemeClr val="tx1"/>
          </a:solidFill>
        </p:spPr>
        <p:txBody>
          <a:bodyPr vert="vert270" wrap="square" lIns="0" tIns="0" rIns="0" bIns="0" rtlCol="0">
            <a:spAutoFit/>
          </a:bodyPr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CH" sz="1000">
                <a:solidFill>
                  <a:schemeClr val="bg1"/>
                </a:solidFill>
                <a:latin typeface="Calibri"/>
                <a:cs typeface="Calibri"/>
              </a:rPr>
              <a:t>            Davide Tommasini                        </a:t>
            </a:r>
            <a:r>
              <a:rPr lang="fr-CH" sz="1000">
                <a:solidFill>
                  <a:schemeClr val="bg1"/>
                </a:solidFill>
                <a:latin typeface="Calibri"/>
                <a:ea typeface="Calibri"/>
              </a:rPr>
              <a:t>   </a:t>
            </a:r>
            <a:r>
              <a:rPr lang="en-GB" sz="1000">
                <a:solidFill>
                  <a:schemeClr val="bg1"/>
                </a:solidFill>
                <a:latin typeface="Calibri"/>
                <a:ea typeface="Calibri"/>
              </a:rPr>
              <a:t>General information &amp; Feedback from the US-MDP                                     </a:t>
            </a:r>
            <a:r>
              <a:rPr lang="fr-CH" sz="1000">
                <a:solidFill>
                  <a:schemeClr val="bg1"/>
                </a:solidFill>
                <a:latin typeface="Calibri"/>
                <a:ea typeface="Calibri"/>
              </a:rPr>
              <a:t>January</a:t>
            </a:r>
            <a:r>
              <a:rPr lang="fr-CH" sz="1000">
                <a:solidFill>
                  <a:schemeClr val="bg1"/>
                </a:solidFill>
                <a:latin typeface="Calibri"/>
                <a:ea typeface="Calibri"/>
              </a:rPr>
              <a:t> 27</a:t>
            </a:r>
            <a:r>
              <a:rPr lang="fr-CH" sz="1000" baseline="30000">
                <a:solidFill>
                  <a:schemeClr val="bg1"/>
                </a:solidFill>
                <a:latin typeface="Calibri"/>
                <a:ea typeface="Calibri"/>
              </a:rPr>
              <a:t>th</a:t>
            </a:r>
            <a:r>
              <a:rPr lang="fr-CH" sz="1000">
                <a:solidFill>
                  <a:schemeClr val="bg1"/>
                </a:solidFill>
                <a:latin typeface="Calibri"/>
                <a:ea typeface="Calibri"/>
              </a:rPr>
              <a:t> , 2021</a:t>
            </a:r>
            <a:endParaRPr lang="en-GB" sz="100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0" y="6534150"/>
            <a:ext cx="383858" cy="311152"/>
          </a:xfrm>
        </p:spPr>
        <p:txBody>
          <a:bodyPr/>
          <a:lstStyle/>
          <a:p>
            <a:pPr>
              <a:defRPr/>
            </a:pPr>
            <a:fld id="{B340A3F5-5DB0-4EAD-960E-C27449A39FB6}" type="slidenum">
              <a:rPr lang="en-GB"/>
              <a:t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4_Diapositive de tit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328357" y="2703285"/>
            <a:ext cx="1563273" cy="1467041"/>
          </a:xfrm>
          <a:prstGeom prst="rect">
            <a:avLst/>
          </a:prstGeom>
        </p:spPr>
      </p:pic>
    </p:spTree>
  </p:cSld>
  <p:clrMapOvr>
    <a:overrideClrMapping accent1="accent1" accent2="accent2" accent3="accent3" accent4="accent4" accent5="accent5" accent6="accent6" bg1="dk1" bg2="dk2" folHlink="folHlink" hlink="hlink" tx1="lt1" tx2="lt2"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5" name="Espace réservé du texte 29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6" name="Slide Number Placeholder 3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0" y="6581774"/>
            <a:ext cx="390525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/>
            </a:fld>
            <a:endParaRPr lang="en-US"/>
          </a:p>
        </p:txBody>
      </p:sp>
      <p:sp>
        <p:nvSpPr>
          <p:cNvPr id="7" name="Footer Placeholder 2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</p:sldLayoutIdLst>
  <p:hf dt="0" ftr="0" hdr="0" sldNum="1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accent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accent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accent2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accent3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accent4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4" hidden="0"/>
          <p:cNvSpPr>
            <a:spLocks noAdjustHandles="0" noChangeArrowheads="0"/>
          </p:cNvSpPr>
          <p:nvPr isPhoto="0" userDrawn="0"/>
        </p:nvSpPr>
        <p:spPr bwMode="auto">
          <a:xfrm>
            <a:off x="8135332" y="5806912"/>
            <a:ext cx="368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i="1"/>
              <a:t>Davide Tommasini, CERN</a:t>
            </a:r>
            <a:endParaRPr/>
          </a:p>
        </p:txBody>
      </p:sp>
      <p:sp>
        <p:nvSpPr>
          <p:cNvPr id="5" name="Rectangle 5" hidden="0"/>
          <p:cNvSpPr/>
          <p:nvPr isPhoto="0" userDrawn="0"/>
        </p:nvSpPr>
        <p:spPr bwMode="auto">
          <a:xfrm>
            <a:off x="-1" y="1351119"/>
            <a:ext cx="1219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6600">
                <a:latin typeface="Calibri"/>
                <a:ea typeface="Calibri"/>
              </a:rPr>
              <a:t>General information </a:t>
            </a:r>
            <a:endParaRPr/>
          </a:p>
          <a:p>
            <a:pPr algn="ctr">
              <a:defRPr/>
            </a:pPr>
            <a:r>
              <a:rPr lang="en-GB" sz="6600">
                <a:latin typeface="Calibri"/>
                <a:ea typeface="Calibri"/>
              </a:rPr>
              <a:t>&amp;</a:t>
            </a:r>
            <a:endParaRPr/>
          </a:p>
          <a:p>
            <a:pPr algn="ctr">
              <a:defRPr/>
            </a:pPr>
            <a:r>
              <a:rPr lang="en-GB" sz="6600">
                <a:latin typeface="Calibri"/>
                <a:ea typeface="Calibri"/>
              </a:rPr>
              <a:t>Feedback from the US-MDP</a:t>
            </a:r>
            <a:endParaRPr/>
          </a:p>
        </p:txBody>
      </p:sp>
      <p:sp>
        <p:nvSpPr>
          <p:cNvPr id="6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-1" y="0"/>
            <a:ext cx="12192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/>
              <a:t>3</a:t>
            </a:r>
            <a:r>
              <a:rPr lang="fr-CH" baseline="30000"/>
              <a:t>rd</a:t>
            </a:r>
            <a:r>
              <a:rPr lang="fr-CH"/>
              <a:t> KE4738 </a:t>
            </a:r>
            <a:r>
              <a:rPr lang="fr-CH"/>
              <a:t>Technical</a:t>
            </a:r>
            <a:r>
              <a:rPr lang="fr-CH"/>
              <a:t> Meeting</a:t>
            </a:r>
            <a:endParaRPr/>
          </a:p>
          <a:p>
            <a:pPr>
              <a:defRPr/>
            </a:pPr>
            <a:r>
              <a:rPr lang="fr-CH"/>
              <a:t>March 24</a:t>
            </a:r>
            <a:r>
              <a:rPr lang="fr-CH" baseline="30000"/>
              <a:t>th</a:t>
            </a:r>
            <a:r>
              <a:rPr lang="fr-CH"/>
              <a:t>, 2021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74453" y="832579"/>
            <a:ext cx="11243094" cy="462134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31320" y="585554"/>
            <a:ext cx="11587139" cy="50733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49238" y="702274"/>
            <a:ext cx="9682402" cy="54534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rcRect l="0" t="6965" r="0" b="0"/>
          <a:stretch/>
        </p:blipFill>
        <p:spPr bwMode="auto">
          <a:xfrm>
            <a:off x="776377" y="655607"/>
            <a:ext cx="10882271" cy="579184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018308" y="749981"/>
            <a:ext cx="10487891" cy="57027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39967" y="515635"/>
            <a:ext cx="11671924" cy="5907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11726" y="480766"/>
            <a:ext cx="11674037" cy="58784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32508" y="576441"/>
            <a:ext cx="11769297" cy="59074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CTD (Andrea Haight)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203200" y="536759"/>
            <a:ext cx="11860742" cy="599950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Newcomers in the CERN Team</a:t>
            </a:r>
            <a:endParaRPr/>
          </a:p>
        </p:txBody>
      </p:sp>
      <p:sp>
        <p:nvSpPr>
          <p:cNvPr id="5" name="Slide Number Placeholder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-47755" y="6077796"/>
            <a:ext cx="123825" cy="311152"/>
          </a:xfrm>
        </p:spPr>
        <p:txBody>
          <a:bodyPr lIns="0" rIns="0"/>
          <a:lstStyle/>
          <a:p>
            <a:pPr>
              <a:defRPr/>
            </a:pPr>
            <a:fld id="{B340A3F5-5DB0-4EAD-960E-C27449A39FB6}" type="slidenum">
              <a:rPr lang="en-GB" sz="800">
                <a:solidFill>
                  <a:schemeClr val="bg1"/>
                </a:solidFill>
              </a:rPr>
              <a:t>2</a:t>
            </a:fld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6" name="TextBox 2" hidden="0"/>
          <p:cNvSpPr>
            <a:spLocks noAdjustHandles="0" noChangeArrowheads="0"/>
          </p:cNvSpPr>
          <p:nvPr isPhoto="0" userDrawn="0"/>
        </p:nvSpPr>
        <p:spPr bwMode="auto">
          <a:xfrm>
            <a:off x="371061" y="609600"/>
            <a:ext cx="115956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i="1">
                <a:solidFill>
                  <a:schemeClr val="accent6">
                    <a:lumMod val="50000"/>
                  </a:schemeClr>
                </a:solidFill>
              </a:rPr>
              <a:t>Christian Scheuerlein : </a:t>
            </a: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Staff, material scientist.</a:t>
            </a:r>
            <a:endParaRPr/>
          </a:p>
          <a:p>
            <a:pPr>
              <a:defRPr/>
            </a:pP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Thermo-mechanical characterization, irradiation programme. </a:t>
            </a:r>
            <a:endParaRPr lang="en-GB" b="1" i="1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endParaRPr lang="en-GB" b="1" i="1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GB" b="1" i="1">
                <a:solidFill>
                  <a:schemeClr val="accent6">
                    <a:lumMod val="50000"/>
                  </a:schemeClr>
                </a:solidFill>
              </a:rPr>
              <a:t>Barthi</a:t>
            </a:r>
            <a:r>
              <a:rPr lang="en-GB" b="1" i="1">
                <a:solidFill>
                  <a:schemeClr val="accent6">
                    <a:lumMod val="50000"/>
                  </a:schemeClr>
                </a:solidFill>
              </a:rPr>
              <a:t> Verma : </a:t>
            </a: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Fellow, chemist.</a:t>
            </a:r>
            <a:endParaRPr/>
          </a:p>
          <a:p>
            <a:pPr>
              <a:defRPr/>
            </a:pP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Characterization of adhesion strength of impregnation systems.</a:t>
            </a:r>
            <a:endParaRPr/>
          </a:p>
          <a:p>
            <a:pPr>
              <a:defRPr/>
            </a:pP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Parameters to explore: configuration, geometry, materials (copper, stainless steel, polyimide, glass fabrics, mica) as a function of the impregnation resin.</a:t>
            </a:r>
            <a:endParaRPr/>
          </a:p>
          <a:p>
            <a:pPr>
              <a:defRPr/>
            </a:pPr>
            <a:endParaRPr lang="en-GB" b="1" i="1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GB" sz="1800" b="1"/>
              <a:t>I also remind</a:t>
            </a:r>
            <a:endParaRPr lang="en-GB" b="1" i="1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GB" b="1" i="1">
                <a:solidFill>
                  <a:schemeClr val="accent6">
                    <a:lumMod val="50000"/>
                  </a:schemeClr>
                </a:solidFill>
              </a:rPr>
              <a:t>Sébastien Clément </a:t>
            </a:r>
            <a:endParaRPr/>
          </a:p>
          <a:p>
            <a:pPr>
              <a:defRPr/>
            </a:pP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Staff, plastic technologist. In charge of the operation of the polymer lab.</a:t>
            </a:r>
            <a:endParaRPr/>
          </a:p>
          <a:p>
            <a:pPr>
              <a:defRPr/>
            </a:pPr>
            <a:endParaRPr lang="en-GB">
              <a:solidFill>
                <a:schemeClr val="accent6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GB" sz="1800" b="1"/>
              <a:t>Irradiation programme</a:t>
            </a:r>
            <a:endParaRPr/>
          </a:p>
          <a:p>
            <a:pPr>
              <a:defRPr/>
            </a:pPr>
            <a:r>
              <a:rPr lang="en-GB">
                <a:solidFill>
                  <a:schemeClr val="accent6">
                    <a:lumMod val="50000"/>
                  </a:schemeClr>
                </a:solidFill>
              </a:rPr>
              <a:t>We intend to explore the radiation ageing (thermo-mechanical and dielectric properties) of different impregnation resins as a function of irradiation type, dose, and environment (air, vacuum, low temperatures). We are preparing the programme, which we intend to present and discuss in a next meeting.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News from the US-MDP Meeting (1-5 March)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08458" y="746470"/>
            <a:ext cx="9163050" cy="5153024"/>
          </a:xfrm>
          <a:prstGeom prst="rect">
            <a:avLst/>
          </a:prstGeom>
        </p:spPr>
      </p:pic>
      <p:sp>
        <p:nvSpPr>
          <p:cNvPr id="6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4081669" y="6164538"/>
            <a:ext cx="4227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i="1"/>
              <a:t>Courtesy Soren Prestemon, LBNL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News from the US-MDP Meeting (1-5 March)</a:t>
            </a:r>
            <a:endParaRPr/>
          </a:p>
        </p:txBody>
      </p:sp>
      <p:sp>
        <p:nvSpPr>
          <p:cNvPr id="5" name="TextBox 6" hidden="0"/>
          <p:cNvSpPr>
            <a:spLocks noAdjustHandles="0" noChangeArrowheads="0"/>
          </p:cNvSpPr>
          <p:nvPr isPhoto="0" userDrawn="0"/>
        </p:nvSpPr>
        <p:spPr bwMode="auto">
          <a:xfrm>
            <a:off x="4081669" y="6164538"/>
            <a:ext cx="4227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i="1"/>
              <a:t>Courtesy Soren Prestemon, LBNL</a:t>
            </a:r>
            <a:endParaRPr/>
          </a:p>
        </p:txBody>
      </p:sp>
      <p:pic>
        <p:nvPicPr>
          <p:cNvPr id="6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398933" y="746140"/>
            <a:ext cx="9182100" cy="51530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From </a:t>
            </a:r>
            <a:r>
              <a:rPr lang="en-GB" sz="2800" b="1"/>
              <a:t>Tengming</a:t>
            </a:r>
            <a:r>
              <a:rPr lang="en-GB" sz="2800" b="1"/>
              <a:t> Shen, LBNL 2019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78570" y="409647"/>
            <a:ext cx="5359366" cy="3292070"/>
          </a:xfrm>
          <a:prstGeom prst="rect">
            <a:avLst/>
          </a:prstGeom>
        </p:spPr>
      </p:pic>
      <p:pic>
        <p:nvPicPr>
          <p:cNvPr id="6" name="Picture 5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490330" y="3802589"/>
            <a:ext cx="5243585" cy="2081376"/>
          </a:xfrm>
          <a:prstGeom prst="rect">
            <a:avLst/>
          </a:prstGeom>
        </p:spPr>
      </p:pic>
      <p:pic>
        <p:nvPicPr>
          <p:cNvPr id="7" name="Picture 7" hidden="0"/>
          <p:cNvPicPr>
            <a:picLocks noChangeAspect="1"/>
          </p:cNvPicPr>
          <p:nvPr isPhoto="0" userDrawn="0"/>
        </p:nvPicPr>
        <p:blipFill>
          <a:blip r:embed="rId4"/>
          <a:srcRect l="0" t="0" r="0" b="8721"/>
          <a:stretch/>
        </p:blipFill>
        <p:spPr bwMode="auto">
          <a:xfrm>
            <a:off x="5733915" y="480767"/>
            <a:ext cx="6261961" cy="3220950"/>
          </a:xfrm>
          <a:prstGeom prst="rect">
            <a:avLst/>
          </a:prstGeom>
        </p:spPr>
      </p:pic>
      <p:cxnSp>
        <p:nvCxnSpPr>
          <p:cNvPr id="8" name="Straight Arrow Connector 9" hidden="0"/>
          <p:cNvCxnSpPr>
            <a:cxnSpLocks/>
          </p:cNvCxnSpPr>
          <p:nvPr isPhoto="0" userDrawn="0"/>
        </p:nvCxnSpPr>
        <p:spPr bwMode="auto">
          <a:xfrm flipH="1">
            <a:off x="9946257" y="3088257"/>
            <a:ext cx="759123" cy="207034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1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096000" y="3701717"/>
            <a:ext cx="5391285" cy="30091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LBNL (</a:t>
            </a:r>
            <a:r>
              <a:rPr lang="en-GB" sz="2800" b="1"/>
              <a:t>Tengming</a:t>
            </a:r>
            <a:r>
              <a:rPr lang="en-GB" sz="2800" b="1"/>
              <a:t> Shen)</a:t>
            </a:r>
            <a:endParaRPr/>
          </a:p>
        </p:txBody>
      </p:sp>
      <p:pic>
        <p:nvPicPr>
          <p:cNvPr id="5" name="Picture 9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384313" y="961633"/>
            <a:ext cx="5711687" cy="1986500"/>
          </a:xfrm>
          <a:prstGeom prst="rect">
            <a:avLst/>
          </a:prstGeom>
        </p:spPr>
      </p:pic>
      <p:pic>
        <p:nvPicPr>
          <p:cNvPr id="6" name="Picture 11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84312" y="3429000"/>
            <a:ext cx="5711687" cy="2917886"/>
          </a:xfrm>
          <a:prstGeom prst="rect">
            <a:avLst/>
          </a:prstGeom>
        </p:spPr>
      </p:pic>
      <p:pic>
        <p:nvPicPr>
          <p:cNvPr id="7" name="Picture 15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>
            <a:off x="6294780" y="3429000"/>
            <a:ext cx="5711687" cy="2895325"/>
          </a:xfrm>
          <a:prstGeom prst="rect">
            <a:avLst/>
          </a:prstGeom>
        </p:spPr>
      </p:pic>
      <p:pic>
        <p:nvPicPr>
          <p:cNvPr id="8" name="Picture 17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>
            <a:off x="6261525" y="480767"/>
            <a:ext cx="5744943" cy="29178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504825" y="665851"/>
            <a:ext cx="11687175" cy="4629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414068" y="817799"/>
            <a:ext cx="11289774" cy="4789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0" y="0"/>
            <a:ext cx="12192000" cy="480767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2800" b="1"/>
              <a:t>Recent studies at FNAL (Steve </a:t>
            </a:r>
            <a:r>
              <a:rPr lang="en-GB" sz="2800" b="1"/>
              <a:t>Krave</a:t>
            </a:r>
            <a:r>
              <a:rPr lang="en-GB" sz="2800" b="1"/>
              <a:t>)</a:t>
            </a:r>
            <a:endParaRPr/>
          </a:p>
        </p:txBody>
      </p:sp>
      <p:pic>
        <p:nvPicPr>
          <p:cNvPr id="5" name="Picture 3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641576" y="914399"/>
            <a:ext cx="11281066" cy="476178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ONLYOFFICE/6.2.0.123</Application>
  <DocSecurity>0</DocSecurity>
  <PresentationFormat>Widescreen</PresentationFormat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Manager/>
  <Company>CERN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Davide Tommasini</dc:creator>
  <cp:keywords/>
  <dc:description/>
  <dc:identifier/>
  <dc:language/>
  <cp:lastModifiedBy>Davide Tommasini (tomma)</cp:lastModifiedBy>
  <cp:revision>2277</cp:revision>
  <dcterms:created xsi:type="dcterms:W3CDTF">2015-01-22T10:26:45Z</dcterms:created>
  <dcterms:modified xsi:type="dcterms:W3CDTF">2021-03-23T14:26:37Z</dcterms:modified>
  <cp:category/>
  <cp:contentStatus/>
  <cp:version/>
</cp:coreProperties>
</file>