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2" r:id="rId3"/>
  </p:sldMasterIdLst>
  <p:notesMasterIdLst>
    <p:notesMasterId r:id="rId19"/>
  </p:notesMasterIdLst>
  <p:handoutMasterIdLst>
    <p:handoutMasterId r:id="rId20"/>
  </p:handoutMasterIdLst>
  <p:sldIdLst>
    <p:sldId id="256" r:id="rId4"/>
    <p:sldId id="257" r:id="rId5"/>
    <p:sldId id="258" r:id="rId6"/>
    <p:sldId id="264" r:id="rId7"/>
    <p:sldId id="261" r:id="rId8"/>
    <p:sldId id="266" r:id="rId9"/>
    <p:sldId id="268" r:id="rId10"/>
    <p:sldId id="269" r:id="rId11"/>
    <p:sldId id="273" r:id="rId12"/>
    <p:sldId id="271" r:id="rId13"/>
    <p:sldId id="277" r:id="rId14"/>
    <p:sldId id="274" r:id="rId15"/>
    <p:sldId id="270" r:id="rId16"/>
    <p:sldId id="275" r:id="rId17"/>
    <p:sldId id="276" r:id="rId18"/>
  </p:sldIdLst>
  <p:sldSz cx="10080625" cy="7559675"/>
  <p:notesSz cx="7772400" cy="100584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1402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521F7049-1B18-4533-8378-EC5CB892779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539B2CE-F437-4606-AE6A-3DFE06DF09E2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A21169B-1B15-4DB7-B3A3-CD2507763D8B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9A18E7B-A47A-4F06-BF2E-DAC8655066F2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33B6FEBA-ECEE-49DE-9273-AF0E21C2140E}" type="slidenum">
              <a:t>‹Nº›</a:t>
            </a:fld>
            <a:endParaRPr lang="en-US" sz="1400" b="0" i="0" u="none" strike="noStrike" kern="1200">
              <a:ln>
                <a:noFill/>
              </a:ln>
              <a:latin typeface="Times New Roman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055907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ED68ABA-4EF6-4BD1-99DE-7660FAD779C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599" y="764280"/>
            <a:ext cx="502848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1A47683-26F3-4A9B-98F8-23DB7960AD91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Marcador de encabezado 3">
            <a:extLst>
              <a:ext uri="{FF2B5EF4-FFF2-40B4-BE49-F238E27FC236}">
                <a16:creationId xmlns:a16="http://schemas.microsoft.com/office/drawing/2014/main" id="{AD64C404-3CC6-4C25-A7FE-E3A64D7B43E4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8ED60EC-6514-495B-86D4-04EC07BB5F92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66E5440-D61D-4D9D-AF5B-1022C8F0F494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18D2D17-89EA-4F69-A74B-95BEACEEE7B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9FED206E-B114-466E-BA84-715943AF134C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058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0" rtl="0" hangingPunct="0">
      <a:tabLst/>
      <a:defRPr lang="en-US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40DB94C-D5FA-43D6-94A8-8A350B6BD3C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D8D00FF-3ECD-4293-9DC6-A8E2BC905733}" type="slidenum">
              <a:t>1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33741E9-5356-4D4E-BBE5-521D5647BBD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DB4CE35-2F89-4AFD-8714-C851F1BD0DC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89329A2-3A04-4D8C-8AA7-8C0C4A95A0D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86CDE475-5BAB-43BB-9F5D-9D6872684554}" type="slidenum">
              <a:t>10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E9FE3D3-1753-4436-9383-A97874A4684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F09660D-809B-4021-8BE3-AC033EB57AB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3E1CAA9D-7F22-44EE-AE05-F94A67747D4A}"/>
              </a:ext>
            </a:extLst>
          </p:cNvPr>
          <p:cNvSpPr txBox="1"/>
          <p:nvPr/>
        </p:nvSpPr>
        <p:spPr>
          <a:xfrm>
            <a:off x="4399196" y="9555480"/>
            <a:ext cx="3372837" cy="5025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3A460D0-82B0-4D36-972B-8AD7C9F1D913}" type="slidenum">
              <a:t>13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Marcador de imagen de diapositiva 1">
            <a:extLst>
              <a:ext uri="{FF2B5EF4-FFF2-40B4-BE49-F238E27FC236}">
                <a16:creationId xmlns:a16="http://schemas.microsoft.com/office/drawing/2014/main" id="{EE699DE1-400D-4E49-B476-BFE8DD26CC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2">
            <a:solidFill>
              <a:srgbClr val="3465AF"/>
            </a:solidFill>
            <a:prstDash val="solid"/>
          </a:ln>
        </p:spPr>
      </p:sp>
      <p:sp>
        <p:nvSpPr>
          <p:cNvPr id="4" name="Marcador de notas 2">
            <a:extLst>
              <a:ext uri="{FF2B5EF4-FFF2-40B4-BE49-F238E27FC236}">
                <a16:creationId xmlns:a16="http://schemas.microsoft.com/office/drawing/2014/main" id="{E4CA9475-8148-41A6-9412-46BB92909C4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90CCC91-3C39-47F0-8F10-B24363F432B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04DB27D-03F4-499E-9757-20FD512B3A19}" type="slidenum">
              <a:t>2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F4AD52B-D9FA-4532-BAEB-BB52B5E6346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98631DF-ED43-44AA-9C23-6A7A62B5881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F002EA3-96CF-46DE-A055-75F6D9C00F2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A62C6BAE-6956-4E33-83B9-CAC39FC891C5}" type="slidenum">
              <a:t>3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17BDD287-1571-414B-9A43-4D0CF9137EB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A3624B4-EDD0-4CB5-9F8C-26F8F6DEDB7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04423E5-53BB-4618-B73A-47AB847C642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EE57621-F802-4F34-A99F-B9AE94F9EF30}" type="slidenum">
              <a:t>4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12FE5406-F0C8-4BAF-866C-7C183211F81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2193DBD-91DE-4F76-ADC9-3ED5EF7EB7B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D56BEE9-499A-4D1C-B53B-74796FDFDA7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97D12415-9CB1-4BD4-ABA1-0B4FF94C67FB}" type="slidenum">
              <a:t>5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FD1A6DC-E2B6-4B8B-A9D0-429335D537B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C365B41-F2B6-4D08-A117-3393835E799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0640DEB-48C0-4876-98CD-6A8A5628971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63BC239E-A66D-4BC5-9002-B59FC3CBB205}" type="slidenum">
              <a:t>6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467067C-826C-4179-8519-A5605E4478D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A091AF2-712B-4706-85AA-FCC11C2059B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F551FF5-639C-4075-A894-6045F96A7CA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DFF6CDF5-AE6A-4780-9C57-B1F1F9A6C279}" type="slidenum">
              <a:t>7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C6C8691-37DA-4F8E-A566-90FA9313E19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DCE0CAB-6F86-4F22-9292-5D628EBFE0C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A947AF3-3130-4A3C-8B82-AA85C88C8EA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72C5A7AD-E338-4B46-9F17-74973DE0BD6B}" type="slidenum">
              <a:t>8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D7EEA59-06C2-43D3-898C-910723C0D55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E8635BD-2513-4946-965B-11C2E0AFFF3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A947AF3-3130-4A3C-8B82-AA85C88C8EA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72C5A7AD-E338-4B46-9F17-74973DE0BD6B}" type="slidenum">
              <a:t>9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D7EEA59-06C2-43D3-898C-910723C0D55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E8635BD-2513-4946-965B-11C2E0AFFF3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056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140904-1A14-4F30-938C-6BD386F72C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2AFC2E1-572E-4DC1-8ED6-0D86FB06B6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EE83BD-CF51-4DD4-B098-467C95AAC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C4C730-D511-4446-845C-D94AF98C0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CDEF204-E2B7-42BA-8969-DD635289D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2F4D49-1EDC-4D9B-9978-E603342502BF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595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A2B1F7-2330-40EC-9EE5-EE053698D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781CF9C-E23D-4DDC-A888-F5AA5DE099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8400645-F642-4534-BF48-E293F34C2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DF64FB-078F-441B-8ECE-A7DC2580E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30E2B8-4E4A-4202-B466-64CE8FFF5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9B81301-DC3A-48F8-AA55-2A0B090EF1D9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927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4BCE6DB-B955-49C7-B3E6-44C41FBDA2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561263" y="0"/>
            <a:ext cx="2519362" cy="52070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697BA12-D2E9-47CE-ADCB-953E715B11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408863" cy="52070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8DA875-39A5-4946-BDFD-AE82BA0C5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096C7B-81D3-4F38-8569-13A5633B9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F2FE28-79EB-4BA0-9F99-6F9316991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CEA7CB-AFED-4510-8C53-2D5CB5E531AB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663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481876-F2ED-43FB-A449-443EB736CD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01B2CE9-4C6A-4D72-ABF8-C0E66611C6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27209AF-A6F9-462C-AC76-A0F8EC53C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C32D24-864F-4ED1-9E68-7CF367FA0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A932C8-64F9-407C-894B-8575A43AC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72C77F-6F6E-4C4A-8A99-414CEA129711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148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6360E6-0AC7-46A8-A408-53630CB32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6B62226-8CA4-4340-9CDC-4C0635E80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16206F1-6D4D-4067-92AD-4A3953886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B9914CB-B68D-452F-9925-E35C80C2F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7475DE-EC98-42DC-B76B-E98CB1BCB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F4BC7CB-69BB-452D-909B-60F22296C019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03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E9AAF4-C46C-49B7-9746-9FED0032D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4318AA9-CC36-4F7D-AD94-92D613FE7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10F20DD-515F-4A02-8F81-3280630D7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7105C6F-AA5C-45A5-A0BF-BEF76AB96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84E4070-D24A-4A64-BFC3-0A37BC08C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AD54957-568E-46C9-B5D3-422A3B0E7CD9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17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55D879-CC33-4BDA-BA72-54F7B7DBB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92FB27-4BF4-443A-9847-FAA6FAADAD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5029200"/>
            <a:ext cx="4459287" cy="438467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1104EC2-7F2C-4C46-9EC0-48E55F00FB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5029200"/>
            <a:ext cx="4460875" cy="438467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9BE1782-5C75-479B-9711-D95E231DE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65EE52F-6DB7-4C1F-9B23-7FE5414B5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7FB8B2B-CBCA-44D3-95CA-4DEC42D0D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2B121BA-1920-459F-AD41-E90F3C85B451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2097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AFC1A2-C9A8-493D-9C3F-1901F082D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88A9398-10D2-421C-A753-A3A7FE4156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0318637-CC4D-48ED-A3D1-8219445072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C26B0A3-360D-4E4C-B5BE-45DC291EAC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AB8D1D8-DA9A-4872-9E26-817254B4EF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7B6D581-1EC7-4770-BCA8-B5E7DE4C4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2552942-6610-4B4A-B44D-DEF9644D3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89179AC-EA6A-4B2C-8EF9-B43F2B07D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0CFB3D-98B6-46F5-9EF2-33CC25C5CFFC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915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FAED6D-A908-49FB-B87F-A5A549291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096F1C3-EB7F-48E2-AAF8-6714872AE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13F703-1540-4068-A6D9-4C4ADF193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082FD35-91AB-466E-A8B4-8741AB523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5A57BE-72DB-4EF2-B62E-A1DCB6A43C44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760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393E546-72EB-41D2-8D8C-6AB379C82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B3E30B3-E966-467D-ABE1-9EFC3D816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AC0DF2C-585F-49AC-835E-7728C6C10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B96D5DE-D76F-4E78-966C-268F86045EF2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2423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D5C399-3812-471C-A153-4A4D141A9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E9CE85E-3EE2-4A79-9E43-3D5F9BDFB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4DD01BE-6C2A-42CD-B4D2-9547DD1D4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D84804B-42E3-4A69-9026-80474301C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F2EEED-6DDC-485D-A4C5-0949F4D05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030DB52-C779-4F36-BC6A-7943F0FA9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F9CCBEE-E324-4967-9042-5C174E3E0CEE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19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D98563-5FA2-4FD6-B305-12612CA1A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F02FC42-D74B-447A-80A9-C6B9B5E6A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F758F9-40A8-4F01-8DD3-0DCAF3A35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FDDEED-43E4-4517-BBDA-E3208E05B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7ACD4D-A592-4AC2-8A90-6A1CDFBE1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D2CB473-7D98-4655-87A6-913B0D812BCF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450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28EEAF-DBD5-41D8-B5D2-4EBBFBCED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8E9CDF4-371E-45B2-828E-B9F823627E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638F07E-A791-4FC2-A2E7-CD9013642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38B9438-30F8-472A-B2F2-D0968471E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788FC87-79FB-4E7F-96BB-843553C48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FAD6507-49CC-4964-8B68-2041978BA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F6811D-9AFE-4169-B1C3-9D1E4F7FF7EA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469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8E19D9-DD92-456C-8DFC-2E5FF4DA3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5840EB9-B573-4993-AF34-2B115035D7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6A1A775-6B21-4DB3-B1C7-CC52EFA69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1DB4116-757D-4DC6-BA2D-DAC80868E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A29D2E2-6169-4DEE-BD1E-51A932285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09ADFB-9307-462E-AB7B-2B611C4741AF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8593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3554FF4-AD6A-43D7-8E2A-0C4613D3A9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558088" y="0"/>
            <a:ext cx="2519362" cy="941387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2828CA7-F9B6-40B4-8322-164B695C00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405688" cy="941387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E7EE43-0D32-46C7-ACA3-17FEFCC79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ADC691-E85B-4B55-9825-381D00683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F83BD2C-5054-4149-8E46-26302CFBF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B44ED2E-E6BB-4432-978F-5892BF843DCB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4368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B9AF77-53E1-46F8-89E0-86C990FFD0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099584-1DA8-4E18-B335-E0C5F1FE8A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9761E68-75A1-49F4-ABA8-2653AC07E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5BB4721-84D6-481E-B9B6-1A67E74D6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C1DA38-064D-4A5B-87E0-26745E981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7224492-454F-40D6-9A9A-7A0BBD47FD6D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7774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CC68D-B3E0-46B2-B65C-AE5B16B38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1690575-7535-4350-8EBF-B5E7B36AC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DA930CC-9765-4FF5-9448-315F0886C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3D6C4A-A0DE-4214-A8BD-A6A064B04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B60B4F-5330-4A32-A338-FD6210CC4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6B430E1-D202-465B-A733-273E17A8A990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8538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6E4EFA-A128-492A-ACBC-31704AFC4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82E242F-F8E7-432A-951E-940A81B0B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0E131C-D12B-45D0-A759-5F9A05157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56BD75C-1BF5-4178-84D2-C0991F551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3E693C-5909-402F-9328-B9A94BD3B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EB85ADD-995B-45EE-BE66-B304BF564B5C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848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120742-D359-4FCF-9365-6C42F3E2F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DB8DF4-EA25-42F1-AA6E-F66C28553B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822325"/>
            <a:ext cx="4459287" cy="438467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5C5B847-A611-4144-8ECD-B56492A89B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822325"/>
            <a:ext cx="4460875" cy="438467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1AB847F-876D-4FBC-A66B-40284A65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327E58A-0478-4E5E-9770-AAEE89E6B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BEEAD96-F871-449C-A281-B5AA9E6AD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BF62438-4E07-4B05-85DC-A5504F7A2B07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09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862F3D-1CA5-4D07-9263-3DC68071B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CD12704-752D-4B0B-AE0B-B5E6E17A3A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A6AA280-624B-4556-98E4-2F0C11C5E6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6AD6FEB-3783-47D1-8758-B6CC7D888C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4406744-08E0-4819-A87F-4E77E18608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AFA9C0B-815E-49BF-A56A-943C8DE7F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F28B8E9-BDFE-4FE4-9646-09E12EF41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94FCE4C-5BC4-429D-8D21-7F9A781C5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96C2801-8A2A-414B-AD6E-7269B3FDD696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7635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483BEE-5ED6-43EF-B1DA-E4E7F0C47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E196D63-6587-43A5-ADBA-6DBF98BFD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2D9355A-6980-4C1E-AAD7-94A328A76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C199156-3BAE-4F9B-BA9F-FC8087974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5BFB473-3687-4EC6-A747-EDF9A64BD2F4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694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FA4E2D6-7092-4B5B-BE7A-F44A218D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287DF8A-89E7-44F1-A984-B86096D96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D1AC9FF-562F-456D-9D5E-E9891979D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1E75173-6AAD-40B6-B561-411C76F33B2D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11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C0D240-0454-445F-9B44-C8F60D431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803ACCD-4C3C-4355-9D2F-9312B4D8B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BAB1AD9-572C-4F56-A0FA-223247E6A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7F40A4-953C-4709-BA18-596F5D66E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5D6D1B0-47AB-4DF4-A87F-B91AF6254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69A69B9-FB6C-4565-8678-AFAFF450D4EA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6840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CD16B-3DAD-4973-BA6B-5F4569C80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E3790B-C794-4120-B30C-82A487F97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F6E34DB-75DC-458C-AC86-58CE997F2C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D6C59D8-30F4-4636-9D94-865B73712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7EB072-57F9-4CB8-B1D4-5ADD38754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957124-82AD-4886-962C-D626D8884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747B434-3C5F-4026-BC37-28FC76E0D581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0370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A355D1-0E2F-44A1-99EC-D639BA5BD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4053950-535D-409F-B74B-812A833892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0165173-4C3A-4FDE-9B3E-C31A3ABA8A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6713AAE-273D-4D60-AF46-6FA5D507B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D9C981D-B57C-4251-970E-95A356C2B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11478E-1507-4C34-A662-C9C0A4702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E83A385-3A04-46C4-9BFE-502F8B9ECE4B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3893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0F2E24-68D3-49E9-9024-61E8DA015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044C475-5118-477D-BDFC-129D8F0C2C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F4D955-CF2E-4DE2-877F-B516B4171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0DFF85-52C5-4FB2-ABE9-3CCE8532B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9B9C7C9-9E67-4C75-B135-6DEF5113F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7109482-8FCC-4F4D-AA3E-0C087C64760A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2188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049B7C9-9C3F-4683-9E9A-F968006BA0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561263" y="0"/>
            <a:ext cx="2519362" cy="52070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0FB1981-07D3-477E-BF9E-4A7DE0798A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408863" cy="52070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BCF9AF-A5C2-4CB9-906F-85D0783F3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1910E04-71B1-4A89-8AA1-879EAE870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94068CF-7769-4D42-B5DB-E709035D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3CAECE3-878E-4BCF-9915-041B58A6B00E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21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035D0B-6548-4D41-8856-330E65CCF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5392EE-43AA-4E66-ABBC-C4DA55AEE1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822325"/>
            <a:ext cx="4459287" cy="438467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88F72F7-8C62-4494-ADD1-F28924EB92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822325"/>
            <a:ext cx="4460875" cy="438467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3029F92-8E22-42DC-8D78-987E201D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5D520E-392F-453E-8EF3-C99C05428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CB88853-4811-47EE-8640-B9AC41C06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A1BEAA9-851B-479C-BF2D-8F61084989FF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995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BB812A-F16A-48D5-B426-88FEE97B1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E14677-16E5-45A1-A318-74E8282B3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33E58D9-9230-4242-AAB0-A9C8198EF9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3739256-7DEA-468D-8811-AF08D3EF4F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E5D5C94-9632-4161-AD8D-62A3D95FF7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6BDB549-72A9-4AA1-9F41-CE9B19923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6FE76C4-C504-45C0-B780-79829F653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8B31490-411A-4A99-BE36-A54D820C3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E5A713-6E29-41AF-9986-5DEF95F1D311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03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10A7FB-D006-4A04-8142-A5DBA78E0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44ABD19-FD8E-4015-B8CE-607C54651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33A10D8-5C6A-43D1-821A-5F8B21CA9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89EA4FC-6BA4-4519-9F54-B320D2775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105F953-9967-4F36-BEFE-45E8466C49EE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105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E6DE02D-E2E6-411D-BA94-2F1E5240D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D992DEF-CF91-43A9-96FD-E8319F7CA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22B3EDD-FB1D-4BB4-8D04-527AC6781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B4BE3D-191C-4BEB-AEB7-AF3D8879AAE1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78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FAD7B7-0336-4F5A-9C0B-F5D74E81C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D28733-48C6-4ADD-A5A7-C1BDB463D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93F870D-A157-4747-A6F1-E9C03A242A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7BF3194-16FD-4B6B-BDF6-040570397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50548F7-9239-467B-985B-A0D0F4C74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5C87A22-D086-48DF-AFC7-164DA04D5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8C29F96-DA31-46A5-8F0A-A134F7A99DE7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802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B6DD95-00B8-41D0-BA1B-91275DDE9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3CB1074-8339-4080-8495-582F4DC1C4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6DF446E-816F-415F-AFE1-5F34067C68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6CFCEB2-FCE3-4DC4-BAAF-5A1AE5C79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201248D-ED14-474D-8243-2A84EC073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CC5BCB-F1ED-48C7-B40E-731227064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A089B7-0495-43B0-8532-DAA71364D958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59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bre: forma 1">
            <a:extLst>
              <a:ext uri="{FF2B5EF4-FFF2-40B4-BE49-F238E27FC236}">
                <a16:creationId xmlns:a16="http://schemas.microsoft.com/office/drawing/2014/main" id="{F37C4E3F-492F-4B22-B1CE-8C79091E63DA}"/>
              </a:ext>
            </a:extLst>
          </p:cNvPr>
          <p:cNvSpPr/>
          <p:nvPr/>
        </p:nvSpPr>
        <p:spPr>
          <a:xfrm>
            <a:off x="0" y="0"/>
            <a:ext cx="1008000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4586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0">
            <a:noAutofit/>
          </a:bodyPr>
          <a:lstStyle/>
          <a:p>
            <a:pPr lvl="0" rtl="0" hangingPunct="0">
              <a:buNone/>
              <a:tabLst/>
            </a:pPr>
            <a:endParaRPr lang="en-US" sz="2400" kern="1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Forma libre: forma 2">
            <a:extLst>
              <a:ext uri="{FF2B5EF4-FFF2-40B4-BE49-F238E27FC236}">
                <a16:creationId xmlns:a16="http://schemas.microsoft.com/office/drawing/2014/main" id="{3B042D43-D9CA-4855-A7C2-CAB7ABBFDD09}"/>
              </a:ext>
            </a:extLst>
          </p:cNvPr>
          <p:cNvSpPr/>
          <p:nvPr/>
        </p:nvSpPr>
        <p:spPr>
          <a:xfrm>
            <a:off x="0" y="7331399"/>
            <a:ext cx="10080000" cy="228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4586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0">
            <a:noAutofit/>
          </a:bodyPr>
          <a:lstStyle/>
          <a:p>
            <a:pPr lvl="0" rtl="0" hangingPunct="0">
              <a:buNone/>
              <a:tabLst/>
            </a:pPr>
            <a:endParaRPr lang="en-US" sz="2400" kern="1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Marcador de título 3">
            <a:extLst>
              <a:ext uri="{FF2B5EF4-FFF2-40B4-BE49-F238E27FC236}">
                <a16:creationId xmlns:a16="http://schemas.microsoft.com/office/drawing/2014/main" id="{45B7827D-6137-4104-8A71-F81BD6F176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0080000" cy="640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61E8ECE-3C7C-4F1A-8CCE-40C7BA80538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82296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66945C08-2AD7-4C15-83A2-8E77DC7FB8C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2920" y="7333560"/>
            <a:ext cx="2350080" cy="228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l" rtl="0" hangingPunct="0">
              <a:buNone/>
              <a:tabLst/>
              <a:defRPr lang="es-ES" sz="1400" kern="1200">
                <a:solidFill>
                  <a:srgbClr val="FFFFFF"/>
                </a:solidFill>
                <a:latin typeface="Arial" pitchFamily="34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s-ES"/>
              <a:t>28/04/2021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6DBD0774-E60C-4E76-A355-871169DCE6A9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7333560"/>
            <a:ext cx="3191400" cy="228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solidFill>
                  <a:srgbClr val="FFFFFF"/>
                </a:solidFill>
                <a:latin typeface="Arial" pitchFamily="34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Jorge Martínez de Lejarza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74414FC5-83E8-45D1-9CFD-1017D0729F3A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3760" y="7333560"/>
            <a:ext cx="2350080" cy="228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solidFill>
                  <a:srgbClr val="FFFFFF"/>
                </a:solidFill>
                <a:latin typeface="Arial" pitchFamily="34"/>
                <a:ea typeface="Arial Unicode MS" pitchFamily="2"/>
                <a:cs typeface="Tahoma" pitchFamily="2"/>
              </a:defRPr>
            </a:lvl1pPr>
          </a:lstStyle>
          <a:p>
            <a:pPr lvl="0"/>
            <a:fld id="{64002EDC-A441-481E-8C47-25F1A2E9AB59}" type="slidenum"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hangingPunct="1">
        <a:tabLst/>
        <a:defRPr lang="en-US" sz="2800" b="1" i="0" u="none" strike="noStrike" kern="1200">
          <a:ln>
            <a:noFill/>
          </a:ln>
          <a:solidFill>
            <a:srgbClr val="FFFFFF"/>
          </a:solidFill>
          <a:latin typeface="Arial" pitchFamily="18"/>
          <a:ea typeface="Microsoft YaHei" pitchFamily="2"/>
          <a:cs typeface="Mangal" pitchFamily="2"/>
        </a:defRPr>
      </a:lvl1pPr>
    </p:titleStyle>
    <p:bodyStyle>
      <a:lvl1pPr rtl="0" eaLnBrk="1" hangingPunct="1">
        <a:spcBef>
          <a:spcPts val="0"/>
        </a:spcBef>
        <a:spcAft>
          <a:spcPts val="1417"/>
        </a:spcAft>
        <a:tabLst/>
        <a:defRPr lang="en-US" sz="20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bre: forma 1">
            <a:extLst>
              <a:ext uri="{FF2B5EF4-FFF2-40B4-BE49-F238E27FC236}">
                <a16:creationId xmlns:a16="http://schemas.microsoft.com/office/drawing/2014/main" id="{718B553E-3D4D-45CF-991D-2A54CCA13488}"/>
              </a:ext>
            </a:extLst>
          </p:cNvPr>
          <p:cNvSpPr/>
          <p:nvPr/>
        </p:nvSpPr>
        <p:spPr>
          <a:xfrm>
            <a:off x="0" y="0"/>
            <a:ext cx="10080000" cy="1143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4586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0">
            <a:noAutofit/>
          </a:bodyPr>
          <a:lstStyle/>
          <a:p>
            <a:pPr lvl="0" rtl="0" hangingPunct="0">
              <a:buNone/>
              <a:tabLst/>
            </a:pPr>
            <a:endParaRPr lang="en-US" sz="2400" kern="1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Forma libre: forma 2">
            <a:extLst>
              <a:ext uri="{FF2B5EF4-FFF2-40B4-BE49-F238E27FC236}">
                <a16:creationId xmlns:a16="http://schemas.microsoft.com/office/drawing/2014/main" id="{742B3007-D147-4384-B665-F7910977D49E}"/>
              </a:ext>
            </a:extLst>
          </p:cNvPr>
          <p:cNvSpPr/>
          <p:nvPr/>
        </p:nvSpPr>
        <p:spPr>
          <a:xfrm>
            <a:off x="0" y="7331760"/>
            <a:ext cx="10080000" cy="228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4586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0">
            <a:noAutofit/>
          </a:bodyPr>
          <a:lstStyle/>
          <a:p>
            <a:pPr lvl="0" rtl="0" hangingPunct="0">
              <a:buNone/>
              <a:tabLst/>
            </a:pPr>
            <a:endParaRPr lang="en-US" sz="2400" kern="1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Marcador de título 3">
            <a:extLst>
              <a:ext uri="{FF2B5EF4-FFF2-40B4-BE49-F238E27FC236}">
                <a16:creationId xmlns:a16="http://schemas.microsoft.com/office/drawing/2014/main" id="{CE7AD974-42CE-4F34-9B35-02E3B9AA3E7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0076760" cy="1143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6C3B260-1031-436E-B0C5-DBA532A073E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502920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65340CDF-ABF3-4AE5-BD1D-EEA482E9D4BC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7331399"/>
            <a:ext cx="2347920" cy="228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es-ES" sz="1400" kern="1200">
                <a:solidFill>
                  <a:srgbClr val="FFFFFF"/>
                </a:solidFill>
                <a:latin typeface="Arial" pitchFamily="34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s-ES"/>
              <a:t>28/04/2021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03F42176-E08D-45C2-9A1A-D3D469EE5B68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000" y="7331399"/>
            <a:ext cx="3195000" cy="228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solidFill>
                  <a:srgbClr val="FFFFFF"/>
                </a:solidFill>
                <a:latin typeface="Arial" pitchFamily="34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Jorge Martínez de Lejarza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1593423B-93B1-4CE6-920D-DB7922087DBE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000" y="7331399"/>
            <a:ext cx="2347920" cy="228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solidFill>
                  <a:srgbClr val="FFFFFF"/>
                </a:solidFill>
                <a:latin typeface="Arial" pitchFamily="34"/>
                <a:ea typeface="Arial Unicode MS" pitchFamily="2"/>
                <a:cs typeface="Tahoma" pitchFamily="2"/>
              </a:defRPr>
            </a:lvl1pPr>
          </a:lstStyle>
          <a:p>
            <a:pPr lvl="0"/>
            <a:fld id="{1BFA19FD-0B01-436B-BB1C-2A5239018DBD}" type="slidenum"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hangingPunct="0">
        <a:tabLst/>
        <a:defRPr lang="en-US" sz="4400" b="1" i="0" u="none" strike="noStrike" kern="1200">
          <a:ln>
            <a:noFill/>
          </a:ln>
          <a:solidFill>
            <a:srgbClr val="FFFFFF"/>
          </a:solidFill>
          <a:latin typeface="Arial" pitchFamily="18"/>
          <a:ea typeface="Microsoft YaHei" pitchFamily="2"/>
          <a:cs typeface="Mangal" pitchFamily="2"/>
        </a:defRPr>
      </a:lvl1pPr>
    </p:titleStyle>
    <p:bodyStyle>
      <a:lvl1pPr algn="ctr" rtl="0" hangingPunct="0">
        <a:spcBef>
          <a:spcPts val="0"/>
        </a:spcBef>
        <a:spcAft>
          <a:spcPts val="1417"/>
        </a:spcAft>
        <a:tabLst/>
        <a:defRPr lang="en-US" sz="2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bre: forma 1">
            <a:extLst>
              <a:ext uri="{FF2B5EF4-FFF2-40B4-BE49-F238E27FC236}">
                <a16:creationId xmlns:a16="http://schemas.microsoft.com/office/drawing/2014/main" id="{2AFCCE6B-23A5-42ED-9A2A-9EFEF5CAA617}"/>
              </a:ext>
            </a:extLst>
          </p:cNvPr>
          <p:cNvSpPr/>
          <p:nvPr/>
        </p:nvSpPr>
        <p:spPr>
          <a:xfrm>
            <a:off x="0" y="0"/>
            <a:ext cx="1008000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4586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0">
            <a:noAutofit/>
          </a:bodyPr>
          <a:lstStyle/>
          <a:p>
            <a:pPr lvl="0" rtl="0" hangingPunct="0">
              <a:buNone/>
              <a:tabLst/>
            </a:pPr>
            <a:endParaRPr lang="en-US" sz="2400" kern="1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Forma libre: forma 2">
            <a:extLst>
              <a:ext uri="{FF2B5EF4-FFF2-40B4-BE49-F238E27FC236}">
                <a16:creationId xmlns:a16="http://schemas.microsoft.com/office/drawing/2014/main" id="{C5DF6D9D-9E86-429A-A650-314E69802446}"/>
              </a:ext>
            </a:extLst>
          </p:cNvPr>
          <p:cNvSpPr/>
          <p:nvPr/>
        </p:nvSpPr>
        <p:spPr>
          <a:xfrm>
            <a:off x="0" y="7331399"/>
            <a:ext cx="10080000" cy="228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4586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0">
            <a:noAutofit/>
          </a:bodyPr>
          <a:lstStyle/>
          <a:p>
            <a:pPr lvl="0" rtl="0" hangingPunct="0">
              <a:buNone/>
              <a:tabLst/>
            </a:pPr>
            <a:endParaRPr lang="en-US" sz="2400" kern="1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Marcador de título 3">
            <a:extLst>
              <a:ext uri="{FF2B5EF4-FFF2-40B4-BE49-F238E27FC236}">
                <a16:creationId xmlns:a16="http://schemas.microsoft.com/office/drawing/2014/main" id="{5665C2A2-C999-4C30-8C2B-BC8E4B531F0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0080000" cy="640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1F18AE0-39AD-4E8A-996D-A3D8B9F7188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822960"/>
            <a:ext cx="9071640" cy="438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D74A3704-3B30-4E19-B563-2A44D20D34E7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2920" y="7333560"/>
            <a:ext cx="2350080" cy="228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l" rtl="0" hangingPunct="0">
              <a:buNone/>
              <a:tabLst/>
              <a:defRPr lang="es-ES" sz="1400" kern="1200">
                <a:solidFill>
                  <a:srgbClr val="FFFFFF"/>
                </a:solidFill>
                <a:latin typeface="Arial" pitchFamily="34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s-ES"/>
              <a:t>28/04/2021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6F88EE73-8E96-4DDE-9F4C-B165C36FEC39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7333560"/>
            <a:ext cx="3191400" cy="228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solidFill>
                  <a:srgbClr val="FFFFFF"/>
                </a:solidFill>
                <a:latin typeface="Arial" pitchFamily="34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Jorge Martínez de Lejarza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FA926365-0A63-477E-A1A1-E019B51576C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3760" y="7333560"/>
            <a:ext cx="2350080" cy="228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solidFill>
                  <a:srgbClr val="FFFFFF"/>
                </a:solidFill>
                <a:latin typeface="Arial" pitchFamily="34"/>
                <a:ea typeface="Arial Unicode MS" pitchFamily="2"/>
                <a:cs typeface="Tahoma" pitchFamily="2"/>
              </a:defRPr>
            </a:lvl1pPr>
          </a:lstStyle>
          <a:p>
            <a:pPr lvl="0"/>
            <a:fld id="{B1B04CDD-E934-416C-A63E-A2E2834074EA}" type="slidenum"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rtl="0" hangingPunct="0">
        <a:tabLst/>
        <a:defRPr lang="en-US" sz="2800" b="1" i="0" u="none" strike="noStrike" kern="1200">
          <a:ln>
            <a:noFill/>
          </a:ln>
          <a:solidFill>
            <a:srgbClr val="FFFFFF"/>
          </a:solidFill>
          <a:latin typeface="Arial" pitchFamily="18"/>
          <a:ea typeface="Microsoft YaHei" pitchFamily="2"/>
          <a:cs typeface="Mangal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en-US" sz="20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5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4387AAE-7B2A-470B-A22B-AFB3DE3A0F8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03999" y="5029200"/>
            <a:ext cx="9071640" cy="2130120"/>
          </a:xfrm>
        </p:spPr>
        <p:txBody>
          <a:bodyPr vert="horz"/>
          <a:lstStyle/>
          <a:p>
            <a:pPr lvl="0"/>
            <a:endParaRPr lang="en-US" b="1" dirty="0"/>
          </a:p>
          <a:p>
            <a:pPr lvl="0"/>
            <a:r>
              <a:rPr lang="en-US" sz="2200" b="1" dirty="0"/>
              <a:t>Jorge J. Martínez de Lejarza Samper </a:t>
            </a:r>
          </a:p>
          <a:p>
            <a:r>
              <a:rPr lang="en-US" sz="2200" b="1" dirty="0"/>
              <a:t>Julio Lozano </a:t>
            </a:r>
            <a:r>
              <a:rPr lang="en-US" sz="2200" b="1" dirty="0" err="1"/>
              <a:t>Bahilo</a:t>
            </a:r>
            <a:endParaRPr lang="en-US" sz="2200" b="1" dirty="0"/>
          </a:p>
          <a:p>
            <a:pPr lvl="0"/>
            <a:r>
              <a:rPr lang="en-US" sz="2200" b="1" dirty="0"/>
              <a:t>José Salt </a:t>
            </a:r>
            <a:r>
              <a:rPr lang="en-US" sz="2200" b="1" dirty="0" err="1"/>
              <a:t>Cairols</a:t>
            </a:r>
            <a:endParaRPr lang="en-US" sz="2200" b="1" dirty="0"/>
          </a:p>
          <a:p>
            <a:pPr lvl="0"/>
            <a:endParaRPr lang="en-U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C838003-9281-40AC-9DB4-D39F6D92CF6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7200" y="5400000"/>
            <a:ext cx="2422080" cy="15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55B68603-CAA1-4698-8756-B96AC41E82F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511760" y="4957200"/>
            <a:ext cx="2564999" cy="80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456DD7E-B562-4949-93DD-21E47BB5F79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7632000" y="6520680"/>
            <a:ext cx="2450160" cy="796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8C4DEC8-1CF3-4241-B436-662A2907676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79640" cy="496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ítulo 6">
            <a:extLst>
              <a:ext uri="{FF2B5EF4-FFF2-40B4-BE49-F238E27FC236}">
                <a16:creationId xmlns:a16="http://schemas.microsoft.com/office/drawing/2014/main" id="{B7806B4E-3277-47E2-8D67-494FC39157D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-7200" y="338554"/>
            <a:ext cx="10076760" cy="1354217"/>
          </a:xfrm>
        </p:spPr>
        <p:txBody>
          <a:bodyPr vert="horz">
            <a:spAutoFit/>
          </a:bodyPr>
          <a:lstStyle/>
          <a:p>
            <a:pPr lvl="0"/>
            <a:r>
              <a:rPr lang="en-US" dirty="0"/>
              <a:t>Jet classification in t-</a:t>
            </a:r>
            <a:r>
              <a:rPr lang="en-US" dirty="0" err="1"/>
              <a:t>tbar</a:t>
            </a:r>
            <a:r>
              <a:rPr lang="en-US" dirty="0"/>
              <a:t> decays of heavy BSM resonances using ML</a:t>
            </a:r>
          </a:p>
        </p:txBody>
      </p:sp>
      <p:sp>
        <p:nvSpPr>
          <p:cNvPr id="8" name="Marcador de fecha 7">
            <a:extLst>
              <a:ext uri="{FF2B5EF4-FFF2-40B4-BE49-F238E27FC236}">
                <a16:creationId xmlns:a16="http://schemas.microsoft.com/office/drawing/2014/main" id="{EBC27F7D-3565-4DE0-8D34-657E349BF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CDCC9EC2-9E86-44DE-BA75-B04BD88E9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dirty="0"/>
              <a:t>Jorge Martínez de Lejarza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F42D9B99-714B-4E70-BB2C-C76BB8488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B96D5DE-D76F-4E78-966C-268F86045EF2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1">
            <a:extLst>
              <a:ext uri="{FF2B5EF4-FFF2-40B4-BE49-F238E27FC236}">
                <a16:creationId xmlns:a16="http://schemas.microsoft.com/office/drawing/2014/main" id="{0A76943D-43B0-4058-93E0-338A86D5D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2">
            <a:extLst>
              <a:ext uri="{FF2B5EF4-FFF2-40B4-BE49-F238E27FC236}">
                <a16:creationId xmlns:a16="http://schemas.microsoft.com/office/drawing/2014/main" id="{6D5A5718-167F-4A17-B4D0-13130696D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3">
            <a:extLst>
              <a:ext uri="{FF2B5EF4-FFF2-40B4-BE49-F238E27FC236}">
                <a16:creationId xmlns:a16="http://schemas.microsoft.com/office/drawing/2014/main" id="{3067274D-C4B0-41DB-99B8-D390E1E46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A8AAA84-F200-4820-A812-8D0094ADEEE2}" type="slidenum">
              <a:t>10</a:t>
            </a:fld>
            <a:endParaRPr lang="en-US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23989EF6-424E-4D4A-BFEA-16FFC9332F5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en-US" dirty="0"/>
              <a:t>Further 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Marcador de texto 3">
                <a:extLst>
                  <a:ext uri="{FF2B5EF4-FFF2-40B4-BE49-F238E27FC236}">
                    <a16:creationId xmlns:a16="http://schemas.microsoft.com/office/drawing/2014/main" id="{F7084162-7065-4064-989A-2771208646C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9399" y="822960"/>
                <a:ext cx="9071640" cy="43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0" tIns="0" rIns="0" bIns="0">
                <a:noAutofit/>
              </a:bodyPr>
              <a:lstStyle>
                <a:lvl1pPr rtl="0" eaLnBrk="1" hangingPunct="1">
                  <a:spcBef>
                    <a:spcPts val="0"/>
                  </a:spcBef>
                  <a:spcAft>
                    <a:spcPts val="1417"/>
                  </a:spcAft>
                  <a:tabLst/>
                  <a:defRPr lang="en-US" sz="2000" b="0" i="0" u="none" strike="noStrike" kern="1200">
                    <a:ln>
                      <a:noFill/>
                    </a:ln>
                    <a:latin typeface="Arial" pitchFamily="18"/>
                    <a:ea typeface="Microsoft YaHei" pitchFamily="2"/>
                    <a:cs typeface="Mangal" pitchFamily="2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s-ES" sz="22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ES" sz="2200" dirty="0" err="1"/>
                  <a:t>Improvements</a:t>
                </a:r>
                <a:r>
                  <a:rPr lang="es-ES" sz="2200" dirty="0"/>
                  <a:t> in ML </a:t>
                </a:r>
                <a:r>
                  <a:rPr lang="es-ES" sz="2200" dirty="0" err="1"/>
                  <a:t>techniques</a:t>
                </a:r>
                <a:endParaRPr lang="es-ES" sz="2200" dirty="0"/>
              </a:p>
              <a:p>
                <a:pPr marL="1028700" lvl="1" indent="-342900"/>
                <a:r>
                  <a:rPr lang="es-ES" sz="2000" i="1" dirty="0" err="1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Clustering</a:t>
                </a:r>
                <a:r>
                  <a:rPr lang="es-ES" sz="2000" i="1" dirty="0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i="1" dirty="0" err="1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methods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to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the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sample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to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optimize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the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training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of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the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models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dirty="0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(</a:t>
                </a:r>
                <a:r>
                  <a:rPr lang="es-ES" sz="2000" i="1" dirty="0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K-</a:t>
                </a:r>
                <a:r>
                  <a:rPr lang="es-ES" sz="2000" i="1" dirty="0" err="1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means</a:t>
                </a:r>
                <a:r>
                  <a:rPr lang="es-ES" sz="2000" dirty="0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, </a:t>
                </a:r>
                <a:r>
                  <a:rPr lang="es-ES" sz="2000" i="1" dirty="0" err="1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Expectation-Maximization</a:t>
                </a:r>
                <a:r>
                  <a:rPr lang="es-ES" sz="2000" i="1" dirty="0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i="1" dirty="0" err="1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clustering</a:t>
                </a:r>
                <a:r>
                  <a:rPr lang="es-ES" sz="2000" dirty="0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, </a:t>
                </a:r>
                <a:r>
                  <a:rPr lang="es-ES" sz="2000" dirty="0" err="1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etc</a:t>
                </a:r>
                <a:r>
                  <a:rPr lang="es-ES" sz="2000" dirty="0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 …) 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(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Work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in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progress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)</a:t>
                </a:r>
              </a:p>
              <a:p>
                <a:pPr marL="1028700" lvl="1" indent="-342900"/>
                <a:r>
                  <a:rPr lang="es-ES" sz="2000" i="1" dirty="0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ML </a:t>
                </a:r>
                <a:r>
                  <a:rPr lang="es-ES" sz="2000" i="1" dirty="0" err="1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explainable</a:t>
                </a:r>
                <a:r>
                  <a:rPr lang="es-ES" sz="2000" i="1" dirty="0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: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methods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to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ease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the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comprehension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of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the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ML output </a:t>
                </a:r>
                <a:r>
                  <a:rPr lang="es-ES" sz="2000" dirty="0" err="1">
                    <a:latin typeface="Arial" pitchFamily="18"/>
                    <a:ea typeface="Microsoft YaHei" pitchFamily="2"/>
                    <a:cs typeface="Mangal" pitchFamily="2"/>
                  </a:rPr>
                  <a:t>such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 as </a:t>
                </a:r>
                <a:r>
                  <a:rPr lang="es-ES" sz="2000" dirty="0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LIME (</a:t>
                </a:r>
                <a:r>
                  <a:rPr lang="es-ES" sz="2000" i="1" dirty="0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Local Interpretable </a:t>
                </a:r>
                <a:r>
                  <a:rPr lang="es-ES" sz="2000" i="1" dirty="0" err="1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Model-agnostic</a:t>
                </a:r>
                <a:r>
                  <a:rPr lang="es-ES" sz="2000" i="1" dirty="0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s-ES" sz="2000" i="1" dirty="0" err="1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Explanations</a:t>
                </a:r>
                <a:r>
                  <a:rPr lang="es-ES" sz="2000" dirty="0">
                    <a:solidFill>
                      <a:srgbClr val="FF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)</a:t>
                </a:r>
                <a:r>
                  <a:rPr lang="es-ES" sz="2000" dirty="0">
                    <a:latin typeface="Arial" pitchFamily="18"/>
                    <a:ea typeface="Microsoft YaHei" pitchFamily="2"/>
                    <a:cs typeface="Mangal" pitchFamily="2"/>
                  </a:rPr>
                  <a:t>.</a:t>
                </a:r>
              </a:p>
              <a:p>
                <a:pPr marL="1028700" lvl="1" indent="-342900"/>
                <a:endParaRPr lang="es-ES" sz="2000" dirty="0">
                  <a:latin typeface="Arial" pitchFamily="18"/>
                  <a:ea typeface="Microsoft YaHei" pitchFamily="2"/>
                  <a:cs typeface="Mangal" pitchFamily="2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ES" sz="2200" dirty="0">
                    <a:solidFill>
                      <a:schemeClr val="tx1"/>
                    </a:solidFill>
                  </a:rPr>
                  <a:t>Including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s-E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ES" sz="2200" dirty="0">
                    <a:solidFill>
                      <a:schemeClr val="tx1"/>
                    </a:solidFill>
                  </a:rPr>
                  <a:t> </a:t>
                </a:r>
                <a:r>
                  <a:rPr lang="es-ES" sz="2200" dirty="0" err="1">
                    <a:solidFill>
                      <a:schemeClr val="tx1"/>
                    </a:solidFill>
                  </a:rPr>
                  <a:t>predictions</a:t>
                </a:r>
                <a:r>
                  <a:rPr lang="es-ES" sz="2200" dirty="0">
                    <a:solidFill>
                      <a:schemeClr val="tx1"/>
                    </a:solidFill>
                  </a:rPr>
                  <a:t> as variables in </a:t>
                </a:r>
                <a:r>
                  <a:rPr lang="es-ES" sz="2200" dirty="0" err="1">
                    <a:solidFill>
                      <a:schemeClr val="tx1"/>
                    </a:solidFill>
                  </a:rPr>
                  <a:t>our</a:t>
                </a:r>
                <a:r>
                  <a:rPr lang="es-ES" sz="2200" dirty="0">
                    <a:solidFill>
                      <a:schemeClr val="tx1"/>
                    </a:solidFill>
                  </a:rPr>
                  <a:t> ML </a:t>
                </a:r>
                <a:r>
                  <a:rPr lang="es-ES" sz="2200" dirty="0" err="1">
                    <a:solidFill>
                      <a:schemeClr val="tx1"/>
                    </a:solidFill>
                  </a:rPr>
                  <a:t>models</a:t>
                </a:r>
                <a:r>
                  <a:rPr lang="es-ES" sz="2200" dirty="0">
                    <a:solidFill>
                      <a:schemeClr val="tx1"/>
                    </a:solidFill>
                  </a:rPr>
                  <a:t> (</a:t>
                </a:r>
                <a:r>
                  <a:rPr lang="es-ES" sz="2200" dirty="0" err="1">
                    <a:solidFill>
                      <a:schemeClr val="tx1"/>
                    </a:solidFill>
                  </a:rPr>
                  <a:t>Work</a:t>
                </a:r>
                <a:r>
                  <a:rPr lang="es-ES" sz="2200" dirty="0">
                    <a:solidFill>
                      <a:schemeClr val="tx1"/>
                    </a:solidFill>
                  </a:rPr>
                  <a:t> in </a:t>
                </a:r>
                <a:r>
                  <a:rPr lang="es-ES" sz="2200" dirty="0" err="1">
                    <a:solidFill>
                      <a:schemeClr val="tx1"/>
                    </a:solidFill>
                  </a:rPr>
                  <a:t>progress</a:t>
                </a:r>
                <a:r>
                  <a:rPr lang="es-ES" sz="2200" dirty="0">
                    <a:solidFill>
                      <a:schemeClr val="tx1"/>
                    </a:solidFill>
                  </a:rPr>
                  <a:t>)</a:t>
                </a:r>
                <a:endParaRPr lang="es-ES" sz="2200" dirty="0"/>
              </a:p>
              <a:p>
                <a:pPr marL="342900" indent="-342900">
                  <a:buClr>
                    <a:schemeClr val="tx1">
                      <a:lumMod val="95000"/>
                      <a:lumOff val="5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s-ES" sz="2200" dirty="0" err="1">
                    <a:solidFill>
                      <a:srgbClr val="FF0000"/>
                    </a:solidFill>
                  </a:rPr>
                  <a:t>Boosted</a:t>
                </a:r>
                <a:r>
                  <a:rPr lang="es-ES" sz="2200" dirty="0">
                    <a:solidFill>
                      <a:srgbClr val="FF0000"/>
                    </a:solidFill>
                  </a:rPr>
                  <a:t> </a:t>
                </a:r>
                <a:r>
                  <a:rPr lang="es-ES" sz="2200" dirty="0" err="1">
                    <a:solidFill>
                      <a:srgbClr val="FF0000"/>
                    </a:solidFill>
                  </a:rPr>
                  <a:t>regime</a:t>
                </a:r>
                <a:r>
                  <a:rPr lang="es-ES" sz="2200" dirty="0">
                    <a:solidFill>
                      <a:srgbClr val="FF0000"/>
                    </a:solidFill>
                  </a:rPr>
                  <a:t> </a:t>
                </a:r>
                <a:r>
                  <a:rPr lang="es-ES" sz="2200" dirty="0"/>
                  <a:t>case (</a:t>
                </a:r>
                <a:r>
                  <a:rPr lang="es-ES" sz="2200" dirty="0" err="1"/>
                  <a:t>high</a:t>
                </a:r>
                <a:r>
                  <a:rPr lang="es-ES" sz="2200" dirty="0"/>
                  <a:t> Z’ </a:t>
                </a:r>
                <a:r>
                  <a:rPr lang="es-ES" sz="2200" dirty="0" err="1"/>
                  <a:t>mass</a:t>
                </a:r>
                <a:r>
                  <a:rPr lang="es-ES" sz="2200" dirty="0"/>
                  <a:t>): imposible </a:t>
                </a:r>
                <a:r>
                  <a:rPr lang="es-ES" sz="2200" dirty="0" err="1"/>
                  <a:t>to</a:t>
                </a:r>
                <a:r>
                  <a:rPr lang="es-ES" sz="2200" dirty="0"/>
                  <a:t> </a:t>
                </a:r>
                <a:r>
                  <a:rPr lang="es-ES" sz="2200" dirty="0" err="1"/>
                  <a:t>distinguish</a:t>
                </a:r>
                <a:r>
                  <a:rPr lang="es-ES" sz="2200" dirty="0"/>
                  <a:t> </a:t>
                </a:r>
                <a:r>
                  <a:rPr lang="es-ES" sz="2200" dirty="0" err="1"/>
                  <a:t>among</a:t>
                </a:r>
                <a:r>
                  <a:rPr lang="es-ES" sz="2200" dirty="0"/>
                  <a:t> </a:t>
                </a:r>
                <a:r>
                  <a:rPr lang="es-ES" sz="2200" dirty="0" err="1"/>
                  <a:t>bh</a:t>
                </a:r>
                <a:r>
                  <a:rPr lang="es-ES" sz="2200" dirty="0"/>
                  <a:t> and </a:t>
                </a:r>
                <a:r>
                  <a:rPr lang="es-ES" sz="2200" dirty="0" err="1"/>
                  <a:t>wh</a:t>
                </a:r>
                <a:r>
                  <a:rPr lang="es-ES" sz="2200" dirty="0"/>
                  <a:t> </a:t>
                </a:r>
                <a14:m>
                  <m:oMath xmlns:m="http://schemas.openxmlformats.org/officeDocument/2006/math">
                    <m:r>
                      <a:rPr lang="es-ES" sz="2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s-ES" sz="2200" dirty="0"/>
                  <a:t> </a:t>
                </a:r>
                <a:r>
                  <a:rPr lang="es-ES" sz="2200" dirty="0" err="1"/>
                  <a:t>they</a:t>
                </a:r>
                <a:r>
                  <a:rPr lang="es-ES" sz="2200" dirty="0"/>
                  <a:t> are </a:t>
                </a:r>
                <a:r>
                  <a:rPr lang="es-ES" sz="2200" dirty="0" err="1"/>
                  <a:t>joined</a:t>
                </a:r>
                <a:r>
                  <a:rPr lang="es-ES" sz="2200" dirty="0"/>
                  <a:t> </a:t>
                </a:r>
                <a:r>
                  <a:rPr lang="es-ES" sz="2200" dirty="0" err="1"/>
                  <a:t>into</a:t>
                </a:r>
                <a:r>
                  <a:rPr lang="es-ES" sz="2200" dirty="0"/>
                  <a:t> a </a:t>
                </a:r>
                <a:r>
                  <a:rPr lang="es-ES" sz="2200" dirty="0" err="1"/>
                  <a:t>unique</a:t>
                </a:r>
                <a:r>
                  <a:rPr lang="es-ES" sz="2200" dirty="0"/>
                  <a:t> </a:t>
                </a:r>
                <a:r>
                  <a:rPr lang="es-ES" sz="2200" i="1" dirty="0" err="1"/>
                  <a:t>large</a:t>
                </a:r>
                <a:r>
                  <a:rPr lang="es-ES" sz="2200" i="1" dirty="0"/>
                  <a:t>-R</a:t>
                </a:r>
                <a:r>
                  <a:rPr lang="es-ES" sz="2200" dirty="0"/>
                  <a:t> jet (</a:t>
                </a:r>
                <a14:m>
                  <m:oMath xmlns:m="http://schemas.openxmlformats.org/officeDocument/2006/math">
                    <m:r>
                      <a:rPr lang="es-E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s-E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s-E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  <m:r>
                      <a:rPr lang="es-E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.0</m:t>
                    </m:r>
                  </m:oMath>
                </a14:m>
                <a:r>
                  <a:rPr lang="es-ES" sz="2200" dirty="0"/>
                  <a:t>)</a:t>
                </a:r>
              </a:p>
              <a:p>
                <a:pPr marL="342900" indent="-342900">
                  <a:buClr>
                    <a:schemeClr val="tx1">
                      <a:lumMod val="95000"/>
                      <a:lumOff val="5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s-ES" sz="2200" dirty="0" err="1"/>
                  <a:t>Study</a:t>
                </a:r>
                <a:r>
                  <a:rPr lang="es-ES" sz="2200" dirty="0"/>
                  <a:t> </a:t>
                </a:r>
                <a:r>
                  <a:rPr lang="es-ES" sz="2200" dirty="0">
                    <a:solidFill>
                      <a:srgbClr val="FF0000"/>
                    </a:solidFill>
                  </a:rPr>
                  <a:t>real data </a:t>
                </a:r>
                <a:r>
                  <a:rPr lang="es-ES" sz="2200" dirty="0"/>
                  <a:t>and</a:t>
                </a:r>
                <a:r>
                  <a:rPr lang="es-ES" sz="2200" dirty="0">
                    <a:solidFill>
                      <a:srgbClr val="FF0000"/>
                    </a:solidFill>
                  </a:rPr>
                  <a:t> MC </a:t>
                </a:r>
                <a:r>
                  <a:rPr lang="es-ES" sz="2200" dirty="0" err="1">
                    <a:solidFill>
                      <a:srgbClr val="FF0000"/>
                    </a:solidFill>
                  </a:rPr>
                  <a:t>background</a:t>
                </a:r>
                <a:endParaRPr lang="es-ES" sz="2200" dirty="0"/>
              </a:p>
              <a:p>
                <a:pPr marL="342900" indent="-342900">
                  <a:buClr>
                    <a:schemeClr val="tx1">
                      <a:lumMod val="95000"/>
                      <a:lumOff val="5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s-ES" sz="2200" dirty="0"/>
                  <a:t>Running </a:t>
                </a:r>
                <a:r>
                  <a:rPr lang="es-ES" sz="2200" dirty="0" err="1"/>
                  <a:t>the</a:t>
                </a:r>
                <a:r>
                  <a:rPr lang="es-ES" sz="2200" dirty="0"/>
                  <a:t> ML </a:t>
                </a:r>
                <a:r>
                  <a:rPr lang="es-ES" sz="2200" dirty="0" err="1"/>
                  <a:t>models</a:t>
                </a:r>
                <a:r>
                  <a:rPr lang="es-ES" sz="2200" dirty="0"/>
                  <a:t> </a:t>
                </a:r>
                <a:r>
                  <a:rPr lang="es-ES" sz="2200" dirty="0" err="1"/>
                  <a:t>on</a:t>
                </a:r>
                <a:r>
                  <a:rPr lang="es-ES" sz="2200" dirty="0"/>
                  <a:t> </a:t>
                </a:r>
                <a:r>
                  <a:rPr lang="es-ES" sz="2200" dirty="0">
                    <a:solidFill>
                      <a:srgbClr val="FF0000"/>
                    </a:solidFill>
                  </a:rPr>
                  <a:t>ARTEMISA </a:t>
                </a:r>
                <a:r>
                  <a:rPr lang="es-ES" sz="2200" dirty="0"/>
                  <a:t>(GPU)</a:t>
                </a:r>
              </a:p>
            </p:txBody>
          </p:sp>
        </mc:Choice>
        <mc:Fallback xmlns="">
          <p:sp>
            <p:nvSpPr>
              <p:cNvPr id="9" name="Marcador de texto 3">
                <a:extLst>
                  <a:ext uri="{FF2B5EF4-FFF2-40B4-BE49-F238E27FC236}">
                    <a16:creationId xmlns:a16="http://schemas.microsoft.com/office/drawing/2014/main" id="{F7084162-7065-4064-989A-2771208646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99" y="822960"/>
                <a:ext cx="9071640" cy="4384800"/>
              </a:xfrm>
              <a:prstGeom prst="rect">
                <a:avLst/>
              </a:prstGeom>
              <a:blipFill>
                <a:blip r:embed="rId3"/>
                <a:stretch>
                  <a:fillRect l="-1815" r="-1210" b="-2739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5542402-D3D0-4935-8126-08FE6F5CE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9685131-1D9F-461D-913F-6ADB3E733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AA6A290-F9B7-4714-8A60-354D0349F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B4BE3D-191C-4BEB-AEB7-AF3D8879AAE1}" type="slidenum">
              <a:rPr lang="es-ES" smtClean="0"/>
              <a:t>11</a:t>
            </a:fld>
            <a:endParaRPr lang="es-E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D01B8DC-5D91-41F2-8624-F4EF2950D569}"/>
              </a:ext>
            </a:extLst>
          </p:cNvPr>
          <p:cNvSpPr txBox="1"/>
          <p:nvPr/>
        </p:nvSpPr>
        <p:spPr>
          <a:xfrm>
            <a:off x="2448559" y="1686560"/>
            <a:ext cx="5549265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200" b="1" dirty="0" err="1"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es-ES" sz="8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8200" b="1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es-ES" sz="8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8200" b="1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8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8200" b="1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es-ES" sz="8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8200" b="1" dirty="0" err="1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es-ES" sz="8200" b="1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17102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B439E50-DE41-41EB-83B5-DA09E6AA4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7D33A37-069D-4388-A08C-19B106D46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6CFE983-E41D-4A95-A44E-4F4BABEEE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B4BE3D-191C-4BEB-AEB7-AF3D8879AAE1}" type="slidenum">
              <a:rPr lang="es-ES" smtClean="0"/>
              <a:t>12</a:t>
            </a:fld>
            <a:endParaRPr lang="es-E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A2BA49D-227E-479D-9E0B-44974C9F2917}"/>
              </a:ext>
            </a:extLst>
          </p:cNvPr>
          <p:cNvSpPr txBox="1"/>
          <p:nvPr/>
        </p:nvSpPr>
        <p:spPr>
          <a:xfrm>
            <a:off x="2853000" y="2895600"/>
            <a:ext cx="554926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200" b="1" dirty="0">
                <a:latin typeface="Arial" panose="020B0604020202020204" pitchFamily="34" charset="0"/>
                <a:cs typeface="Arial" panose="020B0604020202020204" pitchFamily="34" charset="0"/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600973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CFCC95DD-B5D9-41C8-AA10-A0BB8259D49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 dirty="0"/>
              <a:t>Mass invariant spectrum</a:t>
            </a:r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D30ED2B3-5748-4A93-B311-19BC67C7D1C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0"/>
            <a:r>
              <a:rPr lang="en-US" dirty="0"/>
              <a:t>M</a:t>
            </a:r>
            <a:r>
              <a:rPr lang="en-US" baseline="-8000" dirty="0"/>
              <a:t>W </a:t>
            </a:r>
            <a:r>
              <a:rPr lang="en-US" baseline="-8000" dirty="0" err="1"/>
              <a:t>lep</a:t>
            </a:r>
            <a:r>
              <a:rPr lang="en-US" baseline="-8000" dirty="0"/>
              <a:t> </a:t>
            </a:r>
            <a:r>
              <a:rPr lang="en-US" dirty="0"/>
              <a:t>constrain </a:t>
            </a:r>
            <a:r>
              <a:rPr lang="en-US" dirty="0" err="1"/>
              <a:t>p</a:t>
            </a:r>
            <a:r>
              <a:rPr lang="en-US" baseline="-8000" dirty="0" err="1">
                <a:latin typeface="Times New Roman" pitchFamily="18"/>
                <a:cs typeface="Times New Roman" pitchFamily="18"/>
              </a:rPr>
              <a:t>ν</a:t>
            </a:r>
            <a:r>
              <a:rPr lang="en-US" baseline="-8000" dirty="0"/>
              <a:t>				                  </a:t>
            </a:r>
            <a:r>
              <a:rPr lang="en-US" dirty="0"/>
              <a:t> Without correction in </a:t>
            </a:r>
            <a:r>
              <a:rPr lang="en-US" dirty="0" err="1"/>
              <a:t>p</a:t>
            </a:r>
            <a:r>
              <a:rPr lang="en-US" baseline="-8000" dirty="0" err="1">
                <a:latin typeface="Times New Roman" pitchFamily="18"/>
                <a:cs typeface="Times New Roman" pitchFamily="18"/>
              </a:rPr>
              <a:t>ν</a:t>
            </a:r>
            <a:endParaRPr lang="en-US" baseline="-8000" dirty="0">
              <a:latin typeface="Times New Roman" pitchFamily="18"/>
              <a:cs typeface="Times New Roman" pitchFamily="18"/>
            </a:endParaRPr>
          </a:p>
        </p:txBody>
      </p:sp>
      <p:sp>
        <p:nvSpPr>
          <p:cNvPr id="7" name="CuadroTexto 3">
            <a:extLst>
              <a:ext uri="{FF2B5EF4-FFF2-40B4-BE49-F238E27FC236}">
                <a16:creationId xmlns:a16="http://schemas.microsoft.com/office/drawing/2014/main" id="{AA1D3D4C-2E4D-4AB8-AD10-20CB9009CF08}"/>
              </a:ext>
            </a:extLst>
          </p:cNvPr>
          <p:cNvSpPr txBox="1"/>
          <p:nvPr/>
        </p:nvSpPr>
        <p:spPr>
          <a:xfrm>
            <a:off x="1727996" y="5255998"/>
            <a:ext cx="1855044" cy="62178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dirty="0">
                <a:solidFill>
                  <a:srgbClr val="E91E63"/>
                </a:solidFill>
                <a:latin typeface="Times New Roman" pitchFamily="18"/>
                <a:ea typeface="Arial Unicode MS" pitchFamily="2"/>
                <a:cs typeface="Tahoma" pitchFamily="2"/>
              </a:rPr>
              <a:t>Comparation with</a:t>
            </a:r>
            <a:endParaRPr lang="en-US" sz="1800" b="0" i="0" u="none" strike="noStrike" kern="1200" cap="none" spc="0" baseline="0" dirty="0">
              <a:solidFill>
                <a:srgbClr val="E91E63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E91E63"/>
                </a:solidFill>
                <a:uFillTx/>
                <a:latin typeface="Times New Roman" pitchFamily="18"/>
                <a:ea typeface="Arial Unicode MS" pitchFamily="2"/>
                <a:cs typeface="Tahoma" pitchFamily="2"/>
              </a:rPr>
              <a:t>MC y </a:t>
            </a:r>
            <a:r>
              <a:rPr lang="en-US" sz="1800" b="0" i="1" u="none" strike="noStrike" kern="1200" cap="none" spc="0" baseline="0" dirty="0">
                <a:solidFill>
                  <a:srgbClr val="E91E63"/>
                </a:solidFill>
                <a:uFillTx/>
                <a:latin typeface="Times New Roman" pitchFamily="18"/>
                <a:ea typeface="Arial Unicode MS" pitchFamily="2"/>
                <a:cs typeface="Tahoma" pitchFamily="2"/>
              </a:rPr>
              <a:t>Matching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9174169-847D-4FA2-84EE-9B48726489C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09159" y="1259284"/>
            <a:ext cx="4758839" cy="306071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7FCDD36-0393-4E1E-8A45-9EA9357CC1B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217840" y="1223997"/>
            <a:ext cx="4718157" cy="311111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0135F19-8DE0-4623-812A-6FA8AFC4F16E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888001" y="4392000"/>
            <a:ext cx="4197955" cy="277919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Marcador de fecha 10">
            <a:extLst>
              <a:ext uri="{FF2B5EF4-FFF2-40B4-BE49-F238E27FC236}">
                <a16:creationId xmlns:a16="http://schemas.microsoft.com/office/drawing/2014/main" id="{86827B9A-7213-495E-8906-545EBC06F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14" name="Marcador de pie de página 13">
            <a:extLst>
              <a:ext uri="{FF2B5EF4-FFF2-40B4-BE49-F238E27FC236}">
                <a16:creationId xmlns:a16="http://schemas.microsoft.com/office/drawing/2014/main" id="{EC8DD395-4541-4709-9FE4-266A7E95E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15" name="Marcador de número de diapositiva 14">
            <a:extLst>
              <a:ext uri="{FF2B5EF4-FFF2-40B4-BE49-F238E27FC236}">
                <a16:creationId xmlns:a16="http://schemas.microsoft.com/office/drawing/2014/main" id="{9FBE2AE1-B4B1-41E5-A117-3F491870D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B4BE3D-191C-4BEB-AEB7-AF3D8879AAE1}" type="slidenum">
              <a:rPr lang="es-ES" smtClean="0"/>
              <a:t>13</a:t>
            </a:fld>
            <a:endParaRPr lang="es-E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89CD8B2-5B7B-4E65-9570-FFB7D8A85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343E0C5-DF2C-4D1A-B008-FE7793CE2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5C4581B-E01B-4E43-AD6D-1237425E1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B4BE3D-191C-4BEB-AEB7-AF3D8879AAE1}" type="slidenum">
              <a:rPr lang="es-ES" smtClean="0"/>
              <a:t>14</a:t>
            </a:fld>
            <a:endParaRPr lang="es-ES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3099E685-240B-420A-8DD7-F55B0AF2E0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2321"/>
              </p:ext>
            </p:extLst>
          </p:nvPr>
        </p:nvGraphicFramePr>
        <p:xfrm>
          <a:off x="2159995" y="2161440"/>
          <a:ext cx="5075630" cy="3598919"/>
        </p:xfrm>
        <a:graphic>
          <a:graphicData uri="http://schemas.openxmlformats.org/drawingml/2006/table">
            <a:tbl>
              <a:tblPr firstRow="1" bandRow="1">
                <a:effectLst/>
              </a:tblPr>
              <a:tblGrid>
                <a:gridCol w="1014837">
                  <a:extLst>
                    <a:ext uri="{9D8B030D-6E8A-4147-A177-3AD203B41FA5}">
                      <a16:colId xmlns:a16="http://schemas.microsoft.com/office/drawing/2014/main" val="3251074226"/>
                    </a:ext>
                  </a:extLst>
                </a:gridCol>
                <a:gridCol w="1014837">
                  <a:extLst>
                    <a:ext uri="{9D8B030D-6E8A-4147-A177-3AD203B41FA5}">
                      <a16:colId xmlns:a16="http://schemas.microsoft.com/office/drawing/2014/main" val="652362311"/>
                    </a:ext>
                  </a:extLst>
                </a:gridCol>
                <a:gridCol w="1014837">
                  <a:extLst>
                    <a:ext uri="{9D8B030D-6E8A-4147-A177-3AD203B41FA5}">
                      <a16:colId xmlns:a16="http://schemas.microsoft.com/office/drawing/2014/main" val="1289523304"/>
                    </a:ext>
                  </a:extLst>
                </a:gridCol>
                <a:gridCol w="1014837">
                  <a:extLst>
                    <a:ext uri="{9D8B030D-6E8A-4147-A177-3AD203B41FA5}">
                      <a16:colId xmlns:a16="http://schemas.microsoft.com/office/drawing/2014/main" val="4195168415"/>
                    </a:ext>
                  </a:extLst>
                </a:gridCol>
                <a:gridCol w="1016282">
                  <a:extLst>
                    <a:ext uri="{9D8B030D-6E8A-4147-A177-3AD203B41FA5}">
                      <a16:colId xmlns:a16="http://schemas.microsoft.com/office/drawing/2014/main" val="2913862497"/>
                    </a:ext>
                  </a:extLst>
                </a:gridCol>
              </a:tblGrid>
              <a:tr h="718919"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en-US" sz="1800" b="0" i="0" u="none" strike="noStrike" kern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DNN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XGB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220268"/>
                  </a:ext>
                </a:extLst>
              </a:tr>
              <a:tr h="719641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 err="1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bh</a:t>
                      </a:r>
                      <a:endParaRPr lang="en-US" sz="1800" b="1" i="0" u="none" strike="noStrike" kern="1200" dirty="0">
                        <a:solidFill>
                          <a:schemeClr val="tx1"/>
                        </a:solidFill>
                        <a:latin typeface="Times New Roman" pitchFamily="18"/>
                        <a:ea typeface="Arial Unicode MS" pitchFamily="2"/>
                        <a:cs typeface="Tahoma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76.82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76.92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77.74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77.27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076722"/>
                  </a:ext>
                </a:extLst>
              </a:tr>
              <a:tr h="719641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bl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90.28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90.23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91.46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91.03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278020"/>
                  </a:ext>
                </a:extLst>
              </a:tr>
              <a:tr h="719641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 err="1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wh</a:t>
                      </a:r>
                      <a:endParaRPr lang="en-US" sz="1800" b="1" i="0" u="none" strike="noStrike" kern="1200" dirty="0">
                        <a:solidFill>
                          <a:schemeClr val="tx1"/>
                        </a:solidFill>
                        <a:latin typeface="Times New Roman" pitchFamily="18"/>
                        <a:ea typeface="Arial Unicode MS" pitchFamily="2"/>
                        <a:cs typeface="Tahoma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82.28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83.46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83.80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84.17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609624"/>
                  </a:ext>
                </a:extLst>
              </a:tr>
              <a:tr h="721077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 err="1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oth</a:t>
                      </a:r>
                      <a:endParaRPr lang="en-US" sz="1800" b="1" i="0" u="none" strike="noStrike" kern="1200" dirty="0">
                        <a:solidFill>
                          <a:schemeClr val="tx1"/>
                        </a:solidFill>
                        <a:latin typeface="Times New Roman" pitchFamily="18"/>
                        <a:ea typeface="Arial Unicode MS" pitchFamily="2"/>
                        <a:cs typeface="Tahoma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79.28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78.54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78.91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78.08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1454542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B5B326A4-E4E1-40AB-AD2D-FBD0224209F0}"/>
              </a:ext>
            </a:extLst>
          </p:cNvPr>
          <p:cNvSpPr txBox="1"/>
          <p:nvPr/>
        </p:nvSpPr>
        <p:spPr>
          <a:xfrm>
            <a:off x="1574800" y="1290320"/>
            <a:ext cx="482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/>
              <a:t>Probabilities</a:t>
            </a:r>
            <a:r>
              <a:rPr lang="es-ES" b="1" dirty="0"/>
              <a:t> in </a:t>
            </a:r>
            <a:r>
              <a:rPr lang="es-ES" b="1" dirty="0" err="1"/>
              <a:t>each</a:t>
            </a:r>
            <a:r>
              <a:rPr lang="es-ES" b="1" dirty="0"/>
              <a:t> </a:t>
            </a:r>
            <a:r>
              <a:rPr lang="es-ES" b="1" dirty="0" err="1"/>
              <a:t>model</a:t>
            </a:r>
            <a:endParaRPr lang="es-E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04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9702A93-B9A9-4518-AA2E-580AA9A98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F857A06-BFFE-445F-A207-BF7F33421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06CBE6B-6888-4DC3-B23D-57E547C90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B4BE3D-191C-4BEB-AEB7-AF3D8879AAE1}" type="slidenum">
              <a:rPr lang="es-ES" smtClean="0"/>
              <a:t>15</a:t>
            </a:fld>
            <a:endParaRPr lang="es-ES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A240B524-8101-45E1-A338-B85EF809FA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957700"/>
              </p:ext>
            </p:extLst>
          </p:nvPr>
        </p:nvGraphicFramePr>
        <p:xfrm>
          <a:off x="2312395" y="2755367"/>
          <a:ext cx="5075630" cy="4313475"/>
        </p:xfrm>
        <a:graphic>
          <a:graphicData uri="http://schemas.openxmlformats.org/drawingml/2006/table">
            <a:tbl>
              <a:tblPr firstRow="1" bandRow="1">
                <a:effectLst/>
              </a:tblPr>
              <a:tblGrid>
                <a:gridCol w="1014837">
                  <a:extLst>
                    <a:ext uri="{9D8B030D-6E8A-4147-A177-3AD203B41FA5}">
                      <a16:colId xmlns:a16="http://schemas.microsoft.com/office/drawing/2014/main" val="3251074226"/>
                    </a:ext>
                  </a:extLst>
                </a:gridCol>
                <a:gridCol w="1014837">
                  <a:extLst>
                    <a:ext uri="{9D8B030D-6E8A-4147-A177-3AD203B41FA5}">
                      <a16:colId xmlns:a16="http://schemas.microsoft.com/office/drawing/2014/main" val="652362311"/>
                    </a:ext>
                  </a:extLst>
                </a:gridCol>
                <a:gridCol w="1014837">
                  <a:extLst>
                    <a:ext uri="{9D8B030D-6E8A-4147-A177-3AD203B41FA5}">
                      <a16:colId xmlns:a16="http://schemas.microsoft.com/office/drawing/2014/main" val="1289523304"/>
                    </a:ext>
                  </a:extLst>
                </a:gridCol>
                <a:gridCol w="1014837">
                  <a:extLst>
                    <a:ext uri="{9D8B030D-6E8A-4147-A177-3AD203B41FA5}">
                      <a16:colId xmlns:a16="http://schemas.microsoft.com/office/drawing/2014/main" val="4195168415"/>
                    </a:ext>
                  </a:extLst>
                </a:gridCol>
                <a:gridCol w="1016282">
                  <a:extLst>
                    <a:ext uri="{9D8B030D-6E8A-4147-A177-3AD203B41FA5}">
                      <a16:colId xmlns:a16="http://schemas.microsoft.com/office/drawing/2014/main" val="2913862497"/>
                    </a:ext>
                  </a:extLst>
                </a:gridCol>
              </a:tblGrid>
              <a:tr h="718919">
                <a:tc>
                  <a:txBody>
                    <a:bodyPr/>
                    <a:lstStyle/>
                    <a:p>
                      <a:pPr marL="0" marR="0" lvl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en-US" sz="1800" b="0" i="0" u="none" strike="noStrike" kern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 err="1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bh</a:t>
                      </a:r>
                      <a:endParaRPr lang="en-US" sz="1800" b="1" i="0" u="none" strike="noStrike" kern="1200" dirty="0">
                        <a:solidFill>
                          <a:schemeClr val="tx1"/>
                        </a:solidFill>
                        <a:latin typeface="Times New Roman" pitchFamily="18"/>
                        <a:ea typeface="Arial Unicode MS" pitchFamily="2"/>
                        <a:cs typeface="Tahoma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bl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 err="1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wh</a:t>
                      </a:r>
                      <a:endParaRPr lang="en-US" sz="1800" b="1" i="0" u="none" strike="noStrike" kern="1200" dirty="0">
                        <a:solidFill>
                          <a:schemeClr val="tx1"/>
                        </a:solidFill>
                        <a:latin typeface="Times New Roman" pitchFamily="18"/>
                        <a:ea typeface="Arial Unicode MS" pitchFamily="2"/>
                        <a:cs typeface="Tahoma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 err="1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oth</a:t>
                      </a:r>
                      <a:endParaRPr lang="en-US" sz="1800" b="1" i="0" u="none" strike="noStrike" kern="1200" dirty="0">
                        <a:solidFill>
                          <a:schemeClr val="tx1"/>
                        </a:solidFill>
                        <a:latin typeface="Times New Roman" pitchFamily="18"/>
                        <a:ea typeface="Arial Unicode MS" pitchFamily="2"/>
                        <a:cs typeface="Tahoma" pitchFamily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220268"/>
                  </a:ext>
                </a:extLst>
              </a:tr>
              <a:tr h="719641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jet1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70.82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31.92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solidFill>
                            <a:srgbClr val="FF0000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77.74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67.27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076722"/>
                  </a:ext>
                </a:extLst>
              </a:tr>
              <a:tr h="71312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jet2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solidFill>
                            <a:srgbClr val="FF0000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90.28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solidFill>
                            <a:srgbClr val="00B050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90.23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71.46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61.03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278020"/>
                  </a:ext>
                </a:extLst>
              </a:tr>
              <a:tr h="719641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jet3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solidFill>
                            <a:srgbClr val="00B050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82.28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solidFill>
                            <a:srgbClr val="FF0000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83.46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63.80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54.17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609624"/>
                  </a:ext>
                </a:extLst>
              </a:tr>
              <a:tr h="721077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jet4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59.28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solidFill>
                            <a:srgbClr val="FF0000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78.54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solidFill>
                            <a:srgbClr val="00B050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68.91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48.08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1454542"/>
                  </a:ext>
                </a:extLst>
              </a:tr>
              <a:tr h="721077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jet5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39.28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38.54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solidFill>
                            <a:schemeClr val="tx1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63.31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0" i="0" u="none" strike="noStrike" kern="1200" dirty="0">
                          <a:solidFill>
                            <a:srgbClr val="FF0000"/>
                          </a:solidFill>
                          <a:latin typeface="Times New Roman" pitchFamily="18"/>
                          <a:ea typeface="Arial Unicode MS" pitchFamily="2"/>
                          <a:cs typeface="Tahoma" pitchFamily="2"/>
                        </a:rPr>
                        <a:t>78.08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6597803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4165E42F-57C8-4A61-AED2-50FD96B0E4E3}"/>
              </a:ext>
            </a:extLst>
          </p:cNvPr>
          <p:cNvSpPr txBox="1"/>
          <p:nvPr/>
        </p:nvSpPr>
        <p:spPr>
          <a:xfrm>
            <a:off x="1574800" y="1290320"/>
            <a:ext cx="482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ACADEMIC EXAMPLE:</a:t>
            </a:r>
          </a:p>
          <a:p>
            <a:endParaRPr lang="es-ES" b="1" dirty="0"/>
          </a:p>
          <a:p>
            <a:r>
              <a:rPr lang="es-ES" b="1" dirty="0" err="1">
                <a:solidFill>
                  <a:srgbClr val="FF0000"/>
                </a:solidFill>
              </a:rPr>
              <a:t>Method</a:t>
            </a:r>
            <a:r>
              <a:rPr lang="es-ES" b="1" dirty="0">
                <a:solidFill>
                  <a:srgbClr val="FF0000"/>
                </a:solidFill>
              </a:rPr>
              <a:t> 1: </a:t>
            </a:r>
          </a:p>
          <a:p>
            <a:r>
              <a:rPr lang="es-ES" b="1" dirty="0" err="1">
                <a:solidFill>
                  <a:srgbClr val="00B050"/>
                </a:solidFill>
              </a:rPr>
              <a:t>Method</a:t>
            </a:r>
            <a:r>
              <a:rPr lang="es-ES" b="1" dirty="0">
                <a:solidFill>
                  <a:srgbClr val="00B050"/>
                </a:solidFill>
              </a:rPr>
              <a:t> 2:</a:t>
            </a:r>
          </a:p>
        </p:txBody>
      </p:sp>
    </p:spTree>
    <p:extLst>
      <p:ext uri="{BB962C8B-B14F-4D97-AF65-F5344CB8AC3E}">
        <p14:creationId xmlns:p14="http://schemas.microsoft.com/office/powerpoint/2010/main" val="1908866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fecha 1">
            <a:extLst>
              <a:ext uri="{FF2B5EF4-FFF2-40B4-BE49-F238E27FC236}">
                <a16:creationId xmlns:a16="http://schemas.microsoft.com/office/drawing/2014/main" id="{F1EB45E3-8752-4A20-A5EB-E872F2D5D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7" name="Marcador de pie de página 2">
            <a:extLst>
              <a:ext uri="{FF2B5EF4-FFF2-40B4-BE49-F238E27FC236}">
                <a16:creationId xmlns:a16="http://schemas.microsoft.com/office/drawing/2014/main" id="{244C19F0-F2D9-4B73-8B54-82BBF81AF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dirty="0"/>
              <a:t>Jorge Martínez de Lejarza</a:t>
            </a:r>
          </a:p>
        </p:txBody>
      </p:sp>
      <p:sp>
        <p:nvSpPr>
          <p:cNvPr id="8" name="Marcador de número de diapositiva 3">
            <a:extLst>
              <a:ext uri="{FF2B5EF4-FFF2-40B4-BE49-F238E27FC236}">
                <a16:creationId xmlns:a16="http://schemas.microsoft.com/office/drawing/2014/main" id="{CAD007F1-9C12-48C6-8C48-97FCCB991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F69A0E5-ED76-4D2C-AC00-FD874FDA800A}" type="slidenum">
              <a:t>2</a:t>
            </a:fld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1DFCA2E-71F8-474B-A05C-34849EC5056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en-US" dirty="0"/>
              <a:t>Resonance studies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D85C13-98E8-441F-B6E8-4CC5F759689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vert="horz"/>
          <a:lstStyle/>
          <a:p>
            <a:pPr lvl="0"/>
            <a:r>
              <a:rPr lang="en-US" sz="2400" dirty="0">
                <a:solidFill>
                  <a:srgbClr val="C9211E"/>
                </a:solidFill>
              </a:rPr>
              <a:t>Subject of study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Events with resonance particles production disintegrated in top quarks pairs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X could be </a:t>
            </a:r>
            <a:r>
              <a:rPr lang="en-US" dirty="0">
                <a:latin typeface="Arial" pitchFamily="34"/>
                <a:cs typeface="Times New Roman" pitchFamily="18"/>
              </a:rPr>
              <a:t>Z’</a:t>
            </a:r>
            <a:r>
              <a:rPr lang="en-US" baseline="-8000" dirty="0">
                <a:latin typeface="Arial" pitchFamily="34"/>
                <a:cs typeface="Times New Roman" pitchFamily="18"/>
              </a:rPr>
              <a:t>TC2</a:t>
            </a:r>
            <a:r>
              <a:rPr lang="en-US" dirty="0">
                <a:latin typeface="Arial" pitchFamily="34"/>
                <a:cs typeface="Times New Roman" pitchFamily="18"/>
              </a:rPr>
              <a:t>, G</a:t>
            </a:r>
            <a:r>
              <a:rPr lang="en-US" baseline="-8000" dirty="0">
                <a:latin typeface="Arial" pitchFamily="34"/>
                <a:cs typeface="Times New Roman" pitchFamily="18"/>
              </a:rPr>
              <a:t>KK</a:t>
            </a:r>
            <a:r>
              <a:rPr lang="en-US" dirty="0">
                <a:latin typeface="Arial" pitchFamily="34"/>
                <a:cs typeface="Times New Roman" pitchFamily="18"/>
              </a:rPr>
              <a:t> o </a:t>
            </a:r>
            <a:r>
              <a:rPr lang="en-US" dirty="0" err="1">
                <a:latin typeface="Arial" pitchFamily="34"/>
                <a:cs typeface="Times New Roman" pitchFamily="18"/>
              </a:rPr>
              <a:t>g</a:t>
            </a:r>
            <a:r>
              <a:rPr lang="en-US" baseline="-8000" dirty="0" err="1">
                <a:latin typeface="Arial" pitchFamily="34"/>
                <a:cs typeface="Times New Roman" pitchFamily="18"/>
              </a:rPr>
              <a:t>KK</a:t>
            </a:r>
            <a:r>
              <a:rPr lang="en-US" dirty="0">
                <a:latin typeface="Arial" pitchFamily="34"/>
                <a:cs typeface="Times New Roman" pitchFamily="18"/>
              </a:rPr>
              <a:t> (different masses and widths)</a:t>
            </a:r>
          </a:p>
          <a:p>
            <a:pPr lvl="0"/>
            <a:r>
              <a:rPr lang="en-US" sz="2400" dirty="0">
                <a:solidFill>
                  <a:srgbClr val="C9211E"/>
                </a:solidFill>
              </a:rPr>
              <a:t>Goal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Arial" pitchFamily="34"/>
                <a:cs typeface="Times New Roman" pitchFamily="18"/>
              </a:rPr>
              <a:t>Jet classification to get a good resolution in the mass of the resonance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079D011-9F9B-4259-B243-4FD68B2BF83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294123" y="3260470"/>
            <a:ext cx="2895120" cy="3746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7F26889-BDBE-44B9-9B07-F6856C3F8A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852" y="3512310"/>
            <a:ext cx="5476875" cy="33909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0FF75931-3E47-4D97-B66B-90AB66827EFA}"/>
              </a:ext>
            </a:extLst>
          </p:cNvPr>
          <p:cNvSpPr txBox="1"/>
          <p:nvPr/>
        </p:nvSpPr>
        <p:spPr>
          <a:xfrm>
            <a:off x="2815616" y="4493270"/>
            <a:ext cx="1318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FF0000"/>
                </a:solidFill>
              </a:rPr>
              <a:t>X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arcador de fecha 1">
            <a:extLst>
              <a:ext uri="{FF2B5EF4-FFF2-40B4-BE49-F238E27FC236}">
                <a16:creationId xmlns:a16="http://schemas.microsoft.com/office/drawing/2014/main" id="{563B39D6-430C-40DA-82EC-F3C40E526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22" name="Marcador de pie de página 2">
            <a:extLst>
              <a:ext uri="{FF2B5EF4-FFF2-40B4-BE49-F238E27FC236}">
                <a16:creationId xmlns:a16="http://schemas.microsoft.com/office/drawing/2014/main" id="{3DDB49A7-7095-488F-B3FC-56FF9CF9B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23" name="Marcador de número de diapositiva 3">
            <a:extLst>
              <a:ext uri="{FF2B5EF4-FFF2-40B4-BE49-F238E27FC236}">
                <a16:creationId xmlns:a16="http://schemas.microsoft.com/office/drawing/2014/main" id="{8F612AA2-A428-4002-8AEB-6AA347540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24E2E5-D11E-4D18-8573-3EADBA7C6DFB}" type="slidenum">
              <a:t>3</a:t>
            </a:fld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7FE77B5-B238-4565-89C4-18C929DF86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en-US" dirty="0"/>
              <a:t>Jet classification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texto 2">
                <a:extLst>
                  <a:ext uri="{FF2B5EF4-FFF2-40B4-BE49-F238E27FC236}">
                    <a16:creationId xmlns:a16="http://schemas.microsoft.com/office/drawing/2014/main" id="{47EB61F4-BC6C-45ED-B54B-15CBAEA5B3C2}"/>
                  </a:ext>
                </a:extLst>
              </p:cNvPr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129339" y="802636"/>
                <a:ext cx="5447322" cy="3648406"/>
              </a:xfrm>
            </p:spPr>
            <p:txBody>
              <a:bodyPr vert="horz"/>
              <a:lstStyle/>
              <a:p>
                <a:pPr lvl="0"/>
                <a:r>
                  <a:rPr lang="en-US" sz="2400" dirty="0">
                    <a:solidFill>
                      <a:srgbClr val="C9211E"/>
                    </a:solidFill>
                  </a:rPr>
                  <a:t>Traditional method: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2400" b="0" i="1" smtClean="0">
                            <a:solidFill>
                              <a:srgbClr val="C9211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400" b="0" i="1" smtClean="0">
                            <a:solidFill>
                              <a:srgbClr val="C9211E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s-ES" sz="2400" b="0" i="1" smtClean="0">
                            <a:solidFill>
                              <a:srgbClr val="C9211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C9211E"/>
                    </a:solidFill>
                  </a:rPr>
                  <a:t> </a:t>
                </a:r>
              </a:p>
              <a:p>
                <a:pPr marL="342900" lvl="0" indent="-342900">
                  <a:buFont typeface="Wingdings" panose="05000000000000000000" pitchFamily="2" charset="2"/>
                  <a:buChar char="Ø"/>
                </a:pPr>
                <a:r>
                  <a:rPr lang="en-US" sz="1800" dirty="0"/>
                  <a:t>Uses invariant masses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s-ES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1800" dirty="0"/>
                  <a:t> to minimize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18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s-E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800" dirty="0"/>
              </a:p>
              <a:p>
                <a:pPr marL="342900" lvl="0" indent="-3429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E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𝑗𝑗</m:t>
                                    </m:r>
                                  </m:sub>
                                </m:sSub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E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s-E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𝑗𝑗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𝑗𝑗</m:t>
                                    </m:r>
                                  </m:sub>
                                </m:s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𝑡h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𝑡h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s-E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ES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s-E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sub>
                                </m:sSub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𝑡𝑙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𝑡𝑙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s-E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ES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s-E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𝑗𝑗𝑏</m:t>
                                    </m:r>
                                  </m:sub>
                                </m:s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𝑗𝑙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sub>
                                </m:s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−(</m:t>
                                </m:r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𝑡h</m:t>
                                    </m:r>
                                  </m:sub>
                                </m:sSub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𝑡𝑙</m:t>
                                    </m:r>
                                  </m:sub>
                                </m:sSub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  <m: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  <m:t>𝑡h</m:t>
                                        </m:r>
                                      </m:sub>
                                    </m:s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  <m: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  <m:t>𝑡𝑙</m:t>
                                        </m:r>
                                      </m:sub>
                                    </m:sSub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s-E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marL="342900" lvl="0" indent="-342900">
                  <a:buFont typeface="Wingdings" panose="05000000000000000000" pitchFamily="2" charset="2"/>
                  <a:buChar char="Ø"/>
                </a:pPr>
                <a:r>
                  <a:rPr lang="en-US" dirty="0"/>
                  <a:t>Efficiency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b="0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’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TeV)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s-E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70%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Marcador de texto 2">
                <a:extLst>
                  <a:ext uri="{FF2B5EF4-FFF2-40B4-BE49-F238E27FC236}">
                    <a16:creationId xmlns:a16="http://schemas.microsoft.com/office/drawing/2014/main" id="{47EB61F4-BC6C-45ED-B54B-15CBAEA5B3C2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129339" y="802636"/>
                <a:ext cx="5447322" cy="3648406"/>
              </a:xfrm>
              <a:blipFill>
                <a:blip r:embed="rId3"/>
                <a:stretch>
                  <a:fillRect l="-3356" t="-250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>
            <a:extLst>
              <a:ext uri="{FF2B5EF4-FFF2-40B4-BE49-F238E27FC236}">
                <a16:creationId xmlns:a16="http://schemas.microsoft.com/office/drawing/2014/main" id="{32D10C15-2481-4D05-BC17-118CCDBA8B4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476468" y="4441360"/>
            <a:ext cx="4452652" cy="265855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rma libre: forma 5">
            <a:extLst>
              <a:ext uri="{FF2B5EF4-FFF2-40B4-BE49-F238E27FC236}">
                <a16:creationId xmlns:a16="http://schemas.microsoft.com/office/drawing/2014/main" id="{A8E62930-92C2-41BF-B942-2AE0E0DF30F6}"/>
              </a:ext>
            </a:extLst>
          </p:cNvPr>
          <p:cNvSpPr/>
          <p:nvPr/>
        </p:nvSpPr>
        <p:spPr>
          <a:xfrm>
            <a:off x="6222959" y="4435920"/>
            <a:ext cx="1007999" cy="26294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729FCF">
              <a:alpha val="25000"/>
            </a:srgbClr>
          </a:solidFill>
          <a:ln w="0">
            <a:solidFill>
              <a:srgbClr val="3465AF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Forma libre: forma 6">
            <a:extLst>
              <a:ext uri="{FF2B5EF4-FFF2-40B4-BE49-F238E27FC236}">
                <a16:creationId xmlns:a16="http://schemas.microsoft.com/office/drawing/2014/main" id="{03D4290A-F28C-434A-83F8-24FE6DEBD07A}"/>
              </a:ext>
            </a:extLst>
          </p:cNvPr>
          <p:cNvSpPr/>
          <p:nvPr/>
        </p:nvSpPr>
        <p:spPr>
          <a:xfrm>
            <a:off x="6256008" y="4430738"/>
            <a:ext cx="648000" cy="1584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BF00">
              <a:alpha val="25000"/>
            </a:srgbClr>
          </a:solidFill>
          <a:ln w="0">
            <a:solidFill>
              <a:srgbClr val="3465AF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Forma libre: forma 7">
            <a:extLst>
              <a:ext uri="{FF2B5EF4-FFF2-40B4-BE49-F238E27FC236}">
                <a16:creationId xmlns:a16="http://schemas.microsoft.com/office/drawing/2014/main" id="{C9729F6D-D76A-474D-8F92-BE5F957625FE}"/>
              </a:ext>
            </a:extLst>
          </p:cNvPr>
          <p:cNvSpPr/>
          <p:nvPr/>
        </p:nvSpPr>
        <p:spPr>
          <a:xfrm>
            <a:off x="1066800" y="1853517"/>
            <a:ext cx="1107440" cy="5878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BF00">
              <a:alpha val="25000"/>
            </a:srgbClr>
          </a:solidFill>
          <a:ln w="0">
            <a:solidFill>
              <a:srgbClr val="3465AF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Forma libre: forma 8">
            <a:extLst>
              <a:ext uri="{FF2B5EF4-FFF2-40B4-BE49-F238E27FC236}">
                <a16:creationId xmlns:a16="http://schemas.microsoft.com/office/drawing/2014/main" id="{FAFC8877-5711-4F4D-838A-B38BB0B77F87}"/>
              </a:ext>
            </a:extLst>
          </p:cNvPr>
          <p:cNvSpPr/>
          <p:nvPr/>
        </p:nvSpPr>
        <p:spPr>
          <a:xfrm>
            <a:off x="2455080" y="1829550"/>
            <a:ext cx="2030960" cy="5878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729FCF">
              <a:alpha val="25000"/>
            </a:srgbClr>
          </a:solidFill>
          <a:ln w="0">
            <a:solidFill>
              <a:srgbClr val="3465AF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Forma libre: forma 9">
            <a:extLst>
              <a:ext uri="{FF2B5EF4-FFF2-40B4-BE49-F238E27FC236}">
                <a16:creationId xmlns:a16="http://schemas.microsoft.com/office/drawing/2014/main" id="{16809CD3-B873-4F24-8FB3-765907218CA5}"/>
              </a:ext>
            </a:extLst>
          </p:cNvPr>
          <p:cNvSpPr/>
          <p:nvPr/>
        </p:nvSpPr>
        <p:spPr>
          <a:xfrm>
            <a:off x="3024000" y="4392000"/>
            <a:ext cx="1007999" cy="2736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00A933">
              <a:alpha val="25000"/>
            </a:srgbClr>
          </a:solidFill>
          <a:ln w="0">
            <a:solidFill>
              <a:srgbClr val="3465AF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Forma libre: forma 10">
            <a:extLst>
              <a:ext uri="{FF2B5EF4-FFF2-40B4-BE49-F238E27FC236}">
                <a16:creationId xmlns:a16="http://schemas.microsoft.com/office/drawing/2014/main" id="{AAC2F98A-B013-479C-B35E-6A74947766D5}"/>
              </a:ext>
            </a:extLst>
          </p:cNvPr>
          <p:cNvSpPr/>
          <p:nvPr/>
        </p:nvSpPr>
        <p:spPr>
          <a:xfrm>
            <a:off x="436237" y="2486344"/>
            <a:ext cx="1261126" cy="67783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A933">
              <a:alpha val="25000"/>
            </a:srgbClr>
          </a:solidFill>
          <a:ln w="0">
            <a:solidFill>
              <a:srgbClr val="3465AF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EC2F1886-4C20-48CD-A588-882DF009CA6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94080" y="5013000"/>
            <a:ext cx="1681920" cy="81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0544E0FA-78FD-48D4-9C13-C834F753F08A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7628040" y="5013360"/>
            <a:ext cx="1803960" cy="81864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Forma libre: forma 17">
            <a:extLst>
              <a:ext uri="{FF2B5EF4-FFF2-40B4-BE49-F238E27FC236}">
                <a16:creationId xmlns:a16="http://schemas.microsoft.com/office/drawing/2014/main" id="{10BBEC35-5D5C-4D33-8519-8FA4A293E10C}"/>
              </a:ext>
            </a:extLst>
          </p:cNvPr>
          <p:cNvSpPr/>
          <p:nvPr/>
        </p:nvSpPr>
        <p:spPr>
          <a:xfrm>
            <a:off x="7560000" y="5491080"/>
            <a:ext cx="1944000" cy="432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>
              <a:alpha val="25000"/>
            </a:srgbClr>
          </a:solidFill>
          <a:ln w="0">
            <a:solidFill>
              <a:srgbClr val="3465AF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Forma libre: forma 18">
            <a:extLst>
              <a:ext uri="{FF2B5EF4-FFF2-40B4-BE49-F238E27FC236}">
                <a16:creationId xmlns:a16="http://schemas.microsoft.com/office/drawing/2014/main" id="{07FAACC5-99BD-4F00-B5C8-4BFBCDE14D37}"/>
              </a:ext>
            </a:extLst>
          </p:cNvPr>
          <p:cNvSpPr/>
          <p:nvPr/>
        </p:nvSpPr>
        <p:spPr>
          <a:xfrm>
            <a:off x="648000" y="5510520"/>
            <a:ext cx="1872720" cy="432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>
              <a:alpha val="25000"/>
            </a:srgbClr>
          </a:solidFill>
          <a:ln w="0">
            <a:solidFill>
              <a:srgbClr val="3465AF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Forma libre: forma 19">
            <a:extLst>
              <a:ext uri="{FF2B5EF4-FFF2-40B4-BE49-F238E27FC236}">
                <a16:creationId xmlns:a16="http://schemas.microsoft.com/office/drawing/2014/main" id="{5D4AA14B-0D3D-4FD4-AA49-C9A994B72E48}"/>
              </a:ext>
            </a:extLst>
          </p:cNvPr>
          <p:cNvSpPr/>
          <p:nvPr/>
        </p:nvSpPr>
        <p:spPr>
          <a:xfrm>
            <a:off x="1920240" y="2441341"/>
            <a:ext cx="2976906" cy="72283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4000">
              <a:alpha val="25000"/>
            </a:srgbClr>
          </a:solidFill>
          <a:ln w="0">
            <a:solidFill>
              <a:srgbClr val="3465AF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Marcador de texto 2">
            <a:extLst>
              <a:ext uri="{FF2B5EF4-FFF2-40B4-BE49-F238E27FC236}">
                <a16:creationId xmlns:a16="http://schemas.microsoft.com/office/drawing/2014/main" id="{F2E5FC6F-3001-43DB-9468-C0881C71B57F}"/>
              </a:ext>
            </a:extLst>
          </p:cNvPr>
          <p:cNvSpPr txBox="1">
            <a:spLocks/>
          </p:cNvSpPr>
          <p:nvPr/>
        </p:nvSpPr>
        <p:spPr>
          <a:xfrm>
            <a:off x="5086657" y="820788"/>
            <a:ext cx="5035000" cy="3648406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>
            <a:noAutofit/>
          </a:bodyPr>
          <a:lstStyle>
            <a:lvl1pPr rtl="0" eaLnBrk="1" hangingPunct="1">
              <a:spcBef>
                <a:spcPts val="0"/>
              </a:spcBef>
              <a:spcAft>
                <a:spcPts val="1417"/>
              </a:spcAft>
              <a:tabLst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>
                <a:solidFill>
                  <a:srgbClr val="C9211E"/>
                </a:solidFill>
              </a:rPr>
              <a:t>New </a:t>
            </a:r>
            <a:r>
              <a:rPr lang="es-ES" sz="2400" dirty="0" err="1">
                <a:solidFill>
                  <a:srgbClr val="C9211E"/>
                </a:solidFill>
              </a:rPr>
              <a:t>methods</a:t>
            </a:r>
            <a:r>
              <a:rPr lang="es-ES" sz="2400" dirty="0">
                <a:solidFill>
                  <a:srgbClr val="C9211E"/>
                </a:solidFill>
              </a:rPr>
              <a:t>: ML</a:t>
            </a:r>
            <a:endParaRPr lang="ar-AE" sz="2400" dirty="0">
              <a:solidFill>
                <a:srgbClr val="C9211E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Arial" pitchFamily="34"/>
                <a:cs typeface="Times New Roman" pitchFamily="18"/>
              </a:rPr>
              <a:t>MC events with Z’ particles disintegrated in </a:t>
            </a:r>
            <a:r>
              <a:rPr lang="en-US" sz="1800" dirty="0"/>
              <a:t>top quarks pairs for ML algorithm training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>
                <a:latin typeface="Arial" pitchFamily="18"/>
                <a:ea typeface="Microsoft YaHei" pitchFamily="2"/>
                <a:cs typeface="Mangal" pitchFamily="2"/>
              </a:rPr>
              <a:t>Jets classified according to matching variables as </a:t>
            </a:r>
            <a:r>
              <a:rPr lang="en-US" sz="1800" dirty="0">
                <a:solidFill>
                  <a:srgbClr val="000000"/>
                </a:solidFill>
              </a:rPr>
              <a:t>:</a:t>
            </a:r>
          </a:p>
          <a:p>
            <a:pPr lvl="1" hangingPunct="0">
              <a:spcBef>
                <a:spcPts val="0"/>
              </a:spcBef>
              <a:spcAft>
                <a:spcPts val="1417"/>
              </a:spcAft>
              <a:buSzPct val="75000"/>
              <a:buFont typeface="OpenSymbol"/>
              <a:buChar char="➢"/>
            </a:pPr>
            <a:r>
              <a:rPr lang="en-US" sz="1350" dirty="0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Jet b from the hadronic </a:t>
            </a:r>
            <a:r>
              <a:rPr lang="en-US" sz="1350" i="1" dirty="0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decay </a:t>
            </a:r>
            <a:r>
              <a:rPr lang="en-US" sz="1350" dirty="0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of t/</a:t>
            </a:r>
            <a:r>
              <a:rPr lang="en-US" sz="1350" dirty="0" err="1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tbar</a:t>
            </a:r>
            <a:r>
              <a:rPr lang="en-US" sz="1350" dirty="0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 quark : </a:t>
            </a:r>
            <a:r>
              <a:rPr lang="en-US" sz="1350" b="1" dirty="0" err="1">
                <a:solidFill>
                  <a:srgbClr val="3465A4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bh</a:t>
            </a:r>
            <a:endParaRPr lang="en-US" sz="1350" b="1" dirty="0">
              <a:solidFill>
                <a:srgbClr val="3465A4"/>
              </a:solidFill>
              <a:highlight>
                <a:scrgbClr r="0" g="0" b="0">
                  <a:alpha val="0"/>
                </a:scrgbClr>
              </a:highlight>
              <a:latin typeface="Arial" pitchFamily="18"/>
              <a:ea typeface="Microsoft YaHei" pitchFamily="2"/>
              <a:cs typeface="Mangal" pitchFamily="2"/>
            </a:endParaRPr>
          </a:p>
          <a:p>
            <a:pPr lvl="1" hangingPunct="0">
              <a:spcBef>
                <a:spcPts val="0"/>
              </a:spcBef>
              <a:spcAft>
                <a:spcPts val="1417"/>
              </a:spcAft>
              <a:buSzPct val="75000"/>
              <a:buFont typeface="OpenSymbol"/>
              <a:buChar char="➢"/>
            </a:pPr>
            <a:r>
              <a:rPr lang="en-US" sz="1350" dirty="0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Jet from W </a:t>
            </a:r>
            <a:r>
              <a:rPr lang="en-US" sz="1350" i="1" dirty="0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decay</a:t>
            </a:r>
            <a:r>
              <a:rPr lang="en-US" sz="1350" dirty="0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 of hadronic </a:t>
            </a:r>
            <a:r>
              <a:rPr lang="en-US" sz="1350" i="1" dirty="0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decay</a:t>
            </a:r>
            <a:r>
              <a:rPr lang="en-US" sz="1350" dirty="0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 of t/</a:t>
            </a:r>
            <a:r>
              <a:rPr lang="en-US" sz="1350" dirty="0" err="1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tbar</a:t>
            </a:r>
            <a:r>
              <a:rPr lang="en-US" sz="1350" dirty="0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 quark :</a:t>
            </a:r>
            <a:r>
              <a:rPr lang="en-US" sz="1350" dirty="0">
                <a:solidFill>
                  <a:srgbClr val="2A6099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en-US" sz="1350" b="1" dirty="0" err="1">
                <a:solidFill>
                  <a:srgbClr val="FF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wh</a:t>
            </a:r>
            <a:endParaRPr lang="en-US" sz="1350" b="1" dirty="0">
              <a:solidFill>
                <a:srgbClr val="FF0000"/>
              </a:solidFill>
              <a:highlight>
                <a:scrgbClr r="0" g="0" b="0">
                  <a:alpha val="0"/>
                </a:scrgbClr>
              </a:highlight>
              <a:latin typeface="Arial" pitchFamily="18"/>
              <a:ea typeface="Microsoft YaHei" pitchFamily="2"/>
              <a:cs typeface="Mangal" pitchFamily="2"/>
            </a:endParaRPr>
          </a:p>
          <a:p>
            <a:pPr lvl="1" hangingPunct="0">
              <a:spcBef>
                <a:spcPts val="0"/>
              </a:spcBef>
              <a:spcAft>
                <a:spcPts val="1417"/>
              </a:spcAft>
              <a:buSzPct val="75000"/>
              <a:buFont typeface="OpenSymbol"/>
              <a:buChar char="➢"/>
            </a:pPr>
            <a:r>
              <a:rPr lang="en-US" sz="1350" dirty="0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Jet b from the </a:t>
            </a:r>
            <a:r>
              <a:rPr lang="en-US" sz="1350" dirty="0" err="1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semileptonic</a:t>
            </a:r>
            <a:r>
              <a:rPr lang="en-US" sz="1350" dirty="0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en-US" sz="1350" i="1" dirty="0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decay </a:t>
            </a:r>
            <a:r>
              <a:rPr lang="en-US" sz="1350" dirty="0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of ttbar/t quark : </a:t>
            </a:r>
            <a:r>
              <a:rPr lang="en-US" sz="1350" b="1" dirty="0">
                <a:solidFill>
                  <a:srgbClr val="00A933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bl</a:t>
            </a:r>
          </a:p>
          <a:p>
            <a:pPr lvl="1" hangingPunct="0">
              <a:spcBef>
                <a:spcPts val="0"/>
              </a:spcBef>
              <a:spcAft>
                <a:spcPts val="1417"/>
              </a:spcAft>
              <a:buSzPct val="75000"/>
              <a:buFont typeface="OpenSymbol"/>
              <a:buChar char="➢"/>
            </a:pPr>
            <a:r>
              <a:rPr lang="en-US" sz="1350" dirty="0">
                <a:solidFill>
                  <a:srgbClr val="A1467E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Jet which is not produce in Z’ resonance: </a:t>
            </a:r>
            <a:r>
              <a:rPr lang="en-US" sz="1350" b="1" dirty="0" err="1">
                <a:solidFill>
                  <a:srgbClr val="B85C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Microsoft YaHei" pitchFamily="2"/>
                <a:cs typeface="Mangal" pitchFamily="2"/>
              </a:rPr>
              <a:t>oth</a:t>
            </a:r>
            <a:endParaRPr lang="en-US" sz="1350" b="1" dirty="0">
              <a:solidFill>
                <a:srgbClr val="B85C00"/>
              </a:solidFill>
              <a:highlight>
                <a:scrgbClr r="0" g="0" b="0">
                  <a:alpha val="0"/>
                </a:scrgbClr>
              </a:highlight>
              <a:latin typeface="Arial" pitchFamily="18"/>
              <a:ea typeface="Microsoft YaHei" pitchFamily="2"/>
              <a:cs typeface="Mangal" pitchFamily="2"/>
            </a:endParaRPr>
          </a:p>
          <a:p>
            <a:pPr marL="1028700" lvl="1" indent="-342900">
              <a:buFont typeface="Wingdings" panose="05000000000000000000" pitchFamily="2" charset="2"/>
              <a:buChar char="Ø"/>
            </a:pPr>
            <a:endParaRPr lang="en-US" sz="2200" dirty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ES" sz="1800" dirty="0">
              <a:solidFill>
                <a:sysClr val="windowText" lastClr="000000"/>
              </a:solidFill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A681B0D-5D17-4BEE-8B56-61CC3E813C31}"/>
              </a:ext>
            </a:extLst>
          </p:cNvPr>
          <p:cNvSpPr txBox="1"/>
          <p:nvPr/>
        </p:nvSpPr>
        <p:spPr>
          <a:xfrm>
            <a:off x="6361238" y="4333937"/>
            <a:ext cx="480741" cy="33131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 err="1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Arial Unicode MS" pitchFamily="2"/>
                <a:cs typeface="Tahoma" pitchFamily="2"/>
              </a:rPr>
              <a:t>wh</a:t>
            </a:r>
            <a:endParaRPr lang="en-US" sz="1800" b="1" i="0" u="none" strike="noStrike" kern="1200" dirty="0">
              <a:ln>
                <a:noFill/>
              </a:ln>
              <a:solidFill>
                <a:srgbClr val="FF0000"/>
              </a:solidFill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7CFA762-4E03-43BB-8411-35D1045AA017}"/>
              </a:ext>
            </a:extLst>
          </p:cNvPr>
          <p:cNvSpPr txBox="1"/>
          <p:nvPr/>
        </p:nvSpPr>
        <p:spPr>
          <a:xfrm>
            <a:off x="6339638" y="5256842"/>
            <a:ext cx="480741" cy="33131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 err="1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Arial Unicode MS" pitchFamily="2"/>
                <a:cs typeface="Tahoma" pitchFamily="2"/>
              </a:rPr>
              <a:t>wh</a:t>
            </a:r>
            <a:endParaRPr lang="en-US" sz="1800" b="1" i="0" u="none" strike="noStrike" kern="1200" dirty="0">
              <a:ln>
                <a:noFill/>
              </a:ln>
              <a:solidFill>
                <a:srgbClr val="FF0000"/>
              </a:solidFill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F358860-DCC5-4772-8E7F-EB2E8957A108}"/>
              </a:ext>
            </a:extLst>
          </p:cNvPr>
          <p:cNvSpPr txBox="1"/>
          <p:nvPr/>
        </p:nvSpPr>
        <p:spPr>
          <a:xfrm>
            <a:off x="6549794" y="6582428"/>
            <a:ext cx="441870" cy="33131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 err="1">
                <a:ln>
                  <a:noFill/>
                </a:ln>
                <a:solidFill>
                  <a:srgbClr val="3465A4"/>
                </a:solidFill>
                <a:latin typeface="Times New Roman" pitchFamily="18"/>
                <a:ea typeface="Arial Unicode MS" pitchFamily="2"/>
                <a:cs typeface="Tahoma" pitchFamily="2"/>
              </a:rPr>
              <a:t>bh</a:t>
            </a:r>
            <a:endParaRPr lang="en-US" sz="1800" b="1" i="0" u="none" strike="noStrike" kern="1200" dirty="0">
              <a:ln>
                <a:noFill/>
              </a:ln>
              <a:solidFill>
                <a:srgbClr val="3465A4"/>
              </a:solidFill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6E3DB91-EA9D-45AC-A0D4-315AF9CD03CF}"/>
              </a:ext>
            </a:extLst>
          </p:cNvPr>
          <p:cNvSpPr txBox="1"/>
          <p:nvPr/>
        </p:nvSpPr>
        <p:spPr>
          <a:xfrm>
            <a:off x="3149934" y="4454005"/>
            <a:ext cx="378065" cy="33131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solidFill>
                  <a:srgbClr val="00A933"/>
                </a:solidFill>
                <a:latin typeface="Times New Roman" pitchFamily="18"/>
                <a:ea typeface="Arial Unicode MS" pitchFamily="2"/>
                <a:cs typeface="Tahoma" pitchFamily="2"/>
              </a:rPr>
              <a:t>bl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1">
            <a:extLst>
              <a:ext uri="{FF2B5EF4-FFF2-40B4-BE49-F238E27FC236}">
                <a16:creationId xmlns:a16="http://schemas.microsoft.com/office/drawing/2014/main" id="{34B44367-5560-4CB9-ADB5-7DEBFE4B9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5" name="Marcador de pie de página 2">
            <a:extLst>
              <a:ext uri="{FF2B5EF4-FFF2-40B4-BE49-F238E27FC236}">
                <a16:creationId xmlns:a16="http://schemas.microsoft.com/office/drawing/2014/main" id="{AA6C6AA5-3927-4823-96CC-8FCB585BB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6" name="Marcador de número de diapositiva 3">
            <a:extLst>
              <a:ext uri="{FF2B5EF4-FFF2-40B4-BE49-F238E27FC236}">
                <a16:creationId xmlns:a16="http://schemas.microsoft.com/office/drawing/2014/main" id="{5A1B33BE-6924-4EB4-98E1-523E7C0BE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2B79D4-81F8-4420-88DC-FCEFC6C045E3}" type="slidenum">
              <a:t>4</a:t>
            </a:fld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7FF6CA9-52A4-4B24-8832-61A0CFD3569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en-US" dirty="0"/>
              <a:t>Methodology: </a:t>
            </a:r>
            <a:r>
              <a:rPr lang="en-US" i="1" dirty="0"/>
              <a:t>Jet </a:t>
            </a:r>
            <a:r>
              <a:rPr lang="en-US" dirty="0"/>
              <a:t>and event tagging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texto 2">
                <a:extLst>
                  <a:ext uri="{FF2B5EF4-FFF2-40B4-BE49-F238E27FC236}">
                    <a16:creationId xmlns:a16="http://schemas.microsoft.com/office/drawing/2014/main" id="{99F7B264-1397-4CE2-8F3B-219CA78C8FFF}"/>
                  </a:ext>
                </a:extLst>
              </p:cNvPr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84480" y="822960"/>
                <a:ext cx="9621520" cy="4384800"/>
              </a:xfrm>
            </p:spPr>
            <p:txBody>
              <a:bodyPr vert="horz"/>
              <a:lstStyle/>
              <a:p>
                <a:pPr marL="457200" lvl="0" indent="-457200">
                  <a:buClr>
                    <a:srgbClr val="BF0041"/>
                  </a:buClr>
                  <a:buSzPct val="100000"/>
                  <a:buFont typeface="+mj-lt"/>
                  <a:buAutoNum type="arabicPeriod"/>
                </a:pPr>
                <a:r>
                  <a:rPr lang="en-US" sz="2200" b="1" dirty="0">
                    <a:solidFill>
                      <a:srgbClr val="BF0041"/>
                    </a:solidFill>
                  </a:rPr>
                  <a:t>Jet classification :</a:t>
                </a:r>
              </a:p>
              <a:p>
                <a:pPr marL="342900" lvl="0" indent="-342900">
                  <a:buFont typeface="Wingdings" panose="05000000000000000000" pitchFamily="2" charset="2"/>
                  <a:buChar char="Ø"/>
                </a:pPr>
                <a:r>
                  <a:rPr lang="en-US" dirty="0"/>
                  <a:t>A file with relevant variables (27) is created to </a:t>
                </a:r>
                <a:r>
                  <a:rPr lang="en-US" dirty="0">
                    <a:solidFill>
                      <a:srgbClr val="729FCF"/>
                    </a:solidFill>
                  </a:rPr>
                  <a:t>classify each jet individually</a:t>
                </a:r>
                <a:endParaRPr lang="en-US" dirty="0">
                  <a:solidFill>
                    <a:srgbClr val="000000"/>
                  </a:solidFill>
                </a:endParaRPr>
              </a:p>
              <a:p>
                <a:pPr marL="342900" lvl="0" indent="-342900">
                  <a:buFont typeface="Wingdings" panose="05000000000000000000" pitchFamily="2" charset="2"/>
                  <a:buChar char="Ø"/>
                </a:pPr>
                <a:r>
                  <a:rPr lang="en-US" dirty="0">
                    <a:solidFill>
                      <a:srgbClr val="000000"/>
                    </a:solidFill>
                  </a:rPr>
                  <a:t>Using 2/3 of the data for training the ML models</a:t>
                </a:r>
              </a:p>
              <a:p>
                <a:pPr marL="342900" lvl="0" indent="-342900">
                  <a:buFont typeface="Wingdings" panose="05000000000000000000" pitchFamily="2" charset="2"/>
                  <a:buChar char="Ø"/>
                </a:pPr>
                <a:r>
                  <a:rPr lang="en-US" dirty="0">
                    <a:solidFill>
                      <a:srgbClr val="000000"/>
                    </a:solidFill>
                  </a:rPr>
                  <a:t>Multilabel-multiclass problem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</a:t>
                </a:r>
                <a:r>
                  <a:rPr lang="en-US" i="1" dirty="0">
                    <a:solidFill>
                      <a:srgbClr val="000000"/>
                    </a:solidFill>
                  </a:rPr>
                  <a:t>RF, </a:t>
                </a:r>
                <a:r>
                  <a:rPr lang="en-US" dirty="0">
                    <a:solidFill>
                      <a:srgbClr val="000000"/>
                    </a:solidFill>
                  </a:rPr>
                  <a:t>GB, </a:t>
                </a:r>
                <a:r>
                  <a:rPr lang="en-US" i="1" dirty="0">
                    <a:solidFill>
                      <a:srgbClr val="000000"/>
                    </a:solidFill>
                  </a:rPr>
                  <a:t>XGB </a:t>
                </a:r>
                <a:r>
                  <a:rPr lang="en-US" dirty="0">
                    <a:solidFill>
                      <a:srgbClr val="000000"/>
                    </a:solidFill>
                  </a:rPr>
                  <a:t>(</a:t>
                </a:r>
                <a:r>
                  <a:rPr lang="en-US" i="1" dirty="0" err="1">
                    <a:solidFill>
                      <a:srgbClr val="000000"/>
                    </a:solidFill>
                  </a:rPr>
                  <a:t>eXtreme</a:t>
                </a:r>
                <a:r>
                  <a:rPr lang="en-US" i="1" dirty="0">
                    <a:solidFill>
                      <a:srgbClr val="000000"/>
                    </a:solidFill>
                  </a:rPr>
                  <a:t> Gradient Boosting</a:t>
                </a:r>
                <a:r>
                  <a:rPr lang="en-US" dirty="0">
                    <a:solidFill>
                      <a:srgbClr val="000000"/>
                    </a:solidFill>
                  </a:rPr>
                  <a:t>)</a:t>
                </a:r>
                <a:r>
                  <a:rPr lang="en-US" i="1" dirty="0">
                    <a:solidFill>
                      <a:srgbClr val="000000"/>
                    </a:solidFill>
                  </a:rPr>
                  <a:t> y DNN</a:t>
                </a:r>
                <a:endParaRPr lang="en-US" dirty="0">
                  <a:solidFill>
                    <a:srgbClr val="000000"/>
                  </a:solidFill>
                </a:endParaRPr>
              </a:p>
              <a:p>
                <a:pPr marL="457200" lvl="0" indent="-457200">
                  <a:buClr>
                    <a:srgbClr val="BF0041"/>
                  </a:buClr>
                  <a:buSzPct val="100000"/>
                  <a:buFont typeface="+mj-lt"/>
                  <a:buAutoNum type="arabicPeriod" startAt="2"/>
                </a:pPr>
                <a:r>
                  <a:rPr lang="en-US" sz="2200" b="1" dirty="0">
                    <a:solidFill>
                      <a:srgbClr val="BF0041"/>
                    </a:solidFill>
                  </a:rPr>
                  <a:t>Assignment and validation in events:</a:t>
                </a:r>
              </a:p>
              <a:p>
                <a:pPr marL="342900" lvl="0" indent="-342900">
                  <a:buFont typeface="Wingdings" panose="05000000000000000000" pitchFamily="2" charset="2"/>
                  <a:buChar char="Ø"/>
                </a:pPr>
                <a:r>
                  <a:rPr lang="en-US" dirty="0">
                    <a:solidFill>
                      <a:srgbClr val="000000"/>
                    </a:solidFill>
                  </a:rPr>
                  <a:t>Applying the trained algorithm to the test data (1/3) and each piece is assigned. Two different methods:</a:t>
                </a:r>
              </a:p>
              <a:p>
                <a:pPr lvl="1" hangingPunct="0">
                  <a:spcBef>
                    <a:spcPts val="0"/>
                  </a:spcBef>
                  <a:spcAft>
                    <a:spcPts val="1417"/>
                  </a:spcAft>
                  <a:buSzPct val="100000"/>
                  <a:buAutoNum type="arabicParenR"/>
                </a:pPr>
                <a:r>
                  <a:rPr lang="en-US" sz="2000" dirty="0">
                    <a:solidFill>
                      <a:srgbClr val="009688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 Assigning each jet individually:</a:t>
                </a:r>
              </a:p>
              <a:p>
                <a:pPr lvl="2" hangingPunct="0">
                  <a:spcBef>
                    <a:spcPts val="0"/>
                  </a:spcBef>
                  <a:spcAft>
                    <a:spcPts val="1417"/>
                  </a:spcAft>
                  <a:buSzPct val="45000"/>
                  <a:buFont typeface="StarSymbol"/>
                  <a:buChar char="●"/>
                </a:pPr>
                <a:r>
                  <a:rPr lang="en-US" sz="1600" dirty="0">
                    <a:solidFill>
                      <a:srgbClr val="00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Its label is the highest value given by the ML algorithm</a:t>
                </a:r>
              </a:p>
              <a:p>
                <a:pPr lvl="2" hangingPunct="0">
                  <a:spcBef>
                    <a:spcPts val="0"/>
                  </a:spcBef>
                  <a:spcAft>
                    <a:spcPts val="1417"/>
                  </a:spcAft>
                  <a:buSzPct val="45000"/>
                  <a:buFont typeface="StarSymbol"/>
                  <a:buChar char="●"/>
                </a:pPr>
                <a:r>
                  <a:rPr lang="en-US" sz="1600" dirty="0">
                    <a:solidFill>
                      <a:srgbClr val="00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Possibility of  0/2 bl/</a:t>
                </a:r>
                <a:r>
                  <a:rPr lang="en-US" sz="1600" dirty="0" err="1">
                    <a:solidFill>
                      <a:srgbClr val="00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bh</a:t>
                </a:r>
                <a:endParaRPr lang="en-US" sz="1600" dirty="0">
                  <a:solidFill>
                    <a:srgbClr val="000000"/>
                  </a:solidFill>
                  <a:latin typeface="Arial" pitchFamily="18"/>
                  <a:ea typeface="Microsoft YaHei" pitchFamily="2"/>
                  <a:cs typeface="Mangal" pitchFamily="2"/>
                </a:endParaRPr>
              </a:p>
              <a:p>
                <a:pPr lvl="1" hangingPunct="0">
                  <a:spcBef>
                    <a:spcPts val="0"/>
                  </a:spcBef>
                  <a:spcAft>
                    <a:spcPts val="1417"/>
                  </a:spcAft>
                  <a:buSzPct val="100000"/>
                  <a:buAutoNum type="arabicParenR"/>
                </a:pPr>
                <a:r>
                  <a:rPr lang="en-US" sz="2000" dirty="0">
                    <a:solidFill>
                      <a:srgbClr val="009688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 Each class is assigned to a jet in a orderly way:	</a:t>
                </a:r>
              </a:p>
              <a:p>
                <a:pPr lvl="2" hangingPunct="0">
                  <a:spcBef>
                    <a:spcPts val="0"/>
                  </a:spcBef>
                  <a:spcAft>
                    <a:spcPts val="1417"/>
                  </a:spcAft>
                  <a:buSzPct val="45000"/>
                  <a:buFont typeface="StarSymbol"/>
                  <a:buChar char="●"/>
                </a:pPr>
                <a:r>
                  <a:rPr lang="en-US" sz="1600" dirty="0">
                    <a:solidFill>
                      <a:srgbClr val="4CAF5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bl </a:t>
                </a:r>
                <a:r>
                  <a:rPr lang="en-US" sz="1600" dirty="0">
                    <a:solidFill>
                      <a:srgbClr val="00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assign to the </a:t>
                </a:r>
                <a:r>
                  <a:rPr lang="en-US" sz="1600" i="1" dirty="0">
                    <a:solidFill>
                      <a:srgbClr val="00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jet</a:t>
                </a:r>
                <a:r>
                  <a:rPr lang="en-US" sz="1600" dirty="0">
                    <a:solidFill>
                      <a:srgbClr val="00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 with highest probability for this class</a:t>
                </a:r>
              </a:p>
              <a:p>
                <a:pPr lvl="2" hangingPunct="0">
                  <a:spcBef>
                    <a:spcPts val="0"/>
                  </a:spcBef>
                  <a:spcAft>
                    <a:spcPts val="1417"/>
                  </a:spcAft>
                  <a:buSzPct val="45000"/>
                  <a:buFont typeface="StarSymbol"/>
                  <a:buChar char="●"/>
                </a:pPr>
                <a:r>
                  <a:rPr lang="en-US" sz="1600" dirty="0" err="1">
                    <a:solidFill>
                      <a:srgbClr val="729FCF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bh</a:t>
                </a:r>
                <a:r>
                  <a:rPr lang="en-US" sz="1600" dirty="0">
                    <a:solidFill>
                      <a:srgbClr val="729FCF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n-US" sz="1600" dirty="0">
                    <a:solidFill>
                      <a:srgbClr val="00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assign regarding to the probabilities of the remaining jets</a:t>
                </a:r>
              </a:p>
              <a:p>
                <a:pPr lvl="2" hangingPunct="0">
                  <a:spcBef>
                    <a:spcPts val="0"/>
                  </a:spcBef>
                  <a:spcAft>
                    <a:spcPts val="1417"/>
                  </a:spcAft>
                  <a:buSzPct val="45000"/>
                  <a:buFont typeface="StarSymbol"/>
                  <a:buChar char="●"/>
                </a:pPr>
                <a:r>
                  <a:rPr lang="en-US" sz="1600" dirty="0">
                    <a:solidFill>
                      <a:srgbClr val="F44336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2 </a:t>
                </a:r>
                <a:r>
                  <a:rPr lang="en-US" sz="1600" dirty="0" err="1">
                    <a:solidFill>
                      <a:srgbClr val="F44336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wh</a:t>
                </a:r>
                <a:r>
                  <a:rPr lang="en-US" sz="1600" dirty="0">
                    <a:solidFill>
                      <a:srgbClr val="F44336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 </a:t>
                </a:r>
                <a:r>
                  <a:rPr lang="en-US" sz="1600" dirty="0">
                    <a:solidFill>
                      <a:srgbClr val="00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for those with the highest probability among the rest</a:t>
                </a:r>
              </a:p>
              <a:p>
                <a:pPr lvl="2" hangingPunct="0">
                  <a:spcBef>
                    <a:spcPts val="0"/>
                  </a:spcBef>
                  <a:spcAft>
                    <a:spcPts val="1417"/>
                  </a:spcAft>
                  <a:buSzPct val="45000"/>
                  <a:buFont typeface="StarSymbol"/>
                  <a:buChar char="●"/>
                </a:pPr>
                <a:r>
                  <a:rPr lang="en-US" sz="1600" dirty="0">
                    <a:solidFill>
                      <a:srgbClr val="000000"/>
                    </a:solidFill>
                    <a:latin typeface="Arial" pitchFamily="18"/>
                    <a:ea typeface="Microsoft YaHei" pitchFamily="2"/>
                    <a:cs typeface="Mangal" pitchFamily="2"/>
                  </a:rPr>
                  <a:t>All events acquire all their pieces (it would be possible to make cuts in minimum probabilities)</a:t>
                </a:r>
              </a:p>
              <a:p>
                <a:pPr lvl="0"/>
                <a:endParaRPr lang="en-US" dirty="0">
                  <a:solidFill>
                    <a:srgbClr val="C9211E"/>
                  </a:solidFill>
                </a:endParaRPr>
              </a:p>
            </p:txBody>
          </p:sp>
        </mc:Choice>
        <mc:Fallback xmlns="">
          <p:sp>
            <p:nvSpPr>
              <p:cNvPr id="3" name="Marcador de texto 2">
                <a:extLst>
                  <a:ext uri="{FF2B5EF4-FFF2-40B4-BE49-F238E27FC236}">
                    <a16:creationId xmlns:a16="http://schemas.microsoft.com/office/drawing/2014/main" id="{99F7B264-1397-4CE2-8F3B-219CA78C8FFF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284480" y="822960"/>
                <a:ext cx="9621520" cy="4384800"/>
              </a:xfrm>
              <a:blipFill>
                <a:blip r:embed="rId3"/>
                <a:stretch>
                  <a:fillRect l="-1711" t="-1808" r="-951" b="-4826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1">
            <a:extLst>
              <a:ext uri="{FF2B5EF4-FFF2-40B4-BE49-F238E27FC236}">
                <a16:creationId xmlns:a16="http://schemas.microsoft.com/office/drawing/2014/main" id="{022DD0B2-FE3D-4862-AAD1-C5CE7577E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  <a:endParaRPr lang="es-ES" dirty="0"/>
          </a:p>
        </p:txBody>
      </p:sp>
      <p:sp>
        <p:nvSpPr>
          <p:cNvPr id="13" name="Marcador de pie de página 2">
            <a:extLst>
              <a:ext uri="{FF2B5EF4-FFF2-40B4-BE49-F238E27FC236}">
                <a16:creationId xmlns:a16="http://schemas.microsoft.com/office/drawing/2014/main" id="{7F3358C2-3444-4208-B5C9-58D1E7BCC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14" name="Marcador de número de diapositiva 3">
            <a:extLst>
              <a:ext uri="{FF2B5EF4-FFF2-40B4-BE49-F238E27FC236}">
                <a16:creationId xmlns:a16="http://schemas.microsoft.com/office/drawing/2014/main" id="{4FC38A3F-D7ED-47F6-B3D4-B383392D5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31658C1-F90E-4883-8809-C626D63EEE26}" type="slidenum">
              <a:t>5</a:t>
            </a:fld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49420AD-7F43-439A-B834-881CB9ADD56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en-US" dirty="0"/>
              <a:t>Methodology: Discriminatory variables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328AF9C-C5D8-4215-85C4-4D0CA45F57A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18160" y="723600"/>
            <a:ext cx="9071640" cy="4145039"/>
          </a:xfrm>
        </p:spPr>
        <p:txBody>
          <a:bodyPr vert="horz"/>
          <a:lstStyle/>
          <a:p>
            <a:pPr lvl="0"/>
            <a:r>
              <a:rPr lang="en-US" sz="2400" dirty="0">
                <a:solidFill>
                  <a:srgbClr val="C9211E"/>
                </a:solidFill>
              </a:rPr>
              <a:t>Variables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</a:rPr>
              <a:t>Different features that allows us to separate among the distinct types of jets: </a:t>
            </a:r>
            <a:r>
              <a:rPr lang="en-US" dirty="0" err="1">
                <a:solidFill>
                  <a:srgbClr val="3465A4"/>
                </a:solidFill>
              </a:rPr>
              <a:t>bh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>
                <a:solidFill>
                  <a:srgbClr val="00A933"/>
                </a:solidFill>
              </a:rPr>
              <a:t>bl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wh</a:t>
            </a:r>
            <a:r>
              <a:rPr lang="en-US" dirty="0">
                <a:solidFill>
                  <a:srgbClr val="000000"/>
                </a:solidFill>
              </a:rPr>
              <a:t> y </a:t>
            </a:r>
            <a:r>
              <a:rPr lang="en-US" dirty="0" err="1">
                <a:solidFill>
                  <a:srgbClr val="B47804"/>
                </a:solidFill>
              </a:rPr>
              <a:t>oth</a:t>
            </a:r>
            <a:endParaRPr lang="en-US" dirty="0">
              <a:solidFill>
                <a:srgbClr val="B47804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Different kind of variables: kinematic, angular and tagging</a:t>
            </a:r>
          </a:p>
          <a:p>
            <a:pPr lvl="0"/>
            <a:endParaRPr lang="en-US" dirty="0">
              <a:solidFill>
                <a:srgbClr val="000000"/>
              </a:solidFill>
            </a:endParaRPr>
          </a:p>
          <a:p>
            <a:pPr lvl="0"/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5FFA3A-7797-4074-8E53-6D3E663767B0}"/>
              </a:ext>
            </a:extLst>
          </p:cNvPr>
          <p:cNvSpPr txBox="1"/>
          <p:nvPr/>
        </p:nvSpPr>
        <p:spPr>
          <a:xfrm>
            <a:off x="7335700" y="2513848"/>
            <a:ext cx="552240" cy="3513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baseline="0" dirty="0" err="1">
                <a:ln>
                  <a:noFill/>
                </a:ln>
                <a:latin typeface="Times New Roman" pitchFamily="16"/>
                <a:ea typeface="Times New Roman" pitchFamily="16"/>
                <a:cs typeface="Times New Roman" pitchFamily="16"/>
              </a:rPr>
              <a:t>Δ</a:t>
            </a:r>
            <a:r>
              <a:rPr lang="en-US" sz="1800" b="0" i="0" u="none" strike="noStrike" kern="1200" baseline="0" dirty="0" err="1">
                <a:ln>
                  <a:noFill/>
                </a:ln>
                <a:latin typeface="Times New Roman" pitchFamily="18"/>
                <a:ea typeface="Arial Unicode MS" pitchFamily="2"/>
                <a:cs typeface="Tahoma" pitchFamily="2"/>
              </a:rPr>
              <a:t>R</a:t>
            </a:r>
            <a:r>
              <a:rPr lang="en-US" sz="1800" b="0" i="0" u="none" strike="noStrike" kern="1200" baseline="-8000" dirty="0" err="1">
                <a:ln>
                  <a:noFill/>
                </a:ln>
                <a:latin typeface="Times New Roman" pitchFamily="18"/>
                <a:ea typeface="Arial Unicode MS" pitchFamily="2"/>
                <a:cs typeface="Tahoma" pitchFamily="2"/>
              </a:rPr>
              <a:t>jl</a:t>
            </a:r>
            <a:endParaRPr lang="en-US" sz="1800" b="0" i="0" u="none" strike="noStrike" kern="1200" baseline="-8000" dirty="0">
              <a:ln>
                <a:noFill/>
              </a:ln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1271EDB-4610-478A-9F17-0E209ADCD1FA}"/>
              </a:ext>
            </a:extLst>
          </p:cNvPr>
          <p:cNvSpPr txBox="1"/>
          <p:nvPr/>
        </p:nvSpPr>
        <p:spPr>
          <a:xfrm>
            <a:off x="1298870" y="2526351"/>
            <a:ext cx="3123974" cy="35633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>
                <a:ln>
                  <a:noFill/>
                </a:ln>
                <a:latin typeface="Times New Roman" pitchFamily="18"/>
                <a:ea typeface="Arial Unicode MS" pitchFamily="2"/>
                <a:cs typeface="Tahoma" pitchFamily="2"/>
              </a:rPr>
              <a:t>Invariant mass (</a:t>
            </a:r>
            <a:r>
              <a:rPr lang="en-US" sz="1800" b="0" i="1" u="none" strike="noStrike" kern="1200" dirty="0">
                <a:ln>
                  <a:noFill/>
                </a:ln>
                <a:latin typeface="Times New Roman" pitchFamily="18"/>
                <a:ea typeface="Arial Unicode MS" pitchFamily="2"/>
                <a:cs typeface="Tahoma" pitchFamily="2"/>
              </a:rPr>
              <a:t>jet</a:t>
            </a:r>
            <a:r>
              <a:rPr lang="en-US" sz="1800" b="0" i="0" u="none" strike="noStrike" kern="1200" dirty="0">
                <a:ln>
                  <a:noFill/>
                </a:ln>
                <a:latin typeface="Times New Roman" pitchFamily="18"/>
                <a:ea typeface="Arial Unicode MS" pitchFamily="2"/>
                <a:cs typeface="Tahoma" pitchFamily="2"/>
              </a:rPr>
              <a:t>, </a:t>
            </a:r>
            <a:r>
              <a:rPr lang="en-US" sz="1800" b="0" u="none" strike="noStrike" kern="1200" dirty="0">
                <a:ln>
                  <a:noFill/>
                </a:ln>
                <a:latin typeface="Times New Roman" pitchFamily="18"/>
                <a:ea typeface="Arial Unicode MS" pitchFamily="2"/>
                <a:cs typeface="Tahoma" pitchFamily="2"/>
              </a:rPr>
              <a:t>closest</a:t>
            </a:r>
            <a:r>
              <a:rPr lang="en-US" sz="1800" b="0" i="1" u="none" strike="noStrike" kern="1200" dirty="0">
                <a:ln>
                  <a:noFill/>
                </a:ln>
                <a:latin typeface="Times New Roman" pitchFamily="18"/>
                <a:ea typeface="Arial Unicode MS" pitchFamily="2"/>
                <a:cs typeface="Tahoma" pitchFamily="2"/>
              </a:rPr>
              <a:t> jet</a:t>
            </a:r>
            <a:r>
              <a:rPr lang="en-US" sz="1800" b="0" i="0" u="none" strike="noStrike" kern="1200" dirty="0">
                <a:ln>
                  <a:noFill/>
                </a:ln>
                <a:latin typeface="Times New Roman" pitchFamily="18"/>
                <a:ea typeface="Arial Unicode MS" pitchFamily="2"/>
                <a:cs typeface="Tahoma" pitchFamily="2"/>
              </a:rPr>
              <a:t>)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ECDCB67-F697-44C7-BC1A-6E74D0F1F68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275500" y="2906968"/>
            <a:ext cx="2851920" cy="1982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66C0D0A-2DB3-420C-8102-3B3FFC6B2D8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418833" y="3053031"/>
            <a:ext cx="3004011" cy="198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33B61959-99F7-4E17-B976-49ABD6014942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926736" y="5212175"/>
            <a:ext cx="2915991" cy="1981229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2365926B-3ECE-43D9-A37F-FF72138F2C61}"/>
              </a:ext>
            </a:extLst>
          </p:cNvPr>
          <p:cNvSpPr txBox="1"/>
          <p:nvPr/>
        </p:nvSpPr>
        <p:spPr>
          <a:xfrm>
            <a:off x="4832492" y="4889119"/>
            <a:ext cx="1104480" cy="3434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>
                <a:ln>
                  <a:noFill/>
                </a:ln>
                <a:latin typeface="Times New Roman" pitchFamily="18"/>
                <a:ea typeface="Arial Unicode MS" pitchFamily="2"/>
                <a:cs typeface="Tahoma" pitchFamily="2"/>
              </a:rPr>
              <a:t>DL1r_pb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fecha 1">
            <a:extLst>
              <a:ext uri="{FF2B5EF4-FFF2-40B4-BE49-F238E27FC236}">
                <a16:creationId xmlns:a16="http://schemas.microsoft.com/office/drawing/2014/main" id="{A6BB0A3D-ABF7-4EE1-855B-0AD9687AF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8" name="Marcador de pie de página 2">
            <a:extLst>
              <a:ext uri="{FF2B5EF4-FFF2-40B4-BE49-F238E27FC236}">
                <a16:creationId xmlns:a16="http://schemas.microsoft.com/office/drawing/2014/main" id="{00C15FFC-76D5-440D-A7DB-A214041DD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9" name="Marcador de número de diapositiva 3">
            <a:extLst>
              <a:ext uri="{FF2B5EF4-FFF2-40B4-BE49-F238E27FC236}">
                <a16:creationId xmlns:a16="http://schemas.microsoft.com/office/drawing/2014/main" id="{83000F24-7629-4AEB-84B2-9298829F6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040C517-5244-404C-B421-FE0881292C60}" type="slidenum"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2F878B59-4521-4287-B556-A4C5645C8328}"/>
                  </a:ext>
                </a:extLst>
              </p:cNvPr>
              <p:cNvSpPr txBox="1">
                <a:spLocks noGrp="1"/>
              </p:cNvSpPr>
              <p:nvPr>
                <p:ph type="title" idx="4294967295"/>
              </p:nvPr>
            </p:nvSpPr>
            <p:spPr/>
            <p:txBody>
              <a:bodyPr vert="horz"/>
              <a:lstStyle/>
              <a:p>
                <a:pPr lvl="0"/>
                <a:r>
                  <a:rPr lang="en-US" dirty="0"/>
                  <a:t>Results: Hyperparameters optimization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sSup>
                          <m:sSupPr>
                            <m:ctrlPr>
                              <a:rPr lang="es-ES" b="1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b="1" i="1" dirty="0" smtClean="0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p>
                            <m:r>
                              <a:rPr lang="es-ES" b="1" i="1" dirty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dirty="0"/>
                  <a:t>=1TeV</a:t>
                </a:r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2F878B59-4521-4287-B556-A4C5645C8328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 idx="4294967295"/>
              </p:nvPr>
            </p:nvSpPr>
            <p:spPr>
              <a:blipFill>
                <a:blip r:embed="rId3"/>
                <a:stretch>
                  <a:fillRect t="-1905" b="-1619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texto 2">
                <a:extLst>
                  <a:ext uri="{FF2B5EF4-FFF2-40B4-BE49-F238E27FC236}">
                    <a16:creationId xmlns:a16="http://schemas.microsoft.com/office/drawing/2014/main" id="{6DA603C6-71F0-4BAB-8AEB-4F08B6A7E85B}"/>
                  </a:ext>
                </a:extLst>
              </p:cNvPr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3998" y="822959"/>
                <a:ext cx="9446825" cy="6352391"/>
              </a:xfrm>
            </p:spPr>
            <p:txBody>
              <a:bodyPr vert="horz"/>
              <a:lstStyle/>
              <a:p>
                <a:pPr marL="342900" lvl="0" indent="-342900"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solidFill>
                      <a:schemeClr val="tx1"/>
                    </a:solidFill>
                  </a:rPr>
                  <a:t>Individual optimization of each parameter makes no sense </a:t>
                </a:r>
                <a14:m>
                  <m:oMath xmlns:m="http://schemas.openxmlformats.org/officeDocument/2006/math">
                    <m:r>
                      <a:rPr lang="es-E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they are correlated</a:t>
                </a:r>
              </a:p>
              <a:p>
                <a:pPr marL="342900" lvl="0" indent="-342900">
                  <a:buFont typeface="Wingdings" panose="05000000000000000000" pitchFamily="2" charset="2"/>
                  <a:buChar char="Ø"/>
                </a:pPr>
                <a:r>
                  <a:rPr lang="en-US" sz="1600" dirty="0" err="1">
                    <a:solidFill>
                      <a:schemeClr val="tx1"/>
                    </a:solidFill>
                  </a:rPr>
                  <a:t>Hyperparemeters</a:t>
                </a:r>
                <a:r>
                  <a:rPr lang="en-US" sz="1600" dirty="0">
                    <a:solidFill>
                      <a:schemeClr val="tx1"/>
                    </a:solidFill>
                  </a:rPr>
                  <a:t> sweep is performed </a:t>
                </a:r>
                <a14:m>
                  <m:oMath xmlns:m="http://schemas.openxmlformats.org/officeDocument/2006/math">
                    <m:r>
                      <a:rPr lang="es-E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to find the best set of hyperparameters</a:t>
                </a:r>
              </a:p>
              <a:p>
                <a:pPr lvl="0"/>
                <a:r>
                  <a:rPr lang="en-US" sz="1600" i="1" dirty="0">
                    <a:solidFill>
                      <a:srgbClr val="C9211E"/>
                    </a:solidFill>
                  </a:rPr>
                  <a:t>Deep Neural Network (</a:t>
                </a:r>
                <a:r>
                  <a:rPr lang="en-US" sz="1600" i="1" dirty="0" err="1">
                    <a:solidFill>
                      <a:srgbClr val="C9211E"/>
                    </a:solidFill>
                  </a:rPr>
                  <a:t>Keras</a:t>
                </a:r>
                <a:r>
                  <a:rPr lang="en-US" sz="1600" i="1" dirty="0">
                    <a:solidFill>
                      <a:srgbClr val="C9211E"/>
                    </a:solidFill>
                  </a:rPr>
                  <a:t>):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Best set found: </a:t>
                </a:r>
                <a:r>
                  <a:rPr lang="en-US" sz="1400" dirty="0">
                    <a:solidFill>
                      <a:schemeClr val="tx1"/>
                    </a:solidFill>
                  </a:rPr>
                  <a:t>hidden layers=2, neurons=400, activation='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relu</a:t>
                </a:r>
                <a:r>
                  <a:rPr lang="en-US" sz="1400" dirty="0">
                    <a:solidFill>
                      <a:schemeClr val="tx1"/>
                    </a:solidFill>
                  </a:rPr>
                  <a:t>'/'sigmoid', dropout=0.4/0.5, loss= '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binary_crossentropy</a:t>
                </a:r>
                <a:r>
                  <a:rPr lang="en-US" sz="1400" dirty="0">
                    <a:solidFill>
                      <a:schemeClr val="tx1"/>
                    </a:solidFill>
                  </a:rPr>
                  <a:t>', optimizer= '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adam</a:t>
                </a:r>
                <a:r>
                  <a:rPr lang="en-US" sz="1400" dirty="0">
                    <a:solidFill>
                      <a:schemeClr val="tx1"/>
                    </a:solidFill>
                  </a:rPr>
                  <a:t>', metrics ='accuracy', epochs=200,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batch_size</a:t>
                </a:r>
                <a:r>
                  <a:rPr lang="en-US" sz="1400" dirty="0">
                    <a:solidFill>
                      <a:schemeClr val="tx1"/>
                    </a:solidFill>
                  </a:rPr>
                  <a:t>=256,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validation_split</a:t>
                </a:r>
                <a:r>
                  <a:rPr lang="en-US" sz="1400" dirty="0">
                    <a:solidFill>
                      <a:schemeClr val="tx1"/>
                    </a:solidFill>
                  </a:rPr>
                  <a:t>=0.0 </a:t>
                </a:r>
              </a:p>
              <a:p>
                <a:r>
                  <a:rPr lang="en-US" sz="1600" i="1" dirty="0">
                    <a:solidFill>
                      <a:srgbClr val="C9211E"/>
                    </a:solidFill>
                  </a:rPr>
                  <a:t>Random Forest</a:t>
                </a:r>
                <a:r>
                  <a:rPr lang="en-US" sz="1600" dirty="0">
                    <a:solidFill>
                      <a:srgbClr val="C9211E"/>
                    </a:solidFill>
                  </a:rPr>
                  <a:t> (</a:t>
                </a:r>
                <a:r>
                  <a:rPr lang="en-US" sz="1600" dirty="0" err="1">
                    <a:solidFill>
                      <a:srgbClr val="C9211E"/>
                    </a:solidFill>
                  </a:rPr>
                  <a:t>ScikitLearn</a:t>
                </a:r>
                <a:r>
                  <a:rPr lang="en-US" sz="1600" dirty="0">
                    <a:solidFill>
                      <a:srgbClr val="C9211E"/>
                    </a:solidFill>
                  </a:rPr>
                  <a:t>):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Best set found: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n_estimators</a:t>
                </a:r>
                <a:r>
                  <a:rPr lang="en-US" sz="1400" dirty="0">
                    <a:solidFill>
                      <a:schemeClr val="tx1"/>
                    </a:solidFill>
                  </a:rPr>
                  <a:t>= 400 ,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max_depth</a:t>
                </a:r>
                <a:r>
                  <a:rPr lang="en-US" sz="1400" dirty="0">
                    <a:solidFill>
                      <a:schemeClr val="tx1"/>
                    </a:solidFill>
                  </a:rPr>
                  <a:t>=50,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min_samples_split</a:t>
                </a:r>
                <a:r>
                  <a:rPr lang="en-US" sz="1400" dirty="0">
                    <a:solidFill>
                      <a:schemeClr val="tx1"/>
                    </a:solidFill>
                  </a:rPr>
                  <a:t>=5,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min_samples_leaf</a:t>
                </a:r>
                <a:r>
                  <a:rPr lang="en-US" sz="1400" dirty="0">
                    <a:solidFill>
                      <a:schemeClr val="tx1"/>
                    </a:solidFill>
                  </a:rPr>
                  <a:t>=6, criterion='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mse</a:t>
                </a:r>
                <a:r>
                  <a:rPr lang="en-US" sz="1400" dirty="0">
                    <a:solidFill>
                      <a:schemeClr val="tx1"/>
                    </a:solidFill>
                  </a:rPr>
                  <a:t>'</a:t>
                </a:r>
              </a:p>
              <a:p>
                <a:r>
                  <a:rPr lang="en-US" sz="1600" i="1" dirty="0">
                    <a:solidFill>
                      <a:srgbClr val="C9211E"/>
                    </a:solidFill>
                  </a:rPr>
                  <a:t>Gradient Boosting </a:t>
                </a:r>
                <a:r>
                  <a:rPr lang="en-US" sz="1600" dirty="0">
                    <a:solidFill>
                      <a:srgbClr val="C9211E"/>
                    </a:solidFill>
                  </a:rPr>
                  <a:t>(</a:t>
                </a:r>
                <a:r>
                  <a:rPr lang="en-US" sz="1600" dirty="0" err="1">
                    <a:solidFill>
                      <a:srgbClr val="C9211E"/>
                    </a:solidFill>
                  </a:rPr>
                  <a:t>ScikitLearn</a:t>
                </a:r>
                <a:r>
                  <a:rPr lang="en-US" sz="1600" dirty="0">
                    <a:solidFill>
                      <a:srgbClr val="C9211E"/>
                    </a:solidFill>
                  </a:rPr>
                  <a:t>):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Best set found: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n_estimators</a:t>
                </a:r>
                <a:r>
                  <a:rPr lang="en-US" sz="1400" dirty="0">
                    <a:solidFill>
                      <a:schemeClr val="tx1"/>
                    </a:solidFill>
                  </a:rPr>
                  <a:t>= 300 ,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max_depth</a:t>
                </a:r>
                <a:r>
                  <a:rPr lang="en-US" sz="1400" dirty="0">
                    <a:solidFill>
                      <a:schemeClr val="tx1"/>
                    </a:solidFill>
                  </a:rPr>
                  <a:t>=15,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min_samples_split</a:t>
                </a:r>
                <a:r>
                  <a:rPr lang="en-US" sz="1400" dirty="0">
                    <a:solidFill>
                      <a:schemeClr val="tx1"/>
                    </a:solidFill>
                  </a:rPr>
                  <a:t>=600,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min_samples_leaf</a:t>
                </a:r>
                <a:r>
                  <a:rPr lang="en-US" sz="1400" dirty="0">
                    <a:solidFill>
                      <a:schemeClr val="tx1"/>
                    </a:solidFill>
                  </a:rPr>
                  <a:t>=30,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learning_rate</a:t>
                </a:r>
                <a:r>
                  <a:rPr lang="en-US" sz="1400" dirty="0">
                    <a:solidFill>
                      <a:schemeClr val="tx1"/>
                    </a:solidFill>
                  </a:rPr>
                  <a:t>=0.05, subsample=0.8</a:t>
                </a:r>
              </a:p>
              <a:p>
                <a:r>
                  <a:rPr lang="en-US" sz="1600" i="1" dirty="0" err="1">
                    <a:solidFill>
                      <a:srgbClr val="C9211E"/>
                    </a:solidFill>
                  </a:rPr>
                  <a:t>eXtreme</a:t>
                </a:r>
                <a:r>
                  <a:rPr lang="en-US" sz="1600" i="1" dirty="0">
                    <a:solidFill>
                      <a:srgbClr val="C9211E"/>
                    </a:solidFill>
                  </a:rPr>
                  <a:t> Gradient Boosting </a:t>
                </a:r>
                <a:r>
                  <a:rPr lang="en-US" sz="1600" dirty="0">
                    <a:solidFill>
                      <a:srgbClr val="C9211E"/>
                    </a:solidFill>
                  </a:rPr>
                  <a:t>(XGB):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Best set found: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n_estimators</a:t>
                </a:r>
                <a:r>
                  <a:rPr lang="en-US" sz="1400" dirty="0">
                    <a:solidFill>
                      <a:schemeClr val="tx1"/>
                    </a:solidFill>
                  </a:rPr>
                  <a:t>= 600 ,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max_depth</a:t>
                </a:r>
                <a:r>
                  <a:rPr lang="en-US" sz="1400" dirty="0">
                    <a:solidFill>
                      <a:schemeClr val="tx1"/>
                    </a:solidFill>
                  </a:rPr>
                  <a:t>=6,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colsample_bytree</a:t>
                </a:r>
                <a:r>
                  <a:rPr lang="en-US" sz="1400" dirty="0">
                    <a:solidFill>
                      <a:schemeClr val="tx1"/>
                    </a:solidFill>
                  </a:rPr>
                  <a:t>=0.9, gamma=0, 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learning_rate</a:t>
                </a:r>
                <a:r>
                  <a:rPr lang="en-US" sz="1400" dirty="0">
                    <a:solidFill>
                      <a:schemeClr val="tx1"/>
                    </a:solidFill>
                  </a:rPr>
                  <a:t>=0.04, subsample=0.7</a:t>
                </a:r>
                <a:endParaRPr lang="en-US" sz="1400" i="1" dirty="0">
                  <a:solidFill>
                    <a:srgbClr val="C9211E"/>
                  </a:solidFill>
                </a:endParaRPr>
              </a:p>
              <a:p>
                <a:endParaRPr lang="en-US" dirty="0">
                  <a:solidFill>
                    <a:srgbClr val="C9211E"/>
                  </a:solidFill>
                </a:endParaRPr>
              </a:p>
              <a:p>
                <a:pPr lvl="0"/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Marcador de texto 2">
                <a:extLst>
                  <a:ext uri="{FF2B5EF4-FFF2-40B4-BE49-F238E27FC236}">
                    <a16:creationId xmlns:a16="http://schemas.microsoft.com/office/drawing/2014/main" id="{6DA603C6-71F0-4BAB-8AEB-4F08B6A7E85B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503998" y="822959"/>
                <a:ext cx="9446825" cy="6352391"/>
              </a:xfrm>
              <a:blipFill>
                <a:blip r:embed="rId4"/>
                <a:stretch>
                  <a:fillRect l="-1356" t="-96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Tabla 6">
            <a:extLst>
              <a:ext uri="{FF2B5EF4-FFF2-40B4-BE49-F238E27FC236}">
                <a16:creationId xmlns:a16="http://schemas.microsoft.com/office/drawing/2014/main" id="{1DDCAF7F-073A-43B7-9FF4-075FD7F14A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484595"/>
              </p:ext>
            </p:extLst>
          </p:nvPr>
        </p:nvGraphicFramePr>
        <p:xfrm>
          <a:off x="668660" y="5588215"/>
          <a:ext cx="874268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6040">
                  <a:extLst>
                    <a:ext uri="{9D8B030D-6E8A-4147-A177-3AD203B41FA5}">
                      <a16:colId xmlns:a16="http://schemas.microsoft.com/office/drawing/2014/main" val="2108376117"/>
                    </a:ext>
                  </a:extLst>
                </a:gridCol>
                <a:gridCol w="1452880">
                  <a:extLst>
                    <a:ext uri="{9D8B030D-6E8A-4147-A177-3AD203B41FA5}">
                      <a16:colId xmlns:a16="http://schemas.microsoft.com/office/drawing/2014/main" val="1017313287"/>
                    </a:ext>
                  </a:extLst>
                </a:gridCol>
                <a:gridCol w="1503680">
                  <a:extLst>
                    <a:ext uri="{9D8B030D-6E8A-4147-A177-3AD203B41FA5}">
                      <a16:colId xmlns:a16="http://schemas.microsoft.com/office/drawing/2014/main" val="3962161838"/>
                    </a:ext>
                  </a:extLst>
                </a:gridCol>
                <a:gridCol w="1635760">
                  <a:extLst>
                    <a:ext uri="{9D8B030D-6E8A-4147-A177-3AD203B41FA5}">
                      <a16:colId xmlns:a16="http://schemas.microsoft.com/office/drawing/2014/main" val="3334024751"/>
                    </a:ext>
                  </a:extLst>
                </a:gridCol>
                <a:gridCol w="1544320">
                  <a:extLst>
                    <a:ext uri="{9D8B030D-6E8A-4147-A177-3AD203B41FA5}">
                      <a16:colId xmlns:a16="http://schemas.microsoft.com/office/drawing/2014/main" val="23192769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DNN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XGB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24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Default </a:t>
                      </a:r>
                      <a:r>
                        <a:rPr lang="es-ES" sz="1600" dirty="0" err="1"/>
                        <a:t>Efficiency</a:t>
                      </a:r>
                      <a:r>
                        <a:rPr lang="es-ES" sz="1600" dirty="0"/>
                        <a:t>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75.1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75.6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74.9</a:t>
                      </a:r>
                      <a:endParaRPr lang="es-E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75.4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859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err="1"/>
                        <a:t>Optimized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Efficiency</a:t>
                      </a:r>
                      <a:r>
                        <a:rPr lang="es-ES" sz="1600" dirty="0"/>
                        <a:t>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76.4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76.6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solidFill>
                            <a:srgbClr val="FF0000"/>
                          </a:solidFill>
                        </a:rPr>
                        <a:t>77.3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77.0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7457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Time </a:t>
                      </a:r>
                      <a:r>
                        <a:rPr lang="es-ES" sz="1600" dirty="0" err="1"/>
                        <a:t>execution</a:t>
                      </a:r>
                      <a:r>
                        <a:rPr lang="es-ES" sz="1600" dirty="0"/>
                        <a:t> 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1406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184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559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solidFill>
                            <a:srgbClr val="FF0000"/>
                          </a:solidFill>
                        </a:rPr>
                        <a:t>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99748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fecha 1">
            <a:extLst>
              <a:ext uri="{FF2B5EF4-FFF2-40B4-BE49-F238E27FC236}">
                <a16:creationId xmlns:a16="http://schemas.microsoft.com/office/drawing/2014/main" id="{CED7CBF3-DB11-416A-9E34-587B3DFFC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7" name="Marcador de pie de página 2">
            <a:extLst>
              <a:ext uri="{FF2B5EF4-FFF2-40B4-BE49-F238E27FC236}">
                <a16:creationId xmlns:a16="http://schemas.microsoft.com/office/drawing/2014/main" id="{E7A50D60-EDFC-4668-86F3-7869F593D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8" name="Marcador de número de diapositiva 3">
            <a:extLst>
              <a:ext uri="{FF2B5EF4-FFF2-40B4-BE49-F238E27FC236}">
                <a16:creationId xmlns:a16="http://schemas.microsoft.com/office/drawing/2014/main" id="{0852C3B1-AA72-47BC-B1EF-4D6F19A5F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3DC89F4-2061-4BF7-B7CD-8E660024D45D}" type="slidenum"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565F3895-C009-41ED-B8B0-CDBCEDE2B660}"/>
                  </a:ext>
                </a:extLst>
              </p:cNvPr>
              <p:cNvSpPr txBox="1">
                <a:spLocks noGrp="1"/>
              </p:cNvSpPr>
              <p:nvPr>
                <p:ph type="title" idx="4294967295"/>
              </p:nvPr>
            </p:nvSpPr>
            <p:spPr/>
            <p:txBody>
              <a:bodyPr vert="horz"/>
              <a:lstStyle/>
              <a:p>
                <a:pPr lvl="0"/>
                <a:r>
                  <a:rPr lang="en-US" dirty="0"/>
                  <a:t>Results: Efficiency vs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sSup>
                          <m:sSupPr>
                            <m:ctrlPr>
                              <a:rPr lang="es-ES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b="1" i="1" smtClean="0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p>
                            <m:r>
                              <a:rPr lang="es-ES" b="1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565F3895-C009-41ED-B8B0-CDBCEDE2B660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 idx="4294967295"/>
              </p:nvPr>
            </p:nvSpPr>
            <p:spPr>
              <a:blipFill>
                <a:blip r:embed="rId3"/>
                <a:stretch>
                  <a:fillRect t="-1905" b="-1619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EFA9079-E2BD-4492-8736-9F4D79CF657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vert="horz"/>
          <a:lstStyle/>
          <a:p>
            <a:pPr lvl="0"/>
            <a:r>
              <a:rPr lang="en-US" sz="2400" dirty="0">
                <a:solidFill>
                  <a:srgbClr val="C9211E"/>
                </a:solidFill>
              </a:rPr>
              <a:t>Reconstruction efficiency vs. M</a:t>
            </a:r>
            <a:r>
              <a:rPr lang="en-US" sz="2400" baseline="-33000" dirty="0">
                <a:solidFill>
                  <a:srgbClr val="C9211E"/>
                </a:solidFill>
              </a:rPr>
              <a:t>Z’</a:t>
            </a:r>
            <a:r>
              <a:rPr lang="en-US" sz="2400" dirty="0">
                <a:solidFill>
                  <a:srgbClr val="C9211E"/>
                </a:solidFill>
              </a:rPr>
              <a:t>: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</a:rPr>
              <a:t>Each mass involves its own dataset of training and testing data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</a:rPr>
              <a:t>The hyperparameter optimization is performed for each mass individually</a:t>
            </a:r>
          </a:p>
          <a:p>
            <a:pPr lvl="0"/>
            <a:endParaRPr lang="en-US" sz="1800" baseline="-8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BF970413-E98A-48FD-9B08-122623194A47}"/>
                  </a:ext>
                </a:extLst>
              </p:cNvPr>
              <p:cNvSpPr txBox="1"/>
              <p:nvPr/>
            </p:nvSpPr>
            <p:spPr>
              <a:xfrm>
                <a:off x="2137839" y="6365690"/>
                <a:ext cx="2205517" cy="626988"/>
              </a:xfrm>
              <a:prstGeom prst="rect">
                <a:avLst/>
              </a:prstGeom>
              <a:noFill/>
              <a:ln w="0">
                <a:solidFill>
                  <a:srgbClr val="880E4F"/>
                </a:solidFill>
                <a:prstDash val="solid"/>
              </a:ln>
            </p:spPr>
            <p:txBody>
              <a:bodyPr vert="horz" wrap="non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sz="1800" b="0" i="0" u="none" strike="noStrike" kern="1200" dirty="0">
                    <a:ln>
                      <a:noFill/>
                    </a:ln>
                    <a:latin typeface="Times New Roman" pitchFamily="16"/>
                    <a:ea typeface="Times New Roman" pitchFamily="16"/>
                    <a:cs typeface="Times New Roman" pitchFamily="16"/>
                  </a:rPr>
                  <a:t>χ</a:t>
                </a:r>
                <a:r>
                  <a:rPr lang="en-US" sz="1800" b="0" i="0" u="none" strike="noStrike" kern="1200" baseline="33000" dirty="0">
                    <a:ln>
                      <a:noFill/>
                    </a:ln>
                    <a:latin typeface="Times New Roman" pitchFamily="18"/>
                    <a:ea typeface="Times New Roman" pitchFamily="16"/>
                    <a:cs typeface="Times New Roman" pitchFamily="16"/>
                  </a:rPr>
                  <a:t>2</a:t>
                </a:r>
                <a:r>
                  <a:rPr lang="en-US" sz="1800" b="0" i="0" u="none" strike="noStrike" kern="1200" dirty="0">
                    <a:ln>
                      <a:noFill/>
                    </a:ln>
                    <a:latin typeface="Times New Roman" pitchFamily="18"/>
                    <a:ea typeface="Arial Unicode MS" pitchFamily="2"/>
                    <a:cs typeface="Tahoma" pitchFamily="2"/>
                  </a:rPr>
                  <a:t> efficiency </a:t>
                </a:r>
                <a14:m>
                  <m:oMath xmlns:m="http://schemas.openxmlformats.org/officeDocument/2006/math">
                    <m:r>
                      <a:rPr lang="en-US" sz="1800" b="0" i="1" u="none" strike="noStrike" kern="1200" smtClean="0">
                        <a:ln>
                          <a:noFill/>
                        </a:ln>
                        <a:latin typeface="Cambria Math" panose="02040503050406030204" pitchFamily="18" charset="0"/>
                        <a:ea typeface="Cambria Math" panose="02040503050406030204" pitchFamily="18" charset="0"/>
                        <a:cs typeface="Tahoma" pitchFamily="2"/>
                      </a:rPr>
                      <m:t>~</m:t>
                    </m:r>
                  </m:oMath>
                </a14:m>
                <a:r>
                  <a:rPr lang="en-US" sz="1800" b="0" i="0" u="none" strike="noStrike" kern="1200" dirty="0">
                    <a:ln>
                      <a:noFill/>
                    </a:ln>
                    <a:latin typeface="Times New Roman" pitchFamily="18"/>
                    <a:ea typeface="Arial Unicode MS" pitchFamily="2"/>
                    <a:cs typeface="Tahoma" pitchFamily="2"/>
                  </a:rPr>
                  <a:t>70%</a:t>
                </a:r>
              </a:p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sz="1800" b="0" i="0" u="none" strike="noStrike" kern="1200" dirty="0">
                    <a:ln>
                      <a:noFill/>
                    </a:ln>
                    <a:latin typeface="Times New Roman" pitchFamily="18"/>
                    <a:ea typeface="Arial Unicode MS" pitchFamily="2"/>
                    <a:cs typeface="Tahoma" pitchFamily="2"/>
                  </a:rPr>
                  <a:t>for M</a:t>
                </a:r>
                <a:r>
                  <a:rPr lang="en-US" sz="1800" b="0" i="0" u="none" strike="noStrike" kern="1200" baseline="-8000" dirty="0">
                    <a:ln>
                      <a:noFill/>
                    </a:ln>
                    <a:latin typeface="Times New Roman" pitchFamily="18"/>
                    <a:ea typeface="Arial Unicode MS" pitchFamily="2"/>
                    <a:cs typeface="Tahoma" pitchFamily="2"/>
                  </a:rPr>
                  <a:t>Z’</a:t>
                </a:r>
                <a:r>
                  <a:rPr lang="en-US" sz="1800" b="0" i="0" u="none" strike="noStrike" kern="1200" baseline="0" dirty="0">
                    <a:ln>
                      <a:noFill/>
                    </a:ln>
                    <a:latin typeface="Times New Roman" pitchFamily="18"/>
                    <a:ea typeface="Arial Unicode MS" pitchFamily="2"/>
                    <a:cs typeface="Tahoma" pitchFamily="2"/>
                  </a:rPr>
                  <a:t>=1TeV</a:t>
                </a: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BF970413-E98A-48FD-9B08-122623194A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839" y="6365690"/>
                <a:ext cx="2205517" cy="626988"/>
              </a:xfrm>
              <a:prstGeom prst="rect">
                <a:avLst/>
              </a:prstGeom>
              <a:blipFill>
                <a:blip r:embed="rId4"/>
                <a:stretch>
                  <a:fillRect l="-2210" t="-15385" b="-14423"/>
                </a:stretch>
              </a:blipFill>
              <a:ln w="0">
                <a:solidFill>
                  <a:srgbClr val="880E4F"/>
                </a:solidFill>
                <a:prstDash val="solid"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A051BAE2-B607-4C06-8D02-C7BB6A83CEC9}"/>
                  </a:ext>
                </a:extLst>
              </p:cNvPr>
              <p:cNvSpPr txBox="1"/>
              <p:nvPr/>
            </p:nvSpPr>
            <p:spPr>
              <a:xfrm>
                <a:off x="5256360" y="6362925"/>
                <a:ext cx="2140948" cy="626988"/>
              </a:xfrm>
              <a:prstGeom prst="rect">
                <a:avLst/>
              </a:prstGeom>
              <a:noFill/>
              <a:ln w="0">
                <a:solidFill>
                  <a:srgbClr val="880E4F"/>
                </a:solidFill>
                <a:prstDash val="solid"/>
              </a:ln>
            </p:spPr>
            <p:txBody>
              <a:bodyPr vert="horz" wrap="non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sz="1800" b="0" i="0" u="none" strike="noStrike" kern="1200" dirty="0">
                    <a:ln>
                      <a:noFill/>
                    </a:ln>
                    <a:latin typeface="Times New Roman" pitchFamily="16"/>
                    <a:ea typeface="Times New Roman" pitchFamily="16"/>
                    <a:cs typeface="Times New Roman" pitchFamily="16"/>
                  </a:rPr>
                  <a:t>ML</a:t>
                </a:r>
                <a:r>
                  <a:rPr lang="en-US" sz="1800" b="0" i="0" u="none" strike="noStrike" kern="1200" dirty="0">
                    <a:ln>
                      <a:noFill/>
                    </a:ln>
                    <a:latin typeface="Times New Roman" pitchFamily="18"/>
                    <a:ea typeface="Arial Unicode MS" pitchFamily="2"/>
                    <a:cs typeface="Tahoma" pitchFamily="2"/>
                  </a:rPr>
                  <a:t> efficiency </a:t>
                </a:r>
                <a14:m>
                  <m:oMath xmlns:m="http://schemas.openxmlformats.org/officeDocument/2006/math">
                    <m:r>
                      <a:rPr lang="en-US" sz="1800" b="0" i="1" u="none" strike="noStrike" kern="1200" smtClean="0">
                        <a:ln>
                          <a:noFill/>
                        </a:ln>
                        <a:latin typeface="Cambria Math" panose="02040503050406030204" pitchFamily="18" charset="0"/>
                        <a:ea typeface="Cambria Math" panose="02040503050406030204" pitchFamily="18" charset="0"/>
                        <a:cs typeface="Tahoma" pitchFamily="2"/>
                      </a:rPr>
                      <m:t>~</m:t>
                    </m:r>
                  </m:oMath>
                </a14:m>
                <a:r>
                  <a:rPr lang="en-US" sz="1800" b="0" i="0" u="none" strike="noStrike" kern="1200" dirty="0">
                    <a:ln>
                      <a:noFill/>
                    </a:ln>
                    <a:latin typeface="Times New Roman" pitchFamily="18"/>
                    <a:ea typeface="Arial Unicode MS" pitchFamily="2"/>
                    <a:cs typeface="Tahoma" pitchFamily="2"/>
                  </a:rPr>
                  <a:t>77%</a:t>
                </a:r>
              </a:p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sz="1800" b="0" i="0" u="none" strike="noStrike" kern="1200" dirty="0">
                    <a:ln>
                      <a:noFill/>
                    </a:ln>
                    <a:latin typeface="Times New Roman" pitchFamily="18"/>
                    <a:ea typeface="Arial Unicode MS" pitchFamily="2"/>
                    <a:cs typeface="Tahoma" pitchFamily="2"/>
                  </a:rPr>
                  <a:t>for M</a:t>
                </a:r>
                <a:r>
                  <a:rPr lang="en-US" sz="1800" b="0" i="0" u="none" strike="noStrike" kern="1200" baseline="-8000" dirty="0">
                    <a:ln>
                      <a:noFill/>
                    </a:ln>
                    <a:latin typeface="Times New Roman" pitchFamily="18"/>
                    <a:ea typeface="Arial Unicode MS" pitchFamily="2"/>
                    <a:cs typeface="Tahoma" pitchFamily="2"/>
                  </a:rPr>
                  <a:t>Z’</a:t>
                </a:r>
                <a:r>
                  <a:rPr lang="en-US" sz="1800" b="0" i="0" u="none" strike="noStrike" kern="1200" baseline="0" dirty="0">
                    <a:ln>
                      <a:noFill/>
                    </a:ln>
                    <a:latin typeface="Times New Roman" pitchFamily="18"/>
                    <a:ea typeface="Arial Unicode MS" pitchFamily="2"/>
                    <a:cs typeface="Tahoma" pitchFamily="2"/>
                  </a:rPr>
                  <a:t>=1TeV</a:t>
                </a: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A051BAE2-B607-4C06-8D02-C7BB6A83CE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6360" y="6362925"/>
                <a:ext cx="2140948" cy="626988"/>
              </a:xfrm>
              <a:prstGeom prst="rect">
                <a:avLst/>
              </a:prstGeom>
              <a:blipFill>
                <a:blip r:embed="rId6"/>
                <a:stretch>
                  <a:fillRect l="-1989" t="-3846" r="-1705" b="-14423"/>
                </a:stretch>
              </a:blipFill>
              <a:ln w="0">
                <a:solidFill>
                  <a:srgbClr val="880E4F"/>
                </a:solidFill>
                <a:prstDash val="solid"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n 9">
            <a:extLst>
              <a:ext uri="{FF2B5EF4-FFF2-40B4-BE49-F238E27FC236}">
                <a16:creationId xmlns:a16="http://schemas.microsoft.com/office/drawing/2014/main" id="{9F7EC26A-3E27-480E-B1C8-33C323AFB4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254" y="2161240"/>
            <a:ext cx="5947586" cy="406858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>
            <a:extLst>
              <a:ext uri="{FF2B5EF4-FFF2-40B4-BE49-F238E27FC236}">
                <a16:creationId xmlns:a16="http://schemas.microsoft.com/office/drawing/2014/main" id="{ADB41B20-6ADE-4E83-BE72-9E726594FB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11" y="3115236"/>
            <a:ext cx="5240171" cy="3621479"/>
          </a:xfrm>
          <a:prstGeom prst="rect">
            <a:avLst/>
          </a:prstGeom>
        </p:spPr>
      </p:pic>
      <p:sp>
        <p:nvSpPr>
          <p:cNvPr id="5" name="Marcador de fecha 1">
            <a:extLst>
              <a:ext uri="{FF2B5EF4-FFF2-40B4-BE49-F238E27FC236}">
                <a16:creationId xmlns:a16="http://schemas.microsoft.com/office/drawing/2014/main" id="{67A81C21-C6D7-404C-9F8E-389F5F1A5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6" name="Marcador de pie de página 2">
            <a:extLst>
              <a:ext uri="{FF2B5EF4-FFF2-40B4-BE49-F238E27FC236}">
                <a16:creationId xmlns:a16="http://schemas.microsoft.com/office/drawing/2014/main" id="{E2B331C8-2B9C-401F-BE07-A22B070B5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7" name="Marcador de número de diapositiva 3">
            <a:extLst>
              <a:ext uri="{FF2B5EF4-FFF2-40B4-BE49-F238E27FC236}">
                <a16:creationId xmlns:a16="http://schemas.microsoft.com/office/drawing/2014/main" id="{3E273F7A-04EF-43D0-BE20-11DE9959F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FE6471-0FC8-4770-9D87-B6B966A97C9F}" type="slidenum">
              <a:t>8</a:t>
            </a:fld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6BF3FAF-F270-4F41-933B-3CE9FD48BB7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en-US" dirty="0"/>
              <a:t>Results: Mass parametrization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Marcador de texto 3">
                <a:extLst>
                  <a:ext uri="{FF2B5EF4-FFF2-40B4-BE49-F238E27FC236}">
                    <a16:creationId xmlns:a16="http://schemas.microsoft.com/office/drawing/2014/main" id="{C733B0A3-9AC6-49CD-9B3B-80EC27559B23}"/>
                  </a:ext>
                </a:extLst>
              </p:cNvPr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9399" y="822960"/>
                <a:ext cx="9071640" cy="4384800"/>
              </a:xfrm>
            </p:spPr>
            <p:txBody>
              <a:bodyPr vert="horz"/>
              <a:lstStyle/>
              <a:p>
                <a:pPr lvl="0"/>
                <a:r>
                  <a:rPr lang="en-US" sz="2400" dirty="0">
                    <a:solidFill>
                      <a:srgbClr val="C9211E"/>
                    </a:solidFill>
                  </a:rPr>
                  <a:t>Reconstruction efficiency vs. M</a:t>
                </a:r>
                <a:r>
                  <a:rPr lang="en-US" sz="2400" baseline="-33000" dirty="0">
                    <a:solidFill>
                      <a:srgbClr val="C9211E"/>
                    </a:solidFill>
                  </a:rPr>
                  <a:t>Z’</a:t>
                </a:r>
                <a:r>
                  <a:rPr lang="en-US" sz="2400" dirty="0">
                    <a:solidFill>
                      <a:srgbClr val="C9211E"/>
                    </a:solidFill>
                  </a:rPr>
                  <a:t>:</a:t>
                </a:r>
              </a:p>
              <a:p>
                <a:pPr marL="285750" lvl="0" indent="-28575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solidFill>
                      <a:srgbClr val="000000"/>
                    </a:solidFill>
                  </a:rPr>
                  <a:t>All the dataset for each mass is joined in a larger dataset, and the </a:t>
                </a:r>
                <a:r>
                  <a:rPr lang="en-US" sz="1800" dirty="0" err="1">
                    <a:solidFill>
                      <a:srgbClr val="000000"/>
                    </a:solidFill>
                  </a:rPr>
                  <a:t>mass</a:t>
                </a:r>
                <a:r>
                  <a:rPr lang="en-US" sz="18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sSup>
                          <m:sSupPr>
                            <m:ctrlPr>
                              <a:rPr lang="es-ES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s-ES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sz="1800" dirty="0">
                    <a:solidFill>
                      <a:srgbClr val="000000"/>
                    </a:solidFill>
                  </a:rPr>
                  <a:t> is added as an additional variable</a:t>
                </a:r>
              </a:p>
              <a:p>
                <a:pPr marL="285750" lvl="0" indent="-28575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solidFill>
                      <a:srgbClr val="000000"/>
                    </a:solidFill>
                  </a:rPr>
                  <a:t>The hyperparameters optimization is performed maximizing the sum over all the efficiencies for each mass</a:t>
                </a:r>
              </a:p>
            </p:txBody>
          </p:sp>
        </mc:Choice>
        <mc:Fallback xmlns="">
          <p:sp>
            <p:nvSpPr>
              <p:cNvPr id="4" name="Marcador de texto 3">
                <a:extLst>
                  <a:ext uri="{FF2B5EF4-FFF2-40B4-BE49-F238E27FC236}">
                    <a16:creationId xmlns:a16="http://schemas.microsoft.com/office/drawing/2014/main" id="{C733B0A3-9AC6-49CD-9B3B-80EC27559B23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509399" y="822960"/>
                <a:ext cx="9071640" cy="4384800"/>
              </a:xfrm>
              <a:blipFill>
                <a:blip r:embed="rId4"/>
                <a:stretch>
                  <a:fillRect l="-2083" t="-1947" r="-26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uadroTexto 7">
            <a:extLst>
              <a:ext uri="{FF2B5EF4-FFF2-40B4-BE49-F238E27FC236}">
                <a16:creationId xmlns:a16="http://schemas.microsoft.com/office/drawing/2014/main" id="{D8528018-3357-4E58-B849-5ED185D444B6}"/>
              </a:ext>
            </a:extLst>
          </p:cNvPr>
          <p:cNvSpPr txBox="1"/>
          <p:nvPr/>
        </p:nvSpPr>
        <p:spPr>
          <a:xfrm>
            <a:off x="1893674" y="2624311"/>
            <a:ext cx="2406662" cy="35633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Arial Unicode MS" pitchFamily="2"/>
                <a:cs typeface="Tahoma" pitchFamily="2"/>
              </a:rPr>
              <a:t>Keeping all the masses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F8BCF46-4227-4882-9BAB-C674A51E59DE}"/>
              </a:ext>
            </a:extLst>
          </p:cNvPr>
          <p:cNvSpPr txBox="1"/>
          <p:nvPr/>
        </p:nvSpPr>
        <p:spPr>
          <a:xfrm>
            <a:off x="6433934" y="2606959"/>
            <a:ext cx="2592482" cy="35633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Arial Unicode MS" pitchFamily="2"/>
                <a:cs typeface="Tahoma" pitchFamily="2"/>
              </a:rPr>
              <a:t>Removing lowest masses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2957231D-D306-4712-AA9F-A77EF03C4BD6}"/>
              </a:ext>
            </a:extLst>
          </p:cNvPr>
          <p:cNvSpPr/>
          <p:nvPr/>
        </p:nvSpPr>
        <p:spPr>
          <a:xfrm>
            <a:off x="1535133" y="3176112"/>
            <a:ext cx="3530267" cy="178290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6ACB091B-AFC4-412E-BED8-551AA56883D2}"/>
              </a:ext>
            </a:extLst>
          </p:cNvPr>
          <p:cNvCxnSpPr/>
          <p:nvPr/>
        </p:nvCxnSpPr>
        <p:spPr>
          <a:xfrm>
            <a:off x="4339238" y="4643068"/>
            <a:ext cx="1422400" cy="1300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4E9B13DE-E7F2-4ECF-9ED6-3062A49271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425" y="2892844"/>
            <a:ext cx="3207365" cy="2199816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88905370-0892-4C69-A80B-9BBD215A7B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426" y="5103630"/>
            <a:ext cx="3191400" cy="219981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fecha 1">
            <a:extLst>
              <a:ext uri="{FF2B5EF4-FFF2-40B4-BE49-F238E27FC236}">
                <a16:creationId xmlns:a16="http://schemas.microsoft.com/office/drawing/2014/main" id="{67A81C21-C6D7-404C-9F8E-389F5F1A5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s-ES"/>
              <a:t>28/04/2021</a:t>
            </a:r>
          </a:p>
        </p:txBody>
      </p:sp>
      <p:sp>
        <p:nvSpPr>
          <p:cNvPr id="6" name="Marcador de pie de página 2">
            <a:extLst>
              <a:ext uri="{FF2B5EF4-FFF2-40B4-BE49-F238E27FC236}">
                <a16:creationId xmlns:a16="http://schemas.microsoft.com/office/drawing/2014/main" id="{E2B331C8-2B9C-401F-BE07-A22B070B5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Jorge Martínez de Lejarza</a:t>
            </a:r>
          </a:p>
        </p:txBody>
      </p:sp>
      <p:sp>
        <p:nvSpPr>
          <p:cNvPr id="7" name="Marcador de número de diapositiva 3">
            <a:extLst>
              <a:ext uri="{FF2B5EF4-FFF2-40B4-BE49-F238E27FC236}">
                <a16:creationId xmlns:a16="http://schemas.microsoft.com/office/drawing/2014/main" id="{3E273F7A-04EF-43D0-BE20-11DE9959F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FE6471-0FC8-4770-9D87-B6B966A97C9F}" type="slidenum">
              <a:t>9</a:t>
            </a:fld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6BF3FAF-F270-4F41-933B-3CE9FD48BB7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en-US" dirty="0"/>
              <a:t>Results: Feature selection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Marcador de texto 3">
                <a:extLst>
                  <a:ext uri="{FF2B5EF4-FFF2-40B4-BE49-F238E27FC236}">
                    <a16:creationId xmlns:a16="http://schemas.microsoft.com/office/drawing/2014/main" id="{C733B0A3-9AC6-49CD-9B3B-80EC27559B23}"/>
                  </a:ext>
                </a:extLst>
              </p:cNvPr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9399" y="822960"/>
                <a:ext cx="9071640" cy="4384800"/>
              </a:xfrm>
            </p:spPr>
            <p:txBody>
              <a:bodyPr vert="horz"/>
              <a:lstStyle/>
              <a:p>
                <a:pPr marL="342900" lvl="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solidFill>
                      <a:schemeClr val="tx1"/>
                    </a:solidFill>
                  </a:rPr>
                  <a:t>For DNN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 </a:t>
                </a:r>
                <a:r>
                  <a:rPr lang="en-US" sz="1800" i="1" dirty="0">
                    <a:solidFill>
                      <a:schemeClr val="tx1"/>
                    </a:solidFill>
                  </a:rPr>
                  <a:t>Permutation Importance</a:t>
                </a:r>
                <a:r>
                  <a:rPr lang="en-US" sz="1800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342900" lvl="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solidFill>
                      <a:schemeClr val="tx1"/>
                    </a:solidFill>
                  </a:rPr>
                  <a:t>For RF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 own method in Scikit Learn</a:t>
                </a:r>
              </a:p>
              <a:p>
                <a:pPr marL="342900" lvl="0" indent="-34290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solidFill>
                      <a:schemeClr val="tx1"/>
                    </a:solidFill>
                  </a:rPr>
                  <a:t>For GB, XGB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 Boruta method</a:t>
                </a:r>
              </a:p>
              <a:p>
                <a:pPr lvl="0"/>
                <a:r>
                  <a:rPr lang="en-US" sz="2400" dirty="0">
                    <a:solidFill>
                      <a:srgbClr val="C9211E"/>
                    </a:solidFill>
                  </a:rPr>
                  <a:t>Boruta method:</a:t>
                </a:r>
              </a:p>
              <a:p>
                <a:pPr marL="285750" lvl="0" indent="-28575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solidFill>
                      <a:srgbClr val="000000"/>
                    </a:solidFill>
                  </a:rPr>
                  <a:t>Performs a selection of the relevant variables for each jet class</a:t>
                </a:r>
              </a:p>
              <a:p>
                <a:pPr marL="285750" lvl="0" indent="-285750"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solidFill>
                      <a:srgbClr val="000000"/>
                    </a:solidFill>
                  </a:rPr>
                  <a:t>Joining all the selected variables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>
                    <a:solidFill>
                      <a:srgbClr val="000000"/>
                    </a:solidFill>
                  </a:rPr>
                  <a:t> a reduction from 27 to 22 is achieved</a:t>
                </a:r>
              </a:p>
            </p:txBody>
          </p:sp>
        </mc:Choice>
        <mc:Fallback xmlns="">
          <p:sp>
            <p:nvSpPr>
              <p:cNvPr id="4" name="Marcador de texto 3">
                <a:extLst>
                  <a:ext uri="{FF2B5EF4-FFF2-40B4-BE49-F238E27FC236}">
                    <a16:creationId xmlns:a16="http://schemas.microsoft.com/office/drawing/2014/main" id="{C733B0A3-9AC6-49CD-9B3B-80EC27559B23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509399" y="822960"/>
                <a:ext cx="9071640" cy="4384800"/>
              </a:xfrm>
              <a:blipFill>
                <a:blip r:embed="rId3"/>
                <a:stretch>
                  <a:fillRect l="-2083" t="-180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uadroTexto 8">
            <a:extLst>
              <a:ext uri="{FF2B5EF4-FFF2-40B4-BE49-F238E27FC236}">
                <a16:creationId xmlns:a16="http://schemas.microsoft.com/office/drawing/2014/main" id="{BE923C02-91A4-494A-AFB1-F2F6ACED4C3A}"/>
              </a:ext>
            </a:extLst>
          </p:cNvPr>
          <p:cNvSpPr txBox="1"/>
          <p:nvPr/>
        </p:nvSpPr>
        <p:spPr>
          <a:xfrm>
            <a:off x="2689657" y="6839990"/>
            <a:ext cx="4534103" cy="356336"/>
          </a:xfrm>
          <a:prstGeom prst="rect">
            <a:avLst/>
          </a:prstGeom>
          <a:noFill/>
          <a:ln w="0">
            <a:solidFill>
              <a:srgbClr val="880E4F"/>
            </a:solidFill>
            <a:prstDash val="solid"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baseline="0" dirty="0">
                <a:latin typeface="Times New Roman" pitchFamily="16"/>
                <a:ea typeface="Arial Unicode MS" pitchFamily="2"/>
                <a:cs typeface="Times New Roman" pitchFamily="16"/>
              </a:rPr>
              <a:t>Same efficiency, but lower computa</a:t>
            </a:r>
            <a:r>
              <a:rPr lang="en-US" dirty="0">
                <a:latin typeface="Times New Roman" pitchFamily="16"/>
                <a:ea typeface="Arial Unicode MS" pitchFamily="2"/>
                <a:cs typeface="Times New Roman" pitchFamily="16"/>
              </a:rPr>
              <a:t>tional cost!</a:t>
            </a:r>
            <a:endParaRPr lang="en-US" sz="1800" b="0" i="0" u="none" strike="noStrike" kern="1200" baseline="0" dirty="0">
              <a:ln>
                <a:noFill/>
              </a:ln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2ED898B-E3D7-4571-8169-128405F8F5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0" y="3540730"/>
            <a:ext cx="4648678" cy="318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248754"/>
      </p:ext>
    </p:extLst>
  </p:cSld>
  <p:clrMapOvr>
    <a:masterClrMapping/>
  </p:clrMapOvr>
</p:sld>
</file>

<file path=ppt/theme/theme1.xml><?xml version="1.0" encoding="utf-8"?>
<a:theme xmlns:a="http://schemas.openxmlformats.org/drawingml/2006/main" name="course-template-JJM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rkshop2" id="{E6961832-70B0-477A-B508-EC6C6BEEF307}" vid="{637550B6-54B2-432D-847A-FE74F556D7AF}"/>
    </a:ext>
  </a:extLst>
</a:theme>
</file>

<file path=ppt/theme/theme2.xml><?xml version="1.0" encoding="utf-8"?>
<a:theme xmlns:a="http://schemas.openxmlformats.org/drawingml/2006/main" name="course-template-JJMR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rkshop2" id="{E6961832-70B0-477A-B508-EC6C6BEEF307}" vid="{C1E66538-2F13-434E-A480-977408AD8BC2}"/>
    </a:ext>
  </a:extLst>
</a:theme>
</file>

<file path=ppt/theme/theme3.xml><?xml version="1.0" encoding="utf-8"?>
<a:theme xmlns:a="http://schemas.openxmlformats.org/drawingml/2006/main" name="course-template-JJMR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rkshop2" id="{E6961832-70B0-477A-B508-EC6C6BEEF307}" vid="{A325999E-5157-4C64-A11F-5677BF408307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workshop2</Template>
  <TotalTime>3501</TotalTime>
  <Words>1109</Words>
  <Application>Microsoft Office PowerPoint</Application>
  <PresentationFormat>Personalizado</PresentationFormat>
  <Paragraphs>232</Paragraphs>
  <Slides>15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15</vt:i4>
      </vt:variant>
    </vt:vector>
  </HeadingPairs>
  <TitlesOfParts>
    <vt:vector size="25" baseType="lpstr">
      <vt:lpstr>Arial</vt:lpstr>
      <vt:lpstr>Calibri</vt:lpstr>
      <vt:lpstr>Cambria Math</vt:lpstr>
      <vt:lpstr>OpenSymbol</vt:lpstr>
      <vt:lpstr>StarSymbol</vt:lpstr>
      <vt:lpstr>Times New Roman</vt:lpstr>
      <vt:lpstr>Wingdings</vt:lpstr>
      <vt:lpstr>course-template-JJMR</vt:lpstr>
      <vt:lpstr>course-template-JJMR1</vt:lpstr>
      <vt:lpstr>course-template-JJMR_</vt:lpstr>
      <vt:lpstr>Jet classification in t-tbar decays of heavy BSM resonances using ML</vt:lpstr>
      <vt:lpstr>Resonance studies</vt:lpstr>
      <vt:lpstr>Jet classification</vt:lpstr>
      <vt:lpstr>Methodology: Jet and event tagging</vt:lpstr>
      <vt:lpstr>Methodology: Discriminatory variables</vt:lpstr>
      <vt:lpstr>Results: Hyperparameters optimization for M_(Z^′ )=1TeV</vt:lpstr>
      <vt:lpstr>Results: Efficiency vs M_(Z^′ )</vt:lpstr>
      <vt:lpstr>Results: Mass parametrization</vt:lpstr>
      <vt:lpstr>Results: Feature selection</vt:lpstr>
      <vt:lpstr>Further work</vt:lpstr>
      <vt:lpstr>Presentación de PowerPoint</vt:lpstr>
      <vt:lpstr>Presentación de PowerPoint</vt:lpstr>
      <vt:lpstr>Mass invariant spectrum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Jet classification in t-tbar decays of heavy BSM resonances using ML</dc:title>
  <dc:creator>gorka martinez de lejarza</dc:creator>
  <cp:lastModifiedBy>gorka martinez de lejarza</cp:lastModifiedBy>
  <cp:revision>82</cp:revision>
  <cp:lastPrinted>2019-02-08T12:02:06Z</cp:lastPrinted>
  <dcterms:created xsi:type="dcterms:W3CDTF">2021-04-19T07:09:11Z</dcterms:created>
  <dcterms:modified xsi:type="dcterms:W3CDTF">2021-04-27T15:04:18Z</dcterms:modified>
</cp:coreProperties>
</file>