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49" r:id="rId1"/>
    <p:sldMasterId id="2147483863" r:id="rId2"/>
    <p:sldMasterId id="2147483889" r:id="rId3"/>
    <p:sldMasterId id="2147483902" r:id="rId4"/>
    <p:sldMasterId id="2147483915" r:id="rId5"/>
    <p:sldMasterId id="2147483941" r:id="rId6"/>
    <p:sldMasterId id="2147483982" r:id="rId7"/>
  </p:sldMasterIdLst>
  <p:notesMasterIdLst>
    <p:notesMasterId r:id="rId44"/>
  </p:notesMasterIdLst>
  <p:handoutMasterIdLst>
    <p:handoutMasterId r:id="rId45"/>
  </p:handoutMasterIdLst>
  <p:sldIdLst>
    <p:sldId id="601" r:id="rId8"/>
    <p:sldId id="2637" r:id="rId9"/>
    <p:sldId id="602" r:id="rId10"/>
    <p:sldId id="261" r:id="rId11"/>
    <p:sldId id="271" r:id="rId12"/>
    <p:sldId id="2640" r:id="rId13"/>
    <p:sldId id="569" r:id="rId14"/>
    <p:sldId id="383" r:id="rId15"/>
    <p:sldId id="1872" r:id="rId16"/>
    <p:sldId id="573" r:id="rId17"/>
    <p:sldId id="2621" r:id="rId18"/>
    <p:sldId id="595" r:id="rId19"/>
    <p:sldId id="514" r:id="rId20"/>
    <p:sldId id="574" r:id="rId21"/>
    <p:sldId id="313" r:id="rId22"/>
    <p:sldId id="2646" r:id="rId23"/>
    <p:sldId id="2647" r:id="rId24"/>
    <p:sldId id="2648" r:id="rId25"/>
    <p:sldId id="319" r:id="rId26"/>
    <p:sldId id="580" r:id="rId27"/>
    <p:sldId id="507" r:id="rId28"/>
    <p:sldId id="563" r:id="rId29"/>
    <p:sldId id="451" r:id="rId30"/>
    <p:sldId id="535" r:id="rId31"/>
    <p:sldId id="2634" r:id="rId32"/>
    <p:sldId id="470" r:id="rId33"/>
    <p:sldId id="473" r:id="rId34"/>
    <p:sldId id="474" r:id="rId35"/>
    <p:sldId id="2638" r:id="rId36"/>
    <p:sldId id="485" r:id="rId37"/>
    <p:sldId id="346" r:id="rId38"/>
    <p:sldId id="487" r:id="rId39"/>
    <p:sldId id="481" r:id="rId40"/>
    <p:sldId id="493" r:id="rId41"/>
    <p:sldId id="578" r:id="rId42"/>
    <p:sldId id="417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ik Butz" initials="EB" lastIdx="2" clrIdx="0">
    <p:extLst>
      <p:ext uri="{19B8F6BF-5375-455C-9EA6-DF929625EA0E}">
        <p15:presenceInfo xmlns:p15="http://schemas.microsoft.com/office/powerpoint/2012/main" userId="S-1-5-21-1526224874-1540688658-1361462980-28599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FFB82E"/>
    <a:srgbClr val="FF0000"/>
    <a:srgbClr val="CC6600"/>
    <a:srgbClr val="3B577F"/>
    <a:srgbClr val="467299"/>
    <a:srgbClr val="E8E7CF"/>
    <a:srgbClr val="666633"/>
    <a:srgbClr val="800000"/>
    <a:srgbClr val="FF3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181" autoAdjust="0"/>
    <p:restoredTop sz="94905" autoAdjust="0"/>
  </p:normalViewPr>
  <p:slideViewPr>
    <p:cSldViewPr snapToGrid="0" snapToObjects="1">
      <p:cViewPr varScale="1">
        <p:scale>
          <a:sx n="120" d="100"/>
          <a:sy n="120" d="100"/>
        </p:scale>
        <p:origin x="76" y="236"/>
      </p:cViewPr>
      <p:guideLst>
        <p:guide orient="horz" pos="213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viewProps" Target="viewProps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commentAuthors" Target="commentAuthors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7C49E-854A-CC44-8769-D43D0B51A5ED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9AEB1-DE34-5042-B229-E0721E55D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906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D851A-CE59-3843-BD0C-5F97226D4111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EC376-357A-7946-9223-00E337C038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4350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Remind LHC is a top pair factory 10Hz</a:t>
            </a:r>
          </a:p>
          <a:p>
            <a:r>
              <a:rPr lang="en-US"/>
              <a:t>LHC: </a:t>
            </a:r>
            <a:r>
              <a:rPr lang="en-US" sz="1200">
                <a:solidFill>
                  <a:srgbClr val="FF0000"/>
                </a:solidFill>
              </a:rPr>
              <a:t>Top pair rate is &gt; 10 Hz (LHC is a Top factory)</a:t>
            </a:r>
            <a:r>
              <a:rPr lang="en-US" sz="1200"/>
              <a:t>, enabling us to address much more precise questions</a:t>
            </a:r>
          </a:p>
          <a:p>
            <a:pPr marL="285750" indent="-285750">
              <a:buFont typeface="Arial"/>
              <a:buChar char="•"/>
            </a:pPr>
            <a:r>
              <a:rPr lang="en-US" sz="1200"/>
              <a:t>Single, double, and triple differential cross sections </a:t>
            </a:r>
          </a:p>
          <a:p>
            <a:pPr marL="285750" indent="-285750">
              <a:buFont typeface="Arial"/>
              <a:buChar char="•"/>
            </a:pPr>
            <a:r>
              <a:rPr lang="en-US" sz="1200"/>
              <a:t>Rare (FCNC) decays</a:t>
            </a:r>
          </a:p>
          <a:p>
            <a:pPr marL="285750" indent="-285750">
              <a:buFont typeface="Arial"/>
              <a:buChar char="•"/>
            </a:pPr>
            <a:r>
              <a:rPr lang="en-US" sz="1200"/>
              <a:t>CP violation (a beginning)</a:t>
            </a:r>
          </a:p>
          <a:p>
            <a:pPr marL="285750" indent="-285750">
              <a:buFont typeface="Arial"/>
              <a:buChar char="•"/>
            </a:pPr>
            <a:r>
              <a:rPr lang="en-US" sz="1200"/>
              <a:t>Width and more complex methods for measuring the mass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56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C25235-5FFF-4CB9-B1F2-6FCA0F73C85E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092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xfrm>
            <a:off x="3884122" y="0"/>
            <a:ext cx="2972320" cy="457200"/>
          </a:xfrm>
          <a:prstGeom prst="rect">
            <a:avLst/>
          </a:prstGeom>
          <a:ln/>
        </p:spPr>
        <p:txBody>
          <a:bodyPr lIns="90008" tIns="45004" rIns="90008" bIns="45004"/>
          <a:lstStyle/>
          <a:p>
            <a:fld id="{07705249-4210-4112-9003-34AEF173BBD5}" type="datetime1">
              <a:rPr lang="en-US" altLang="en-US">
                <a:solidFill>
                  <a:prstClr val="white"/>
                </a:solidFill>
              </a:rPr>
              <a:pPr/>
              <a:t>3/22/2021</a:t>
            </a:fld>
            <a:endParaRPr lang="en-US" altLang="en-US">
              <a:solidFill>
                <a:prstClr val="white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122" y="8685235"/>
            <a:ext cx="2972320" cy="457200"/>
          </a:xfrm>
          <a:prstGeom prst="rect">
            <a:avLst/>
          </a:prstGeom>
          <a:ln/>
        </p:spPr>
        <p:txBody>
          <a:bodyPr lIns="90008" tIns="45004" rIns="90008" bIns="45004"/>
          <a:lstStyle/>
          <a:p>
            <a:fld id="{45FC2B34-DDB6-4535-B583-C9A2B4D8BBEE}" type="slidenum">
              <a:rPr lang="en-US" altLang="en-US">
                <a:solidFill>
                  <a:prstClr val="white"/>
                </a:solidFill>
              </a:rPr>
              <a:pPr/>
              <a:t>26</a:t>
            </a:fld>
            <a:endParaRPr lang="en-US" altLang="en-US">
              <a:solidFill>
                <a:prstClr val="white"/>
              </a:solidFill>
            </a:endParaRPr>
          </a:p>
        </p:txBody>
      </p:sp>
      <p:sp>
        <p:nvSpPr>
          <p:cNvPr id="308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679450"/>
            <a:ext cx="4533900" cy="3400425"/>
          </a:xfrm>
          <a:ln/>
        </p:spPr>
      </p:sp>
      <p:sp>
        <p:nvSpPr>
          <p:cNvPr id="308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009" y="4307389"/>
            <a:ext cx="5049982" cy="415707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18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3139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11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8874ECD-06CB-D342-B266-099D5E94ADCB}" type="datetime1">
              <a:rPr lang="en-US">
                <a:latin typeface="Calibri" charset="0"/>
              </a:rPr>
              <a:pPr eaLnBrk="1" hangingPunct="1"/>
              <a:t>3/22/2021</a:t>
            </a:fld>
            <a:endParaRPr lang="en-US">
              <a:latin typeface="Calibri" charset="0"/>
            </a:endParaRPr>
          </a:p>
        </p:txBody>
      </p:sp>
      <p:sp>
        <p:nvSpPr>
          <p:cNvPr id="11469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7F999F2-249C-7543-AF29-C0E44F89CAA9}" type="slidenum">
              <a:rPr lang="en-US">
                <a:latin typeface="Calibri" charset="0"/>
              </a:rPr>
              <a:pPr eaLnBrk="1" hangingPunct="1"/>
              <a:t>28</a:t>
            </a:fld>
            <a:endParaRPr lang="en-US">
              <a:latin typeface="Calibri" charset="0"/>
            </a:endParaRPr>
          </a:p>
        </p:txBody>
      </p:sp>
      <p:sp>
        <p:nvSpPr>
          <p:cNvPr id="1413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5344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xfrm>
            <a:off x="3884122" y="0"/>
            <a:ext cx="2972320" cy="457200"/>
          </a:xfrm>
          <a:prstGeom prst="rect">
            <a:avLst/>
          </a:prstGeom>
          <a:ln/>
        </p:spPr>
        <p:txBody>
          <a:bodyPr lIns="90008" tIns="45004" rIns="90008" bIns="45004"/>
          <a:lstStyle/>
          <a:p>
            <a:fld id="{E34AD6D9-0AF7-496D-9FB6-72113B46EBC6}" type="datetime1">
              <a:rPr lang="en-US" altLang="en-US">
                <a:solidFill>
                  <a:prstClr val="white"/>
                </a:solidFill>
              </a:rPr>
              <a:pPr/>
              <a:t>3/22/2021</a:t>
            </a:fld>
            <a:endParaRPr lang="en-US" altLang="en-US">
              <a:solidFill>
                <a:prstClr val="white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122" y="8685235"/>
            <a:ext cx="2972320" cy="457200"/>
          </a:xfrm>
          <a:prstGeom prst="rect">
            <a:avLst/>
          </a:prstGeom>
          <a:ln/>
        </p:spPr>
        <p:txBody>
          <a:bodyPr lIns="90008" tIns="45004" rIns="90008" bIns="45004"/>
          <a:lstStyle/>
          <a:p>
            <a:fld id="{675A83ED-728B-4CA1-B302-97701A9C9A6D}" type="slidenum">
              <a:rPr lang="en-US" altLang="en-US">
                <a:solidFill>
                  <a:prstClr val="white"/>
                </a:solidFill>
              </a:rPr>
              <a:pPr/>
              <a:t>30</a:t>
            </a:fld>
            <a:endParaRPr lang="en-US" altLang="en-US">
              <a:solidFill>
                <a:prstClr val="white"/>
              </a:solidFill>
            </a:endParaRPr>
          </a:p>
        </p:txBody>
      </p:sp>
      <p:sp>
        <p:nvSpPr>
          <p:cNvPr id="314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363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405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145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C326C4-3A99-430E-98FF-96031D6F8CB0}" type="slidenum">
              <a:rPr lang="en-US"/>
              <a:pPr/>
              <a:t>5</a:t>
            </a:fld>
            <a:endParaRPr lang="en-US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B2FB62-50DD-4160-A256-7C73915C398E}" type="slidenum">
              <a:rPr lang="en-US"/>
              <a:pPr/>
              <a:t>6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920" y="4343400"/>
            <a:ext cx="5028161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Remind, much higher rates in forward direction </a:t>
            </a:r>
          </a:p>
          <a:p>
            <a:r>
              <a:rPr lang="en-US"/>
              <a:t>Remind LS3 2024-26</a:t>
            </a:r>
          </a:p>
        </p:txBody>
      </p:sp>
    </p:spTree>
    <p:extLst>
      <p:ext uri="{BB962C8B-B14F-4D97-AF65-F5344CB8AC3E}">
        <p14:creationId xmlns:p14="http://schemas.microsoft.com/office/powerpoint/2010/main" val="2382669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xfrm>
            <a:off x="3970436" y="0"/>
            <a:ext cx="3038372" cy="464820"/>
          </a:xfrm>
          <a:prstGeom prst="rect">
            <a:avLst/>
          </a:prstGeom>
          <a:ln/>
        </p:spPr>
        <p:txBody>
          <a:bodyPr lIns="91718" tIns="45859" rIns="91718" bIns="45859"/>
          <a:lstStyle/>
          <a:p>
            <a:fld id="{66FF2C9C-153D-4D65-ADE6-BBB1E024D343}" type="datetime1">
              <a:rPr lang="en-US" altLang="en-US"/>
              <a:pPr/>
              <a:t>3/22/2021</a:t>
            </a:fld>
            <a:endParaRPr lang="en-US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70436" y="8829989"/>
            <a:ext cx="3038372" cy="464820"/>
          </a:xfrm>
          <a:prstGeom prst="rect">
            <a:avLst/>
          </a:prstGeom>
          <a:ln/>
        </p:spPr>
        <p:txBody>
          <a:bodyPr lIns="91718" tIns="45859" rIns="91718" bIns="45859"/>
          <a:lstStyle/>
          <a:p>
            <a:fld id="{FDB2A6B3-115A-4E1F-AF77-3CF10A286D47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314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4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fld id="{17D6F999-D72F-DA4C-976D-9B433A72D59A}" type="slidenum">
              <a:rPr lang="en-US" altLang="en-US" sz="1200">
                <a:latin typeface="Arial" charset="0"/>
              </a:rPr>
              <a:pPr/>
              <a:t>11</a:t>
            </a:fld>
            <a:endParaRPr lang="en-US" altLang="en-US" sz="1200">
              <a:latin typeface="Arial" charset="0"/>
            </a:endParaRPr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570998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11"/>
          <p:cNvSpPr>
            <a:spLocks noGrp="1" noChangeArrowheads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58874ECD-06CB-D342-B266-099D5E94ADCB}" type="datetime1">
              <a:rPr lang="en-US">
                <a:latin typeface="Calibri" charset="0"/>
              </a:rPr>
              <a:pPr eaLnBrk="1" hangingPunct="1"/>
              <a:t>3/22/2021</a:t>
            </a:fld>
            <a:endParaRPr lang="en-US">
              <a:latin typeface="Calibri" charset="0"/>
            </a:endParaRPr>
          </a:p>
        </p:txBody>
      </p:sp>
      <p:sp>
        <p:nvSpPr>
          <p:cNvPr id="11469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7F999F2-249C-7543-AF29-C0E44F89CAA9}" type="slidenum">
              <a:rPr lang="en-US">
                <a:latin typeface="Calibri" charset="0"/>
              </a:rPr>
              <a:pPr eaLnBrk="1" hangingPunct="1"/>
              <a:t>13</a:t>
            </a:fld>
            <a:endParaRPr lang="en-US">
              <a:latin typeface="Calibri" charset="0"/>
            </a:endParaRPr>
          </a:p>
        </p:txBody>
      </p:sp>
      <p:sp>
        <p:nvSpPr>
          <p:cNvPr id="1413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177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Tracker does not deliver L1 Trigger</a:t>
            </a:r>
          </a:p>
          <a:p>
            <a:pPr lvl="1"/>
            <a:r>
              <a:rPr lang="en-US" sz="1400" dirty="0">
                <a:solidFill>
                  <a:schemeClr val="bg1"/>
                </a:solidFill>
              </a:rPr>
              <a:t>This will change for phase II in ~2025</a:t>
            </a:r>
          </a:p>
          <a:p>
            <a:r>
              <a:rPr lang="en-US" sz="1400" dirty="0">
                <a:solidFill>
                  <a:schemeClr val="bg1"/>
                </a:solidFill>
              </a:rPr>
              <a:t> Tracking is heavily used in HLT -  Reduced set of same/similar tracking algorithm as offline code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8EC376-357A-7946-9223-00E337C0383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210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85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6184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30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902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749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4975" y="1600200"/>
            <a:ext cx="4033838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1213" y="1600200"/>
            <a:ext cx="4033837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0849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1075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51501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4197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60796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2229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5808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7650" y="107950"/>
            <a:ext cx="2057400" cy="60086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688" y="107950"/>
            <a:ext cx="6024562" cy="60086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332452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038" y="152400"/>
            <a:ext cx="7853362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562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705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771900"/>
            <a:ext cx="4229100" cy="2705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533400" y="6557963"/>
            <a:ext cx="1066800" cy="206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>
              <a:solidFill>
                <a:srgbClr val="FFFFFF"/>
              </a:solidFill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81200" y="6535738"/>
            <a:ext cx="3962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>
              <a:solidFill>
                <a:srgbClr val="FFFFFF"/>
              </a:solidFill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382000" y="6553200"/>
            <a:ext cx="533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A415B713-114F-4BF5-9791-05997567100C}" type="slidenum">
              <a:rPr lang="en-US" altLang="en-US">
                <a:solidFill>
                  <a:srgbClr val="FFFFFF"/>
                </a:solidFill>
                <a:latin typeface="Calibri" pitchFamily="34" charset="0"/>
                <a:ea typeface="SimSun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‹#›</a:t>
            </a:fld>
            <a:endParaRPr lang="en-US" altLang="en-US">
              <a:solidFill>
                <a:srgbClr val="FFFFFF"/>
              </a:solidFill>
              <a:latin typeface="Calibri" pitchFamily="34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476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r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4"/>
              </a:buBlip>
            </a:lvl3pPr>
            <a:lvl4pPr>
              <a:buBlip>
                <a:blip r:embed="rId4"/>
              </a:buBlip>
            </a:lvl4pPr>
            <a:lvl5pPr>
              <a:buBlip>
                <a:blip r:embed="rId4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hape 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90525" y="0"/>
            <a:ext cx="6911975" cy="895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76727661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18869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03055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15897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4975" y="1600200"/>
            <a:ext cx="4033838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1213" y="1600200"/>
            <a:ext cx="4033837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88606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65110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56445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03350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16652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1856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722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7650" y="107950"/>
            <a:ext cx="2057400" cy="60086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688" y="107950"/>
            <a:ext cx="6024562" cy="60086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01305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291331" cy="74577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25136" y="6511678"/>
            <a:ext cx="2133600" cy="3661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925896" y="6493181"/>
            <a:ext cx="3641958" cy="366183"/>
          </a:xfrm>
          <a:prstGeom prst="rect">
            <a:avLst/>
          </a:prstGeom>
        </p:spPr>
        <p:txBody>
          <a:bodyPr/>
          <a:lstStyle>
            <a:lvl1pPr>
              <a:defRPr sz="1266"/>
            </a:lvl1pPr>
          </a:lstStyle>
          <a:p>
            <a:endParaRPr lang="en-US"/>
          </a:p>
        </p:txBody>
      </p:sp>
      <p:sp>
        <p:nvSpPr>
          <p:cNvPr id="8" name="Slide Number Placeholder 16"/>
          <p:cNvSpPr>
            <a:spLocks noGrp="1"/>
          </p:cNvSpPr>
          <p:nvPr>
            <p:ph type="sldNum" sz="quarter" idx="4"/>
          </p:nvPr>
        </p:nvSpPr>
        <p:spPr>
          <a:xfrm>
            <a:off x="8823985" y="6569006"/>
            <a:ext cx="312435" cy="249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141A47F-327A-5440-82F1-5C6FBC34A9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0968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136766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40426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82468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4975" y="1600200"/>
            <a:ext cx="4033838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1213" y="1600200"/>
            <a:ext cx="4033837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4582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48427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03628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65353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37679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88710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21223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7650" y="107950"/>
            <a:ext cx="2057400" cy="60086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688" y="107950"/>
            <a:ext cx="6024562" cy="60086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822032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038" y="152400"/>
            <a:ext cx="7853362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562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705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771900"/>
            <a:ext cx="4229100" cy="2705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533400" y="6557963"/>
            <a:ext cx="1066800" cy="206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>
              <a:solidFill>
                <a:srgbClr val="FFFFFF"/>
              </a:solidFill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81200" y="6535738"/>
            <a:ext cx="3962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>
              <a:solidFill>
                <a:srgbClr val="FFFFFF"/>
              </a:solidFill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382000" y="6553200"/>
            <a:ext cx="533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A415B713-114F-4BF5-9791-05997567100C}" type="slidenum">
              <a:rPr lang="en-US" altLang="en-US">
                <a:solidFill>
                  <a:srgbClr val="FFFFFF"/>
                </a:solidFill>
                <a:latin typeface="Calibri" pitchFamily="34" charset="0"/>
                <a:ea typeface="SimSun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‹#›</a:t>
            </a:fld>
            <a:endParaRPr lang="en-US" altLang="en-US">
              <a:solidFill>
                <a:srgbClr val="FFFFFF"/>
              </a:solidFill>
              <a:latin typeface="Calibri" pitchFamily="34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7297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191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177787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73348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4975" y="1600200"/>
            <a:ext cx="4033838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1213" y="1600200"/>
            <a:ext cx="4033837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237928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53308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57705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7283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5491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89014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547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7650" y="107950"/>
            <a:ext cx="2057400" cy="60086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688" y="107950"/>
            <a:ext cx="6024562" cy="60086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463683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079908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824594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331785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4975" y="1600200"/>
            <a:ext cx="4033838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1213" y="1600200"/>
            <a:ext cx="4033837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219543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99428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85631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05179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909897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3062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2908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7650" y="107950"/>
            <a:ext cx="2057400" cy="60086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688" y="107950"/>
            <a:ext cx="6024562" cy="60086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5092361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05765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599117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625214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156798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100162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213771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569730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8693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20557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678170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68260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05659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101600"/>
            <a:ext cx="8686800" cy="6451600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812800" y="6629400"/>
            <a:ext cx="8329613" cy="1682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0" y="6550025"/>
            <a:ext cx="441325" cy="147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6ECFA-6F4B-475C-8D6B-509E00097BD8}" type="slidenum">
              <a:rPr lang="en-US">
                <a:solidFill>
                  <a:prstClr val="white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6808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8D095-9A76-4F48-8BDC-713A90D97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  <p:sldLayoutId id="214748386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0"/>
            <a:ext cx="9144000" cy="779463"/>
          </a:xfrm>
          <a:prstGeom prst="roundRect">
            <a:avLst>
              <a:gd name="adj" fmla="val 204"/>
            </a:avLst>
          </a:prstGeom>
          <a:solidFill>
            <a:srgbClr val="E6E6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srgbClr val="FFFFFF"/>
              </a:solidFill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107950"/>
            <a:ext cx="8220075" cy="636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4975" y="1600200"/>
            <a:ext cx="8220075" cy="4516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grpSp>
        <p:nvGrpSpPr>
          <p:cNvPr id="6149" name="Group 4"/>
          <p:cNvGrpSpPr>
            <a:grpSpLocks/>
          </p:cNvGrpSpPr>
          <p:nvPr/>
        </p:nvGrpSpPr>
        <p:grpSpPr bwMode="auto">
          <a:xfrm>
            <a:off x="1524000" y="1397000"/>
            <a:ext cx="6094413" cy="4062413"/>
            <a:chOff x="960" y="880"/>
            <a:chExt cx="3839" cy="2559"/>
          </a:xfrm>
        </p:grpSpPr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960" y="880"/>
              <a:ext cx="3840" cy="2560"/>
            </a:xfrm>
            <a:prstGeom prst="roundRect">
              <a:avLst>
                <a:gd name="adj" fmla="val 3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SimSun" pitchFamily="2" charset="-122"/>
              </a:endParaRPr>
            </a:p>
          </p:txBody>
        </p:sp>
      </p:grp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8534400" y="6477000"/>
            <a:ext cx="533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/>
            </a:pPr>
            <a:fld id="{EC05C4B1-EB28-4512-8135-D8DBB96B1B06}" type="slidenum">
              <a:rPr lang="en-US" sz="1500">
                <a:solidFill>
                  <a:srgbClr val="808080"/>
                </a:solidFill>
                <a:latin typeface="Candara" pitchFamily="34" charset="0"/>
                <a:ea typeface="SimSun" pitchFamily="2" charset="-122"/>
                <a:cs typeface="Arial Unicode MS" charset="0"/>
              </a:rPr>
              <a:pPr fontAlgn="base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723900" algn="l"/>
                </a:tabLst>
                <a:defRPr/>
              </a:pPr>
              <a:t>‹#›</a:t>
            </a:fld>
            <a:r>
              <a:rPr lang="en-US" sz="1500" dirty="0">
                <a:solidFill>
                  <a:srgbClr val="808080"/>
                </a:solidFill>
                <a:latin typeface="Candara" pitchFamily="34" charset="0"/>
                <a:ea typeface="SimSun" pitchFamily="2" charset="-122"/>
                <a:cs typeface="Arial Unicode MS" charset="0"/>
              </a:rPr>
              <a:t> 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79463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593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996" r:id="rId13"/>
  </p:sldLayoutIdLst>
  <p:hf hdr="0" ftr="0" dt="0"/>
  <p:txStyles>
    <p:titleStyle>
      <a:lvl1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2pPr>
      <a:lvl3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3pPr>
      <a:lvl4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4pPr>
      <a:lvl5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5pPr>
      <a:lvl6pPr marL="4572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6pPr>
      <a:lvl7pPr marL="9144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7pPr>
      <a:lvl8pPr marL="13716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8pPr>
      <a:lvl9pPr marL="18288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04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4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4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0"/>
            <a:ext cx="9144000" cy="779463"/>
          </a:xfrm>
          <a:prstGeom prst="roundRect">
            <a:avLst>
              <a:gd name="adj" fmla="val 204"/>
            </a:avLst>
          </a:prstGeom>
          <a:solidFill>
            <a:srgbClr val="E6E6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srgbClr val="FFFFFF"/>
              </a:solidFill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107950"/>
            <a:ext cx="8220075" cy="636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4975" y="1600200"/>
            <a:ext cx="8220075" cy="4516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grpSp>
        <p:nvGrpSpPr>
          <p:cNvPr id="6149" name="Group 4"/>
          <p:cNvGrpSpPr>
            <a:grpSpLocks/>
          </p:cNvGrpSpPr>
          <p:nvPr/>
        </p:nvGrpSpPr>
        <p:grpSpPr bwMode="auto">
          <a:xfrm>
            <a:off x="1524000" y="1397000"/>
            <a:ext cx="6094413" cy="4062413"/>
            <a:chOff x="960" y="880"/>
            <a:chExt cx="3839" cy="2559"/>
          </a:xfrm>
        </p:grpSpPr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960" y="880"/>
              <a:ext cx="3840" cy="2560"/>
            </a:xfrm>
            <a:prstGeom prst="roundRect">
              <a:avLst>
                <a:gd name="adj" fmla="val 3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SimSun" pitchFamily="2" charset="-122"/>
              </a:endParaRPr>
            </a:p>
          </p:txBody>
        </p:sp>
      </p:grp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8534400" y="6477000"/>
            <a:ext cx="533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/>
            </a:pPr>
            <a:fld id="{EC05C4B1-EB28-4512-8135-D8DBB96B1B06}" type="slidenum">
              <a:rPr lang="en-US" sz="1500">
                <a:solidFill>
                  <a:srgbClr val="808080"/>
                </a:solidFill>
                <a:latin typeface="Candara" pitchFamily="34" charset="0"/>
                <a:ea typeface="SimSun" pitchFamily="2" charset="-122"/>
                <a:cs typeface="Arial Unicode MS" charset="0"/>
              </a:rPr>
              <a:pPr fontAlgn="base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723900" algn="l"/>
                </a:tabLst>
                <a:defRPr/>
              </a:pPr>
              <a:t>‹#›</a:t>
            </a:fld>
            <a:r>
              <a:rPr lang="en-US" sz="1500" dirty="0">
                <a:solidFill>
                  <a:srgbClr val="808080"/>
                </a:solidFill>
                <a:latin typeface="Candara" pitchFamily="34" charset="0"/>
                <a:ea typeface="SimSun" pitchFamily="2" charset="-122"/>
                <a:cs typeface="Arial Unicode MS" charset="0"/>
              </a:rPr>
              <a:t> 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79463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116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97" r:id="rId12"/>
  </p:sldLayoutIdLst>
  <p:hf hdr="0" ftr="0" dt="0"/>
  <p:txStyles>
    <p:titleStyle>
      <a:lvl1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2pPr>
      <a:lvl3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3pPr>
      <a:lvl4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4pPr>
      <a:lvl5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5pPr>
      <a:lvl6pPr marL="4572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6pPr>
      <a:lvl7pPr marL="9144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7pPr>
      <a:lvl8pPr marL="13716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8pPr>
      <a:lvl9pPr marL="18288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04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4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4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0"/>
            <a:ext cx="9144000" cy="779463"/>
          </a:xfrm>
          <a:prstGeom prst="roundRect">
            <a:avLst>
              <a:gd name="adj" fmla="val 204"/>
            </a:avLst>
          </a:prstGeom>
          <a:solidFill>
            <a:srgbClr val="E6E6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srgbClr val="FFFFFF"/>
              </a:solidFill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107950"/>
            <a:ext cx="8220075" cy="636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4975" y="1600200"/>
            <a:ext cx="8220075" cy="4516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grpSp>
        <p:nvGrpSpPr>
          <p:cNvPr id="6149" name="Group 4"/>
          <p:cNvGrpSpPr>
            <a:grpSpLocks/>
          </p:cNvGrpSpPr>
          <p:nvPr/>
        </p:nvGrpSpPr>
        <p:grpSpPr bwMode="auto">
          <a:xfrm>
            <a:off x="1524000" y="1397000"/>
            <a:ext cx="6094413" cy="4062413"/>
            <a:chOff x="960" y="880"/>
            <a:chExt cx="3839" cy="2559"/>
          </a:xfrm>
        </p:grpSpPr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960" y="880"/>
              <a:ext cx="3840" cy="2560"/>
            </a:xfrm>
            <a:prstGeom prst="roundRect">
              <a:avLst>
                <a:gd name="adj" fmla="val 3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SimSun" pitchFamily="2" charset="-122"/>
              </a:endParaRPr>
            </a:p>
          </p:txBody>
        </p:sp>
      </p:grp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8534400" y="6477000"/>
            <a:ext cx="533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/>
            </a:pPr>
            <a:fld id="{EC05C4B1-EB28-4512-8135-D8DBB96B1B06}" type="slidenum">
              <a:rPr lang="en-US" sz="1500">
                <a:solidFill>
                  <a:srgbClr val="808080"/>
                </a:solidFill>
                <a:latin typeface="Candara" pitchFamily="34" charset="0"/>
                <a:ea typeface="SimSun" pitchFamily="2" charset="-122"/>
                <a:cs typeface="Arial Unicode MS" charset="0"/>
              </a:rPr>
              <a:pPr fontAlgn="base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723900" algn="l"/>
                </a:tabLst>
                <a:defRPr/>
              </a:pPr>
              <a:t>‹#›</a:t>
            </a:fld>
            <a:r>
              <a:rPr lang="en-US" sz="1500" dirty="0">
                <a:solidFill>
                  <a:srgbClr val="808080"/>
                </a:solidFill>
                <a:latin typeface="Candara" pitchFamily="34" charset="0"/>
                <a:ea typeface="SimSun" pitchFamily="2" charset="-122"/>
                <a:cs typeface="Arial Unicode MS" charset="0"/>
              </a:rPr>
              <a:t> 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79463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7739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</p:sldLayoutIdLst>
  <p:hf hdr="0" ftr="0" dt="0"/>
  <p:txStyles>
    <p:titleStyle>
      <a:lvl1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2pPr>
      <a:lvl3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3pPr>
      <a:lvl4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4pPr>
      <a:lvl5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5pPr>
      <a:lvl6pPr marL="4572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6pPr>
      <a:lvl7pPr marL="9144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7pPr>
      <a:lvl8pPr marL="13716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8pPr>
      <a:lvl9pPr marL="18288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04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4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4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0"/>
            <a:ext cx="9144000" cy="779463"/>
          </a:xfrm>
          <a:prstGeom prst="roundRect">
            <a:avLst>
              <a:gd name="adj" fmla="val 204"/>
            </a:avLst>
          </a:prstGeom>
          <a:solidFill>
            <a:srgbClr val="E6E6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srgbClr val="FFFFFF"/>
              </a:solidFill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107950"/>
            <a:ext cx="8220075" cy="636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4975" y="1600200"/>
            <a:ext cx="8220075" cy="4516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grpSp>
        <p:nvGrpSpPr>
          <p:cNvPr id="6149" name="Group 4"/>
          <p:cNvGrpSpPr>
            <a:grpSpLocks/>
          </p:cNvGrpSpPr>
          <p:nvPr/>
        </p:nvGrpSpPr>
        <p:grpSpPr bwMode="auto">
          <a:xfrm>
            <a:off x="1524000" y="1397000"/>
            <a:ext cx="6094413" cy="4062413"/>
            <a:chOff x="960" y="880"/>
            <a:chExt cx="3839" cy="2559"/>
          </a:xfrm>
        </p:grpSpPr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960" y="880"/>
              <a:ext cx="3840" cy="2560"/>
            </a:xfrm>
            <a:prstGeom prst="roundRect">
              <a:avLst>
                <a:gd name="adj" fmla="val 3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SimSun" pitchFamily="2" charset="-122"/>
              </a:endParaRPr>
            </a:p>
          </p:txBody>
        </p:sp>
      </p:grp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8534400" y="6477000"/>
            <a:ext cx="533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/>
            </a:pPr>
            <a:fld id="{EC05C4B1-EB28-4512-8135-D8DBB96B1B06}" type="slidenum">
              <a:rPr lang="en-US" sz="1500">
                <a:solidFill>
                  <a:srgbClr val="808080"/>
                </a:solidFill>
                <a:latin typeface="Candara" pitchFamily="34" charset="0"/>
                <a:ea typeface="SimSun" pitchFamily="2" charset="-122"/>
                <a:cs typeface="Arial Unicode MS" charset="0"/>
              </a:rPr>
              <a:pPr fontAlgn="base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723900" algn="l"/>
                </a:tabLst>
                <a:defRPr/>
              </a:pPr>
              <a:t>‹#›</a:t>
            </a:fld>
            <a:r>
              <a:rPr lang="en-US" sz="1500" dirty="0">
                <a:solidFill>
                  <a:srgbClr val="808080"/>
                </a:solidFill>
                <a:latin typeface="Candara" pitchFamily="34" charset="0"/>
                <a:ea typeface="SimSun" pitchFamily="2" charset="-122"/>
                <a:cs typeface="Arial Unicode MS" charset="0"/>
              </a:rPr>
              <a:t> 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79463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92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hf hdr="0" ftr="0" dt="0"/>
  <p:txStyles>
    <p:titleStyle>
      <a:lvl1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2pPr>
      <a:lvl3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3pPr>
      <a:lvl4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4pPr>
      <a:lvl5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5pPr>
      <a:lvl6pPr marL="4572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6pPr>
      <a:lvl7pPr marL="9144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7pPr>
      <a:lvl8pPr marL="13716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8pPr>
      <a:lvl9pPr marL="18288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04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4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4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0"/>
            <a:ext cx="9144000" cy="779463"/>
          </a:xfrm>
          <a:prstGeom prst="roundRect">
            <a:avLst>
              <a:gd name="adj" fmla="val 204"/>
            </a:avLst>
          </a:prstGeom>
          <a:solidFill>
            <a:srgbClr val="E6E6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>
              <a:solidFill>
                <a:srgbClr val="FFFFFF"/>
              </a:solidFill>
              <a:latin typeface="Calibri" pitchFamily="34" charset="0"/>
              <a:ea typeface="SimSun" pitchFamily="2" charset="-122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107950"/>
            <a:ext cx="8220075" cy="636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4975" y="1600200"/>
            <a:ext cx="8220075" cy="4516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grpSp>
        <p:nvGrpSpPr>
          <p:cNvPr id="6149" name="Group 4"/>
          <p:cNvGrpSpPr>
            <a:grpSpLocks/>
          </p:cNvGrpSpPr>
          <p:nvPr/>
        </p:nvGrpSpPr>
        <p:grpSpPr bwMode="auto">
          <a:xfrm>
            <a:off x="1524000" y="1397000"/>
            <a:ext cx="6094413" cy="4062413"/>
            <a:chOff x="960" y="880"/>
            <a:chExt cx="3839" cy="2559"/>
          </a:xfrm>
        </p:grpSpPr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960" y="880"/>
              <a:ext cx="3840" cy="2560"/>
            </a:xfrm>
            <a:prstGeom prst="roundRect">
              <a:avLst>
                <a:gd name="adj" fmla="val 37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en-US">
                <a:solidFill>
                  <a:srgbClr val="FFFFFF"/>
                </a:solidFill>
                <a:latin typeface="Calibri" pitchFamily="34" charset="0"/>
                <a:ea typeface="SimSun" pitchFamily="2" charset="-122"/>
              </a:endParaRPr>
            </a:p>
          </p:txBody>
        </p:sp>
      </p:grp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8534400" y="6477000"/>
            <a:ext cx="5334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</a:tabLst>
              <a:defRPr/>
            </a:pPr>
            <a:fld id="{EC05C4B1-EB28-4512-8135-D8DBB96B1B06}" type="slidenum">
              <a:rPr lang="en-US" sz="1500">
                <a:solidFill>
                  <a:srgbClr val="808080"/>
                </a:solidFill>
                <a:latin typeface="Candara" pitchFamily="34" charset="0"/>
                <a:ea typeface="SimSun" pitchFamily="2" charset="-122"/>
                <a:cs typeface="Arial Unicode MS" charset="0"/>
              </a:rPr>
              <a:pPr fontAlgn="base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723900" algn="l"/>
                </a:tabLst>
                <a:defRPr/>
              </a:pPr>
              <a:t>‹#›</a:t>
            </a:fld>
            <a:r>
              <a:rPr lang="en-US" sz="1500" dirty="0">
                <a:solidFill>
                  <a:srgbClr val="808080"/>
                </a:solidFill>
                <a:latin typeface="Candara" pitchFamily="34" charset="0"/>
                <a:ea typeface="SimSun" pitchFamily="2" charset="-122"/>
                <a:cs typeface="Arial Unicode MS" charset="0"/>
              </a:rPr>
              <a:t> 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79463" cy="757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4119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hf hdr="0" ftr="0" dt="0"/>
  <p:txStyles>
    <p:titleStyle>
      <a:lvl1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2pPr>
      <a:lvl3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3pPr>
      <a:lvl4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4pPr>
      <a:lvl5pPr algn="ctr" defTabSz="457200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5pPr>
      <a:lvl6pPr marL="4572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6pPr>
      <a:lvl7pPr marL="9144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7pPr>
      <a:lvl8pPr marL="13716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8pPr>
      <a:lvl9pPr marL="1828800" algn="ctr" defTabSz="457200" rtl="0" fontAlgn="base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4700B8"/>
          </a:solidFill>
          <a:latin typeface="Candara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04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4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4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lnSpc>
          <a:spcPct val="104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8D095-9A76-4F48-8BDC-713A90D970D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85731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6.xml"/><Relationship Id="rId7" Type="http://schemas.openxmlformats.org/officeDocument/2006/relationships/oleObject" Target="Document2!OLE_LINK22" TargetMode="External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png"/><Relationship Id="rId11" Type="http://schemas.openxmlformats.org/officeDocument/2006/relationships/image" Target="../media/image26.png"/><Relationship Id="rId5" Type="http://schemas.openxmlformats.org/officeDocument/2006/relationships/image" Target="../media/image22.png"/><Relationship Id="rId10" Type="http://schemas.openxmlformats.org/officeDocument/2006/relationships/image" Target="../media/image25.jpeg"/><Relationship Id="rId4" Type="http://schemas.openxmlformats.org/officeDocument/2006/relationships/image" Target="../media/image21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s://youtu.be/fU0ujGWbeQ0" TargetMode="External"/><Relationship Id="rId1" Type="http://schemas.openxmlformats.org/officeDocument/2006/relationships/slideLayout" Target="../slideLayouts/slideLayout5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5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6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42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hyperlink" Target="http://dx.doi.org/10.1088/1748-0221/8/11/P11002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6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tiff"/><Relationship Id="rId1" Type="http://schemas.openxmlformats.org/officeDocument/2006/relationships/slideLayout" Target="../slideLayouts/slideLayout7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68.emf"/><Relationship Id="rId5" Type="http://schemas.openxmlformats.org/officeDocument/2006/relationships/image" Target="../media/image67.png"/><Relationship Id="rId4" Type="http://schemas.openxmlformats.org/officeDocument/2006/relationships/image" Target="../media/image6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Jay\Dropbox\CMS\CMS+LHC outreach and pics\CMS pics\pretty ME1 and barrel muon pic\cmsimage.jpg">
            <a:extLst>
              <a:ext uri="{FF2B5EF4-FFF2-40B4-BE49-F238E27FC236}">
                <a16:creationId xmlns:a16="http://schemas.microsoft.com/office/drawing/2014/main" id="{F9FD02FE-3840-4AA7-B595-58FAB69E0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alphaModFix amt="58000"/>
          </a:blip>
          <a:srcRect b="17129"/>
          <a:stretch>
            <a:fillRect/>
          </a:stretch>
        </p:blipFill>
        <p:spPr bwMode="auto">
          <a:xfrm>
            <a:off x="3638091" y="0"/>
            <a:ext cx="5505909" cy="6858000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3E170-D45D-4B46-ABBF-0B1CFF55B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14C6D45-FD34-41A5-976E-30087D3860B5}"/>
              </a:ext>
            </a:extLst>
          </p:cNvPr>
          <p:cNvSpPr txBox="1">
            <a:spLocks/>
          </p:cNvSpPr>
          <p:nvPr/>
        </p:nvSpPr>
        <p:spPr>
          <a:xfrm>
            <a:off x="902181" y="1592409"/>
            <a:ext cx="7772400" cy="16264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9A0000"/>
                </a:solidFill>
              </a:rPr>
              <a:t>CMS experiment group at TAMU</a:t>
            </a:r>
            <a:br>
              <a:rPr lang="en-US" dirty="0"/>
            </a:br>
            <a:r>
              <a:rPr lang="en-US" dirty="0"/>
              <a:t>	</a:t>
            </a:r>
            <a:r>
              <a:rPr lang="en-US" sz="2700" dirty="0">
                <a:solidFill>
                  <a:srgbClr val="F0EFBB"/>
                </a:solidFill>
              </a:rPr>
              <a:t>-- PI: Prof. Safonov, </a:t>
            </a:r>
            <a:r>
              <a:rPr lang="en-US" sz="2700" dirty="0" err="1">
                <a:solidFill>
                  <a:srgbClr val="F0EFBB"/>
                </a:solidFill>
              </a:rPr>
              <a:t>kamon</a:t>
            </a:r>
            <a:r>
              <a:rPr lang="en-US" sz="2700" dirty="0">
                <a:solidFill>
                  <a:srgbClr val="F0EFBB"/>
                </a:solidFill>
              </a:rPr>
              <a:t>, </a:t>
            </a:r>
            <a:r>
              <a:rPr lang="en-US" sz="2700" dirty="0" err="1">
                <a:solidFill>
                  <a:srgbClr val="F0EFBB"/>
                </a:solidFill>
              </a:rPr>
              <a:t>eusebi</a:t>
            </a:r>
            <a:endParaRPr lang="en-US" sz="2700" dirty="0">
              <a:solidFill>
                <a:srgbClr val="F0EFBB"/>
              </a:solidFill>
            </a:endParaRPr>
          </a:p>
          <a:p>
            <a:r>
              <a:rPr lang="en-US" sz="2700" dirty="0">
                <a:solidFill>
                  <a:srgbClr val="F0EFBB"/>
                </a:solidFill>
              </a:rPr>
              <a:t>	-- research: </a:t>
            </a:r>
            <a:r>
              <a:rPr lang="en-US" sz="2700" dirty="0">
                <a:solidFill>
                  <a:srgbClr val="00B0F0"/>
                </a:solidFill>
              </a:rPr>
              <a:t>Jason Gilmore</a:t>
            </a:r>
            <a:r>
              <a:rPr lang="en-US" sz="2700" dirty="0">
                <a:solidFill>
                  <a:srgbClr val="F0EFBB"/>
                </a:solidFill>
              </a:rPr>
              <a:t>, </a:t>
            </a:r>
            <a:r>
              <a:rPr lang="en-US" sz="2700" dirty="0" err="1">
                <a:solidFill>
                  <a:srgbClr val="F0EFBB"/>
                </a:solidFill>
              </a:rPr>
              <a:t>Evaldas</a:t>
            </a:r>
            <a:r>
              <a:rPr lang="en-US" sz="2700" dirty="0">
                <a:solidFill>
                  <a:srgbClr val="F0EFBB"/>
                </a:solidFill>
              </a:rPr>
              <a:t> </a:t>
            </a:r>
            <a:r>
              <a:rPr lang="en-US" sz="2700" dirty="0" err="1">
                <a:solidFill>
                  <a:srgbClr val="F0EFBB"/>
                </a:solidFill>
              </a:rPr>
              <a:t>juska</a:t>
            </a:r>
            <a:endParaRPr lang="en-US" sz="2700" dirty="0">
              <a:solidFill>
                <a:srgbClr val="F0EFBB"/>
              </a:solidFill>
            </a:endParaRPr>
          </a:p>
          <a:p>
            <a:r>
              <a:rPr lang="en-US" sz="2700" dirty="0">
                <a:solidFill>
                  <a:srgbClr val="F0EFBB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31826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csc_trapezoid">
            <a:extLst>
              <a:ext uri="{FF2B5EF4-FFF2-40B4-BE49-F238E27FC236}">
                <a16:creationId xmlns:a16="http://schemas.microsoft.com/office/drawing/2014/main" id="{0C2BCBDD-5ED5-48C7-BDC5-82E8AF681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2973" y="1408296"/>
            <a:ext cx="3448050" cy="5407025"/>
          </a:xfrm>
          <a:prstGeom prst="rect">
            <a:avLst/>
          </a:prstGeom>
          <a:noFill/>
        </p:spPr>
      </p:pic>
      <p:sp>
        <p:nvSpPr>
          <p:cNvPr id="3142658" name="Rectangle 2"/>
          <p:cNvSpPr>
            <a:spLocks noGrp="1" noChangeArrowheads="1"/>
          </p:cNvSpPr>
          <p:nvPr>
            <p:ph type="title"/>
          </p:nvPr>
        </p:nvSpPr>
        <p:spPr>
          <a:xfrm>
            <a:off x="847725" y="107950"/>
            <a:ext cx="8220075" cy="636588"/>
          </a:xfrm>
        </p:spPr>
        <p:txBody>
          <a:bodyPr/>
          <a:lstStyle/>
          <a:p>
            <a:r>
              <a:rPr lang="en-US" sz="3600" dirty="0"/>
              <a:t>CMS Cathode Strip Chambers (CSC)</a:t>
            </a:r>
          </a:p>
        </p:txBody>
      </p:sp>
      <p:sp>
        <p:nvSpPr>
          <p:cNvPr id="3142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71574"/>
            <a:ext cx="4552244" cy="234796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b="1" dirty="0"/>
              <a:t>540 trapezoidal chambers in CMS </a:t>
            </a:r>
            <a:r>
              <a:rPr lang="en-US" sz="1600" b="1" u="sng" dirty="0"/>
              <a:t>endcaps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6 layers: precision </a:t>
            </a:r>
            <a:r>
              <a:rPr lang="en-US" sz="1600" b="1" i="1" dirty="0">
                <a:latin typeface="Symbol" pitchFamily="18" charset="2"/>
              </a:rPr>
              <a:t>f</a:t>
            </a:r>
            <a:r>
              <a:rPr lang="en-US" sz="1600" dirty="0"/>
              <a:t> from</a:t>
            </a:r>
            <a:r>
              <a:rPr lang="en-US" sz="1600" baseline="0" dirty="0"/>
              <a:t> cathode strips, </a:t>
            </a:r>
            <a:br>
              <a:rPr lang="en-US" sz="1600" baseline="0" dirty="0"/>
            </a:br>
            <a:r>
              <a:rPr lang="en-US" sz="1600" baseline="0" dirty="0"/>
              <a:t>coarse </a:t>
            </a:r>
            <a:r>
              <a:rPr lang="en-US" sz="1600" b="1" i="1" baseline="0" dirty="0"/>
              <a:t>r</a:t>
            </a:r>
            <a:r>
              <a:rPr lang="en-US" sz="1600" baseline="0" dirty="0"/>
              <a:t> and timing from anode wires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Electrons drift to wires, </a:t>
            </a:r>
            <a:r>
              <a:rPr lang="en-US" sz="1600" b="1" dirty="0"/>
              <a:t>induce</a:t>
            </a:r>
            <a:r>
              <a:rPr lang="en-US" sz="1600" dirty="0"/>
              <a:t> opposite charge on perpendicular cathode strips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Precise ~2% interpolation of cathode charge </a:t>
            </a:r>
            <a:br>
              <a:rPr lang="en-US" sz="1600" dirty="0"/>
            </a:br>
            <a:r>
              <a:rPr lang="en-US" sz="1600" dirty="0"/>
              <a:t>on ~cm strips gives ~200 </a:t>
            </a:r>
            <a:r>
              <a:rPr lang="en-US" sz="1600" dirty="0">
                <a:latin typeface="Symbol" pitchFamily="18" charset="2"/>
              </a:rPr>
              <a:t>m</a:t>
            </a:r>
            <a:r>
              <a:rPr lang="en-US" sz="1600" dirty="0"/>
              <a:t>m accuracy</a:t>
            </a:r>
          </a:p>
        </p:txBody>
      </p:sp>
      <p:pic>
        <p:nvPicPr>
          <p:cNvPr id="9" name="Picture 8" descr="csc_diagram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3319543"/>
            <a:ext cx="4572000" cy="347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43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9568570" y="1286648"/>
            <a:ext cx="8358188" cy="2543200"/>
          </a:xfrm>
        </p:spPr>
        <p:txBody>
          <a:bodyPr anchor="t"/>
          <a:lstStyle/>
          <a:p>
            <a:pPr marL="0" indent="0">
              <a:buNone/>
            </a:pPr>
            <a:r>
              <a:rPr lang="en-US" altLang="en-US" sz="1687"/>
              <a:t>Improve radiation resistance by </a:t>
            </a:r>
            <a:r>
              <a:rPr lang="en-US" altLang="en-US" sz="1687" b="1" u="sng"/>
              <a:t>decoupling</a:t>
            </a:r>
            <a:r>
              <a:rPr lang="en-US" altLang="en-US" sz="1687"/>
              <a:t> amplification and detection structures:</a:t>
            </a:r>
          </a:p>
          <a:p>
            <a:pPr lvl="1"/>
            <a:r>
              <a:rPr lang="en-US" altLang="en-US" sz="1687"/>
              <a:t>The gas volume is separated into a drift gap and an induction gap by a GEM foil.   E.g. an MSGC or any other structured detection plane plane is underneath</a:t>
            </a:r>
          </a:p>
          <a:p>
            <a:pPr lvl="1"/>
            <a:r>
              <a:rPr lang="en-US" altLang="en-US" sz="1687"/>
              <a:t>The foil (e.g. 50 µm thickness) is metalized on both sides and has a pattern of micro-holes (e.g. 70 µm with a 140 µm pitch).</a:t>
            </a:r>
          </a:p>
          <a:p>
            <a:pPr lvl="1"/>
            <a:r>
              <a:rPr lang="en-US" altLang="en-US" sz="1687"/>
              <a:t>A high voltage (~ 400 V) applied on the two faces of the foil creates a high field inside the holes → electron multiplication takes place in the holes</a:t>
            </a:r>
          </a:p>
          <a:p>
            <a:endParaRPr lang="en-US" sz="1969"/>
          </a:p>
        </p:txBody>
      </p:sp>
      <p:grpSp>
        <p:nvGrpSpPr>
          <p:cNvPr id="22" name="Group 21"/>
          <p:cNvGrpSpPr/>
          <p:nvPr/>
        </p:nvGrpSpPr>
        <p:grpSpPr>
          <a:xfrm>
            <a:off x="5258142" y="3494422"/>
            <a:ext cx="2998152" cy="2628900"/>
            <a:chOff x="3859848" y="1106488"/>
            <a:chExt cx="2998152" cy="2628900"/>
          </a:xfrm>
        </p:grpSpPr>
        <p:pic>
          <p:nvPicPr>
            <p:cNvPr id="23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2400" y="1106488"/>
              <a:ext cx="2895600" cy="262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23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082265" y="1487025"/>
              <a:ext cx="295867" cy="402931"/>
            </a:xfrm>
            <a:prstGeom prst="rect">
              <a:avLst/>
            </a:prstGeom>
            <a:blipFill rotWithShape="1">
              <a:blip r:embed="rId5" cstate="print"/>
              <a:stretch>
                <a:fillRect r="-8333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en-US" sz="2000">
                  <a:noFill/>
                </a:rPr>
                <a:t> </a:t>
              </a:r>
            </a:p>
          </p:txBody>
        </p:sp>
        <p:sp>
          <p:nvSpPr>
            <p:cNvPr id="25" name="TextBox 24"/>
            <p:cNvSpPr txBox="1">
              <a:spLocks noChangeArrowheads="1"/>
            </p:cNvSpPr>
            <p:nvPr/>
          </p:nvSpPr>
          <p:spPr bwMode="auto">
            <a:xfrm>
              <a:off x="4991100" y="1219200"/>
              <a:ext cx="17145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>
                  <a:solidFill>
                    <a:prstClr val="black"/>
                  </a:solidFill>
                </a:rPr>
                <a:t>V=const.</a:t>
              </a:r>
            </a:p>
          </p:txBody>
        </p:sp>
        <p:sp>
          <p:nvSpPr>
            <p:cNvPr id="26" name="TextBox 9"/>
            <p:cNvSpPr txBox="1">
              <a:spLocks noChangeArrowheads="1"/>
            </p:cNvSpPr>
            <p:nvPr/>
          </p:nvSpPr>
          <p:spPr bwMode="auto">
            <a:xfrm>
              <a:off x="5143500" y="2244725"/>
              <a:ext cx="6096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>
                  <a:solidFill>
                    <a:prstClr val="black"/>
                  </a:solidFill>
                </a:rPr>
                <a:t>~400 V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5159375" y="2152650"/>
              <a:ext cx="0" cy="45720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4230198" y="2971800"/>
              <a:ext cx="1484802" cy="402931"/>
            </a:xfrm>
            <a:prstGeom prst="rect">
              <a:avLst/>
            </a:prstGeom>
            <a:blipFill rotWithShape="1">
              <a:blip r:embed="rId6" cstate="print"/>
              <a:stretch>
                <a:fillRect l="-813" r="-1626" b="-20588"/>
              </a:stretch>
            </a:blipFill>
            <a:ln>
              <a:solidFill>
                <a:schemeClr val="tx1"/>
              </a:solidFill>
            </a:ln>
          </p:spPr>
          <p:txBody>
            <a:bodyPr/>
            <a:lstStyle/>
            <a:p>
              <a:pPr>
                <a:defRPr/>
              </a:pPr>
              <a:r>
                <a:rPr lang="en-US" sz="2000">
                  <a:noFill/>
                </a:rPr>
                <a:t> 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5715000" y="2511425"/>
              <a:ext cx="381000" cy="46037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9"/>
            <p:cNvSpPr txBox="1">
              <a:spLocks noChangeArrowheads="1"/>
            </p:cNvSpPr>
            <p:nvPr/>
          </p:nvSpPr>
          <p:spPr bwMode="auto">
            <a:xfrm>
              <a:off x="3859848" y="2240818"/>
              <a:ext cx="60960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100">
                  <a:solidFill>
                    <a:prstClr val="black"/>
                  </a:solidFill>
                </a:rPr>
                <a:t>~50</a:t>
              </a:r>
              <a:r>
                <a:rPr lang="en-US" sz="1100">
                  <a:solidFill>
                    <a:prstClr val="black"/>
                  </a:solidFill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>
                  <a:solidFill>
                    <a:prstClr val="black"/>
                  </a:solidFill>
                </a:rPr>
                <a:t>m</a:t>
              </a:r>
            </a:p>
          </p:txBody>
        </p:sp>
      </p:grpSp>
      <p:graphicFrame>
        <p:nvGraphicFramePr>
          <p:cNvPr id="31" name="Object 3"/>
          <p:cNvGraphicFramePr>
            <a:graphicFrameLocks noChangeAspect="1"/>
          </p:cNvGraphicFramePr>
          <p:nvPr/>
        </p:nvGraphicFramePr>
        <p:xfrm>
          <a:off x="7093168" y="3469418"/>
          <a:ext cx="1949233" cy="262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Document" r:id="rId7" imgW="1930329" imgH="2603404" progId="Word.Document.12">
                  <p:link updateAutomatic="1"/>
                </p:oleObj>
              </mc:Choice>
              <mc:Fallback>
                <p:oleObj name="Document" r:id="rId7" imgW="1930329" imgH="2603404" progId="Word.Document.12">
                  <p:link updateAutomatic="1"/>
                  <p:pic>
                    <p:nvPicPr>
                      <p:cNvPr id="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3168" y="3469418"/>
                        <a:ext cx="1949233" cy="262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7821248" y="3213452"/>
            <a:ext cx="1311346" cy="4819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66"/>
              <a:t>Avalanche across a GEM</a:t>
            </a:r>
            <a:endParaRPr lang="en-US" sz="1266" b="1"/>
          </a:p>
        </p:txBody>
      </p:sp>
      <p:pic>
        <p:nvPicPr>
          <p:cNvPr id="18" name="pasted-image.pdf">
            <a:extLst>
              <a:ext uri="{FF2B5EF4-FFF2-40B4-BE49-F238E27FC236}">
                <a16:creationId xmlns:a16="http://schemas.microsoft.com/office/drawing/2014/main" id="{DEC6FACA-1ACA-4D44-A02A-D7276CE9EDA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52749"/>
          <a:stretch>
            <a:fillRect/>
          </a:stretch>
        </p:blipFill>
        <p:spPr>
          <a:xfrm>
            <a:off x="252853" y="776471"/>
            <a:ext cx="3240860" cy="286936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ED2E5DA4-DD40-0E4B-A20F-37AFFFFAC233}"/>
              </a:ext>
            </a:extLst>
          </p:cNvPr>
          <p:cNvGrpSpPr/>
          <p:nvPr/>
        </p:nvGrpSpPr>
        <p:grpSpPr>
          <a:xfrm>
            <a:off x="3493712" y="1108514"/>
            <a:ext cx="3521871" cy="2050255"/>
            <a:chOff x="1007000" y="4647790"/>
            <a:chExt cx="1955420" cy="1119538"/>
          </a:xfrm>
        </p:grpSpPr>
        <p:pic>
          <p:nvPicPr>
            <p:cNvPr id="33" name="Picture 32" descr="Fig02a.tiff                                                    00002966&#10;WORKS 2002                     B6F74E7B:">
              <a:extLst>
                <a:ext uri="{FF2B5EF4-FFF2-40B4-BE49-F238E27FC236}">
                  <a16:creationId xmlns:a16="http://schemas.microsoft.com/office/drawing/2014/main" id="{9686EDDD-E512-9344-84C7-9D4A45CD47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7000" y="4647790"/>
              <a:ext cx="1955420" cy="111953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B94CF2D-027C-D64F-89E9-24DD39072571}"/>
                </a:ext>
              </a:extLst>
            </p:cNvPr>
            <p:cNvSpPr txBox="1"/>
            <p:nvPr/>
          </p:nvSpPr>
          <p:spPr>
            <a:xfrm>
              <a:off x="1218472" y="5491621"/>
              <a:ext cx="565342" cy="192290"/>
            </a:xfrm>
            <a:prstGeom prst="rect">
              <a:avLst/>
            </a:prstGeom>
            <a:solidFill>
              <a:srgbClr val="505050"/>
            </a:solidFill>
          </p:spPr>
          <p:txBody>
            <a:bodyPr wrap="none" rtlCol="0">
              <a:spAutoFit/>
            </a:bodyPr>
            <a:lstStyle/>
            <a:p>
              <a:r>
                <a:rPr lang="en-US" sz="844" b="1">
                  <a:solidFill>
                    <a:schemeClr val="bg1"/>
                  </a:solidFill>
                </a:rPr>
                <a:t>DOUBLE CONICAL</a:t>
              </a:r>
            </a:p>
            <a:p>
              <a:r>
                <a:rPr lang="en-US" sz="844" b="1">
                  <a:solidFill>
                    <a:schemeClr val="bg1"/>
                  </a:solidFill>
                </a:rPr>
                <a:t>“HOURGLASS”</a:t>
              </a:r>
            </a:p>
          </p:txBody>
        </p:sp>
      </p:grpSp>
      <p:pic>
        <p:nvPicPr>
          <p:cNvPr id="35" name="Picture 5">
            <a:extLst>
              <a:ext uri="{FF2B5EF4-FFF2-40B4-BE49-F238E27FC236}">
                <a16:creationId xmlns:a16="http://schemas.microsoft.com/office/drawing/2014/main" id="{B5F986E1-9BF6-9E42-9243-98B5DFAB2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12" y="3494422"/>
            <a:ext cx="4414837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5FBE0CD-30AD-8F48-A25A-E928FA27A17F}"/>
              </a:ext>
            </a:extLst>
          </p:cNvPr>
          <p:cNvSpPr/>
          <p:nvPr/>
        </p:nvSpPr>
        <p:spPr>
          <a:xfrm>
            <a:off x="235712" y="808174"/>
            <a:ext cx="265562" cy="213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66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3399E6A3-69DA-44F7-AAAA-736C9CD16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5" y="151056"/>
            <a:ext cx="8168684" cy="595508"/>
          </a:xfrm>
        </p:spPr>
        <p:txBody>
          <a:bodyPr/>
          <a:lstStyle/>
          <a:p>
            <a:r>
              <a:rPr lang="en-US" dirty="0"/>
              <a:t>Gas Electron Multiplier (GEM)</a:t>
            </a:r>
          </a:p>
        </p:txBody>
      </p:sp>
    </p:spTree>
    <p:extLst>
      <p:ext uri="{BB962C8B-B14F-4D97-AF65-F5344CB8AC3E}">
        <p14:creationId xmlns:p14="http://schemas.microsoft.com/office/powerpoint/2010/main" val="21813827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3973776-F6B4-884E-8D67-56DEA14C6954}"/>
              </a:ext>
            </a:extLst>
          </p:cNvPr>
          <p:cNvSpPr/>
          <p:nvPr/>
        </p:nvSpPr>
        <p:spPr>
          <a:xfrm>
            <a:off x="5504469" y="6480274"/>
            <a:ext cx="28653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hlinkClick r:id="rId2"/>
              </a:rPr>
              <a:t>https://youtu.be/fU0ujGWbeQ0</a:t>
            </a:r>
            <a:endParaRPr lang="en-US" sz="1600" dirty="0"/>
          </a:p>
          <a:p>
            <a:endParaRPr lang="en-US" sz="1600" dirty="0"/>
          </a:p>
        </p:txBody>
      </p:sp>
      <p:pic>
        <p:nvPicPr>
          <p:cNvPr id="1030" name="Picture 6" descr="https://cds.cern.ch/record/2684028/files/201906-204_05.jpg?subformat=icon-640">
            <a:extLst>
              <a:ext uri="{FF2B5EF4-FFF2-40B4-BE49-F238E27FC236}">
                <a16:creationId xmlns:a16="http://schemas.microsoft.com/office/drawing/2014/main" id="{51E2BA3F-750C-1B4C-876C-E0792CD3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46" y="809891"/>
            <a:ext cx="8555219" cy="570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8D350DCA-5742-4934-AF1B-6099D260B0EE}"/>
              </a:ext>
            </a:extLst>
          </p:cNvPr>
          <p:cNvSpPr txBox="1">
            <a:spLocks/>
          </p:cNvSpPr>
          <p:nvPr/>
        </p:nvSpPr>
        <p:spPr>
          <a:xfrm>
            <a:off x="390525" y="151056"/>
            <a:ext cx="8168684" cy="595508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700B8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700B8"/>
                </a:solidFill>
                <a:latin typeface="Candara" pitchFamily="34" charset="0"/>
              </a:defRPr>
            </a:lvl2pPr>
            <a:lvl3pPr algn="ctr" defTabSz="457200" rtl="0" eaLnBrk="0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700B8"/>
                </a:solidFill>
                <a:latin typeface="Candara" pitchFamily="34" charset="0"/>
              </a:defRPr>
            </a:lvl3pPr>
            <a:lvl4pPr algn="ctr" defTabSz="457200" rtl="0" eaLnBrk="0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700B8"/>
                </a:solidFill>
                <a:latin typeface="Candara" pitchFamily="34" charset="0"/>
              </a:defRPr>
            </a:lvl4pPr>
            <a:lvl5pPr algn="ctr" defTabSz="457200" rtl="0" eaLnBrk="0" fontAlgn="base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700B8"/>
                </a:solidFill>
                <a:latin typeface="Candara" pitchFamily="34" charset="0"/>
              </a:defRPr>
            </a:lvl5pPr>
            <a:lvl6pPr marL="457200" algn="ctr" defTabSz="457200" rtl="0" fontAlgn="base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700B8"/>
                </a:solidFill>
                <a:latin typeface="Candara" pitchFamily="34" charset="0"/>
              </a:defRPr>
            </a:lvl6pPr>
            <a:lvl7pPr marL="914400" algn="ctr" defTabSz="457200" rtl="0" fontAlgn="base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700B8"/>
                </a:solidFill>
                <a:latin typeface="Candara" pitchFamily="34" charset="0"/>
              </a:defRPr>
            </a:lvl7pPr>
            <a:lvl8pPr marL="1371600" algn="ctr" defTabSz="457200" rtl="0" fontAlgn="base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700B8"/>
                </a:solidFill>
                <a:latin typeface="Candara" pitchFamily="34" charset="0"/>
              </a:defRPr>
            </a:lvl8pPr>
            <a:lvl9pPr marL="1828800" algn="ctr" defTabSz="457200" rtl="0" fontAlgn="base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4700B8"/>
                </a:solidFill>
                <a:latin typeface="Candara" pitchFamily="34" charset="0"/>
              </a:defRPr>
            </a:lvl9pPr>
          </a:lstStyle>
          <a:p>
            <a:r>
              <a:rPr lang="en-US" kern="0" dirty="0"/>
              <a:t>Installation of a GEM Chamber</a:t>
            </a:r>
          </a:p>
        </p:txBody>
      </p:sp>
    </p:spTree>
    <p:extLst>
      <p:ext uri="{BB962C8B-B14F-4D97-AF65-F5344CB8AC3E}">
        <p14:creationId xmlns:p14="http://schemas.microsoft.com/office/powerpoint/2010/main" val="1421406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85813"/>
          </a:xfrm>
          <a:solidFill>
            <a:schemeClr val="bg1"/>
          </a:solidFill>
        </p:spPr>
        <p:txBody>
          <a:bodyPr>
            <a:noAutofit/>
          </a:bodyPr>
          <a:lstStyle/>
          <a:p>
            <a:pPr eaLnBrk="1" hangingPunct="1"/>
            <a:r>
              <a:rPr lang="en-US" sz="3200" dirty="0">
                <a:solidFill>
                  <a:schemeClr val="tx1"/>
                </a:solidFill>
                <a:latin typeface="Calibri" charset="0"/>
              </a:rPr>
              <a:t>Endcap Muon Station 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9E8707-CB87-5942-9FDE-D588DEABEC69}" type="slidenum">
              <a:rPr lang="en-US" smtClean="0"/>
              <a:t>13</a:t>
            </a:fld>
            <a:endParaRPr lang="en-US"/>
          </a:p>
        </p:txBody>
      </p:sp>
      <p:pic>
        <p:nvPicPr>
          <p:cNvPr id="1789955" name="Picture 3" descr="0607006_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5813"/>
            <a:ext cx="9144000" cy="645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Textfeld 6"/>
          <p:cNvSpPr txBox="1">
            <a:spLocks noChangeArrowheads="1"/>
          </p:cNvSpPr>
          <p:nvPr/>
        </p:nvSpPr>
        <p:spPr bwMode="auto">
          <a:xfrm>
            <a:off x="8858250" y="0"/>
            <a:ext cx="32543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000">
                <a:solidFill>
                  <a:schemeClr val="bg1"/>
                </a:solidFill>
              </a:rPr>
              <a:t>15</a:t>
            </a:r>
            <a:endParaRPr lang="en-GB" sz="1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237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muon detectors in CMS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916" y="845289"/>
            <a:ext cx="8737753" cy="3375838"/>
          </a:xfrm>
        </p:spPr>
        <p:txBody>
          <a:bodyPr>
            <a:normAutofit fontScale="85000" lnSpcReduction="20000"/>
          </a:bodyPr>
          <a:lstStyle/>
          <a:p>
            <a:pPr>
              <a:buFont typeface="Arial"/>
              <a:buChar char="•"/>
            </a:pPr>
            <a:r>
              <a:rPr lang="en-US" b="1" dirty="0"/>
              <a:t>Triggering</a:t>
            </a:r>
            <a:r>
              <a:rPr lang="en-US" dirty="0"/>
              <a:t>* the muon trigger at CMS is crucial:</a:t>
            </a:r>
          </a:p>
          <a:p>
            <a:pPr lvl="1">
              <a:buFont typeface="Arial"/>
              <a:buChar char="•"/>
            </a:pPr>
            <a:r>
              <a:rPr lang="en-US" dirty="0"/>
              <a:t>Impossible to read out all of CMS data from 40 MHz LHC crossings</a:t>
            </a:r>
          </a:p>
          <a:p>
            <a:pPr lvl="1">
              <a:buFont typeface="Arial"/>
              <a:buChar char="•"/>
            </a:pPr>
            <a:r>
              <a:rPr lang="en-US" dirty="0"/>
              <a:t>Must apply logical algorithms in fast electronics to identify the most interesting events: multiple muons and high transverse momentum (P</a:t>
            </a:r>
            <a:r>
              <a:rPr lang="en-US" baseline="-25000" dirty="0"/>
              <a:t>T</a:t>
            </a:r>
            <a:r>
              <a:rPr lang="en-US" dirty="0"/>
              <a:t>)</a:t>
            </a:r>
          </a:p>
          <a:p>
            <a:pPr lvl="1">
              <a:buFont typeface="Arial"/>
              <a:buChar char="•"/>
            </a:pPr>
            <a:r>
              <a:rPr lang="en-US" dirty="0"/>
              <a:t>Muon Level 1 trigger rate is ~50 kHz, a factor O(1000) reduction, before high-precision detector data is read out to computer farm</a:t>
            </a:r>
          </a:p>
          <a:p>
            <a:pPr>
              <a:buFont typeface="Arial"/>
              <a:buChar char="•"/>
            </a:pPr>
            <a:r>
              <a:rPr lang="en-US" b="1" dirty="0"/>
              <a:t>The TAMU group designs and builds electronics for the CMS Muon system</a:t>
            </a:r>
            <a:endParaRPr lang="en-US" dirty="0"/>
          </a:p>
          <a:p>
            <a:pPr lvl="1">
              <a:buFont typeface="Arial"/>
              <a:buChar char="•"/>
            </a:pPr>
            <a:r>
              <a:rPr lang="en-US" dirty="0"/>
              <a:t>Trigger and data acquisition development</a:t>
            </a:r>
          </a:p>
          <a:p>
            <a:pPr lvl="1">
              <a:buFont typeface="Arial"/>
              <a:buChar char="•"/>
            </a:pPr>
            <a:r>
              <a:rPr lang="en-US" dirty="0"/>
              <a:t>Algorithm design and implementation</a:t>
            </a:r>
          </a:p>
          <a:p>
            <a:pPr lvl="1">
              <a:buFont typeface="Arial"/>
              <a:buChar char="•"/>
            </a:pPr>
            <a:r>
              <a:rPr lang="en-US" dirty="0"/>
              <a:t>Software and firmware to control the detector electronics</a:t>
            </a:r>
          </a:p>
          <a:p>
            <a:pPr lvl="3">
              <a:buFont typeface="Arial"/>
              <a:buChar char="•"/>
            </a:pP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BDAD22-CFAC-45B1-BD4F-D678155CDD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250" t="2248" b="6202"/>
          <a:stretch/>
        </p:blipFill>
        <p:spPr>
          <a:xfrm>
            <a:off x="7017488" y="2964155"/>
            <a:ext cx="1491848" cy="3800261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1832BFD8-0C78-40B7-ACE8-8096B66C6E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639" b="11027"/>
          <a:stretch/>
        </p:blipFill>
        <p:spPr>
          <a:xfrm>
            <a:off x="1568302" y="3982197"/>
            <a:ext cx="4508205" cy="28204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56689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6895A053-A281-487A-89B8-3C662A6634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388" b="9662"/>
          <a:stretch/>
        </p:blipFill>
        <p:spPr bwMode="auto">
          <a:xfrm rot="16200000">
            <a:off x="5649332" y="139005"/>
            <a:ext cx="2769536" cy="41825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25549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TAMU Electronics Development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228600" y="882501"/>
            <a:ext cx="4726172" cy="2966485"/>
          </a:xfrm>
        </p:spPr>
        <p:txBody>
          <a:bodyPr anchor="t" anchorCtr="0">
            <a:normAutofit fontScale="85000" lnSpcReduction="10000"/>
          </a:bodyPr>
          <a:lstStyle/>
          <a:p>
            <a:r>
              <a:rPr lang="en-US" dirty="0"/>
              <a:t>Optical Trigger Motherboard </a:t>
            </a:r>
            <a:r>
              <a:rPr lang="en-US" b="0" dirty="0"/>
              <a:t>for CMS CSC detector, built at TAMU (multi-Gbps optical links, Virtex-6 FPGA)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3 years of design and testing, 1 year for production (2013)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Additional production later (2019-2020)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Electronics test-stand at TAMU, integration tests at Rice and CERN</a:t>
            </a:r>
          </a:p>
          <a:p>
            <a:pPr marL="342900" indent="-342900">
              <a:buFont typeface="Arial" pitchFamily="34" charset="0"/>
              <a:buChar char="•"/>
            </a:pPr>
            <a:endParaRPr lang="en-US" b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xfrm>
            <a:off x="228600" y="3960629"/>
            <a:ext cx="5247167" cy="2592572"/>
          </a:xfrm>
        </p:spPr>
        <p:txBody>
          <a:bodyPr>
            <a:normAutofit fontScale="85000" lnSpcReduction="10000"/>
          </a:bodyPr>
          <a:lstStyle/>
          <a:p>
            <a:r>
              <a:rPr lang="en-US" b="0" dirty="0"/>
              <a:t>A lot of hard work by graduate and undergraduate students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Circuit board design using CAD tools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Firmware development and debugging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Algorithm development and implementation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Testing and operating software environment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Installation and commissioning at CERN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180DFD1-23A5-4934-88F6-ABF6BA77AA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4031"/>
          <a:stretch/>
        </p:blipFill>
        <p:spPr>
          <a:xfrm>
            <a:off x="4773197" y="2966484"/>
            <a:ext cx="2474861" cy="2506835"/>
          </a:xfrm>
          <a:prstGeom prst="rect">
            <a:avLst/>
          </a:prstGeom>
        </p:spPr>
      </p:pic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EA67264A-0B35-4C3E-ADFF-96A45B00EF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134987" y="5086965"/>
            <a:ext cx="2388314" cy="1694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12D47F-08A9-4280-A002-4925A7F35D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8377" y="3548869"/>
            <a:ext cx="2143897" cy="160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21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25549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Radiation Effects Studies at TAMU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228600" y="967563"/>
            <a:ext cx="6112994" cy="3223437"/>
          </a:xfrm>
        </p:spPr>
        <p:txBody>
          <a:bodyPr anchor="t" anchorCtr="0">
            <a:normAutofit fontScale="77500" lnSpcReduction="20000"/>
          </a:bodyPr>
          <a:lstStyle/>
          <a:p>
            <a:r>
              <a:rPr lang="en-US" b="0" dirty="0"/>
              <a:t>The TAMU group has taken the lead on testing GEM and CSC on-detector electronics to verify they are reliable for use in radioactive areas of CMS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FPGAs, optical devices, digital logic, memory chips, voltage regulators, etc.</a:t>
            </a:r>
          </a:p>
          <a:p>
            <a:r>
              <a:rPr lang="en-US" b="0" dirty="0"/>
              <a:t>Radiation tests on commercial electronics are performed at TAMU facilities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TAMU Cyclotron Facility K150 proton beam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TAMU Nuclear Science Center reactor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Studies performed for Total Ionizing Dose tolerance as well as Single Event Upset effects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51386" y="1224301"/>
            <a:ext cx="3247589" cy="2434856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8B2E15-23CF-4942-A044-B8C5431FF6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23" t="9706" b="42270"/>
          <a:stretch/>
        </p:blipFill>
        <p:spPr>
          <a:xfrm>
            <a:off x="5406656" y="4268953"/>
            <a:ext cx="3117112" cy="2348042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029459-37CE-4100-B9A8-A053C1B1D9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551112" y="4214990"/>
            <a:ext cx="4041775" cy="6397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842C50-A5EF-4027-9FBC-6098181F72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604" t="24496" r="11396" b="23721"/>
          <a:stretch/>
        </p:blipFill>
        <p:spPr>
          <a:xfrm>
            <a:off x="51391" y="4168191"/>
            <a:ext cx="5100083" cy="264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62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25549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TAMU Off-detector Electronics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228599" y="824910"/>
            <a:ext cx="6002079" cy="1663109"/>
          </a:xfrm>
        </p:spPr>
        <p:txBody>
          <a:bodyPr anchor="t" anchorCtr="0">
            <a:normAutofit fontScale="92500" lnSpcReduction="10000"/>
          </a:bodyPr>
          <a:lstStyle/>
          <a:p>
            <a:r>
              <a:rPr lang="en-US" b="0" dirty="0"/>
              <a:t>Back-end systems for CSC and GEM detectors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Both trigger and data acquisition functions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Current GE1/1 and GE2/1 GEM development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Future CSC and ME0 development</a:t>
            </a:r>
          </a:p>
          <a:p>
            <a:pPr marL="342900" indent="-342900">
              <a:buFont typeface="Arial" pitchFamily="34" charset="0"/>
              <a:buChar char="•"/>
            </a:pPr>
            <a:endParaRPr lang="en-US" b="0" dirty="0"/>
          </a:p>
        </p:txBody>
      </p:sp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2C5BA658-E465-42C1-86B3-F44CF19DAF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96" t="5337" r="6774" b="20270"/>
          <a:stretch/>
        </p:blipFill>
        <p:spPr bwMode="auto">
          <a:xfrm>
            <a:off x="0" y="3498112"/>
            <a:ext cx="5385391" cy="3359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8" name="Content Placeholder 4">
            <a:extLst>
              <a:ext uri="{FF2B5EF4-FFF2-40B4-BE49-F238E27FC236}">
                <a16:creationId xmlns:a16="http://schemas.microsoft.com/office/drawing/2014/main" id="{7DA34AE9-8B4F-4127-8749-F5552D0F86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283842" y="1525772"/>
            <a:ext cx="2734105" cy="486063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4DBE6C-50CE-4C22-B9F2-8949E43637E9}"/>
              </a:ext>
            </a:extLst>
          </p:cNvPr>
          <p:cNvSpPr txBox="1"/>
          <p:nvPr/>
        </p:nvSpPr>
        <p:spPr>
          <a:xfrm>
            <a:off x="304367" y="3064984"/>
            <a:ext cx="4754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00B0F0"/>
                </a:solidFill>
                <a:latin typeface="Symbol" panose="05050102010706020507" pitchFamily="18" charset="2"/>
              </a:rPr>
              <a:t>m</a:t>
            </a:r>
            <a:r>
              <a:rPr lang="en-US" dirty="0" err="1">
                <a:solidFill>
                  <a:srgbClr val="00B0F0"/>
                </a:solidFill>
              </a:rPr>
              <a:t>TCA</a:t>
            </a:r>
            <a:r>
              <a:rPr lang="en-US" dirty="0">
                <a:solidFill>
                  <a:srgbClr val="00B0F0"/>
                </a:solidFill>
              </a:rPr>
              <a:t> crate with CTP7 for GEM and CSC studies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42AFE2-46C4-4F32-8F85-52E1F0BC2897}"/>
              </a:ext>
            </a:extLst>
          </p:cNvPr>
          <p:cNvSpPr txBox="1"/>
          <p:nvPr/>
        </p:nvSpPr>
        <p:spPr>
          <a:xfrm>
            <a:off x="6186723" y="879441"/>
            <a:ext cx="28312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  <a:latin typeface="Symbol" panose="05050102010706020507" pitchFamily="18" charset="2"/>
              </a:rPr>
              <a:t>A</a:t>
            </a:r>
            <a:r>
              <a:rPr lang="en-US" dirty="0">
                <a:solidFill>
                  <a:srgbClr val="00B0F0"/>
                </a:solidFill>
              </a:rPr>
              <a:t>TCA crate for future</a:t>
            </a:r>
            <a:br>
              <a:rPr lang="en-US" dirty="0">
                <a:solidFill>
                  <a:srgbClr val="00B0F0"/>
                </a:solidFill>
              </a:rPr>
            </a:br>
            <a:r>
              <a:rPr lang="en-US" dirty="0">
                <a:solidFill>
                  <a:srgbClr val="00B0F0"/>
                </a:solidFill>
              </a:rPr>
              <a:t>GEM and CSC development</a:t>
            </a:r>
          </a:p>
        </p:txBody>
      </p:sp>
    </p:spTree>
    <p:extLst>
      <p:ext uri="{BB962C8B-B14F-4D97-AF65-F5344CB8AC3E}">
        <p14:creationId xmlns:p14="http://schemas.microsoft.com/office/powerpoint/2010/main" val="3069621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8C10D5A-7345-4815-8E32-A94921A04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871608" y="1163158"/>
            <a:ext cx="3691268" cy="27684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E09DE6-9798-4DE5-B640-A2497DADA5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28" r="14574"/>
          <a:stretch/>
        </p:blipFill>
        <p:spPr>
          <a:xfrm>
            <a:off x="4896294" y="3639099"/>
            <a:ext cx="4247706" cy="29353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25549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TAMU Electronics Test Stands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228599" y="824909"/>
            <a:ext cx="6002079" cy="2896485"/>
          </a:xfrm>
        </p:spPr>
        <p:txBody>
          <a:bodyPr anchor="t" anchorCtr="0">
            <a:normAutofit fontScale="70000" lnSpcReduction="20000"/>
          </a:bodyPr>
          <a:lstStyle/>
          <a:p>
            <a:r>
              <a:rPr lang="en-US" b="0" dirty="0"/>
              <a:t>CSC test stand for ongoing trigger algorithm improvements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Integrating GEM + CSC trigger capability</a:t>
            </a:r>
          </a:p>
          <a:p>
            <a:pPr marL="1714500" lvl="3" indent="-342900">
              <a:buFont typeface="Arial" pitchFamily="34" charset="0"/>
              <a:buChar char="•"/>
            </a:pPr>
            <a:endParaRPr lang="en-US" b="0" dirty="0"/>
          </a:p>
          <a:p>
            <a:r>
              <a:rPr lang="en-US" b="0" dirty="0"/>
              <a:t>Back-end test stands for CSC and GEM development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 err="1">
                <a:latin typeface="Symbol" panose="05050102010706020507" pitchFamily="18" charset="2"/>
              </a:rPr>
              <a:t>m</a:t>
            </a:r>
            <a:r>
              <a:rPr lang="en-US" b="0" dirty="0" err="1"/>
              <a:t>TCA</a:t>
            </a:r>
            <a:r>
              <a:rPr lang="en-US" b="0" dirty="0"/>
              <a:t> and ATCA systems with support for 25 </a:t>
            </a:r>
            <a:r>
              <a:rPr lang="en-US" b="0" dirty="0" err="1"/>
              <a:t>Gpbs</a:t>
            </a:r>
            <a:r>
              <a:rPr lang="en-US" b="0" dirty="0"/>
              <a:t> fiber links</a:t>
            </a:r>
          </a:p>
          <a:p>
            <a:pPr marL="1714500" lvl="3" indent="-342900">
              <a:buFont typeface="Arial" pitchFamily="34" charset="0"/>
              <a:buChar char="•"/>
            </a:pPr>
            <a:endParaRPr lang="en-US" b="0" dirty="0"/>
          </a:p>
          <a:p>
            <a:r>
              <a:rPr lang="en-US" b="0" dirty="0"/>
              <a:t>GE2/1 test stand for testing new electronics from the factory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All boards must pass functionality tests before shipment to </a:t>
            </a:r>
            <a:r>
              <a:rPr lang="en-US" b="0" dirty="0" err="1"/>
              <a:t>Cern</a:t>
            </a:r>
            <a:endParaRPr lang="en-US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/>
              <a:t>Expected production of ~350 boards this year</a:t>
            </a:r>
          </a:p>
          <a:p>
            <a:endParaRPr lang="en-US" b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F45F15-78E2-4B56-967C-1F588CC72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32" y="3900489"/>
            <a:ext cx="5257798" cy="295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2147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forPoint5_oct04_allp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" t="4144" r="2376" b="19446"/>
          <a:stretch/>
        </p:blipFill>
        <p:spPr>
          <a:xfrm>
            <a:off x="767726" y="2189938"/>
            <a:ext cx="8126749" cy="466806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20488" y="1028258"/>
            <a:ext cx="4151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How well does it work? A muon example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511060" y="2021013"/>
            <a:ext cx="454245" cy="19097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965305" y="2021013"/>
            <a:ext cx="4236531" cy="22713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3BB8D095-9A76-4F48-8BDC-713A90D970D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31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close up of a map&#10;&#10;Description automatically generated">
            <a:extLst>
              <a:ext uri="{FF2B5EF4-FFF2-40B4-BE49-F238E27FC236}">
                <a16:creationId xmlns:a16="http://schemas.microsoft.com/office/drawing/2014/main" id="{2907D925-3717-3D4D-B02D-6DA64A3909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924" y="3921294"/>
            <a:ext cx="3144910" cy="23744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DCFF0A-BE38-D144-B6C2-F747ABF7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445" y="124503"/>
            <a:ext cx="7298674" cy="923925"/>
          </a:xfrm>
        </p:spPr>
        <p:txBody>
          <a:bodyPr>
            <a:normAutofit/>
          </a:bodyPr>
          <a:lstStyle/>
          <a:p>
            <a:r>
              <a:rPr lang="en-US" sz="3445" i="1" dirty="0">
                <a:solidFill>
                  <a:srgbClr val="7030A0"/>
                </a:solidFill>
                <a:latin typeface="HelveticaNeue" panose="02000503000000020004" pitchFamily="2" charset="0"/>
              </a:rPr>
              <a:t>The Grand Purpose of our Research</a:t>
            </a:r>
            <a:endParaRPr lang="en-US" sz="3094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25E06-7B30-F148-9A27-5F2336BBB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9761" y="1048429"/>
            <a:ext cx="6004432" cy="4916436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GB" dirty="0"/>
              <a:t>The upgraded LHC (x10 collision rate) is truly a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Higgs factory: </a:t>
            </a:r>
            <a:r>
              <a:rPr lang="en-GB" dirty="0"/>
              <a:t>it will produce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over 150M </a:t>
            </a:r>
            <a:r>
              <a:rPr lang="en-GB" dirty="0"/>
              <a:t>Higgs bosons </a:t>
            </a:r>
          </a:p>
          <a:p>
            <a:pPr lvl="1">
              <a:buFont typeface="Wingdings" pitchFamily="2" charset="2"/>
              <a:buChar char="§"/>
            </a:pPr>
            <a:r>
              <a:rPr lang="en-GB" sz="2298" dirty="0"/>
              <a:t>Including </a:t>
            </a:r>
            <a:r>
              <a:rPr lang="en-US" sz="2298" dirty="0"/>
              <a:t>~</a:t>
            </a:r>
            <a:r>
              <a:rPr lang="en-US" sz="2298" dirty="0">
                <a:ea typeface="Arial" charset="0"/>
                <a:cs typeface="Arial" charset="0"/>
                <a:sym typeface="Wingdings"/>
              </a:rPr>
              <a:t>120k of pair produced events</a:t>
            </a:r>
            <a:endParaRPr lang="en-GB" sz="2298" dirty="0"/>
          </a:p>
          <a:p>
            <a:pPr lvl="1">
              <a:buFont typeface="Wingdings" pitchFamily="2" charset="2"/>
              <a:buChar char="§"/>
            </a:pPr>
            <a:r>
              <a:rPr lang="en-US" sz="2039" dirty="0">
                <a:ea typeface="Arial" charset="0"/>
                <a:cs typeface="Arial" charset="0"/>
                <a:sym typeface="Wingdings"/>
              </a:rPr>
              <a:t>Enables a broad program:</a:t>
            </a:r>
          </a:p>
          <a:p>
            <a:pPr lvl="2">
              <a:buFont typeface="Wingdings" pitchFamily="2" charset="2"/>
              <a:buChar char="§"/>
            </a:pPr>
            <a:r>
              <a:rPr lang="en-US" sz="1898" dirty="0">
                <a:solidFill>
                  <a:schemeClr val="accent6">
                    <a:lumMod val="75000"/>
                  </a:schemeClr>
                </a:solidFill>
                <a:ea typeface="Arial" charset="0"/>
                <a:cs typeface="Arial" charset="0"/>
              </a:rPr>
              <a:t>Precision </a:t>
            </a:r>
            <a:r>
              <a:rPr lang="en-US" sz="1898" dirty="0">
                <a:solidFill>
                  <a:schemeClr val="accent6">
                    <a:lumMod val="75000"/>
                  </a:schemeClr>
                </a:solidFill>
                <a:ea typeface="Symbol" charset="2"/>
                <a:cs typeface="Symbol" charset="2"/>
              </a:rPr>
              <a:t>O</a:t>
            </a:r>
            <a:r>
              <a:rPr lang="en-US" sz="1898" dirty="0">
                <a:solidFill>
                  <a:schemeClr val="accent6">
                    <a:lumMod val="75000"/>
                  </a:schemeClr>
                </a:solidFill>
                <a:ea typeface="Arial" charset="0"/>
                <a:cs typeface="Arial" charset="0"/>
              </a:rPr>
              <a:t>(1-10%) measurements of coupling</a:t>
            </a:r>
            <a:endParaRPr lang="en-US" sz="1898" dirty="0">
              <a:solidFill>
                <a:schemeClr val="accent6">
                  <a:lumMod val="75000"/>
                </a:schemeClr>
              </a:solidFill>
            </a:endParaRPr>
          </a:p>
          <a:p>
            <a:pPr lvl="3">
              <a:buFont typeface="Wingdings" pitchFamily="2" charset="2"/>
              <a:buChar char="§"/>
            </a:pPr>
            <a:r>
              <a:rPr lang="en-US" sz="1846" dirty="0">
                <a:sym typeface="Wingdings"/>
              </a:rPr>
              <a:t>potential to reveal </a:t>
            </a:r>
            <a:r>
              <a:rPr lang="en-US" sz="1846" dirty="0"/>
              <a:t>new, hidden particles in loops</a:t>
            </a:r>
          </a:p>
          <a:p>
            <a:pPr lvl="2">
              <a:buFont typeface="Wingdings" pitchFamily="2" charset="2"/>
              <a:buChar char="§"/>
            </a:pPr>
            <a:r>
              <a:rPr lang="en-US" sz="1898" dirty="0"/>
              <a:t>Yukawa to 2</a:t>
            </a:r>
            <a:r>
              <a:rPr lang="en-US" sz="1898" baseline="30000" dirty="0"/>
              <a:t>nd</a:t>
            </a:r>
            <a:r>
              <a:rPr lang="en-US" sz="1898" dirty="0"/>
              <a:t> generation, e.g. </a:t>
            </a:r>
            <a:r>
              <a:rPr lang="en-US" sz="1898" b="1" dirty="0"/>
              <a:t>H</a:t>
            </a:r>
            <a:r>
              <a:rPr lang="en-US" sz="1898" dirty="0">
                <a:sym typeface="Wingdings" pitchFamily="2" charset="2"/>
              </a:rPr>
              <a:t> </a:t>
            </a:r>
            <a:r>
              <a:rPr lang="en-US" sz="1898" b="1" dirty="0">
                <a:latin typeface="Symbol" pitchFamily="2" charset="2"/>
                <a:sym typeface="Wingdings" pitchFamily="2" charset="2"/>
              </a:rPr>
              <a:t>mm</a:t>
            </a:r>
            <a:endParaRPr lang="en-US" sz="1898" b="1" dirty="0">
              <a:latin typeface="Symbol" pitchFamily="2" charset="2"/>
            </a:endParaRPr>
          </a:p>
          <a:p>
            <a:pPr lvl="2">
              <a:buFont typeface="Wingdings" pitchFamily="2" charset="2"/>
              <a:buChar char="§"/>
            </a:pPr>
            <a:r>
              <a:rPr lang="en-US" sz="1898" dirty="0"/>
              <a:t>BSM Higgs searches</a:t>
            </a:r>
          </a:p>
          <a:p>
            <a:pPr lvl="3">
              <a:buFont typeface="Wingdings" pitchFamily="2" charset="2"/>
              <a:buChar char="§"/>
            </a:pPr>
            <a:r>
              <a:rPr lang="en-US" sz="1898" dirty="0"/>
              <a:t>extra scalars, resonances, exotic decays</a:t>
            </a:r>
            <a:r>
              <a:rPr lang="mr-IN" sz="1898" dirty="0"/>
              <a:t>…</a:t>
            </a:r>
            <a:r>
              <a:rPr lang="en-US" sz="1898" dirty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GB" dirty="0"/>
              <a:t>and the potential of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New Physics</a:t>
            </a:r>
          </a:p>
          <a:p>
            <a:pPr lvl="1">
              <a:buFont typeface="Wingdings" pitchFamily="2" charset="2"/>
              <a:buChar char="§"/>
            </a:pPr>
            <a:r>
              <a:rPr lang="en-GB" sz="2039" dirty="0"/>
              <a:t>Long Lived Particles</a:t>
            </a:r>
          </a:p>
          <a:p>
            <a:pPr lvl="1">
              <a:buFont typeface="Wingdings" pitchFamily="2" charset="2"/>
              <a:buChar char="§"/>
            </a:pPr>
            <a:r>
              <a:rPr lang="en-GB" sz="2039" dirty="0"/>
              <a:t>Supersymmetry</a:t>
            </a:r>
          </a:p>
          <a:p>
            <a:pPr lvl="1">
              <a:buFont typeface="Wingdings" pitchFamily="2" charset="2"/>
              <a:buChar char="§"/>
            </a:pPr>
            <a:r>
              <a:rPr lang="en-GB" sz="2039" dirty="0"/>
              <a:t>Dark Matter</a:t>
            </a:r>
          </a:p>
          <a:p>
            <a:pPr lvl="1">
              <a:buFont typeface="Wingdings" pitchFamily="2" charset="2"/>
              <a:buChar char="§"/>
            </a:pPr>
            <a:r>
              <a:rPr lang="en-GB" sz="2039" dirty="0"/>
              <a:t>Extra Dimensions</a:t>
            </a:r>
            <a:endParaRPr lang="en-US" sz="2039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87377D0-611B-2C4A-BE30-CA0EEE01E0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2681" y="1427651"/>
            <a:ext cx="3220504" cy="15430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A435DF-60E9-7C45-9A1F-5F93D6121CF2}"/>
              </a:ext>
            </a:extLst>
          </p:cNvPr>
          <p:cNvSpPr txBox="1"/>
          <p:nvPr/>
        </p:nvSpPr>
        <p:spPr>
          <a:xfrm>
            <a:off x="5890479" y="1391137"/>
            <a:ext cx="1452578" cy="288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0796" hangingPunct="0">
              <a:buClr>
                <a:srgbClr val="000000"/>
              </a:buClr>
            </a:pPr>
            <a:r>
              <a:rPr lang="en-US" sz="14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Dark matter = MET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737CB8B2-1A68-C94C-906D-5470E2C3AAD5}"/>
              </a:ext>
            </a:extLst>
          </p:cNvPr>
          <p:cNvSpPr/>
          <p:nvPr/>
        </p:nvSpPr>
        <p:spPr>
          <a:xfrm>
            <a:off x="7491647" y="-30357"/>
            <a:ext cx="1786231" cy="1564997"/>
          </a:xfrm>
          <a:prstGeom prst="cloud">
            <a:avLst/>
          </a:prstGeom>
          <a:solidFill>
            <a:srgbClr val="15947D"/>
          </a:solidFill>
          <a:ln w="25400" cap="flat">
            <a:solidFill>
              <a:srgbClr val="15947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r>
              <a:rPr lang="en-US" sz="1266"/>
              <a:t>It’s all about high statistics</a:t>
            </a:r>
          </a:p>
          <a:p>
            <a:endParaRPr lang="en-US" sz="1266"/>
          </a:p>
          <a:p>
            <a:r>
              <a:rPr lang="en-US" sz="1266" b="1" u="sng"/>
              <a:t>And</a:t>
            </a:r>
            <a:r>
              <a:rPr lang="en-US" sz="1266"/>
              <a:t> better detectors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E0FDB5-1D13-1249-8334-881D90A4B5BF}"/>
              </a:ext>
            </a:extLst>
          </p:cNvPr>
          <p:cNvSpPr txBox="1"/>
          <p:nvPr/>
        </p:nvSpPr>
        <p:spPr>
          <a:xfrm>
            <a:off x="4604573" y="5629827"/>
            <a:ext cx="2121992" cy="504818"/>
          </a:xfrm>
          <a:prstGeom prst="rect">
            <a:avLst/>
          </a:prstGeom>
          <a:solidFill>
            <a:schemeClr val="accent4">
              <a:lumMod val="40000"/>
              <a:lumOff val="60000"/>
              <a:alpha val="24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0796" hangingPunct="0">
              <a:buClr>
                <a:srgbClr val="000000"/>
              </a:buClr>
            </a:pPr>
            <a:r>
              <a:rPr lang="en-US" sz="1406" b="1">
                <a:solidFill>
                  <a:srgbClr val="7030A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Need</a:t>
            </a:r>
          </a:p>
          <a:p>
            <a:pPr defTabSz="910796" hangingPunct="0">
              <a:buClr>
                <a:srgbClr val="000000"/>
              </a:buClr>
            </a:pPr>
            <a:r>
              <a:rPr lang="en-US" sz="1266" b="1">
                <a:solidFill>
                  <a:srgbClr val="7030A0"/>
                </a:solidFill>
              </a:rPr>
              <a:t>p</a:t>
            </a:r>
            <a:r>
              <a:rPr lang="en-US" sz="1406" b="1">
                <a:solidFill>
                  <a:srgbClr val="7030A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recise &amp; ‘flexible’ detector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7B54CF7-38DF-D94C-9830-902D1BB8F596}"/>
              </a:ext>
            </a:extLst>
          </p:cNvPr>
          <p:cNvSpPr/>
          <p:nvPr/>
        </p:nvSpPr>
        <p:spPr>
          <a:xfrm>
            <a:off x="43588" y="6446705"/>
            <a:ext cx="2828018" cy="3952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84"/>
              <a:t>SM: Standard Model  BSM: Beyond Standard Model</a:t>
            </a:r>
          </a:p>
          <a:p>
            <a:r>
              <a:rPr lang="en-US" sz="984"/>
              <a:t>MET: Missing transverse energy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1E7861-25D1-FC4B-8C8D-90C08B07A270}"/>
              </a:ext>
            </a:extLst>
          </p:cNvPr>
          <p:cNvSpPr txBox="1"/>
          <p:nvPr/>
        </p:nvSpPr>
        <p:spPr>
          <a:xfrm>
            <a:off x="6359854" y="2938066"/>
            <a:ext cx="2798908" cy="2871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66"/>
              <a:t>Please, can one of you find DM for me!!</a:t>
            </a:r>
          </a:p>
        </p:txBody>
      </p:sp>
    </p:spTree>
    <p:extLst>
      <p:ext uri="{BB962C8B-B14F-4D97-AF65-F5344CB8AC3E}">
        <p14:creationId xmlns:p14="http://schemas.microsoft.com/office/powerpoint/2010/main" val="411462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7" grpId="0" animBg="1"/>
      <p:bldP spid="18" grpId="0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481" y="3946228"/>
            <a:ext cx="3086210" cy="29117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" y="76200"/>
            <a:ext cx="8220075" cy="636588"/>
          </a:xfrm>
        </p:spPr>
        <p:txBody>
          <a:bodyPr/>
          <a:lstStyle/>
          <a:p>
            <a:r>
              <a:rPr lang="en-US" sz="3600" dirty="0"/>
              <a:t>Muon trigger and offline efficiencies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347" y="1524575"/>
            <a:ext cx="1741309" cy="953544"/>
          </a:xfrm>
        </p:spPr>
        <p:txBody>
          <a:bodyPr/>
          <a:lstStyle/>
          <a:p>
            <a:pPr marL="0" indent="0"/>
            <a:r>
              <a:rPr lang="en-US" b="1">
                <a:solidFill>
                  <a:srgbClr val="0070C0"/>
                </a:solidFill>
              </a:rPr>
              <a:t>High-Level </a:t>
            </a:r>
          </a:p>
          <a:p>
            <a:pPr marL="0" indent="0"/>
            <a:r>
              <a:rPr lang="en-US" b="1" dirty="0">
                <a:solidFill>
                  <a:srgbClr val="0070C0"/>
                </a:solidFill>
              </a:rPr>
              <a:t>trigger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b="50738"/>
          <a:stretch/>
        </p:blipFill>
        <p:spPr>
          <a:xfrm>
            <a:off x="2373330" y="1016450"/>
            <a:ext cx="6122265" cy="28120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661172"/>
            <a:ext cx="2152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FF"/>
                </a:solidFill>
              </a:rPr>
              <a:t>Reconstruction</a:t>
            </a:r>
            <a:r>
              <a:rPr lang="en-US" sz="2000" dirty="0">
                <a:solidFill>
                  <a:srgbClr val="0000FF"/>
                </a:solidFill>
              </a:rPr>
              <a:t> +</a:t>
            </a:r>
          </a:p>
          <a:p>
            <a:pPr algn="ctr"/>
            <a:r>
              <a:rPr lang="en-US" sz="2000" dirty="0">
                <a:solidFill>
                  <a:srgbClr val="0000FF"/>
                </a:solidFill>
              </a:rPr>
              <a:t> ID efficiency vs </a:t>
            </a:r>
            <a:r>
              <a:rPr lang="en-US" sz="2000" dirty="0">
                <a:solidFill>
                  <a:srgbClr val="0000FF"/>
                </a:solidFill>
                <a:sym typeface="Symbol" panose="05050102010706020507" pitchFamily="18" charset="2"/>
              </a:rPr>
              <a:t> </a:t>
            </a:r>
          </a:p>
          <a:p>
            <a:pPr algn="ctr"/>
            <a:r>
              <a:rPr lang="en-US" sz="2000" dirty="0">
                <a:solidFill>
                  <a:srgbClr val="0000FF"/>
                </a:solidFill>
                <a:sym typeface="Symbol" panose="05050102010706020507" pitchFamily="18" charset="2"/>
              </a:rPr>
              <a:t>-- </a:t>
            </a:r>
            <a:r>
              <a:rPr lang="en-US" sz="2000" dirty="0">
                <a:solidFill>
                  <a:srgbClr val="0000FF"/>
                </a:solidFill>
              </a:rPr>
              <a:t>simulation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82665" y="5215170"/>
            <a:ext cx="1495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Loose ID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8806" y="4576418"/>
            <a:ext cx="3481956" cy="216182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29036" y="3930087"/>
            <a:ext cx="2468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Example: CSC segment efficiency, per chamber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033929" y="714852"/>
            <a:ext cx="2007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versus momentum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813322" y="714852"/>
            <a:ext cx="2323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versus </a:t>
            </a:r>
            <a:r>
              <a:rPr lang="en-US" dirty="0" err="1">
                <a:solidFill>
                  <a:srgbClr val="0070C0"/>
                </a:solidFill>
              </a:rPr>
              <a:t>pseudorapidity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907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57" y="3392488"/>
            <a:ext cx="4449838" cy="33796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" y="76200"/>
            <a:ext cx="6302747" cy="636588"/>
          </a:xfrm>
        </p:spPr>
        <p:txBody>
          <a:bodyPr/>
          <a:lstStyle/>
          <a:p>
            <a:r>
              <a:rPr lang="en-US" dirty="0"/>
              <a:t>Local muon performance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1229" y="811652"/>
            <a:ext cx="8966571" cy="3314437"/>
          </a:xfrm>
        </p:spPr>
        <p:txBody>
          <a:bodyPr/>
          <a:lstStyle/>
          <a:p>
            <a:r>
              <a:rPr lang="en-US" sz="1400" dirty="0">
                <a:solidFill>
                  <a:schemeClr val="tx1"/>
                </a:solidFill>
              </a:rPr>
              <a:t>Source </a:t>
            </a:r>
            <a:r>
              <a:rPr lang="en-US" sz="1200" u="sng" dirty="0">
                <a:solidFill>
                  <a:schemeClr val="tx1"/>
                </a:solidFill>
                <a:hlinkClick r:id="rId4"/>
              </a:rPr>
              <a:t>http://dx.doi.org/10.1088/1748-0221/8/11/P11002</a:t>
            </a:r>
            <a:r>
              <a:rPr lang="en-US" sz="1400" dirty="0">
                <a:solidFill>
                  <a:schemeClr val="tx1"/>
                </a:solidFill>
              </a:rPr>
              <a:t>:</a:t>
            </a:r>
            <a:endParaRPr lang="en-US" sz="20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/>
              <a:t>The </a:t>
            </a:r>
            <a:r>
              <a:rPr lang="en-US" sz="2000" dirty="0">
                <a:solidFill>
                  <a:srgbClr val="FF0000"/>
                </a:solidFill>
              </a:rPr>
              <a:t>spatial resolution </a:t>
            </a:r>
            <a:r>
              <a:rPr lang="en-US" sz="2000" dirty="0"/>
              <a:t>per chamber was 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80-120 </a:t>
            </a:r>
            <a:r>
              <a:rPr lang="en-US" sz="1800" dirty="0">
                <a:latin typeface="Symbol" pitchFamily="18" charset="2"/>
              </a:rPr>
              <a:t>m</a:t>
            </a:r>
            <a:r>
              <a:rPr lang="en-US" sz="1800" dirty="0"/>
              <a:t>m in the DTs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/>
              <a:t>40-150 </a:t>
            </a:r>
            <a:r>
              <a:rPr lang="en-US" sz="1800" dirty="0">
                <a:latin typeface="Symbol" pitchFamily="18" charset="2"/>
              </a:rPr>
              <a:t>m</a:t>
            </a:r>
            <a:r>
              <a:rPr lang="en-US" sz="1800" dirty="0"/>
              <a:t>m in the CSCs</a:t>
            </a:r>
          </a:p>
          <a:p>
            <a:pPr lvl="1">
              <a:buFont typeface="Arial" pitchFamily="34" charset="0"/>
              <a:buChar char="•"/>
            </a:pPr>
            <a:endParaRPr lang="en-US" sz="1800" dirty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The </a:t>
            </a:r>
            <a:r>
              <a:rPr lang="en-US" sz="2000" dirty="0">
                <a:solidFill>
                  <a:srgbClr val="FF0000"/>
                </a:solidFill>
              </a:rPr>
              <a:t>time resolution </a:t>
            </a:r>
            <a:r>
              <a:rPr lang="en-US" sz="2000" dirty="0"/>
              <a:t>achieved was 3 ns or better per chamber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134465" y="4176496"/>
            <a:ext cx="3121107" cy="36933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1275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b="1" dirty="0">
                <a:solidFill>
                  <a:schemeClr val="bg1"/>
                </a:solidFill>
                <a:latin typeface="Calibri" pitchFamily="34" charset="0"/>
                <a:ea typeface="SimSun" pitchFamily="2" charset="-122"/>
              </a:rPr>
              <a:t>DT single hit spatial resolution</a:t>
            </a:r>
          </a:p>
        </p:txBody>
      </p:sp>
      <p:pic>
        <p:nvPicPr>
          <p:cNvPr id="3" name="Picture 2" descr="Untitle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457" y="76200"/>
            <a:ext cx="2160343" cy="142723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3923" y="3736555"/>
            <a:ext cx="4412880" cy="2982165"/>
          </a:xfrm>
          <a:prstGeom prst="rect">
            <a:avLst/>
          </a:prstGeom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4961493" y="3637691"/>
            <a:ext cx="2823608" cy="36933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1275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b="1" dirty="0">
                <a:solidFill>
                  <a:schemeClr val="bg1"/>
                </a:solidFill>
                <a:latin typeface="Calibri" pitchFamily="34" charset="0"/>
                <a:ea typeface="SimSun" pitchFamily="2" charset="-122"/>
              </a:rPr>
              <a:t>CSC Time resolution</a:t>
            </a:r>
          </a:p>
        </p:txBody>
      </p:sp>
    </p:spTree>
    <p:extLst>
      <p:ext uri="{BB962C8B-B14F-4D97-AF65-F5344CB8AC3E}">
        <p14:creationId xmlns:p14="http://schemas.microsoft.com/office/powerpoint/2010/main" val="4280440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354667" y="2538729"/>
            <a:ext cx="6570133" cy="4319271"/>
            <a:chOff x="1354667" y="2538729"/>
            <a:chExt cx="6570133" cy="431927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1441" r="2719" b="1845"/>
            <a:stretch/>
          </p:blipFill>
          <p:spPr>
            <a:xfrm>
              <a:off x="1354667" y="2538729"/>
              <a:ext cx="6570133" cy="4319271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438400" y="5172670"/>
              <a:ext cx="4572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Various triggers:</a:t>
              </a:r>
            </a:p>
            <a:p>
              <a:r>
                <a:rPr lang="en-US" dirty="0">
                  <a:solidFill>
                    <a:srgbClr val="000000"/>
                  </a:solidFill>
                </a:rPr>
                <a:t>High-</a:t>
              </a:r>
              <a:r>
                <a:rPr lang="en-US" dirty="0" err="1">
                  <a:solidFill>
                    <a:srgbClr val="000000"/>
                  </a:solidFill>
                </a:rPr>
                <a:t>p</a:t>
              </a:r>
              <a:r>
                <a:rPr lang="en-US" baseline="-25000" dirty="0" err="1">
                  <a:solidFill>
                    <a:srgbClr val="000000"/>
                  </a:solidFill>
                </a:rPr>
                <a:t>T</a:t>
              </a:r>
              <a:r>
                <a:rPr lang="en-US" dirty="0">
                  <a:solidFill>
                    <a:srgbClr val="000000"/>
                  </a:solidFill>
                </a:rPr>
                <a:t> plus specific triggers for J/</a:t>
              </a:r>
              <a:r>
                <a:rPr lang="en-US" dirty="0">
                  <a:solidFill>
                    <a:srgbClr val="000000"/>
                  </a:solidFill>
                  <a:latin typeface="Symbol" pitchFamily="18" charset="2"/>
                </a:rPr>
                <a:t>Y</a:t>
              </a:r>
              <a:r>
                <a:rPr lang="en-US" dirty="0">
                  <a:solidFill>
                    <a:srgbClr val="000000"/>
                  </a:solidFill>
                </a:rPr>
                <a:t>, </a:t>
              </a:r>
              <a:r>
                <a:rPr lang="en-US" dirty="0" err="1">
                  <a:solidFill>
                    <a:srgbClr val="000000"/>
                  </a:solidFill>
                </a:rPr>
                <a:t>B</a:t>
              </a:r>
              <a:r>
                <a:rPr lang="en-US" baseline="-25000" dirty="0" err="1">
                  <a:solidFill>
                    <a:srgbClr val="000000"/>
                  </a:solidFill>
                </a:rPr>
                <a:t>s</a:t>
              </a:r>
              <a:r>
                <a:rPr lang="en-US" dirty="0">
                  <a:solidFill>
                    <a:srgbClr val="000000"/>
                  </a:solidFill>
                </a:rPr>
                <a:t>, </a:t>
              </a:r>
              <a:r>
                <a:rPr lang="en-US" dirty="0">
                  <a:solidFill>
                    <a:srgbClr val="000000"/>
                  </a:solidFill>
                  <a:latin typeface="Symbol" pitchFamily="18" charset="2"/>
                  <a:sym typeface="Symbol"/>
                </a:rPr>
                <a:t></a:t>
              </a:r>
              <a:r>
                <a:rPr lang="en-US" dirty="0">
                  <a:solidFill>
                    <a:srgbClr val="000000"/>
                  </a:solidFill>
                </a:rPr>
                <a:t> plus “volunteers” at lowest masses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065" y="76200"/>
            <a:ext cx="8436935" cy="636588"/>
          </a:xfrm>
        </p:spPr>
        <p:txBody>
          <a:bodyPr/>
          <a:lstStyle/>
          <a:p>
            <a:r>
              <a:rPr lang="en-US" sz="3600" dirty="0"/>
              <a:t>Muons in action: dimuon mass spectrum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0075" cy="4516438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1800" dirty="0"/>
              <a:t>Trigger CMS readout on muon pairs of various types</a:t>
            </a:r>
          </a:p>
          <a:p>
            <a:pPr>
              <a:buFont typeface="Arial"/>
              <a:buChar char="•"/>
            </a:pPr>
            <a:r>
              <a:rPr lang="en-US" sz="1800" dirty="0"/>
              <a:t>Verify high muon quality by matching muon hits with silicon tracker tracks; use momentum vectors from the silicon tracker fitting</a:t>
            </a:r>
          </a:p>
          <a:p>
            <a:pPr>
              <a:buFont typeface="Arial"/>
              <a:buChar char="•"/>
            </a:pPr>
            <a:r>
              <a:rPr lang="en-US" sz="1800" dirty="0"/>
              <a:t>From invariant mass of muon pair</a:t>
            </a:r>
          </a:p>
          <a:p>
            <a:pPr>
              <a:buFont typeface="Arial"/>
              <a:buChar char="•"/>
            </a:pPr>
            <a:r>
              <a:rPr lang="en-US" sz="1800" dirty="0"/>
              <a:t>Several Nobel prizes in this one plot:</a:t>
            </a:r>
          </a:p>
        </p:txBody>
      </p:sp>
    </p:spTree>
    <p:extLst>
      <p:ext uri="{BB962C8B-B14F-4D97-AF65-F5344CB8AC3E}">
        <p14:creationId xmlns:p14="http://schemas.microsoft.com/office/powerpoint/2010/main" val="14310688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7" y="1613681"/>
            <a:ext cx="9086349" cy="51110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5727" y="1046535"/>
            <a:ext cx="7072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possible Higgs boson decaying to </a:t>
            </a:r>
            <a:r>
              <a:rPr lang="en-US" sz="2400" dirty="0">
                <a:solidFill>
                  <a:srgbClr val="FFFF00"/>
                </a:solidFill>
              </a:rPr>
              <a:t>four </a:t>
            </a:r>
            <a:r>
              <a:rPr lang="en-US" sz="2400" dirty="0" err="1">
                <a:solidFill>
                  <a:srgbClr val="FFFF00"/>
                </a:solidFill>
              </a:rPr>
              <a:t>muons</a:t>
            </a:r>
            <a:r>
              <a:rPr lang="en-US" sz="2400" dirty="0"/>
              <a:t> in CMS</a:t>
            </a:r>
          </a:p>
        </p:txBody>
      </p:sp>
      <p:sp>
        <p:nvSpPr>
          <p:cNvPr id="4" name="Rectangle 3"/>
          <p:cNvSpPr/>
          <p:nvPr/>
        </p:nvSpPr>
        <p:spPr>
          <a:xfrm>
            <a:off x="64467" y="123205"/>
            <a:ext cx="69348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 together Resulting in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38272" y="1"/>
            <a:ext cx="1612544" cy="171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83267" y="6173787"/>
            <a:ext cx="2133600" cy="365125"/>
          </a:xfrm>
        </p:spPr>
        <p:txBody>
          <a:bodyPr/>
          <a:lstStyle/>
          <a:p>
            <a:fld id="{BE9E8707-CB87-5942-9FDE-D588DEABEC69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584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6980"/>
            <a:ext cx="8649586" cy="748668"/>
          </a:xfrm>
        </p:spPr>
        <p:txBody>
          <a:bodyPr>
            <a:noAutofit/>
          </a:bodyPr>
          <a:lstStyle/>
          <a:p>
            <a:r>
              <a:rPr lang="en-US" dirty="0"/>
              <a:t>CMS Muon Detectors: The Future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5447763" y="1466925"/>
            <a:ext cx="3391437" cy="2095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5447763" y="5173181"/>
            <a:ext cx="3391437" cy="18154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9497" y="3314902"/>
            <a:ext cx="398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  <a:latin typeface="Calibri"/>
              </a:rPr>
              <a:t>Leads to improved performance by 2026</a:t>
            </a:r>
          </a:p>
        </p:txBody>
      </p:sp>
      <p:pic>
        <p:nvPicPr>
          <p:cNvPr id="14" name="Picture 13" descr="UpgradedMuonSystem.jpg"/>
          <p:cNvPicPr>
            <a:picLocks noChangeAspect="1"/>
          </p:cNvPicPr>
          <p:nvPr/>
        </p:nvPicPr>
        <p:blipFill>
          <a:blip r:embed="rId3" cstate="print"/>
          <a:srcRect l="30912" t="42846"/>
          <a:stretch>
            <a:fillRect/>
          </a:stretch>
        </p:blipFill>
        <p:spPr>
          <a:xfrm>
            <a:off x="694734" y="929119"/>
            <a:ext cx="4656840" cy="235156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0629" y="820974"/>
            <a:ext cx="7056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Calibri"/>
              </a:rPr>
              <a:t>2019</a:t>
            </a:r>
            <a:r>
              <a:rPr lang="en-US" dirty="0">
                <a:solidFill>
                  <a:prstClr val="white"/>
                </a:solidFill>
                <a:latin typeface="Calibri"/>
              </a:rPr>
              <a:t> </a:t>
            </a:r>
          </a:p>
          <a:p>
            <a:r>
              <a:rPr lang="en-US" dirty="0">
                <a:solidFill>
                  <a:prstClr val="white"/>
                </a:solidFill>
                <a:latin typeface="Calibri"/>
              </a:rPr>
              <a:t>and</a:t>
            </a:r>
          </a:p>
          <a:p>
            <a:r>
              <a:rPr lang="en-US" dirty="0">
                <a:solidFill>
                  <a:prstClr val="white"/>
                </a:solidFill>
                <a:latin typeface="Calibri"/>
              </a:rPr>
              <a:t>2024</a:t>
            </a:r>
          </a:p>
        </p:txBody>
      </p:sp>
      <p:sp>
        <p:nvSpPr>
          <p:cNvPr id="19" name="Content Placeholder 4"/>
          <p:cNvSpPr txBox="1">
            <a:spLocks/>
          </p:cNvSpPr>
          <p:nvPr/>
        </p:nvSpPr>
        <p:spPr>
          <a:xfrm>
            <a:off x="5295363" y="920321"/>
            <a:ext cx="3848637" cy="245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US" sz="1600" dirty="0">
                <a:solidFill>
                  <a:srgbClr val="FFFF00"/>
                </a:solidFill>
                <a:latin typeface="Calibri"/>
              </a:rPr>
              <a:t>Forward muon upgrades</a:t>
            </a:r>
          </a:p>
          <a:p>
            <a:r>
              <a:rPr lang="en-US" sz="1600" dirty="0">
                <a:solidFill>
                  <a:srgbClr val="FFFF00"/>
                </a:solidFill>
              </a:rPr>
              <a:t>Some installations already underway</a:t>
            </a:r>
          </a:p>
          <a:p>
            <a:r>
              <a:rPr lang="en-US" sz="1600" dirty="0">
                <a:solidFill>
                  <a:srgbClr val="FFFF00"/>
                </a:solidFill>
              </a:rPr>
              <a:t>2019-20 Added GEM to </a:t>
            </a:r>
            <a:r>
              <a:rPr lang="en-US" sz="1600" dirty="0">
                <a:solidFill>
                  <a:srgbClr val="FF0000"/>
                </a:solidFill>
              </a:rPr>
              <a:t>station 1/1</a:t>
            </a:r>
          </a:p>
          <a:p>
            <a:pPr lvl="1"/>
            <a:r>
              <a:rPr lang="en-US" sz="1400" dirty="0">
                <a:solidFill>
                  <a:srgbClr val="FFC000"/>
                </a:solidFill>
                <a:latin typeface="Calibri"/>
              </a:rPr>
              <a:t>Big L1 trigger improvement</a:t>
            </a:r>
          </a:p>
          <a:p>
            <a:r>
              <a:rPr lang="en-US" sz="1600" dirty="0">
                <a:solidFill>
                  <a:srgbClr val="FFFF00"/>
                </a:solidFill>
                <a:latin typeface="Calibri"/>
              </a:rPr>
              <a:t>2024 to </a:t>
            </a:r>
            <a:r>
              <a:rPr lang="en-US" sz="1600" dirty="0">
                <a:solidFill>
                  <a:srgbClr val="FF0000"/>
                </a:solidFill>
                <a:latin typeface="Calibri"/>
              </a:rPr>
              <a:t>station 2/1</a:t>
            </a:r>
            <a:r>
              <a:rPr lang="en-US" sz="1600" dirty="0">
                <a:solidFill>
                  <a:srgbClr val="FFFF00"/>
                </a:solidFill>
                <a:latin typeface="Calibri"/>
              </a:rPr>
              <a:t> and at </a:t>
            </a:r>
            <a:r>
              <a:rPr lang="en-US" sz="1600" dirty="0">
                <a:solidFill>
                  <a:srgbClr val="FF0000"/>
                </a:solidFill>
                <a:latin typeface="Calibri"/>
              </a:rPr>
              <a:t>ME0</a:t>
            </a:r>
            <a:r>
              <a:rPr lang="en-US" sz="1600" dirty="0">
                <a:solidFill>
                  <a:srgbClr val="FFFF00"/>
                </a:solidFill>
                <a:latin typeface="Calibri"/>
              </a:rPr>
              <a:t> </a:t>
            </a:r>
          </a:p>
          <a:p>
            <a:pPr lvl="1"/>
            <a:r>
              <a:rPr lang="en-US" sz="1400" dirty="0">
                <a:solidFill>
                  <a:srgbClr val="FFB82E"/>
                </a:solidFill>
                <a:latin typeface="Calibri"/>
              </a:rPr>
              <a:t>Add lever arm &amp; redundancy for high </a:t>
            </a:r>
            <a:r>
              <a:rPr lang="en-US" sz="1400" dirty="0">
                <a:solidFill>
                  <a:srgbClr val="FFB82E"/>
                </a:solidFill>
                <a:latin typeface="Symbol" pitchFamily="18" charset="2"/>
              </a:rPr>
              <a:t>h</a:t>
            </a:r>
            <a:r>
              <a:rPr lang="en-US" sz="1400" dirty="0">
                <a:solidFill>
                  <a:srgbClr val="FFB82E"/>
                </a:solidFill>
                <a:latin typeface="Calibri"/>
              </a:rPr>
              <a:t> </a:t>
            </a:r>
          </a:p>
          <a:p>
            <a:r>
              <a:rPr lang="en-US" sz="1600" dirty="0">
                <a:solidFill>
                  <a:srgbClr val="FFFF00"/>
                </a:solidFill>
              </a:rPr>
              <a:t>Goal: Improve muon efficiency and keep rates under control</a:t>
            </a:r>
          </a:p>
          <a:p>
            <a:pPr lvl="1"/>
            <a:endParaRPr lang="en-US" sz="1400" dirty="0">
              <a:solidFill>
                <a:prstClr val="white"/>
              </a:solidFill>
              <a:latin typeface="Calibri"/>
            </a:endParaRPr>
          </a:p>
          <a:p>
            <a:pPr lvl="1"/>
            <a:endParaRPr lang="en-US" sz="1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486975"/>
            <a:ext cx="2133600" cy="365125"/>
          </a:xfrm>
        </p:spPr>
        <p:txBody>
          <a:bodyPr/>
          <a:lstStyle/>
          <a:p>
            <a:fld id="{3BB8D095-9A76-4F48-8BDC-713A90D970D3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en-US" dirty="0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0F75FCAF-8FB8-4AEA-B7BD-BA4A4AA0FB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04" y="3684234"/>
            <a:ext cx="6992699" cy="304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918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3303658-D5EA-934F-84DB-BEAECF9A8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884" y="2487938"/>
            <a:ext cx="2816269" cy="23322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99EE46-FB1F-B349-9DAA-350C8AA54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8416"/>
            <a:ext cx="7886700" cy="1325563"/>
          </a:xfrm>
        </p:spPr>
        <p:txBody>
          <a:bodyPr/>
          <a:lstStyle/>
          <a:p>
            <a:r>
              <a:rPr lang="en-US" b="1">
                <a:solidFill>
                  <a:srgbClr val="7030A0"/>
                </a:solidFill>
              </a:rPr>
              <a:t>Conclusions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384F09-B3BE-1549-BF45-D1BCA62B5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878" y="1422273"/>
            <a:ext cx="8214472" cy="5167311"/>
          </a:xfrm>
        </p:spPr>
        <p:txBody>
          <a:bodyPr>
            <a:normAutofit/>
          </a:bodyPr>
          <a:lstStyle/>
          <a:p>
            <a:r>
              <a:rPr lang="en-US" dirty="0"/>
              <a:t>CMS at TAMU is an </a:t>
            </a:r>
            <a:r>
              <a:rPr lang="en-US" b="1" dirty="0"/>
              <a:t>exciting adventure</a:t>
            </a:r>
            <a:endParaRPr lang="en-US" dirty="0"/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At the detector and simulations level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At the electronics level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At the software level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At the physics analyses level</a:t>
            </a:r>
          </a:p>
          <a:p>
            <a:pPr lvl="1"/>
            <a:endParaRPr lang="en-US" b="1" dirty="0">
              <a:solidFill>
                <a:srgbClr val="FF0000"/>
              </a:solidFill>
            </a:endParaRPr>
          </a:p>
          <a:p>
            <a:endParaRPr lang="en-US" b="1" dirty="0"/>
          </a:p>
          <a:p>
            <a:r>
              <a:rPr lang="en-US" b="1" dirty="0"/>
              <a:t>We have a lot of work to do!</a:t>
            </a:r>
          </a:p>
        </p:txBody>
      </p:sp>
    </p:spTree>
    <p:extLst>
      <p:ext uri="{BB962C8B-B14F-4D97-AF65-F5344CB8AC3E}">
        <p14:creationId xmlns:p14="http://schemas.microsoft.com/office/powerpoint/2010/main" val="20566172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172" name="Picture 4" descr="csc_trapezo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150" y="941388"/>
            <a:ext cx="3448050" cy="5407025"/>
          </a:xfrm>
          <a:prstGeom prst="rect">
            <a:avLst/>
          </a:prstGeom>
          <a:noFill/>
        </p:spPr>
      </p:pic>
      <p:pic>
        <p:nvPicPr>
          <p:cNvPr id="3079173" name="Picture 5" descr="p2_summer_1998_tests_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2688" y="2787650"/>
            <a:ext cx="5106987" cy="3500438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</p:pic>
      <p:sp>
        <p:nvSpPr>
          <p:cNvPr id="3079174" name="Rectangle 6"/>
          <p:cNvSpPr>
            <a:spLocks noChangeArrowheads="1"/>
          </p:cNvSpPr>
          <p:nvPr/>
        </p:nvSpPr>
        <p:spPr bwMode="auto">
          <a:xfrm>
            <a:off x="3725863" y="1343025"/>
            <a:ext cx="5143500" cy="1203325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•"/>
            </a:pPr>
            <a:r>
              <a:rPr lang="en-US">
                <a:solidFill>
                  <a:srgbClr val="000099"/>
                </a:solidFill>
                <a:latin typeface="Arial Rounded MT Bold" pitchFamily="34" charset="0"/>
                <a:ea typeface="SimSun" pitchFamily="2" charset="-122"/>
              </a:rPr>
              <a:t>  468 CSCs of 7 different types/sizes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•"/>
            </a:pPr>
            <a:r>
              <a:rPr lang="en-US">
                <a:solidFill>
                  <a:srgbClr val="000099"/>
                </a:solidFill>
                <a:latin typeface="Arial Rounded MT Bold" pitchFamily="34" charset="0"/>
                <a:ea typeface="SimSun" pitchFamily="2" charset="-122"/>
              </a:rPr>
              <a:t>  &gt; 2,000,000 wires (50 </a:t>
            </a:r>
            <a:r>
              <a:rPr lang="en-US">
                <a:solidFill>
                  <a:srgbClr val="000099"/>
                </a:solidFill>
                <a:latin typeface="Symbol" pitchFamily="18" charset="2"/>
                <a:ea typeface="SimSun" pitchFamily="2" charset="-122"/>
              </a:rPr>
              <a:t>m</a:t>
            </a:r>
            <a:r>
              <a:rPr lang="en-US" sz="1600">
                <a:solidFill>
                  <a:srgbClr val="000099"/>
                </a:solidFill>
                <a:latin typeface="Arial Rounded MT Bold" pitchFamily="34" charset="0"/>
                <a:ea typeface="SimSun" pitchFamily="2" charset="-122"/>
              </a:rPr>
              <a:t>m</a:t>
            </a:r>
            <a:r>
              <a:rPr lang="en-US">
                <a:solidFill>
                  <a:srgbClr val="000099"/>
                </a:solidFill>
                <a:latin typeface="Arial Rounded MT Bold" pitchFamily="34" charset="0"/>
                <a:ea typeface="SimSun" pitchFamily="2" charset="-122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•"/>
            </a:pPr>
            <a:r>
              <a:rPr lang="en-US">
                <a:solidFill>
                  <a:srgbClr val="000099"/>
                </a:solidFill>
                <a:latin typeface="Arial Rounded MT Bold" pitchFamily="34" charset="0"/>
                <a:ea typeface="SimSun" pitchFamily="2" charset="-122"/>
              </a:rPr>
              <a:t>  6,000 m</a:t>
            </a:r>
            <a:r>
              <a:rPr lang="en-US" baseline="30000">
                <a:solidFill>
                  <a:srgbClr val="000099"/>
                </a:solidFill>
                <a:latin typeface="Arial Rounded MT Bold" pitchFamily="34" charset="0"/>
                <a:ea typeface="SimSun" pitchFamily="2" charset="-122"/>
              </a:rPr>
              <a:t>2</a:t>
            </a:r>
            <a:r>
              <a:rPr lang="en-US">
                <a:solidFill>
                  <a:srgbClr val="000099"/>
                </a:solidFill>
                <a:latin typeface="Arial Rounded MT Bold" pitchFamily="34" charset="0"/>
                <a:ea typeface="SimSun" pitchFamily="2" charset="-122"/>
              </a:rPr>
              <a:t> sensitive area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•"/>
            </a:pPr>
            <a:r>
              <a:rPr lang="en-US">
                <a:solidFill>
                  <a:srgbClr val="000099"/>
                </a:solidFill>
                <a:latin typeface="Arial Rounded MT Bold" pitchFamily="34" charset="0"/>
                <a:ea typeface="SimSun" pitchFamily="2" charset="-122"/>
              </a:rPr>
              <a:t>  1 kHz/cm</a:t>
            </a:r>
            <a:r>
              <a:rPr lang="en-US" baseline="30000">
                <a:solidFill>
                  <a:srgbClr val="000099"/>
                </a:solidFill>
                <a:latin typeface="Arial Rounded MT Bold" pitchFamily="34" charset="0"/>
                <a:ea typeface="SimSun" pitchFamily="2" charset="-122"/>
              </a:rPr>
              <a:t>2</a:t>
            </a:r>
            <a:r>
              <a:rPr lang="en-US">
                <a:solidFill>
                  <a:srgbClr val="000099"/>
                </a:solidFill>
                <a:latin typeface="Arial Rounded MT Bold" pitchFamily="34" charset="0"/>
                <a:ea typeface="SimSun" pitchFamily="2" charset="-122"/>
              </a:rPr>
              <a:t> rates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47725" y="76200"/>
            <a:ext cx="8220075" cy="636588"/>
          </a:xfrm>
        </p:spPr>
        <p:txBody>
          <a:bodyPr/>
          <a:lstStyle/>
          <a:p>
            <a:r>
              <a:rPr lang="en-US" dirty="0"/>
              <a:t>CSC Chambers - 1998 test beam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576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pretty muon picture</a:t>
            </a:r>
          </a:p>
        </p:txBody>
      </p:sp>
      <p:pic>
        <p:nvPicPr>
          <p:cNvPr id="3" name="Picture 4" descr="detector_y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762000"/>
            <a:ext cx="9175175" cy="609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4071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85813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bri" charset="0"/>
              </a:rPr>
              <a:t>Rare Photo: CMS All Closed Up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4E6228-C29B-4349-8984-9E017F84D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870" y="793189"/>
            <a:ext cx="7442790" cy="595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32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34BFE-3910-4DF9-BE2E-6BD401E68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71B2B-7423-49D6-B9CA-4894FE23E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185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0B53575-83C6-0E43-9F44-2FB1DEEAD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physics and</a:t>
            </a:r>
            <a:br>
              <a:rPr lang="en-US" dirty="0"/>
            </a:br>
            <a:r>
              <a:rPr lang="en-US" dirty="0"/>
              <a:t>the standard model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0CCDFC-B148-5948-8A83-73CBAC99D0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But let’s back up for a moment and see how we get there…</a:t>
            </a:r>
          </a:p>
        </p:txBody>
      </p:sp>
    </p:spTree>
    <p:extLst>
      <p:ext uri="{BB962C8B-B14F-4D97-AF65-F5344CB8AC3E}">
        <p14:creationId xmlns:p14="http://schemas.microsoft.com/office/powerpoint/2010/main" val="12404899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0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4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40615" name="Picture 7" descr="CSC_ME2pho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50" y="-196850"/>
            <a:ext cx="9150350" cy="7188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3741003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>
                <a:solidFill>
                  <a:srgbClr val="FFFFFF"/>
                </a:solidFill>
                <a:latin typeface="Calibri" pitchFamily="34" charset="0"/>
                <a:ea typeface="SimSun" pitchFamily="2" charset="-122"/>
              </a:rPr>
              <a:t>10</a:t>
            </a:r>
            <a:r>
              <a:rPr lang="en-US" sz="2400" baseline="30000" dirty="0">
                <a:solidFill>
                  <a:srgbClr val="FFFFFF"/>
                </a:solidFill>
                <a:latin typeface="Calibri" pitchFamily="34" charset="0"/>
                <a:ea typeface="SimSun" pitchFamily="2" charset="-122"/>
              </a:rPr>
              <a:t>o</a:t>
            </a:r>
            <a:r>
              <a:rPr lang="en-US" sz="2400" dirty="0">
                <a:solidFill>
                  <a:srgbClr val="FFFFFF"/>
                </a:solidFill>
                <a:latin typeface="Calibri" pitchFamily="34" charset="0"/>
                <a:ea typeface="SimSun" pitchFamily="2" charset="-122"/>
              </a:rPr>
              <a:t> and 20</a:t>
            </a:r>
            <a:r>
              <a:rPr lang="en-US" sz="2400" baseline="30000" dirty="0">
                <a:solidFill>
                  <a:srgbClr val="FFFFFF"/>
                </a:solidFill>
                <a:latin typeface="Calibri" pitchFamily="34" charset="0"/>
                <a:ea typeface="SimSun" pitchFamily="2" charset="-122"/>
              </a:rPr>
              <a:t>o</a:t>
            </a:r>
            <a:r>
              <a:rPr lang="en-US" sz="2400" dirty="0">
                <a:solidFill>
                  <a:srgbClr val="FFFFFF"/>
                </a:solidFill>
                <a:latin typeface="Calibri" pitchFamily="34" charset="0"/>
                <a:ea typeface="SimSun" pitchFamily="2" charset="-122"/>
              </a:rPr>
              <a:t> CSC chambers (2</a:t>
            </a:r>
            <a:r>
              <a:rPr lang="en-US" sz="2400" baseline="30000" dirty="0">
                <a:solidFill>
                  <a:srgbClr val="FFFFFF"/>
                </a:solidFill>
                <a:latin typeface="Calibri" pitchFamily="34" charset="0"/>
                <a:ea typeface="SimSun" pitchFamily="2" charset="-122"/>
              </a:rPr>
              <a:t>nd</a:t>
            </a:r>
            <a:r>
              <a:rPr lang="en-US" sz="2400" dirty="0">
                <a:solidFill>
                  <a:srgbClr val="FFFFFF"/>
                </a:solidFill>
                <a:latin typeface="Calibri" pitchFamily="34" charset="0"/>
                <a:ea typeface="SimSun" pitchFamily="2" charset="-122"/>
              </a:rPr>
              <a:t> station)</a:t>
            </a:r>
          </a:p>
        </p:txBody>
      </p:sp>
      <p:cxnSp>
        <p:nvCxnSpPr>
          <p:cNvPr id="6" name="Straight Arrow Connector 5"/>
          <p:cNvCxnSpPr>
            <a:stCxn id="5" idx="0"/>
          </p:cNvCxnSpPr>
          <p:nvPr/>
        </p:nvCxnSpPr>
        <p:spPr>
          <a:xfrm flipV="1">
            <a:off x="1981200" y="3124200"/>
            <a:ext cx="0" cy="616803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</p:cNvCxnSpPr>
          <p:nvPr/>
        </p:nvCxnSpPr>
        <p:spPr>
          <a:xfrm flipV="1">
            <a:off x="1981200" y="2895600"/>
            <a:ext cx="914400" cy="845403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5492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forPoint5_oct04_allp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" t="4144" r="2376" b="19446"/>
          <a:stretch/>
        </p:blipFill>
        <p:spPr>
          <a:xfrm>
            <a:off x="110966" y="1157673"/>
            <a:ext cx="8815723" cy="50638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9944139">
            <a:off x="52002" y="690964"/>
            <a:ext cx="270466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Pixel – seeding &amp; </a:t>
            </a:r>
            <a:r>
              <a:rPr lang="en-US" dirty="0" err="1"/>
              <a:t>vertexing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829473">
            <a:off x="5897368" y="580059"/>
            <a:ext cx="263635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/>
              <a:t>Muons</a:t>
            </a:r>
            <a:endParaRPr lang="en-US" dirty="0"/>
          </a:p>
          <a:p>
            <a:r>
              <a:rPr lang="en-US" dirty="0">
                <a:sym typeface="Wingdings"/>
              </a:rPr>
              <a:t> </a:t>
            </a:r>
            <a:r>
              <a:rPr lang="en-US" dirty="0"/>
              <a:t>Tracking &amp; Momentum</a:t>
            </a:r>
          </a:p>
        </p:txBody>
      </p:sp>
      <p:sp>
        <p:nvSpPr>
          <p:cNvPr id="12" name="TextBox 11"/>
          <p:cNvSpPr txBox="1"/>
          <p:nvPr/>
        </p:nvSpPr>
        <p:spPr>
          <a:xfrm rot="19860685">
            <a:off x="452" y="1333323"/>
            <a:ext cx="249299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Tracking </a:t>
            </a:r>
          </a:p>
          <a:p>
            <a:r>
              <a:rPr lang="en-US" dirty="0">
                <a:sym typeface="Wingdings"/>
              </a:rPr>
              <a:t> </a:t>
            </a:r>
            <a:r>
              <a:rPr lang="en-US" dirty="0"/>
              <a:t>Momentum &amp; Energy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94973" y="3989164"/>
            <a:ext cx="1212216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/>
              <a:t>L1 Trigger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9400" y="5406158"/>
            <a:ext cx="185831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High Level Trigger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54294" y="6311098"/>
            <a:ext cx="297528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combination with calorimeter</a:t>
            </a:r>
          </a:p>
        </p:txBody>
      </p:sp>
      <p:sp>
        <p:nvSpPr>
          <p:cNvPr id="3" name="Rectangle 2"/>
          <p:cNvSpPr/>
          <p:nvPr/>
        </p:nvSpPr>
        <p:spPr>
          <a:xfrm>
            <a:off x="1517834" y="6314201"/>
            <a:ext cx="223646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/>
              <a:t>Particle ID together in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44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  <p:bldP spid="13" grpId="0" animBg="1"/>
      <p:bldP spid="17" grpId="0" animBg="1"/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5519" y="-49455"/>
            <a:ext cx="7378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Layers of CMS: MUON</a:t>
            </a:r>
          </a:p>
        </p:txBody>
      </p:sp>
      <p:pic>
        <p:nvPicPr>
          <p:cNvPr id="4" name="Picture 3" descr="cms_muons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863369"/>
            <a:ext cx="5959906" cy="3994630"/>
          </a:xfrm>
          <a:prstGeom prst="rect">
            <a:avLst/>
          </a:prstGeom>
        </p:spPr>
      </p:pic>
      <p:pic>
        <p:nvPicPr>
          <p:cNvPr id="5" name="Picture 4" descr="muons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9574" y="1086875"/>
            <a:ext cx="2340000" cy="234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31472" y="979793"/>
            <a:ext cx="403878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To identify </a:t>
            </a:r>
            <a:r>
              <a:rPr lang="en-GB" sz="1600" dirty="0" err="1"/>
              <a:t>muons</a:t>
            </a:r>
            <a:r>
              <a:rPr lang="en-GB" sz="1600" dirty="0"/>
              <a:t> (essentially heavy electrons) and measure their momenta, CMS uses three types of detector: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FF6600"/>
                </a:solidFill>
              </a:rPr>
              <a:t>drift tubes - </a:t>
            </a:r>
            <a:r>
              <a:rPr lang="en-GB" b="1" dirty="0">
                <a:solidFill>
                  <a:srgbClr val="FF6600"/>
                </a:solidFill>
              </a:rPr>
              <a:t>DT</a:t>
            </a:r>
            <a:r>
              <a:rPr lang="en-GB" dirty="0">
                <a:solidFill>
                  <a:srgbClr val="FF6600"/>
                </a:solidFill>
              </a:rPr>
              <a:t>, in the barrel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FF6600"/>
                </a:solidFill>
              </a:rPr>
              <a:t>cathode strip chambers - </a:t>
            </a:r>
            <a:r>
              <a:rPr lang="en-GB" b="1" dirty="0">
                <a:solidFill>
                  <a:srgbClr val="FF6600"/>
                </a:solidFill>
              </a:rPr>
              <a:t>CSC</a:t>
            </a:r>
          </a:p>
          <a:p>
            <a:pPr marL="285750" indent="-285750">
              <a:buFont typeface="Arial"/>
              <a:buChar char="•"/>
            </a:pPr>
            <a:r>
              <a:rPr lang="en-GB" b="1" dirty="0">
                <a:solidFill>
                  <a:srgbClr val="FF6600"/>
                </a:solidFill>
              </a:rPr>
              <a:t>new: Gas Electron Multipliers (GEM)</a:t>
            </a:r>
            <a:endParaRPr lang="en-GB" sz="32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7130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" y="76200"/>
            <a:ext cx="8220075" cy="636588"/>
          </a:xfrm>
        </p:spPr>
        <p:txBody>
          <a:bodyPr/>
          <a:lstStyle/>
          <a:p>
            <a:r>
              <a:rPr lang="en-US" dirty="0"/>
              <a:t>Cross section of CMS (r-z)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458200" cy="2057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/>
              <a:t>Three types of detector: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/>
              <a:t>Precise position measurement and triggering by Drift Tubes (DT) in the barrel, and Cathode Strip Chambers (CSC) in the endcap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/>
              <a:t>Redundant triggering by Resistive Plate Chambers (RPC)</a:t>
            </a:r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95003" y="2608261"/>
            <a:ext cx="5632697" cy="3816289"/>
            <a:chOff x="22" y="845"/>
            <a:chExt cx="3402" cy="2245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9" y="845"/>
              <a:ext cx="3085" cy="2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22" y="1184"/>
              <a:ext cx="4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000">
                  <a:solidFill>
                    <a:srgbClr val="009900"/>
                  </a:solidFill>
                  <a:latin typeface="Calibri" pitchFamily="34" charset="0"/>
                  <a:ea typeface="SimSun" pitchFamily="2" charset="-122"/>
                </a:rPr>
                <a:t>MB3</a:t>
              </a:r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22" y="1456"/>
              <a:ext cx="4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000">
                  <a:solidFill>
                    <a:srgbClr val="009900"/>
                  </a:solidFill>
                  <a:latin typeface="Calibri" pitchFamily="34" charset="0"/>
                  <a:ea typeface="SimSun" pitchFamily="2" charset="-122"/>
                </a:rPr>
                <a:t>MB2</a:t>
              </a:r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22" y="1661"/>
              <a:ext cx="4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000">
                  <a:solidFill>
                    <a:srgbClr val="009900"/>
                  </a:solidFill>
                  <a:latin typeface="Calibri" pitchFamily="34" charset="0"/>
                  <a:ea typeface="SimSun" pitchFamily="2" charset="-122"/>
                </a:rPr>
                <a:t>MB1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22" y="981"/>
              <a:ext cx="4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000">
                  <a:solidFill>
                    <a:srgbClr val="009900"/>
                  </a:solidFill>
                  <a:latin typeface="Calibri" pitchFamily="34" charset="0"/>
                  <a:ea typeface="SimSun" pitchFamily="2" charset="-122"/>
                </a:rPr>
                <a:t>MB4</a:t>
              </a:r>
            </a:p>
          </p:txBody>
        </p:sp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1666" y="2840"/>
              <a:ext cx="4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000" dirty="0">
                  <a:solidFill>
                    <a:srgbClr val="3333FF"/>
                  </a:solidFill>
                  <a:latin typeface="Calibri" pitchFamily="34" charset="0"/>
                  <a:ea typeface="SimSun" pitchFamily="2" charset="-122"/>
                </a:rPr>
                <a:t>ME1</a:t>
              </a: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2064" y="2840"/>
              <a:ext cx="4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000">
                  <a:solidFill>
                    <a:srgbClr val="3333FF"/>
                  </a:solidFill>
                  <a:latin typeface="Calibri" pitchFamily="34" charset="0"/>
                  <a:ea typeface="SimSun" pitchFamily="2" charset="-122"/>
                </a:rPr>
                <a:t>ME2</a:t>
              </a:r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2408" y="2840"/>
              <a:ext cx="4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000" dirty="0">
                  <a:solidFill>
                    <a:srgbClr val="3333FF"/>
                  </a:solidFill>
                  <a:latin typeface="Calibri" pitchFamily="34" charset="0"/>
                  <a:ea typeface="SimSun" pitchFamily="2" charset="-122"/>
                </a:rPr>
                <a:t>ME3</a:t>
              </a: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2792" y="2840"/>
              <a:ext cx="45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sz="2000" dirty="0">
                  <a:solidFill>
                    <a:srgbClr val="3333FF"/>
                  </a:solidFill>
                  <a:latin typeface="Calibri" pitchFamily="34" charset="0"/>
                  <a:ea typeface="SimSun" pitchFamily="2" charset="-122"/>
                </a:rPr>
                <a:t>ME4</a:t>
              </a:r>
            </a:p>
          </p:txBody>
        </p:sp>
      </p:grp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5819775" y="2514600"/>
            <a:ext cx="2784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  <a:t>Barrel</a:t>
            </a:r>
            <a:r>
              <a:rPr lang="es-ES" sz="2400" dirty="0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  <a:t>: 0 &lt; | 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  <a:ea typeface="SimSun" pitchFamily="2" charset="-122"/>
                <a:sym typeface="Symbol" pitchFamily="18" charset="2"/>
              </a:rPr>
              <a:t>| &lt; 1.2</a:t>
            </a:r>
            <a:endParaRPr lang="es-ES" sz="2400" dirty="0">
              <a:solidFill>
                <a:srgbClr val="000000"/>
              </a:solidFill>
              <a:latin typeface="Calibri" pitchFamily="34" charset="0"/>
              <a:ea typeface="SimSun" pitchFamily="2" charset="-122"/>
              <a:sym typeface="Symbol" pitchFamily="18" charset="2"/>
            </a:endParaRP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6011862" y="3019425"/>
            <a:ext cx="2809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dirty="0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  <a:t>5 wheels / 4 stations instrumented with DTs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dirty="0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  <a:t>and RPCs </a:t>
            </a: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5722937" y="4138612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2400" dirty="0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  <a:t>Endcap: 0.9 &lt; | 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  <a:ea typeface="SimSun" pitchFamily="2" charset="-122"/>
                <a:sym typeface="Symbol" pitchFamily="18" charset="2"/>
              </a:rPr>
              <a:t>| &lt; 2.4</a:t>
            </a:r>
            <a:endParaRPr lang="es-ES" sz="2400" dirty="0">
              <a:solidFill>
                <a:srgbClr val="000000"/>
              </a:solidFill>
              <a:latin typeface="Calibri" pitchFamily="34" charset="0"/>
              <a:ea typeface="SimSun" pitchFamily="2" charset="-122"/>
              <a:sym typeface="Symbol" pitchFamily="18" charset="2"/>
            </a:endParaRP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6019800" y="4648200"/>
            <a:ext cx="30353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2000" dirty="0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  <a:t>3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  <a:t> discs / 4 stations instrumented with CSCs and RPCs </a:t>
            </a:r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5715000" y="5867400"/>
            <a:ext cx="2590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  <a:t>Spatial precision 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  <a:ea typeface="SimSun" pitchFamily="2" charset="-122"/>
                <a:sym typeface="Symbol" pitchFamily="18" charset="2"/>
              </a:rPr>
              <a:t> 75-150 m /station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  <a:ea typeface="SimSun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37045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970A4F3-F0D8-4E62-8293-E4B48CE0C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3501" y="3875568"/>
            <a:ext cx="4419841" cy="2982432"/>
          </a:xfrm>
          <a:prstGeom prst="rect">
            <a:avLst/>
          </a:prstGeom>
        </p:spPr>
      </p:pic>
      <p:pic>
        <p:nvPicPr>
          <p:cNvPr id="4" name="Picture 2" descr="avalanch"/>
          <p:cNvPicPr>
            <a:picLocks noChangeAspect="1" noChangeArrowheads="1"/>
          </p:cNvPicPr>
          <p:nvPr/>
        </p:nvPicPr>
        <p:blipFill>
          <a:blip r:embed="rId4" cstate="print"/>
          <a:srcRect b="16760"/>
          <a:stretch>
            <a:fillRect/>
          </a:stretch>
        </p:blipFill>
        <p:spPr bwMode="auto">
          <a:xfrm>
            <a:off x="499336" y="4942366"/>
            <a:ext cx="3238008" cy="129520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005" y="107950"/>
            <a:ext cx="8293394" cy="636588"/>
          </a:xfrm>
        </p:spPr>
        <p:txBody>
          <a:bodyPr/>
          <a:lstStyle/>
          <a:p>
            <a:r>
              <a:rPr lang="en-US" dirty="0"/>
              <a:t>Muon detector basics: CSC and GEM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799" cy="2133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Muon detectors are on the outside, so must be large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Economics: use gas detectors to cover a large surface area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Need amplification of the electron ionization signal within the gas volume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High rates in forward region, so detectors must have fast response!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CSC and GEM are great detector choices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2005" y="3522798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~10</a:t>
            </a:r>
            <a:r>
              <a:rPr kumimoji="0" lang="en-US" sz="1400" b="0" i="0" u="none" strike="noStrike" kern="1200" cap="none" spc="0" normalizeH="0" baseline="3000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2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 primary electrons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14500" y="4073624"/>
            <a:ext cx="2514600" cy="830997"/>
          </a:xfrm>
          <a:prstGeom prst="rect">
            <a:avLst/>
          </a:prstGeom>
          <a:ln w="3810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~ 10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5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 – 10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7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 gas amplification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~10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7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 – 10</a:t>
            </a:r>
            <a:r>
              <a:rPr kumimoji="0" lang="en-US" sz="1600" b="0" i="0" u="none" strike="noStrike" kern="1200" cap="none" spc="0" normalizeH="0" baseline="3000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9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 electrons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~1-100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Calibri" pitchFamily="34" charset="0"/>
                <a:ea typeface="SimSun" pitchFamily="2" charset="-122"/>
                <a:cs typeface="+mn-cs"/>
              </a:rPr>
              <a:t>pC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6600CC"/>
              </a:solidFill>
              <a:effectLst/>
              <a:uLnTx/>
              <a:uFillTx/>
              <a:latin typeface="Calibri" pitchFamily="34" charset="0"/>
              <a:ea typeface="SimSun" pitchFamily="2" charset="-122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815313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SimSun" pitchFamily="2" charset="-122"/>
                <a:cs typeface="Arial" pitchFamily="34" charset="0"/>
              </a:rPr>
              <a:t>Wire chambers: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04FA61-BD66-45E1-B132-718858BB539E}"/>
              </a:ext>
            </a:extLst>
          </p:cNvPr>
          <p:cNvSpPr txBox="1"/>
          <p:nvPr/>
        </p:nvSpPr>
        <p:spPr>
          <a:xfrm>
            <a:off x="5075274" y="3245437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SimSun" pitchFamily="2" charset="-122"/>
                <a:cs typeface="Arial" pitchFamily="34" charset="0"/>
              </a:rPr>
              <a:t>Cathode Strip (CSC)  chambers:</a:t>
            </a:r>
          </a:p>
        </p:txBody>
      </p:sp>
    </p:spTree>
    <p:extLst>
      <p:ext uri="{BB962C8B-B14F-4D97-AF65-F5344CB8AC3E}">
        <p14:creationId xmlns:p14="http://schemas.microsoft.com/office/powerpoint/2010/main" val="13361626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376" y="-5405"/>
            <a:ext cx="8302624" cy="780329"/>
          </a:xfrm>
        </p:spPr>
        <p:txBody>
          <a:bodyPr/>
          <a:lstStyle/>
          <a:p>
            <a:r>
              <a:rPr lang="en-US" sz="2800" dirty="0"/>
              <a:t>New - </a:t>
            </a:r>
            <a:r>
              <a:rPr lang="en-US" sz="2800" dirty="0">
                <a:solidFill>
                  <a:srgbClr val="800000"/>
                </a:solidFill>
                <a:latin typeface="Calibri (Body)"/>
                <a:ea typeface="Adobe Ming Std L" pitchFamily="18" charset="-128"/>
                <a:cs typeface="Calibri (Body)"/>
              </a:rPr>
              <a:t>Micro-Pattern Gas Detectors (MPGD):</a:t>
            </a:r>
            <a:r>
              <a:rPr lang="en-US" sz="3200" u="sng" dirty="0"/>
              <a:t>GEM</a:t>
            </a:r>
          </a:p>
        </p:txBody>
      </p:sp>
      <p:pic>
        <p:nvPicPr>
          <p:cNvPr id="4" name="Picture 18" descr="\\cern.ch\dfs\Users\a\aconde\Desktop\Captur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875" y="614424"/>
            <a:ext cx="2554288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2490849"/>
            <a:ext cx="1595438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841376" y="1625661"/>
            <a:ext cx="1755775" cy="1033463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1397001" y="2232086"/>
            <a:ext cx="1401763" cy="1916113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93" t="9813" r="10342" b="21402"/>
          <a:stretch>
            <a:fillRect/>
          </a:stretch>
        </p:blipFill>
        <p:spPr bwMode="auto">
          <a:xfrm>
            <a:off x="1754376" y="3784659"/>
            <a:ext cx="2357438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H="1" flipV="1">
            <a:off x="1173350" y="4048186"/>
            <a:ext cx="869950" cy="206375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2027425" y="4483159"/>
            <a:ext cx="5175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/>
              <a:t>10</a:t>
            </a:r>
            <a:r>
              <a:rPr lang="en-US" sz="1100" b="1" baseline="30000"/>
              <a:t>o</a:t>
            </a:r>
            <a:endParaRPr lang="en-US" sz="1100" b="1"/>
          </a:p>
        </p:txBody>
      </p:sp>
      <p:sp>
        <p:nvSpPr>
          <p:cNvPr id="11" name="TextBox 10"/>
          <p:cNvSpPr txBox="1"/>
          <p:nvPr/>
        </p:nvSpPr>
        <p:spPr>
          <a:xfrm rot="17867212">
            <a:off x="1981352" y="4468914"/>
            <a:ext cx="1187523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b="1" dirty="0">
                <a:latin typeface="Arial" pitchFamily="34" charset="0"/>
                <a:ea typeface="+mn-ea"/>
                <a:cs typeface="+mn-cs"/>
              </a:rPr>
              <a:t>superchambers</a:t>
            </a:r>
          </a:p>
        </p:txBody>
      </p:sp>
      <p:sp>
        <p:nvSpPr>
          <p:cNvPr id="12" name="TextBox 26"/>
          <p:cNvSpPr txBox="1">
            <a:spLocks noChangeArrowheads="1"/>
          </p:cNvSpPr>
          <p:nvPr/>
        </p:nvSpPr>
        <p:spPr bwMode="auto">
          <a:xfrm rot="18368494">
            <a:off x="2627889" y="4645248"/>
            <a:ext cx="54373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/>
              <a:t>short</a:t>
            </a:r>
          </a:p>
        </p:txBody>
      </p:sp>
      <p:sp>
        <p:nvSpPr>
          <p:cNvPr id="13" name="TextBox 27"/>
          <p:cNvSpPr txBox="1">
            <a:spLocks noChangeArrowheads="1"/>
          </p:cNvSpPr>
          <p:nvPr/>
        </p:nvSpPr>
        <p:spPr bwMode="auto">
          <a:xfrm rot="18743824">
            <a:off x="2949088" y="4777804"/>
            <a:ext cx="48236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/>
              <a:t>long</a:t>
            </a:r>
            <a:endParaRPr lang="en-US" sz="700" b="1"/>
          </a:p>
        </p:txBody>
      </p:sp>
      <p:sp>
        <p:nvSpPr>
          <p:cNvPr id="15" name="TextBox 14"/>
          <p:cNvSpPr txBox="1"/>
          <p:nvPr/>
        </p:nvSpPr>
        <p:spPr>
          <a:xfrm>
            <a:off x="2271714" y="1060511"/>
            <a:ext cx="1052512" cy="576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050" b="1" dirty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rPr>
              <a:t>Muon </a:t>
            </a:r>
          </a:p>
          <a:p>
            <a:pPr algn="ctr">
              <a:defRPr/>
            </a:pPr>
            <a:r>
              <a:rPr lang="en-US" sz="1050" b="1" dirty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rPr>
              <a:t>Endcap </a:t>
            </a:r>
          </a:p>
          <a:p>
            <a:pPr algn="ctr">
              <a:defRPr/>
            </a:pPr>
            <a:r>
              <a:rPr lang="en-US" sz="1050" b="1" dirty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rPr>
              <a:t>Station 1</a:t>
            </a:r>
          </a:p>
        </p:txBody>
      </p:sp>
      <p:sp>
        <p:nvSpPr>
          <p:cNvPr id="16" name="TextBox 30"/>
          <p:cNvSpPr txBox="1">
            <a:spLocks noChangeArrowheads="1"/>
          </p:cNvSpPr>
          <p:nvPr/>
        </p:nvSpPr>
        <p:spPr bwMode="auto">
          <a:xfrm>
            <a:off x="-31749" y="2338299"/>
            <a:ext cx="1052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 b="1" dirty="0"/>
              <a:t>GE1/1</a:t>
            </a:r>
          </a:p>
        </p:txBody>
      </p:sp>
      <p:sp>
        <p:nvSpPr>
          <p:cNvPr id="17" name="TextBox 108"/>
          <p:cNvSpPr txBox="1">
            <a:spLocks noChangeArrowheads="1"/>
          </p:cNvSpPr>
          <p:nvPr/>
        </p:nvSpPr>
        <p:spPr bwMode="auto">
          <a:xfrm>
            <a:off x="2092326" y="2562284"/>
            <a:ext cx="1846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600" b="1">
              <a:latin typeface="Calibri" charset="0"/>
            </a:endParaRPr>
          </a:p>
        </p:txBody>
      </p:sp>
      <p:cxnSp>
        <p:nvCxnSpPr>
          <p:cNvPr id="21" name="Straight Arrow Connector 20"/>
          <p:cNvCxnSpPr>
            <a:cxnSpLocks noChangeShapeType="1"/>
          </p:cNvCxnSpPr>
          <p:nvPr/>
        </p:nvCxnSpPr>
        <p:spPr bwMode="auto">
          <a:xfrm flipV="1">
            <a:off x="3637150" y="4146609"/>
            <a:ext cx="71438" cy="7143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3047637" y="6404542"/>
            <a:ext cx="5871992" cy="4001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Calibri"/>
                <a:cs typeface="Calibri"/>
              </a:rPr>
              <a:t>Installation in LS2 </a:t>
            </a:r>
            <a:r>
              <a:rPr lang="mr-IN" sz="2000" dirty="0">
                <a:solidFill>
                  <a:srgbClr val="0000FF"/>
                </a:solidFill>
                <a:latin typeface="Calibri"/>
                <a:cs typeface="Calibri"/>
              </a:rPr>
              <a:t>–</a:t>
            </a:r>
            <a:r>
              <a:rPr lang="en-US" sz="2000" dirty="0">
                <a:solidFill>
                  <a:srgbClr val="0000FF"/>
                </a:solidFill>
                <a:latin typeface="Calibri"/>
                <a:cs typeface="Calibri"/>
              </a:rPr>
              <a:t> first half installed in October 2019</a:t>
            </a:r>
            <a:r>
              <a:rPr lang="en-US" sz="2000" dirty="0">
                <a:latin typeface="Calibri"/>
                <a:cs typeface="Calibri"/>
              </a:rPr>
              <a:t>!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14489" y="5641210"/>
            <a:ext cx="38973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lnSpc>
                <a:spcPct val="150000"/>
              </a:lnSpc>
            </a:pPr>
            <a:r>
              <a:rPr lang="en-US" sz="1400" b="1" dirty="0"/>
              <a:t>Long (1.5&lt;|</a:t>
            </a:r>
            <a:r>
              <a:rPr lang="el-GR" sz="1400" b="1" dirty="0"/>
              <a:t>η</a:t>
            </a:r>
            <a:r>
              <a:rPr lang="en-US" sz="1400" b="1" dirty="0"/>
              <a:t>|&lt;2.2) and short (1.6&lt;|</a:t>
            </a:r>
            <a:r>
              <a:rPr lang="el-GR" sz="1400" b="1" dirty="0"/>
              <a:t>η</a:t>
            </a:r>
            <a:r>
              <a:rPr lang="en-US" sz="1400" b="1" dirty="0"/>
              <a:t>|&lt;2.2) version</a:t>
            </a:r>
          </a:p>
          <a:p>
            <a:pPr lvl="1" indent="-457200">
              <a:lnSpc>
                <a:spcPct val="150000"/>
              </a:lnSpc>
            </a:pPr>
            <a:r>
              <a:rPr lang="en-US" sz="1400" b="1" dirty="0">
                <a:solidFill>
                  <a:srgbClr val="FF0000"/>
                </a:solidFill>
              </a:rPr>
              <a:t>36 </a:t>
            </a:r>
            <a:r>
              <a:rPr lang="en-US" sz="1400" b="1" dirty="0" err="1">
                <a:solidFill>
                  <a:srgbClr val="FF0000"/>
                </a:solidFill>
              </a:rPr>
              <a:t>superchambers</a:t>
            </a:r>
            <a:r>
              <a:rPr lang="en-US" sz="1400" b="1" dirty="0">
                <a:solidFill>
                  <a:srgbClr val="FF0000"/>
                </a:solidFill>
              </a:rPr>
              <a:t> in each endcap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4341632" y="3080198"/>
            <a:ext cx="4802368" cy="1992553"/>
            <a:chOff x="4638470" y="3140967"/>
            <a:chExt cx="4216984" cy="2220129"/>
          </a:xfrm>
        </p:grpSpPr>
        <p:pic>
          <p:nvPicPr>
            <p:cNvPr id="35" name="Picture 3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8470" y="3140967"/>
              <a:ext cx="4216984" cy="22201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 cap="flat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6" name="CustomShape 1"/>
            <p:cNvSpPr>
              <a:spLocks noChangeArrowheads="1"/>
            </p:cNvSpPr>
            <p:nvPr/>
          </p:nvSpPr>
          <p:spPr bwMode="auto">
            <a:xfrm>
              <a:off x="7699567" y="4999294"/>
              <a:ext cx="1062037" cy="334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5000" rIns="90000" bIns="45000"/>
            <a:lstStyle/>
            <a:p>
              <a:r>
                <a:rPr lang="it-IT" sz="2000" dirty="0">
                  <a:solidFill>
                    <a:srgbClr val="000000"/>
                  </a:solidFill>
                </a:rPr>
                <a:t>Triple GEM</a:t>
              </a:r>
              <a:endParaRPr lang="en-US" sz="2400" dirty="0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4643437" y="5274126"/>
            <a:ext cx="41729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  <a:defRPr/>
            </a:pPr>
            <a:r>
              <a:rPr lang="it-IT" dirty="0" err="1">
                <a:solidFill>
                  <a:srgbClr val="2F2B20"/>
                </a:solidFill>
                <a:cs typeface="Calibri (Body)"/>
              </a:rPr>
              <a:t>Decouple</a:t>
            </a:r>
            <a:r>
              <a:rPr lang="it-IT" dirty="0">
                <a:solidFill>
                  <a:srgbClr val="2F2B20"/>
                </a:solidFill>
                <a:cs typeface="Calibri (Body)"/>
              </a:rPr>
              <a:t> </a:t>
            </a:r>
            <a:r>
              <a:rPr lang="it-IT" dirty="0" err="1">
                <a:solidFill>
                  <a:srgbClr val="2F2B20"/>
                </a:solidFill>
                <a:cs typeface="Calibri (Body)"/>
              </a:rPr>
              <a:t>amplification</a:t>
            </a:r>
            <a:r>
              <a:rPr lang="it-IT" dirty="0">
                <a:solidFill>
                  <a:srgbClr val="2F2B20"/>
                </a:solidFill>
                <a:cs typeface="Calibri (Body)"/>
              </a:rPr>
              <a:t> and </a:t>
            </a:r>
            <a:r>
              <a:rPr lang="it-IT" dirty="0" err="1">
                <a:solidFill>
                  <a:srgbClr val="2F2B20"/>
                </a:solidFill>
                <a:cs typeface="Calibri (Body)"/>
              </a:rPr>
              <a:t>detection</a:t>
            </a:r>
            <a:endParaRPr lang="it-IT" dirty="0">
              <a:solidFill>
                <a:srgbClr val="2F2B20"/>
              </a:solidFill>
              <a:cs typeface="Calibri (Body)"/>
            </a:endParaRPr>
          </a:p>
          <a:p>
            <a:pPr marL="285750" indent="-285750">
              <a:buFont typeface="Arial" charset="0"/>
              <a:buChar char="•"/>
              <a:defRPr/>
            </a:pPr>
            <a:endParaRPr lang="it-IT" b="1" dirty="0">
              <a:solidFill>
                <a:srgbClr val="2F2B20"/>
              </a:solidFill>
              <a:cs typeface="Calibri (Body)"/>
            </a:endParaRPr>
          </a:p>
          <a:p>
            <a:pPr marL="285750" indent="-285750">
              <a:buFont typeface="Arial" charset="0"/>
              <a:buChar char="•"/>
              <a:defRPr/>
            </a:pPr>
            <a:r>
              <a:rPr lang="it-IT" b="1" dirty="0">
                <a:solidFill>
                  <a:srgbClr val="2F2B20"/>
                </a:solidFill>
                <a:cs typeface="Calibri (Body)"/>
              </a:rPr>
              <a:t>High </a:t>
            </a:r>
            <a:r>
              <a:rPr lang="it-IT" b="1" dirty="0" err="1">
                <a:solidFill>
                  <a:srgbClr val="2F2B20"/>
                </a:solidFill>
                <a:cs typeface="Calibri (Body)"/>
              </a:rPr>
              <a:t>spatial</a:t>
            </a:r>
            <a:r>
              <a:rPr lang="it-IT" b="1" dirty="0">
                <a:solidFill>
                  <a:srgbClr val="2F2B20"/>
                </a:solidFill>
                <a:cs typeface="Calibri (Body)"/>
              </a:rPr>
              <a:t> and </a:t>
            </a:r>
            <a:r>
              <a:rPr lang="it-IT" b="1" dirty="0" err="1">
                <a:solidFill>
                  <a:srgbClr val="2F2B20"/>
                </a:solidFill>
                <a:cs typeface="Calibri (Body)"/>
              </a:rPr>
              <a:t>good</a:t>
            </a:r>
            <a:r>
              <a:rPr lang="it-IT" b="1" dirty="0">
                <a:solidFill>
                  <a:srgbClr val="2F2B20"/>
                </a:solidFill>
                <a:cs typeface="Calibri (Body)"/>
              </a:rPr>
              <a:t> time </a:t>
            </a:r>
            <a:r>
              <a:rPr lang="it-IT" b="1" dirty="0" err="1">
                <a:solidFill>
                  <a:srgbClr val="2F2B20"/>
                </a:solidFill>
                <a:cs typeface="Calibri (Body)"/>
              </a:rPr>
              <a:t>resolution</a:t>
            </a:r>
            <a:endParaRPr lang="en-US" b="1" dirty="0">
              <a:solidFill>
                <a:srgbClr val="2F2B20"/>
              </a:solidFill>
              <a:cs typeface="Calibri (Body)"/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4221162" y="597645"/>
            <a:ext cx="4922838" cy="2596960"/>
            <a:chOff x="4221162" y="640677"/>
            <a:chExt cx="4922838" cy="2596960"/>
          </a:xfrm>
        </p:grpSpPr>
        <p:grpSp>
          <p:nvGrpSpPr>
            <p:cNvPr id="37" name="Group 36"/>
            <p:cNvGrpSpPr/>
            <p:nvPr/>
          </p:nvGrpSpPr>
          <p:grpSpPr>
            <a:xfrm>
              <a:off x="4221162" y="1046889"/>
              <a:ext cx="4922837" cy="2190748"/>
              <a:chOff x="4736468" y="1186169"/>
              <a:chExt cx="4505531" cy="2089248"/>
            </a:xfrm>
          </p:grpSpPr>
          <p:pic>
            <p:nvPicPr>
              <p:cNvPr id="38" name="Picture 4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36468" y="1186169"/>
                <a:ext cx="4505531" cy="2089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" name="Rectangle 38"/>
              <p:cNvSpPr/>
              <p:nvPr/>
            </p:nvSpPr>
            <p:spPr>
              <a:xfrm>
                <a:off x="6781237" y="1593334"/>
                <a:ext cx="64035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it-IT" dirty="0">
                    <a:solidFill>
                      <a:srgbClr val="000000"/>
                    </a:solidFill>
                  </a:rPr>
                  <a:t>GEM</a:t>
                </a:r>
                <a:endParaRPr lang="en-US" dirty="0"/>
              </a:p>
            </p:txBody>
          </p:sp>
        </p:grpSp>
        <p:sp>
          <p:nvSpPr>
            <p:cNvPr id="3" name="CuadroTexto 2"/>
            <p:cNvSpPr txBox="1"/>
            <p:nvPr/>
          </p:nvSpPr>
          <p:spPr>
            <a:xfrm>
              <a:off x="4221163" y="640677"/>
              <a:ext cx="492283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0070C0"/>
                  </a:solidFill>
                </a:rPr>
                <a:t>GEM</a:t>
              </a:r>
              <a:r>
                <a:rPr lang="en-US" sz="2400" dirty="0"/>
                <a:t>: </a:t>
              </a:r>
              <a:r>
                <a:rPr lang="en-US" sz="2400" b="1" dirty="0">
                  <a:solidFill>
                    <a:srgbClr val="0070C0"/>
                  </a:solidFill>
                </a:rPr>
                <a:t>G</a:t>
              </a:r>
              <a:r>
                <a:rPr lang="en-US" sz="2400" dirty="0"/>
                <a:t>as </a:t>
              </a:r>
              <a:r>
                <a:rPr lang="en-US" sz="2400" b="1" dirty="0">
                  <a:solidFill>
                    <a:srgbClr val="0070C0"/>
                  </a:solidFill>
                </a:rPr>
                <a:t>E</a:t>
              </a:r>
              <a:r>
                <a:rPr lang="en-US" sz="2400" dirty="0"/>
                <a:t>lectron </a:t>
              </a:r>
              <a:r>
                <a:rPr lang="en-US" sz="2400" b="1" dirty="0">
                  <a:solidFill>
                    <a:srgbClr val="0070C0"/>
                  </a:solidFill>
                </a:rPr>
                <a:t>M</a:t>
              </a:r>
              <a:r>
                <a:rPr lang="en-US" sz="2400" dirty="0"/>
                <a:t>ultiplier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27DFD9F-AC95-E442-9A11-E9D05EEA9F7B}"/>
              </a:ext>
            </a:extLst>
          </p:cNvPr>
          <p:cNvSpPr txBox="1"/>
          <p:nvPr/>
        </p:nvSpPr>
        <p:spPr>
          <a:xfrm rot="19269085">
            <a:off x="-895" y="989285"/>
            <a:ext cx="1785975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/>
              <a:t>Lots of fun for LS2</a:t>
            </a:r>
          </a:p>
        </p:txBody>
      </p:sp>
      <p:pic>
        <p:nvPicPr>
          <p:cNvPr id="29" name="Picture 8">
            <a:extLst>
              <a:ext uri="{FF2B5EF4-FFF2-40B4-BE49-F238E27FC236}">
                <a16:creationId xmlns:a16="http://schemas.microsoft.com/office/drawing/2014/main" id="{1B6E0856-469D-495D-B1F8-8D2B55E1D9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913" y="4993562"/>
            <a:ext cx="4247147" cy="157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5867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757"/>
            <a:ext cx="8229600" cy="938251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the task of these detectors?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5094"/>
            <a:ext cx="8229600" cy="4525963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t="1115" b="1115"/>
          <a:stretch>
            <a:fillRect/>
          </a:stretch>
        </p:blipFill>
        <p:spPr>
          <a:xfrm>
            <a:off x="-37381" y="938251"/>
            <a:ext cx="9194249" cy="50564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1431" y="4550750"/>
            <a:ext cx="3441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(2) Magnetic field bends the tracks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/>
              <a:t>Momentum 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-37381" y="4450518"/>
            <a:ext cx="4140074" cy="2407482"/>
            <a:chOff x="5130042" y="4422082"/>
            <a:chExt cx="4140074" cy="2407482"/>
          </a:xfrm>
        </p:grpSpPr>
        <p:pic>
          <p:nvPicPr>
            <p:cNvPr id="10" name="Picture 5" descr="ev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67423" y="4422082"/>
              <a:ext cx="4052777" cy="2407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5130042" y="5906234"/>
              <a:ext cx="414007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AutoNum type="arabicParenBoth"/>
              </a:pPr>
              <a:r>
                <a:rPr lang="en-US" dirty="0">
                  <a:solidFill>
                    <a:schemeClr val="bg1"/>
                  </a:solidFill>
                </a:rPr>
                <a:t>Measure track POINTs where charged particles traverses</a:t>
              </a:r>
            </a:p>
            <a:p>
              <a:pPr marL="342900" indent="-342900">
                <a:buAutoNum type="arabicParenBoth"/>
              </a:pPr>
              <a:r>
                <a:rPr lang="en-US" dirty="0">
                  <a:solidFill>
                    <a:schemeClr val="bg1"/>
                  </a:solidFill>
                </a:rPr>
                <a:t>Reconstruct tracks (interpolate points)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450151" y="1123033"/>
            <a:ext cx="6448841" cy="4322413"/>
            <a:chOff x="1450151" y="1123033"/>
            <a:chExt cx="6448841" cy="4322413"/>
          </a:xfrm>
        </p:grpSpPr>
        <p:sp>
          <p:nvSpPr>
            <p:cNvPr id="6" name="Oval 5"/>
            <p:cNvSpPr/>
            <p:nvPr/>
          </p:nvSpPr>
          <p:spPr>
            <a:xfrm>
              <a:off x="1450151" y="4450518"/>
              <a:ext cx="322255" cy="349713"/>
            </a:xfrm>
            <a:prstGeom prst="ellipse">
              <a:avLst/>
            </a:prstGeom>
            <a:noFill/>
            <a:ln w="571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1575618" y="5095733"/>
              <a:ext cx="322255" cy="349713"/>
            </a:xfrm>
            <a:prstGeom prst="ellipse">
              <a:avLst/>
            </a:prstGeom>
            <a:noFill/>
            <a:ln w="571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2626936" y="2196448"/>
              <a:ext cx="322255" cy="349713"/>
            </a:xfrm>
            <a:prstGeom prst="ellipse">
              <a:avLst/>
            </a:prstGeom>
            <a:noFill/>
            <a:ln w="571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1994431" y="1602689"/>
              <a:ext cx="322255" cy="349713"/>
            </a:xfrm>
            <a:prstGeom prst="ellipse">
              <a:avLst/>
            </a:prstGeom>
            <a:noFill/>
            <a:ln w="571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7576737" y="1123033"/>
              <a:ext cx="322255" cy="349713"/>
            </a:xfrm>
            <a:prstGeom prst="ellipse">
              <a:avLst/>
            </a:prstGeom>
            <a:noFill/>
            <a:ln w="571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7254482" y="1427833"/>
              <a:ext cx="322255" cy="349713"/>
            </a:xfrm>
            <a:prstGeom prst="ellipse">
              <a:avLst/>
            </a:prstGeom>
            <a:noFill/>
            <a:ln w="5715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176114" y="5435454"/>
            <a:ext cx="4326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B82E"/>
                </a:solidFill>
              </a:rPr>
              <a:t>(3) With good resolution and low occupancy</a:t>
            </a:r>
          </a:p>
          <a:p>
            <a:r>
              <a:rPr lang="en-US" dirty="0">
                <a:solidFill>
                  <a:srgbClr val="FFB82E"/>
                </a:solidFill>
              </a:rPr>
              <a:t>			 – isolate tracks in this mess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H="1" flipV="1">
            <a:off x="4786442" y="4236346"/>
            <a:ext cx="473905" cy="1209100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176115" y="6211669"/>
            <a:ext cx="4865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40000"/>
                    <a:lumOff val="60000"/>
                  </a:schemeClr>
                </a:solidFill>
              </a:rPr>
              <a:t>(4) In conjunction with calorimeter identify particle (more later)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769767" y="1814860"/>
            <a:ext cx="5448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(5) With even better 3D resolution and lower occupancy (pixels)</a:t>
            </a:r>
          </a:p>
          <a:p>
            <a:r>
              <a:rPr lang="en-US" sz="1600" dirty="0">
                <a:solidFill>
                  <a:srgbClr val="FFFF00"/>
                </a:solidFill>
              </a:rPr>
              <a:t>	- identify origin (vertex) </a:t>
            </a: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4786442" y="2488836"/>
            <a:ext cx="1137372" cy="1510578"/>
          </a:xfrm>
          <a:prstGeom prst="line">
            <a:avLst/>
          </a:pr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1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7" grpId="0"/>
      <p:bldP spid="31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85836-D0B8-4CE4-8C60-DAF8E881BB19}" type="slidenum">
              <a:rPr lang="en-US"/>
              <a:pPr/>
              <a:t>4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6702"/>
            <a:ext cx="8229600" cy="671661"/>
          </a:xfrm>
        </p:spPr>
        <p:txBody>
          <a:bodyPr>
            <a:noAutofit/>
          </a:bodyPr>
          <a:lstStyle/>
          <a:p>
            <a:r>
              <a:rPr lang="en-US" sz="3600" dirty="0"/>
              <a:t>Standard Model of Particle Physics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4724400" cy="57912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Physical content: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12 basic particles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Each has an antiparticle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Interact via force carriers called gauge bosons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Higgs boson giving mass to all other particles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Includes 2.5 forces: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Electroweak=“electromagnetic + weak” combined force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All basic particles participate, transmitted by W/Z/</a:t>
            </a:r>
            <a:r>
              <a:rPr lang="en-US" sz="1800" dirty="0">
                <a:latin typeface="Symbol" pitchFamily="18" charset="2"/>
              </a:rPr>
              <a:t>g</a:t>
            </a:r>
            <a:r>
              <a:rPr lang="en-US" sz="1800" dirty="0"/>
              <a:t> bosons  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Responsible for radioactive decays and electromagnetic interactions</a:t>
            </a:r>
            <a:endParaRPr lang="en-US" sz="1400" dirty="0"/>
          </a:p>
          <a:p>
            <a:pPr lvl="1">
              <a:lnSpc>
                <a:spcPct val="80000"/>
              </a:lnSpc>
            </a:pPr>
            <a:r>
              <a:rPr lang="en-US" sz="2400" dirty="0"/>
              <a:t>Strong force: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Only quarks participate, transmitted by gluons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Holds proton and other composite hadrons  together</a:t>
            </a:r>
          </a:p>
        </p:txBody>
      </p:sp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723" r="7199" b="6723"/>
          <a:stretch>
            <a:fillRect/>
          </a:stretch>
        </p:blipFill>
        <p:spPr bwMode="auto">
          <a:xfrm>
            <a:off x="4829175" y="914400"/>
            <a:ext cx="4314825" cy="384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4343400" y="4800600"/>
            <a:ext cx="45720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/>
              <a:t>Dark Matter is unexplained at all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/>
              <a:t>Discovery of neutrino oscillations makes Standard Model at least “not quite right”</a:t>
            </a:r>
          </a:p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/>
              <a:t>Gravity is not included</a:t>
            </a:r>
          </a:p>
        </p:txBody>
      </p:sp>
    </p:spTree>
    <p:extLst>
      <p:ext uri="{BB962C8B-B14F-4D97-AF65-F5344CB8AC3E}">
        <p14:creationId xmlns:p14="http://schemas.microsoft.com/office/powerpoint/2010/main" val="1006523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44270" cy="1143000"/>
          </a:xfrm>
        </p:spPr>
        <p:txBody>
          <a:bodyPr>
            <a:normAutofit/>
          </a:bodyPr>
          <a:lstStyle/>
          <a:p>
            <a:r>
              <a:rPr lang="en-US" dirty="0"/>
              <a:t>LHC: the one ring to collide them all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48400" y="1143000"/>
            <a:ext cx="2895601" cy="4983163"/>
          </a:xfrm>
        </p:spPr>
        <p:txBody>
          <a:bodyPr>
            <a:normAutofit/>
          </a:bodyPr>
          <a:lstStyle/>
          <a:p>
            <a:r>
              <a:rPr lang="en-US" sz="2800" dirty="0"/>
              <a:t>Located at CERN in Geneva, Switzerland</a:t>
            </a:r>
          </a:p>
          <a:p>
            <a:r>
              <a:rPr lang="en-US" sz="2800" dirty="0"/>
              <a:t>14 </a:t>
            </a:r>
            <a:r>
              <a:rPr lang="en-US" sz="2800" dirty="0" err="1"/>
              <a:t>TeV</a:t>
            </a:r>
            <a:r>
              <a:rPr lang="en-US" sz="2800" dirty="0"/>
              <a:t> Proton-proton collisions</a:t>
            </a:r>
          </a:p>
          <a:p>
            <a:r>
              <a:rPr lang="en-US" sz="2800" dirty="0"/>
              <a:t>Operates since 2009</a:t>
            </a:r>
          </a:p>
          <a:p>
            <a:pPr lvl="1"/>
            <a:r>
              <a:rPr lang="en-US" sz="2400" dirty="0"/>
              <a:t>Will run for the next 20 years</a:t>
            </a:r>
          </a:p>
          <a:p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123147" y="990600"/>
            <a:ext cx="6125253" cy="5389213"/>
            <a:chOff x="595587" y="990600"/>
            <a:chExt cx="6353853" cy="5389213"/>
          </a:xfrm>
        </p:grpSpPr>
        <p:pic>
          <p:nvPicPr>
            <p:cNvPr id="102404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71" r="407"/>
            <a:stretch/>
          </p:blipFill>
          <p:spPr bwMode="auto">
            <a:xfrm>
              <a:off x="640080" y="990600"/>
              <a:ext cx="6309360" cy="5389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" name="Group 1"/>
            <p:cNvGrpSpPr/>
            <p:nvPr/>
          </p:nvGrpSpPr>
          <p:grpSpPr>
            <a:xfrm>
              <a:off x="825134" y="1890125"/>
              <a:ext cx="5803448" cy="3304023"/>
              <a:chOff x="990834" y="1905000"/>
              <a:chExt cx="6496987" cy="3517382"/>
            </a:xfrm>
          </p:grpSpPr>
          <p:sp>
            <p:nvSpPr>
              <p:cNvPr id="102406" name="Line 6"/>
              <p:cNvSpPr>
                <a:spLocks noChangeShapeType="1"/>
              </p:cNvSpPr>
              <p:nvPr/>
            </p:nvSpPr>
            <p:spPr bwMode="auto">
              <a:xfrm flipV="1">
                <a:off x="3475569" y="2266865"/>
                <a:ext cx="108364" cy="353752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407" name="Text Box 7"/>
              <p:cNvSpPr txBox="1">
                <a:spLocks noChangeArrowheads="1"/>
              </p:cNvSpPr>
              <p:nvPr/>
            </p:nvSpPr>
            <p:spPr bwMode="auto">
              <a:xfrm>
                <a:off x="3308979" y="1905000"/>
                <a:ext cx="717067" cy="393182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GB" b="1" dirty="0">
                    <a:solidFill>
                      <a:srgbClr val="00B0F0"/>
                    </a:solidFill>
                  </a:rPr>
                  <a:t>CMS</a:t>
                </a:r>
              </a:p>
            </p:txBody>
          </p:sp>
          <p:sp>
            <p:nvSpPr>
              <p:cNvPr id="102408" name="Line 8"/>
              <p:cNvSpPr>
                <a:spLocks noChangeShapeType="1"/>
              </p:cNvSpPr>
              <p:nvPr/>
            </p:nvSpPr>
            <p:spPr bwMode="auto">
              <a:xfrm flipH="1" flipV="1">
                <a:off x="1773179" y="5209321"/>
                <a:ext cx="452866" cy="55172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409" name="Text Box 9"/>
              <p:cNvSpPr txBox="1">
                <a:spLocks noChangeArrowheads="1"/>
              </p:cNvSpPr>
              <p:nvPr/>
            </p:nvSpPr>
            <p:spPr bwMode="auto">
              <a:xfrm>
                <a:off x="990834" y="5029200"/>
                <a:ext cx="832484" cy="393182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 eaLnBrk="1" hangingPunct="1"/>
                <a:r>
                  <a:rPr lang="en-GB" b="1" dirty="0">
                    <a:solidFill>
                      <a:srgbClr val="00B0F0"/>
                    </a:solidFill>
                  </a:rPr>
                  <a:t>ALICE</a:t>
                </a:r>
              </a:p>
            </p:txBody>
          </p:sp>
          <p:sp>
            <p:nvSpPr>
              <p:cNvPr id="102410" name="Line 10"/>
              <p:cNvSpPr>
                <a:spLocks noChangeShapeType="1"/>
              </p:cNvSpPr>
              <p:nvPr/>
            </p:nvSpPr>
            <p:spPr bwMode="auto">
              <a:xfrm flipH="1" flipV="1">
                <a:off x="4830023" y="4933055"/>
                <a:ext cx="90573" cy="316429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411" name="Text Box 11"/>
              <p:cNvSpPr txBox="1">
                <a:spLocks noChangeArrowheads="1"/>
              </p:cNvSpPr>
              <p:nvPr/>
            </p:nvSpPr>
            <p:spPr bwMode="auto">
              <a:xfrm>
                <a:off x="4228359" y="4606889"/>
                <a:ext cx="889745" cy="393182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GB" b="1" dirty="0">
                    <a:solidFill>
                      <a:srgbClr val="00B0F0"/>
                    </a:solidFill>
                  </a:rPr>
                  <a:t>ATLAS</a:t>
                </a:r>
              </a:p>
            </p:txBody>
          </p:sp>
          <p:sp>
            <p:nvSpPr>
              <p:cNvPr id="102412" name="Line 12"/>
              <p:cNvSpPr>
                <a:spLocks noChangeShapeType="1"/>
              </p:cNvSpPr>
              <p:nvPr/>
            </p:nvSpPr>
            <p:spPr bwMode="auto">
              <a:xfrm flipV="1">
                <a:off x="6883512" y="3707906"/>
                <a:ext cx="145564" cy="27099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413" name="Text Box 13"/>
              <p:cNvSpPr txBox="1">
                <a:spLocks noChangeArrowheads="1"/>
              </p:cNvSpPr>
              <p:nvPr/>
            </p:nvSpPr>
            <p:spPr bwMode="auto">
              <a:xfrm>
                <a:off x="6705600" y="3399590"/>
                <a:ext cx="782221" cy="393182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GB" b="1" dirty="0" err="1">
                    <a:solidFill>
                      <a:srgbClr val="00B0F0"/>
                    </a:solidFill>
                  </a:rPr>
                  <a:t>LHCb</a:t>
                </a:r>
                <a:endParaRPr lang="en-GB" b="1" dirty="0">
                  <a:solidFill>
                    <a:srgbClr val="00B0F0"/>
                  </a:solidFill>
                </a:endParaRPr>
              </a:p>
            </p:txBody>
          </p:sp>
        </p:grpSp>
        <p:sp>
          <p:nvSpPr>
            <p:cNvPr id="102415" name="Line 15"/>
            <p:cNvSpPr>
              <a:spLocks noChangeShapeType="1"/>
            </p:cNvSpPr>
            <p:nvPr/>
          </p:nvSpPr>
          <p:spPr bwMode="auto">
            <a:xfrm flipV="1">
              <a:off x="1480442" y="2892214"/>
              <a:ext cx="340329" cy="214733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6" name="Line 16"/>
            <p:cNvSpPr>
              <a:spLocks noChangeShapeType="1"/>
            </p:cNvSpPr>
            <p:nvPr/>
          </p:nvSpPr>
          <p:spPr bwMode="auto">
            <a:xfrm flipH="1">
              <a:off x="2024969" y="2677481"/>
              <a:ext cx="408395" cy="143156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17" name="Text Box 17"/>
            <p:cNvSpPr txBox="1">
              <a:spLocks noChangeArrowheads="1"/>
            </p:cNvSpPr>
            <p:nvPr/>
          </p:nvSpPr>
          <p:spPr bwMode="auto">
            <a:xfrm rot="19888440">
              <a:off x="595587" y="2409064"/>
              <a:ext cx="2020704" cy="4294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FFFF00"/>
                  </a:solidFill>
                </a:rPr>
                <a:t>E</a:t>
              </a:r>
              <a:r>
                <a:rPr lang="en-US" sz="2400" b="1" baseline="-25000">
                  <a:solidFill>
                    <a:srgbClr val="FFFF00"/>
                  </a:solidFill>
                </a:rPr>
                <a:t>beam</a:t>
              </a:r>
              <a:r>
                <a:rPr lang="en-US" sz="2400" b="1">
                  <a:solidFill>
                    <a:srgbClr val="FFFF00"/>
                  </a:solidFill>
                </a:rPr>
                <a:t>=7 TeV</a:t>
              </a:r>
            </a:p>
          </p:txBody>
        </p:sp>
        <p:sp>
          <p:nvSpPr>
            <p:cNvPr id="102418" name="Text Box 18"/>
            <p:cNvSpPr txBox="1">
              <a:spLocks noChangeArrowheads="1"/>
            </p:cNvSpPr>
            <p:nvPr/>
          </p:nvSpPr>
          <p:spPr bwMode="auto">
            <a:xfrm>
              <a:off x="1548508" y="2963792"/>
              <a:ext cx="340329" cy="487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FFFF00"/>
                  </a:solidFill>
                </a:rPr>
                <a:t>p</a:t>
              </a:r>
            </a:p>
          </p:txBody>
        </p:sp>
        <p:sp>
          <p:nvSpPr>
            <p:cNvPr id="102419" name="Text Box 19"/>
            <p:cNvSpPr txBox="1">
              <a:spLocks noChangeArrowheads="1"/>
            </p:cNvSpPr>
            <p:nvPr/>
          </p:nvSpPr>
          <p:spPr bwMode="auto">
            <a:xfrm>
              <a:off x="2161101" y="2677481"/>
              <a:ext cx="340329" cy="487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FFFF00"/>
                  </a:solidFill>
                </a:rPr>
                <a:t>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9537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00" name="Rectangle 72"/>
          <p:cNvSpPr>
            <a:spLocks noChangeArrowheads="1"/>
          </p:cNvSpPr>
          <p:nvPr/>
        </p:nvSpPr>
        <p:spPr bwMode="auto">
          <a:xfrm>
            <a:off x="32233" y="2941638"/>
            <a:ext cx="8958262" cy="308292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34925"/>
            <a:ext cx="8159750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348FF-0110-4691-B85D-EC67826AC36F}" type="slidenum">
              <a:rPr lang="en-US"/>
              <a:pPr/>
              <a:t>6</a:t>
            </a:fld>
            <a:endParaRPr lang="en-US"/>
          </a:p>
        </p:txBody>
      </p:sp>
      <p:sp>
        <p:nvSpPr>
          <p:cNvPr id="124931" name="Rectangle 3"/>
          <p:cNvSpPr>
            <a:spLocks noChangeArrowheads="1"/>
          </p:cNvSpPr>
          <p:nvPr/>
        </p:nvSpPr>
        <p:spPr bwMode="auto">
          <a:xfrm>
            <a:off x="3678238" y="1408113"/>
            <a:ext cx="3175" cy="31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4087813" y="1266825"/>
            <a:ext cx="3175" cy="3175"/>
          </a:xfrm>
          <a:prstGeom prst="rect">
            <a:avLst/>
          </a:prstGeom>
          <a:solidFill>
            <a:srgbClr val="2F12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4264025" y="1090613"/>
            <a:ext cx="1588" cy="3175"/>
          </a:xfrm>
          <a:prstGeom prst="rect">
            <a:avLst/>
          </a:prstGeom>
          <a:solidFill>
            <a:srgbClr val="2F12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1260475" y="938213"/>
            <a:ext cx="3175" cy="3175"/>
          </a:xfrm>
          <a:prstGeom prst="rect">
            <a:avLst/>
          </a:prstGeom>
          <a:solidFill>
            <a:srgbClr val="2F12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1270000" y="769938"/>
            <a:ext cx="3175" cy="3175"/>
          </a:xfrm>
          <a:prstGeom prst="rect">
            <a:avLst/>
          </a:prstGeom>
          <a:solidFill>
            <a:srgbClr val="2F12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36" name="Rectangle 8"/>
          <p:cNvSpPr>
            <a:spLocks noChangeArrowheads="1"/>
          </p:cNvSpPr>
          <p:nvPr/>
        </p:nvSpPr>
        <p:spPr bwMode="auto">
          <a:xfrm>
            <a:off x="2847975" y="5437188"/>
            <a:ext cx="3175" cy="254000"/>
          </a:xfrm>
          <a:prstGeom prst="rect">
            <a:avLst/>
          </a:prstGeom>
          <a:solidFill>
            <a:srgbClr val="FF1E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37" name="Rectangle 9"/>
          <p:cNvSpPr>
            <a:spLocks noChangeArrowheads="1"/>
          </p:cNvSpPr>
          <p:nvPr/>
        </p:nvSpPr>
        <p:spPr bwMode="auto">
          <a:xfrm>
            <a:off x="2989263" y="5437188"/>
            <a:ext cx="3175" cy="254000"/>
          </a:xfrm>
          <a:prstGeom prst="rect">
            <a:avLst/>
          </a:prstGeom>
          <a:solidFill>
            <a:srgbClr val="FF68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38" name="Rectangle 10"/>
          <p:cNvSpPr>
            <a:spLocks noChangeArrowheads="1"/>
          </p:cNvSpPr>
          <p:nvPr/>
        </p:nvSpPr>
        <p:spPr bwMode="auto">
          <a:xfrm>
            <a:off x="4630738" y="2490788"/>
            <a:ext cx="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39" name="Rectangle 11"/>
          <p:cNvSpPr>
            <a:spLocks noChangeArrowheads="1"/>
          </p:cNvSpPr>
          <p:nvPr/>
        </p:nvSpPr>
        <p:spPr bwMode="auto">
          <a:xfrm>
            <a:off x="4630738" y="2490788"/>
            <a:ext cx="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4630738" y="2832100"/>
            <a:ext cx="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6297613" y="738188"/>
            <a:ext cx="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42" name="Rectangle 14"/>
          <p:cNvSpPr>
            <a:spLocks noChangeArrowheads="1"/>
          </p:cNvSpPr>
          <p:nvPr/>
        </p:nvSpPr>
        <p:spPr bwMode="auto">
          <a:xfrm>
            <a:off x="6296025" y="1058863"/>
            <a:ext cx="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43" name="Rectangle 15"/>
          <p:cNvSpPr>
            <a:spLocks noChangeArrowheads="1"/>
          </p:cNvSpPr>
          <p:nvPr/>
        </p:nvSpPr>
        <p:spPr bwMode="auto">
          <a:xfrm>
            <a:off x="6962775" y="1138238"/>
            <a:ext cx="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44" name="Rectangle 16"/>
          <p:cNvSpPr>
            <a:spLocks noChangeArrowheads="1"/>
          </p:cNvSpPr>
          <p:nvPr/>
        </p:nvSpPr>
        <p:spPr bwMode="auto">
          <a:xfrm>
            <a:off x="6132513" y="1374775"/>
            <a:ext cx="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45" name="Rectangle 17"/>
          <p:cNvSpPr>
            <a:spLocks noChangeArrowheads="1"/>
          </p:cNvSpPr>
          <p:nvPr/>
        </p:nvSpPr>
        <p:spPr bwMode="auto">
          <a:xfrm>
            <a:off x="8280400" y="1374775"/>
            <a:ext cx="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46" name="Rectangle 18"/>
          <p:cNvSpPr>
            <a:spLocks noChangeArrowheads="1"/>
          </p:cNvSpPr>
          <p:nvPr/>
        </p:nvSpPr>
        <p:spPr bwMode="auto">
          <a:xfrm>
            <a:off x="5934075" y="1692275"/>
            <a:ext cx="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47" name="Rectangle 19"/>
          <p:cNvSpPr>
            <a:spLocks noChangeArrowheads="1"/>
          </p:cNvSpPr>
          <p:nvPr/>
        </p:nvSpPr>
        <p:spPr bwMode="auto">
          <a:xfrm>
            <a:off x="4808538" y="2089150"/>
            <a:ext cx="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48" name="Rectangle 20"/>
          <p:cNvSpPr>
            <a:spLocks noChangeArrowheads="1"/>
          </p:cNvSpPr>
          <p:nvPr/>
        </p:nvSpPr>
        <p:spPr bwMode="auto">
          <a:xfrm>
            <a:off x="6165850" y="2327275"/>
            <a:ext cx="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49" name="Rectangle 21"/>
          <p:cNvSpPr>
            <a:spLocks noChangeArrowheads="1"/>
          </p:cNvSpPr>
          <p:nvPr/>
        </p:nvSpPr>
        <p:spPr bwMode="auto">
          <a:xfrm>
            <a:off x="7326313" y="2327275"/>
            <a:ext cx="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50" name="Rectangle 22"/>
          <p:cNvSpPr>
            <a:spLocks noChangeArrowheads="1"/>
          </p:cNvSpPr>
          <p:nvPr/>
        </p:nvSpPr>
        <p:spPr bwMode="auto">
          <a:xfrm>
            <a:off x="4808538" y="2646363"/>
            <a:ext cx="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51" name="Rectangle 23"/>
          <p:cNvSpPr>
            <a:spLocks noChangeArrowheads="1"/>
          </p:cNvSpPr>
          <p:nvPr/>
        </p:nvSpPr>
        <p:spPr bwMode="auto">
          <a:xfrm>
            <a:off x="4808538" y="2963863"/>
            <a:ext cx="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52" name="Rectangle 24"/>
          <p:cNvSpPr>
            <a:spLocks noChangeArrowheads="1"/>
          </p:cNvSpPr>
          <p:nvPr/>
        </p:nvSpPr>
        <p:spPr bwMode="auto">
          <a:xfrm>
            <a:off x="6048375" y="3281363"/>
            <a:ext cx="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53" name="Rectangle 25"/>
          <p:cNvSpPr>
            <a:spLocks noChangeArrowheads="1"/>
          </p:cNvSpPr>
          <p:nvPr/>
        </p:nvSpPr>
        <p:spPr bwMode="auto">
          <a:xfrm>
            <a:off x="996950" y="4106863"/>
            <a:ext cx="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54" name="Rectangle 26"/>
          <p:cNvSpPr>
            <a:spLocks noChangeArrowheads="1"/>
          </p:cNvSpPr>
          <p:nvPr/>
        </p:nvSpPr>
        <p:spPr bwMode="auto">
          <a:xfrm>
            <a:off x="2446338" y="5053013"/>
            <a:ext cx="1587" cy="31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55" name="Rectangle 27"/>
          <p:cNvSpPr>
            <a:spLocks noChangeArrowheads="1"/>
          </p:cNvSpPr>
          <p:nvPr/>
        </p:nvSpPr>
        <p:spPr bwMode="auto">
          <a:xfrm>
            <a:off x="2022475" y="1127125"/>
            <a:ext cx="3175" cy="3175"/>
          </a:xfrm>
          <a:prstGeom prst="rect">
            <a:avLst/>
          </a:pr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56" name="Rectangle 28"/>
          <p:cNvSpPr>
            <a:spLocks noChangeArrowheads="1"/>
          </p:cNvSpPr>
          <p:nvPr/>
        </p:nvSpPr>
        <p:spPr bwMode="auto">
          <a:xfrm>
            <a:off x="3448050" y="1520825"/>
            <a:ext cx="3175" cy="3175"/>
          </a:xfrm>
          <a:prstGeom prst="rect">
            <a:avLst/>
          </a:prstGeom>
          <a:solidFill>
            <a:srgbClr val="AAA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57" name="Rectangle 29"/>
          <p:cNvSpPr>
            <a:spLocks noChangeArrowheads="1"/>
          </p:cNvSpPr>
          <p:nvPr/>
        </p:nvSpPr>
        <p:spPr bwMode="auto">
          <a:xfrm>
            <a:off x="4414838" y="5386388"/>
            <a:ext cx="3175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58" name="Rectangle 30"/>
          <p:cNvSpPr>
            <a:spLocks noChangeArrowheads="1"/>
          </p:cNvSpPr>
          <p:nvPr/>
        </p:nvSpPr>
        <p:spPr bwMode="auto">
          <a:xfrm>
            <a:off x="3678238" y="4994275"/>
            <a:ext cx="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endParaRPr lang="en-US" sz="2800">
              <a:latin typeface="Times" pitchFamily="18" charset="0"/>
            </a:endParaRPr>
          </a:p>
        </p:txBody>
      </p:sp>
      <p:sp>
        <p:nvSpPr>
          <p:cNvPr id="124959" name="Rectangle 31"/>
          <p:cNvSpPr>
            <a:spLocks noGrp="1" noChangeArrowheads="1"/>
          </p:cNvSpPr>
          <p:nvPr>
            <p:ph type="title"/>
          </p:nvPr>
        </p:nvSpPr>
        <p:spPr>
          <a:xfrm>
            <a:off x="457200" y="182564"/>
            <a:ext cx="7548785" cy="452437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>
                <a:solidFill>
                  <a:srgbClr val="C00000"/>
                </a:solidFill>
              </a:rPr>
              <a:t>Collisions at LHC</a:t>
            </a:r>
          </a:p>
        </p:txBody>
      </p:sp>
      <p:sp>
        <p:nvSpPr>
          <p:cNvPr id="124960" name="Line 32"/>
          <p:cNvSpPr>
            <a:spLocks noChangeShapeType="1"/>
          </p:cNvSpPr>
          <p:nvPr/>
        </p:nvSpPr>
        <p:spPr bwMode="auto">
          <a:xfrm flipH="1" flipV="1">
            <a:off x="4473575" y="1911350"/>
            <a:ext cx="823913" cy="114300"/>
          </a:xfrm>
          <a:prstGeom prst="line">
            <a:avLst/>
          </a:prstGeom>
          <a:noFill/>
          <a:ln w="34925">
            <a:solidFill>
              <a:srgbClr val="FF2A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61" name="Line 33"/>
          <p:cNvSpPr>
            <a:spLocks noChangeShapeType="1"/>
          </p:cNvSpPr>
          <p:nvPr/>
        </p:nvSpPr>
        <p:spPr bwMode="auto">
          <a:xfrm flipV="1">
            <a:off x="4473575" y="1841500"/>
            <a:ext cx="185738" cy="69850"/>
          </a:xfrm>
          <a:prstGeom prst="line">
            <a:avLst/>
          </a:prstGeom>
          <a:noFill/>
          <a:ln w="39688">
            <a:solidFill>
              <a:srgbClr val="FF2A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62" name="Line 34"/>
          <p:cNvSpPr>
            <a:spLocks noChangeShapeType="1"/>
          </p:cNvSpPr>
          <p:nvPr/>
        </p:nvSpPr>
        <p:spPr bwMode="auto">
          <a:xfrm>
            <a:off x="4473575" y="1911350"/>
            <a:ext cx="163513" cy="120650"/>
          </a:xfrm>
          <a:prstGeom prst="line">
            <a:avLst/>
          </a:prstGeom>
          <a:noFill/>
          <a:ln w="44450">
            <a:solidFill>
              <a:srgbClr val="FF2A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63" name="Line 35"/>
          <p:cNvSpPr>
            <a:spLocks noChangeShapeType="1"/>
          </p:cNvSpPr>
          <p:nvPr/>
        </p:nvSpPr>
        <p:spPr bwMode="auto">
          <a:xfrm>
            <a:off x="6540500" y="2749550"/>
            <a:ext cx="949325" cy="46038"/>
          </a:xfrm>
          <a:prstGeom prst="line">
            <a:avLst/>
          </a:prstGeom>
          <a:noFill/>
          <a:ln w="33338">
            <a:solidFill>
              <a:srgbClr val="0065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64" name="Line 36"/>
          <p:cNvSpPr>
            <a:spLocks noChangeShapeType="1"/>
          </p:cNvSpPr>
          <p:nvPr/>
        </p:nvSpPr>
        <p:spPr bwMode="auto">
          <a:xfrm flipH="1">
            <a:off x="7308850" y="2795588"/>
            <a:ext cx="180975" cy="87312"/>
          </a:xfrm>
          <a:prstGeom prst="line">
            <a:avLst/>
          </a:prstGeom>
          <a:noFill/>
          <a:ln w="42863">
            <a:solidFill>
              <a:srgbClr val="0065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65" name="Line 37"/>
          <p:cNvSpPr>
            <a:spLocks noChangeShapeType="1"/>
          </p:cNvSpPr>
          <p:nvPr/>
        </p:nvSpPr>
        <p:spPr bwMode="auto">
          <a:xfrm flipH="1" flipV="1">
            <a:off x="7319963" y="2693988"/>
            <a:ext cx="169862" cy="101600"/>
          </a:xfrm>
          <a:prstGeom prst="line">
            <a:avLst/>
          </a:prstGeom>
          <a:noFill/>
          <a:ln w="42863">
            <a:solidFill>
              <a:srgbClr val="0065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66" name="Rectangle 38"/>
          <p:cNvSpPr>
            <a:spLocks noChangeArrowheads="1"/>
          </p:cNvSpPr>
          <p:nvPr/>
        </p:nvSpPr>
        <p:spPr bwMode="auto">
          <a:xfrm>
            <a:off x="4489450" y="3470275"/>
            <a:ext cx="57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>
                <a:solidFill>
                  <a:srgbClr val="000000"/>
                </a:solidFill>
                <a:latin typeface="Helvetica" pitchFamily="34" charset="0"/>
              </a:rPr>
              <a:t> </a:t>
            </a:r>
            <a:endParaRPr lang="en-US"/>
          </a:p>
        </p:txBody>
      </p:sp>
      <p:sp>
        <p:nvSpPr>
          <p:cNvPr id="124968" name="Rectangle 40"/>
          <p:cNvSpPr>
            <a:spLocks noChangeArrowheads="1"/>
          </p:cNvSpPr>
          <p:nvPr/>
        </p:nvSpPr>
        <p:spPr bwMode="auto">
          <a:xfrm>
            <a:off x="8289925" y="800100"/>
            <a:ext cx="57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>
                <a:solidFill>
                  <a:srgbClr val="000000"/>
                </a:solidFill>
                <a:latin typeface="Helvetica" pitchFamily="34" charset="0"/>
              </a:rPr>
              <a:t> </a:t>
            </a:r>
            <a:endParaRPr lang="en-US"/>
          </a:p>
        </p:txBody>
      </p:sp>
      <p:sp>
        <p:nvSpPr>
          <p:cNvPr id="124970" name="Rectangle 42"/>
          <p:cNvSpPr>
            <a:spLocks noChangeArrowheads="1"/>
          </p:cNvSpPr>
          <p:nvPr/>
        </p:nvSpPr>
        <p:spPr bwMode="auto">
          <a:xfrm>
            <a:off x="8428038" y="1028700"/>
            <a:ext cx="1143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rgbClr val="000000"/>
                </a:solidFill>
                <a:latin typeface="Helvetica" pitchFamily="34" charset="0"/>
              </a:rPr>
              <a:t>  </a:t>
            </a:r>
            <a:endParaRPr lang="en-US" b="1"/>
          </a:p>
        </p:txBody>
      </p:sp>
      <p:sp>
        <p:nvSpPr>
          <p:cNvPr id="124972" name="Rectangle 44"/>
          <p:cNvSpPr>
            <a:spLocks noChangeArrowheads="1"/>
          </p:cNvSpPr>
          <p:nvPr/>
        </p:nvSpPr>
        <p:spPr bwMode="auto">
          <a:xfrm>
            <a:off x="6076950" y="2989263"/>
            <a:ext cx="78581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b="1">
                <a:solidFill>
                  <a:srgbClr val="000000"/>
                </a:solidFill>
                <a:latin typeface="Helvetica" pitchFamily="34" charset="0"/>
              </a:rPr>
              <a:t>7 TeV </a:t>
            </a:r>
            <a:endParaRPr lang="en-US"/>
          </a:p>
        </p:txBody>
      </p:sp>
      <p:sp>
        <p:nvSpPr>
          <p:cNvPr id="124973" name="Rectangle 45"/>
          <p:cNvSpPr>
            <a:spLocks noChangeArrowheads="1"/>
          </p:cNvSpPr>
          <p:nvPr/>
        </p:nvSpPr>
        <p:spPr bwMode="auto">
          <a:xfrm>
            <a:off x="6816725" y="2989263"/>
            <a:ext cx="860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b="1">
                <a:solidFill>
                  <a:srgbClr val="0065FF"/>
                </a:solidFill>
                <a:latin typeface="Helvetica" pitchFamily="34" charset="0"/>
              </a:rPr>
              <a:t>Proton</a:t>
            </a:r>
            <a:endParaRPr lang="en-US"/>
          </a:p>
        </p:txBody>
      </p:sp>
      <p:sp>
        <p:nvSpPr>
          <p:cNvPr id="124974" name="Rectangle 46"/>
          <p:cNvSpPr>
            <a:spLocks noChangeArrowheads="1"/>
          </p:cNvSpPr>
          <p:nvPr/>
        </p:nvSpPr>
        <p:spPr bwMode="auto">
          <a:xfrm>
            <a:off x="7623175" y="2989263"/>
            <a:ext cx="74613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b="1">
                <a:solidFill>
                  <a:srgbClr val="000000"/>
                </a:solidFill>
                <a:latin typeface="Helvetica" pitchFamily="34" charset="0"/>
              </a:rPr>
              <a:t> </a:t>
            </a:r>
            <a:endParaRPr lang="en-US"/>
          </a:p>
        </p:txBody>
      </p:sp>
      <p:sp>
        <p:nvSpPr>
          <p:cNvPr id="124975" name="Rectangle 47"/>
          <p:cNvSpPr>
            <a:spLocks noChangeArrowheads="1"/>
          </p:cNvSpPr>
          <p:nvPr/>
        </p:nvSpPr>
        <p:spPr bwMode="auto">
          <a:xfrm>
            <a:off x="7693025" y="2989263"/>
            <a:ext cx="860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b="1">
                <a:solidFill>
                  <a:srgbClr val="FF2A35"/>
                </a:solidFill>
                <a:latin typeface="Helvetica" pitchFamily="34" charset="0"/>
              </a:rPr>
              <a:t>Proton</a:t>
            </a:r>
            <a:endParaRPr lang="en-US"/>
          </a:p>
        </p:txBody>
      </p:sp>
      <p:sp>
        <p:nvSpPr>
          <p:cNvPr id="124976" name="Rectangle 48"/>
          <p:cNvSpPr>
            <a:spLocks noChangeArrowheads="1"/>
          </p:cNvSpPr>
          <p:nvPr/>
        </p:nvSpPr>
        <p:spPr bwMode="auto">
          <a:xfrm>
            <a:off x="8499475" y="2989263"/>
            <a:ext cx="1492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b="1">
                <a:solidFill>
                  <a:srgbClr val="FF2A35"/>
                </a:solidFill>
                <a:latin typeface="Helvetica" pitchFamily="34" charset="0"/>
              </a:rPr>
              <a:t>  </a:t>
            </a:r>
            <a:endParaRPr lang="en-US"/>
          </a:p>
        </p:txBody>
      </p:sp>
      <p:sp>
        <p:nvSpPr>
          <p:cNvPr id="124977" name="Rectangle 49"/>
          <p:cNvSpPr>
            <a:spLocks noChangeArrowheads="1"/>
          </p:cNvSpPr>
          <p:nvPr/>
        </p:nvSpPr>
        <p:spPr bwMode="auto">
          <a:xfrm>
            <a:off x="6815138" y="3281363"/>
            <a:ext cx="183197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dirty="0">
                <a:solidFill>
                  <a:srgbClr val="000000"/>
                </a:solidFill>
                <a:latin typeface="Helvetica" pitchFamily="34" charset="0"/>
              </a:rPr>
              <a:t>colliding beams</a:t>
            </a:r>
            <a:endParaRPr lang="en-US" dirty="0"/>
          </a:p>
        </p:txBody>
      </p:sp>
      <p:sp>
        <p:nvSpPr>
          <p:cNvPr id="124978" name="Rectangle 50"/>
          <p:cNvSpPr>
            <a:spLocks noChangeArrowheads="1"/>
          </p:cNvSpPr>
          <p:nvPr/>
        </p:nvSpPr>
        <p:spPr bwMode="auto">
          <a:xfrm>
            <a:off x="7802563" y="3281363"/>
            <a:ext cx="7461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>
                <a:solidFill>
                  <a:srgbClr val="000000"/>
                </a:solidFill>
                <a:latin typeface="Helvetica" pitchFamily="34" charset="0"/>
              </a:rPr>
              <a:t> </a:t>
            </a:r>
            <a:endParaRPr lang="en-US"/>
          </a:p>
        </p:txBody>
      </p:sp>
      <p:sp>
        <p:nvSpPr>
          <p:cNvPr id="124979" name="Rectangle 51"/>
          <p:cNvSpPr>
            <a:spLocks noChangeArrowheads="1"/>
          </p:cNvSpPr>
          <p:nvPr/>
        </p:nvSpPr>
        <p:spPr bwMode="auto">
          <a:xfrm>
            <a:off x="4311650" y="4122738"/>
            <a:ext cx="571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>
                <a:solidFill>
                  <a:srgbClr val="000000"/>
                </a:solidFill>
                <a:latin typeface="Helvetica" pitchFamily="34" charset="0"/>
              </a:rPr>
              <a:t> </a:t>
            </a:r>
            <a:endParaRPr lang="en-US"/>
          </a:p>
        </p:txBody>
      </p:sp>
      <p:sp>
        <p:nvSpPr>
          <p:cNvPr id="124980" name="Line 52"/>
          <p:cNvSpPr>
            <a:spLocks noChangeShapeType="1"/>
          </p:cNvSpPr>
          <p:nvPr/>
        </p:nvSpPr>
        <p:spPr bwMode="auto">
          <a:xfrm flipV="1">
            <a:off x="2620963" y="3314700"/>
            <a:ext cx="112712" cy="190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81" name="Line 53"/>
          <p:cNvSpPr>
            <a:spLocks noChangeShapeType="1"/>
          </p:cNvSpPr>
          <p:nvPr/>
        </p:nvSpPr>
        <p:spPr bwMode="auto">
          <a:xfrm>
            <a:off x="2620963" y="3333750"/>
            <a:ext cx="79375" cy="857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4982" name="Group 54"/>
          <p:cNvGrpSpPr>
            <a:grpSpLocks/>
          </p:cNvGrpSpPr>
          <p:nvPr/>
        </p:nvGrpSpPr>
        <p:grpSpPr bwMode="auto">
          <a:xfrm>
            <a:off x="2254250" y="4024319"/>
            <a:ext cx="4032250" cy="334963"/>
            <a:chOff x="1420" y="2535"/>
            <a:chExt cx="2540" cy="211"/>
          </a:xfrm>
        </p:grpSpPr>
        <p:sp>
          <p:nvSpPr>
            <p:cNvPr id="124983" name="Rectangle 55"/>
            <p:cNvSpPr>
              <a:spLocks noChangeArrowheads="1"/>
            </p:cNvSpPr>
            <p:nvPr/>
          </p:nvSpPr>
          <p:spPr bwMode="auto">
            <a:xfrm>
              <a:off x="1736" y="2591"/>
              <a:ext cx="222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600" b="1" dirty="0">
                  <a:solidFill>
                    <a:srgbClr val="000000"/>
                  </a:solidFill>
                  <a:latin typeface="Helvetica" pitchFamily="34" charset="0"/>
                </a:rPr>
                <a:t>Proton Collisions 10 billion (10</a:t>
              </a:r>
              <a:r>
                <a:rPr lang="en-US" sz="1600" b="1" baseline="30000" dirty="0">
                  <a:solidFill>
                    <a:srgbClr val="000000"/>
                  </a:solidFill>
                  <a:latin typeface="Helvetica" pitchFamily="34" charset="0"/>
                </a:rPr>
                <a:t>10</a:t>
              </a:r>
              <a:r>
                <a:rPr lang="en-US" sz="1600" b="1" dirty="0">
                  <a:solidFill>
                    <a:srgbClr val="000000"/>
                  </a:solidFill>
                  <a:latin typeface="Helvetica" pitchFamily="34" charset="0"/>
                </a:rPr>
                <a:t>) Hz</a:t>
              </a:r>
              <a:endParaRPr lang="en-US" dirty="0"/>
            </a:p>
          </p:txBody>
        </p:sp>
        <p:sp>
          <p:nvSpPr>
            <p:cNvPr id="124984" name="Line 56"/>
            <p:cNvSpPr>
              <a:spLocks noChangeShapeType="1"/>
            </p:cNvSpPr>
            <p:nvPr/>
          </p:nvSpPr>
          <p:spPr bwMode="auto">
            <a:xfrm flipH="1" flipV="1">
              <a:off x="1420" y="2547"/>
              <a:ext cx="224" cy="7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85" name="Line 57"/>
            <p:cNvSpPr>
              <a:spLocks noChangeShapeType="1"/>
            </p:cNvSpPr>
            <p:nvPr/>
          </p:nvSpPr>
          <p:spPr bwMode="auto">
            <a:xfrm flipV="1">
              <a:off x="1420" y="2535"/>
              <a:ext cx="71" cy="1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86" name="Line 58"/>
            <p:cNvSpPr>
              <a:spLocks noChangeShapeType="1"/>
            </p:cNvSpPr>
            <p:nvPr/>
          </p:nvSpPr>
          <p:spPr bwMode="auto">
            <a:xfrm>
              <a:off x="1420" y="2547"/>
              <a:ext cx="51" cy="5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4987" name="Group 59"/>
          <p:cNvGrpSpPr>
            <a:grpSpLocks/>
          </p:cNvGrpSpPr>
          <p:nvPr/>
        </p:nvGrpSpPr>
        <p:grpSpPr bwMode="auto">
          <a:xfrm>
            <a:off x="1785938" y="4570413"/>
            <a:ext cx="2149475" cy="330200"/>
            <a:chOff x="1125" y="2879"/>
            <a:chExt cx="1354" cy="208"/>
          </a:xfrm>
        </p:grpSpPr>
        <p:sp>
          <p:nvSpPr>
            <p:cNvPr id="124988" name="Rectangle 60"/>
            <p:cNvSpPr>
              <a:spLocks noChangeArrowheads="1"/>
            </p:cNvSpPr>
            <p:nvPr/>
          </p:nvSpPr>
          <p:spPr bwMode="auto">
            <a:xfrm>
              <a:off x="1426" y="2933"/>
              <a:ext cx="105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Helvetica" pitchFamily="34" charset="0"/>
                </a:rPr>
                <a:t>Parton Collisions</a:t>
              </a:r>
              <a:endParaRPr lang="en-US"/>
            </a:p>
          </p:txBody>
        </p:sp>
        <p:sp>
          <p:nvSpPr>
            <p:cNvPr id="124989" name="Line 61"/>
            <p:cNvSpPr>
              <a:spLocks noChangeShapeType="1"/>
            </p:cNvSpPr>
            <p:nvPr/>
          </p:nvSpPr>
          <p:spPr bwMode="auto">
            <a:xfrm flipH="1" flipV="1">
              <a:off x="1125" y="2891"/>
              <a:ext cx="223" cy="77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90" name="Line 62"/>
            <p:cNvSpPr>
              <a:spLocks noChangeShapeType="1"/>
            </p:cNvSpPr>
            <p:nvPr/>
          </p:nvSpPr>
          <p:spPr bwMode="auto">
            <a:xfrm flipV="1">
              <a:off x="1125" y="2879"/>
              <a:ext cx="71" cy="1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91" name="Line 63"/>
            <p:cNvSpPr>
              <a:spLocks noChangeShapeType="1"/>
            </p:cNvSpPr>
            <p:nvPr/>
          </p:nvSpPr>
          <p:spPr bwMode="auto">
            <a:xfrm>
              <a:off x="1125" y="2891"/>
              <a:ext cx="51" cy="54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4992" name="Rectangle 64"/>
          <p:cNvSpPr>
            <a:spLocks noChangeArrowheads="1"/>
          </p:cNvSpPr>
          <p:nvPr/>
        </p:nvSpPr>
        <p:spPr bwMode="auto">
          <a:xfrm>
            <a:off x="7618413" y="5264150"/>
            <a:ext cx="1587" cy="31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93" name="Freeform 65"/>
          <p:cNvSpPr>
            <a:spLocks/>
          </p:cNvSpPr>
          <p:nvPr/>
        </p:nvSpPr>
        <p:spPr bwMode="auto">
          <a:xfrm>
            <a:off x="6964363" y="2163763"/>
            <a:ext cx="71437" cy="76200"/>
          </a:xfrm>
          <a:custGeom>
            <a:avLst/>
            <a:gdLst>
              <a:gd name="T0" fmla="*/ 41 w 45"/>
              <a:gd name="T1" fmla="*/ 24 h 48"/>
              <a:gd name="T2" fmla="*/ 45 w 45"/>
              <a:gd name="T3" fmla="*/ 0 h 48"/>
              <a:gd name="T4" fmla="*/ 0 w 45"/>
              <a:gd name="T5" fmla="*/ 24 h 48"/>
              <a:gd name="T6" fmla="*/ 45 w 45"/>
              <a:gd name="T7" fmla="*/ 48 h 48"/>
              <a:gd name="T8" fmla="*/ 41 w 45"/>
              <a:gd name="T9" fmla="*/ 2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48">
                <a:moveTo>
                  <a:pt x="41" y="24"/>
                </a:moveTo>
                <a:lnTo>
                  <a:pt x="45" y="0"/>
                </a:lnTo>
                <a:lnTo>
                  <a:pt x="0" y="24"/>
                </a:lnTo>
                <a:lnTo>
                  <a:pt x="45" y="48"/>
                </a:lnTo>
                <a:lnTo>
                  <a:pt x="41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94" name="Freeform 66"/>
          <p:cNvSpPr>
            <a:spLocks/>
          </p:cNvSpPr>
          <p:nvPr/>
        </p:nvSpPr>
        <p:spPr bwMode="auto">
          <a:xfrm>
            <a:off x="7527925" y="2163763"/>
            <a:ext cx="73025" cy="76200"/>
          </a:xfrm>
          <a:custGeom>
            <a:avLst/>
            <a:gdLst>
              <a:gd name="T0" fmla="*/ 4 w 46"/>
              <a:gd name="T1" fmla="*/ 24 h 48"/>
              <a:gd name="T2" fmla="*/ 0 w 46"/>
              <a:gd name="T3" fmla="*/ 48 h 48"/>
              <a:gd name="T4" fmla="*/ 46 w 46"/>
              <a:gd name="T5" fmla="*/ 24 h 48"/>
              <a:gd name="T6" fmla="*/ 0 w 46"/>
              <a:gd name="T7" fmla="*/ 0 h 48"/>
              <a:gd name="T8" fmla="*/ 4 w 46"/>
              <a:gd name="T9" fmla="*/ 2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8">
                <a:moveTo>
                  <a:pt x="4" y="24"/>
                </a:moveTo>
                <a:lnTo>
                  <a:pt x="0" y="48"/>
                </a:lnTo>
                <a:lnTo>
                  <a:pt x="46" y="24"/>
                </a:lnTo>
                <a:lnTo>
                  <a:pt x="0" y="0"/>
                </a:lnTo>
                <a:lnTo>
                  <a:pt x="4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4995" name="Group 67"/>
          <p:cNvGrpSpPr>
            <a:grpSpLocks/>
          </p:cNvGrpSpPr>
          <p:nvPr/>
        </p:nvGrpSpPr>
        <p:grpSpPr bwMode="auto">
          <a:xfrm>
            <a:off x="2620963" y="2201862"/>
            <a:ext cx="5053012" cy="1504949"/>
            <a:chOff x="1651" y="1387"/>
            <a:chExt cx="3183" cy="948"/>
          </a:xfrm>
        </p:grpSpPr>
        <p:sp>
          <p:nvSpPr>
            <p:cNvPr id="124996" name="Rectangle 68"/>
            <p:cNvSpPr>
              <a:spLocks noChangeArrowheads="1"/>
            </p:cNvSpPr>
            <p:nvPr/>
          </p:nvSpPr>
          <p:spPr bwMode="auto">
            <a:xfrm>
              <a:off x="1914" y="2180"/>
              <a:ext cx="221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600" b="1" dirty="0">
                  <a:solidFill>
                    <a:srgbClr val="000000"/>
                  </a:solidFill>
                  <a:latin typeface="Helvetica" pitchFamily="34" charset="0"/>
                </a:rPr>
                <a:t>Bunch Crossing 40 million (10</a:t>
              </a:r>
              <a:r>
                <a:rPr lang="en-US" sz="1600" b="1" baseline="30000" dirty="0">
                  <a:solidFill>
                    <a:srgbClr val="000000"/>
                  </a:solidFill>
                  <a:latin typeface="Helvetica" pitchFamily="34" charset="0"/>
                </a:rPr>
                <a:t>7</a:t>
              </a:r>
              <a:r>
                <a:rPr lang="en-US" sz="1600" b="1" dirty="0">
                  <a:solidFill>
                    <a:srgbClr val="000000"/>
                  </a:solidFill>
                  <a:latin typeface="Helvetica" pitchFamily="34" charset="0"/>
                </a:rPr>
                <a:t>) Hz</a:t>
              </a:r>
              <a:endParaRPr lang="en-US" sz="1600" dirty="0"/>
            </a:p>
          </p:txBody>
        </p:sp>
        <p:sp>
          <p:nvSpPr>
            <p:cNvPr id="124997" name="Line 69"/>
            <p:cNvSpPr>
              <a:spLocks noChangeShapeType="1"/>
            </p:cNvSpPr>
            <p:nvPr/>
          </p:nvSpPr>
          <p:spPr bwMode="auto">
            <a:xfrm flipH="1" flipV="1">
              <a:off x="1651" y="2100"/>
              <a:ext cx="224" cy="78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98" name="Line 70"/>
            <p:cNvSpPr>
              <a:spLocks noChangeShapeType="1"/>
            </p:cNvSpPr>
            <p:nvPr/>
          </p:nvSpPr>
          <p:spPr bwMode="auto">
            <a:xfrm>
              <a:off x="4428" y="1387"/>
              <a:ext cx="318" cy="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99" name="Rectangle 71"/>
            <p:cNvSpPr>
              <a:spLocks noChangeArrowheads="1"/>
            </p:cNvSpPr>
            <p:nvPr/>
          </p:nvSpPr>
          <p:spPr bwMode="auto">
            <a:xfrm>
              <a:off x="4330" y="1401"/>
              <a:ext cx="504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000" b="1">
                  <a:solidFill>
                    <a:srgbClr val="000000"/>
                  </a:solidFill>
                  <a:latin typeface="Helvetica" pitchFamily="34" charset="0"/>
                </a:rPr>
                <a:t>7.5 m  (25 ns)</a:t>
              </a:r>
              <a:endParaRPr lang="en-US" sz="2400" b="1"/>
            </a:p>
          </p:txBody>
        </p:sp>
      </p:grpSp>
      <p:sp>
        <p:nvSpPr>
          <p:cNvPr id="125001" name="Rectangle 73"/>
          <p:cNvSpPr>
            <a:spLocks noChangeArrowheads="1"/>
          </p:cNvSpPr>
          <p:nvPr/>
        </p:nvSpPr>
        <p:spPr bwMode="auto">
          <a:xfrm>
            <a:off x="2128838" y="6053138"/>
            <a:ext cx="56149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100" b="1">
                <a:solidFill>
                  <a:srgbClr val="AA0008"/>
                </a:solidFill>
                <a:latin typeface="Helvetica" pitchFamily="34" charset="0"/>
              </a:rPr>
              <a:t>One “discovery” event in 10,000,000,000,000</a:t>
            </a:r>
          </a:p>
          <a:p>
            <a:pPr eaLnBrk="1" hangingPunct="1"/>
            <a:r>
              <a:rPr lang="en-US" sz="2100" b="1">
                <a:solidFill>
                  <a:srgbClr val="FF0000"/>
                </a:solidFill>
                <a:latin typeface="Helvetica" pitchFamily="34" charset="0"/>
              </a:rPr>
              <a:t>Our goal is to find that one event!</a:t>
            </a:r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125002" name="Group 74"/>
          <p:cNvGrpSpPr>
            <a:grpSpLocks/>
          </p:cNvGrpSpPr>
          <p:nvPr/>
        </p:nvGrpSpPr>
        <p:grpSpPr bwMode="auto">
          <a:xfrm>
            <a:off x="952723" y="4475162"/>
            <a:ext cx="7521575" cy="1495425"/>
            <a:chOff x="862" y="2813"/>
            <a:chExt cx="4738" cy="942"/>
          </a:xfrm>
        </p:grpSpPr>
        <p:sp>
          <p:nvSpPr>
            <p:cNvPr id="125003" name="Rectangle 75"/>
            <p:cNvSpPr>
              <a:spLocks noChangeArrowheads="1"/>
            </p:cNvSpPr>
            <p:nvPr/>
          </p:nvSpPr>
          <p:spPr bwMode="auto">
            <a:xfrm>
              <a:off x="2400" y="2933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/>
            </a:p>
          </p:txBody>
        </p:sp>
        <p:sp>
          <p:nvSpPr>
            <p:cNvPr id="125004" name="Rectangle 76"/>
            <p:cNvSpPr>
              <a:spLocks noChangeArrowheads="1"/>
            </p:cNvSpPr>
            <p:nvPr/>
          </p:nvSpPr>
          <p:spPr bwMode="auto">
            <a:xfrm>
              <a:off x="2585" y="3260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600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/>
            </a:p>
          </p:txBody>
        </p:sp>
        <p:sp>
          <p:nvSpPr>
            <p:cNvPr id="125005" name="Rectangle 77"/>
            <p:cNvSpPr>
              <a:spLocks noChangeArrowheads="1"/>
            </p:cNvSpPr>
            <p:nvPr/>
          </p:nvSpPr>
          <p:spPr bwMode="auto">
            <a:xfrm>
              <a:off x="3088" y="3254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/>
            </a:p>
          </p:txBody>
        </p:sp>
        <p:sp>
          <p:nvSpPr>
            <p:cNvPr id="125006" name="Rectangle 78"/>
            <p:cNvSpPr>
              <a:spLocks noChangeArrowheads="1"/>
            </p:cNvSpPr>
            <p:nvPr/>
          </p:nvSpPr>
          <p:spPr bwMode="auto">
            <a:xfrm>
              <a:off x="3121" y="3268"/>
              <a:ext cx="20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900" b="1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/>
            </a:p>
          </p:txBody>
        </p:sp>
        <p:sp>
          <p:nvSpPr>
            <p:cNvPr id="125007" name="Rectangle 79"/>
            <p:cNvSpPr>
              <a:spLocks noChangeArrowheads="1"/>
            </p:cNvSpPr>
            <p:nvPr/>
          </p:nvSpPr>
          <p:spPr bwMode="auto">
            <a:xfrm>
              <a:off x="2367" y="3432"/>
              <a:ext cx="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600" b="1">
                  <a:solidFill>
                    <a:srgbClr val="000000"/>
                  </a:solidFill>
                  <a:latin typeface="Helvetica" pitchFamily="34" charset="0"/>
                </a:rPr>
                <a:t> </a:t>
              </a:r>
              <a:endParaRPr lang="en-US"/>
            </a:p>
          </p:txBody>
        </p:sp>
        <p:sp>
          <p:nvSpPr>
            <p:cNvPr id="125009" name="Rectangle 81"/>
            <p:cNvSpPr>
              <a:spLocks noChangeArrowheads="1"/>
            </p:cNvSpPr>
            <p:nvPr/>
          </p:nvSpPr>
          <p:spPr bwMode="auto">
            <a:xfrm>
              <a:off x="1190" y="3254"/>
              <a:ext cx="24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600" b="1" dirty="0">
                  <a:solidFill>
                    <a:srgbClr val="00B0F0"/>
                  </a:solidFill>
                  <a:latin typeface="Helvetica" pitchFamily="34" charset="0"/>
                </a:rPr>
                <a:t>New Particles 1 Hz to 10 micro (10</a:t>
              </a:r>
              <a:r>
                <a:rPr lang="en-US" sz="1600" b="1" baseline="30000" dirty="0">
                  <a:solidFill>
                    <a:srgbClr val="00B0F0"/>
                  </a:solidFill>
                  <a:latin typeface="Helvetica" pitchFamily="34" charset="0"/>
                </a:rPr>
                <a:t>-5</a:t>
              </a:r>
              <a:r>
                <a:rPr lang="en-US" sz="1600" b="1" dirty="0">
                  <a:solidFill>
                    <a:srgbClr val="00B0F0"/>
                  </a:solidFill>
                  <a:latin typeface="Helvetica" pitchFamily="34" charset="0"/>
                </a:rPr>
                <a:t>) Hz 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125010" name="Line 82"/>
            <p:cNvSpPr>
              <a:spLocks noChangeShapeType="1"/>
            </p:cNvSpPr>
            <p:nvPr/>
          </p:nvSpPr>
          <p:spPr bwMode="auto">
            <a:xfrm flipH="1" flipV="1">
              <a:off x="862" y="3217"/>
              <a:ext cx="224" cy="79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11" name="Line 83"/>
            <p:cNvSpPr>
              <a:spLocks noChangeShapeType="1"/>
            </p:cNvSpPr>
            <p:nvPr/>
          </p:nvSpPr>
          <p:spPr bwMode="auto">
            <a:xfrm flipV="1">
              <a:off x="862" y="3205"/>
              <a:ext cx="71" cy="12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12" name="Line 84"/>
            <p:cNvSpPr>
              <a:spLocks noChangeShapeType="1"/>
            </p:cNvSpPr>
            <p:nvPr/>
          </p:nvSpPr>
          <p:spPr bwMode="auto">
            <a:xfrm>
              <a:off x="862" y="3217"/>
              <a:ext cx="50" cy="55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13" name="Line 85"/>
            <p:cNvSpPr>
              <a:spLocks noChangeShapeType="1"/>
            </p:cNvSpPr>
            <p:nvPr/>
          </p:nvSpPr>
          <p:spPr bwMode="auto">
            <a:xfrm>
              <a:off x="4098" y="3352"/>
              <a:ext cx="14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14" name="Freeform 86"/>
            <p:cNvSpPr>
              <a:spLocks/>
            </p:cNvSpPr>
            <p:nvPr/>
          </p:nvSpPr>
          <p:spPr bwMode="auto">
            <a:xfrm>
              <a:off x="4234" y="3314"/>
              <a:ext cx="88" cy="76"/>
            </a:xfrm>
            <a:custGeom>
              <a:avLst/>
              <a:gdLst>
                <a:gd name="T0" fmla="*/ 0 w 88"/>
                <a:gd name="T1" fmla="*/ 38 h 76"/>
                <a:gd name="T2" fmla="*/ 11 w 88"/>
                <a:gd name="T3" fmla="*/ 76 h 76"/>
                <a:gd name="T4" fmla="*/ 88 w 88"/>
                <a:gd name="T5" fmla="*/ 38 h 76"/>
                <a:gd name="T6" fmla="*/ 11 w 88"/>
                <a:gd name="T7" fmla="*/ 0 h 76"/>
                <a:gd name="T8" fmla="*/ 0 w 88"/>
                <a:gd name="T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6">
                  <a:moveTo>
                    <a:pt x="0" y="38"/>
                  </a:moveTo>
                  <a:lnTo>
                    <a:pt x="11" y="76"/>
                  </a:lnTo>
                  <a:lnTo>
                    <a:pt x="88" y="38"/>
                  </a:lnTo>
                  <a:lnTo>
                    <a:pt x="11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15" name="Line 87"/>
            <p:cNvSpPr>
              <a:spLocks noChangeShapeType="1"/>
            </p:cNvSpPr>
            <p:nvPr/>
          </p:nvSpPr>
          <p:spPr bwMode="auto">
            <a:xfrm flipH="1">
              <a:off x="4584" y="3352"/>
              <a:ext cx="147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16" name="Freeform 88"/>
            <p:cNvSpPr>
              <a:spLocks/>
            </p:cNvSpPr>
            <p:nvPr/>
          </p:nvSpPr>
          <p:spPr bwMode="auto">
            <a:xfrm>
              <a:off x="4507" y="3314"/>
              <a:ext cx="88" cy="76"/>
            </a:xfrm>
            <a:custGeom>
              <a:avLst/>
              <a:gdLst>
                <a:gd name="T0" fmla="*/ 88 w 88"/>
                <a:gd name="T1" fmla="*/ 38 h 76"/>
                <a:gd name="T2" fmla="*/ 77 w 88"/>
                <a:gd name="T3" fmla="*/ 0 h 76"/>
                <a:gd name="T4" fmla="*/ 0 w 88"/>
                <a:gd name="T5" fmla="*/ 38 h 76"/>
                <a:gd name="T6" fmla="*/ 77 w 88"/>
                <a:gd name="T7" fmla="*/ 76 h 76"/>
                <a:gd name="T8" fmla="*/ 88 w 88"/>
                <a:gd name="T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6">
                  <a:moveTo>
                    <a:pt x="88" y="38"/>
                  </a:moveTo>
                  <a:lnTo>
                    <a:pt x="77" y="0"/>
                  </a:lnTo>
                  <a:lnTo>
                    <a:pt x="0" y="38"/>
                  </a:lnTo>
                  <a:lnTo>
                    <a:pt x="77" y="76"/>
                  </a:lnTo>
                  <a:lnTo>
                    <a:pt x="88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17" name="Oval 89"/>
            <p:cNvSpPr>
              <a:spLocks noChangeArrowheads="1"/>
            </p:cNvSpPr>
            <p:nvPr/>
          </p:nvSpPr>
          <p:spPr bwMode="auto">
            <a:xfrm>
              <a:off x="4382" y="3308"/>
              <a:ext cx="65" cy="74"/>
            </a:xfrm>
            <a:prstGeom prst="ellipse">
              <a:avLst/>
            </a:prstGeom>
            <a:solidFill>
              <a:srgbClr val="93936C"/>
            </a:solidFill>
            <a:ln w="20638">
              <a:solidFill>
                <a:srgbClr val="62624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18" name="Line 90"/>
            <p:cNvSpPr>
              <a:spLocks noChangeShapeType="1"/>
            </p:cNvSpPr>
            <p:nvPr/>
          </p:nvSpPr>
          <p:spPr bwMode="auto">
            <a:xfrm flipH="1">
              <a:off x="4358" y="3414"/>
              <a:ext cx="27" cy="42"/>
            </a:xfrm>
            <a:prstGeom prst="line">
              <a:avLst/>
            </a:prstGeom>
            <a:noFill/>
            <a:ln w="44450">
              <a:solidFill>
                <a:srgbClr val="0096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19" name="Freeform 91"/>
            <p:cNvSpPr>
              <a:spLocks/>
            </p:cNvSpPr>
            <p:nvPr/>
          </p:nvSpPr>
          <p:spPr bwMode="auto">
            <a:xfrm>
              <a:off x="4306" y="3431"/>
              <a:ext cx="87" cy="111"/>
            </a:xfrm>
            <a:custGeom>
              <a:avLst/>
              <a:gdLst>
                <a:gd name="T0" fmla="*/ 60 w 87"/>
                <a:gd name="T1" fmla="*/ 13 h 111"/>
                <a:gd name="T2" fmla="*/ 18 w 87"/>
                <a:gd name="T3" fmla="*/ 0 h 111"/>
                <a:gd name="T4" fmla="*/ 0 w 87"/>
                <a:gd name="T5" fmla="*/ 111 h 111"/>
                <a:gd name="T6" fmla="*/ 87 w 87"/>
                <a:gd name="T7" fmla="*/ 51 h 111"/>
                <a:gd name="T8" fmla="*/ 60 w 87"/>
                <a:gd name="T9" fmla="*/ 1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1">
                  <a:moveTo>
                    <a:pt x="60" y="13"/>
                  </a:moveTo>
                  <a:lnTo>
                    <a:pt x="18" y="0"/>
                  </a:lnTo>
                  <a:lnTo>
                    <a:pt x="0" y="111"/>
                  </a:lnTo>
                  <a:lnTo>
                    <a:pt x="87" y="51"/>
                  </a:lnTo>
                  <a:lnTo>
                    <a:pt x="60" y="13"/>
                  </a:lnTo>
                  <a:close/>
                </a:path>
              </a:pathLst>
            </a:custGeom>
            <a:solidFill>
              <a:srgbClr val="00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20" name="Rectangle 92"/>
            <p:cNvSpPr>
              <a:spLocks noChangeArrowheads="1"/>
            </p:cNvSpPr>
            <p:nvPr/>
          </p:nvSpPr>
          <p:spPr bwMode="auto">
            <a:xfrm>
              <a:off x="4133" y="3234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Helvetica" pitchFamily="34" charset="0"/>
                </a:rPr>
                <a:t>p</a:t>
              </a:r>
              <a:endParaRPr lang="en-US"/>
            </a:p>
          </p:txBody>
        </p:sp>
        <p:sp>
          <p:nvSpPr>
            <p:cNvPr id="125021" name="Rectangle 93"/>
            <p:cNvSpPr>
              <a:spLocks noChangeArrowheads="1"/>
            </p:cNvSpPr>
            <p:nvPr/>
          </p:nvSpPr>
          <p:spPr bwMode="auto">
            <a:xfrm>
              <a:off x="4725" y="3254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Helvetica" pitchFamily="34" charset="0"/>
                </a:rPr>
                <a:t>p</a:t>
              </a:r>
              <a:endParaRPr lang="en-US"/>
            </a:p>
          </p:txBody>
        </p:sp>
        <p:sp>
          <p:nvSpPr>
            <p:cNvPr id="125022" name="Rectangle 94"/>
            <p:cNvSpPr>
              <a:spLocks noChangeArrowheads="1"/>
            </p:cNvSpPr>
            <p:nvPr/>
          </p:nvSpPr>
          <p:spPr bwMode="auto">
            <a:xfrm>
              <a:off x="4336" y="3241"/>
              <a:ext cx="6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 dirty="0">
                  <a:solidFill>
                    <a:srgbClr val="000000"/>
                  </a:solidFill>
                  <a:latin typeface="Helvetica" pitchFamily="34" charset="0"/>
                </a:rPr>
                <a:t>H</a:t>
              </a:r>
              <a:endParaRPr lang="en-US" dirty="0"/>
            </a:p>
          </p:txBody>
        </p:sp>
        <p:sp>
          <p:nvSpPr>
            <p:cNvPr id="125023" name="Line 95"/>
            <p:cNvSpPr>
              <a:spLocks noChangeShapeType="1"/>
            </p:cNvSpPr>
            <p:nvPr/>
          </p:nvSpPr>
          <p:spPr bwMode="auto">
            <a:xfrm flipV="1">
              <a:off x="4450" y="3244"/>
              <a:ext cx="24" cy="41"/>
            </a:xfrm>
            <a:prstGeom prst="line">
              <a:avLst/>
            </a:prstGeom>
            <a:noFill/>
            <a:ln w="42863">
              <a:solidFill>
                <a:srgbClr val="0096D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24" name="Freeform 96"/>
            <p:cNvSpPr>
              <a:spLocks/>
            </p:cNvSpPr>
            <p:nvPr/>
          </p:nvSpPr>
          <p:spPr bwMode="auto">
            <a:xfrm>
              <a:off x="4437" y="3157"/>
              <a:ext cx="86" cy="111"/>
            </a:xfrm>
            <a:custGeom>
              <a:avLst/>
              <a:gdLst>
                <a:gd name="T0" fmla="*/ 29 w 86"/>
                <a:gd name="T1" fmla="*/ 99 h 111"/>
                <a:gd name="T2" fmla="*/ 73 w 86"/>
                <a:gd name="T3" fmla="*/ 111 h 111"/>
                <a:gd name="T4" fmla="*/ 86 w 86"/>
                <a:gd name="T5" fmla="*/ 0 h 111"/>
                <a:gd name="T6" fmla="*/ 0 w 86"/>
                <a:gd name="T7" fmla="*/ 63 h 111"/>
                <a:gd name="T8" fmla="*/ 29 w 86"/>
                <a:gd name="T9" fmla="*/ 9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11">
                  <a:moveTo>
                    <a:pt x="29" y="99"/>
                  </a:moveTo>
                  <a:lnTo>
                    <a:pt x="73" y="111"/>
                  </a:lnTo>
                  <a:lnTo>
                    <a:pt x="86" y="0"/>
                  </a:lnTo>
                  <a:lnTo>
                    <a:pt x="0" y="63"/>
                  </a:lnTo>
                  <a:lnTo>
                    <a:pt x="29" y="99"/>
                  </a:lnTo>
                  <a:close/>
                </a:path>
              </a:pathLst>
            </a:custGeom>
            <a:solidFill>
              <a:srgbClr val="00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25" name="Oval 97"/>
            <p:cNvSpPr>
              <a:spLocks noChangeArrowheads="1"/>
            </p:cNvSpPr>
            <p:nvPr/>
          </p:nvSpPr>
          <p:spPr bwMode="auto">
            <a:xfrm>
              <a:off x="4522" y="3107"/>
              <a:ext cx="40" cy="51"/>
            </a:xfrm>
            <a:prstGeom prst="ellipse">
              <a:avLst/>
            </a:prstGeom>
            <a:solidFill>
              <a:srgbClr val="008077"/>
            </a:solidFill>
            <a:ln w="9525">
              <a:solidFill>
                <a:srgbClr val="62494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26" name="Oval 98"/>
            <p:cNvSpPr>
              <a:spLocks noChangeArrowheads="1"/>
            </p:cNvSpPr>
            <p:nvPr/>
          </p:nvSpPr>
          <p:spPr bwMode="auto">
            <a:xfrm>
              <a:off x="4267" y="3541"/>
              <a:ext cx="46" cy="51"/>
            </a:xfrm>
            <a:prstGeom prst="ellipse">
              <a:avLst/>
            </a:prstGeom>
            <a:solidFill>
              <a:srgbClr val="008077"/>
            </a:solidFill>
            <a:ln w="9525">
              <a:solidFill>
                <a:srgbClr val="624948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27" name="Line 99"/>
            <p:cNvSpPr>
              <a:spLocks noChangeShapeType="1"/>
            </p:cNvSpPr>
            <p:nvPr/>
          </p:nvSpPr>
          <p:spPr bwMode="auto">
            <a:xfrm flipH="1" flipV="1">
              <a:off x="4510" y="3009"/>
              <a:ext cx="13" cy="99"/>
            </a:xfrm>
            <a:prstGeom prst="line">
              <a:avLst/>
            </a:prstGeom>
            <a:noFill/>
            <a:ln w="9525">
              <a:solidFill>
                <a:srgbClr val="00807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28" name="Freeform 100"/>
            <p:cNvSpPr>
              <a:spLocks/>
            </p:cNvSpPr>
            <p:nvPr/>
          </p:nvSpPr>
          <p:spPr bwMode="auto">
            <a:xfrm>
              <a:off x="4486" y="2951"/>
              <a:ext cx="49" cy="66"/>
            </a:xfrm>
            <a:custGeom>
              <a:avLst/>
              <a:gdLst>
                <a:gd name="T0" fmla="*/ 25 w 49"/>
                <a:gd name="T1" fmla="*/ 66 h 66"/>
                <a:gd name="T2" fmla="*/ 49 w 49"/>
                <a:gd name="T3" fmla="*/ 54 h 66"/>
                <a:gd name="T4" fmla="*/ 18 w 49"/>
                <a:gd name="T5" fmla="*/ 0 h 66"/>
                <a:gd name="T6" fmla="*/ 0 w 49"/>
                <a:gd name="T7" fmla="*/ 61 h 66"/>
                <a:gd name="T8" fmla="*/ 25 w 49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6">
                  <a:moveTo>
                    <a:pt x="25" y="66"/>
                  </a:moveTo>
                  <a:lnTo>
                    <a:pt x="49" y="54"/>
                  </a:lnTo>
                  <a:lnTo>
                    <a:pt x="18" y="0"/>
                  </a:lnTo>
                  <a:lnTo>
                    <a:pt x="0" y="61"/>
                  </a:lnTo>
                  <a:lnTo>
                    <a:pt x="25" y="66"/>
                  </a:lnTo>
                  <a:close/>
                </a:path>
              </a:pathLst>
            </a:custGeom>
            <a:solidFill>
              <a:srgbClr val="008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29" name="Line 101"/>
            <p:cNvSpPr>
              <a:spLocks noChangeShapeType="1"/>
            </p:cNvSpPr>
            <p:nvPr/>
          </p:nvSpPr>
          <p:spPr bwMode="auto">
            <a:xfrm flipV="1">
              <a:off x="4576" y="3091"/>
              <a:ext cx="79" cy="30"/>
            </a:xfrm>
            <a:prstGeom prst="line">
              <a:avLst/>
            </a:prstGeom>
            <a:noFill/>
            <a:ln w="12700">
              <a:solidFill>
                <a:srgbClr val="00807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30" name="Freeform 102"/>
            <p:cNvSpPr>
              <a:spLocks/>
            </p:cNvSpPr>
            <p:nvPr/>
          </p:nvSpPr>
          <p:spPr bwMode="auto">
            <a:xfrm>
              <a:off x="4647" y="3067"/>
              <a:ext cx="60" cy="49"/>
            </a:xfrm>
            <a:custGeom>
              <a:avLst/>
              <a:gdLst>
                <a:gd name="T0" fmla="*/ 2 w 60"/>
                <a:gd name="T1" fmla="*/ 27 h 49"/>
                <a:gd name="T2" fmla="*/ 18 w 60"/>
                <a:gd name="T3" fmla="*/ 49 h 49"/>
                <a:gd name="T4" fmla="*/ 60 w 60"/>
                <a:gd name="T5" fmla="*/ 5 h 49"/>
                <a:gd name="T6" fmla="*/ 0 w 60"/>
                <a:gd name="T7" fmla="*/ 0 h 49"/>
                <a:gd name="T8" fmla="*/ 2 w 60"/>
                <a:gd name="T9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9">
                  <a:moveTo>
                    <a:pt x="2" y="27"/>
                  </a:moveTo>
                  <a:lnTo>
                    <a:pt x="18" y="49"/>
                  </a:lnTo>
                  <a:lnTo>
                    <a:pt x="60" y="5"/>
                  </a:lnTo>
                  <a:lnTo>
                    <a:pt x="0" y="0"/>
                  </a:lnTo>
                  <a:lnTo>
                    <a:pt x="2" y="27"/>
                  </a:lnTo>
                  <a:close/>
                </a:path>
              </a:pathLst>
            </a:custGeom>
            <a:solidFill>
              <a:srgbClr val="008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31" name="Line 103"/>
            <p:cNvSpPr>
              <a:spLocks noChangeShapeType="1"/>
            </p:cNvSpPr>
            <p:nvPr/>
          </p:nvSpPr>
          <p:spPr bwMode="auto">
            <a:xfrm flipH="1">
              <a:off x="4166" y="3578"/>
              <a:ext cx="95" cy="41"/>
            </a:xfrm>
            <a:prstGeom prst="line">
              <a:avLst/>
            </a:prstGeom>
            <a:noFill/>
            <a:ln w="12700">
              <a:solidFill>
                <a:srgbClr val="00807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32" name="Freeform 104"/>
            <p:cNvSpPr>
              <a:spLocks/>
            </p:cNvSpPr>
            <p:nvPr/>
          </p:nvSpPr>
          <p:spPr bwMode="auto">
            <a:xfrm>
              <a:off x="4115" y="3595"/>
              <a:ext cx="60" cy="47"/>
            </a:xfrm>
            <a:custGeom>
              <a:avLst/>
              <a:gdLst>
                <a:gd name="T0" fmla="*/ 57 w 60"/>
                <a:gd name="T1" fmla="*/ 20 h 47"/>
                <a:gd name="T2" fmla="*/ 41 w 60"/>
                <a:gd name="T3" fmla="*/ 0 h 47"/>
                <a:gd name="T4" fmla="*/ 0 w 60"/>
                <a:gd name="T5" fmla="*/ 46 h 47"/>
                <a:gd name="T6" fmla="*/ 60 w 60"/>
                <a:gd name="T7" fmla="*/ 47 h 47"/>
                <a:gd name="T8" fmla="*/ 57 w 60"/>
                <a:gd name="T9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7">
                  <a:moveTo>
                    <a:pt x="57" y="20"/>
                  </a:moveTo>
                  <a:lnTo>
                    <a:pt x="41" y="0"/>
                  </a:lnTo>
                  <a:lnTo>
                    <a:pt x="0" y="46"/>
                  </a:lnTo>
                  <a:lnTo>
                    <a:pt x="60" y="47"/>
                  </a:lnTo>
                  <a:lnTo>
                    <a:pt x="57" y="20"/>
                  </a:lnTo>
                  <a:close/>
                </a:path>
              </a:pathLst>
            </a:custGeom>
            <a:solidFill>
              <a:srgbClr val="008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33" name="Line 105"/>
            <p:cNvSpPr>
              <a:spLocks noChangeShapeType="1"/>
            </p:cNvSpPr>
            <p:nvPr/>
          </p:nvSpPr>
          <p:spPr bwMode="auto">
            <a:xfrm>
              <a:off x="4300" y="3605"/>
              <a:ext cx="16" cy="92"/>
            </a:xfrm>
            <a:prstGeom prst="line">
              <a:avLst/>
            </a:prstGeom>
            <a:noFill/>
            <a:ln w="9525">
              <a:solidFill>
                <a:srgbClr val="00807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34" name="Freeform 106"/>
            <p:cNvSpPr>
              <a:spLocks/>
            </p:cNvSpPr>
            <p:nvPr/>
          </p:nvSpPr>
          <p:spPr bwMode="auto">
            <a:xfrm>
              <a:off x="4292" y="3689"/>
              <a:ext cx="47" cy="66"/>
            </a:xfrm>
            <a:custGeom>
              <a:avLst/>
              <a:gdLst>
                <a:gd name="T0" fmla="*/ 22 w 47"/>
                <a:gd name="T1" fmla="*/ 0 h 66"/>
                <a:gd name="T2" fmla="*/ 0 w 47"/>
                <a:gd name="T3" fmla="*/ 13 h 66"/>
                <a:gd name="T4" fmla="*/ 33 w 47"/>
                <a:gd name="T5" fmla="*/ 66 h 66"/>
                <a:gd name="T6" fmla="*/ 47 w 47"/>
                <a:gd name="T7" fmla="*/ 3 h 66"/>
                <a:gd name="T8" fmla="*/ 22 w 47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6">
                  <a:moveTo>
                    <a:pt x="22" y="0"/>
                  </a:moveTo>
                  <a:lnTo>
                    <a:pt x="0" y="13"/>
                  </a:lnTo>
                  <a:lnTo>
                    <a:pt x="33" y="66"/>
                  </a:lnTo>
                  <a:lnTo>
                    <a:pt x="47" y="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8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35" name="Rectangle 107"/>
            <p:cNvSpPr>
              <a:spLocks noChangeArrowheads="1"/>
            </p:cNvSpPr>
            <p:nvPr/>
          </p:nvSpPr>
          <p:spPr bwMode="auto">
            <a:xfrm>
              <a:off x="4401" y="2969"/>
              <a:ext cx="5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Helvetica" pitchFamily="34" charset="0"/>
                </a:rPr>
                <a:t>µ</a:t>
              </a:r>
              <a:endParaRPr lang="en-US"/>
            </a:p>
          </p:txBody>
        </p:sp>
        <p:sp>
          <p:nvSpPr>
            <p:cNvPr id="125036" name="Rectangle 108"/>
            <p:cNvSpPr>
              <a:spLocks noChangeArrowheads="1"/>
            </p:cNvSpPr>
            <p:nvPr/>
          </p:nvSpPr>
          <p:spPr bwMode="auto">
            <a:xfrm>
              <a:off x="4450" y="2980"/>
              <a:ext cx="28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600">
                  <a:solidFill>
                    <a:srgbClr val="000000"/>
                  </a:solidFill>
                  <a:latin typeface="Helvetica" pitchFamily="34" charset="0"/>
                </a:rPr>
                <a:t>+</a:t>
              </a:r>
              <a:endParaRPr lang="en-US"/>
            </a:p>
          </p:txBody>
        </p:sp>
        <p:sp>
          <p:nvSpPr>
            <p:cNvPr id="125037" name="Rectangle 109"/>
            <p:cNvSpPr>
              <a:spLocks noChangeArrowheads="1"/>
            </p:cNvSpPr>
            <p:nvPr/>
          </p:nvSpPr>
          <p:spPr bwMode="auto">
            <a:xfrm>
              <a:off x="4685" y="3090"/>
              <a:ext cx="5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Helvetica" pitchFamily="34" charset="0"/>
                </a:rPr>
                <a:t>µ</a:t>
              </a:r>
              <a:endParaRPr lang="en-US"/>
            </a:p>
          </p:txBody>
        </p:sp>
        <p:sp>
          <p:nvSpPr>
            <p:cNvPr id="125038" name="Rectangle 110"/>
            <p:cNvSpPr>
              <a:spLocks noChangeArrowheads="1"/>
            </p:cNvSpPr>
            <p:nvPr/>
          </p:nvSpPr>
          <p:spPr bwMode="auto">
            <a:xfrm>
              <a:off x="4734" y="3101"/>
              <a:ext cx="1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600">
                  <a:solidFill>
                    <a:srgbClr val="000000"/>
                  </a:solidFill>
                  <a:latin typeface="Helvetica" pitchFamily="34" charset="0"/>
                </a:rPr>
                <a:t>-</a:t>
              </a:r>
              <a:endParaRPr lang="en-US"/>
            </a:p>
          </p:txBody>
        </p:sp>
        <p:sp>
          <p:nvSpPr>
            <p:cNvPr id="125039" name="Rectangle 111"/>
            <p:cNvSpPr>
              <a:spLocks noChangeArrowheads="1"/>
            </p:cNvSpPr>
            <p:nvPr/>
          </p:nvSpPr>
          <p:spPr bwMode="auto">
            <a:xfrm>
              <a:off x="4145" y="3504"/>
              <a:ext cx="5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 dirty="0">
                  <a:solidFill>
                    <a:srgbClr val="000000"/>
                  </a:solidFill>
                  <a:latin typeface="Helvetica" pitchFamily="34" charset="0"/>
                </a:rPr>
                <a:t>µ</a:t>
              </a:r>
              <a:endParaRPr lang="en-US" dirty="0"/>
            </a:p>
          </p:txBody>
        </p:sp>
        <p:sp>
          <p:nvSpPr>
            <p:cNvPr id="125040" name="Rectangle 112"/>
            <p:cNvSpPr>
              <a:spLocks noChangeArrowheads="1"/>
            </p:cNvSpPr>
            <p:nvPr/>
          </p:nvSpPr>
          <p:spPr bwMode="auto">
            <a:xfrm>
              <a:off x="4194" y="3514"/>
              <a:ext cx="28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600">
                  <a:solidFill>
                    <a:srgbClr val="000000"/>
                  </a:solidFill>
                  <a:latin typeface="Helvetica" pitchFamily="34" charset="0"/>
                </a:rPr>
                <a:t>+</a:t>
              </a:r>
              <a:endParaRPr lang="en-US"/>
            </a:p>
          </p:txBody>
        </p:sp>
        <p:sp>
          <p:nvSpPr>
            <p:cNvPr id="125041" name="Rectangle 113"/>
            <p:cNvSpPr>
              <a:spLocks noChangeArrowheads="1"/>
            </p:cNvSpPr>
            <p:nvPr/>
          </p:nvSpPr>
          <p:spPr bwMode="auto">
            <a:xfrm>
              <a:off x="4355" y="3625"/>
              <a:ext cx="55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Helvetica" pitchFamily="34" charset="0"/>
                </a:rPr>
                <a:t>µ</a:t>
              </a:r>
              <a:endParaRPr lang="en-US"/>
            </a:p>
          </p:txBody>
        </p:sp>
        <p:sp>
          <p:nvSpPr>
            <p:cNvPr id="125042" name="Rectangle 114"/>
            <p:cNvSpPr>
              <a:spLocks noChangeArrowheads="1"/>
            </p:cNvSpPr>
            <p:nvPr/>
          </p:nvSpPr>
          <p:spPr bwMode="auto">
            <a:xfrm>
              <a:off x="4404" y="3636"/>
              <a:ext cx="1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600">
                  <a:solidFill>
                    <a:srgbClr val="000000"/>
                  </a:solidFill>
                  <a:latin typeface="Helvetica" pitchFamily="34" charset="0"/>
                </a:rPr>
                <a:t>-</a:t>
              </a:r>
              <a:endParaRPr lang="en-US"/>
            </a:p>
          </p:txBody>
        </p:sp>
        <p:sp>
          <p:nvSpPr>
            <p:cNvPr id="125043" name="Rectangle 115"/>
            <p:cNvSpPr>
              <a:spLocks noChangeArrowheads="1"/>
            </p:cNvSpPr>
            <p:nvPr/>
          </p:nvSpPr>
          <p:spPr bwMode="auto">
            <a:xfrm>
              <a:off x="4409" y="3447"/>
              <a:ext cx="59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eaLnBrk="1" hangingPunct="1"/>
              <a:r>
                <a:rPr lang="en-US" sz="1200" dirty="0">
                  <a:solidFill>
                    <a:srgbClr val="000000"/>
                  </a:solidFill>
                  <a:latin typeface="Helvetica" pitchFamily="34" charset="0"/>
                </a:rPr>
                <a:t>Z</a:t>
              </a:r>
              <a:endParaRPr lang="en-US" dirty="0"/>
            </a:p>
          </p:txBody>
        </p:sp>
        <p:sp>
          <p:nvSpPr>
            <p:cNvPr id="125044" name="Rectangle 116"/>
            <p:cNvSpPr>
              <a:spLocks noChangeArrowheads="1"/>
            </p:cNvSpPr>
            <p:nvPr/>
          </p:nvSpPr>
          <p:spPr bwMode="auto">
            <a:xfrm>
              <a:off x="4428" y="3155"/>
              <a:ext cx="5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Helvetica" pitchFamily="34" charset="0"/>
                </a:rPr>
                <a:t>Z</a:t>
              </a:r>
              <a:endParaRPr lang="en-US"/>
            </a:p>
          </p:txBody>
        </p:sp>
        <p:sp>
          <p:nvSpPr>
            <p:cNvPr id="125045" name="Rectangle 117"/>
            <p:cNvSpPr>
              <a:spLocks noChangeArrowheads="1"/>
            </p:cNvSpPr>
            <p:nvPr/>
          </p:nvSpPr>
          <p:spPr bwMode="auto">
            <a:xfrm>
              <a:off x="4212" y="3096"/>
              <a:ext cx="12" cy="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46" name="Line 118"/>
            <p:cNvSpPr>
              <a:spLocks noChangeShapeType="1"/>
            </p:cNvSpPr>
            <p:nvPr/>
          </p:nvSpPr>
          <p:spPr bwMode="auto">
            <a:xfrm>
              <a:off x="4941" y="3367"/>
              <a:ext cx="172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47" name="Freeform 119"/>
            <p:cNvSpPr>
              <a:spLocks/>
            </p:cNvSpPr>
            <p:nvPr/>
          </p:nvSpPr>
          <p:spPr bwMode="auto">
            <a:xfrm>
              <a:off x="5102" y="3330"/>
              <a:ext cx="88" cy="75"/>
            </a:xfrm>
            <a:custGeom>
              <a:avLst/>
              <a:gdLst>
                <a:gd name="T0" fmla="*/ 0 w 88"/>
                <a:gd name="T1" fmla="*/ 37 h 75"/>
                <a:gd name="T2" fmla="*/ 11 w 88"/>
                <a:gd name="T3" fmla="*/ 75 h 75"/>
                <a:gd name="T4" fmla="*/ 88 w 88"/>
                <a:gd name="T5" fmla="*/ 37 h 75"/>
                <a:gd name="T6" fmla="*/ 11 w 88"/>
                <a:gd name="T7" fmla="*/ 0 h 75"/>
                <a:gd name="T8" fmla="*/ 0 w 88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5">
                  <a:moveTo>
                    <a:pt x="0" y="37"/>
                  </a:moveTo>
                  <a:lnTo>
                    <a:pt x="11" y="75"/>
                  </a:lnTo>
                  <a:lnTo>
                    <a:pt x="88" y="37"/>
                  </a:lnTo>
                  <a:lnTo>
                    <a:pt x="11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48" name="Line 120"/>
            <p:cNvSpPr>
              <a:spLocks noChangeShapeType="1"/>
            </p:cNvSpPr>
            <p:nvPr/>
          </p:nvSpPr>
          <p:spPr bwMode="auto">
            <a:xfrm flipH="1">
              <a:off x="5413" y="3367"/>
              <a:ext cx="171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49" name="Freeform 121"/>
            <p:cNvSpPr>
              <a:spLocks/>
            </p:cNvSpPr>
            <p:nvPr/>
          </p:nvSpPr>
          <p:spPr bwMode="auto">
            <a:xfrm>
              <a:off x="5335" y="3330"/>
              <a:ext cx="89" cy="75"/>
            </a:xfrm>
            <a:custGeom>
              <a:avLst/>
              <a:gdLst>
                <a:gd name="T0" fmla="*/ 89 w 89"/>
                <a:gd name="T1" fmla="*/ 37 h 75"/>
                <a:gd name="T2" fmla="*/ 78 w 89"/>
                <a:gd name="T3" fmla="*/ 0 h 75"/>
                <a:gd name="T4" fmla="*/ 0 w 89"/>
                <a:gd name="T5" fmla="*/ 37 h 75"/>
                <a:gd name="T6" fmla="*/ 78 w 89"/>
                <a:gd name="T7" fmla="*/ 75 h 75"/>
                <a:gd name="T8" fmla="*/ 89 w 89"/>
                <a:gd name="T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75">
                  <a:moveTo>
                    <a:pt x="89" y="37"/>
                  </a:moveTo>
                  <a:lnTo>
                    <a:pt x="78" y="0"/>
                  </a:lnTo>
                  <a:lnTo>
                    <a:pt x="0" y="37"/>
                  </a:lnTo>
                  <a:lnTo>
                    <a:pt x="78" y="75"/>
                  </a:lnTo>
                  <a:lnTo>
                    <a:pt x="89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50" name="Line 122"/>
            <p:cNvSpPr>
              <a:spLocks noChangeShapeType="1"/>
            </p:cNvSpPr>
            <p:nvPr/>
          </p:nvSpPr>
          <p:spPr bwMode="auto">
            <a:xfrm flipH="1">
              <a:off x="5196" y="3367"/>
              <a:ext cx="67" cy="129"/>
            </a:xfrm>
            <a:prstGeom prst="line">
              <a:avLst/>
            </a:prstGeom>
            <a:noFill/>
            <a:ln w="25400">
              <a:solidFill>
                <a:srgbClr val="A143E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51" name="Freeform 123"/>
            <p:cNvSpPr>
              <a:spLocks/>
            </p:cNvSpPr>
            <p:nvPr/>
          </p:nvSpPr>
          <p:spPr bwMode="auto">
            <a:xfrm>
              <a:off x="5192" y="3434"/>
              <a:ext cx="55" cy="62"/>
            </a:xfrm>
            <a:custGeom>
              <a:avLst/>
              <a:gdLst>
                <a:gd name="T0" fmla="*/ 26 w 55"/>
                <a:gd name="T1" fmla="*/ 17 h 62"/>
                <a:gd name="T2" fmla="*/ 0 w 55"/>
                <a:gd name="T3" fmla="*/ 0 h 62"/>
                <a:gd name="T4" fmla="*/ 4 w 55"/>
                <a:gd name="T5" fmla="*/ 62 h 62"/>
                <a:gd name="T6" fmla="*/ 55 w 55"/>
                <a:gd name="T7" fmla="*/ 34 h 62"/>
                <a:gd name="T8" fmla="*/ 26 w 55"/>
                <a:gd name="T9" fmla="*/ 1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2">
                  <a:moveTo>
                    <a:pt x="26" y="17"/>
                  </a:moveTo>
                  <a:lnTo>
                    <a:pt x="0" y="0"/>
                  </a:lnTo>
                  <a:lnTo>
                    <a:pt x="4" y="62"/>
                  </a:lnTo>
                  <a:lnTo>
                    <a:pt x="55" y="34"/>
                  </a:lnTo>
                  <a:lnTo>
                    <a:pt x="26" y="17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rgbClr val="A143E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52" name="Rectangle 124"/>
            <p:cNvSpPr>
              <a:spLocks noChangeArrowheads="1"/>
            </p:cNvSpPr>
            <p:nvPr/>
          </p:nvSpPr>
          <p:spPr bwMode="auto">
            <a:xfrm>
              <a:off x="4974" y="3254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Helvetica" pitchFamily="34" charset="0"/>
                </a:rPr>
                <a:t>p</a:t>
              </a:r>
              <a:endParaRPr lang="en-US"/>
            </a:p>
          </p:txBody>
        </p:sp>
        <p:sp>
          <p:nvSpPr>
            <p:cNvPr id="125053" name="Rectangle 125"/>
            <p:cNvSpPr>
              <a:spLocks noChangeArrowheads="1"/>
            </p:cNvSpPr>
            <p:nvPr/>
          </p:nvSpPr>
          <p:spPr bwMode="auto">
            <a:xfrm>
              <a:off x="5532" y="3254"/>
              <a:ext cx="53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00"/>
                  </a:solidFill>
                  <a:latin typeface="Helvetica" pitchFamily="34" charset="0"/>
                </a:rPr>
                <a:t>p</a:t>
              </a:r>
              <a:endParaRPr lang="en-US"/>
            </a:p>
          </p:txBody>
        </p:sp>
        <p:sp>
          <p:nvSpPr>
            <p:cNvPr id="125054" name="Line 126"/>
            <p:cNvSpPr>
              <a:spLocks noChangeShapeType="1"/>
            </p:cNvSpPr>
            <p:nvPr/>
          </p:nvSpPr>
          <p:spPr bwMode="auto">
            <a:xfrm flipV="1">
              <a:off x="5275" y="3231"/>
              <a:ext cx="73" cy="121"/>
            </a:xfrm>
            <a:prstGeom prst="line">
              <a:avLst/>
            </a:prstGeom>
            <a:noFill/>
            <a:ln w="26988">
              <a:solidFill>
                <a:srgbClr val="A143E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55" name="Freeform 127"/>
            <p:cNvSpPr>
              <a:spLocks/>
            </p:cNvSpPr>
            <p:nvPr/>
          </p:nvSpPr>
          <p:spPr bwMode="auto">
            <a:xfrm>
              <a:off x="5296" y="3231"/>
              <a:ext cx="53" cy="61"/>
            </a:xfrm>
            <a:custGeom>
              <a:avLst/>
              <a:gdLst>
                <a:gd name="T0" fmla="*/ 27 w 53"/>
                <a:gd name="T1" fmla="*/ 42 h 61"/>
                <a:gd name="T2" fmla="*/ 53 w 53"/>
                <a:gd name="T3" fmla="*/ 61 h 61"/>
                <a:gd name="T4" fmla="*/ 52 w 53"/>
                <a:gd name="T5" fmla="*/ 0 h 61"/>
                <a:gd name="T6" fmla="*/ 0 w 53"/>
                <a:gd name="T7" fmla="*/ 24 h 61"/>
                <a:gd name="T8" fmla="*/ 27 w 53"/>
                <a:gd name="T9" fmla="*/ 4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1">
                  <a:moveTo>
                    <a:pt x="27" y="42"/>
                  </a:moveTo>
                  <a:lnTo>
                    <a:pt x="53" y="61"/>
                  </a:lnTo>
                  <a:lnTo>
                    <a:pt x="52" y="0"/>
                  </a:lnTo>
                  <a:lnTo>
                    <a:pt x="0" y="24"/>
                  </a:lnTo>
                  <a:lnTo>
                    <a:pt x="27" y="42"/>
                  </a:lnTo>
                  <a:close/>
                </a:path>
              </a:pathLst>
            </a:custGeom>
            <a:solidFill>
              <a:srgbClr val="FFFFFF"/>
            </a:solidFill>
            <a:ln w="26988">
              <a:solidFill>
                <a:srgbClr val="A143E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56" name="Line 128"/>
            <p:cNvSpPr>
              <a:spLocks noChangeShapeType="1"/>
            </p:cNvSpPr>
            <p:nvPr/>
          </p:nvSpPr>
          <p:spPr bwMode="auto">
            <a:xfrm flipH="1" flipV="1">
              <a:off x="5294" y="2995"/>
              <a:ext cx="60" cy="73"/>
            </a:xfrm>
            <a:prstGeom prst="line">
              <a:avLst/>
            </a:prstGeom>
            <a:noFill/>
            <a:ln w="26988">
              <a:solidFill>
                <a:srgbClr val="AA00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57" name="Freeform 129"/>
            <p:cNvSpPr>
              <a:spLocks/>
            </p:cNvSpPr>
            <p:nvPr/>
          </p:nvSpPr>
          <p:spPr bwMode="auto">
            <a:xfrm>
              <a:off x="5244" y="2932"/>
              <a:ext cx="77" cy="87"/>
            </a:xfrm>
            <a:custGeom>
              <a:avLst/>
              <a:gdLst>
                <a:gd name="T0" fmla="*/ 58 w 77"/>
                <a:gd name="T1" fmla="*/ 71 h 87"/>
                <a:gd name="T2" fmla="*/ 77 w 77"/>
                <a:gd name="T3" fmla="*/ 37 h 87"/>
                <a:gd name="T4" fmla="*/ 0 w 77"/>
                <a:gd name="T5" fmla="*/ 0 h 87"/>
                <a:gd name="T6" fmla="*/ 25 w 77"/>
                <a:gd name="T7" fmla="*/ 87 h 87"/>
                <a:gd name="T8" fmla="*/ 58 w 77"/>
                <a:gd name="T9" fmla="*/ 7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7">
                  <a:moveTo>
                    <a:pt x="58" y="71"/>
                  </a:moveTo>
                  <a:lnTo>
                    <a:pt x="77" y="37"/>
                  </a:lnTo>
                  <a:lnTo>
                    <a:pt x="0" y="0"/>
                  </a:lnTo>
                  <a:lnTo>
                    <a:pt x="25" y="87"/>
                  </a:lnTo>
                  <a:lnTo>
                    <a:pt x="58" y="71"/>
                  </a:lnTo>
                  <a:close/>
                </a:path>
              </a:pathLst>
            </a:custGeom>
            <a:solidFill>
              <a:srgbClr val="AA00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58" name="Line 130"/>
            <p:cNvSpPr>
              <a:spLocks noChangeShapeType="1"/>
            </p:cNvSpPr>
            <p:nvPr/>
          </p:nvSpPr>
          <p:spPr bwMode="auto">
            <a:xfrm flipH="1" flipV="1">
              <a:off x="5354" y="3082"/>
              <a:ext cx="14" cy="106"/>
            </a:xfrm>
            <a:prstGeom prst="line">
              <a:avLst/>
            </a:prstGeom>
            <a:noFill/>
            <a:ln w="22225">
              <a:solidFill>
                <a:srgbClr val="A143E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59" name="Freeform 131"/>
            <p:cNvSpPr>
              <a:spLocks/>
            </p:cNvSpPr>
            <p:nvPr/>
          </p:nvSpPr>
          <p:spPr bwMode="auto">
            <a:xfrm>
              <a:off x="5329" y="3082"/>
              <a:ext cx="63" cy="55"/>
            </a:xfrm>
            <a:custGeom>
              <a:avLst/>
              <a:gdLst>
                <a:gd name="T0" fmla="*/ 31 w 63"/>
                <a:gd name="T1" fmla="*/ 50 h 55"/>
                <a:gd name="T2" fmla="*/ 63 w 63"/>
                <a:gd name="T3" fmla="*/ 45 h 55"/>
                <a:gd name="T4" fmla="*/ 25 w 63"/>
                <a:gd name="T5" fmla="*/ 0 h 55"/>
                <a:gd name="T6" fmla="*/ 0 w 63"/>
                <a:gd name="T7" fmla="*/ 55 h 55"/>
                <a:gd name="T8" fmla="*/ 31 w 63"/>
                <a:gd name="T9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5">
                  <a:moveTo>
                    <a:pt x="31" y="50"/>
                  </a:moveTo>
                  <a:lnTo>
                    <a:pt x="63" y="45"/>
                  </a:lnTo>
                  <a:lnTo>
                    <a:pt x="25" y="0"/>
                  </a:lnTo>
                  <a:lnTo>
                    <a:pt x="0" y="55"/>
                  </a:lnTo>
                  <a:lnTo>
                    <a:pt x="31" y="50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rgbClr val="A143E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60" name="Rectangle 132"/>
            <p:cNvSpPr>
              <a:spLocks noChangeArrowheads="1"/>
            </p:cNvSpPr>
            <p:nvPr/>
          </p:nvSpPr>
          <p:spPr bwMode="auto">
            <a:xfrm>
              <a:off x="5283" y="2858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e</a:t>
              </a:r>
              <a:endParaRPr lang="en-US"/>
            </a:p>
          </p:txBody>
        </p:sp>
        <p:sp>
          <p:nvSpPr>
            <p:cNvPr id="125061" name="Rectangle 133"/>
            <p:cNvSpPr>
              <a:spLocks noChangeArrowheads="1"/>
            </p:cNvSpPr>
            <p:nvPr/>
          </p:nvSpPr>
          <p:spPr bwMode="auto">
            <a:xfrm>
              <a:off x="5312" y="2831"/>
              <a:ext cx="19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-</a:t>
              </a:r>
              <a:endParaRPr lang="en-US"/>
            </a:p>
          </p:txBody>
        </p:sp>
        <p:sp>
          <p:nvSpPr>
            <p:cNvPr id="125062" name="Line 134"/>
            <p:cNvSpPr>
              <a:spLocks noChangeShapeType="1"/>
            </p:cNvSpPr>
            <p:nvPr/>
          </p:nvSpPr>
          <p:spPr bwMode="auto">
            <a:xfrm flipV="1">
              <a:off x="5362" y="3168"/>
              <a:ext cx="71" cy="29"/>
            </a:xfrm>
            <a:prstGeom prst="line">
              <a:avLst/>
            </a:prstGeom>
            <a:noFill/>
            <a:ln w="25400">
              <a:solidFill>
                <a:srgbClr val="AA00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63" name="Freeform 135"/>
            <p:cNvSpPr>
              <a:spLocks/>
            </p:cNvSpPr>
            <p:nvPr/>
          </p:nvSpPr>
          <p:spPr bwMode="auto">
            <a:xfrm>
              <a:off x="5422" y="3133"/>
              <a:ext cx="84" cy="70"/>
            </a:xfrm>
            <a:custGeom>
              <a:avLst/>
              <a:gdLst>
                <a:gd name="T0" fmla="*/ 2 w 84"/>
                <a:gd name="T1" fmla="*/ 38 h 70"/>
                <a:gd name="T2" fmla="*/ 24 w 84"/>
                <a:gd name="T3" fmla="*/ 70 h 70"/>
                <a:gd name="T4" fmla="*/ 84 w 84"/>
                <a:gd name="T5" fmla="*/ 5 h 70"/>
                <a:gd name="T6" fmla="*/ 0 w 84"/>
                <a:gd name="T7" fmla="*/ 0 h 70"/>
                <a:gd name="T8" fmla="*/ 2 w 84"/>
                <a:gd name="T9" fmla="*/ 3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0">
                  <a:moveTo>
                    <a:pt x="2" y="38"/>
                  </a:moveTo>
                  <a:lnTo>
                    <a:pt x="24" y="70"/>
                  </a:lnTo>
                  <a:lnTo>
                    <a:pt x="84" y="5"/>
                  </a:lnTo>
                  <a:lnTo>
                    <a:pt x="0" y="0"/>
                  </a:lnTo>
                  <a:lnTo>
                    <a:pt x="2" y="38"/>
                  </a:lnTo>
                  <a:close/>
                </a:path>
              </a:pathLst>
            </a:custGeom>
            <a:solidFill>
              <a:srgbClr val="AA00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64" name="Rectangle 136"/>
            <p:cNvSpPr>
              <a:spLocks noChangeArrowheads="1"/>
            </p:cNvSpPr>
            <p:nvPr/>
          </p:nvSpPr>
          <p:spPr bwMode="auto">
            <a:xfrm>
              <a:off x="5435" y="2813"/>
              <a:ext cx="29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endParaRPr lang="en-US"/>
            </a:p>
          </p:txBody>
        </p:sp>
        <p:sp>
          <p:nvSpPr>
            <p:cNvPr id="125065" name="Rectangle 137"/>
            <p:cNvSpPr>
              <a:spLocks noChangeArrowheads="1"/>
            </p:cNvSpPr>
            <p:nvPr/>
          </p:nvSpPr>
          <p:spPr bwMode="auto">
            <a:xfrm>
              <a:off x="5461" y="2856"/>
              <a:ext cx="13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300">
                  <a:solidFill>
                    <a:srgbClr val="000000"/>
                  </a:solidFill>
                  <a:latin typeface="Helvetica" pitchFamily="34" charset="0"/>
                </a:rPr>
                <a:t>e</a:t>
              </a:r>
              <a:endParaRPr lang="en-US"/>
            </a:p>
          </p:txBody>
        </p:sp>
        <p:sp>
          <p:nvSpPr>
            <p:cNvPr id="125066" name="Line 138"/>
            <p:cNvSpPr>
              <a:spLocks noChangeShapeType="1"/>
            </p:cNvSpPr>
            <p:nvPr/>
          </p:nvSpPr>
          <p:spPr bwMode="auto">
            <a:xfrm>
              <a:off x="5184" y="3523"/>
              <a:ext cx="151" cy="72"/>
            </a:xfrm>
            <a:prstGeom prst="line">
              <a:avLst/>
            </a:prstGeom>
            <a:noFill/>
            <a:ln w="25400">
              <a:solidFill>
                <a:srgbClr val="A143E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67" name="Freeform 139"/>
            <p:cNvSpPr>
              <a:spLocks/>
            </p:cNvSpPr>
            <p:nvPr/>
          </p:nvSpPr>
          <p:spPr bwMode="auto">
            <a:xfrm>
              <a:off x="5280" y="3543"/>
              <a:ext cx="55" cy="64"/>
            </a:xfrm>
            <a:custGeom>
              <a:avLst/>
              <a:gdLst>
                <a:gd name="T0" fmla="*/ 13 w 55"/>
                <a:gd name="T1" fmla="*/ 31 h 64"/>
                <a:gd name="T2" fmla="*/ 0 w 55"/>
                <a:gd name="T3" fmla="*/ 64 h 64"/>
                <a:gd name="T4" fmla="*/ 55 w 55"/>
                <a:gd name="T5" fmla="*/ 52 h 64"/>
                <a:gd name="T6" fmla="*/ 25 w 55"/>
                <a:gd name="T7" fmla="*/ 0 h 64"/>
                <a:gd name="T8" fmla="*/ 13 w 55"/>
                <a:gd name="T9" fmla="*/ 3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4">
                  <a:moveTo>
                    <a:pt x="13" y="31"/>
                  </a:moveTo>
                  <a:lnTo>
                    <a:pt x="0" y="64"/>
                  </a:lnTo>
                  <a:lnTo>
                    <a:pt x="55" y="52"/>
                  </a:lnTo>
                  <a:lnTo>
                    <a:pt x="25" y="0"/>
                  </a:lnTo>
                  <a:lnTo>
                    <a:pt x="13" y="31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rgbClr val="A143E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68" name="Line 140"/>
            <p:cNvSpPr>
              <a:spLocks noChangeShapeType="1"/>
            </p:cNvSpPr>
            <p:nvPr/>
          </p:nvSpPr>
          <p:spPr bwMode="auto">
            <a:xfrm flipH="1">
              <a:off x="5128" y="3523"/>
              <a:ext cx="49" cy="51"/>
            </a:xfrm>
            <a:prstGeom prst="line">
              <a:avLst/>
            </a:prstGeom>
            <a:noFill/>
            <a:ln w="26988">
              <a:solidFill>
                <a:srgbClr val="AA00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69" name="Freeform 141"/>
            <p:cNvSpPr>
              <a:spLocks/>
            </p:cNvSpPr>
            <p:nvPr/>
          </p:nvSpPr>
          <p:spPr bwMode="auto">
            <a:xfrm>
              <a:off x="5072" y="3547"/>
              <a:ext cx="80" cy="84"/>
            </a:xfrm>
            <a:custGeom>
              <a:avLst/>
              <a:gdLst>
                <a:gd name="T0" fmla="*/ 63 w 80"/>
                <a:gd name="T1" fmla="*/ 19 h 84"/>
                <a:gd name="T2" fmla="*/ 33 w 80"/>
                <a:gd name="T3" fmla="*/ 0 h 84"/>
                <a:gd name="T4" fmla="*/ 0 w 80"/>
                <a:gd name="T5" fmla="*/ 84 h 84"/>
                <a:gd name="T6" fmla="*/ 80 w 80"/>
                <a:gd name="T7" fmla="*/ 53 h 84"/>
                <a:gd name="T8" fmla="*/ 63 w 80"/>
                <a:gd name="T9" fmla="*/ 1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63" y="19"/>
                  </a:moveTo>
                  <a:lnTo>
                    <a:pt x="33" y="0"/>
                  </a:lnTo>
                  <a:lnTo>
                    <a:pt x="0" y="84"/>
                  </a:lnTo>
                  <a:lnTo>
                    <a:pt x="80" y="53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AA00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70" name="Oval 142"/>
            <p:cNvSpPr>
              <a:spLocks noChangeArrowheads="1"/>
            </p:cNvSpPr>
            <p:nvPr/>
          </p:nvSpPr>
          <p:spPr bwMode="auto">
            <a:xfrm>
              <a:off x="5154" y="3499"/>
              <a:ext cx="54" cy="50"/>
            </a:xfrm>
            <a:prstGeom prst="ellipse">
              <a:avLst/>
            </a:prstGeom>
            <a:solidFill>
              <a:srgbClr val="F88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71" name="Rectangle 143"/>
            <p:cNvSpPr>
              <a:spLocks noChangeArrowheads="1"/>
            </p:cNvSpPr>
            <p:nvPr/>
          </p:nvSpPr>
          <p:spPr bwMode="auto">
            <a:xfrm>
              <a:off x="5506" y="3489"/>
              <a:ext cx="32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endParaRPr lang="en-US"/>
            </a:p>
          </p:txBody>
        </p:sp>
        <p:sp>
          <p:nvSpPr>
            <p:cNvPr id="125072" name="Rectangle 144"/>
            <p:cNvSpPr>
              <a:spLocks noChangeArrowheads="1"/>
            </p:cNvSpPr>
            <p:nvPr/>
          </p:nvSpPr>
          <p:spPr bwMode="auto">
            <a:xfrm>
              <a:off x="5536" y="3462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 dirty="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en-US" dirty="0"/>
            </a:p>
          </p:txBody>
        </p:sp>
        <p:sp>
          <p:nvSpPr>
            <p:cNvPr id="125073" name="Rectangle 145"/>
            <p:cNvSpPr>
              <a:spLocks noChangeArrowheads="1"/>
            </p:cNvSpPr>
            <p:nvPr/>
          </p:nvSpPr>
          <p:spPr bwMode="auto">
            <a:xfrm>
              <a:off x="5539" y="3575"/>
              <a:ext cx="32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endParaRPr lang="en-US"/>
            </a:p>
          </p:txBody>
        </p:sp>
        <p:sp>
          <p:nvSpPr>
            <p:cNvPr id="125074" name="Rectangle 146"/>
            <p:cNvSpPr>
              <a:spLocks noChangeArrowheads="1"/>
            </p:cNvSpPr>
            <p:nvPr/>
          </p:nvSpPr>
          <p:spPr bwMode="auto">
            <a:xfrm>
              <a:off x="5569" y="3547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125075" name="Line 147"/>
            <p:cNvSpPr>
              <a:spLocks noChangeShapeType="1"/>
            </p:cNvSpPr>
            <p:nvPr/>
          </p:nvSpPr>
          <p:spPr bwMode="auto">
            <a:xfrm flipV="1">
              <a:off x="5348" y="2990"/>
              <a:ext cx="60" cy="78"/>
            </a:xfrm>
            <a:prstGeom prst="line">
              <a:avLst/>
            </a:prstGeom>
            <a:noFill/>
            <a:ln w="26988">
              <a:solidFill>
                <a:srgbClr val="A143E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76" name="Freeform 148"/>
            <p:cNvSpPr>
              <a:spLocks/>
            </p:cNvSpPr>
            <p:nvPr/>
          </p:nvSpPr>
          <p:spPr bwMode="auto">
            <a:xfrm>
              <a:off x="5354" y="2990"/>
              <a:ext cx="54" cy="61"/>
            </a:xfrm>
            <a:custGeom>
              <a:avLst/>
              <a:gdLst>
                <a:gd name="T0" fmla="*/ 24 w 54"/>
                <a:gd name="T1" fmla="*/ 39 h 61"/>
                <a:gd name="T2" fmla="*/ 49 w 54"/>
                <a:gd name="T3" fmla="*/ 61 h 61"/>
                <a:gd name="T4" fmla="*/ 54 w 54"/>
                <a:gd name="T5" fmla="*/ 0 h 61"/>
                <a:gd name="T6" fmla="*/ 0 w 54"/>
                <a:gd name="T7" fmla="*/ 17 h 61"/>
                <a:gd name="T8" fmla="*/ 24 w 54"/>
                <a:gd name="T9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1">
                  <a:moveTo>
                    <a:pt x="24" y="39"/>
                  </a:moveTo>
                  <a:lnTo>
                    <a:pt x="49" y="61"/>
                  </a:lnTo>
                  <a:lnTo>
                    <a:pt x="54" y="0"/>
                  </a:lnTo>
                  <a:lnTo>
                    <a:pt x="0" y="17"/>
                  </a:lnTo>
                  <a:lnTo>
                    <a:pt x="24" y="39"/>
                  </a:lnTo>
                  <a:close/>
                </a:path>
              </a:pathLst>
            </a:custGeom>
            <a:solidFill>
              <a:srgbClr val="FFFFFF"/>
            </a:solidFill>
            <a:ln w="26988">
              <a:solidFill>
                <a:srgbClr val="A143E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77" name="Line 149"/>
            <p:cNvSpPr>
              <a:spLocks noChangeShapeType="1"/>
            </p:cNvSpPr>
            <p:nvPr/>
          </p:nvSpPr>
          <p:spPr bwMode="auto">
            <a:xfrm flipH="1" flipV="1">
              <a:off x="5351" y="2906"/>
              <a:ext cx="73" cy="74"/>
            </a:xfrm>
            <a:prstGeom prst="line">
              <a:avLst/>
            </a:prstGeom>
            <a:noFill/>
            <a:ln w="12700">
              <a:solidFill>
                <a:srgbClr val="00807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78" name="Freeform 150"/>
            <p:cNvSpPr>
              <a:spLocks/>
            </p:cNvSpPr>
            <p:nvPr/>
          </p:nvSpPr>
          <p:spPr bwMode="auto">
            <a:xfrm>
              <a:off x="5312" y="2865"/>
              <a:ext cx="56" cy="60"/>
            </a:xfrm>
            <a:custGeom>
              <a:avLst/>
              <a:gdLst>
                <a:gd name="T0" fmla="*/ 45 w 56"/>
                <a:gd name="T1" fmla="*/ 46 h 60"/>
                <a:gd name="T2" fmla="*/ 56 w 56"/>
                <a:gd name="T3" fmla="*/ 21 h 60"/>
                <a:gd name="T4" fmla="*/ 0 w 56"/>
                <a:gd name="T5" fmla="*/ 0 h 60"/>
                <a:gd name="T6" fmla="*/ 22 w 56"/>
                <a:gd name="T7" fmla="*/ 60 h 60"/>
                <a:gd name="T8" fmla="*/ 45 w 56"/>
                <a:gd name="T9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60">
                  <a:moveTo>
                    <a:pt x="45" y="46"/>
                  </a:moveTo>
                  <a:lnTo>
                    <a:pt x="56" y="21"/>
                  </a:lnTo>
                  <a:lnTo>
                    <a:pt x="0" y="0"/>
                  </a:lnTo>
                  <a:lnTo>
                    <a:pt x="22" y="60"/>
                  </a:lnTo>
                  <a:lnTo>
                    <a:pt x="45" y="46"/>
                  </a:lnTo>
                  <a:close/>
                </a:path>
              </a:pathLst>
            </a:custGeom>
            <a:solidFill>
              <a:srgbClr val="008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79" name="Line 151"/>
            <p:cNvSpPr>
              <a:spLocks noChangeShapeType="1"/>
            </p:cNvSpPr>
            <p:nvPr/>
          </p:nvSpPr>
          <p:spPr bwMode="auto">
            <a:xfrm flipH="1" flipV="1">
              <a:off x="5400" y="2874"/>
              <a:ext cx="17" cy="97"/>
            </a:xfrm>
            <a:prstGeom prst="line">
              <a:avLst/>
            </a:prstGeom>
            <a:noFill/>
            <a:ln w="9525">
              <a:solidFill>
                <a:srgbClr val="00807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80" name="Freeform 152"/>
            <p:cNvSpPr>
              <a:spLocks/>
            </p:cNvSpPr>
            <p:nvPr/>
          </p:nvSpPr>
          <p:spPr bwMode="auto">
            <a:xfrm>
              <a:off x="5376" y="2816"/>
              <a:ext cx="49" cy="66"/>
            </a:xfrm>
            <a:custGeom>
              <a:avLst/>
              <a:gdLst>
                <a:gd name="T0" fmla="*/ 25 w 49"/>
                <a:gd name="T1" fmla="*/ 66 h 66"/>
                <a:gd name="T2" fmla="*/ 49 w 49"/>
                <a:gd name="T3" fmla="*/ 53 h 66"/>
                <a:gd name="T4" fmla="*/ 14 w 49"/>
                <a:gd name="T5" fmla="*/ 0 h 66"/>
                <a:gd name="T6" fmla="*/ 0 w 49"/>
                <a:gd name="T7" fmla="*/ 63 h 66"/>
                <a:gd name="T8" fmla="*/ 25 w 49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6">
                  <a:moveTo>
                    <a:pt x="25" y="66"/>
                  </a:moveTo>
                  <a:lnTo>
                    <a:pt x="49" y="53"/>
                  </a:lnTo>
                  <a:lnTo>
                    <a:pt x="14" y="0"/>
                  </a:lnTo>
                  <a:lnTo>
                    <a:pt x="0" y="63"/>
                  </a:lnTo>
                  <a:lnTo>
                    <a:pt x="25" y="66"/>
                  </a:lnTo>
                  <a:close/>
                </a:path>
              </a:pathLst>
            </a:custGeom>
            <a:solidFill>
              <a:srgbClr val="008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81" name="Line 153"/>
            <p:cNvSpPr>
              <a:spLocks noChangeShapeType="1"/>
            </p:cNvSpPr>
            <p:nvPr/>
          </p:nvSpPr>
          <p:spPr bwMode="auto">
            <a:xfrm flipV="1">
              <a:off x="5414" y="2882"/>
              <a:ext cx="131" cy="86"/>
            </a:xfrm>
            <a:prstGeom prst="line">
              <a:avLst/>
            </a:prstGeom>
            <a:noFill/>
            <a:ln w="25400">
              <a:solidFill>
                <a:srgbClr val="A143E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82" name="Freeform 154"/>
            <p:cNvSpPr>
              <a:spLocks/>
            </p:cNvSpPr>
            <p:nvPr/>
          </p:nvSpPr>
          <p:spPr bwMode="auto">
            <a:xfrm>
              <a:off x="5488" y="2879"/>
              <a:ext cx="57" cy="60"/>
            </a:xfrm>
            <a:custGeom>
              <a:avLst/>
              <a:gdLst>
                <a:gd name="T0" fmla="*/ 18 w 57"/>
                <a:gd name="T1" fmla="*/ 29 h 60"/>
                <a:gd name="T2" fmla="*/ 33 w 57"/>
                <a:gd name="T3" fmla="*/ 60 h 60"/>
                <a:gd name="T4" fmla="*/ 57 w 57"/>
                <a:gd name="T5" fmla="*/ 3 h 60"/>
                <a:gd name="T6" fmla="*/ 0 w 57"/>
                <a:gd name="T7" fmla="*/ 0 h 60"/>
                <a:gd name="T8" fmla="*/ 18 w 57"/>
                <a:gd name="T9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0">
                  <a:moveTo>
                    <a:pt x="18" y="29"/>
                  </a:moveTo>
                  <a:lnTo>
                    <a:pt x="33" y="60"/>
                  </a:lnTo>
                  <a:lnTo>
                    <a:pt x="57" y="3"/>
                  </a:lnTo>
                  <a:lnTo>
                    <a:pt x="0" y="0"/>
                  </a:lnTo>
                  <a:lnTo>
                    <a:pt x="18" y="29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rgbClr val="A143E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83" name="Line 155"/>
            <p:cNvSpPr>
              <a:spLocks noChangeShapeType="1"/>
            </p:cNvSpPr>
            <p:nvPr/>
          </p:nvSpPr>
          <p:spPr bwMode="auto">
            <a:xfrm flipV="1">
              <a:off x="5365" y="3531"/>
              <a:ext cx="71" cy="67"/>
            </a:xfrm>
            <a:prstGeom prst="line">
              <a:avLst/>
            </a:prstGeom>
            <a:noFill/>
            <a:ln w="12700">
              <a:solidFill>
                <a:srgbClr val="00807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84" name="Freeform 156"/>
            <p:cNvSpPr>
              <a:spLocks/>
            </p:cNvSpPr>
            <p:nvPr/>
          </p:nvSpPr>
          <p:spPr bwMode="auto">
            <a:xfrm>
              <a:off x="5420" y="3492"/>
              <a:ext cx="57" cy="58"/>
            </a:xfrm>
            <a:custGeom>
              <a:avLst/>
              <a:gdLst>
                <a:gd name="T0" fmla="*/ 10 w 57"/>
                <a:gd name="T1" fmla="*/ 45 h 58"/>
                <a:gd name="T2" fmla="*/ 32 w 57"/>
                <a:gd name="T3" fmla="*/ 58 h 58"/>
                <a:gd name="T4" fmla="*/ 57 w 57"/>
                <a:gd name="T5" fmla="*/ 0 h 58"/>
                <a:gd name="T6" fmla="*/ 0 w 57"/>
                <a:gd name="T7" fmla="*/ 19 h 58"/>
                <a:gd name="T8" fmla="*/ 10 w 57"/>
                <a:gd name="T9" fmla="*/ 4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8">
                  <a:moveTo>
                    <a:pt x="10" y="45"/>
                  </a:moveTo>
                  <a:lnTo>
                    <a:pt x="32" y="58"/>
                  </a:lnTo>
                  <a:lnTo>
                    <a:pt x="57" y="0"/>
                  </a:lnTo>
                  <a:lnTo>
                    <a:pt x="0" y="19"/>
                  </a:lnTo>
                  <a:lnTo>
                    <a:pt x="10" y="45"/>
                  </a:lnTo>
                  <a:close/>
                </a:path>
              </a:pathLst>
            </a:custGeom>
            <a:solidFill>
              <a:srgbClr val="008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85" name="Line 157"/>
            <p:cNvSpPr>
              <a:spLocks noChangeShapeType="1"/>
            </p:cNvSpPr>
            <p:nvPr/>
          </p:nvSpPr>
          <p:spPr bwMode="auto">
            <a:xfrm>
              <a:off x="5365" y="3598"/>
              <a:ext cx="89" cy="1"/>
            </a:xfrm>
            <a:prstGeom prst="line">
              <a:avLst/>
            </a:prstGeom>
            <a:noFill/>
            <a:ln w="9525">
              <a:solidFill>
                <a:srgbClr val="00807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86" name="Freeform 158"/>
            <p:cNvSpPr>
              <a:spLocks/>
            </p:cNvSpPr>
            <p:nvPr/>
          </p:nvSpPr>
          <p:spPr bwMode="auto">
            <a:xfrm>
              <a:off x="5447" y="3572"/>
              <a:ext cx="62" cy="52"/>
            </a:xfrm>
            <a:custGeom>
              <a:avLst/>
              <a:gdLst>
                <a:gd name="T0" fmla="*/ 0 w 62"/>
                <a:gd name="T1" fmla="*/ 26 h 52"/>
                <a:gd name="T2" fmla="*/ 7 w 62"/>
                <a:gd name="T3" fmla="*/ 52 h 52"/>
                <a:gd name="T4" fmla="*/ 62 w 62"/>
                <a:gd name="T5" fmla="*/ 26 h 52"/>
                <a:gd name="T6" fmla="*/ 7 w 62"/>
                <a:gd name="T7" fmla="*/ 0 h 52"/>
                <a:gd name="T8" fmla="*/ 0 w 62"/>
                <a:gd name="T9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2">
                  <a:moveTo>
                    <a:pt x="0" y="26"/>
                  </a:moveTo>
                  <a:lnTo>
                    <a:pt x="7" y="52"/>
                  </a:lnTo>
                  <a:lnTo>
                    <a:pt x="62" y="26"/>
                  </a:lnTo>
                  <a:lnTo>
                    <a:pt x="7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8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87" name="Line 159"/>
            <p:cNvSpPr>
              <a:spLocks noChangeShapeType="1"/>
            </p:cNvSpPr>
            <p:nvPr/>
          </p:nvSpPr>
          <p:spPr bwMode="auto">
            <a:xfrm>
              <a:off x="5354" y="3595"/>
              <a:ext cx="133" cy="121"/>
            </a:xfrm>
            <a:prstGeom prst="line">
              <a:avLst/>
            </a:prstGeom>
            <a:noFill/>
            <a:ln w="26988">
              <a:solidFill>
                <a:srgbClr val="A143E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88" name="Freeform 160"/>
            <p:cNvSpPr>
              <a:spLocks/>
            </p:cNvSpPr>
            <p:nvPr/>
          </p:nvSpPr>
          <p:spPr bwMode="auto">
            <a:xfrm>
              <a:off x="5430" y="3658"/>
              <a:ext cx="57" cy="58"/>
            </a:xfrm>
            <a:custGeom>
              <a:avLst/>
              <a:gdLst>
                <a:gd name="T0" fmla="*/ 20 w 57"/>
                <a:gd name="T1" fmla="*/ 25 h 58"/>
                <a:gd name="T2" fmla="*/ 0 w 57"/>
                <a:gd name="T3" fmla="*/ 51 h 58"/>
                <a:gd name="T4" fmla="*/ 57 w 57"/>
                <a:gd name="T5" fmla="*/ 58 h 58"/>
                <a:gd name="T6" fmla="*/ 42 w 57"/>
                <a:gd name="T7" fmla="*/ 0 h 58"/>
                <a:gd name="T8" fmla="*/ 20 w 57"/>
                <a:gd name="T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8">
                  <a:moveTo>
                    <a:pt x="20" y="25"/>
                  </a:moveTo>
                  <a:lnTo>
                    <a:pt x="0" y="51"/>
                  </a:lnTo>
                  <a:lnTo>
                    <a:pt x="57" y="58"/>
                  </a:lnTo>
                  <a:lnTo>
                    <a:pt x="42" y="0"/>
                  </a:lnTo>
                  <a:lnTo>
                    <a:pt x="20" y="25"/>
                  </a:lnTo>
                  <a:close/>
                </a:path>
              </a:pathLst>
            </a:custGeom>
            <a:solidFill>
              <a:srgbClr val="FFFFFF"/>
            </a:solidFill>
            <a:ln w="26988">
              <a:solidFill>
                <a:srgbClr val="A143E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89" name="Oval 161"/>
            <p:cNvSpPr>
              <a:spLocks noChangeArrowheads="1"/>
            </p:cNvSpPr>
            <p:nvPr/>
          </p:nvSpPr>
          <p:spPr bwMode="auto">
            <a:xfrm>
              <a:off x="5344" y="3193"/>
              <a:ext cx="47" cy="43"/>
            </a:xfrm>
            <a:prstGeom prst="ellipse">
              <a:avLst/>
            </a:prstGeom>
            <a:solidFill>
              <a:srgbClr val="F880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90" name="Oval 162"/>
            <p:cNvSpPr>
              <a:spLocks noChangeArrowheads="1"/>
            </p:cNvSpPr>
            <p:nvPr/>
          </p:nvSpPr>
          <p:spPr bwMode="auto">
            <a:xfrm>
              <a:off x="5227" y="3322"/>
              <a:ext cx="71" cy="91"/>
            </a:xfrm>
            <a:prstGeom prst="ellipse">
              <a:avLst/>
            </a:prstGeom>
            <a:noFill/>
            <a:ln w="12700">
              <a:solidFill>
                <a:srgbClr val="FDD5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91" name="Oval 163"/>
            <p:cNvSpPr>
              <a:spLocks noChangeArrowheads="1"/>
            </p:cNvSpPr>
            <p:nvPr/>
          </p:nvSpPr>
          <p:spPr bwMode="auto">
            <a:xfrm>
              <a:off x="5227" y="3324"/>
              <a:ext cx="71" cy="87"/>
            </a:xfrm>
            <a:prstGeom prst="ellipse">
              <a:avLst/>
            </a:prstGeom>
            <a:noFill/>
            <a:ln w="12700">
              <a:solidFill>
                <a:srgbClr val="F8CDF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92" name="Oval 164"/>
            <p:cNvSpPr>
              <a:spLocks noChangeArrowheads="1"/>
            </p:cNvSpPr>
            <p:nvPr/>
          </p:nvSpPr>
          <p:spPr bwMode="auto">
            <a:xfrm>
              <a:off x="5229" y="3325"/>
              <a:ext cx="67" cy="85"/>
            </a:xfrm>
            <a:prstGeom prst="ellipse">
              <a:avLst/>
            </a:prstGeom>
            <a:noFill/>
            <a:ln w="12700">
              <a:solidFill>
                <a:srgbClr val="F4C6F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93" name="Oval 165"/>
            <p:cNvSpPr>
              <a:spLocks noChangeArrowheads="1"/>
            </p:cNvSpPr>
            <p:nvPr/>
          </p:nvSpPr>
          <p:spPr bwMode="auto">
            <a:xfrm>
              <a:off x="5230" y="3327"/>
              <a:ext cx="65" cy="81"/>
            </a:xfrm>
            <a:prstGeom prst="ellipse">
              <a:avLst/>
            </a:prstGeom>
            <a:noFill/>
            <a:ln w="12700">
              <a:solidFill>
                <a:srgbClr val="EFBEF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94" name="Oval 166"/>
            <p:cNvSpPr>
              <a:spLocks noChangeArrowheads="1"/>
            </p:cNvSpPr>
            <p:nvPr/>
          </p:nvSpPr>
          <p:spPr bwMode="auto">
            <a:xfrm>
              <a:off x="5232" y="3329"/>
              <a:ext cx="61" cy="77"/>
            </a:xfrm>
            <a:prstGeom prst="ellipse">
              <a:avLst/>
            </a:prstGeom>
            <a:noFill/>
            <a:ln w="12700">
              <a:solidFill>
                <a:srgbClr val="EAB6E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95" name="Oval 167"/>
            <p:cNvSpPr>
              <a:spLocks noChangeArrowheads="1"/>
            </p:cNvSpPr>
            <p:nvPr/>
          </p:nvSpPr>
          <p:spPr bwMode="auto">
            <a:xfrm>
              <a:off x="5233" y="3330"/>
              <a:ext cx="59" cy="74"/>
            </a:xfrm>
            <a:prstGeom prst="ellipse">
              <a:avLst/>
            </a:prstGeom>
            <a:noFill/>
            <a:ln w="12700">
              <a:solidFill>
                <a:srgbClr val="E5AFE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96" name="Oval 168"/>
            <p:cNvSpPr>
              <a:spLocks noChangeArrowheads="1"/>
            </p:cNvSpPr>
            <p:nvPr/>
          </p:nvSpPr>
          <p:spPr bwMode="auto">
            <a:xfrm>
              <a:off x="5235" y="3332"/>
              <a:ext cx="55" cy="71"/>
            </a:xfrm>
            <a:prstGeom prst="ellipse">
              <a:avLst/>
            </a:prstGeom>
            <a:noFill/>
            <a:ln w="12700">
              <a:solidFill>
                <a:srgbClr val="E1A7E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97" name="Oval 169"/>
            <p:cNvSpPr>
              <a:spLocks noChangeArrowheads="1"/>
            </p:cNvSpPr>
            <p:nvPr/>
          </p:nvSpPr>
          <p:spPr bwMode="auto">
            <a:xfrm>
              <a:off x="5237" y="3334"/>
              <a:ext cx="52" cy="67"/>
            </a:xfrm>
            <a:prstGeom prst="ellipse">
              <a:avLst/>
            </a:prstGeom>
            <a:noFill/>
            <a:ln w="12700">
              <a:solidFill>
                <a:srgbClr val="DC9FE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98" name="Oval 170"/>
            <p:cNvSpPr>
              <a:spLocks noChangeArrowheads="1"/>
            </p:cNvSpPr>
            <p:nvPr/>
          </p:nvSpPr>
          <p:spPr bwMode="auto">
            <a:xfrm>
              <a:off x="5237" y="3336"/>
              <a:ext cx="52" cy="63"/>
            </a:xfrm>
            <a:prstGeom prst="ellipse">
              <a:avLst/>
            </a:prstGeom>
            <a:noFill/>
            <a:ln w="12700">
              <a:solidFill>
                <a:srgbClr val="D798D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99" name="Oval 171"/>
            <p:cNvSpPr>
              <a:spLocks noChangeArrowheads="1"/>
            </p:cNvSpPr>
            <p:nvPr/>
          </p:nvSpPr>
          <p:spPr bwMode="auto">
            <a:xfrm>
              <a:off x="5238" y="3337"/>
              <a:ext cx="49" cy="61"/>
            </a:xfrm>
            <a:prstGeom prst="ellipse">
              <a:avLst/>
            </a:prstGeom>
            <a:noFill/>
            <a:ln w="12700">
              <a:solidFill>
                <a:srgbClr val="D290D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00" name="Oval 172"/>
            <p:cNvSpPr>
              <a:spLocks noChangeArrowheads="1"/>
            </p:cNvSpPr>
            <p:nvPr/>
          </p:nvSpPr>
          <p:spPr bwMode="auto">
            <a:xfrm>
              <a:off x="5240" y="3339"/>
              <a:ext cx="45" cy="57"/>
            </a:xfrm>
            <a:prstGeom prst="ellipse">
              <a:avLst/>
            </a:prstGeom>
            <a:noFill/>
            <a:ln w="12700">
              <a:solidFill>
                <a:srgbClr val="CE89D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01" name="Oval 173"/>
            <p:cNvSpPr>
              <a:spLocks noChangeArrowheads="1"/>
            </p:cNvSpPr>
            <p:nvPr/>
          </p:nvSpPr>
          <p:spPr bwMode="auto">
            <a:xfrm>
              <a:off x="5241" y="3341"/>
              <a:ext cx="43" cy="53"/>
            </a:xfrm>
            <a:prstGeom prst="ellipse">
              <a:avLst/>
            </a:prstGeom>
            <a:noFill/>
            <a:ln w="12700">
              <a:solidFill>
                <a:srgbClr val="C981C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02" name="Oval 174"/>
            <p:cNvSpPr>
              <a:spLocks noChangeArrowheads="1"/>
            </p:cNvSpPr>
            <p:nvPr/>
          </p:nvSpPr>
          <p:spPr bwMode="auto">
            <a:xfrm>
              <a:off x="5243" y="3342"/>
              <a:ext cx="39" cy="50"/>
            </a:xfrm>
            <a:prstGeom prst="ellipse">
              <a:avLst/>
            </a:prstGeom>
            <a:noFill/>
            <a:ln w="12700">
              <a:solidFill>
                <a:srgbClr val="C479C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03" name="Oval 175"/>
            <p:cNvSpPr>
              <a:spLocks noChangeArrowheads="1"/>
            </p:cNvSpPr>
            <p:nvPr/>
          </p:nvSpPr>
          <p:spPr bwMode="auto">
            <a:xfrm>
              <a:off x="5245" y="3344"/>
              <a:ext cx="36" cy="47"/>
            </a:xfrm>
            <a:prstGeom prst="ellipse">
              <a:avLst/>
            </a:prstGeom>
            <a:noFill/>
            <a:ln w="12700">
              <a:solidFill>
                <a:srgbClr val="BF72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04" name="Oval 176"/>
            <p:cNvSpPr>
              <a:spLocks noChangeArrowheads="1"/>
            </p:cNvSpPr>
            <p:nvPr/>
          </p:nvSpPr>
          <p:spPr bwMode="auto">
            <a:xfrm>
              <a:off x="5246" y="3346"/>
              <a:ext cx="33" cy="43"/>
            </a:xfrm>
            <a:prstGeom prst="ellipse">
              <a:avLst/>
            </a:prstGeom>
            <a:noFill/>
            <a:ln w="12700">
              <a:solidFill>
                <a:srgbClr val="BB6A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05" name="Oval 177"/>
            <p:cNvSpPr>
              <a:spLocks noChangeArrowheads="1"/>
            </p:cNvSpPr>
            <p:nvPr/>
          </p:nvSpPr>
          <p:spPr bwMode="auto">
            <a:xfrm>
              <a:off x="5246" y="3347"/>
              <a:ext cx="33" cy="40"/>
            </a:xfrm>
            <a:prstGeom prst="ellipse">
              <a:avLst/>
            </a:prstGeom>
            <a:noFill/>
            <a:ln w="12700">
              <a:solidFill>
                <a:srgbClr val="B663B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06" name="Oval 178"/>
            <p:cNvSpPr>
              <a:spLocks noChangeArrowheads="1"/>
            </p:cNvSpPr>
            <p:nvPr/>
          </p:nvSpPr>
          <p:spPr bwMode="auto">
            <a:xfrm>
              <a:off x="5248" y="3349"/>
              <a:ext cx="30" cy="37"/>
            </a:xfrm>
            <a:prstGeom prst="ellipse">
              <a:avLst/>
            </a:prstGeom>
            <a:noFill/>
            <a:ln w="12700">
              <a:solidFill>
                <a:srgbClr val="B15BB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07" name="Oval 179"/>
            <p:cNvSpPr>
              <a:spLocks noChangeArrowheads="1"/>
            </p:cNvSpPr>
            <p:nvPr/>
          </p:nvSpPr>
          <p:spPr bwMode="auto">
            <a:xfrm>
              <a:off x="5249" y="3351"/>
              <a:ext cx="27" cy="33"/>
            </a:xfrm>
            <a:prstGeom prst="ellipse">
              <a:avLst/>
            </a:prstGeom>
            <a:noFill/>
            <a:ln w="12700">
              <a:solidFill>
                <a:srgbClr val="AC53B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08" name="Oval 180"/>
            <p:cNvSpPr>
              <a:spLocks noChangeArrowheads="1"/>
            </p:cNvSpPr>
            <p:nvPr/>
          </p:nvSpPr>
          <p:spPr bwMode="auto">
            <a:xfrm>
              <a:off x="5251" y="3353"/>
              <a:ext cx="23" cy="29"/>
            </a:xfrm>
            <a:prstGeom prst="ellipse">
              <a:avLst/>
            </a:prstGeom>
            <a:noFill/>
            <a:ln w="12700">
              <a:solidFill>
                <a:srgbClr val="A84CA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09" name="Oval 181"/>
            <p:cNvSpPr>
              <a:spLocks noChangeArrowheads="1"/>
            </p:cNvSpPr>
            <p:nvPr/>
          </p:nvSpPr>
          <p:spPr bwMode="auto">
            <a:xfrm>
              <a:off x="5252" y="3354"/>
              <a:ext cx="21" cy="26"/>
            </a:xfrm>
            <a:prstGeom prst="ellipse">
              <a:avLst/>
            </a:prstGeom>
            <a:noFill/>
            <a:ln w="12700">
              <a:solidFill>
                <a:srgbClr val="A344A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10" name="Oval 182"/>
            <p:cNvSpPr>
              <a:spLocks noChangeArrowheads="1"/>
            </p:cNvSpPr>
            <p:nvPr/>
          </p:nvSpPr>
          <p:spPr bwMode="auto">
            <a:xfrm>
              <a:off x="5254" y="3356"/>
              <a:ext cx="17" cy="23"/>
            </a:xfrm>
            <a:prstGeom prst="ellipse">
              <a:avLst/>
            </a:prstGeom>
            <a:noFill/>
            <a:ln w="12700">
              <a:solidFill>
                <a:srgbClr val="9E3CA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11" name="Oval 183"/>
            <p:cNvSpPr>
              <a:spLocks noChangeArrowheads="1"/>
            </p:cNvSpPr>
            <p:nvPr/>
          </p:nvSpPr>
          <p:spPr bwMode="auto">
            <a:xfrm>
              <a:off x="5256" y="3358"/>
              <a:ext cx="14" cy="19"/>
            </a:xfrm>
            <a:prstGeom prst="ellipse">
              <a:avLst/>
            </a:prstGeom>
            <a:noFill/>
            <a:ln w="12700">
              <a:solidFill>
                <a:srgbClr val="9A35A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12" name="Oval 184"/>
            <p:cNvSpPr>
              <a:spLocks noChangeArrowheads="1"/>
            </p:cNvSpPr>
            <p:nvPr/>
          </p:nvSpPr>
          <p:spPr bwMode="auto">
            <a:xfrm>
              <a:off x="5256" y="3359"/>
              <a:ext cx="14" cy="16"/>
            </a:xfrm>
            <a:prstGeom prst="ellipse">
              <a:avLst/>
            </a:prstGeom>
            <a:noFill/>
            <a:ln w="12700">
              <a:solidFill>
                <a:srgbClr val="952D9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13" name="Oval 185"/>
            <p:cNvSpPr>
              <a:spLocks noChangeArrowheads="1"/>
            </p:cNvSpPr>
            <p:nvPr/>
          </p:nvSpPr>
          <p:spPr bwMode="auto">
            <a:xfrm>
              <a:off x="5257" y="3361"/>
              <a:ext cx="11" cy="13"/>
            </a:xfrm>
            <a:prstGeom prst="ellipse">
              <a:avLst/>
            </a:prstGeom>
            <a:noFill/>
            <a:ln w="12700">
              <a:solidFill>
                <a:srgbClr val="902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14" name="Oval 186"/>
            <p:cNvSpPr>
              <a:spLocks noChangeArrowheads="1"/>
            </p:cNvSpPr>
            <p:nvPr/>
          </p:nvSpPr>
          <p:spPr bwMode="auto">
            <a:xfrm>
              <a:off x="5259" y="3363"/>
              <a:ext cx="7" cy="9"/>
            </a:xfrm>
            <a:prstGeom prst="ellipse">
              <a:avLst/>
            </a:prstGeom>
            <a:noFill/>
            <a:ln w="12700">
              <a:solidFill>
                <a:srgbClr val="8B1E9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15" name="Oval 187"/>
            <p:cNvSpPr>
              <a:spLocks noChangeArrowheads="1"/>
            </p:cNvSpPr>
            <p:nvPr/>
          </p:nvSpPr>
          <p:spPr bwMode="auto">
            <a:xfrm>
              <a:off x="5260" y="3365"/>
              <a:ext cx="5" cy="5"/>
            </a:xfrm>
            <a:prstGeom prst="ellipse">
              <a:avLst/>
            </a:prstGeom>
            <a:noFill/>
            <a:ln w="12700">
              <a:solidFill>
                <a:srgbClr val="87168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16" name="Oval 188"/>
            <p:cNvSpPr>
              <a:spLocks noChangeArrowheads="1"/>
            </p:cNvSpPr>
            <p:nvPr/>
          </p:nvSpPr>
          <p:spPr bwMode="auto">
            <a:xfrm>
              <a:off x="5262" y="3366"/>
              <a:ext cx="1" cy="3"/>
            </a:xfrm>
            <a:prstGeom prst="ellipse">
              <a:avLst/>
            </a:prstGeom>
            <a:noFill/>
            <a:ln w="12700">
              <a:solidFill>
                <a:srgbClr val="820F8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17" name="Oval 189"/>
            <p:cNvSpPr>
              <a:spLocks noChangeArrowheads="1"/>
            </p:cNvSpPr>
            <p:nvPr/>
          </p:nvSpPr>
          <p:spPr bwMode="auto">
            <a:xfrm>
              <a:off x="5259" y="3364"/>
              <a:ext cx="7" cy="7"/>
            </a:xfrm>
            <a:prstGeom prst="ellipse">
              <a:avLst/>
            </a:prstGeom>
            <a:noFill/>
            <a:ln w="12700">
              <a:solidFill>
                <a:srgbClr val="7D078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18" name="Oval 190"/>
            <p:cNvSpPr>
              <a:spLocks noChangeArrowheads="1"/>
            </p:cNvSpPr>
            <p:nvPr/>
          </p:nvSpPr>
          <p:spPr bwMode="auto">
            <a:xfrm>
              <a:off x="5261" y="3366"/>
              <a:ext cx="3" cy="3"/>
            </a:xfrm>
            <a:prstGeom prst="ellipse">
              <a:avLst/>
            </a:prstGeom>
            <a:noFill/>
            <a:ln w="12700">
              <a:solidFill>
                <a:srgbClr val="78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19" name="AutoShape 191"/>
            <p:cNvSpPr>
              <a:spLocks noChangeArrowheads="1"/>
            </p:cNvSpPr>
            <p:nvPr/>
          </p:nvSpPr>
          <p:spPr bwMode="auto">
            <a:xfrm>
              <a:off x="5344" y="3584"/>
              <a:ext cx="28" cy="37"/>
            </a:xfrm>
            <a:prstGeom prst="roundRect">
              <a:avLst>
                <a:gd name="adj" fmla="val 50000"/>
              </a:avLst>
            </a:prstGeom>
            <a:solidFill>
              <a:srgbClr val="780080"/>
            </a:solidFill>
            <a:ln w="9525">
              <a:solidFill>
                <a:srgbClr val="FF2A35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20" name="AutoShape 192"/>
            <p:cNvSpPr>
              <a:spLocks noChangeArrowheads="1"/>
            </p:cNvSpPr>
            <p:nvPr/>
          </p:nvSpPr>
          <p:spPr bwMode="auto">
            <a:xfrm>
              <a:off x="5338" y="3036"/>
              <a:ext cx="27" cy="36"/>
            </a:xfrm>
            <a:prstGeom prst="roundRect">
              <a:avLst>
                <a:gd name="adj" fmla="val 50000"/>
              </a:avLst>
            </a:prstGeom>
            <a:solidFill>
              <a:srgbClr val="780080"/>
            </a:solidFill>
            <a:ln w="9525">
              <a:solidFill>
                <a:srgbClr val="FF2A35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21" name="AutoShape 193"/>
            <p:cNvSpPr>
              <a:spLocks noChangeArrowheads="1"/>
            </p:cNvSpPr>
            <p:nvPr/>
          </p:nvSpPr>
          <p:spPr bwMode="auto">
            <a:xfrm>
              <a:off x="5411" y="2957"/>
              <a:ext cx="27" cy="30"/>
            </a:xfrm>
            <a:prstGeom prst="roundRect">
              <a:avLst>
                <a:gd name="adj" fmla="val 50000"/>
              </a:avLst>
            </a:prstGeom>
            <a:solidFill>
              <a:srgbClr val="780080"/>
            </a:solidFill>
            <a:ln w="9525">
              <a:solidFill>
                <a:srgbClr val="FF2A35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22" name="Rectangle 194"/>
            <p:cNvSpPr>
              <a:spLocks noChangeArrowheads="1"/>
            </p:cNvSpPr>
            <p:nvPr/>
          </p:nvSpPr>
          <p:spPr bwMode="auto">
            <a:xfrm>
              <a:off x="5277" y="3427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q</a:t>
              </a:r>
              <a:endParaRPr lang="en-US"/>
            </a:p>
          </p:txBody>
        </p:sp>
        <p:sp>
          <p:nvSpPr>
            <p:cNvPr id="125123" name="Rectangle 195"/>
            <p:cNvSpPr>
              <a:spLocks noChangeArrowheads="1"/>
            </p:cNvSpPr>
            <p:nvPr/>
          </p:nvSpPr>
          <p:spPr bwMode="auto">
            <a:xfrm>
              <a:off x="5059" y="3548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q</a:t>
              </a:r>
              <a:endParaRPr lang="en-US"/>
            </a:p>
          </p:txBody>
        </p:sp>
        <p:sp>
          <p:nvSpPr>
            <p:cNvPr id="125124" name="Rectangle 196"/>
            <p:cNvSpPr>
              <a:spLocks noChangeArrowheads="1"/>
            </p:cNvSpPr>
            <p:nvPr/>
          </p:nvSpPr>
          <p:spPr bwMode="auto">
            <a:xfrm>
              <a:off x="5526" y="3108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q</a:t>
              </a:r>
              <a:endParaRPr lang="en-US"/>
            </a:p>
          </p:txBody>
        </p:sp>
        <p:sp>
          <p:nvSpPr>
            <p:cNvPr id="125125" name="Rectangle 197"/>
            <p:cNvSpPr>
              <a:spLocks noChangeArrowheads="1"/>
            </p:cNvSpPr>
            <p:nvPr/>
          </p:nvSpPr>
          <p:spPr bwMode="auto">
            <a:xfrm>
              <a:off x="5211" y="2944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q</a:t>
              </a:r>
              <a:endParaRPr lang="en-US"/>
            </a:p>
          </p:txBody>
        </p:sp>
        <p:sp>
          <p:nvSpPr>
            <p:cNvPr id="125126" name="Rectangle 198"/>
            <p:cNvSpPr>
              <a:spLocks noChangeArrowheads="1"/>
            </p:cNvSpPr>
            <p:nvPr/>
          </p:nvSpPr>
          <p:spPr bwMode="auto">
            <a:xfrm>
              <a:off x="5420" y="3026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Symbol" pitchFamily="18" charset="2"/>
                </a:rPr>
                <a:t>c</a:t>
              </a:r>
              <a:endParaRPr lang="en-US"/>
            </a:p>
          </p:txBody>
        </p:sp>
        <p:sp>
          <p:nvSpPr>
            <p:cNvPr id="125127" name="Rectangle 199"/>
            <p:cNvSpPr>
              <a:spLocks noChangeArrowheads="1"/>
            </p:cNvSpPr>
            <p:nvPr/>
          </p:nvSpPr>
          <p:spPr bwMode="auto">
            <a:xfrm>
              <a:off x="5449" y="3070"/>
              <a:ext cx="13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3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/>
            </a:p>
          </p:txBody>
        </p:sp>
        <p:sp>
          <p:nvSpPr>
            <p:cNvPr id="125128" name="Rectangle 200"/>
            <p:cNvSpPr>
              <a:spLocks noChangeArrowheads="1"/>
            </p:cNvSpPr>
            <p:nvPr/>
          </p:nvSpPr>
          <p:spPr bwMode="auto">
            <a:xfrm>
              <a:off x="5463" y="3002"/>
              <a:ext cx="19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-</a:t>
              </a:r>
              <a:endParaRPr lang="en-US"/>
            </a:p>
          </p:txBody>
        </p:sp>
        <p:sp>
          <p:nvSpPr>
            <p:cNvPr id="125129" name="Rectangle 201"/>
            <p:cNvSpPr>
              <a:spLocks noChangeArrowheads="1"/>
            </p:cNvSpPr>
            <p:nvPr/>
          </p:nvSpPr>
          <p:spPr bwMode="auto">
            <a:xfrm>
              <a:off x="5263" y="3236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g</a:t>
              </a:r>
              <a:endParaRPr lang="en-US"/>
            </a:p>
          </p:txBody>
        </p:sp>
        <p:sp>
          <p:nvSpPr>
            <p:cNvPr id="125130" name="Rectangle 202"/>
            <p:cNvSpPr>
              <a:spLocks noChangeArrowheads="1"/>
            </p:cNvSpPr>
            <p:nvPr/>
          </p:nvSpPr>
          <p:spPr bwMode="auto">
            <a:xfrm>
              <a:off x="5269" y="3200"/>
              <a:ext cx="33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~</a:t>
              </a:r>
              <a:endParaRPr lang="en-US"/>
            </a:p>
          </p:txBody>
        </p:sp>
        <p:sp>
          <p:nvSpPr>
            <p:cNvPr id="125131" name="Rectangle 203"/>
            <p:cNvSpPr>
              <a:spLocks noChangeArrowheads="1"/>
            </p:cNvSpPr>
            <p:nvPr/>
          </p:nvSpPr>
          <p:spPr bwMode="auto">
            <a:xfrm>
              <a:off x="5269" y="3393"/>
              <a:ext cx="33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~</a:t>
              </a:r>
              <a:endParaRPr lang="en-US"/>
            </a:p>
          </p:txBody>
        </p:sp>
        <p:sp>
          <p:nvSpPr>
            <p:cNvPr id="125132" name="Rectangle 204"/>
            <p:cNvSpPr>
              <a:spLocks noChangeArrowheads="1"/>
            </p:cNvSpPr>
            <p:nvPr/>
          </p:nvSpPr>
          <p:spPr bwMode="auto">
            <a:xfrm>
              <a:off x="5223" y="3581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Symbol" pitchFamily="18" charset="2"/>
                </a:rPr>
                <a:t>c</a:t>
              </a:r>
              <a:endParaRPr lang="en-US"/>
            </a:p>
          </p:txBody>
        </p:sp>
        <p:sp>
          <p:nvSpPr>
            <p:cNvPr id="125133" name="Rectangle 205"/>
            <p:cNvSpPr>
              <a:spLocks noChangeArrowheads="1"/>
            </p:cNvSpPr>
            <p:nvPr/>
          </p:nvSpPr>
          <p:spPr bwMode="auto">
            <a:xfrm>
              <a:off x="5252" y="3625"/>
              <a:ext cx="13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300">
                  <a:solidFill>
                    <a:srgbClr val="000000"/>
                  </a:solidFill>
                  <a:latin typeface="Helvetica" pitchFamily="34" charset="0"/>
                </a:rPr>
                <a:t>2</a:t>
              </a:r>
              <a:endParaRPr lang="en-US"/>
            </a:p>
          </p:txBody>
        </p:sp>
        <p:sp>
          <p:nvSpPr>
            <p:cNvPr id="125134" name="Rectangle 206"/>
            <p:cNvSpPr>
              <a:spLocks noChangeArrowheads="1"/>
            </p:cNvSpPr>
            <p:nvPr/>
          </p:nvSpPr>
          <p:spPr bwMode="auto">
            <a:xfrm>
              <a:off x="5266" y="3599"/>
              <a:ext cx="13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3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/>
            </a:p>
          </p:txBody>
        </p:sp>
        <p:sp>
          <p:nvSpPr>
            <p:cNvPr id="125135" name="Rectangle 207"/>
            <p:cNvSpPr>
              <a:spLocks noChangeArrowheads="1"/>
            </p:cNvSpPr>
            <p:nvPr/>
          </p:nvSpPr>
          <p:spPr bwMode="auto">
            <a:xfrm>
              <a:off x="5223" y="3564"/>
              <a:ext cx="33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~</a:t>
              </a:r>
              <a:endParaRPr lang="en-US"/>
            </a:p>
          </p:txBody>
        </p:sp>
        <p:sp>
          <p:nvSpPr>
            <p:cNvPr id="125136" name="Rectangle 208"/>
            <p:cNvSpPr>
              <a:spLocks noChangeArrowheads="1"/>
            </p:cNvSpPr>
            <p:nvPr/>
          </p:nvSpPr>
          <p:spPr bwMode="auto">
            <a:xfrm>
              <a:off x="5323" y="3121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q</a:t>
              </a:r>
              <a:endParaRPr lang="en-US"/>
            </a:p>
          </p:txBody>
        </p:sp>
        <p:sp>
          <p:nvSpPr>
            <p:cNvPr id="125137" name="Rectangle 209"/>
            <p:cNvSpPr>
              <a:spLocks noChangeArrowheads="1"/>
            </p:cNvSpPr>
            <p:nvPr/>
          </p:nvSpPr>
          <p:spPr bwMode="auto">
            <a:xfrm>
              <a:off x="5323" y="3101"/>
              <a:ext cx="33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~</a:t>
              </a:r>
              <a:endParaRPr lang="en-US"/>
            </a:p>
          </p:txBody>
        </p:sp>
        <p:sp>
          <p:nvSpPr>
            <p:cNvPr id="125138" name="Rectangle 210"/>
            <p:cNvSpPr>
              <a:spLocks noChangeArrowheads="1"/>
            </p:cNvSpPr>
            <p:nvPr/>
          </p:nvSpPr>
          <p:spPr bwMode="auto">
            <a:xfrm>
              <a:off x="5532" y="3667"/>
              <a:ext cx="31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Symbol" pitchFamily="18" charset="2"/>
                </a:rPr>
                <a:t>c</a:t>
              </a:r>
              <a:endParaRPr lang="en-US"/>
            </a:p>
          </p:txBody>
        </p:sp>
        <p:sp>
          <p:nvSpPr>
            <p:cNvPr id="125139" name="Rectangle 211"/>
            <p:cNvSpPr>
              <a:spLocks noChangeArrowheads="1"/>
            </p:cNvSpPr>
            <p:nvPr/>
          </p:nvSpPr>
          <p:spPr bwMode="auto">
            <a:xfrm>
              <a:off x="5561" y="3710"/>
              <a:ext cx="13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300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en-US"/>
            </a:p>
          </p:txBody>
        </p:sp>
        <p:sp>
          <p:nvSpPr>
            <p:cNvPr id="125140" name="Rectangle 212"/>
            <p:cNvSpPr>
              <a:spLocks noChangeArrowheads="1"/>
            </p:cNvSpPr>
            <p:nvPr/>
          </p:nvSpPr>
          <p:spPr bwMode="auto">
            <a:xfrm>
              <a:off x="5575" y="3685"/>
              <a:ext cx="13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300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en-US"/>
            </a:p>
          </p:txBody>
        </p:sp>
        <p:sp>
          <p:nvSpPr>
            <p:cNvPr id="125141" name="Rectangle 213"/>
            <p:cNvSpPr>
              <a:spLocks noChangeArrowheads="1"/>
            </p:cNvSpPr>
            <p:nvPr/>
          </p:nvSpPr>
          <p:spPr bwMode="auto">
            <a:xfrm>
              <a:off x="5526" y="3649"/>
              <a:ext cx="33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700">
                  <a:solidFill>
                    <a:srgbClr val="000000"/>
                  </a:solidFill>
                  <a:latin typeface="Helvetica" pitchFamily="34" charset="0"/>
                </a:rPr>
                <a:t>~</a:t>
              </a:r>
              <a:endParaRPr lang="en-US"/>
            </a:p>
          </p:txBody>
        </p:sp>
        <p:sp>
          <p:nvSpPr>
            <p:cNvPr id="125142" name="Oval 214"/>
            <p:cNvSpPr>
              <a:spLocks noChangeArrowheads="1"/>
            </p:cNvSpPr>
            <p:nvPr/>
          </p:nvSpPr>
          <p:spPr bwMode="auto">
            <a:xfrm>
              <a:off x="5256" y="3302"/>
              <a:ext cx="46" cy="57"/>
            </a:xfrm>
            <a:prstGeom prst="ellipse">
              <a:avLst/>
            </a:prstGeom>
            <a:solidFill>
              <a:srgbClr val="FF2A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43" name="Oval 215"/>
            <p:cNvSpPr>
              <a:spLocks noChangeArrowheads="1"/>
            </p:cNvSpPr>
            <p:nvPr/>
          </p:nvSpPr>
          <p:spPr bwMode="auto">
            <a:xfrm>
              <a:off x="5229" y="3367"/>
              <a:ext cx="54" cy="57"/>
            </a:xfrm>
            <a:prstGeom prst="ellipse">
              <a:avLst/>
            </a:prstGeom>
            <a:solidFill>
              <a:srgbClr val="FF2A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44" name="Rectangle 216"/>
            <p:cNvSpPr>
              <a:spLocks noChangeArrowheads="1"/>
            </p:cNvSpPr>
            <p:nvPr/>
          </p:nvSpPr>
          <p:spPr bwMode="auto">
            <a:xfrm>
              <a:off x="1189" y="3412"/>
              <a:ext cx="99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US" sz="1600" b="1" dirty="0">
                  <a:solidFill>
                    <a:srgbClr val="00B0F0"/>
                  </a:solidFill>
                  <a:latin typeface="Helvetica" pitchFamily="34" charset="0"/>
                </a:rPr>
                <a:t>(Higgs, SUSY...)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sp>
        <p:nvSpPr>
          <p:cNvPr id="125145" name="Text Box 217"/>
          <p:cNvSpPr txBox="1">
            <a:spLocks noChangeArrowheads="1"/>
          </p:cNvSpPr>
          <p:nvPr/>
        </p:nvSpPr>
        <p:spPr bwMode="auto">
          <a:xfrm>
            <a:off x="2590800" y="734755"/>
            <a:ext cx="6400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14 000 x mass of proton (14 </a:t>
            </a:r>
            <a:r>
              <a:rPr lang="en-US" b="1" dirty="0" err="1">
                <a:solidFill>
                  <a:schemeClr val="bg2">
                    <a:lumMod val="40000"/>
                    <a:lumOff val="60000"/>
                  </a:schemeClr>
                </a:solidFill>
              </a:rPr>
              <a:t>TeV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) = Collision Energy</a:t>
            </a:r>
          </a:p>
          <a:p>
            <a:pPr algn="r"/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Protons fly at 99.999999% of speed of light</a:t>
            </a:r>
          </a:p>
          <a:p>
            <a:pPr algn="r"/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2808 = Bunches/Beam</a:t>
            </a:r>
          </a:p>
          <a:p>
            <a:pPr algn="r"/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100 billion (10</a:t>
            </a:r>
            <a:r>
              <a:rPr lang="en-US" b="1" baseline="300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11</a:t>
            </a:r>
            <a:r>
              <a:rPr lang="en-US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) = Protons/Bunch</a:t>
            </a:r>
          </a:p>
        </p:txBody>
      </p:sp>
    </p:spTree>
    <p:extLst>
      <p:ext uri="{BB962C8B-B14F-4D97-AF65-F5344CB8AC3E}">
        <p14:creationId xmlns:p14="http://schemas.microsoft.com/office/powerpoint/2010/main" val="1122352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0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396536" cy="7029400"/>
          </a:xfrm>
          <a:prstGeom prst="rect">
            <a:avLst/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753" name="Title 1"/>
          <p:cNvSpPr>
            <a:spLocks noGrp="1"/>
          </p:cNvSpPr>
          <p:nvPr>
            <p:ph type="title"/>
          </p:nvPr>
        </p:nvSpPr>
        <p:spPr>
          <a:xfrm>
            <a:off x="179388" y="-96822"/>
            <a:ext cx="8229600" cy="1143000"/>
          </a:xfrm>
        </p:spPr>
        <p:txBody>
          <a:bodyPr/>
          <a:lstStyle/>
          <a:p>
            <a:r>
              <a:rPr lang="en-US" sz="3600" dirty="0">
                <a:solidFill>
                  <a:srgbClr val="FFFFFF"/>
                </a:solidFill>
                <a:latin typeface="Helvetica" charset="0"/>
                <a:cs typeface="MS PGothic" charset="0"/>
              </a:rPr>
              <a:t>A pp collision at CMS</a:t>
            </a:r>
            <a:endParaRPr lang="en-GB" sz="3600" dirty="0">
              <a:solidFill>
                <a:srgbClr val="FFFFFF"/>
              </a:solidFill>
              <a:latin typeface="Helvetica" charset="0"/>
              <a:cs typeface="MS PGothic" charset="0"/>
            </a:endParaRPr>
          </a:p>
        </p:txBody>
      </p:sp>
      <p:pic>
        <p:nvPicPr>
          <p:cNvPr id="5" name="CERN-MOVIE-2010-076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1189037"/>
            <a:ext cx="9144000" cy="51435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9597" y="815345"/>
            <a:ext cx="5360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This is where our data is coming from!</a:t>
            </a:r>
          </a:p>
        </p:txBody>
      </p:sp>
    </p:spTree>
    <p:extLst>
      <p:ext uri="{BB962C8B-B14F-4D97-AF65-F5344CB8AC3E}">
        <p14:creationId xmlns:p14="http://schemas.microsoft.com/office/powerpoint/2010/main" val="9304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38251"/>
          </a:xfrm>
        </p:spPr>
        <p:txBody>
          <a:bodyPr>
            <a:normAutofit/>
          </a:bodyPr>
          <a:lstStyle/>
          <a:p>
            <a:r>
              <a:rPr lang="en-US" dirty="0"/>
              <a:t>Identifying components of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5094"/>
            <a:ext cx="8229600" cy="4525963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rcRect t="1115" b="1115"/>
          <a:stretch>
            <a:fillRect/>
          </a:stretch>
        </p:blipFill>
        <p:spPr>
          <a:xfrm>
            <a:off x="-37381" y="1143000"/>
            <a:ext cx="9194249" cy="50564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5154" y="4828336"/>
            <a:ext cx="45597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B82E"/>
                </a:solidFill>
              </a:rPr>
              <a:t>Tracker and pixel – the orange stuff</a:t>
            </a:r>
          </a:p>
          <a:p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Calorimeter – the blue stuff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24187" y="1558795"/>
            <a:ext cx="2780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And the muon tracks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8D095-9A76-4F48-8BDC-713A90D970D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331E8916-380A-2A4D-BEEC-5CC70591E9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021" y="3887237"/>
            <a:ext cx="3528523" cy="23576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184D94-6A4E-4E4D-9697-8825F1567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19" y="129514"/>
            <a:ext cx="7291331" cy="745779"/>
          </a:xfrm>
        </p:spPr>
        <p:txBody>
          <a:bodyPr>
            <a:normAutofit/>
          </a:bodyPr>
          <a:lstStyle/>
          <a:p>
            <a:r>
              <a:rPr lang="en-US" sz="3797">
                <a:solidFill>
                  <a:srgbClr val="0070C0"/>
                </a:solidFill>
              </a:rPr>
              <a:t>The Muon Detectors</a:t>
            </a:r>
          </a:p>
        </p:txBody>
      </p:sp>
      <p:pic>
        <p:nvPicPr>
          <p:cNvPr id="4" name="Picture 3" descr="cms_muons.png">
            <a:extLst>
              <a:ext uri="{FF2B5EF4-FFF2-40B4-BE49-F238E27FC236}">
                <a16:creationId xmlns:a16="http://schemas.microsoft.com/office/drawing/2014/main" id="{876CD419-6456-0B41-B60D-D4F6BE7A4B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4359" y="894392"/>
            <a:ext cx="3866389" cy="25914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1A11D8-FDFD-5F4A-9F79-40D6168AFB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532" y="986692"/>
            <a:ext cx="4739324" cy="3124331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2F012B5-081D-7448-BF99-FE3ABC1DABB3}"/>
              </a:ext>
            </a:extLst>
          </p:cNvPr>
          <p:cNvSpPr txBox="1">
            <a:spLocks/>
          </p:cNvSpPr>
          <p:nvPr/>
        </p:nvSpPr>
        <p:spPr>
          <a:xfrm>
            <a:off x="59793" y="4267676"/>
            <a:ext cx="5388228" cy="2187721"/>
          </a:xfrm>
          <a:prstGeom prst="rect">
            <a:avLst/>
          </a:prstGeom>
        </p:spPr>
        <p:txBody>
          <a:bodyPr/>
          <a:lstStyle>
            <a:lvl1pPr marL="454025" marR="0" indent="-454025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6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945173" marR="0" indent="-468923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6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144145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6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1889125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6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2327275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Blip>
                <a:blip r:embed="rId6"/>
              </a:buBlip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  <a:lvl6pPr marL="29591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6pPr>
            <a:lvl7pPr marL="33147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7pPr>
            <a:lvl8pPr marL="36703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8pPr>
            <a:lvl9pPr marL="4025900" marR="0" indent="-508000" algn="l" defTabSz="129540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Pct val="66000"/>
              <a:buFontTx/>
              <a:buChar char="•"/>
              <a:tabLst/>
              <a:defRPr sz="3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617" b="1" dirty="0"/>
              <a:t>New electronics everywhere </a:t>
            </a:r>
            <a:br>
              <a:rPr lang="en-US" sz="1617" b="1" dirty="0"/>
            </a:br>
            <a:r>
              <a:rPr lang="en-US" sz="1617" b="1" dirty="0"/>
              <a:t>to cope with 10-fold rates</a:t>
            </a:r>
          </a:p>
          <a:p>
            <a:pPr lvl="1"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406" dirty="0">
                <a:solidFill>
                  <a:srgbClr val="7030A0"/>
                </a:solidFill>
              </a:rPr>
              <a:t>Extract many, many chambers and re-install</a:t>
            </a:r>
          </a:p>
          <a:p>
            <a:pPr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617" dirty="0"/>
              <a:t>Add new detectors in very-forward region</a:t>
            </a:r>
          </a:p>
          <a:p>
            <a:pPr lvl="1"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406" b="1" dirty="0"/>
              <a:t>New technologies (Gas Electron Multiplier GEM)</a:t>
            </a:r>
          </a:p>
          <a:p>
            <a:pPr lvl="2"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406" dirty="0">
                <a:solidFill>
                  <a:srgbClr val="7030A0"/>
                </a:solidFill>
              </a:rPr>
              <a:t>Better resolution; much higher rates (MHz/cm</a:t>
            </a:r>
            <a:r>
              <a:rPr lang="en-US" sz="1406" baseline="30000" dirty="0">
                <a:solidFill>
                  <a:srgbClr val="7030A0"/>
                </a:solidFill>
              </a:rPr>
              <a:t>2</a:t>
            </a:r>
            <a:r>
              <a:rPr lang="en-US" sz="1406" dirty="0">
                <a:solidFill>
                  <a:srgbClr val="7030A0"/>
                </a:solidFill>
              </a:rPr>
              <a:t>)</a:t>
            </a:r>
          </a:p>
          <a:p>
            <a:pPr>
              <a:spcBef>
                <a:spcPts val="562"/>
              </a:spcBef>
              <a:buSzPct val="100000"/>
              <a:buFont typeface="Wingdings" pitchFamily="2" charset="2"/>
              <a:buChar char="§"/>
            </a:pPr>
            <a:r>
              <a:rPr lang="en-US" sz="1617" b="1" dirty="0">
                <a:solidFill>
                  <a:srgbClr val="FF0000"/>
                </a:solidFill>
              </a:rPr>
              <a:t>Complete installation by 2026; a lot is already started</a:t>
            </a:r>
            <a:endParaRPr lang="en-US" sz="1617" b="1" i="1" dirty="0">
              <a:solidFill>
                <a:srgbClr val="FF0000"/>
              </a:solidFill>
            </a:endParaRPr>
          </a:p>
        </p:txBody>
      </p:sp>
      <p:sp>
        <p:nvSpPr>
          <p:cNvPr id="8" name="Cloud 7">
            <a:extLst>
              <a:ext uri="{FF2B5EF4-FFF2-40B4-BE49-F238E27FC236}">
                <a16:creationId xmlns:a16="http://schemas.microsoft.com/office/drawing/2014/main" id="{B5114DA5-EE88-2D49-8579-EC2B4324686D}"/>
              </a:ext>
            </a:extLst>
          </p:cNvPr>
          <p:cNvSpPr/>
          <p:nvPr/>
        </p:nvSpPr>
        <p:spPr>
          <a:xfrm>
            <a:off x="3727548" y="3181709"/>
            <a:ext cx="3039914" cy="971940"/>
          </a:xfrm>
          <a:prstGeom prst="cloud">
            <a:avLst/>
          </a:prstGeom>
          <a:solidFill>
            <a:schemeClr val="bg1"/>
          </a:solidFill>
          <a:ln w="25400" cap="flat">
            <a:solidFill>
              <a:srgbClr val="15947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pPr defTabSz="910796" hangingPunct="0">
              <a:buClr>
                <a:srgbClr val="000000"/>
              </a:buClr>
            </a:pPr>
            <a:r>
              <a:rPr lang="en-US" sz="1266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We upgraded the </a:t>
            </a:r>
            <a:r>
              <a:rPr lang="en-US" sz="1266" dirty="0">
                <a:solidFill>
                  <a:srgbClr val="00B05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green</a:t>
            </a:r>
            <a:r>
              <a:rPr lang="en-US" sz="1266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 part (CSC) and installed </a:t>
            </a:r>
            <a:r>
              <a:rPr lang="en-US" sz="1266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½ the red </a:t>
            </a:r>
            <a:r>
              <a:rPr lang="en-US" sz="1266" dirty="0">
                <a:uFill>
                  <a:solidFill>
                    <a:srgbClr val="000000"/>
                  </a:solidFill>
                </a:uFill>
                <a:sym typeface="Arial"/>
              </a:rPr>
              <a:t>(</a:t>
            </a:r>
            <a:r>
              <a:rPr lang="en-US" sz="1266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GE1/1) in the</a:t>
            </a:r>
            <a:r>
              <a:rPr lang="en-US" sz="1266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 past year!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4AECEAF-6B39-7E42-A575-2A52EA922DCC}"/>
              </a:ext>
            </a:extLst>
          </p:cNvPr>
          <p:cNvGrpSpPr/>
          <p:nvPr/>
        </p:nvGrpSpPr>
        <p:grpSpPr>
          <a:xfrm>
            <a:off x="2288101" y="2949150"/>
            <a:ext cx="1859014" cy="1308566"/>
            <a:chOff x="3254188" y="4167452"/>
            <a:chExt cx="2643931" cy="1861072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5FDD632-022E-8141-BE8B-428D9F59F6F6}"/>
                </a:ext>
              </a:extLst>
            </p:cNvPr>
            <p:cNvSpPr/>
            <p:nvPr/>
          </p:nvSpPr>
          <p:spPr>
            <a:xfrm>
              <a:off x="3254188" y="4557338"/>
              <a:ext cx="215152" cy="446185"/>
            </a:xfrm>
            <a:prstGeom prst="rect">
              <a:avLst/>
            </a:prstGeom>
            <a:solidFill>
              <a:schemeClr val="accent4">
                <a:alpha val="33000"/>
              </a:schemeClr>
            </a:solidFill>
            <a:ln w="25400" cap="flat">
              <a:noFill/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6789" tIns="26789" rIns="26789" bIns="26789" numCol="1" spcCol="38100" rtlCol="0" anchor="ctr">
              <a:spAutoFit/>
            </a:bodyPr>
            <a:lstStyle/>
            <a:p>
              <a:pPr defTabSz="910796" hangingPunct="0">
                <a:buClr>
                  <a:srgbClr val="000000"/>
                </a:buClr>
              </a:pPr>
              <a:endParaRPr lang="en-US" sz="1687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AB70100-7462-AB41-B060-5EEB33F23593}"/>
                </a:ext>
              </a:extLst>
            </p:cNvPr>
            <p:cNvSpPr/>
            <p:nvPr/>
          </p:nvSpPr>
          <p:spPr>
            <a:xfrm>
              <a:off x="4361940" y="4243728"/>
              <a:ext cx="215152" cy="446185"/>
            </a:xfrm>
            <a:prstGeom prst="rect">
              <a:avLst/>
            </a:prstGeom>
            <a:solidFill>
              <a:schemeClr val="accent4">
                <a:alpha val="33000"/>
              </a:schemeClr>
            </a:solidFill>
            <a:ln w="25400" cap="flat">
              <a:noFill/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6789" tIns="26789" rIns="26789" bIns="26789" numCol="1" spcCol="38100" rtlCol="0" anchor="ctr">
              <a:spAutoFit/>
            </a:bodyPr>
            <a:lstStyle/>
            <a:p>
              <a:pPr defTabSz="910796" hangingPunct="0">
                <a:buClr>
                  <a:srgbClr val="000000"/>
                </a:buClr>
              </a:pPr>
              <a:endParaRPr lang="en-US" sz="1687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A970BEC-FB0F-B340-9380-2B1F150BD9AE}"/>
                </a:ext>
              </a:extLst>
            </p:cNvPr>
            <p:cNvSpPr/>
            <p:nvPr/>
          </p:nvSpPr>
          <p:spPr>
            <a:xfrm>
              <a:off x="5254539" y="4197688"/>
              <a:ext cx="215152" cy="446185"/>
            </a:xfrm>
            <a:prstGeom prst="rect">
              <a:avLst/>
            </a:prstGeom>
            <a:solidFill>
              <a:schemeClr val="accent4">
                <a:alpha val="33000"/>
              </a:schemeClr>
            </a:solidFill>
            <a:ln w="25400" cap="flat">
              <a:noFill/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6789" tIns="26789" rIns="26789" bIns="26789" numCol="1" spcCol="38100" rtlCol="0" anchor="ctr">
              <a:spAutoFit/>
            </a:bodyPr>
            <a:lstStyle/>
            <a:p>
              <a:pPr defTabSz="910796" hangingPunct="0">
                <a:buClr>
                  <a:srgbClr val="000000"/>
                </a:buClr>
              </a:pPr>
              <a:endParaRPr lang="en-US" sz="1687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4CEE3D2-D7A1-3946-9A3E-EFE51E75FA85}"/>
                </a:ext>
              </a:extLst>
            </p:cNvPr>
            <p:cNvSpPr/>
            <p:nvPr/>
          </p:nvSpPr>
          <p:spPr>
            <a:xfrm>
              <a:off x="5682967" y="4167452"/>
              <a:ext cx="215152" cy="446185"/>
            </a:xfrm>
            <a:prstGeom prst="rect">
              <a:avLst/>
            </a:prstGeom>
            <a:solidFill>
              <a:schemeClr val="accent4">
                <a:alpha val="33000"/>
              </a:schemeClr>
            </a:solidFill>
            <a:ln w="25400" cap="flat">
              <a:noFill/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6789" tIns="26789" rIns="26789" bIns="26789" numCol="1" spcCol="38100" rtlCol="0" anchor="ctr">
              <a:spAutoFit/>
            </a:bodyPr>
            <a:lstStyle/>
            <a:p>
              <a:pPr defTabSz="910796" hangingPunct="0">
                <a:buClr>
                  <a:srgbClr val="000000"/>
                </a:buClr>
              </a:pPr>
              <a:endParaRPr lang="en-US" sz="1687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425A262-72E7-1449-AAC8-B25DEBF47E0A}"/>
                </a:ext>
              </a:extLst>
            </p:cNvPr>
            <p:cNvSpPr/>
            <p:nvPr/>
          </p:nvSpPr>
          <p:spPr>
            <a:xfrm>
              <a:off x="3895101" y="5520601"/>
              <a:ext cx="1212114" cy="507923"/>
            </a:xfrm>
            <a:prstGeom prst="rect">
              <a:avLst/>
            </a:prstGeom>
            <a:solidFill>
              <a:schemeClr val="accent4">
                <a:alpha val="33000"/>
              </a:schemeClr>
            </a:solidFill>
            <a:ln w="25400" cap="flat">
              <a:noFill/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6789" tIns="26789" rIns="26789" bIns="26789" numCol="1" spcCol="38100" rtlCol="0" anchor="ctr">
              <a:spAutoFit/>
            </a:bodyPr>
            <a:lstStyle/>
            <a:p>
              <a:pPr algn="ctr" defTabSz="910796" hangingPunct="0">
                <a:buClr>
                  <a:srgbClr val="000000"/>
                </a:buClr>
              </a:pPr>
              <a:r>
                <a:rPr lang="en-US" sz="1969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sym typeface="Arial"/>
                </a:rPr>
                <a:t>NEW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7571EC5-A769-464B-A240-FB92773C8E44}"/>
              </a:ext>
            </a:extLst>
          </p:cNvPr>
          <p:cNvCxnSpPr>
            <a:cxnSpLocks/>
          </p:cNvCxnSpPr>
          <p:nvPr/>
        </p:nvCxnSpPr>
        <p:spPr>
          <a:xfrm flipH="1" flipV="1">
            <a:off x="7119588" y="1352060"/>
            <a:ext cx="1560068" cy="255284"/>
          </a:xfrm>
          <a:prstGeom prst="straightConnector1">
            <a:avLst/>
          </a:prstGeom>
          <a:noFill/>
          <a:ln w="38100" cap="flat">
            <a:solidFill>
              <a:schemeClr val="tx1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03500C7-37B2-1045-94F9-8F4AE80D2FF5}"/>
              </a:ext>
            </a:extLst>
          </p:cNvPr>
          <p:cNvCxnSpPr>
            <a:cxnSpLocks/>
          </p:cNvCxnSpPr>
          <p:nvPr/>
        </p:nvCxnSpPr>
        <p:spPr>
          <a:xfrm flipH="1">
            <a:off x="7748531" y="1607344"/>
            <a:ext cx="931125" cy="359288"/>
          </a:xfrm>
          <a:prstGeom prst="straightConnector1">
            <a:avLst/>
          </a:prstGeom>
          <a:noFill/>
          <a:ln w="38100" cap="flat">
            <a:solidFill>
              <a:schemeClr val="tx1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A698B18-41C4-AD47-A13E-F3583B218713}"/>
              </a:ext>
            </a:extLst>
          </p:cNvPr>
          <p:cNvCxnSpPr>
            <a:cxnSpLocks/>
          </p:cNvCxnSpPr>
          <p:nvPr/>
        </p:nvCxnSpPr>
        <p:spPr>
          <a:xfrm flipH="1">
            <a:off x="8258289" y="1607344"/>
            <a:ext cx="421368" cy="2806041"/>
          </a:xfrm>
          <a:prstGeom prst="straightConnector1">
            <a:avLst/>
          </a:prstGeom>
          <a:noFill/>
          <a:ln w="38100" cap="flat">
            <a:solidFill>
              <a:schemeClr val="tx1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B3356E3-290C-6C40-93E9-A8D68922C0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" y="-11999"/>
            <a:ext cx="691947" cy="979782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B30EA67-AB96-A744-8960-A536DB0DDD77}"/>
              </a:ext>
            </a:extLst>
          </p:cNvPr>
          <p:cNvSpPr/>
          <p:nvPr/>
        </p:nvSpPr>
        <p:spPr>
          <a:xfrm>
            <a:off x="6492019" y="6300305"/>
            <a:ext cx="2725426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25">
                <a:latin typeface="Arial" panose="020B0604020202020204" pitchFamily="34" charset="0"/>
                <a:cs typeface="Arial" panose="020B0604020202020204" pitchFamily="34" charset="0"/>
              </a:rPr>
              <a:t>CERN-LHCC-2017-012 CMS-TDR-016 </a:t>
            </a:r>
          </a:p>
        </p:txBody>
      </p:sp>
    </p:spTree>
    <p:extLst>
      <p:ext uri="{BB962C8B-B14F-4D97-AF65-F5344CB8AC3E}">
        <p14:creationId xmlns:p14="http://schemas.microsoft.com/office/powerpoint/2010/main" val="83165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5_Default Design">
  <a:themeElements>
    <a:clrScheme name="1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5_Default Design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7_Default Design">
  <a:themeElements>
    <a:clrScheme name="1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5_Default Design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8_Default Design">
  <a:themeElements>
    <a:clrScheme name="1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5_Default Design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9_Default Design">
  <a:themeElements>
    <a:clrScheme name="1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5_Default Design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1_Default Design">
  <a:themeElements>
    <a:clrScheme name="1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5_Default Design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2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14507</TotalTime>
  <Words>2070</Words>
  <Application>Microsoft Office PowerPoint</Application>
  <PresentationFormat>On-screen Show (4:3)</PresentationFormat>
  <Paragraphs>378</Paragraphs>
  <Slides>36</Slides>
  <Notes>16</Notes>
  <HiddenSlides>1</HiddenSlides>
  <MMClips>1</MMClips>
  <ScaleCrop>false</ScaleCrop>
  <HeadingPairs>
    <vt:vector size="8" baseType="variant">
      <vt:variant>
        <vt:lpstr>Fonts Used</vt:lpstr>
      </vt:variant>
      <vt:variant>
        <vt:i4>19</vt:i4>
      </vt:variant>
      <vt:variant>
        <vt:lpstr>Theme</vt:lpstr>
      </vt:variant>
      <vt:variant>
        <vt:i4>7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63" baseType="lpstr">
      <vt:lpstr>ＭＳ Ｐゴシック</vt:lpstr>
      <vt:lpstr>ＭＳ Ｐゴシック</vt:lpstr>
      <vt:lpstr>SimSun</vt:lpstr>
      <vt:lpstr>Adobe Ming Std L</vt:lpstr>
      <vt:lpstr>Arial</vt:lpstr>
      <vt:lpstr>Arial Rounded MT Bold</vt:lpstr>
      <vt:lpstr>Arial Unicode MS</vt:lpstr>
      <vt:lpstr>Avenir Book</vt:lpstr>
      <vt:lpstr>Calibri</vt:lpstr>
      <vt:lpstr>Calibri (Body)</vt:lpstr>
      <vt:lpstr>Candara</vt:lpstr>
      <vt:lpstr>Helvetica</vt:lpstr>
      <vt:lpstr>HelveticaNeue</vt:lpstr>
      <vt:lpstr>Mangal</vt:lpstr>
      <vt:lpstr>Symbol</vt:lpstr>
      <vt:lpstr>Times</vt:lpstr>
      <vt:lpstr>Times New Roman</vt:lpstr>
      <vt:lpstr>Wingdings</vt:lpstr>
      <vt:lpstr>ヒラギノ角ゴ Pro W3</vt:lpstr>
      <vt:lpstr>Black</vt:lpstr>
      <vt:lpstr>15_Default Design</vt:lpstr>
      <vt:lpstr>17_Default Design</vt:lpstr>
      <vt:lpstr>18_Default Design</vt:lpstr>
      <vt:lpstr>19_Default Design</vt:lpstr>
      <vt:lpstr>21_Default Design</vt:lpstr>
      <vt:lpstr>12_Black</vt:lpstr>
      <vt:lpstr>Document2!OLE_LINK22</vt:lpstr>
      <vt:lpstr>PowerPoint Presentation</vt:lpstr>
      <vt:lpstr>The Grand Purpose of our Research</vt:lpstr>
      <vt:lpstr>particle physics and the standard model</vt:lpstr>
      <vt:lpstr>Standard Model of Particle Physics</vt:lpstr>
      <vt:lpstr>LHC: the one ring to collide them all</vt:lpstr>
      <vt:lpstr>Collisions at LHC</vt:lpstr>
      <vt:lpstr>A pp collision at CMS</vt:lpstr>
      <vt:lpstr>Identifying components of events</vt:lpstr>
      <vt:lpstr>The Muon Detectors</vt:lpstr>
      <vt:lpstr>CMS Cathode Strip Chambers (CSC)</vt:lpstr>
      <vt:lpstr>Gas Electron Multiplier (GEM)</vt:lpstr>
      <vt:lpstr>PowerPoint Presentation</vt:lpstr>
      <vt:lpstr>Endcap Muon Station 1</vt:lpstr>
      <vt:lpstr>Using muon detectors in CMS</vt:lpstr>
      <vt:lpstr>TAMU Electronics Development</vt:lpstr>
      <vt:lpstr>Radiation Effects Studies at TAMU</vt:lpstr>
      <vt:lpstr>TAMU Off-detector Electronics</vt:lpstr>
      <vt:lpstr>TAMU Electronics Test Stands</vt:lpstr>
      <vt:lpstr>PowerPoint Presentation</vt:lpstr>
      <vt:lpstr>Muon trigger and offline efficiencies</vt:lpstr>
      <vt:lpstr>Local muon performance</vt:lpstr>
      <vt:lpstr>Muons in action: dimuon mass spectrum</vt:lpstr>
      <vt:lpstr>PowerPoint Presentation</vt:lpstr>
      <vt:lpstr>CMS Muon Detectors: The Future</vt:lpstr>
      <vt:lpstr>Conclusions</vt:lpstr>
      <vt:lpstr>CSC Chambers - 1998 test beam</vt:lpstr>
      <vt:lpstr>Another pretty muon picture</vt:lpstr>
      <vt:lpstr>Rare Photo: CMS All Closed Up</vt:lpstr>
      <vt:lpstr>The End</vt:lpstr>
      <vt:lpstr>PowerPoint Presentation</vt:lpstr>
      <vt:lpstr>PowerPoint Presentation</vt:lpstr>
      <vt:lpstr>PowerPoint Presentation</vt:lpstr>
      <vt:lpstr>Cross section of CMS (r-z)</vt:lpstr>
      <vt:lpstr>Muon detector basics: CSC and GEM</vt:lpstr>
      <vt:lpstr>New - Micro-Pattern Gas Detectors (MPGD):GEM</vt:lpstr>
      <vt:lpstr>What is the task of these detectors?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Gilmore</dc:creator>
  <cp:lastModifiedBy>jason</cp:lastModifiedBy>
  <cp:revision>543</cp:revision>
  <dcterms:created xsi:type="dcterms:W3CDTF">2014-05-31T11:15:59Z</dcterms:created>
  <dcterms:modified xsi:type="dcterms:W3CDTF">2021-03-22T16:39:23Z</dcterms:modified>
</cp:coreProperties>
</file>