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Montserrat SemiBold"/>
      <p:regular r:id="rId20"/>
      <p:bold r:id="rId21"/>
      <p:italic r:id="rId22"/>
      <p:boldItalic r:id="rId23"/>
    </p:embeddedFont>
    <p:embeddedFont>
      <p:font typeface="Montserrat"/>
      <p:regular r:id="rId24"/>
      <p:bold r:id="rId25"/>
      <p:italic r:id="rId26"/>
      <p:boldItalic r:id="rId27"/>
    </p:embeddedFont>
    <p:embeddedFont>
      <p:font typeface="Montserrat Medium"/>
      <p:regular r:id="rId28"/>
      <p:bold r:id="rId29"/>
      <p:italic r:id="rId30"/>
      <p:boldItalic r:id="rId31"/>
    </p:embeddedFont>
    <p:embeddedFont>
      <p:font typeface="Montserrat Light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SemiBold-regular.fntdata"/><Relationship Id="rId22" Type="http://schemas.openxmlformats.org/officeDocument/2006/relationships/font" Target="fonts/MontserratSemiBold-italic.fntdata"/><Relationship Id="rId21" Type="http://schemas.openxmlformats.org/officeDocument/2006/relationships/font" Target="fonts/MontserratSemiBold-bold.fntdata"/><Relationship Id="rId24" Type="http://schemas.openxmlformats.org/officeDocument/2006/relationships/font" Target="fonts/Montserrat-regular.fntdata"/><Relationship Id="rId23" Type="http://schemas.openxmlformats.org/officeDocument/2006/relationships/font" Target="fonts/MontserratSemiBold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Montserrat-italic.fntdata"/><Relationship Id="rId25" Type="http://schemas.openxmlformats.org/officeDocument/2006/relationships/font" Target="fonts/Montserrat-bold.fntdata"/><Relationship Id="rId28" Type="http://schemas.openxmlformats.org/officeDocument/2006/relationships/font" Target="fonts/MontserratMedium-regular.fntdata"/><Relationship Id="rId27" Type="http://schemas.openxmlformats.org/officeDocument/2006/relationships/font" Target="fonts/Montserrat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Medium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Medium-boldItalic.fntdata"/><Relationship Id="rId30" Type="http://schemas.openxmlformats.org/officeDocument/2006/relationships/font" Target="fonts/MontserratMedium-italic.fntdata"/><Relationship Id="rId11" Type="http://schemas.openxmlformats.org/officeDocument/2006/relationships/slide" Target="slides/slide5.xml"/><Relationship Id="rId33" Type="http://schemas.openxmlformats.org/officeDocument/2006/relationships/font" Target="fonts/MontserratLight-bold.fntdata"/><Relationship Id="rId10" Type="http://schemas.openxmlformats.org/officeDocument/2006/relationships/slide" Target="slides/slide4.xml"/><Relationship Id="rId32" Type="http://schemas.openxmlformats.org/officeDocument/2006/relationships/font" Target="fonts/MontserratLight-regular.fntdata"/><Relationship Id="rId13" Type="http://schemas.openxmlformats.org/officeDocument/2006/relationships/slide" Target="slides/slide7.xml"/><Relationship Id="rId35" Type="http://schemas.openxmlformats.org/officeDocument/2006/relationships/font" Target="fonts/MontserratLight-bold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Light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4d2d82e1dd_2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4d2d82e1dd_2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4d00799ef_5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54d00799ef_5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54d0a6b69e_4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54d0a6b69e_4_8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54d0a6b69e_4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54d0a6b69e_4_9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c9afcaaaa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c9afcaaaa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43ce7e5cb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43ce7e5c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543ce7e5cb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543ce7e5cb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43ce7e5cb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43ce7e5cb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4d00799e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54d00799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54d00799e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54d00799e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54d0a6b69e_4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54d0a6b69e_4_7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4d0a6b69e_4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54d0a6b69e_4_8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54d00799ef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54d00799ef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4" name="Google Shape;84;p18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6" name="Google Shape;86;p18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13" Type="http://schemas.openxmlformats.org/officeDocument/2006/relationships/image" Target="../media/image19.png"/><Relationship Id="rId1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25.jpg"/><Relationship Id="rId15" Type="http://schemas.openxmlformats.org/officeDocument/2006/relationships/image" Target="../media/image26.png"/><Relationship Id="rId14" Type="http://schemas.openxmlformats.org/officeDocument/2006/relationships/image" Target="../media/image15.png"/><Relationship Id="rId16" Type="http://schemas.openxmlformats.org/officeDocument/2006/relationships/image" Target="../media/image21.png"/><Relationship Id="rId5" Type="http://schemas.openxmlformats.org/officeDocument/2006/relationships/image" Target="../media/image28.png"/><Relationship Id="rId6" Type="http://schemas.openxmlformats.org/officeDocument/2006/relationships/image" Target="../media/image11.png"/><Relationship Id="rId7" Type="http://schemas.openxmlformats.org/officeDocument/2006/relationships/image" Target="../media/image27.png"/><Relationship Id="rId8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urldefense.proofpoint.com/v2/url?u=https-3A__docs.google.com_document_d_1-2DWDBSOzUHZhPhwWrIZ8gu6izmLaBdQfh90cBty3iFU8_edit-3Fpli-3D1&amp;d=DwMFaQ&amp;c=ODFT-G5SujMiGrKuoJJjVg&amp;r=4Fs-NiZyoboFWcAhwFvFYgD38N471PfuJQrlc9omhXo&amp;m=q9oNSoYWt5vccUG-Nw63Cev93OoRm2wuGiVpCSx2Tbg&amp;s=QMD9e-iH3lxRPYLb3FGvuzpXGZX-xYzz6D_ku_0aCqU&amp;e=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jp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Relationship Id="rId4" Type="http://schemas.openxmlformats.org/officeDocument/2006/relationships/image" Target="../media/image2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99999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>
            <p:ph idx="1" type="subTitle"/>
          </p:nvPr>
        </p:nvSpPr>
        <p:spPr>
          <a:xfrm>
            <a:off x="311700" y="25293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Graduate Life in College Station</a:t>
            </a:r>
            <a:endParaRPr b="1" sz="3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0" name="Google Shape;130;p25"/>
          <p:cNvSpPr/>
          <p:nvPr/>
        </p:nvSpPr>
        <p:spPr>
          <a:xfrm>
            <a:off x="758850" y="1636725"/>
            <a:ext cx="7726164" cy="7368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9FC5E8"/>
                </a:solidFill>
                <a:latin typeface="Montserrat"/>
              </a:rPr>
              <a:t>Panel Discussion: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0455" y="1518463"/>
            <a:ext cx="2355346" cy="183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2650" y="76200"/>
            <a:ext cx="3268247" cy="1830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6300" y="86490"/>
            <a:ext cx="2487168" cy="194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48940" y="2681187"/>
            <a:ext cx="2686649" cy="14024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escape room near me" id="207" name="Google Shape;207;p3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6300" y="1917275"/>
            <a:ext cx="1943100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58153" y="1627252"/>
            <a:ext cx="2915818" cy="1120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920790" y="76200"/>
            <a:ext cx="3102128" cy="155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593457" y="86491"/>
            <a:ext cx="986322" cy="194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4"/>
          <p:cNvPicPr preferRelativeResize="0"/>
          <p:nvPr/>
        </p:nvPicPr>
        <p:blipFill rotWithShape="1">
          <a:blip r:embed="rId12">
            <a:alphaModFix/>
          </a:blip>
          <a:srcRect b="0" l="10814" r="10931" t="0"/>
          <a:stretch/>
        </p:blipFill>
        <p:spPr>
          <a:xfrm>
            <a:off x="136775" y="3628180"/>
            <a:ext cx="1943100" cy="1397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839200" y="1454100"/>
            <a:ext cx="2938725" cy="195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4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049400" y="2761688"/>
            <a:ext cx="2019300" cy="22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4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4050175" y="2582225"/>
            <a:ext cx="2298775" cy="2509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4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5278350" y="4081650"/>
            <a:ext cx="3928024" cy="937475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4"/>
          <p:cNvSpPr/>
          <p:nvPr/>
        </p:nvSpPr>
        <p:spPr>
          <a:xfrm>
            <a:off x="1775450" y="1627250"/>
            <a:ext cx="4386414" cy="92950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38100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CC4125"/>
                </a:solidFill>
                <a:latin typeface="Montserrat"/>
              </a:rPr>
              <a:t>It depends</a:t>
            </a:r>
          </a:p>
        </p:txBody>
      </p:sp>
      <p:sp>
        <p:nvSpPr>
          <p:cNvPr id="217" name="Google Shape;217;p34"/>
          <p:cNvSpPr/>
          <p:nvPr/>
        </p:nvSpPr>
        <p:spPr>
          <a:xfrm>
            <a:off x="3460225" y="2607750"/>
            <a:ext cx="4067576" cy="89574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 cap="flat" cmpd="sng" w="38100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CC4125"/>
                </a:solidFill>
                <a:latin typeface="Montserrat"/>
              </a:rPr>
              <a:t>upon you!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54619"/>
            <a:ext cx="6032090" cy="448888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5"/>
          <p:cNvSpPr txBox="1"/>
          <p:nvPr>
            <p:ph type="ctrTitle"/>
          </p:nvPr>
        </p:nvSpPr>
        <p:spPr>
          <a:xfrm>
            <a:off x="1828800" y="2133600"/>
            <a:ext cx="6858000" cy="6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Calibri"/>
              <a:buNone/>
            </a:pPr>
            <a:r>
              <a:rPr b="1" lang="en" sz="4100">
                <a:latin typeface="Montserrat"/>
                <a:ea typeface="Montserrat"/>
                <a:cs typeface="Montserrat"/>
                <a:sym typeface="Montserrat"/>
              </a:rPr>
              <a:t>Liquid </a:t>
            </a:r>
            <a:br>
              <a:rPr b="1" lang="en" sz="4100">
                <a:latin typeface="Montserrat"/>
                <a:ea typeface="Montserrat"/>
                <a:cs typeface="Montserrat"/>
                <a:sym typeface="Montserrat"/>
              </a:rPr>
            </a:br>
            <a:r>
              <a:rPr b="1" lang="en" sz="4100">
                <a:latin typeface="Montserrat"/>
                <a:ea typeface="Montserrat"/>
                <a:cs typeface="Montserrat"/>
                <a:sym typeface="Montserrat"/>
              </a:rPr>
              <a:t>Physics</a:t>
            </a:r>
            <a:endParaRPr b="1" sz="4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" name="Google Shape;224;p35"/>
          <p:cNvSpPr txBox="1"/>
          <p:nvPr>
            <p:ph idx="1" type="subTitle"/>
          </p:nvPr>
        </p:nvSpPr>
        <p:spPr>
          <a:xfrm>
            <a:off x="1828800" y="2887113"/>
            <a:ext cx="6858000" cy="8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1100">
                <a:latin typeface="Montserrat"/>
                <a:ea typeface="Montserrat"/>
                <a:cs typeface="Montserrat"/>
                <a:sym typeface="Montserrat"/>
              </a:rPr>
              <a:t>Physics and Astronomy (P&amp;A)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6"/>
          <p:cNvSpPr txBox="1"/>
          <p:nvPr>
            <p:ph type="title"/>
          </p:nvPr>
        </p:nvSpPr>
        <p:spPr>
          <a:xfrm>
            <a:off x="457200" y="457200"/>
            <a:ext cx="78867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" sz="3000">
                <a:latin typeface="Montserrat SemiBold"/>
                <a:ea typeface="Montserrat SemiBold"/>
                <a:cs typeface="Montserrat SemiBold"/>
                <a:sym typeface="Montserrat SemiBold"/>
              </a:rPr>
              <a:t>An Introduction To LP</a:t>
            </a:r>
            <a:endParaRPr sz="30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30" name="Google Shape;230;p36"/>
          <p:cNvSpPr txBox="1"/>
          <p:nvPr>
            <p:ph idx="1" type="body"/>
          </p:nvPr>
        </p:nvSpPr>
        <p:spPr>
          <a:xfrm>
            <a:off x="471881" y="1201471"/>
            <a:ext cx="3886200" cy="24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</a:pP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An aggie tradition!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-177800" lvl="1" marL="5207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mbria Math"/>
              <a:buChar char="○"/>
            </a:pP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Every </a:t>
            </a:r>
            <a:r>
              <a:rPr b="1" lang="en" sz="1600">
                <a:latin typeface="Montserrat"/>
                <a:ea typeface="Montserrat"/>
                <a:cs typeface="Montserrat"/>
                <a:sym typeface="Montserrat"/>
              </a:rPr>
              <a:t>Friday at 5:30 pm</a:t>
            </a: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 to get together </a:t>
            </a:r>
            <a:r>
              <a:rPr lang="en" sz="1600" strike="sngStrike">
                <a:latin typeface="Montserrat"/>
                <a:ea typeface="Montserrat"/>
                <a:cs typeface="Montserrat"/>
                <a:sym typeface="Montserrat"/>
              </a:rPr>
              <a:t>at our favorite local bars</a:t>
            </a:r>
            <a:br>
              <a:rPr lang="en" sz="1600" strike="sngStrike"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on </a:t>
            </a:r>
            <a:r>
              <a:rPr b="1" lang="en" sz="16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gather.town</a:t>
            </a: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!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-76200" lvl="0" marL="1778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t/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-177800" lvl="0" marL="1778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</a:pP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A great way to start interacting with current P&amp;A graduates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-177800" lvl="1" marL="5207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</a:pP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(once back in person) Also</a:t>
            </a: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 fosters great relationships with local businesses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-177800" lvl="1" marL="5207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○"/>
            </a:pP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(and we have T-Shirts!)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31" name="Google Shape;231;p3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5398" l="11389" r="13478" t="3559"/>
          <a:stretch/>
        </p:blipFill>
        <p:spPr>
          <a:xfrm>
            <a:off x="5009650" y="1100650"/>
            <a:ext cx="2667900" cy="323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7"/>
          <p:cNvSpPr txBox="1"/>
          <p:nvPr>
            <p:ph type="title"/>
          </p:nvPr>
        </p:nvSpPr>
        <p:spPr>
          <a:xfrm>
            <a:off x="476250" y="3500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latin typeface="Montserrat Light"/>
                <a:ea typeface="Montserrat Light"/>
                <a:cs typeface="Montserrat Light"/>
                <a:sym typeface="Montserrat Light"/>
              </a:rPr>
              <a:t>d</a:t>
            </a:r>
            <a:r>
              <a:rPr lang="en" sz="4100">
                <a:latin typeface="Montserrat Light"/>
                <a:ea typeface="Montserrat Light"/>
                <a:cs typeface="Montserrat Light"/>
                <a:sym typeface="Montserrat Light"/>
              </a:rPr>
              <a:t>iscussion!</a:t>
            </a:r>
            <a:endParaRPr sz="41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/>
          <p:nvPr/>
        </p:nvSpPr>
        <p:spPr>
          <a:xfrm>
            <a:off x="456700" y="445025"/>
            <a:ext cx="7268400" cy="10575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6"/>
          <p:cNvSpPr txBox="1"/>
          <p:nvPr>
            <p:ph type="title"/>
          </p:nvPr>
        </p:nvSpPr>
        <p:spPr>
          <a:xfrm>
            <a:off x="5403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latin typeface="Montserrat"/>
                <a:ea typeface="Montserrat"/>
                <a:cs typeface="Montserrat"/>
                <a:sym typeface="Montserrat"/>
              </a:rPr>
              <a:t>The Society for the Under-represented</a:t>
            </a:r>
            <a:br>
              <a:rPr b="1" lang="en" sz="2700">
                <a:latin typeface="Montserrat"/>
                <a:ea typeface="Montserrat"/>
                <a:cs typeface="Montserrat"/>
                <a:sym typeface="Montserrat"/>
              </a:rPr>
            </a:br>
            <a:r>
              <a:rPr b="1" lang="en" sz="2700">
                <a:latin typeface="Montserrat"/>
                <a:ea typeface="Montserrat"/>
                <a:cs typeface="Montserrat"/>
                <a:sym typeface="Montserrat"/>
              </a:rPr>
              <a:t>i</a:t>
            </a:r>
            <a:r>
              <a:rPr b="1" lang="en" sz="2700">
                <a:latin typeface="Montserrat"/>
                <a:ea typeface="Montserrat"/>
                <a:cs typeface="Montserrat"/>
                <a:sym typeface="Montserrat"/>
              </a:rPr>
              <a:t>n Physics &amp; Astronomy</a:t>
            </a:r>
            <a:r>
              <a:rPr b="1" lang="en" sz="27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(SUPA)</a:t>
            </a:r>
            <a:endParaRPr b="1" sz="27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7" name="Google Shape;137;p26"/>
          <p:cNvSpPr txBox="1"/>
          <p:nvPr>
            <p:ph idx="1" type="body"/>
          </p:nvPr>
        </p:nvSpPr>
        <p:spPr>
          <a:xfrm>
            <a:off x="232264" y="1665450"/>
            <a:ext cx="8520600" cy="290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space for people who identify with traditionally under-represented (UR) groups</a:t>
            </a:r>
            <a:b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sz="10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</a:rPr>
              <a:t>community</a:t>
            </a:r>
            <a: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, share experiences, and talk about challenges faced as UR peoples</a:t>
            </a:r>
            <a:endParaRPr sz="15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Times New Roman"/>
              <a:buChar char="○"/>
            </a:pPr>
            <a:r>
              <a:rPr lang="en" sz="13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Website: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300">
                <a:solidFill>
                  <a:srgbClr val="7F6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lang="en" sz="1300">
                <a:solidFill>
                  <a:srgbClr val="BF9000"/>
                </a:solidFill>
                <a:latin typeface="Montserrat"/>
                <a:ea typeface="Montserrat"/>
                <a:cs typeface="Montserrat"/>
                <a:sym typeface="Montserrat"/>
              </a:rPr>
              <a:t>tx.ag/supa</a:t>
            </a:r>
            <a:br>
              <a:rPr b="1" lang="en" sz="1300">
                <a:solidFill>
                  <a:srgbClr val="7F6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b="1" sz="1000">
              <a:solidFill>
                <a:srgbClr val="7F6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Montserrat"/>
              <a:buChar char="●"/>
            </a:pPr>
            <a: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</a:t>
            </a:r>
            <a: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ome of our members </a:t>
            </a:r>
            <a:r>
              <a:rPr i="1"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do not identify with these groups</a:t>
            </a:r>
            <a:endParaRPr i="1" sz="15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Font typeface="Montserrat"/>
              <a:buChar char="○"/>
            </a:pPr>
            <a:r>
              <a:rPr lang="en" sz="13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</a:t>
            </a:r>
            <a:r>
              <a:rPr lang="en" sz="13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hey come instead to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30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</a:rPr>
              <a:t>respectfully learn</a:t>
            </a:r>
            <a:r>
              <a:rPr lang="en" sz="130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3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about these issues and</a:t>
            </a:r>
            <a:r>
              <a:rPr lang="en" sz="1300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30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</a:rPr>
              <a:t>offer support</a:t>
            </a:r>
            <a:r>
              <a:rPr lang="en" sz="130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br>
              <a:rPr lang="en" sz="1300">
                <a:latin typeface="Montserrat"/>
                <a:ea typeface="Montserrat"/>
                <a:cs typeface="Montserrat"/>
                <a:sym typeface="Montserrat"/>
              </a:rPr>
            </a:br>
            <a:endParaRPr sz="10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Char char="●"/>
            </a:pPr>
            <a:r>
              <a:rPr i="1"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to keep the discourse respectful and productive</a:t>
            </a:r>
            <a: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, adopted the </a:t>
            </a:r>
            <a:r>
              <a:rPr lang="en" sz="1500" u="sng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policies</a:t>
            </a:r>
            <a:r>
              <a:rPr lang="en" sz="150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br>
              <a:rPr lang="en" sz="150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of the Facebook </a:t>
            </a:r>
            <a:r>
              <a:rPr lang="en"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"Equity and Inclusion in Physics &amp; Astronomy"</a:t>
            </a:r>
            <a:r>
              <a:rPr lang="en" sz="15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group.</a:t>
            </a:r>
            <a:endParaRPr sz="15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DEEP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3" name="Google Shape;143;p27"/>
          <p:cNvSpPr txBox="1"/>
          <p:nvPr>
            <p:ph idx="2" type="body"/>
          </p:nvPr>
        </p:nvSpPr>
        <p:spPr>
          <a:xfrm>
            <a:off x="5419200" y="1841845"/>
            <a:ext cx="3413100" cy="14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Discover, Explore, </a:t>
            </a:r>
            <a:br>
              <a:rPr lang="en" sz="3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" sz="3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&amp; Enjoy Physics! </a:t>
            </a:r>
            <a:endParaRPr sz="3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8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759" y="1169975"/>
            <a:ext cx="4610100" cy="338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/>
          <p:nvPr>
            <p:ph type="title"/>
          </p:nvPr>
        </p:nvSpPr>
        <p:spPr>
          <a:xfrm>
            <a:off x="278602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Montserrat"/>
                <a:ea typeface="Montserrat"/>
                <a:cs typeface="Montserrat"/>
                <a:sym typeface="Montserrat"/>
              </a:rPr>
              <a:t>DEEP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0" name="Google Shape;15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2200"/>
            <a:ext cx="3057525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2325" y="941525"/>
            <a:ext cx="1952625" cy="180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62325" y="2903675"/>
            <a:ext cx="1952625" cy="179387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8"/>
          <p:cNvSpPr txBox="1"/>
          <p:nvPr/>
        </p:nvSpPr>
        <p:spPr>
          <a:xfrm>
            <a:off x="-669475" y="3200400"/>
            <a:ext cx="3057600" cy="14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Air Hockey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Montserrat"/>
                <a:ea typeface="Montserrat"/>
                <a:cs typeface="Montserrat"/>
                <a:sym typeface="Montserrat"/>
              </a:rPr>
              <a:t>Infinity mirror</a:t>
            </a:r>
            <a:endParaRPr sz="2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4" name="Google Shape;154;p28"/>
          <p:cNvSpPr/>
          <p:nvPr/>
        </p:nvSpPr>
        <p:spPr>
          <a:xfrm>
            <a:off x="2397750" y="3244100"/>
            <a:ext cx="752400" cy="4137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8"/>
          <p:cNvSpPr/>
          <p:nvPr/>
        </p:nvSpPr>
        <p:spPr>
          <a:xfrm>
            <a:off x="2397750" y="4105100"/>
            <a:ext cx="752400" cy="21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8"/>
          <p:cNvSpPr txBox="1"/>
          <p:nvPr/>
        </p:nvSpPr>
        <p:spPr>
          <a:xfrm>
            <a:off x="6422400" y="926000"/>
            <a:ext cx="2393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Fire Tornado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Montserrat"/>
                <a:ea typeface="Montserrat"/>
                <a:cs typeface="Montserrat"/>
                <a:sym typeface="Montserrat"/>
              </a:rPr>
              <a:t>Elliptical pool table</a:t>
            </a:r>
            <a:endParaRPr sz="24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7" name="Google Shape;157;p28"/>
          <p:cNvSpPr/>
          <p:nvPr/>
        </p:nvSpPr>
        <p:spPr>
          <a:xfrm rot="10800000">
            <a:off x="5622600" y="1128638"/>
            <a:ext cx="752400" cy="21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27113" y="2306613"/>
            <a:ext cx="3305175" cy="239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8"/>
          <p:cNvSpPr/>
          <p:nvPr/>
        </p:nvSpPr>
        <p:spPr>
          <a:xfrm rot="10800000">
            <a:off x="5625000" y="1683275"/>
            <a:ext cx="747600" cy="4137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9"/>
          <p:cNvSpPr txBox="1"/>
          <p:nvPr>
            <p:ph type="title"/>
          </p:nvPr>
        </p:nvSpPr>
        <p:spPr>
          <a:xfrm>
            <a:off x="387900" y="502488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OSA - The Optical Society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5" name="Google Shape;16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950" y="1246325"/>
            <a:ext cx="4527595" cy="3018397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9"/>
          <p:cNvSpPr txBox="1"/>
          <p:nvPr/>
        </p:nvSpPr>
        <p:spPr>
          <a:xfrm>
            <a:off x="4964375" y="1762075"/>
            <a:ext cx="3975000" cy="30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A Professional Organization for Optics and Laser Physics!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Weekly Seminars with the latest advancements in optical science and ongoing research.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Seminars are open to everyone!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Pizza and Drinks at every seminar!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7" name="Google Shape;16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2313" y="864750"/>
            <a:ext cx="3121925" cy="91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30"/>
          <p:cNvPicPr preferRelativeResize="0"/>
          <p:nvPr/>
        </p:nvPicPr>
        <p:blipFill rotWithShape="1">
          <a:blip r:embed="rId3">
            <a:alphaModFix/>
          </a:blip>
          <a:srcRect b="0" l="3178" r="11830" t="0"/>
          <a:stretch/>
        </p:blipFill>
        <p:spPr>
          <a:xfrm>
            <a:off x="0" y="2187949"/>
            <a:ext cx="4789152" cy="295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0"/>
          <p:cNvPicPr preferRelativeResize="0"/>
          <p:nvPr/>
        </p:nvPicPr>
        <p:blipFill rotWithShape="1">
          <a:blip r:embed="rId4">
            <a:alphaModFix/>
          </a:blip>
          <a:srcRect b="2161" l="8586" r="11618" t="3024"/>
          <a:stretch/>
        </p:blipFill>
        <p:spPr>
          <a:xfrm>
            <a:off x="4785750" y="2950"/>
            <a:ext cx="4358251" cy="2761178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30"/>
          <p:cNvSpPr txBox="1"/>
          <p:nvPr/>
        </p:nvSpPr>
        <p:spPr>
          <a:xfrm>
            <a:off x="281475" y="349725"/>
            <a:ext cx="4017600" cy="14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Presentations by graduate students, post-docs, professors!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OSA News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Char char="●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OSA Research Talks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5" name="Google Shape;175;p30"/>
          <p:cNvSpPr txBox="1"/>
          <p:nvPr/>
        </p:nvSpPr>
        <p:spPr>
          <a:xfrm>
            <a:off x="4981425" y="2956275"/>
            <a:ext cx="4085700" cy="19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Special seminar weeks where visiting faculty from across the world present at our meetings!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Joint seminars involving Quantum Optics as well as novel experimental applications with the Institute for Quantum Science and Engineering (IQSE)!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1"/>
          <p:cNvPicPr preferRelativeResize="0"/>
          <p:nvPr/>
        </p:nvPicPr>
        <p:blipFill rotWithShape="1">
          <a:blip r:embed="rId3">
            <a:alphaModFix/>
          </a:blip>
          <a:srcRect b="3344" l="0" r="0" t="0"/>
          <a:stretch/>
        </p:blipFill>
        <p:spPr>
          <a:xfrm>
            <a:off x="2209800" y="152400"/>
            <a:ext cx="6262200" cy="497139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1"/>
          <p:cNvSpPr txBox="1"/>
          <p:nvPr>
            <p:ph type="ctrTitle"/>
          </p:nvPr>
        </p:nvSpPr>
        <p:spPr>
          <a:xfrm>
            <a:off x="228600" y="152400"/>
            <a:ext cx="6858000" cy="677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Calibri"/>
              <a:buNone/>
            </a:pPr>
            <a:r>
              <a:rPr lang="en" sz="3400">
                <a:latin typeface="Montserrat Medium"/>
                <a:ea typeface="Montserrat Medium"/>
                <a:cs typeface="Montserrat Medium"/>
                <a:sym typeface="Montserrat Medium"/>
              </a:rPr>
              <a:t>Graduate Student Assembly</a:t>
            </a:r>
            <a:endParaRPr sz="34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2" name="Google Shape;182;p31"/>
          <p:cNvSpPr txBox="1"/>
          <p:nvPr>
            <p:ph idx="1" type="subTitle"/>
          </p:nvPr>
        </p:nvSpPr>
        <p:spPr>
          <a:xfrm>
            <a:off x="381000" y="905913"/>
            <a:ext cx="6858000" cy="8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1500">
                <a:latin typeface="Montserrat"/>
                <a:ea typeface="Montserrat"/>
                <a:cs typeface="Montserrat"/>
                <a:sym typeface="Montserrat"/>
              </a:rPr>
              <a:t>Physics and Astronomy (P&amp;A)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 sz="1500">
                <a:latin typeface="Montserrat"/>
                <a:ea typeface="Montserrat"/>
                <a:cs typeface="Montserrat"/>
                <a:sym typeface="Montserrat"/>
              </a:rPr>
              <a:t>March 22</a:t>
            </a:r>
            <a:r>
              <a:rPr baseline="30000" lang="en" sz="1500">
                <a:latin typeface="Montserrat"/>
                <a:ea typeface="Montserrat"/>
                <a:cs typeface="Montserrat"/>
                <a:sym typeface="Montserrat"/>
              </a:rPr>
              <a:t>nd</a:t>
            </a:r>
            <a:r>
              <a:rPr lang="en" sz="1500">
                <a:latin typeface="Montserrat"/>
                <a:ea typeface="Montserrat"/>
                <a:cs typeface="Montserrat"/>
                <a:sym typeface="Montserrat"/>
              </a:rPr>
              <a:t>, 2021</a:t>
            </a:r>
            <a:endParaRPr sz="15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3" name="Google Shape;183;p31"/>
          <p:cNvSpPr txBox="1"/>
          <p:nvPr/>
        </p:nvSpPr>
        <p:spPr>
          <a:xfrm>
            <a:off x="112300" y="4721775"/>
            <a:ext cx="209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http://tx.ag/PandAGSA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 txBox="1"/>
          <p:nvPr>
            <p:ph type="title"/>
          </p:nvPr>
        </p:nvSpPr>
        <p:spPr>
          <a:xfrm>
            <a:off x="381000" y="538650"/>
            <a:ext cx="78867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" sz="3000">
                <a:latin typeface="Montserrat Medium"/>
                <a:ea typeface="Montserrat Medium"/>
                <a:cs typeface="Montserrat Medium"/>
                <a:sym typeface="Montserrat Medium"/>
              </a:rPr>
              <a:t>An Introduction To GSA</a:t>
            </a:r>
            <a:endParaRPr sz="30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9" name="Google Shape;189;p32"/>
          <p:cNvSpPr txBox="1"/>
          <p:nvPr>
            <p:ph idx="1" type="body"/>
          </p:nvPr>
        </p:nvSpPr>
        <p:spPr>
          <a:xfrm>
            <a:off x="401458" y="1234950"/>
            <a:ext cx="4170600" cy="29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</a:pP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A dedicated P&amp;A Graduate organization (think SPS)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-76200" lvl="0" marL="17780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t/>
            </a:r>
            <a:endParaRPr sz="800">
              <a:latin typeface="Montserrat"/>
              <a:ea typeface="Montserrat"/>
              <a:cs typeface="Montserrat"/>
              <a:sym typeface="Montserrat"/>
            </a:endParaRPr>
          </a:p>
          <a:p>
            <a:pPr indent="-177800" lvl="0" marL="17780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"/>
              <a:buChar char="●"/>
            </a:pP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Committed to building a vibrant P&amp;A graduate community</a:t>
            </a:r>
            <a:br>
              <a:rPr lang="en" sz="1600">
                <a:latin typeface="Montserrat"/>
                <a:ea typeface="Montserrat"/>
                <a:cs typeface="Montserrat"/>
                <a:sym typeface="Montserrat"/>
              </a:rPr>
            </a:b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6858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b="1" lang="en" sz="1600">
                <a:latin typeface="Montserrat"/>
                <a:ea typeface="Montserrat"/>
                <a:cs typeface="Montserrat"/>
                <a:sym typeface="Montserrat"/>
              </a:rPr>
              <a:t>Social</a:t>
            </a: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 – provides formal means to organize social events</a:t>
            </a:r>
            <a:br>
              <a:rPr lang="en" sz="1600">
                <a:latin typeface="Montserrat"/>
                <a:ea typeface="Montserrat"/>
                <a:cs typeface="Montserrat"/>
                <a:sym typeface="Montserrat"/>
              </a:rPr>
            </a:br>
            <a:endParaRPr sz="9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6858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b="1" lang="en" sz="1600">
                <a:latin typeface="Montserrat"/>
                <a:ea typeface="Montserrat"/>
                <a:cs typeface="Montserrat"/>
                <a:sym typeface="Montserrat"/>
              </a:rPr>
              <a:t>Service</a:t>
            </a: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 – provides services to directly address P&amp;A needs</a:t>
            </a:r>
            <a:br>
              <a:rPr lang="en" sz="1600">
                <a:latin typeface="Montserrat"/>
                <a:ea typeface="Montserrat"/>
                <a:cs typeface="Montserrat"/>
                <a:sym typeface="Montserrat"/>
              </a:rPr>
            </a:br>
            <a:endParaRPr sz="9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1" marL="6858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b="1" lang="en" sz="1600">
                <a:latin typeface="Montserrat"/>
                <a:ea typeface="Montserrat"/>
                <a:cs typeface="Montserrat"/>
                <a:sym typeface="Montserrat"/>
              </a:rPr>
              <a:t>Representation</a:t>
            </a:r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 – provides a forum for discussion and formal representation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90" name="Google Shape;190;p32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45129" y="1508105"/>
            <a:ext cx="3886200" cy="259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2"/>
          <p:cNvSpPr txBox="1"/>
          <p:nvPr/>
        </p:nvSpPr>
        <p:spPr>
          <a:xfrm>
            <a:off x="112300" y="4721775"/>
            <a:ext cx="209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http://tx.ag/PandAGSA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 SemiBold"/>
                <a:ea typeface="Montserrat SemiBold"/>
                <a:cs typeface="Montserrat SemiBold"/>
                <a:sym typeface="Montserrat SemiBold"/>
              </a:rPr>
              <a:t>What to do in BCS...</a:t>
            </a:r>
            <a:endParaRPr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97" name="Google Shape;197;p33"/>
          <p:cNvSpPr txBox="1"/>
          <p:nvPr>
            <p:ph idx="1" type="body"/>
          </p:nvPr>
        </p:nvSpPr>
        <p:spPr>
          <a:xfrm>
            <a:off x="540300" y="1221912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Char char="-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Hours from </a:t>
            </a:r>
            <a:r>
              <a:rPr i="1" lang="en">
                <a:latin typeface="Montserrat"/>
                <a:ea typeface="Montserrat"/>
                <a:cs typeface="Montserrat"/>
                <a:sym typeface="Montserrat"/>
              </a:rPr>
              <a:t>any 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major city…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5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Montserrat"/>
              <a:buChar char="-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Humid…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5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Montserrat"/>
              <a:buChar char="-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Surrounded by Physicists…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500"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Montserrat"/>
              <a:buChar char="-"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Even </a:t>
            </a:r>
            <a:r>
              <a:rPr i="1" lang="en">
                <a:latin typeface="Montserrat"/>
                <a:ea typeface="Montserrat"/>
                <a:cs typeface="Montserrat"/>
                <a:sym typeface="Montserrat"/>
              </a:rPr>
              <a:t>this </a:t>
            </a: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slide is boring... 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98" name="Google Shape;19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5650" y="1298100"/>
            <a:ext cx="2855501" cy="2855501"/>
          </a:xfrm>
          <a:prstGeom prst="rect">
            <a:avLst/>
          </a:prstGeom>
          <a:noFill/>
          <a:ln cap="flat" cmpd="sng" w="2857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