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  <p:sldId id="262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43" autoAdjust="0"/>
  </p:normalViewPr>
  <p:slideViewPr>
    <p:cSldViewPr snapToGrid="0" snapToObjects="1">
      <p:cViewPr varScale="1">
        <p:scale>
          <a:sx n="84" d="100"/>
          <a:sy n="84" d="100"/>
        </p:scale>
        <p:origin x="11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000" b="0" i="0">
                <a:solidFill>
                  <a:schemeClr val="bg1"/>
                </a:solidFill>
                <a:latin typeface="Tungsten Medium" charset="0"/>
                <a:ea typeface="Tungsten Medium" charset="0"/>
                <a:cs typeface="Tungsten Medium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54157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2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6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7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288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4667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4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2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301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2867-4B84-3044-819A-BDD5809F0F3B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9880"/>
            <a:ext cx="2895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5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5000" b="0" i="0" kern="1200" spc="100" baseline="0">
          <a:solidFill>
            <a:schemeClr val="tx1"/>
          </a:solidFill>
          <a:latin typeface="Tungsten Medium" charset="0"/>
          <a:ea typeface="Tungsten Medium" charset="0"/>
          <a:cs typeface="Tungsten Medium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charset="0"/>
          <a:ea typeface="Georgia" charset="0"/>
          <a:cs typeface="Georgia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charset="0"/>
          <a:ea typeface="Georgia" charset="0"/>
          <a:cs typeface="Georgia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charset="0"/>
          <a:ea typeface="Georgia" charset="0"/>
          <a:cs typeface="Georgia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charset="0"/>
          <a:ea typeface="Georgia" charset="0"/>
          <a:cs typeface="Georgia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charset="0"/>
          <a:ea typeface="Georgia" charset="0"/>
          <a:cs typeface="Georgi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Physics &amp; Astronomy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40430"/>
            <a:ext cx="6400800" cy="9541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Department Requirements and 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5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>
                <a:latin typeface="Georgia" panose="02040502050405020303" pitchFamily="18" charset="0"/>
              </a:rPr>
              <a:t>Graduate Degrees</a:t>
            </a:r>
            <a:endParaRPr lang="en-US" sz="4200" dirty="0">
              <a:latin typeface="Georgia" panose="020405020504050203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155506"/>
          </a:xfrm>
        </p:spPr>
        <p:txBody>
          <a:bodyPr/>
          <a:lstStyle/>
          <a:p>
            <a:r>
              <a:rPr lang="en-US" dirty="0" smtClean="0"/>
              <a:t>MS in Physics</a:t>
            </a:r>
          </a:p>
          <a:p>
            <a:pPr lvl="1"/>
            <a:r>
              <a:rPr lang="en-US" dirty="0" smtClean="0"/>
              <a:t>Applied Physics track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PhD in Applied Physics</a:t>
            </a:r>
          </a:p>
          <a:p>
            <a:r>
              <a:rPr lang="en-US" dirty="0" smtClean="0"/>
              <a:t>PhD </a:t>
            </a:r>
            <a:r>
              <a:rPr lang="en-US" smtClean="0"/>
              <a:t>in Physics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Astronomy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55506"/>
          </a:xfrm>
        </p:spPr>
        <p:txBody>
          <a:bodyPr/>
          <a:lstStyle/>
          <a:p>
            <a:r>
              <a:rPr lang="en-US" dirty="0" smtClean="0"/>
              <a:t>MS in Astronomy</a:t>
            </a:r>
          </a:p>
          <a:p>
            <a:r>
              <a:rPr lang="en-US" dirty="0" smtClean="0"/>
              <a:t>PhD in Astronomy</a:t>
            </a:r>
          </a:p>
          <a:p>
            <a:endParaRPr lang="en-US" dirty="0"/>
          </a:p>
          <a:p>
            <a:pPr lvl="1"/>
            <a:r>
              <a:rPr lang="en-US" dirty="0" smtClean="0"/>
              <a:t>Astrophysics Track</a:t>
            </a:r>
          </a:p>
          <a:p>
            <a:pPr lvl="1"/>
            <a:r>
              <a:rPr lang="en-US" dirty="0" smtClean="0"/>
              <a:t>Astrostatistics Track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3303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000" b="0" i="0" kern="1200" spc="100" baseline="0">
                <a:solidFill>
                  <a:schemeClr val="tx1"/>
                </a:solidFill>
                <a:latin typeface="Tungsten Medium" charset="0"/>
                <a:ea typeface="Tungsten Medium" charset="0"/>
                <a:cs typeface="Tungsten Medium" charset="0"/>
              </a:defRPr>
            </a:lvl1pPr>
          </a:lstStyle>
          <a:p>
            <a:r>
              <a:rPr lang="en-US" sz="1600" dirty="0" smtClean="0">
                <a:latin typeface="Georgia" panose="02040502050405020303" pitchFamily="18" charset="0"/>
              </a:rPr>
              <a:t>*MS degrees are offered Thesis or Non-Thesis</a:t>
            </a:r>
            <a:endParaRPr lang="en-US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541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>
                <a:latin typeface="Georgia" panose="02040502050405020303" pitchFamily="18" charset="0"/>
              </a:rPr>
              <a:t>Requirements and Expectations</a:t>
            </a:r>
            <a:endParaRPr lang="en-US" sz="42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Overall and Program GPA of 3.0</a:t>
            </a:r>
          </a:p>
          <a:p>
            <a:r>
              <a:rPr lang="en-US" dirty="0" smtClean="0"/>
              <a:t>Enroll in minimum course load</a:t>
            </a:r>
          </a:p>
          <a:p>
            <a:pPr lvl="1"/>
            <a:r>
              <a:rPr lang="en-US" sz="1600" dirty="0" smtClean="0"/>
              <a:t>9 </a:t>
            </a:r>
            <a:r>
              <a:rPr lang="en-US" sz="1600" dirty="0"/>
              <a:t>hours fall &amp; spring, 6 hours </a:t>
            </a:r>
            <a:r>
              <a:rPr lang="en-US" sz="1600" dirty="0" smtClean="0"/>
              <a:t>summer</a:t>
            </a:r>
            <a:endParaRPr lang="en-US" sz="1600" dirty="0"/>
          </a:p>
          <a:p>
            <a:r>
              <a:rPr lang="en-US" dirty="0" smtClean="0"/>
              <a:t>Pass </a:t>
            </a:r>
            <a:r>
              <a:rPr lang="en-US" dirty="0"/>
              <a:t>qualifying courses with B or better</a:t>
            </a:r>
          </a:p>
          <a:p>
            <a:pPr lvl="1"/>
            <a:r>
              <a:rPr lang="en-US" sz="1600" dirty="0"/>
              <a:t>Courses specific to degree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326130" y="4702664"/>
            <a:ext cx="53606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Qualifying courses for Physics PhD:</a:t>
            </a:r>
          </a:p>
          <a:p>
            <a:pPr lvl="1"/>
            <a:r>
              <a:rPr lang="en-US" sz="1400" dirty="0" smtClean="0"/>
              <a:t>PHYS 601 </a:t>
            </a:r>
            <a:r>
              <a:rPr lang="en-US" sz="1400" dirty="0"/>
              <a:t>– Analytical Mechanics </a:t>
            </a:r>
            <a:endParaRPr lang="en-US" sz="1400" dirty="0" smtClean="0"/>
          </a:p>
          <a:p>
            <a:pPr lvl="1"/>
            <a:r>
              <a:rPr lang="en-US" sz="1400" dirty="0"/>
              <a:t>PHYS </a:t>
            </a:r>
            <a:r>
              <a:rPr lang="en-US" sz="1400" dirty="0" smtClean="0"/>
              <a:t>603 </a:t>
            </a:r>
            <a:r>
              <a:rPr lang="en-US" sz="1400" dirty="0"/>
              <a:t>– Electromagnetic </a:t>
            </a:r>
            <a:r>
              <a:rPr lang="en-US" sz="1400" dirty="0" smtClean="0"/>
              <a:t>Theory</a:t>
            </a:r>
          </a:p>
          <a:p>
            <a:pPr lvl="1"/>
            <a:r>
              <a:rPr lang="en-US" sz="1400" dirty="0"/>
              <a:t>PHYS </a:t>
            </a:r>
            <a:r>
              <a:rPr lang="en-US" sz="1400" dirty="0" smtClean="0"/>
              <a:t>606 </a:t>
            </a:r>
            <a:r>
              <a:rPr lang="en-US" sz="1400" dirty="0"/>
              <a:t>– Quantum </a:t>
            </a:r>
            <a:r>
              <a:rPr lang="en-US" sz="1400" dirty="0" smtClean="0"/>
              <a:t>Mechanics</a:t>
            </a:r>
          </a:p>
          <a:p>
            <a:pPr lvl="1"/>
            <a:r>
              <a:rPr lang="en-US" sz="1400" dirty="0"/>
              <a:t>PHYS </a:t>
            </a:r>
            <a:r>
              <a:rPr lang="en-US" sz="1400" dirty="0" smtClean="0"/>
              <a:t>607 </a:t>
            </a:r>
            <a:r>
              <a:rPr lang="en-US" sz="1400" dirty="0"/>
              <a:t>– Statistical Mechanics </a:t>
            </a:r>
            <a:endParaRPr lang="en-US" sz="1400" dirty="0" smtClean="0"/>
          </a:p>
          <a:p>
            <a:pPr lvl="1"/>
            <a:r>
              <a:rPr lang="en-US" sz="1400" dirty="0"/>
              <a:t>PHYS </a:t>
            </a:r>
            <a:r>
              <a:rPr lang="en-US" sz="1400" dirty="0" smtClean="0"/>
              <a:t>615 </a:t>
            </a:r>
            <a:r>
              <a:rPr lang="en-US" sz="1400" dirty="0"/>
              <a:t>– Methods of Theoretical </a:t>
            </a:r>
            <a:r>
              <a:rPr lang="en-US" sz="1400"/>
              <a:t>Physics </a:t>
            </a:r>
            <a:r>
              <a:rPr lang="en-US" sz="1400" smtClean="0"/>
              <a:t>I </a:t>
            </a:r>
            <a:endParaRPr lang="en-US" sz="1400" dirty="0" smtClean="0"/>
          </a:p>
          <a:p>
            <a:pPr lvl="1"/>
            <a:r>
              <a:rPr lang="en-US" sz="1400" dirty="0"/>
              <a:t>PHYS </a:t>
            </a:r>
            <a:r>
              <a:rPr lang="en-US" sz="1400" dirty="0" smtClean="0"/>
              <a:t>624 </a:t>
            </a:r>
            <a:r>
              <a:rPr lang="en-US" sz="1400" dirty="0"/>
              <a:t>– Quantum </a:t>
            </a:r>
            <a:r>
              <a:rPr lang="en-US" sz="1400" dirty="0" smtClean="0"/>
              <a:t>Mechanics II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783330" y="3634740"/>
            <a:ext cx="1108710" cy="1067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272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>
                <a:latin typeface="Georgia" panose="02040502050405020303" pitchFamily="18" charset="0"/>
              </a:rPr>
              <a:t>Degree Timeline</a:t>
            </a:r>
            <a:endParaRPr lang="en-US" sz="42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4 </a:t>
            </a:r>
            <a:r>
              <a:rPr lang="en-US" dirty="0"/>
              <a:t>semesters of </a:t>
            </a:r>
            <a:r>
              <a:rPr lang="en-US" dirty="0" smtClean="0"/>
              <a:t>classes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Degree </a:t>
            </a:r>
            <a:r>
              <a:rPr lang="en-US" b="1" dirty="0" smtClean="0"/>
              <a:t>plan</a:t>
            </a:r>
          </a:p>
          <a:p>
            <a:pPr lvl="1"/>
            <a:r>
              <a:rPr lang="en-US" dirty="0" smtClean="0"/>
              <a:t>Choose </a:t>
            </a:r>
            <a:r>
              <a:rPr lang="en-US" dirty="0"/>
              <a:t>committee chair and members</a:t>
            </a:r>
          </a:p>
          <a:p>
            <a:endParaRPr lang="en-US" dirty="0" smtClean="0"/>
          </a:p>
          <a:p>
            <a:r>
              <a:rPr lang="en-US" b="1" dirty="0" smtClean="0"/>
              <a:t>Preliminary Exam </a:t>
            </a:r>
            <a:r>
              <a:rPr lang="en-US" dirty="0" smtClean="0"/>
              <a:t>~ 4</a:t>
            </a:r>
            <a:r>
              <a:rPr lang="en-US" baseline="30000" dirty="0" smtClean="0"/>
              <a:t>th</a:t>
            </a:r>
            <a:r>
              <a:rPr lang="en-US" dirty="0" smtClean="0"/>
              <a:t> year</a:t>
            </a:r>
            <a:endParaRPr lang="en-US" dirty="0"/>
          </a:p>
          <a:p>
            <a:pPr lvl="1"/>
            <a:r>
              <a:rPr lang="en-US" dirty="0" smtClean="0"/>
              <a:t>Cumulative </a:t>
            </a:r>
            <a:r>
              <a:rPr lang="en-US" dirty="0"/>
              <a:t>and major GPA at least </a:t>
            </a:r>
            <a:r>
              <a:rPr lang="en-US" dirty="0" smtClean="0"/>
              <a:t>3.0, No </a:t>
            </a:r>
            <a:r>
              <a:rPr lang="en-US" dirty="0"/>
              <a:t>more than 6 hours of academic coursework </a:t>
            </a:r>
            <a:r>
              <a:rPr lang="en-US" dirty="0" smtClean="0"/>
              <a:t>remaining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 smtClean="0"/>
              <a:t>Proposal </a:t>
            </a:r>
            <a:r>
              <a:rPr lang="en-US" b="1" dirty="0"/>
              <a:t>for Dissertation</a:t>
            </a:r>
          </a:p>
          <a:p>
            <a:endParaRPr lang="en-US" dirty="0"/>
          </a:p>
          <a:p>
            <a:r>
              <a:rPr lang="en-US" b="1" dirty="0" smtClean="0"/>
              <a:t>Final Exam</a:t>
            </a:r>
          </a:p>
          <a:p>
            <a:pPr lvl="1"/>
            <a:r>
              <a:rPr lang="en-US" dirty="0" smtClean="0"/>
              <a:t>Cumulative </a:t>
            </a:r>
            <a:r>
              <a:rPr lang="en-US" dirty="0"/>
              <a:t>and major GPA at least </a:t>
            </a:r>
            <a:r>
              <a:rPr lang="en-US" dirty="0" smtClean="0"/>
              <a:t>3.0, </a:t>
            </a:r>
            <a:r>
              <a:rPr lang="en-US" dirty="0"/>
              <a:t>	No unresolved grades of D, F or U on degree </a:t>
            </a:r>
            <a:r>
              <a:rPr lang="en-US" dirty="0" smtClean="0"/>
              <a:t>plan, Must </a:t>
            </a:r>
            <a:r>
              <a:rPr lang="en-US" dirty="0"/>
              <a:t>be </a:t>
            </a:r>
            <a:r>
              <a:rPr lang="en-US" b="1" dirty="0"/>
              <a:t>formally admitted to candidacy</a:t>
            </a:r>
          </a:p>
          <a:p>
            <a:endParaRPr lang="en-US" dirty="0" smtClean="0"/>
          </a:p>
          <a:p>
            <a:r>
              <a:rPr lang="en-US" b="1" dirty="0" smtClean="0"/>
              <a:t>Dissertation</a:t>
            </a:r>
            <a:endParaRPr lang="en-US" b="1" dirty="0"/>
          </a:p>
          <a:p>
            <a:pPr lvl="1"/>
            <a:r>
              <a:rPr lang="en-US" dirty="0" smtClean="0"/>
              <a:t>One </a:t>
            </a:r>
            <a:r>
              <a:rPr lang="en-US" dirty="0"/>
              <a:t>year after final exam to complete dissertation and </a:t>
            </a:r>
            <a:r>
              <a:rPr lang="en-US" dirty="0" smtClean="0"/>
              <a:t>graduate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60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60" y="925830"/>
            <a:ext cx="7086600" cy="3760470"/>
          </a:xfrm>
        </p:spPr>
        <p:txBody>
          <a:bodyPr>
            <a:normAutofit/>
          </a:bodyPr>
          <a:lstStyle/>
          <a:p>
            <a:r>
              <a:rPr lang="en-US" dirty="0" smtClean="0"/>
              <a:t>Questions?</a:t>
            </a:r>
          </a:p>
          <a:p>
            <a:endParaRPr lang="en-US" dirty="0"/>
          </a:p>
          <a:p>
            <a:r>
              <a:rPr lang="en-US" dirty="0" smtClean="0"/>
              <a:t>Sherree Kessler – </a:t>
            </a:r>
            <a:r>
              <a:rPr lang="en-US" sz="2000" dirty="0" smtClean="0"/>
              <a:t>Senior Academic Advisor</a:t>
            </a:r>
          </a:p>
          <a:p>
            <a:r>
              <a:rPr lang="en-US" dirty="0" smtClean="0"/>
              <a:t>RaéChel Superville – </a:t>
            </a:r>
            <a:r>
              <a:rPr lang="en-US" sz="2000" dirty="0" smtClean="0"/>
              <a:t>Academic Advisor II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742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AMU Palette">
      <a:dk1>
        <a:srgbClr val="332C2C"/>
      </a:dk1>
      <a:lt1>
        <a:sysClr val="window" lastClr="FFFFFF"/>
      </a:lt1>
      <a:dk2>
        <a:srgbClr val="565252"/>
      </a:dk2>
      <a:lt2>
        <a:srgbClr val="D9D9D9"/>
      </a:lt2>
      <a:accent1>
        <a:srgbClr val="500000"/>
      </a:accent1>
      <a:accent2>
        <a:srgbClr val="1D3362"/>
      </a:accent2>
      <a:accent3>
        <a:srgbClr val="FFFFFF"/>
      </a:accent3>
      <a:accent4>
        <a:srgbClr val="D0D0D0"/>
      </a:accent4>
      <a:accent5>
        <a:srgbClr val="444040"/>
      </a:accent5>
      <a:accent6>
        <a:srgbClr val="000000"/>
      </a:accent6>
      <a:hlink>
        <a:srgbClr val="500000"/>
      </a:hlink>
      <a:folHlink>
        <a:srgbClr val="B0AF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179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Georgia</vt:lpstr>
      <vt:lpstr>Tungsten Medium</vt:lpstr>
      <vt:lpstr>Office Theme</vt:lpstr>
      <vt:lpstr>Physics &amp; Astronomy</vt:lpstr>
      <vt:lpstr>Graduate Degrees</vt:lpstr>
      <vt:lpstr>Requirements and Expectations</vt:lpstr>
      <vt:lpstr>Degree Timeline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Superville, Raechel E</cp:lastModifiedBy>
  <cp:revision>36</cp:revision>
  <dcterms:created xsi:type="dcterms:W3CDTF">2013-01-30T18:40:09Z</dcterms:created>
  <dcterms:modified xsi:type="dcterms:W3CDTF">2019-03-18T14:14:22Z</dcterms:modified>
</cp:coreProperties>
</file>