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74" r:id="rId1"/>
    <p:sldMasterId id="2147483693" r:id="rId2"/>
  </p:sldMasterIdLst>
  <p:notesMasterIdLst>
    <p:notesMasterId r:id="rId30"/>
  </p:notesMasterIdLst>
  <p:handoutMasterIdLst>
    <p:handoutMasterId r:id="rId31"/>
  </p:handoutMasterIdLst>
  <p:sldIdLst>
    <p:sldId id="259" r:id="rId3"/>
    <p:sldId id="260" r:id="rId4"/>
    <p:sldId id="285" r:id="rId5"/>
    <p:sldId id="279" r:id="rId6"/>
    <p:sldId id="280" r:id="rId7"/>
    <p:sldId id="281" r:id="rId8"/>
    <p:sldId id="291" r:id="rId9"/>
    <p:sldId id="288" r:id="rId10"/>
    <p:sldId id="286" r:id="rId11"/>
    <p:sldId id="294" r:id="rId12"/>
    <p:sldId id="282" r:id="rId13"/>
    <p:sldId id="283" r:id="rId14"/>
    <p:sldId id="284" r:id="rId15"/>
    <p:sldId id="268" r:id="rId16"/>
    <p:sldId id="269" r:id="rId17"/>
    <p:sldId id="270" r:id="rId18"/>
    <p:sldId id="277" r:id="rId19"/>
    <p:sldId id="278" r:id="rId20"/>
    <p:sldId id="287" r:id="rId21"/>
    <p:sldId id="289" r:id="rId22"/>
    <p:sldId id="290" r:id="rId23"/>
    <p:sldId id="292" r:id="rId24"/>
    <p:sldId id="293" r:id="rId25"/>
    <p:sldId id="262" r:id="rId26"/>
    <p:sldId id="295" r:id="rId27"/>
    <p:sldId id="296" r:id="rId28"/>
    <p:sldId id="297" r:id="rId29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69" autoAdjust="0"/>
    <p:restoredTop sz="94694"/>
  </p:normalViewPr>
  <p:slideViewPr>
    <p:cSldViewPr snapToGrid="0" snapToObjects="1">
      <p:cViewPr>
        <p:scale>
          <a:sx n="62" d="100"/>
          <a:sy n="62" d="100"/>
        </p:scale>
        <p:origin x="1540" y="164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1932" y="11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9/7/2020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9/7/2020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38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476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2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G. Kotzian, LIU-PS-ADT, 12/06/2018</a:t>
            </a:r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8649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Name of the lecturer, event, date</a:t>
            </a:r>
          </a:p>
          <a:p>
            <a:r>
              <a:rPr lang="en-US" dirty="0"/>
              <a:t>2 lines maximum</a:t>
            </a:r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538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iu_ppt-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sp>
        <p:nvSpPr>
          <p:cNvPr id="10" name="Title Placeholder 3"/>
          <p:cNvSpPr>
            <a:spLocks noGrp="1"/>
          </p:cNvSpPr>
          <p:nvPr>
            <p:ph type="title"/>
          </p:nvPr>
        </p:nvSpPr>
        <p:spPr>
          <a:xfrm>
            <a:off x="1001058" y="274639"/>
            <a:ext cx="7965176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02666" y="1255058"/>
            <a:ext cx="8763567" cy="474569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4906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322429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/>
              <a:t>Click to edit Master text styles</a:t>
            </a:r>
          </a:p>
          <a:p>
            <a:pPr lvl="1"/>
            <a:r>
              <a:rPr lang="fr-CH" dirty="0"/>
              <a:t>Second level first line</a:t>
            </a:r>
            <a:br>
              <a:rPr lang="fr-CH" dirty="0"/>
            </a:br>
            <a:r>
              <a:rPr lang="fr-CH" dirty="0"/>
              <a:t>second line</a:t>
            </a:r>
          </a:p>
          <a:p>
            <a:pPr lvl="2"/>
            <a:r>
              <a:rPr lang="fr-CH" dirty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34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</p:sldLayoutIdLst>
  <p:txStyles>
    <p:titleStyle>
      <a:lvl1pPr algn="l" defTabSz="457200" rtl="0" eaLnBrk="1" latinLnBrk="0" hangingPunct="1">
        <a:spcBef>
          <a:spcPct val="0"/>
        </a:spcBef>
        <a:buNone/>
        <a:defRPr lang="en-GB" sz="2800" b="1" kern="1200" baseline="0" dirty="0">
          <a:solidFill>
            <a:srgbClr val="0055A0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jp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982C7-6817-46AA-A156-C4C1D8F48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Bottom electrode time domain</a:t>
            </a:r>
            <a:br>
              <a:rPr lang="en-US" dirty="0"/>
            </a:br>
            <a:r>
              <a:rPr lang="en-US" dirty="0"/>
              <a:t>measurements</a:t>
            </a:r>
            <a:endParaRPr lang="en-GB" dirty="0"/>
          </a:p>
        </p:txBody>
      </p:sp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83AA9EB6-9C28-40D1-A2B8-2EB4DE122B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333" y="1429000"/>
            <a:ext cx="5333333" cy="40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881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5E6D1-B74B-4E9D-A78D-E96DF3F82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Unresolved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7C3FCA-9D90-4F3D-BB55-5C8E0CD582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Heat in impedance matching transformers and protection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PLC and HMI panel: Still some bugs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Impedance matching between 4 W and 800 W amps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Additional amplification between LLRF and power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Variation of delay and phase with frequency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Water cooling: Protection against insufficient flow</a:t>
            </a:r>
          </a:p>
          <a:p>
            <a:pPr marL="814500" lvl="1" indent="-342900"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en-US" dirty="0"/>
              <a:t>Flow meters: Remote output limited to 4 l/min, display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5 l/min</a:t>
            </a:r>
          </a:p>
          <a:p>
            <a:pPr marL="814500" lvl="1" indent="-342900"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en-US" dirty="0"/>
              <a:t>Flow switches: Erratic behavior due to suspended impurity in water Replace?</a:t>
            </a:r>
            <a:endParaRPr lang="en-GB" dirty="0"/>
          </a:p>
        </p:txBody>
      </p:sp>
      <p:pic>
        <p:nvPicPr>
          <p:cNvPr id="5" name="Picture 4" descr="A band performing on a counter&#10;&#10;Description automatically generated">
            <a:extLst>
              <a:ext uri="{FF2B5EF4-FFF2-40B4-BE49-F238E27FC236}">
                <a16:creationId xmlns:a16="http://schemas.microsoft.com/office/drawing/2014/main" id="{7A943CA7-EBA3-4C74-A879-36261A61FA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1" y="4517756"/>
            <a:ext cx="2754141" cy="2065606"/>
          </a:xfrm>
          <a:prstGeom prst="rect">
            <a:avLst/>
          </a:prstGeom>
        </p:spPr>
      </p:pic>
      <p:pic>
        <p:nvPicPr>
          <p:cNvPr id="7" name="Picture 6" descr="A picture containing indoor, sitting, table, bag&#10;&#10;Description automatically generated">
            <a:extLst>
              <a:ext uri="{FF2B5EF4-FFF2-40B4-BE49-F238E27FC236}">
                <a16:creationId xmlns:a16="http://schemas.microsoft.com/office/drawing/2014/main" id="{DBE983C6-BFC5-4164-8789-0600F1A0C0C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185" t="22486" b="19322"/>
          <a:stretch/>
        </p:blipFill>
        <p:spPr>
          <a:xfrm>
            <a:off x="7216777" y="1484065"/>
            <a:ext cx="1927222" cy="17027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97EC80E-9F36-4C01-9763-CD6CAB25B1A6}"/>
              </a:ext>
            </a:extLst>
          </p:cNvPr>
          <p:cNvSpPr txBox="1"/>
          <p:nvPr/>
        </p:nvSpPr>
        <p:spPr>
          <a:xfrm>
            <a:off x="203199" y="6583361"/>
            <a:ext cx="3378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Flow meters</a:t>
            </a:r>
            <a:endParaRPr lang="en-GB" sz="1000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6CF21D-2E47-4A43-85D8-3114F2599C21}"/>
              </a:ext>
            </a:extLst>
          </p:cNvPr>
          <p:cNvSpPr txBox="1"/>
          <p:nvPr/>
        </p:nvSpPr>
        <p:spPr>
          <a:xfrm>
            <a:off x="7216778" y="3186032"/>
            <a:ext cx="19272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Flow switch</a:t>
            </a:r>
            <a:endParaRPr lang="en-GB" sz="1000" i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B265033-2F39-4879-B2E4-FEBF85091E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4162" y="4277341"/>
            <a:ext cx="3074692" cy="23060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AE1C04F-B115-4F0E-B7D6-5CB7DC78EC8A}"/>
              </a:ext>
            </a:extLst>
          </p:cNvPr>
          <p:cNvSpPr txBox="1"/>
          <p:nvPr/>
        </p:nvSpPr>
        <p:spPr>
          <a:xfrm>
            <a:off x="4050225" y="6583360"/>
            <a:ext cx="33786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Impedance matching transformer, 50 MHz full power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2564866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4A2B0-366B-4A7C-BE80-6D576EAAD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for next IST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6A65C0-766E-4214-966C-6185F11996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Ahead of IST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GB" dirty="0"/>
              <a:t>Improve matching between 4 W and 800 W amplifiers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US" dirty="0"/>
              <a:t>Investigate 2 deviating 800 W amplifiers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GB" dirty="0"/>
              <a:t>Investigate heat in impedance matching transformer. Measurements in lab. Proposal for protection.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Verification of final patch cables installed after last IST with power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Verification of cable lengths to tunnel in search of delay variation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Verification of measurement 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Verification of PLC interlocks after update of software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Remaining 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Further investigate ripple in phase and delay. Faulty connector?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Determine the need for alternative interlock for the water-cooling circuit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GB" dirty="0"/>
              <a:t>Effect of new water filter</a:t>
            </a:r>
          </a:p>
        </p:txBody>
      </p:sp>
    </p:spTree>
    <p:extLst>
      <p:ext uri="{BB962C8B-B14F-4D97-AF65-F5344CB8AC3E}">
        <p14:creationId xmlns:p14="http://schemas.microsoft.com/office/powerpoint/2010/main" val="3675770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2BCA0-300B-4D86-9ED9-039C6B4CB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8E520F-3A68-4286-BE55-43C34D1D35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Water cooling is sufficient to cool the 800 W amplifiers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Interlock and flow measurement needs to be addressed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PLC controls needs to be </a:t>
            </a:r>
            <a:r>
              <a:rPr lang="en-GB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updated and re-checked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Gain of 4 W driver amplifiers are satisfactory after equalization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system can deliver 5 kW of rf power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US" dirty="0"/>
              <a:t>Maximum frequency limited by digital part to below 40 MHz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Unforeseen issues require additional expenditure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3269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8425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1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54" y="1069372"/>
            <a:ext cx="8777730" cy="55455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5kW RF amplifier power per electrode (x4)</a:t>
            </a:r>
            <a:endParaRPr lang="en-GB" dirty="0"/>
          </a:p>
        </p:txBody>
      </p:sp>
      <p:grpSp>
        <p:nvGrpSpPr>
          <p:cNvPr id="85" name="Group 84"/>
          <p:cNvGrpSpPr/>
          <p:nvPr/>
        </p:nvGrpSpPr>
        <p:grpSpPr>
          <a:xfrm>
            <a:off x="1264920" y="1001261"/>
            <a:ext cx="2764094" cy="5662471"/>
            <a:chOff x="1264920" y="1001261"/>
            <a:chExt cx="2764094" cy="5662471"/>
          </a:xfrm>
        </p:grpSpPr>
        <p:sp>
          <p:nvSpPr>
            <p:cNvPr id="34" name="Rectangle 33"/>
            <p:cNvSpPr/>
            <p:nvPr/>
          </p:nvSpPr>
          <p:spPr>
            <a:xfrm>
              <a:off x="1264920" y="1022292"/>
              <a:ext cx="2762200" cy="2757965"/>
            </a:xfrm>
            <a:prstGeom prst="rect">
              <a:avLst/>
            </a:prstGeom>
            <a:noFill/>
            <a:ln w="19050">
              <a:solidFill>
                <a:srgbClr val="006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264920" y="3905767"/>
              <a:ext cx="2764094" cy="2757965"/>
            </a:xfrm>
            <a:prstGeom prst="rect">
              <a:avLst/>
            </a:prstGeom>
            <a:noFill/>
            <a:ln w="19050">
              <a:solidFill>
                <a:srgbClr val="0066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031093" y="1001261"/>
              <a:ext cx="99792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rgbClr val="006600"/>
                  </a:solidFill>
                </a:rPr>
                <a:t>Amplifier Rack 1</a:t>
              </a:r>
              <a:endParaRPr lang="en-GB" sz="900" b="1" dirty="0">
                <a:solidFill>
                  <a:srgbClr val="006600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031093" y="3909069"/>
              <a:ext cx="99792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rgbClr val="006600"/>
                  </a:solidFill>
                </a:rPr>
                <a:t>Amplifier Rack 2</a:t>
              </a:r>
              <a:endParaRPr lang="en-GB" sz="900" b="1" dirty="0">
                <a:solidFill>
                  <a:srgbClr val="006600"/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367161" y="736915"/>
            <a:ext cx="821059" cy="5762945"/>
            <a:chOff x="1367161" y="736915"/>
            <a:chExt cx="821059" cy="5762945"/>
          </a:xfrm>
        </p:grpSpPr>
        <p:sp>
          <p:nvSpPr>
            <p:cNvPr id="28" name="TextBox 27"/>
            <p:cNvSpPr txBox="1"/>
            <p:nvPr/>
          </p:nvSpPr>
          <p:spPr>
            <a:xfrm>
              <a:off x="1367161" y="736915"/>
              <a:ext cx="8210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rgbClr val="FF0000"/>
                  </a:solidFill>
                </a:rPr>
                <a:t>230 V / 400 V</a:t>
              </a:r>
              <a:endParaRPr lang="en-GB" sz="9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02080" y="861060"/>
              <a:ext cx="0" cy="5638800"/>
            </a:xfrm>
            <a:prstGeom prst="lin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1402080" y="6499860"/>
              <a:ext cx="708660" cy="0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1402080" y="4084320"/>
              <a:ext cx="708660" cy="0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1402080" y="3611880"/>
              <a:ext cx="708660" cy="0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1402080" y="1193993"/>
              <a:ext cx="708660" cy="0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1402080" y="1605473"/>
              <a:ext cx="114300" cy="0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1402080" y="2107123"/>
              <a:ext cx="114300" cy="0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1402080" y="2554798"/>
              <a:ext cx="114300" cy="0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>
              <a:off x="1402080" y="3056448"/>
              <a:ext cx="114300" cy="0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1402080" y="4491548"/>
              <a:ext cx="114300" cy="0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1402080" y="4993198"/>
              <a:ext cx="114300" cy="0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1402080" y="5440873"/>
              <a:ext cx="114300" cy="0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1402080" y="5942523"/>
              <a:ext cx="114300" cy="0"/>
            </a:xfrm>
            <a:prstGeom prst="straightConnector1">
              <a:avLst/>
            </a:pr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54" name="Group 53"/>
          <p:cNvGrpSpPr/>
          <p:nvPr/>
        </p:nvGrpSpPr>
        <p:grpSpPr>
          <a:xfrm flipH="1">
            <a:off x="2505073" y="713100"/>
            <a:ext cx="2052638" cy="2319533"/>
            <a:chOff x="797044" y="736915"/>
            <a:chExt cx="719336" cy="2319533"/>
          </a:xfrm>
        </p:grpSpPr>
        <p:sp>
          <p:nvSpPr>
            <p:cNvPr id="55" name="TextBox 54"/>
            <p:cNvSpPr txBox="1"/>
            <p:nvPr/>
          </p:nvSpPr>
          <p:spPr>
            <a:xfrm>
              <a:off x="797044" y="736915"/>
              <a:ext cx="605038" cy="230832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solidFill>
                    <a:srgbClr val="00B0F0"/>
                  </a:solidFill>
                </a:rPr>
                <a:t>Demineralized Water 1.25 l/min</a:t>
              </a:r>
              <a:endParaRPr lang="en-GB" sz="900" b="1" dirty="0">
                <a:solidFill>
                  <a:srgbClr val="00B0F0"/>
                </a:solidFill>
              </a:endParaRPr>
            </a:p>
          </p:txBody>
        </p:sp>
        <p:cxnSp>
          <p:nvCxnSpPr>
            <p:cNvPr id="56" name="Straight Connector 55"/>
            <p:cNvCxnSpPr/>
            <p:nvPr/>
          </p:nvCxnSpPr>
          <p:spPr>
            <a:xfrm flipH="1">
              <a:off x="1402080" y="861060"/>
              <a:ext cx="0" cy="2195388"/>
            </a:xfrm>
            <a:prstGeom prst="line">
              <a:avLst/>
            </a:prstGeom>
            <a:noFill/>
            <a:ln w="127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1402080" y="1624525"/>
              <a:ext cx="114300" cy="0"/>
            </a:xfrm>
            <a:prstGeom prst="straightConnector1">
              <a:avLst/>
            </a:prstGeom>
            <a:noFill/>
            <a:ln w="127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1402080" y="2107123"/>
              <a:ext cx="114300" cy="0"/>
            </a:xfrm>
            <a:prstGeom prst="straightConnector1">
              <a:avLst/>
            </a:prstGeom>
            <a:noFill/>
            <a:ln w="127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>
              <a:off x="1402080" y="2583376"/>
              <a:ext cx="114300" cy="0"/>
            </a:xfrm>
            <a:prstGeom prst="straightConnector1">
              <a:avLst/>
            </a:prstGeom>
            <a:noFill/>
            <a:ln w="127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1402080" y="3056448"/>
              <a:ext cx="114300" cy="0"/>
            </a:xfrm>
            <a:prstGeom prst="straightConnector1">
              <a:avLst/>
            </a:prstGeom>
            <a:noFill/>
            <a:ln w="127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77" name="Group 76"/>
          <p:cNvGrpSpPr/>
          <p:nvPr/>
        </p:nvGrpSpPr>
        <p:grpSpPr>
          <a:xfrm flipH="1" flipV="1">
            <a:off x="2505073" y="4477760"/>
            <a:ext cx="2052638" cy="2388113"/>
            <a:chOff x="797044" y="668335"/>
            <a:chExt cx="719336" cy="2388113"/>
          </a:xfrm>
        </p:grpSpPr>
        <p:sp>
          <p:nvSpPr>
            <p:cNvPr id="78" name="TextBox 77"/>
            <p:cNvSpPr txBox="1"/>
            <p:nvPr/>
          </p:nvSpPr>
          <p:spPr>
            <a:xfrm flipV="1">
              <a:off x="797044" y="668335"/>
              <a:ext cx="605038" cy="230832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solidFill>
                    <a:srgbClr val="00B0F0"/>
                  </a:solidFill>
                </a:rPr>
                <a:t>Demineralized Water 1.25 l/min</a:t>
              </a:r>
              <a:endParaRPr lang="en-GB" sz="900" b="1" dirty="0">
                <a:solidFill>
                  <a:srgbClr val="00B0F0"/>
                </a:solidFill>
              </a:endParaRPr>
            </a:p>
          </p:txBody>
        </p:sp>
        <p:cxnSp>
          <p:nvCxnSpPr>
            <p:cNvPr id="79" name="Straight Connector 78"/>
            <p:cNvCxnSpPr>
              <a:stCxn id="78" idx="3"/>
            </p:cNvCxnSpPr>
            <p:nvPr/>
          </p:nvCxnSpPr>
          <p:spPr>
            <a:xfrm flipH="1">
              <a:off x="1402080" y="783751"/>
              <a:ext cx="2" cy="2272697"/>
            </a:xfrm>
            <a:prstGeom prst="line">
              <a:avLst/>
            </a:prstGeom>
            <a:noFill/>
            <a:ln w="127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1402080" y="1624525"/>
              <a:ext cx="114300" cy="0"/>
            </a:xfrm>
            <a:prstGeom prst="straightConnector1">
              <a:avLst/>
            </a:prstGeom>
            <a:noFill/>
            <a:ln w="127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>
              <a:off x="1402080" y="2107123"/>
              <a:ext cx="114300" cy="0"/>
            </a:xfrm>
            <a:prstGeom prst="straightConnector1">
              <a:avLst/>
            </a:prstGeom>
            <a:noFill/>
            <a:ln w="127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>
              <a:off x="1402080" y="2583376"/>
              <a:ext cx="114300" cy="0"/>
            </a:xfrm>
            <a:prstGeom prst="straightConnector1">
              <a:avLst/>
            </a:prstGeom>
            <a:noFill/>
            <a:ln w="127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>
              <a:off x="1402080" y="3056448"/>
              <a:ext cx="114300" cy="0"/>
            </a:xfrm>
            <a:prstGeom prst="straightConnector1">
              <a:avLst/>
            </a:prstGeom>
            <a:noFill/>
            <a:ln w="127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88" name="Cloud 87"/>
          <p:cNvSpPr/>
          <p:nvPr/>
        </p:nvSpPr>
        <p:spPr>
          <a:xfrm rot="5400000">
            <a:off x="3753024" y="3341933"/>
            <a:ext cx="1112519" cy="876649"/>
          </a:xfrm>
          <a:prstGeom prst="cloud">
            <a:avLst/>
          </a:prstGeom>
          <a:noFill/>
          <a:ln w="19050">
            <a:solidFill>
              <a:srgbClr val="7030A0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Cloud 88"/>
          <p:cNvSpPr/>
          <p:nvPr/>
        </p:nvSpPr>
        <p:spPr>
          <a:xfrm rot="5400000">
            <a:off x="6389892" y="3341933"/>
            <a:ext cx="1112519" cy="876649"/>
          </a:xfrm>
          <a:prstGeom prst="cloud">
            <a:avLst/>
          </a:prstGeom>
          <a:noFill/>
          <a:ln w="19050">
            <a:solidFill>
              <a:srgbClr val="7030A0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7" name="Group 96"/>
          <p:cNvGrpSpPr/>
          <p:nvPr/>
        </p:nvGrpSpPr>
        <p:grpSpPr>
          <a:xfrm>
            <a:off x="4027119" y="1007492"/>
            <a:ext cx="1143262" cy="1075816"/>
            <a:chOff x="4027119" y="1007492"/>
            <a:chExt cx="1143262" cy="1075816"/>
          </a:xfrm>
        </p:grpSpPr>
        <p:sp>
          <p:nvSpPr>
            <p:cNvPr id="93" name="Rectangle 92"/>
            <p:cNvSpPr/>
            <p:nvPr/>
          </p:nvSpPr>
          <p:spPr>
            <a:xfrm>
              <a:off x="4087156" y="1007492"/>
              <a:ext cx="1042956" cy="1075816"/>
            </a:xfrm>
            <a:prstGeom prst="rect">
              <a:avLst/>
            </a:prstGeom>
            <a:ln w="19050">
              <a:solidFill>
                <a:srgbClr val="FFC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2" name="Group 91"/>
            <p:cNvGrpSpPr/>
            <p:nvPr/>
          </p:nvGrpSpPr>
          <p:grpSpPr>
            <a:xfrm>
              <a:off x="4141418" y="1233558"/>
              <a:ext cx="609948" cy="743829"/>
              <a:chOff x="4137660" y="1037369"/>
              <a:chExt cx="609948" cy="743829"/>
            </a:xfrm>
          </p:grpSpPr>
          <p:sp>
            <p:nvSpPr>
              <p:cNvPr id="90" name="Bevel 89"/>
              <p:cNvSpPr/>
              <p:nvPr/>
            </p:nvSpPr>
            <p:spPr>
              <a:xfrm>
                <a:off x="4137660" y="1037369"/>
                <a:ext cx="609948" cy="345025"/>
              </a:xfrm>
              <a:prstGeom prst="bevel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b="1" dirty="0">
                    <a:solidFill>
                      <a:srgbClr val="00B050"/>
                    </a:solidFill>
                  </a:rPr>
                  <a:t>RF ON</a:t>
                </a:r>
                <a:endParaRPr lang="en-GB" sz="9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91" name="Bevel 90"/>
              <p:cNvSpPr/>
              <p:nvPr/>
            </p:nvSpPr>
            <p:spPr>
              <a:xfrm>
                <a:off x="4137660" y="1436173"/>
                <a:ext cx="609948" cy="345025"/>
              </a:xfrm>
              <a:prstGeom prst="bevel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b="1" dirty="0">
                    <a:solidFill>
                      <a:schemeClr val="tx1"/>
                    </a:solidFill>
                  </a:rPr>
                  <a:t>RF OFF</a:t>
                </a:r>
                <a:endParaRPr lang="en-GB" sz="9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6" name="TextBox 95"/>
            <p:cNvSpPr txBox="1"/>
            <p:nvPr/>
          </p:nvSpPr>
          <p:spPr>
            <a:xfrm>
              <a:off x="4027119" y="1010649"/>
              <a:ext cx="114326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b="1" dirty="0">
                  <a:solidFill>
                    <a:srgbClr val="FFC000"/>
                  </a:solidFill>
                </a:rPr>
                <a:t>PLC Remote Control</a:t>
              </a:r>
              <a:endParaRPr lang="en-GB" sz="900" b="1" dirty="0">
                <a:solidFill>
                  <a:srgbClr val="FFC000"/>
                </a:solidFill>
              </a:endParaRPr>
            </a:p>
          </p:txBody>
        </p:sp>
      </p:grpSp>
      <p:sp>
        <p:nvSpPr>
          <p:cNvPr id="98" name="Rectangle 97"/>
          <p:cNvSpPr/>
          <p:nvPr/>
        </p:nvSpPr>
        <p:spPr>
          <a:xfrm>
            <a:off x="5496539" y="1418120"/>
            <a:ext cx="3373142" cy="214242"/>
          </a:xfrm>
          <a:prstGeom prst="rect">
            <a:avLst/>
          </a:prstGeom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Rectangle 102"/>
          <p:cNvSpPr/>
          <p:nvPr/>
        </p:nvSpPr>
        <p:spPr>
          <a:xfrm>
            <a:off x="5496539" y="1493520"/>
            <a:ext cx="3373142" cy="214242"/>
          </a:xfrm>
          <a:prstGeom prst="rect">
            <a:avLst/>
          </a:prstGeom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Rectangle 103"/>
          <p:cNvSpPr/>
          <p:nvPr/>
        </p:nvSpPr>
        <p:spPr>
          <a:xfrm>
            <a:off x="5496539" y="1740769"/>
            <a:ext cx="3373142" cy="214242"/>
          </a:xfrm>
          <a:prstGeom prst="rect">
            <a:avLst/>
          </a:prstGeom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ectangle 104"/>
          <p:cNvSpPr/>
          <p:nvPr/>
        </p:nvSpPr>
        <p:spPr>
          <a:xfrm>
            <a:off x="5496539" y="1985638"/>
            <a:ext cx="3373142" cy="214242"/>
          </a:xfrm>
          <a:prstGeom prst="rect">
            <a:avLst/>
          </a:prstGeom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Rectangle 105"/>
          <p:cNvSpPr/>
          <p:nvPr/>
        </p:nvSpPr>
        <p:spPr>
          <a:xfrm>
            <a:off x="5496539" y="2238127"/>
            <a:ext cx="3373142" cy="214242"/>
          </a:xfrm>
          <a:prstGeom prst="rect">
            <a:avLst/>
          </a:prstGeom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6911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Hardware in tunnel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409447"/>
            <a:ext cx="5318826" cy="4745691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Kickers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Combined function impedance transformer and combiner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US" dirty="0"/>
              <a:t>combines 2 x 2.5 kW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US" dirty="0"/>
              <a:t>input impedances 50 </a:t>
            </a:r>
            <a:r>
              <a:rPr lang="en-US" dirty="0">
                <a:latin typeface="Symbol" panose="05050102010706020507" pitchFamily="18" charset="2"/>
              </a:rPr>
              <a:t>W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US" dirty="0"/>
              <a:t>output impedance 100 </a:t>
            </a:r>
            <a:r>
              <a:rPr lang="en-US" dirty="0">
                <a:latin typeface="Symbol" panose="05050102010706020507" pitchFamily="18" charset="2"/>
              </a:rPr>
              <a:t>W</a:t>
            </a:r>
            <a:r>
              <a:rPr lang="en-US" dirty="0"/>
              <a:t> 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US" dirty="0"/>
              <a:t>maximum power handling is frequency dependent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full power tests only when tank is under vacuum (feedthrough breakthrough limit unknown)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125 </a:t>
            </a:r>
            <a:r>
              <a:rPr lang="en-US" dirty="0">
                <a:latin typeface="Symbol" panose="05050102010706020507" pitchFamily="18" charset="2"/>
              </a:rPr>
              <a:t>W</a:t>
            </a:r>
            <a:r>
              <a:rPr lang="en-US" dirty="0"/>
              <a:t> cable to connect to kicker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US" dirty="0"/>
              <a:t>power and voltage limit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802" y="1425048"/>
            <a:ext cx="2637634" cy="415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617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Improvements required 1st look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34966" y="1415079"/>
            <a:ext cx="7937534" cy="474569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water filter (Y-type) with 200 um ordered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US" dirty="0"/>
              <a:t>waiting for CV, also waiting for answer to a question concerning filtering of the circuit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US" dirty="0"/>
              <a:t>manufacturer says filter needs to be 200 um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US" dirty="0"/>
              <a:t>hysteresis of interlock switch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replacement of flow switches by new system including individual temperature measurement in each branch?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matching 4 W / 800 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temperature interlock combiners in tunnel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PLC</a:t>
            </a:r>
          </a:p>
          <a:p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Clean-up and next IST, when?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9969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56A77-66FC-4AE5-8CCC-1A1AACB84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order intercept measurement </a:t>
            </a:r>
            <a:br>
              <a:rPr lang="en-US" dirty="0"/>
            </a:br>
            <a:r>
              <a:rPr lang="en-US" dirty="0"/>
              <a:t>800 W amplifiers</a:t>
            </a:r>
            <a:endParaRPr lang="en-GB" dirty="0"/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AECA1AC2-DFCB-4E69-B640-AA48A96C0D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999999"/>
            <a:ext cx="4572000" cy="3429000"/>
          </a:xfrm>
          <a:prstGeom prst="rect">
            <a:avLst/>
          </a:prstGeom>
        </p:spPr>
      </p:pic>
      <p:pic>
        <p:nvPicPr>
          <p:cNvPr id="7" name="Picture 6" descr="A close up of a person&#10;&#10;Description automatically generated">
            <a:extLst>
              <a:ext uri="{FF2B5EF4-FFF2-40B4-BE49-F238E27FC236}">
                <a16:creationId xmlns:a16="http://schemas.microsoft.com/office/drawing/2014/main" id="{9B45DA8C-C604-4910-9028-E0C3A1E85D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99999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6355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7E1EC-D9B2-4458-A4BC-4388CB2E5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order intercept measurement </a:t>
            </a:r>
            <a:br>
              <a:rPr lang="en-US" dirty="0"/>
            </a:br>
            <a:r>
              <a:rPr lang="en-US" dirty="0"/>
              <a:t>4 W amplifiers</a:t>
            </a:r>
            <a:endParaRPr lang="en-GB" dirty="0"/>
          </a:p>
        </p:txBody>
      </p:sp>
      <p:pic>
        <p:nvPicPr>
          <p:cNvPr id="5" name="Picture 4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025CFA79-730D-4E7C-8266-E032B3BE7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042" y="2109207"/>
            <a:ext cx="4572958" cy="3429719"/>
          </a:xfrm>
          <a:prstGeom prst="rect">
            <a:avLst/>
          </a:prstGeom>
        </p:spPr>
      </p:pic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0497143B-8580-4F70-A1BB-35AE6F624D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09207"/>
            <a:ext cx="4571041" cy="3428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793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LIU PS Transverse Feedback IST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714226"/>
            <a:ext cx="8701471" cy="1374589"/>
          </a:xfrm>
        </p:spPr>
        <p:txBody>
          <a:bodyPr>
            <a:normAutofit lnSpcReduction="10000"/>
          </a:bodyPr>
          <a:lstStyle/>
          <a:p>
            <a:br>
              <a:rPr lang="en-US" dirty="0"/>
            </a:br>
            <a:r>
              <a:rPr lang="en-US" dirty="0"/>
              <a:t>D. </a:t>
            </a:r>
            <a:r>
              <a:rPr lang="en-US" dirty="0" err="1"/>
              <a:t>Glenat</a:t>
            </a:r>
            <a:r>
              <a:rPr lang="en-US" dirty="0"/>
              <a:t>, W. </a:t>
            </a:r>
            <a:r>
              <a:rPr lang="en-US" dirty="0" err="1"/>
              <a:t>Höfle</a:t>
            </a:r>
            <a:r>
              <a:rPr lang="en-US" dirty="0"/>
              <a:t>, G. Kotzian, R. Louwerse, P. Solvang</a:t>
            </a:r>
          </a:p>
          <a:p>
            <a:r>
              <a:rPr lang="en-US" dirty="0"/>
              <a:t>Acknowledgements:</a:t>
            </a:r>
          </a:p>
          <a:p>
            <a:r>
              <a:rPr lang="en-US" dirty="0"/>
              <a:t>D. </a:t>
            </a:r>
            <a:r>
              <a:rPr lang="en-US" dirty="0" err="1"/>
              <a:t>Landre</a:t>
            </a:r>
            <a:r>
              <a:rPr lang="en-US" dirty="0"/>
              <a:t>, K. </a:t>
            </a:r>
            <a:r>
              <a:rPr lang="en-US" dirty="0" err="1"/>
              <a:t>Marecaux</a:t>
            </a:r>
            <a:r>
              <a:rPr lang="en-US" dirty="0"/>
              <a:t>, J. C. Oliveira </a:t>
            </a:r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CA55A-1BEC-473E-B982-DCE97A011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delay bottom electrode</a:t>
            </a:r>
            <a:endParaRPr lang="en-GB" dirty="0"/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EF567ADB-FC32-4F0F-AD1F-9B9969B9CA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102" y="1599482"/>
            <a:ext cx="5333333" cy="40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7904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DAA5B-4626-4A66-99DD-1340D99DD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response 4 W amplifiers</a:t>
            </a:r>
            <a:endParaRPr lang="en-GB" dirty="0"/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01E4F73F-7571-41CB-96CA-1C8EB721E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270" y="2285999"/>
            <a:ext cx="4614286" cy="3460715"/>
          </a:xfrm>
          <a:prstGeom prst="rect">
            <a:avLst/>
          </a:prstGeo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48006577-2929-4869-8703-01C1846F7A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1" y="2317715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7408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123A3-9F11-4DB2-8E57-11D010C84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sweep 4 W amplifiers</a:t>
            </a:r>
            <a:endParaRPr lang="en-GB" dirty="0"/>
          </a:p>
        </p:txBody>
      </p:sp>
      <p:pic>
        <p:nvPicPr>
          <p:cNvPr id="5" name="Picture 4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C96FABA6-DF7E-46F5-9FBF-24574641E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4960"/>
            <a:ext cx="4571046" cy="3428284"/>
          </a:xfrm>
          <a:prstGeom prst="rect">
            <a:avLst/>
          </a:prstGeom>
        </p:spPr>
      </p:pic>
      <p:pic>
        <p:nvPicPr>
          <p:cNvPr id="7" name="Picture 6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8DA41FBB-9E07-4ECA-A673-D71051794A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046" y="2053526"/>
            <a:ext cx="4572956" cy="3429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0921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E0859-FA62-4842-854F-7F1ED79B7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sweep 800 W amplifiers</a:t>
            </a:r>
            <a:endParaRPr lang="en-GB" dirty="0"/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6B7FCA88-84F6-4FB6-9EF0-7F41E3F3CD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6978" y="1429000"/>
            <a:ext cx="5333333" cy="40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1613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538C2-4BD6-48E5-97FE-1A541E229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Amplifier BOTTOM 1 (2.5 kW line)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9FF67A-3BA7-4981-8CF1-E94654B94B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CH3 (blue) – Voltage envelope 1.2872 </a:t>
            </a:r>
            <a:r>
              <a:rPr lang="en-US" sz="1800" dirty="0" err="1"/>
              <a:t>kVpp</a:t>
            </a:r>
            <a:r>
              <a:rPr lang="en-US" sz="1800" dirty="0"/>
              <a:t> </a:t>
            </a:r>
            <a:r>
              <a:rPr lang="en-US" sz="1800" dirty="0">
                <a:sym typeface="Wingdings" panose="05000000000000000000" pitchFamily="2" charset="2"/>
              </a:rPr>
              <a:t> 4 kW in 50 Ohms (&gt;2.5 kW)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ym typeface="Wingdings" panose="05000000000000000000" pitchFamily="2" charset="2"/>
              </a:rPr>
              <a:t>CH5 (gray) – DC current of one 800W amplifier: 62.10 A peak, 51 A steady state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sym typeface="Wingdings" panose="05000000000000000000" pitchFamily="2" charset="2"/>
            </a:endParaRPr>
          </a:p>
          <a:p>
            <a:pPr algn="ctr"/>
            <a:r>
              <a:rPr lang="en-US" sz="1800" i="1" dirty="0">
                <a:sym typeface="Wingdings" panose="05000000000000000000" pitchFamily="2" charset="2"/>
              </a:rPr>
              <a:t>Similar performance on all amplifiers </a:t>
            </a:r>
          </a:p>
        </p:txBody>
      </p:sp>
      <p:pic>
        <p:nvPicPr>
          <p:cNvPr id="5" name="Picture 4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0BBC4994-E85E-4855-BCEF-B7C59C02B5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66020"/>
            <a:ext cx="9144000" cy="3814763"/>
          </a:xfrm>
          <a:prstGeom prst="rect">
            <a:avLst/>
          </a:prstGeom>
        </p:spPr>
      </p:pic>
      <p:sp>
        <p:nvSpPr>
          <p:cNvPr id="6" name="L-Shape 5">
            <a:extLst>
              <a:ext uri="{FF2B5EF4-FFF2-40B4-BE49-F238E27FC236}">
                <a16:creationId xmlns:a16="http://schemas.microsoft.com/office/drawing/2014/main" id="{92F3260B-BEDB-44E3-A997-09A07DC07C56}"/>
              </a:ext>
            </a:extLst>
          </p:cNvPr>
          <p:cNvSpPr/>
          <p:nvPr/>
        </p:nvSpPr>
        <p:spPr>
          <a:xfrm rot="18375684">
            <a:off x="6651289" y="2256577"/>
            <a:ext cx="725984" cy="450669"/>
          </a:xfrm>
          <a:prstGeom prst="corne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53647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E01C5-E2FF-4684-A552-C3B07BB7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 descr="A picture containing computer, table, computer, desk&#10;&#10;Description automatically generated">
            <a:extLst>
              <a:ext uri="{FF2B5EF4-FFF2-40B4-BE49-F238E27FC236}">
                <a16:creationId xmlns:a16="http://schemas.microsoft.com/office/drawing/2014/main" id="{3C6D85A0-9895-431C-AA92-5BF2E0B662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437" y="1294109"/>
            <a:ext cx="4246536" cy="31849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C02DD4B-91A5-46F0-ABCE-E4B7E9ACF7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2155" y="1294109"/>
            <a:ext cx="3662954" cy="48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7377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C40F4-7CB0-40E3-9295-E58A86E20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74DD58-BE34-4E6B-A099-0871AF2EB5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7BB54A-1ACB-42AA-8555-E1317C57B6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009" y="1431704"/>
            <a:ext cx="2416795" cy="3219676"/>
          </a:xfrm>
          <a:prstGeom prst="rect">
            <a:avLst/>
          </a:prstGeom>
        </p:spPr>
      </p:pic>
      <p:pic>
        <p:nvPicPr>
          <p:cNvPr id="9" name="Picture 8" descr="A picture containing sitting, table, close&#10;&#10;Description automatically generated">
            <a:extLst>
              <a:ext uri="{FF2B5EF4-FFF2-40B4-BE49-F238E27FC236}">
                <a16:creationId xmlns:a16="http://schemas.microsoft.com/office/drawing/2014/main" id="{CC1811EA-8747-429B-B599-291B5DF60C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6201" y="1314470"/>
            <a:ext cx="3017032" cy="4022709"/>
          </a:xfrm>
          <a:prstGeom prst="rect">
            <a:avLst/>
          </a:prstGeom>
        </p:spPr>
      </p:pic>
      <p:pic>
        <p:nvPicPr>
          <p:cNvPr id="11" name="Picture 10" descr="A picture containing indoor, sitting, table, small&#10;&#10;Description automatically generated">
            <a:extLst>
              <a:ext uri="{FF2B5EF4-FFF2-40B4-BE49-F238E27FC236}">
                <a16:creationId xmlns:a16="http://schemas.microsoft.com/office/drawing/2014/main" id="{D37BD895-70B9-4F2A-B858-B1AE21B4055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170"/>
          <a:stretch/>
        </p:blipFill>
        <p:spPr>
          <a:xfrm>
            <a:off x="6524786" y="1848173"/>
            <a:ext cx="2094922" cy="2386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1541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474EA-801C-4C61-B85A-031A6F7D7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200B2A-C4C7-4CA4-B6FE-A4DD737272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058" y="1465701"/>
            <a:ext cx="6005822" cy="426867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FE86130-BAE4-4D29-B895-382F36B69796}"/>
              </a:ext>
            </a:extLst>
          </p:cNvPr>
          <p:cNvSpPr/>
          <p:nvPr/>
        </p:nvSpPr>
        <p:spPr>
          <a:xfrm rot="1966370">
            <a:off x="3687231" y="1477647"/>
            <a:ext cx="678381" cy="12794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A4A8F2-841E-49E0-8757-2BFC625772CE}"/>
              </a:ext>
            </a:extLst>
          </p:cNvPr>
          <p:cNvSpPr/>
          <p:nvPr/>
        </p:nvSpPr>
        <p:spPr>
          <a:xfrm rot="2134843">
            <a:off x="3032751" y="4314493"/>
            <a:ext cx="1299087" cy="11062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06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6DCD2-9C4A-4FEF-B2DD-D584B66B5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IST tests of PS Transverse feedback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8FCB5C-5781-4C09-BB9D-D01E860D9D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The LIU upgrade of the PS TFB consists of an upgrade of the power system to 5 kW per electrode to cope with the increased beam energy at injection from 1.4 GeV to 2 GeV; 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The power of 32 individual RF amplifiers of 800 W is combined to provide 5 kW to each of the four kicker plates installed in the tank in SS97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The power system is installed in building 355/R-009</a:t>
            </a:r>
          </a:p>
          <a:p>
            <a:endParaRPr lang="en-GB" sz="1600" dirty="0"/>
          </a:p>
        </p:txBody>
      </p:sp>
      <p:pic>
        <p:nvPicPr>
          <p:cNvPr id="5" name="Picture 4" descr="A picture containing sitting, computer, table, old&#10;&#10;Description automatically generated">
            <a:extLst>
              <a:ext uri="{FF2B5EF4-FFF2-40B4-BE49-F238E27FC236}">
                <a16:creationId xmlns:a16="http://schemas.microsoft.com/office/drawing/2014/main" id="{A92A3124-CD92-4FF6-8783-F718AB563A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6915" y="2534430"/>
            <a:ext cx="3036699" cy="4048932"/>
          </a:xfrm>
          <a:prstGeom prst="rect">
            <a:avLst/>
          </a:prstGeom>
        </p:spPr>
      </p:pic>
      <p:pic>
        <p:nvPicPr>
          <p:cNvPr id="7" name="Picture 6" descr="A picture containing train, computer, engine&#10;&#10;Description automatically generated">
            <a:extLst>
              <a:ext uri="{FF2B5EF4-FFF2-40B4-BE49-F238E27FC236}">
                <a16:creationId xmlns:a16="http://schemas.microsoft.com/office/drawing/2014/main" id="{8A3B0DDD-B48D-43D2-9586-BB641423AB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8540" y="3265343"/>
            <a:ext cx="2470961" cy="32946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F1B3E5-515A-421E-A540-C90F42DEC5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313" y="3265343"/>
            <a:ext cx="2094814" cy="329461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6B76FFF-809E-4155-9880-B405D29A36B7}"/>
              </a:ext>
            </a:extLst>
          </p:cNvPr>
          <p:cNvSpPr txBox="1"/>
          <p:nvPr/>
        </p:nvSpPr>
        <p:spPr>
          <a:xfrm>
            <a:off x="406313" y="6561128"/>
            <a:ext cx="20948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SS97 Kicker tank</a:t>
            </a:r>
            <a:endParaRPr lang="en-GB" sz="1000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77BCE0-D0AD-4E85-8AB8-9ECF2F82FFCE}"/>
              </a:ext>
            </a:extLst>
          </p:cNvPr>
          <p:cNvSpPr txBox="1"/>
          <p:nvPr/>
        </p:nvSpPr>
        <p:spPr>
          <a:xfrm>
            <a:off x="2718141" y="6557280"/>
            <a:ext cx="24234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355/R-017 LLRF</a:t>
            </a:r>
            <a:endParaRPr lang="en-GB" sz="1000" i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2108F9-6E4D-49C9-90A6-D29078C04D68}"/>
              </a:ext>
            </a:extLst>
          </p:cNvPr>
          <p:cNvSpPr txBox="1"/>
          <p:nvPr/>
        </p:nvSpPr>
        <p:spPr>
          <a:xfrm>
            <a:off x="5358578" y="6583362"/>
            <a:ext cx="30250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355/R-009, new power system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3679752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5kW RF amplifier power per electrode (x4)</a:t>
            </a:r>
            <a:endParaRPr lang="en-GB" dirty="0"/>
          </a:p>
        </p:txBody>
      </p:sp>
      <p:sp>
        <p:nvSpPr>
          <p:cNvPr id="98" name="Rectangle 97"/>
          <p:cNvSpPr/>
          <p:nvPr/>
        </p:nvSpPr>
        <p:spPr>
          <a:xfrm>
            <a:off x="5496539" y="1418120"/>
            <a:ext cx="3373142" cy="214242"/>
          </a:xfrm>
          <a:prstGeom prst="rect">
            <a:avLst/>
          </a:prstGeom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Rectangle 103"/>
          <p:cNvSpPr/>
          <p:nvPr/>
        </p:nvSpPr>
        <p:spPr>
          <a:xfrm>
            <a:off x="5496539" y="1740769"/>
            <a:ext cx="3373142" cy="214242"/>
          </a:xfrm>
          <a:prstGeom prst="rect">
            <a:avLst/>
          </a:prstGeom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ectangle 104"/>
          <p:cNvSpPr/>
          <p:nvPr/>
        </p:nvSpPr>
        <p:spPr>
          <a:xfrm>
            <a:off x="5496539" y="1985638"/>
            <a:ext cx="3373142" cy="214242"/>
          </a:xfrm>
          <a:prstGeom prst="rect">
            <a:avLst/>
          </a:prstGeom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Rectangle 105"/>
          <p:cNvSpPr/>
          <p:nvPr/>
        </p:nvSpPr>
        <p:spPr>
          <a:xfrm>
            <a:off x="5496539" y="2238127"/>
            <a:ext cx="3373142" cy="214242"/>
          </a:xfrm>
          <a:prstGeom prst="rect">
            <a:avLst/>
          </a:prstGeom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23EECCC3-69AC-40D4-A098-B614384411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968" y="1022292"/>
            <a:ext cx="7232063" cy="55436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331CFA-CD9C-4F2B-A7CD-8CBBEDB3DF0B}"/>
              </a:ext>
            </a:extLst>
          </p:cNvPr>
          <p:cNvSpPr txBox="1"/>
          <p:nvPr/>
        </p:nvSpPr>
        <p:spPr>
          <a:xfrm>
            <a:off x="955968" y="6561127"/>
            <a:ext cx="7232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5 kW amplifier set-up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1825196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A091D-74E4-432B-A156-5D53A075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Planned activities for IST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3FE786-AB2E-4661-BC28-ADEAC43C6B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Test PLC control, interlocks and cooling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RF power tests with and without kickers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Necessary conditions: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GB" dirty="0"/>
              <a:t>Cooling water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GB" dirty="0"/>
              <a:t>Electricity in 355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GB" dirty="0"/>
              <a:t>Vacuum in SS97</a:t>
            </a:r>
          </a:p>
        </p:txBody>
      </p:sp>
      <p:pic>
        <p:nvPicPr>
          <p:cNvPr id="5" name="Picture 4" descr="A picture containing computer&#10;&#10;Description automatically generated">
            <a:extLst>
              <a:ext uri="{FF2B5EF4-FFF2-40B4-BE49-F238E27FC236}">
                <a16:creationId xmlns:a16="http://schemas.microsoft.com/office/drawing/2014/main" id="{07074413-D3E2-4750-80CA-CD876FA37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0983" y="3673098"/>
            <a:ext cx="2182698" cy="2910264"/>
          </a:xfrm>
          <a:prstGeom prst="rect">
            <a:avLst/>
          </a:prstGeom>
        </p:spPr>
      </p:pic>
      <p:pic>
        <p:nvPicPr>
          <p:cNvPr id="7" name="Picture 6" descr="A picture containing indoor, table, sitting, room&#10;&#10;Description automatically generated">
            <a:extLst>
              <a:ext uri="{FF2B5EF4-FFF2-40B4-BE49-F238E27FC236}">
                <a16:creationId xmlns:a16="http://schemas.microsoft.com/office/drawing/2014/main" id="{93D234FA-B49A-4A4B-9E2F-7551079FF7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7374"/>
          <a:stretch/>
        </p:blipFill>
        <p:spPr>
          <a:xfrm>
            <a:off x="5246175" y="2166050"/>
            <a:ext cx="2998923" cy="44173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810A630-A93D-4CBB-9D01-77309D9A1F14}"/>
              </a:ext>
            </a:extLst>
          </p:cNvPr>
          <p:cNvSpPr txBox="1"/>
          <p:nvPr/>
        </p:nvSpPr>
        <p:spPr>
          <a:xfrm>
            <a:off x="2460984" y="6583361"/>
            <a:ext cx="21826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PLC rack and HMI display</a:t>
            </a:r>
            <a:endParaRPr lang="en-GB" sz="1000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57BD34-D078-4A2E-A92A-21C4AC9F0D03}"/>
              </a:ext>
            </a:extLst>
          </p:cNvPr>
          <p:cNvSpPr txBox="1"/>
          <p:nvPr/>
        </p:nvSpPr>
        <p:spPr>
          <a:xfrm>
            <a:off x="5246174" y="6583360"/>
            <a:ext cx="29989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Water cooling circuits 355/R009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490117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47C3E-6870-48A9-8635-4E3398772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performed during IST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47C8D9-AB4B-414A-969A-F676DD136F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Water cooling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l-GR" dirty="0"/>
              <a:t>Δ</a:t>
            </a:r>
            <a:r>
              <a:rPr lang="en-US" dirty="0"/>
              <a:t>T ≈ 9.6 °C, @4.3 l/min for each of the 4 branches, amplifiers in standby with bias current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PLC controls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US" dirty="0"/>
              <a:t>Debugging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RF power tests without kickers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GB" dirty="0"/>
              <a:t>Measurements of 32x 4 W amplifiers</a:t>
            </a:r>
          </a:p>
          <a:p>
            <a:pPr marL="1037700" lvl="2" indent="-342900">
              <a:buFont typeface="Arial" panose="020B0604020202020204" pitchFamily="34" charset="0"/>
              <a:buChar char="•"/>
            </a:pPr>
            <a:r>
              <a:rPr lang="en-GB" dirty="0"/>
              <a:t>Gain variation corrected by Reinier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GB" dirty="0"/>
              <a:t>Measurements of 32x 800 W amplifiers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RF power test with kickers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GB" dirty="0"/>
              <a:t>Frequency domain measurements of full path on 1 electrode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GB" dirty="0"/>
              <a:t>Time domain measurements of full path on all 4 electrodes</a:t>
            </a:r>
          </a:p>
        </p:txBody>
      </p:sp>
    </p:spTree>
    <p:extLst>
      <p:ext uri="{BB962C8B-B14F-4D97-AF65-F5344CB8AC3E}">
        <p14:creationId xmlns:p14="http://schemas.microsoft.com/office/powerpoint/2010/main" val="1479382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37FAF-89FA-4F4D-BA42-021CB7A08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response 4 W + 800 W amplifiers</a:t>
            </a:r>
            <a:endParaRPr lang="en-GB" dirty="0"/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8862D5FE-5AC5-4F37-AC4E-B4F9BD1646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333" y="1429000"/>
            <a:ext cx="5333333" cy="40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931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4E718-FEEA-4824-A8B7-1640CCD05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delay measurements</a:t>
            </a:r>
            <a:endParaRPr lang="en-GB" dirty="0"/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FCDA7301-9AAE-4FBA-8D3D-D51933B3A1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395207"/>
            <a:ext cx="4572000" cy="3429000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B5E9AC20-98F0-4D5B-BB95-E7DB0D447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95207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526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FEE12-63A6-4483-96C9-2F97A11B8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Bottom electrode frequency domain</a:t>
            </a:r>
            <a:br>
              <a:rPr lang="en-US" dirty="0"/>
            </a:br>
            <a:r>
              <a:rPr lang="en-US" dirty="0"/>
              <a:t>measurements</a:t>
            </a:r>
            <a:endParaRPr lang="en-GB" dirty="0"/>
          </a:p>
        </p:txBody>
      </p:sp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8378CAFF-79D2-42B5-8F7A-3A121663C0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88116"/>
            <a:ext cx="5003371" cy="3752528"/>
          </a:xfrm>
          <a:prstGeom prst="rect">
            <a:avLst/>
          </a:prstGeom>
        </p:spPr>
      </p:pic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2264354D-B4CC-4317-9878-C47F5E03B3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3645" y="2043838"/>
            <a:ext cx="4156131" cy="311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987963"/>
      </p:ext>
    </p:extLst>
  </p:cSld>
  <p:clrMapOvr>
    <a:masterClrMapping/>
  </p:clrMapOvr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/>
      </a:spPr>
      <a:bodyPr rtlCol="0" anchor="ctr"/>
      <a:lstStyle>
        <a:defPPr algn="ctr">
          <a:defRPr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>
        <a:noFill/>
        <a:ln w="12700"/>
      </a:spPr>
      <a:bodyPr/>
      <a:lstStyle/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lnDef>
  </a:objectDefaults>
  <a:extraClrSchemeLst/>
</a:theme>
</file>

<file path=ppt/theme/theme2.xml><?xml version="1.0" encoding="utf-8"?>
<a:theme xmlns:a="http://schemas.openxmlformats.org/drawingml/2006/main" name="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U_PowerPoint_Template - Copy.pptx" id="{D9F4A340-8FD0-4311-8E45-999B1904479E}" vid="{22197402-FE23-4C6F-88F7-37A7E77F38E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0</TotalTime>
  <Words>799</Words>
  <Application>Microsoft Office PowerPoint</Application>
  <PresentationFormat>On-screen Show (4:3)</PresentationFormat>
  <Paragraphs>115</Paragraphs>
  <Slides>27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Arial</vt:lpstr>
      <vt:lpstr>Calibri</vt:lpstr>
      <vt:lpstr>Lucida Grande</vt:lpstr>
      <vt:lpstr>Symbol</vt:lpstr>
      <vt:lpstr>Wingdings</vt:lpstr>
      <vt:lpstr>LIU_PowerPoint_Template</vt:lpstr>
      <vt:lpstr>Slide</vt:lpstr>
      <vt:lpstr>PowerPoint Presentation</vt:lpstr>
      <vt:lpstr>LIU PS Transverse Feedback IST</vt:lpstr>
      <vt:lpstr>IST tests of PS Transverse feedback </vt:lpstr>
      <vt:lpstr>5kW RF amplifier power per electrode (x4)</vt:lpstr>
      <vt:lpstr>Planned activities for IST</vt:lpstr>
      <vt:lpstr>Activities performed during IST</vt:lpstr>
      <vt:lpstr>Frequency response 4 W + 800 W amplifiers</vt:lpstr>
      <vt:lpstr>Group delay measurements</vt:lpstr>
      <vt:lpstr>Bottom electrode frequency domain measurements</vt:lpstr>
      <vt:lpstr>Bottom electrode time domain measurements</vt:lpstr>
      <vt:lpstr>Unresolved</vt:lpstr>
      <vt:lpstr>Plan for next IST</vt:lpstr>
      <vt:lpstr>Conclusion</vt:lpstr>
      <vt:lpstr>PowerPoint Presentation</vt:lpstr>
      <vt:lpstr>5kW RF amplifier power per electrode (x4)</vt:lpstr>
      <vt:lpstr>Hardware in tunnel</vt:lpstr>
      <vt:lpstr>Improvements required 1st look</vt:lpstr>
      <vt:lpstr>3rd order intercept measurement  800 W amplifiers</vt:lpstr>
      <vt:lpstr>3rd order intercept measurement  4 W amplifiers</vt:lpstr>
      <vt:lpstr>Group delay bottom electrode</vt:lpstr>
      <vt:lpstr>Frequency response 4 W amplifiers</vt:lpstr>
      <vt:lpstr>Power sweep 4 W amplifiers</vt:lpstr>
      <vt:lpstr>Power sweep 800 W amplifiers</vt:lpstr>
      <vt:lpstr>Amplifier BOTTOM 1 (2.5 kW line)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2017-10-10T08:52:26Z</dcterms:created>
  <dcterms:modified xsi:type="dcterms:W3CDTF">2020-09-07T07:42:12Z</dcterms:modified>
</cp:coreProperties>
</file>