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57" r:id="rId4"/>
    <p:sldId id="258" r:id="rId5"/>
    <p:sldId id="260" r:id="rId6"/>
    <p:sldId id="259" r:id="rId7"/>
    <p:sldId id="261" r:id="rId8"/>
    <p:sldId id="262" r:id="rId9"/>
    <p:sldId id="263" r:id="rId10"/>
    <p:sldId id="264" r:id="rId11"/>
    <p:sldId id="270" r:id="rId12"/>
    <p:sldId id="271" r:id="rId13"/>
    <p:sldId id="266"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25" autoAdjust="0"/>
    <p:restoredTop sz="94660"/>
  </p:normalViewPr>
  <p:slideViewPr>
    <p:cSldViewPr snapToGrid="0">
      <p:cViewPr varScale="1">
        <p:scale>
          <a:sx n="98" d="100"/>
          <a:sy n="98" d="100"/>
        </p:scale>
        <p:origin x="86" y="211"/>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7952F-B251-4B8D-A39E-83E0BF169C7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5A09F80-A6B3-438F-BA47-9421D2D9BC4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A439DC-FDAE-4236-9DE3-C0B1355CBAD0}"/>
              </a:ext>
            </a:extLst>
          </p:cNvPr>
          <p:cNvSpPr>
            <a:spLocks noGrp="1"/>
          </p:cNvSpPr>
          <p:nvPr>
            <p:ph type="dt" sz="half" idx="10"/>
          </p:nvPr>
        </p:nvSpPr>
        <p:spPr/>
        <p:txBody>
          <a:bodyPr/>
          <a:lstStyle/>
          <a:p>
            <a:fld id="{12B6F796-7190-467B-A36C-0234C49301A0}" type="datetimeFigureOut">
              <a:rPr lang="en-US" smtClean="0"/>
              <a:t>3/18/2021</a:t>
            </a:fld>
            <a:endParaRPr lang="en-US"/>
          </a:p>
        </p:txBody>
      </p:sp>
      <p:sp>
        <p:nvSpPr>
          <p:cNvPr id="5" name="Footer Placeholder 4">
            <a:extLst>
              <a:ext uri="{FF2B5EF4-FFF2-40B4-BE49-F238E27FC236}">
                <a16:creationId xmlns:a16="http://schemas.microsoft.com/office/drawing/2014/main" id="{6172F543-97EB-495A-AE8E-8A9D013DAA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0D9EAE-AEE1-4C08-B2D0-9F167CBB789B}"/>
              </a:ext>
            </a:extLst>
          </p:cNvPr>
          <p:cNvSpPr>
            <a:spLocks noGrp="1"/>
          </p:cNvSpPr>
          <p:nvPr>
            <p:ph type="sldNum" sz="quarter" idx="12"/>
          </p:nvPr>
        </p:nvSpPr>
        <p:spPr/>
        <p:txBody>
          <a:bodyPr/>
          <a:lstStyle/>
          <a:p>
            <a:fld id="{69DAFD63-B816-42A3-892F-0017410F7C3F}" type="slidenum">
              <a:rPr lang="en-US" smtClean="0"/>
              <a:t>‹#›</a:t>
            </a:fld>
            <a:endParaRPr lang="en-US"/>
          </a:p>
        </p:txBody>
      </p:sp>
    </p:spTree>
    <p:extLst>
      <p:ext uri="{BB962C8B-B14F-4D97-AF65-F5344CB8AC3E}">
        <p14:creationId xmlns:p14="http://schemas.microsoft.com/office/powerpoint/2010/main" val="824976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1C03C-7270-4521-BE38-EA50943276C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229702C-DB33-4E67-918E-24198442642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B0BF8B-812D-4D0D-A3B2-686FF44951DE}"/>
              </a:ext>
            </a:extLst>
          </p:cNvPr>
          <p:cNvSpPr>
            <a:spLocks noGrp="1"/>
          </p:cNvSpPr>
          <p:nvPr>
            <p:ph type="dt" sz="half" idx="10"/>
          </p:nvPr>
        </p:nvSpPr>
        <p:spPr/>
        <p:txBody>
          <a:bodyPr/>
          <a:lstStyle/>
          <a:p>
            <a:fld id="{12B6F796-7190-467B-A36C-0234C49301A0}" type="datetimeFigureOut">
              <a:rPr lang="en-US" smtClean="0"/>
              <a:t>3/18/2021</a:t>
            </a:fld>
            <a:endParaRPr lang="en-US"/>
          </a:p>
        </p:txBody>
      </p:sp>
      <p:sp>
        <p:nvSpPr>
          <p:cNvPr id="5" name="Footer Placeholder 4">
            <a:extLst>
              <a:ext uri="{FF2B5EF4-FFF2-40B4-BE49-F238E27FC236}">
                <a16:creationId xmlns:a16="http://schemas.microsoft.com/office/drawing/2014/main" id="{3EBB6BCD-E566-45BA-AB75-2699223EED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95B952-69F6-40B7-9B33-0B1337E8840E}"/>
              </a:ext>
            </a:extLst>
          </p:cNvPr>
          <p:cNvSpPr>
            <a:spLocks noGrp="1"/>
          </p:cNvSpPr>
          <p:nvPr>
            <p:ph type="sldNum" sz="quarter" idx="12"/>
          </p:nvPr>
        </p:nvSpPr>
        <p:spPr/>
        <p:txBody>
          <a:bodyPr/>
          <a:lstStyle/>
          <a:p>
            <a:fld id="{69DAFD63-B816-42A3-892F-0017410F7C3F}" type="slidenum">
              <a:rPr lang="en-US" smtClean="0"/>
              <a:t>‹#›</a:t>
            </a:fld>
            <a:endParaRPr lang="en-US"/>
          </a:p>
        </p:txBody>
      </p:sp>
    </p:spTree>
    <p:extLst>
      <p:ext uri="{BB962C8B-B14F-4D97-AF65-F5344CB8AC3E}">
        <p14:creationId xmlns:p14="http://schemas.microsoft.com/office/powerpoint/2010/main" val="986464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8C9759F-39C4-48FA-BDE0-9079CB0CA51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7F43110-940A-4793-A0EE-C5B8BAB4E11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565CC7-8EBC-4FEE-B475-D6AC33D671A5}"/>
              </a:ext>
            </a:extLst>
          </p:cNvPr>
          <p:cNvSpPr>
            <a:spLocks noGrp="1"/>
          </p:cNvSpPr>
          <p:nvPr>
            <p:ph type="dt" sz="half" idx="10"/>
          </p:nvPr>
        </p:nvSpPr>
        <p:spPr/>
        <p:txBody>
          <a:bodyPr/>
          <a:lstStyle/>
          <a:p>
            <a:fld id="{12B6F796-7190-467B-A36C-0234C49301A0}" type="datetimeFigureOut">
              <a:rPr lang="en-US" smtClean="0"/>
              <a:t>3/18/2021</a:t>
            </a:fld>
            <a:endParaRPr lang="en-US"/>
          </a:p>
        </p:txBody>
      </p:sp>
      <p:sp>
        <p:nvSpPr>
          <p:cNvPr id="5" name="Footer Placeholder 4">
            <a:extLst>
              <a:ext uri="{FF2B5EF4-FFF2-40B4-BE49-F238E27FC236}">
                <a16:creationId xmlns:a16="http://schemas.microsoft.com/office/drawing/2014/main" id="{7A1E8708-2F68-4F15-ADBF-C5552C2218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B72AD8-076D-43E2-9EE0-D46E577B8593}"/>
              </a:ext>
            </a:extLst>
          </p:cNvPr>
          <p:cNvSpPr>
            <a:spLocks noGrp="1"/>
          </p:cNvSpPr>
          <p:nvPr>
            <p:ph type="sldNum" sz="quarter" idx="12"/>
          </p:nvPr>
        </p:nvSpPr>
        <p:spPr/>
        <p:txBody>
          <a:bodyPr/>
          <a:lstStyle/>
          <a:p>
            <a:fld id="{69DAFD63-B816-42A3-892F-0017410F7C3F}" type="slidenum">
              <a:rPr lang="en-US" smtClean="0"/>
              <a:t>‹#›</a:t>
            </a:fld>
            <a:endParaRPr lang="en-US"/>
          </a:p>
        </p:txBody>
      </p:sp>
    </p:spTree>
    <p:extLst>
      <p:ext uri="{BB962C8B-B14F-4D97-AF65-F5344CB8AC3E}">
        <p14:creationId xmlns:p14="http://schemas.microsoft.com/office/powerpoint/2010/main" val="1310373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221F5-1CF1-4AC8-9D80-BA8853ED741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EA5E08B-2D63-4EDF-9338-0E164C7B651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65D7FA-36FB-423E-8D40-713F2D286C5D}"/>
              </a:ext>
            </a:extLst>
          </p:cNvPr>
          <p:cNvSpPr>
            <a:spLocks noGrp="1"/>
          </p:cNvSpPr>
          <p:nvPr>
            <p:ph type="dt" sz="half" idx="10"/>
          </p:nvPr>
        </p:nvSpPr>
        <p:spPr/>
        <p:txBody>
          <a:bodyPr/>
          <a:lstStyle/>
          <a:p>
            <a:fld id="{12B6F796-7190-467B-A36C-0234C49301A0}" type="datetimeFigureOut">
              <a:rPr lang="en-US" smtClean="0"/>
              <a:t>3/18/2021</a:t>
            </a:fld>
            <a:endParaRPr lang="en-US"/>
          </a:p>
        </p:txBody>
      </p:sp>
      <p:sp>
        <p:nvSpPr>
          <p:cNvPr id="5" name="Footer Placeholder 4">
            <a:extLst>
              <a:ext uri="{FF2B5EF4-FFF2-40B4-BE49-F238E27FC236}">
                <a16:creationId xmlns:a16="http://schemas.microsoft.com/office/drawing/2014/main" id="{E2E8D304-0B7D-471D-903B-48ED12060F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760202-4110-4D2A-BE49-880A07BACC06}"/>
              </a:ext>
            </a:extLst>
          </p:cNvPr>
          <p:cNvSpPr>
            <a:spLocks noGrp="1"/>
          </p:cNvSpPr>
          <p:nvPr>
            <p:ph type="sldNum" sz="quarter" idx="12"/>
          </p:nvPr>
        </p:nvSpPr>
        <p:spPr/>
        <p:txBody>
          <a:bodyPr/>
          <a:lstStyle/>
          <a:p>
            <a:fld id="{69DAFD63-B816-42A3-892F-0017410F7C3F}" type="slidenum">
              <a:rPr lang="en-US" smtClean="0"/>
              <a:t>‹#›</a:t>
            </a:fld>
            <a:endParaRPr lang="en-US"/>
          </a:p>
        </p:txBody>
      </p:sp>
    </p:spTree>
    <p:extLst>
      <p:ext uri="{BB962C8B-B14F-4D97-AF65-F5344CB8AC3E}">
        <p14:creationId xmlns:p14="http://schemas.microsoft.com/office/powerpoint/2010/main" val="9323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39BCF-5E89-4E3B-8B13-AB23C0C0C4E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24BD727-FF43-40E6-8BFA-47C25B43137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BFECD1E-A86D-4976-8B89-9E59C754E4FE}"/>
              </a:ext>
            </a:extLst>
          </p:cNvPr>
          <p:cNvSpPr>
            <a:spLocks noGrp="1"/>
          </p:cNvSpPr>
          <p:nvPr>
            <p:ph type="dt" sz="half" idx="10"/>
          </p:nvPr>
        </p:nvSpPr>
        <p:spPr/>
        <p:txBody>
          <a:bodyPr/>
          <a:lstStyle/>
          <a:p>
            <a:fld id="{12B6F796-7190-467B-A36C-0234C49301A0}" type="datetimeFigureOut">
              <a:rPr lang="en-US" smtClean="0"/>
              <a:t>3/18/2021</a:t>
            </a:fld>
            <a:endParaRPr lang="en-US"/>
          </a:p>
        </p:txBody>
      </p:sp>
      <p:sp>
        <p:nvSpPr>
          <p:cNvPr id="5" name="Footer Placeholder 4">
            <a:extLst>
              <a:ext uri="{FF2B5EF4-FFF2-40B4-BE49-F238E27FC236}">
                <a16:creationId xmlns:a16="http://schemas.microsoft.com/office/drawing/2014/main" id="{D8A833F5-F26D-40D1-BEA9-C3ADE8724C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FB3B44-26E4-4175-9612-794D3B7DCCF5}"/>
              </a:ext>
            </a:extLst>
          </p:cNvPr>
          <p:cNvSpPr>
            <a:spLocks noGrp="1"/>
          </p:cNvSpPr>
          <p:nvPr>
            <p:ph type="sldNum" sz="quarter" idx="12"/>
          </p:nvPr>
        </p:nvSpPr>
        <p:spPr/>
        <p:txBody>
          <a:bodyPr/>
          <a:lstStyle/>
          <a:p>
            <a:fld id="{69DAFD63-B816-42A3-892F-0017410F7C3F}" type="slidenum">
              <a:rPr lang="en-US" smtClean="0"/>
              <a:t>‹#›</a:t>
            </a:fld>
            <a:endParaRPr lang="en-US"/>
          </a:p>
        </p:txBody>
      </p:sp>
    </p:spTree>
    <p:extLst>
      <p:ext uri="{BB962C8B-B14F-4D97-AF65-F5344CB8AC3E}">
        <p14:creationId xmlns:p14="http://schemas.microsoft.com/office/powerpoint/2010/main" val="3625682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21B33A-8A08-411D-951D-A39EF558877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79017FD-907C-4EF3-9F67-9A8F2E46F70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E6C5112-BAAE-4513-A4BF-3DA6A5E0D5D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95775A2-F326-4296-A0C4-FF4F45E30685}"/>
              </a:ext>
            </a:extLst>
          </p:cNvPr>
          <p:cNvSpPr>
            <a:spLocks noGrp="1"/>
          </p:cNvSpPr>
          <p:nvPr>
            <p:ph type="dt" sz="half" idx="10"/>
          </p:nvPr>
        </p:nvSpPr>
        <p:spPr/>
        <p:txBody>
          <a:bodyPr/>
          <a:lstStyle/>
          <a:p>
            <a:fld id="{12B6F796-7190-467B-A36C-0234C49301A0}" type="datetimeFigureOut">
              <a:rPr lang="en-US" smtClean="0"/>
              <a:t>3/18/2021</a:t>
            </a:fld>
            <a:endParaRPr lang="en-US"/>
          </a:p>
        </p:txBody>
      </p:sp>
      <p:sp>
        <p:nvSpPr>
          <p:cNvPr id="6" name="Footer Placeholder 5">
            <a:extLst>
              <a:ext uri="{FF2B5EF4-FFF2-40B4-BE49-F238E27FC236}">
                <a16:creationId xmlns:a16="http://schemas.microsoft.com/office/drawing/2014/main" id="{DE467308-81A0-4B61-AA7F-6B5E4C5357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BD5F66-AB50-43A2-966A-D76D35E2AC9B}"/>
              </a:ext>
            </a:extLst>
          </p:cNvPr>
          <p:cNvSpPr>
            <a:spLocks noGrp="1"/>
          </p:cNvSpPr>
          <p:nvPr>
            <p:ph type="sldNum" sz="quarter" idx="12"/>
          </p:nvPr>
        </p:nvSpPr>
        <p:spPr/>
        <p:txBody>
          <a:bodyPr/>
          <a:lstStyle/>
          <a:p>
            <a:fld id="{69DAFD63-B816-42A3-892F-0017410F7C3F}" type="slidenum">
              <a:rPr lang="en-US" smtClean="0"/>
              <a:t>‹#›</a:t>
            </a:fld>
            <a:endParaRPr lang="en-US"/>
          </a:p>
        </p:txBody>
      </p:sp>
    </p:spTree>
    <p:extLst>
      <p:ext uri="{BB962C8B-B14F-4D97-AF65-F5344CB8AC3E}">
        <p14:creationId xmlns:p14="http://schemas.microsoft.com/office/powerpoint/2010/main" val="2893204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DFD98-43D9-4D6F-A888-712BACA4690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14435C7-50C6-4A83-A056-A066EC1F44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D5FA11-BFAA-4A6A-9124-872C8159459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4402563-4CE3-44BC-8B35-59DF4E88EF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9F0F649-04D5-458E-978E-0DD4B8F87A4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C682B4C-168E-4FD9-B15D-AA09CE477B9E}"/>
              </a:ext>
            </a:extLst>
          </p:cNvPr>
          <p:cNvSpPr>
            <a:spLocks noGrp="1"/>
          </p:cNvSpPr>
          <p:nvPr>
            <p:ph type="dt" sz="half" idx="10"/>
          </p:nvPr>
        </p:nvSpPr>
        <p:spPr/>
        <p:txBody>
          <a:bodyPr/>
          <a:lstStyle/>
          <a:p>
            <a:fld id="{12B6F796-7190-467B-A36C-0234C49301A0}" type="datetimeFigureOut">
              <a:rPr lang="en-US" smtClean="0"/>
              <a:t>3/18/2021</a:t>
            </a:fld>
            <a:endParaRPr lang="en-US"/>
          </a:p>
        </p:txBody>
      </p:sp>
      <p:sp>
        <p:nvSpPr>
          <p:cNvPr id="8" name="Footer Placeholder 7">
            <a:extLst>
              <a:ext uri="{FF2B5EF4-FFF2-40B4-BE49-F238E27FC236}">
                <a16:creationId xmlns:a16="http://schemas.microsoft.com/office/drawing/2014/main" id="{BDC1110F-FBC9-4A77-89F0-3DF9D2B8C23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9CBAFE6-B14A-4283-BC6F-0949F494C466}"/>
              </a:ext>
            </a:extLst>
          </p:cNvPr>
          <p:cNvSpPr>
            <a:spLocks noGrp="1"/>
          </p:cNvSpPr>
          <p:nvPr>
            <p:ph type="sldNum" sz="quarter" idx="12"/>
          </p:nvPr>
        </p:nvSpPr>
        <p:spPr/>
        <p:txBody>
          <a:bodyPr/>
          <a:lstStyle/>
          <a:p>
            <a:fld id="{69DAFD63-B816-42A3-892F-0017410F7C3F}" type="slidenum">
              <a:rPr lang="en-US" smtClean="0"/>
              <a:t>‹#›</a:t>
            </a:fld>
            <a:endParaRPr lang="en-US"/>
          </a:p>
        </p:txBody>
      </p:sp>
    </p:spTree>
    <p:extLst>
      <p:ext uri="{BB962C8B-B14F-4D97-AF65-F5344CB8AC3E}">
        <p14:creationId xmlns:p14="http://schemas.microsoft.com/office/powerpoint/2010/main" val="988579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04EB0-C878-44A0-8C0E-621323908EB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A2D5EB7-F08A-48BB-8448-EF9687EBE906}"/>
              </a:ext>
            </a:extLst>
          </p:cNvPr>
          <p:cNvSpPr>
            <a:spLocks noGrp="1"/>
          </p:cNvSpPr>
          <p:nvPr>
            <p:ph type="dt" sz="half" idx="10"/>
          </p:nvPr>
        </p:nvSpPr>
        <p:spPr/>
        <p:txBody>
          <a:bodyPr/>
          <a:lstStyle/>
          <a:p>
            <a:fld id="{12B6F796-7190-467B-A36C-0234C49301A0}" type="datetimeFigureOut">
              <a:rPr lang="en-US" smtClean="0"/>
              <a:t>3/18/2021</a:t>
            </a:fld>
            <a:endParaRPr lang="en-US"/>
          </a:p>
        </p:txBody>
      </p:sp>
      <p:sp>
        <p:nvSpPr>
          <p:cNvPr id="4" name="Footer Placeholder 3">
            <a:extLst>
              <a:ext uri="{FF2B5EF4-FFF2-40B4-BE49-F238E27FC236}">
                <a16:creationId xmlns:a16="http://schemas.microsoft.com/office/drawing/2014/main" id="{218147C9-A424-40F1-B6AD-4F3C8B894C6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8CD8E90-490B-49A1-BEE3-E1CBFBA0525D}"/>
              </a:ext>
            </a:extLst>
          </p:cNvPr>
          <p:cNvSpPr>
            <a:spLocks noGrp="1"/>
          </p:cNvSpPr>
          <p:nvPr>
            <p:ph type="sldNum" sz="quarter" idx="12"/>
          </p:nvPr>
        </p:nvSpPr>
        <p:spPr/>
        <p:txBody>
          <a:bodyPr/>
          <a:lstStyle/>
          <a:p>
            <a:fld id="{69DAFD63-B816-42A3-892F-0017410F7C3F}" type="slidenum">
              <a:rPr lang="en-US" smtClean="0"/>
              <a:t>‹#›</a:t>
            </a:fld>
            <a:endParaRPr lang="en-US"/>
          </a:p>
        </p:txBody>
      </p:sp>
    </p:spTree>
    <p:extLst>
      <p:ext uri="{BB962C8B-B14F-4D97-AF65-F5344CB8AC3E}">
        <p14:creationId xmlns:p14="http://schemas.microsoft.com/office/powerpoint/2010/main" val="4158795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1B7FA2-0465-4358-9A51-B37E4DB0B4E9}"/>
              </a:ext>
            </a:extLst>
          </p:cNvPr>
          <p:cNvSpPr>
            <a:spLocks noGrp="1"/>
          </p:cNvSpPr>
          <p:nvPr>
            <p:ph type="dt" sz="half" idx="10"/>
          </p:nvPr>
        </p:nvSpPr>
        <p:spPr/>
        <p:txBody>
          <a:bodyPr/>
          <a:lstStyle/>
          <a:p>
            <a:fld id="{12B6F796-7190-467B-A36C-0234C49301A0}" type="datetimeFigureOut">
              <a:rPr lang="en-US" smtClean="0"/>
              <a:t>3/18/2021</a:t>
            </a:fld>
            <a:endParaRPr lang="en-US"/>
          </a:p>
        </p:txBody>
      </p:sp>
      <p:sp>
        <p:nvSpPr>
          <p:cNvPr id="3" name="Footer Placeholder 2">
            <a:extLst>
              <a:ext uri="{FF2B5EF4-FFF2-40B4-BE49-F238E27FC236}">
                <a16:creationId xmlns:a16="http://schemas.microsoft.com/office/drawing/2014/main" id="{838C7C0B-537E-456C-ACE7-B47485C4710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C94DD04-971F-43A3-9C7D-D5AF3BF3C77E}"/>
              </a:ext>
            </a:extLst>
          </p:cNvPr>
          <p:cNvSpPr>
            <a:spLocks noGrp="1"/>
          </p:cNvSpPr>
          <p:nvPr>
            <p:ph type="sldNum" sz="quarter" idx="12"/>
          </p:nvPr>
        </p:nvSpPr>
        <p:spPr/>
        <p:txBody>
          <a:bodyPr/>
          <a:lstStyle/>
          <a:p>
            <a:fld id="{69DAFD63-B816-42A3-892F-0017410F7C3F}" type="slidenum">
              <a:rPr lang="en-US" smtClean="0"/>
              <a:t>‹#›</a:t>
            </a:fld>
            <a:endParaRPr lang="en-US"/>
          </a:p>
        </p:txBody>
      </p:sp>
    </p:spTree>
    <p:extLst>
      <p:ext uri="{BB962C8B-B14F-4D97-AF65-F5344CB8AC3E}">
        <p14:creationId xmlns:p14="http://schemas.microsoft.com/office/powerpoint/2010/main" val="3191517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0DD9D-6A13-49B6-B0FD-535355B086F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8956815-8285-4483-9C77-AB89480534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4C678EF-B0DB-4934-9B21-091D9B7655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294043-0DC8-4545-A3FD-1848A929660C}"/>
              </a:ext>
            </a:extLst>
          </p:cNvPr>
          <p:cNvSpPr>
            <a:spLocks noGrp="1"/>
          </p:cNvSpPr>
          <p:nvPr>
            <p:ph type="dt" sz="half" idx="10"/>
          </p:nvPr>
        </p:nvSpPr>
        <p:spPr/>
        <p:txBody>
          <a:bodyPr/>
          <a:lstStyle/>
          <a:p>
            <a:fld id="{12B6F796-7190-467B-A36C-0234C49301A0}" type="datetimeFigureOut">
              <a:rPr lang="en-US" smtClean="0"/>
              <a:t>3/18/2021</a:t>
            </a:fld>
            <a:endParaRPr lang="en-US"/>
          </a:p>
        </p:txBody>
      </p:sp>
      <p:sp>
        <p:nvSpPr>
          <p:cNvPr id="6" name="Footer Placeholder 5">
            <a:extLst>
              <a:ext uri="{FF2B5EF4-FFF2-40B4-BE49-F238E27FC236}">
                <a16:creationId xmlns:a16="http://schemas.microsoft.com/office/drawing/2014/main" id="{158062A4-93C3-4273-A084-8B61951358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CB0BB4C-965D-42A0-A7AE-4C9421A46BF0}"/>
              </a:ext>
            </a:extLst>
          </p:cNvPr>
          <p:cNvSpPr>
            <a:spLocks noGrp="1"/>
          </p:cNvSpPr>
          <p:nvPr>
            <p:ph type="sldNum" sz="quarter" idx="12"/>
          </p:nvPr>
        </p:nvSpPr>
        <p:spPr/>
        <p:txBody>
          <a:bodyPr/>
          <a:lstStyle/>
          <a:p>
            <a:fld id="{69DAFD63-B816-42A3-892F-0017410F7C3F}" type="slidenum">
              <a:rPr lang="en-US" smtClean="0"/>
              <a:t>‹#›</a:t>
            </a:fld>
            <a:endParaRPr lang="en-US"/>
          </a:p>
        </p:txBody>
      </p:sp>
    </p:spTree>
    <p:extLst>
      <p:ext uri="{BB962C8B-B14F-4D97-AF65-F5344CB8AC3E}">
        <p14:creationId xmlns:p14="http://schemas.microsoft.com/office/powerpoint/2010/main" val="289222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BCCCA-44AB-4E22-A7B9-A9F6CCD61F5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91ED70E-CB3A-4076-BD9D-9636F4FA16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BA57A0F-0692-4048-A946-2FF1226F98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D34CE1-8EAC-4CCD-A50C-9B105A5C4B0F}"/>
              </a:ext>
            </a:extLst>
          </p:cNvPr>
          <p:cNvSpPr>
            <a:spLocks noGrp="1"/>
          </p:cNvSpPr>
          <p:nvPr>
            <p:ph type="dt" sz="half" idx="10"/>
          </p:nvPr>
        </p:nvSpPr>
        <p:spPr/>
        <p:txBody>
          <a:bodyPr/>
          <a:lstStyle/>
          <a:p>
            <a:fld id="{12B6F796-7190-467B-A36C-0234C49301A0}" type="datetimeFigureOut">
              <a:rPr lang="en-US" smtClean="0"/>
              <a:t>3/18/2021</a:t>
            </a:fld>
            <a:endParaRPr lang="en-US"/>
          </a:p>
        </p:txBody>
      </p:sp>
      <p:sp>
        <p:nvSpPr>
          <p:cNvPr id="6" name="Footer Placeholder 5">
            <a:extLst>
              <a:ext uri="{FF2B5EF4-FFF2-40B4-BE49-F238E27FC236}">
                <a16:creationId xmlns:a16="http://schemas.microsoft.com/office/drawing/2014/main" id="{47651992-F274-4802-A1B7-5A371AF245F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44A0DE4-F081-42F8-B9C2-9B4DEE97108A}"/>
              </a:ext>
            </a:extLst>
          </p:cNvPr>
          <p:cNvSpPr>
            <a:spLocks noGrp="1"/>
          </p:cNvSpPr>
          <p:nvPr>
            <p:ph type="sldNum" sz="quarter" idx="12"/>
          </p:nvPr>
        </p:nvSpPr>
        <p:spPr/>
        <p:txBody>
          <a:bodyPr/>
          <a:lstStyle/>
          <a:p>
            <a:fld id="{69DAFD63-B816-42A3-892F-0017410F7C3F}" type="slidenum">
              <a:rPr lang="en-US" smtClean="0"/>
              <a:t>‹#›</a:t>
            </a:fld>
            <a:endParaRPr lang="en-US"/>
          </a:p>
        </p:txBody>
      </p:sp>
    </p:spTree>
    <p:extLst>
      <p:ext uri="{BB962C8B-B14F-4D97-AF65-F5344CB8AC3E}">
        <p14:creationId xmlns:p14="http://schemas.microsoft.com/office/powerpoint/2010/main" val="2974293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FE3F6CC-3FC9-46D4-8386-B9F5DDD071B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131D8F5-1B86-4DC9-9E92-2968C14551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4C314D-51AE-4110-BF62-BB2475A8BE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B6F796-7190-467B-A36C-0234C49301A0}" type="datetimeFigureOut">
              <a:rPr lang="en-US" smtClean="0"/>
              <a:t>3/18/2021</a:t>
            </a:fld>
            <a:endParaRPr lang="en-US"/>
          </a:p>
        </p:txBody>
      </p:sp>
      <p:sp>
        <p:nvSpPr>
          <p:cNvPr id="5" name="Footer Placeholder 4">
            <a:extLst>
              <a:ext uri="{FF2B5EF4-FFF2-40B4-BE49-F238E27FC236}">
                <a16:creationId xmlns:a16="http://schemas.microsoft.com/office/drawing/2014/main" id="{F25963DE-F9FF-49C7-A136-4EBCC46229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851458D-0514-4B8C-BA52-A9AFE38BAF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DAFD63-B816-42A3-892F-0017410F7C3F}" type="slidenum">
              <a:rPr lang="en-US" smtClean="0"/>
              <a:t>‹#›</a:t>
            </a:fld>
            <a:endParaRPr lang="en-US"/>
          </a:p>
        </p:txBody>
      </p:sp>
    </p:spTree>
    <p:extLst>
      <p:ext uri="{BB962C8B-B14F-4D97-AF65-F5344CB8AC3E}">
        <p14:creationId xmlns:p14="http://schemas.microsoft.com/office/powerpoint/2010/main" val="28911687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80E5A-CEA8-4C84-853C-E9AD4104B20F}"/>
              </a:ext>
            </a:extLst>
          </p:cNvPr>
          <p:cNvSpPr>
            <a:spLocks noGrp="1"/>
          </p:cNvSpPr>
          <p:nvPr>
            <p:ph type="ctrTitle"/>
          </p:nvPr>
        </p:nvSpPr>
        <p:spPr/>
        <p:txBody>
          <a:bodyPr>
            <a:normAutofit/>
          </a:bodyPr>
          <a:lstStyle/>
          <a:p>
            <a:r>
              <a:rPr lang="en-US" sz="4800" dirty="0"/>
              <a:t>A Solution to the 3m Long Connector Insertion Problem</a:t>
            </a:r>
          </a:p>
        </p:txBody>
      </p:sp>
      <p:sp>
        <p:nvSpPr>
          <p:cNvPr id="3" name="Subtitle 2">
            <a:extLst>
              <a:ext uri="{FF2B5EF4-FFF2-40B4-BE49-F238E27FC236}">
                <a16:creationId xmlns:a16="http://schemas.microsoft.com/office/drawing/2014/main" id="{C2F831FD-9CB5-4F25-97EC-6F765BC23677}"/>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677211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4A20-D325-4740-9798-4BCCA2DC3267}"/>
              </a:ext>
            </a:extLst>
          </p:cNvPr>
          <p:cNvSpPr>
            <a:spLocks noGrp="1"/>
          </p:cNvSpPr>
          <p:nvPr>
            <p:ph type="title"/>
          </p:nvPr>
        </p:nvSpPr>
        <p:spPr>
          <a:xfrm>
            <a:off x="838200" y="365126"/>
            <a:ext cx="10515600" cy="623416"/>
          </a:xfrm>
        </p:spPr>
        <p:txBody>
          <a:bodyPr>
            <a:normAutofit fontScale="90000"/>
          </a:bodyPr>
          <a:lstStyle/>
          <a:p>
            <a:r>
              <a:rPr lang="en-US" dirty="0"/>
              <a:t>Summary</a:t>
            </a:r>
          </a:p>
        </p:txBody>
      </p:sp>
      <p:sp>
        <p:nvSpPr>
          <p:cNvPr id="3" name="Content Placeholder 2">
            <a:extLst>
              <a:ext uri="{FF2B5EF4-FFF2-40B4-BE49-F238E27FC236}">
                <a16:creationId xmlns:a16="http://schemas.microsoft.com/office/drawing/2014/main" id="{EEA6C769-14D6-4673-B1C8-02A269EFF66C}"/>
              </a:ext>
            </a:extLst>
          </p:cNvPr>
          <p:cNvSpPr>
            <a:spLocks noGrp="1"/>
          </p:cNvSpPr>
          <p:nvPr>
            <p:ph idx="1"/>
          </p:nvPr>
        </p:nvSpPr>
        <p:spPr>
          <a:xfrm>
            <a:off x="838200" y="1145059"/>
            <a:ext cx="10515600" cy="5031904"/>
          </a:xfrm>
        </p:spPr>
        <p:txBody>
          <a:bodyPr>
            <a:normAutofit/>
          </a:bodyPr>
          <a:lstStyle/>
          <a:p>
            <a:r>
              <a:rPr lang="en-US" sz="2400" dirty="0"/>
              <a:t>This concept solves the problem of maintaining perfect alignment of pins over a 3m length for the initial pin insertion.</a:t>
            </a:r>
          </a:p>
          <a:p>
            <a:r>
              <a:rPr lang="en-US" sz="2400" dirty="0"/>
              <a:t>It assumes that the conventional pins and sockets interconnect over a 0.9m distance (adapter length) can be done without too much difficulty.</a:t>
            </a:r>
          </a:p>
          <a:p>
            <a:r>
              <a:rPr lang="en-US" sz="2400" dirty="0"/>
              <a:t>Other steps to improve alignment: </a:t>
            </a:r>
          </a:p>
          <a:p>
            <a:pPr lvl="1"/>
            <a:r>
              <a:rPr lang="en-US" sz="2000" dirty="0"/>
              <a:t>Larger PTHs on the adapter boards for the pins</a:t>
            </a:r>
          </a:p>
          <a:p>
            <a:pPr lvl="1"/>
            <a:r>
              <a:rPr lang="en-US" sz="2000" dirty="0"/>
              <a:t>Use a common alignment fixture to bond the anode PCBs to ensure alignment uniformity</a:t>
            </a:r>
          </a:p>
          <a:p>
            <a:r>
              <a:rPr lang="en-US" sz="2400" dirty="0"/>
              <a:t>This approach still leaves the question open if the two anode boards need to be separated and re-engaged. Although the problem might be partially solved by the in-position soldering of the connectors, therefore more or less  maintaining the alignment.</a:t>
            </a:r>
          </a:p>
          <a:p>
            <a:pPr marL="0" indent="0">
              <a:buNone/>
            </a:pPr>
            <a:endParaRPr lang="en-US" sz="2400" dirty="0"/>
          </a:p>
          <a:p>
            <a:endParaRPr lang="en-US" sz="2400" dirty="0"/>
          </a:p>
        </p:txBody>
      </p:sp>
    </p:spTree>
    <p:extLst>
      <p:ext uri="{BB962C8B-B14F-4D97-AF65-F5344CB8AC3E}">
        <p14:creationId xmlns:p14="http://schemas.microsoft.com/office/powerpoint/2010/main" val="8343007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4A20-D325-4740-9798-4BCCA2DC3267}"/>
              </a:ext>
            </a:extLst>
          </p:cNvPr>
          <p:cNvSpPr>
            <a:spLocks noGrp="1"/>
          </p:cNvSpPr>
          <p:nvPr>
            <p:ph type="title"/>
          </p:nvPr>
        </p:nvSpPr>
        <p:spPr>
          <a:xfrm>
            <a:off x="838200" y="365126"/>
            <a:ext cx="10515600" cy="623416"/>
          </a:xfrm>
        </p:spPr>
        <p:txBody>
          <a:bodyPr>
            <a:noAutofit/>
          </a:bodyPr>
          <a:lstStyle/>
          <a:p>
            <a:r>
              <a:rPr lang="en-US" sz="3600" dirty="0"/>
              <a:t>Another solution with no soldering on the large PCBs </a:t>
            </a:r>
            <a:br>
              <a:rPr lang="en-US" sz="3600" dirty="0"/>
            </a:br>
            <a:r>
              <a:rPr lang="en-US" sz="2800" dirty="0"/>
              <a:t>from Rui De Oliveira </a:t>
            </a:r>
            <a:endParaRPr lang="en-US" sz="3600" dirty="0"/>
          </a:p>
        </p:txBody>
      </p:sp>
      <p:sp>
        <p:nvSpPr>
          <p:cNvPr id="3" name="Content Placeholder 2">
            <a:extLst>
              <a:ext uri="{FF2B5EF4-FFF2-40B4-BE49-F238E27FC236}">
                <a16:creationId xmlns:a16="http://schemas.microsoft.com/office/drawing/2014/main" id="{EEA6C769-14D6-4673-B1C8-02A269EFF66C}"/>
              </a:ext>
            </a:extLst>
          </p:cNvPr>
          <p:cNvSpPr>
            <a:spLocks noGrp="1"/>
          </p:cNvSpPr>
          <p:nvPr>
            <p:ph idx="1"/>
          </p:nvPr>
        </p:nvSpPr>
        <p:spPr>
          <a:xfrm>
            <a:off x="838200" y="1359243"/>
            <a:ext cx="10515600" cy="4817720"/>
          </a:xfrm>
        </p:spPr>
        <p:txBody>
          <a:bodyPr>
            <a:normAutofit/>
          </a:bodyPr>
          <a:lstStyle/>
          <a:p>
            <a:r>
              <a:rPr lang="en-US" sz="2400" dirty="0"/>
              <a:t>Build a row of side mounted PCB with multiple edge card connectors.</a:t>
            </a:r>
          </a:p>
          <a:p>
            <a:r>
              <a:rPr lang="en-US" sz="2400" dirty="0"/>
              <a:t>These side PCBs plug onto the edges of all 3 layers of large PCBs.</a:t>
            </a:r>
          </a:p>
          <a:p>
            <a:r>
              <a:rPr lang="en-US" sz="2400" dirty="0"/>
              <a:t>All soldering done on the small side PCBs, which can be mass produced.</a:t>
            </a:r>
          </a:p>
          <a:p>
            <a:r>
              <a:rPr lang="en-US" sz="2400" dirty="0"/>
              <a:t>Downside: larger dead space between CRPs. </a:t>
            </a:r>
          </a:p>
          <a:p>
            <a:pPr marL="0" indent="0">
              <a:buNone/>
            </a:pPr>
            <a:endParaRPr lang="en-US" sz="2400" dirty="0"/>
          </a:p>
          <a:p>
            <a:endParaRPr lang="en-US" sz="2400" dirty="0"/>
          </a:p>
        </p:txBody>
      </p:sp>
      <p:pic>
        <p:nvPicPr>
          <p:cNvPr id="4" name="Picture 3">
            <a:extLst>
              <a:ext uri="{FF2B5EF4-FFF2-40B4-BE49-F238E27FC236}">
                <a16:creationId xmlns:a16="http://schemas.microsoft.com/office/drawing/2014/main" id="{C0EE81D3-E488-41D1-B13C-1BA08C2BE08D}"/>
              </a:ext>
            </a:extLst>
          </p:cNvPr>
          <p:cNvPicPr>
            <a:picLocks noChangeAspect="1"/>
          </p:cNvPicPr>
          <p:nvPr/>
        </p:nvPicPr>
        <p:blipFill>
          <a:blip r:embed="rId2"/>
          <a:stretch>
            <a:fillRect/>
          </a:stretch>
        </p:blipFill>
        <p:spPr>
          <a:xfrm>
            <a:off x="401594" y="3143489"/>
            <a:ext cx="4313779" cy="3714511"/>
          </a:xfrm>
          <a:prstGeom prst="rect">
            <a:avLst/>
          </a:prstGeom>
        </p:spPr>
      </p:pic>
      <p:pic>
        <p:nvPicPr>
          <p:cNvPr id="10" name="Picture 9">
            <a:extLst>
              <a:ext uri="{FF2B5EF4-FFF2-40B4-BE49-F238E27FC236}">
                <a16:creationId xmlns:a16="http://schemas.microsoft.com/office/drawing/2014/main" id="{F5DCE548-0380-4CB7-A17B-1A4E3CDF1B33}"/>
              </a:ext>
            </a:extLst>
          </p:cNvPr>
          <p:cNvPicPr>
            <a:picLocks noChangeAspect="1"/>
          </p:cNvPicPr>
          <p:nvPr/>
        </p:nvPicPr>
        <p:blipFill rotWithShape="1">
          <a:blip r:embed="rId3"/>
          <a:srcRect b="5457"/>
          <a:stretch/>
        </p:blipFill>
        <p:spPr>
          <a:xfrm>
            <a:off x="5539946" y="3181004"/>
            <a:ext cx="6051382" cy="3639480"/>
          </a:xfrm>
          <a:prstGeom prst="rect">
            <a:avLst/>
          </a:prstGeom>
        </p:spPr>
      </p:pic>
    </p:spTree>
    <p:extLst>
      <p:ext uri="{BB962C8B-B14F-4D97-AF65-F5344CB8AC3E}">
        <p14:creationId xmlns:p14="http://schemas.microsoft.com/office/powerpoint/2010/main" val="27568586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3D46484-1BBE-4C9B-9B16-47B1EBA71B06}"/>
              </a:ext>
            </a:extLst>
          </p:cNvPr>
          <p:cNvPicPr>
            <a:picLocks noChangeAspect="1"/>
          </p:cNvPicPr>
          <p:nvPr/>
        </p:nvPicPr>
        <p:blipFill>
          <a:blip r:embed="rId2"/>
          <a:stretch>
            <a:fillRect/>
          </a:stretch>
        </p:blipFill>
        <p:spPr>
          <a:xfrm>
            <a:off x="8257268" y="1898715"/>
            <a:ext cx="2948699" cy="4817720"/>
          </a:xfrm>
          <a:prstGeom prst="rect">
            <a:avLst/>
          </a:prstGeom>
        </p:spPr>
      </p:pic>
      <p:sp>
        <p:nvSpPr>
          <p:cNvPr id="2" name="Title 1">
            <a:extLst>
              <a:ext uri="{FF2B5EF4-FFF2-40B4-BE49-F238E27FC236}">
                <a16:creationId xmlns:a16="http://schemas.microsoft.com/office/drawing/2014/main" id="{EB324A20-D325-4740-9798-4BCCA2DC3267}"/>
              </a:ext>
            </a:extLst>
          </p:cNvPr>
          <p:cNvSpPr>
            <a:spLocks noGrp="1"/>
          </p:cNvSpPr>
          <p:nvPr>
            <p:ph type="title"/>
          </p:nvPr>
        </p:nvSpPr>
        <p:spPr>
          <a:xfrm>
            <a:off x="838200" y="365126"/>
            <a:ext cx="10515600" cy="623416"/>
          </a:xfrm>
        </p:spPr>
        <p:txBody>
          <a:bodyPr>
            <a:noAutofit/>
          </a:bodyPr>
          <a:lstStyle/>
          <a:p>
            <a:r>
              <a:rPr lang="en-US" sz="3600" dirty="0"/>
              <a:t>An alternative side mount PCB</a:t>
            </a:r>
          </a:p>
        </p:txBody>
      </p:sp>
      <p:sp>
        <p:nvSpPr>
          <p:cNvPr id="3" name="Content Placeholder 2">
            <a:extLst>
              <a:ext uri="{FF2B5EF4-FFF2-40B4-BE49-F238E27FC236}">
                <a16:creationId xmlns:a16="http://schemas.microsoft.com/office/drawing/2014/main" id="{EEA6C769-14D6-4673-B1C8-02A269EFF66C}"/>
              </a:ext>
            </a:extLst>
          </p:cNvPr>
          <p:cNvSpPr>
            <a:spLocks noGrp="1"/>
          </p:cNvSpPr>
          <p:nvPr>
            <p:ph idx="1"/>
          </p:nvPr>
        </p:nvSpPr>
        <p:spPr>
          <a:xfrm>
            <a:off x="838200" y="1359243"/>
            <a:ext cx="10515600" cy="4817720"/>
          </a:xfrm>
        </p:spPr>
        <p:txBody>
          <a:bodyPr>
            <a:normAutofit/>
          </a:bodyPr>
          <a:lstStyle/>
          <a:p>
            <a:r>
              <a:rPr lang="en-US" sz="2400" dirty="0"/>
              <a:t>A “home-made” edge connector PCB with much lower profile </a:t>
            </a:r>
            <a:br>
              <a:rPr lang="en-US" sz="2400" dirty="0"/>
            </a:br>
            <a:r>
              <a:rPr lang="en-US" sz="2400" dirty="0"/>
              <a:t>(5.4mm vs. 16.7mm) </a:t>
            </a:r>
          </a:p>
          <a:p>
            <a:r>
              <a:rPr lang="en-US" sz="2400" dirty="0"/>
              <a:t>Surface mount connectors avoid solder bumps facing the outer edges</a:t>
            </a:r>
            <a:br>
              <a:rPr lang="en-US" sz="2400" dirty="0"/>
            </a:br>
            <a:r>
              <a:rPr lang="en-US" sz="2400" dirty="0"/>
              <a:t>of the CRPs.</a:t>
            </a:r>
          </a:p>
          <a:p>
            <a:pPr marL="0" indent="0">
              <a:buNone/>
            </a:pPr>
            <a:endParaRPr lang="en-US" sz="2400" dirty="0"/>
          </a:p>
          <a:p>
            <a:endParaRPr lang="en-US" sz="2400" dirty="0"/>
          </a:p>
        </p:txBody>
      </p:sp>
      <p:pic>
        <p:nvPicPr>
          <p:cNvPr id="5" name="Picture 4">
            <a:extLst>
              <a:ext uri="{FF2B5EF4-FFF2-40B4-BE49-F238E27FC236}">
                <a16:creationId xmlns:a16="http://schemas.microsoft.com/office/drawing/2014/main" id="{7FAB8C4E-E51E-446E-8CE4-77B3BBFF4C30}"/>
              </a:ext>
            </a:extLst>
          </p:cNvPr>
          <p:cNvPicPr>
            <a:picLocks noChangeAspect="1"/>
          </p:cNvPicPr>
          <p:nvPr/>
        </p:nvPicPr>
        <p:blipFill>
          <a:blip r:embed="rId3"/>
          <a:stretch>
            <a:fillRect/>
          </a:stretch>
        </p:blipFill>
        <p:spPr>
          <a:xfrm>
            <a:off x="303088" y="3185621"/>
            <a:ext cx="6813478" cy="3530814"/>
          </a:xfrm>
          <a:prstGeom prst="rect">
            <a:avLst/>
          </a:prstGeom>
        </p:spPr>
      </p:pic>
    </p:spTree>
    <p:extLst>
      <p:ext uri="{BB962C8B-B14F-4D97-AF65-F5344CB8AC3E}">
        <p14:creationId xmlns:p14="http://schemas.microsoft.com/office/powerpoint/2010/main" val="3664022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4A20-D325-4740-9798-4BCCA2DC3267}"/>
              </a:ext>
            </a:extLst>
          </p:cNvPr>
          <p:cNvSpPr>
            <a:spLocks noGrp="1"/>
          </p:cNvSpPr>
          <p:nvPr>
            <p:ph type="title"/>
          </p:nvPr>
        </p:nvSpPr>
        <p:spPr>
          <a:xfrm>
            <a:off x="838200" y="365126"/>
            <a:ext cx="10515600" cy="623416"/>
          </a:xfrm>
        </p:spPr>
        <p:txBody>
          <a:bodyPr>
            <a:normAutofit fontScale="90000"/>
          </a:bodyPr>
          <a:lstStyle/>
          <a:p>
            <a:r>
              <a:rPr lang="en-US" dirty="0"/>
              <a:t>Other alternatives</a:t>
            </a:r>
          </a:p>
        </p:txBody>
      </p:sp>
      <p:sp>
        <p:nvSpPr>
          <p:cNvPr id="3" name="Content Placeholder 2">
            <a:extLst>
              <a:ext uri="{FF2B5EF4-FFF2-40B4-BE49-F238E27FC236}">
                <a16:creationId xmlns:a16="http://schemas.microsoft.com/office/drawing/2014/main" id="{EEA6C769-14D6-4673-B1C8-02A269EFF66C}"/>
              </a:ext>
            </a:extLst>
          </p:cNvPr>
          <p:cNvSpPr>
            <a:spLocks noGrp="1"/>
          </p:cNvSpPr>
          <p:nvPr>
            <p:ph idx="1"/>
          </p:nvPr>
        </p:nvSpPr>
        <p:spPr>
          <a:xfrm>
            <a:off x="838200" y="1145059"/>
            <a:ext cx="10515600" cy="5031904"/>
          </a:xfrm>
        </p:spPr>
        <p:txBody>
          <a:bodyPr>
            <a:normAutofit/>
          </a:bodyPr>
          <a:lstStyle/>
          <a:p>
            <a:r>
              <a:rPr lang="en-US" sz="2400" dirty="0"/>
              <a:t>Similar construction, but with additional shroud or guide to maintain alignment of the pins on the same connector.</a:t>
            </a:r>
          </a:p>
          <a:p>
            <a:r>
              <a:rPr lang="en-US" sz="2400" dirty="0"/>
              <a:t>We can also make special alignment tools to nudge the pins before engaging to the sockets.</a:t>
            </a:r>
          </a:p>
          <a:p>
            <a:pPr marL="0" indent="0">
              <a:buNone/>
            </a:pPr>
            <a:endParaRPr lang="en-US" sz="2400" dirty="0"/>
          </a:p>
          <a:p>
            <a:endParaRPr lang="en-US" sz="2400" dirty="0"/>
          </a:p>
        </p:txBody>
      </p:sp>
      <p:pic>
        <p:nvPicPr>
          <p:cNvPr id="5" name="Picture 4">
            <a:extLst>
              <a:ext uri="{FF2B5EF4-FFF2-40B4-BE49-F238E27FC236}">
                <a16:creationId xmlns:a16="http://schemas.microsoft.com/office/drawing/2014/main" id="{5F023ADE-BCFA-499D-85A8-1203A219C62F}"/>
              </a:ext>
            </a:extLst>
          </p:cNvPr>
          <p:cNvPicPr>
            <a:picLocks noChangeAspect="1"/>
          </p:cNvPicPr>
          <p:nvPr/>
        </p:nvPicPr>
        <p:blipFill>
          <a:blip r:embed="rId2"/>
          <a:stretch>
            <a:fillRect/>
          </a:stretch>
        </p:blipFill>
        <p:spPr>
          <a:xfrm>
            <a:off x="292504" y="2926874"/>
            <a:ext cx="3353815" cy="3360372"/>
          </a:xfrm>
          <a:prstGeom prst="rect">
            <a:avLst/>
          </a:prstGeom>
        </p:spPr>
      </p:pic>
      <p:sp>
        <p:nvSpPr>
          <p:cNvPr id="6" name="TextBox 5">
            <a:extLst>
              <a:ext uri="{FF2B5EF4-FFF2-40B4-BE49-F238E27FC236}">
                <a16:creationId xmlns:a16="http://schemas.microsoft.com/office/drawing/2014/main" id="{4B308ACA-4AEC-4143-9A20-272B52ADB091}"/>
              </a:ext>
            </a:extLst>
          </p:cNvPr>
          <p:cNvSpPr txBox="1"/>
          <p:nvPr/>
        </p:nvSpPr>
        <p:spPr>
          <a:xfrm>
            <a:off x="508571" y="5807631"/>
            <a:ext cx="1242841" cy="369332"/>
          </a:xfrm>
          <a:prstGeom prst="rect">
            <a:avLst/>
          </a:prstGeom>
          <a:noFill/>
        </p:spPr>
        <p:txBody>
          <a:bodyPr wrap="none" rtlCol="0">
            <a:spAutoFit/>
          </a:bodyPr>
          <a:lstStyle/>
          <a:p>
            <a:r>
              <a:rPr lang="en-US" dirty="0" err="1"/>
              <a:t>Samtec</a:t>
            </a:r>
            <a:r>
              <a:rPr lang="en-US" dirty="0"/>
              <a:t> ZSS</a:t>
            </a:r>
          </a:p>
        </p:txBody>
      </p:sp>
      <p:pic>
        <p:nvPicPr>
          <p:cNvPr id="7" name="Picture 6">
            <a:extLst>
              <a:ext uri="{FF2B5EF4-FFF2-40B4-BE49-F238E27FC236}">
                <a16:creationId xmlns:a16="http://schemas.microsoft.com/office/drawing/2014/main" id="{167A424D-8170-4720-A33B-8DB9D32EB540}"/>
              </a:ext>
            </a:extLst>
          </p:cNvPr>
          <p:cNvPicPr>
            <a:picLocks noChangeAspect="1"/>
          </p:cNvPicPr>
          <p:nvPr/>
        </p:nvPicPr>
        <p:blipFill>
          <a:blip r:embed="rId3"/>
          <a:stretch>
            <a:fillRect/>
          </a:stretch>
        </p:blipFill>
        <p:spPr>
          <a:xfrm>
            <a:off x="4302969" y="2855780"/>
            <a:ext cx="3061198" cy="3216679"/>
          </a:xfrm>
          <a:prstGeom prst="rect">
            <a:avLst/>
          </a:prstGeom>
        </p:spPr>
      </p:pic>
      <p:sp>
        <p:nvSpPr>
          <p:cNvPr id="8" name="TextBox 7">
            <a:extLst>
              <a:ext uri="{FF2B5EF4-FFF2-40B4-BE49-F238E27FC236}">
                <a16:creationId xmlns:a16="http://schemas.microsoft.com/office/drawing/2014/main" id="{0319B2A7-37EA-4234-91F8-0D842584520E}"/>
              </a:ext>
            </a:extLst>
          </p:cNvPr>
          <p:cNvSpPr txBox="1"/>
          <p:nvPr/>
        </p:nvSpPr>
        <p:spPr>
          <a:xfrm>
            <a:off x="5918192" y="5807631"/>
            <a:ext cx="1235659" cy="369332"/>
          </a:xfrm>
          <a:prstGeom prst="rect">
            <a:avLst/>
          </a:prstGeom>
          <a:noFill/>
        </p:spPr>
        <p:txBody>
          <a:bodyPr wrap="none" rtlCol="0">
            <a:spAutoFit/>
          </a:bodyPr>
          <a:lstStyle/>
          <a:p>
            <a:r>
              <a:rPr lang="en-US" dirty="0" err="1"/>
              <a:t>Samtec</a:t>
            </a:r>
            <a:r>
              <a:rPr lang="en-US" dirty="0"/>
              <a:t> ZW</a:t>
            </a:r>
          </a:p>
        </p:txBody>
      </p:sp>
      <p:pic>
        <p:nvPicPr>
          <p:cNvPr id="9" name="Picture 8">
            <a:extLst>
              <a:ext uri="{FF2B5EF4-FFF2-40B4-BE49-F238E27FC236}">
                <a16:creationId xmlns:a16="http://schemas.microsoft.com/office/drawing/2014/main" id="{BDED1538-9C6D-4408-9C6B-9A96AFF5B5FB}"/>
              </a:ext>
            </a:extLst>
          </p:cNvPr>
          <p:cNvPicPr>
            <a:picLocks noChangeAspect="1"/>
          </p:cNvPicPr>
          <p:nvPr/>
        </p:nvPicPr>
        <p:blipFill>
          <a:blip r:embed="rId4"/>
          <a:stretch>
            <a:fillRect/>
          </a:stretch>
        </p:blipFill>
        <p:spPr>
          <a:xfrm>
            <a:off x="7752827" y="3319062"/>
            <a:ext cx="4146669" cy="2393879"/>
          </a:xfrm>
          <a:prstGeom prst="rect">
            <a:avLst/>
          </a:prstGeom>
        </p:spPr>
      </p:pic>
    </p:spTree>
    <p:extLst>
      <p:ext uri="{BB962C8B-B14F-4D97-AF65-F5344CB8AC3E}">
        <p14:creationId xmlns:p14="http://schemas.microsoft.com/office/powerpoint/2010/main" val="10710985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C5D6963-D4A4-4C4C-8A26-81BB067BB8D7}"/>
              </a:ext>
            </a:extLst>
          </p:cNvPr>
          <p:cNvPicPr>
            <a:picLocks noChangeAspect="1"/>
          </p:cNvPicPr>
          <p:nvPr/>
        </p:nvPicPr>
        <p:blipFill>
          <a:blip r:embed="rId2"/>
          <a:stretch>
            <a:fillRect/>
          </a:stretch>
        </p:blipFill>
        <p:spPr>
          <a:xfrm>
            <a:off x="4698236" y="2827319"/>
            <a:ext cx="2795528" cy="3411558"/>
          </a:xfrm>
          <a:prstGeom prst="rect">
            <a:avLst/>
          </a:prstGeom>
        </p:spPr>
      </p:pic>
      <p:pic>
        <p:nvPicPr>
          <p:cNvPr id="10" name="Picture 9">
            <a:extLst>
              <a:ext uri="{FF2B5EF4-FFF2-40B4-BE49-F238E27FC236}">
                <a16:creationId xmlns:a16="http://schemas.microsoft.com/office/drawing/2014/main" id="{A7A656F3-6863-4235-B29E-C13C60C50372}"/>
              </a:ext>
            </a:extLst>
          </p:cNvPr>
          <p:cNvPicPr>
            <a:picLocks noChangeAspect="1"/>
          </p:cNvPicPr>
          <p:nvPr/>
        </p:nvPicPr>
        <p:blipFill>
          <a:blip r:embed="rId3"/>
          <a:stretch>
            <a:fillRect/>
          </a:stretch>
        </p:blipFill>
        <p:spPr>
          <a:xfrm>
            <a:off x="703185" y="3136804"/>
            <a:ext cx="3162299" cy="3052762"/>
          </a:xfrm>
          <a:prstGeom prst="rect">
            <a:avLst/>
          </a:prstGeom>
        </p:spPr>
      </p:pic>
      <p:sp>
        <p:nvSpPr>
          <p:cNvPr id="2" name="Title 1">
            <a:extLst>
              <a:ext uri="{FF2B5EF4-FFF2-40B4-BE49-F238E27FC236}">
                <a16:creationId xmlns:a16="http://schemas.microsoft.com/office/drawing/2014/main" id="{EB324A20-D325-4740-9798-4BCCA2DC3267}"/>
              </a:ext>
            </a:extLst>
          </p:cNvPr>
          <p:cNvSpPr>
            <a:spLocks noGrp="1"/>
          </p:cNvSpPr>
          <p:nvPr>
            <p:ph type="title"/>
          </p:nvPr>
        </p:nvSpPr>
        <p:spPr>
          <a:xfrm>
            <a:off x="838200" y="365126"/>
            <a:ext cx="10515600" cy="623416"/>
          </a:xfrm>
        </p:spPr>
        <p:txBody>
          <a:bodyPr>
            <a:normAutofit fontScale="90000"/>
          </a:bodyPr>
          <a:lstStyle/>
          <a:p>
            <a:r>
              <a:rPr lang="en-US" dirty="0"/>
              <a:t>Non-Pin and socket alternatives</a:t>
            </a:r>
          </a:p>
        </p:txBody>
      </p:sp>
      <p:sp>
        <p:nvSpPr>
          <p:cNvPr id="3" name="Content Placeholder 2">
            <a:extLst>
              <a:ext uri="{FF2B5EF4-FFF2-40B4-BE49-F238E27FC236}">
                <a16:creationId xmlns:a16="http://schemas.microsoft.com/office/drawing/2014/main" id="{EEA6C769-14D6-4673-B1C8-02A269EFF66C}"/>
              </a:ext>
            </a:extLst>
          </p:cNvPr>
          <p:cNvSpPr>
            <a:spLocks noGrp="1"/>
          </p:cNvSpPr>
          <p:nvPr>
            <p:ph idx="1"/>
          </p:nvPr>
        </p:nvSpPr>
        <p:spPr>
          <a:xfrm>
            <a:off x="838200" y="1145059"/>
            <a:ext cx="10515600" cy="5031904"/>
          </a:xfrm>
        </p:spPr>
        <p:txBody>
          <a:bodyPr>
            <a:normAutofit/>
          </a:bodyPr>
          <a:lstStyle/>
          <a:p>
            <a:r>
              <a:rPr lang="en-US" sz="2400" dirty="0"/>
              <a:t>Use edge card sockets with strips of PCB to bridge the anode.</a:t>
            </a:r>
          </a:p>
          <a:p>
            <a:r>
              <a:rPr lang="en-US" sz="2400" dirty="0"/>
              <a:t>Use FPC connectors (ZIF) and flexible printed circuit jumpers.  </a:t>
            </a:r>
          </a:p>
          <a:p>
            <a:r>
              <a:rPr lang="en-US" sz="2400" dirty="0"/>
              <a:t>Common drawback: high density connectors for very low density (~10mm) connection: a lot of manual soldering due to the size of the boards.</a:t>
            </a:r>
          </a:p>
          <a:p>
            <a:pPr marL="0" indent="0">
              <a:buNone/>
            </a:pPr>
            <a:endParaRPr lang="en-US" sz="2400" dirty="0"/>
          </a:p>
          <a:p>
            <a:endParaRPr lang="en-US" sz="2400" dirty="0"/>
          </a:p>
        </p:txBody>
      </p:sp>
      <p:sp>
        <p:nvSpPr>
          <p:cNvPr id="6" name="TextBox 5">
            <a:extLst>
              <a:ext uri="{FF2B5EF4-FFF2-40B4-BE49-F238E27FC236}">
                <a16:creationId xmlns:a16="http://schemas.microsoft.com/office/drawing/2014/main" id="{4B308ACA-4AEC-4143-9A20-272B52ADB091}"/>
              </a:ext>
            </a:extLst>
          </p:cNvPr>
          <p:cNvSpPr txBox="1"/>
          <p:nvPr/>
        </p:nvSpPr>
        <p:spPr>
          <a:xfrm>
            <a:off x="1876801" y="5681734"/>
            <a:ext cx="1835952" cy="923330"/>
          </a:xfrm>
          <a:prstGeom prst="rect">
            <a:avLst/>
          </a:prstGeom>
          <a:noFill/>
        </p:spPr>
        <p:txBody>
          <a:bodyPr wrap="none" rtlCol="0">
            <a:spAutoFit/>
          </a:bodyPr>
          <a:lstStyle/>
          <a:p>
            <a:r>
              <a:rPr lang="en-US" dirty="0"/>
              <a:t>Edge card sockets</a:t>
            </a:r>
          </a:p>
          <a:p>
            <a:r>
              <a:rPr lang="en-US" dirty="0" err="1"/>
              <a:t>Samtec</a:t>
            </a:r>
            <a:r>
              <a:rPr lang="en-US" dirty="0"/>
              <a:t> MEC2</a:t>
            </a:r>
          </a:p>
          <a:p>
            <a:r>
              <a:rPr lang="en-US" dirty="0"/>
              <a:t>(5.6mm wide)</a:t>
            </a:r>
          </a:p>
        </p:txBody>
      </p:sp>
      <p:sp>
        <p:nvSpPr>
          <p:cNvPr id="8" name="TextBox 7">
            <a:extLst>
              <a:ext uri="{FF2B5EF4-FFF2-40B4-BE49-F238E27FC236}">
                <a16:creationId xmlns:a16="http://schemas.microsoft.com/office/drawing/2014/main" id="{0319B2A7-37EA-4234-91F8-0D842584520E}"/>
              </a:ext>
            </a:extLst>
          </p:cNvPr>
          <p:cNvSpPr txBox="1"/>
          <p:nvPr/>
        </p:nvSpPr>
        <p:spPr>
          <a:xfrm>
            <a:off x="5611448" y="5820234"/>
            <a:ext cx="2289153" cy="646331"/>
          </a:xfrm>
          <a:prstGeom prst="rect">
            <a:avLst/>
          </a:prstGeom>
          <a:noFill/>
        </p:spPr>
        <p:txBody>
          <a:bodyPr wrap="none" rtlCol="0">
            <a:spAutoFit/>
          </a:bodyPr>
          <a:lstStyle/>
          <a:p>
            <a:r>
              <a:rPr lang="en-US" dirty="0"/>
              <a:t>Flexible Printed Circuit</a:t>
            </a:r>
          </a:p>
          <a:p>
            <a:r>
              <a:rPr lang="en-US" dirty="0"/>
              <a:t>(3-4mm wide)</a:t>
            </a:r>
          </a:p>
        </p:txBody>
      </p:sp>
      <p:pic>
        <p:nvPicPr>
          <p:cNvPr id="11" name="Picture 10">
            <a:extLst>
              <a:ext uri="{FF2B5EF4-FFF2-40B4-BE49-F238E27FC236}">
                <a16:creationId xmlns:a16="http://schemas.microsoft.com/office/drawing/2014/main" id="{89D63C49-04BC-4F99-B425-E345553A2348}"/>
              </a:ext>
            </a:extLst>
          </p:cNvPr>
          <p:cNvPicPr>
            <a:picLocks noChangeAspect="1"/>
          </p:cNvPicPr>
          <p:nvPr/>
        </p:nvPicPr>
        <p:blipFill>
          <a:blip r:embed="rId4"/>
          <a:stretch>
            <a:fillRect/>
          </a:stretch>
        </p:blipFill>
        <p:spPr>
          <a:xfrm>
            <a:off x="8576973" y="2788096"/>
            <a:ext cx="3088124" cy="3490003"/>
          </a:xfrm>
          <a:prstGeom prst="rect">
            <a:avLst/>
          </a:prstGeom>
        </p:spPr>
      </p:pic>
    </p:spTree>
    <p:extLst>
      <p:ext uri="{BB962C8B-B14F-4D97-AF65-F5344CB8AC3E}">
        <p14:creationId xmlns:p14="http://schemas.microsoft.com/office/powerpoint/2010/main" val="117292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4A20-D325-4740-9798-4BCCA2DC3267}"/>
              </a:ext>
            </a:extLst>
          </p:cNvPr>
          <p:cNvSpPr>
            <a:spLocks noGrp="1"/>
          </p:cNvSpPr>
          <p:nvPr>
            <p:ph type="title"/>
          </p:nvPr>
        </p:nvSpPr>
        <p:spPr>
          <a:xfrm>
            <a:off x="838200" y="365126"/>
            <a:ext cx="10515600" cy="623416"/>
          </a:xfrm>
        </p:spPr>
        <p:txBody>
          <a:bodyPr>
            <a:normAutofit fontScale="90000"/>
          </a:bodyPr>
          <a:lstStyle/>
          <a:p>
            <a:r>
              <a:rPr lang="en-US" dirty="0"/>
              <a:t>Current PCB design</a:t>
            </a:r>
          </a:p>
        </p:txBody>
      </p:sp>
      <p:sp>
        <p:nvSpPr>
          <p:cNvPr id="3" name="Content Placeholder 2">
            <a:extLst>
              <a:ext uri="{FF2B5EF4-FFF2-40B4-BE49-F238E27FC236}">
                <a16:creationId xmlns:a16="http://schemas.microsoft.com/office/drawing/2014/main" id="{EEA6C769-14D6-4673-B1C8-02A269EFF66C}"/>
              </a:ext>
            </a:extLst>
          </p:cNvPr>
          <p:cNvSpPr>
            <a:spLocks noGrp="1"/>
          </p:cNvSpPr>
          <p:nvPr>
            <p:ph idx="1"/>
          </p:nvPr>
        </p:nvSpPr>
        <p:spPr>
          <a:xfrm>
            <a:off x="838200" y="1145059"/>
            <a:ext cx="10515600" cy="5031904"/>
          </a:xfrm>
        </p:spPr>
        <p:txBody>
          <a:bodyPr/>
          <a:lstStyle/>
          <a:p>
            <a:r>
              <a:rPr lang="en-US" dirty="0"/>
              <a:t>Use </a:t>
            </a:r>
            <a:r>
              <a:rPr lang="en-US" dirty="0" err="1"/>
              <a:t>Samtec</a:t>
            </a:r>
            <a:r>
              <a:rPr lang="en-US" dirty="0"/>
              <a:t> SSQ connectors on anode 2 to connect both the sockets on anode 1, and the pins on adapter boards.</a:t>
            </a:r>
          </a:p>
          <a:p>
            <a:r>
              <a:rPr lang="en-US" dirty="0"/>
              <a:t>There are concerns over the alignment of the pins over the 3m length of the boards between anode 1 and 2.</a:t>
            </a:r>
          </a:p>
          <a:p>
            <a:r>
              <a:rPr lang="en-US" dirty="0"/>
              <a:t>Maximum length of the adapter</a:t>
            </a:r>
            <a:br>
              <a:rPr lang="en-US" dirty="0"/>
            </a:br>
            <a:r>
              <a:rPr lang="en-US" dirty="0"/>
              <a:t>board is &lt;0.9m.  Apparently, people</a:t>
            </a:r>
            <a:br>
              <a:rPr lang="en-US" dirty="0"/>
            </a:br>
            <a:r>
              <a:rPr lang="en-US" dirty="0"/>
              <a:t>at CERN have stacked boards 2m in </a:t>
            </a:r>
            <a:br>
              <a:rPr lang="en-US" dirty="0"/>
            </a:br>
            <a:r>
              <a:rPr lang="en-US" dirty="0"/>
              <a:t>length.</a:t>
            </a:r>
          </a:p>
          <a:p>
            <a:endParaRPr lang="en-US" dirty="0"/>
          </a:p>
        </p:txBody>
      </p:sp>
      <p:pic>
        <p:nvPicPr>
          <p:cNvPr id="6" name="Picture 5">
            <a:extLst>
              <a:ext uri="{FF2B5EF4-FFF2-40B4-BE49-F238E27FC236}">
                <a16:creationId xmlns:a16="http://schemas.microsoft.com/office/drawing/2014/main" id="{08CF9459-EDDC-4198-A94E-90E2619194C9}"/>
              </a:ext>
            </a:extLst>
          </p:cNvPr>
          <p:cNvPicPr>
            <a:picLocks noChangeAspect="1"/>
          </p:cNvPicPr>
          <p:nvPr/>
        </p:nvPicPr>
        <p:blipFill>
          <a:blip r:embed="rId2"/>
          <a:stretch>
            <a:fillRect/>
          </a:stretch>
        </p:blipFill>
        <p:spPr>
          <a:xfrm>
            <a:off x="6467583" y="3309165"/>
            <a:ext cx="5622936" cy="3456367"/>
          </a:xfrm>
          <a:prstGeom prst="rect">
            <a:avLst/>
          </a:prstGeom>
        </p:spPr>
      </p:pic>
    </p:spTree>
    <p:extLst>
      <p:ext uri="{BB962C8B-B14F-4D97-AF65-F5344CB8AC3E}">
        <p14:creationId xmlns:p14="http://schemas.microsoft.com/office/powerpoint/2010/main" val="1288893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4A20-D325-4740-9798-4BCCA2DC3267}"/>
              </a:ext>
            </a:extLst>
          </p:cNvPr>
          <p:cNvSpPr>
            <a:spLocks noGrp="1"/>
          </p:cNvSpPr>
          <p:nvPr>
            <p:ph type="title"/>
          </p:nvPr>
        </p:nvSpPr>
        <p:spPr>
          <a:xfrm>
            <a:off x="838200" y="365126"/>
            <a:ext cx="10515600" cy="623416"/>
          </a:xfrm>
        </p:spPr>
        <p:txBody>
          <a:bodyPr>
            <a:normAutofit fontScale="90000"/>
          </a:bodyPr>
          <a:lstStyle/>
          <a:p>
            <a:r>
              <a:rPr lang="en-US" dirty="0"/>
              <a:t>Changes to the current PCB design</a:t>
            </a:r>
          </a:p>
        </p:txBody>
      </p:sp>
      <p:sp>
        <p:nvSpPr>
          <p:cNvPr id="3" name="Content Placeholder 2">
            <a:extLst>
              <a:ext uri="{FF2B5EF4-FFF2-40B4-BE49-F238E27FC236}">
                <a16:creationId xmlns:a16="http://schemas.microsoft.com/office/drawing/2014/main" id="{EEA6C769-14D6-4673-B1C8-02A269EFF66C}"/>
              </a:ext>
            </a:extLst>
          </p:cNvPr>
          <p:cNvSpPr>
            <a:spLocks noGrp="1"/>
          </p:cNvSpPr>
          <p:nvPr>
            <p:ph idx="1"/>
          </p:nvPr>
        </p:nvSpPr>
        <p:spPr>
          <a:xfrm>
            <a:off x="838200" y="1145059"/>
            <a:ext cx="10515600" cy="5031904"/>
          </a:xfrm>
        </p:spPr>
        <p:txBody>
          <a:bodyPr/>
          <a:lstStyle/>
          <a:p>
            <a:pPr marL="0" indent="0">
              <a:buNone/>
            </a:pPr>
            <a:r>
              <a:rPr lang="en-US" dirty="0"/>
              <a:t>On Anode 2:</a:t>
            </a:r>
          </a:p>
          <a:p>
            <a:r>
              <a:rPr lang="en-US" dirty="0"/>
              <a:t>Remove the SSQ connectors on the Anode 2</a:t>
            </a:r>
          </a:p>
          <a:p>
            <a:r>
              <a:rPr lang="en-US" dirty="0"/>
              <a:t>Drill oversized holes (~2mm) where the SSQ pins passed through</a:t>
            </a:r>
          </a:p>
          <a:p>
            <a:endParaRPr lang="en-US" dirty="0"/>
          </a:p>
        </p:txBody>
      </p:sp>
      <p:pic>
        <p:nvPicPr>
          <p:cNvPr id="4" name="Picture 3">
            <a:extLst>
              <a:ext uri="{FF2B5EF4-FFF2-40B4-BE49-F238E27FC236}">
                <a16:creationId xmlns:a16="http://schemas.microsoft.com/office/drawing/2014/main" id="{B1FCEFA8-A482-41B8-9C74-EE7D3F9FA4BB}"/>
              </a:ext>
            </a:extLst>
          </p:cNvPr>
          <p:cNvPicPr>
            <a:picLocks noChangeAspect="1"/>
          </p:cNvPicPr>
          <p:nvPr/>
        </p:nvPicPr>
        <p:blipFill>
          <a:blip r:embed="rId2"/>
          <a:stretch>
            <a:fillRect/>
          </a:stretch>
        </p:blipFill>
        <p:spPr>
          <a:xfrm>
            <a:off x="218001" y="3784509"/>
            <a:ext cx="5198789" cy="1856136"/>
          </a:xfrm>
          <a:prstGeom prst="rect">
            <a:avLst/>
          </a:prstGeom>
        </p:spPr>
      </p:pic>
      <p:pic>
        <p:nvPicPr>
          <p:cNvPr id="5" name="Picture 4">
            <a:extLst>
              <a:ext uri="{FF2B5EF4-FFF2-40B4-BE49-F238E27FC236}">
                <a16:creationId xmlns:a16="http://schemas.microsoft.com/office/drawing/2014/main" id="{1F081771-74E6-4965-A2FF-674EF3F8FBBF}"/>
              </a:ext>
            </a:extLst>
          </p:cNvPr>
          <p:cNvPicPr>
            <a:picLocks noChangeAspect="1"/>
          </p:cNvPicPr>
          <p:nvPr/>
        </p:nvPicPr>
        <p:blipFill>
          <a:blip r:embed="rId3"/>
          <a:stretch>
            <a:fillRect/>
          </a:stretch>
        </p:blipFill>
        <p:spPr>
          <a:xfrm>
            <a:off x="5763096" y="3661011"/>
            <a:ext cx="5739570" cy="2413722"/>
          </a:xfrm>
          <a:prstGeom prst="rect">
            <a:avLst/>
          </a:prstGeom>
        </p:spPr>
      </p:pic>
    </p:spTree>
    <p:extLst>
      <p:ext uri="{BB962C8B-B14F-4D97-AF65-F5344CB8AC3E}">
        <p14:creationId xmlns:p14="http://schemas.microsoft.com/office/powerpoint/2010/main" val="159442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4A20-D325-4740-9798-4BCCA2DC3267}"/>
              </a:ext>
            </a:extLst>
          </p:cNvPr>
          <p:cNvSpPr>
            <a:spLocks noGrp="1"/>
          </p:cNvSpPr>
          <p:nvPr>
            <p:ph type="title"/>
          </p:nvPr>
        </p:nvSpPr>
        <p:spPr>
          <a:xfrm>
            <a:off x="838200" y="365126"/>
            <a:ext cx="10515600" cy="623416"/>
          </a:xfrm>
        </p:spPr>
        <p:txBody>
          <a:bodyPr>
            <a:normAutofit fontScale="90000"/>
          </a:bodyPr>
          <a:lstStyle/>
          <a:p>
            <a:r>
              <a:rPr lang="en-US" dirty="0"/>
              <a:t>Changes to the current PCB design</a:t>
            </a:r>
          </a:p>
        </p:txBody>
      </p:sp>
      <p:sp>
        <p:nvSpPr>
          <p:cNvPr id="3" name="Content Placeholder 2">
            <a:extLst>
              <a:ext uri="{FF2B5EF4-FFF2-40B4-BE49-F238E27FC236}">
                <a16:creationId xmlns:a16="http://schemas.microsoft.com/office/drawing/2014/main" id="{EEA6C769-14D6-4673-B1C8-02A269EFF66C}"/>
              </a:ext>
            </a:extLst>
          </p:cNvPr>
          <p:cNvSpPr>
            <a:spLocks noGrp="1"/>
          </p:cNvSpPr>
          <p:nvPr>
            <p:ph idx="1"/>
          </p:nvPr>
        </p:nvSpPr>
        <p:spPr>
          <a:xfrm>
            <a:off x="838200" y="1145059"/>
            <a:ext cx="10515600" cy="5031904"/>
          </a:xfrm>
        </p:spPr>
        <p:txBody>
          <a:bodyPr/>
          <a:lstStyle/>
          <a:p>
            <a:pPr marL="0" indent="0">
              <a:buNone/>
            </a:pPr>
            <a:r>
              <a:rPr lang="en-US" dirty="0"/>
              <a:t>On the adapter boards:</a:t>
            </a:r>
          </a:p>
          <a:p>
            <a:r>
              <a:rPr lang="en-US" dirty="0"/>
              <a:t>Replace the outer row of pins from TSW to longer MTSW connectors</a:t>
            </a:r>
          </a:p>
          <a:p>
            <a:endParaRPr lang="en-US" dirty="0"/>
          </a:p>
        </p:txBody>
      </p:sp>
      <p:pic>
        <p:nvPicPr>
          <p:cNvPr id="6" name="Picture 5">
            <a:extLst>
              <a:ext uri="{FF2B5EF4-FFF2-40B4-BE49-F238E27FC236}">
                <a16:creationId xmlns:a16="http://schemas.microsoft.com/office/drawing/2014/main" id="{E1A3DD83-3E27-4573-884D-588C62052331}"/>
              </a:ext>
            </a:extLst>
          </p:cNvPr>
          <p:cNvPicPr>
            <a:picLocks noChangeAspect="1"/>
          </p:cNvPicPr>
          <p:nvPr/>
        </p:nvPicPr>
        <p:blipFill>
          <a:blip r:embed="rId2"/>
          <a:stretch>
            <a:fillRect/>
          </a:stretch>
        </p:blipFill>
        <p:spPr>
          <a:xfrm>
            <a:off x="1009423" y="2985105"/>
            <a:ext cx="4996977" cy="3125862"/>
          </a:xfrm>
          <a:prstGeom prst="rect">
            <a:avLst/>
          </a:prstGeom>
        </p:spPr>
      </p:pic>
      <p:pic>
        <p:nvPicPr>
          <p:cNvPr id="7" name="Picture 6">
            <a:extLst>
              <a:ext uri="{FF2B5EF4-FFF2-40B4-BE49-F238E27FC236}">
                <a16:creationId xmlns:a16="http://schemas.microsoft.com/office/drawing/2014/main" id="{615CCA33-1EC0-4AD1-A055-CB904EC4F75D}"/>
              </a:ext>
            </a:extLst>
          </p:cNvPr>
          <p:cNvPicPr>
            <a:picLocks noChangeAspect="1"/>
          </p:cNvPicPr>
          <p:nvPr/>
        </p:nvPicPr>
        <p:blipFill>
          <a:blip r:embed="rId3"/>
          <a:stretch>
            <a:fillRect/>
          </a:stretch>
        </p:blipFill>
        <p:spPr>
          <a:xfrm rot="10800000">
            <a:off x="6308941" y="2478315"/>
            <a:ext cx="3988642" cy="4379685"/>
          </a:xfrm>
          <a:prstGeom prst="rect">
            <a:avLst/>
          </a:prstGeom>
        </p:spPr>
      </p:pic>
    </p:spTree>
    <p:extLst>
      <p:ext uri="{BB962C8B-B14F-4D97-AF65-F5344CB8AC3E}">
        <p14:creationId xmlns:p14="http://schemas.microsoft.com/office/powerpoint/2010/main" val="670234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4A20-D325-4740-9798-4BCCA2DC3267}"/>
              </a:ext>
            </a:extLst>
          </p:cNvPr>
          <p:cNvSpPr>
            <a:spLocks noGrp="1"/>
          </p:cNvSpPr>
          <p:nvPr>
            <p:ph type="title"/>
          </p:nvPr>
        </p:nvSpPr>
        <p:spPr>
          <a:xfrm>
            <a:off x="838200" y="365126"/>
            <a:ext cx="10515600" cy="623416"/>
          </a:xfrm>
        </p:spPr>
        <p:txBody>
          <a:bodyPr>
            <a:normAutofit fontScale="90000"/>
          </a:bodyPr>
          <a:lstStyle/>
          <a:p>
            <a:r>
              <a:rPr lang="en-US" dirty="0"/>
              <a:t>New Assembly Sequence, 1</a:t>
            </a:r>
          </a:p>
        </p:txBody>
      </p:sp>
      <p:sp>
        <p:nvSpPr>
          <p:cNvPr id="3" name="Content Placeholder 2">
            <a:extLst>
              <a:ext uri="{FF2B5EF4-FFF2-40B4-BE49-F238E27FC236}">
                <a16:creationId xmlns:a16="http://schemas.microsoft.com/office/drawing/2014/main" id="{EEA6C769-14D6-4673-B1C8-02A269EFF66C}"/>
              </a:ext>
            </a:extLst>
          </p:cNvPr>
          <p:cNvSpPr>
            <a:spLocks noGrp="1"/>
          </p:cNvSpPr>
          <p:nvPr>
            <p:ph idx="1"/>
          </p:nvPr>
        </p:nvSpPr>
        <p:spPr>
          <a:xfrm>
            <a:off x="838200" y="1145059"/>
            <a:ext cx="10515600" cy="5031904"/>
          </a:xfrm>
        </p:spPr>
        <p:txBody>
          <a:bodyPr>
            <a:normAutofit/>
          </a:bodyPr>
          <a:lstStyle/>
          <a:p>
            <a:r>
              <a:rPr lang="en-US" sz="2400" dirty="0"/>
              <a:t>Instead of plugging Anode 2 into Anode 1, then Adapter to Anode 2+1, we need to assemble Anode 2 + adapter boards first.</a:t>
            </a:r>
          </a:p>
          <a:p>
            <a:r>
              <a:rPr lang="en-US" sz="2400" dirty="0"/>
              <a:t>Place the MTSW pins through the large holes on anode 2</a:t>
            </a:r>
          </a:p>
          <a:p>
            <a:r>
              <a:rPr lang="en-US" sz="2400" dirty="0"/>
              <a:t>Anode 2 needs to be elevated off the table top for the long pins</a:t>
            </a:r>
          </a:p>
          <a:p>
            <a:endParaRPr lang="en-US" sz="2400" dirty="0"/>
          </a:p>
        </p:txBody>
      </p:sp>
      <p:pic>
        <p:nvPicPr>
          <p:cNvPr id="4" name="Picture 3">
            <a:extLst>
              <a:ext uri="{FF2B5EF4-FFF2-40B4-BE49-F238E27FC236}">
                <a16:creationId xmlns:a16="http://schemas.microsoft.com/office/drawing/2014/main" id="{539FBEB8-4752-4609-B393-E0CA7B595404}"/>
              </a:ext>
            </a:extLst>
          </p:cNvPr>
          <p:cNvPicPr>
            <a:picLocks noChangeAspect="1"/>
          </p:cNvPicPr>
          <p:nvPr/>
        </p:nvPicPr>
        <p:blipFill>
          <a:blip r:embed="rId2"/>
          <a:stretch>
            <a:fillRect/>
          </a:stretch>
        </p:blipFill>
        <p:spPr>
          <a:xfrm>
            <a:off x="2859313" y="2905287"/>
            <a:ext cx="6783010" cy="3785488"/>
          </a:xfrm>
          <a:prstGeom prst="rect">
            <a:avLst/>
          </a:prstGeom>
        </p:spPr>
      </p:pic>
    </p:spTree>
    <p:extLst>
      <p:ext uri="{BB962C8B-B14F-4D97-AF65-F5344CB8AC3E}">
        <p14:creationId xmlns:p14="http://schemas.microsoft.com/office/powerpoint/2010/main" val="3030132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4A20-D325-4740-9798-4BCCA2DC3267}"/>
              </a:ext>
            </a:extLst>
          </p:cNvPr>
          <p:cNvSpPr>
            <a:spLocks noGrp="1"/>
          </p:cNvSpPr>
          <p:nvPr>
            <p:ph type="title"/>
          </p:nvPr>
        </p:nvSpPr>
        <p:spPr>
          <a:xfrm>
            <a:off x="838200" y="365126"/>
            <a:ext cx="10515600" cy="623416"/>
          </a:xfrm>
        </p:spPr>
        <p:txBody>
          <a:bodyPr>
            <a:normAutofit fontScale="90000"/>
          </a:bodyPr>
          <a:lstStyle/>
          <a:p>
            <a:r>
              <a:rPr lang="en-US" dirty="0"/>
              <a:t>New Assembly Sequence, 2</a:t>
            </a:r>
          </a:p>
        </p:txBody>
      </p:sp>
      <p:sp>
        <p:nvSpPr>
          <p:cNvPr id="3" name="Content Placeholder 2">
            <a:extLst>
              <a:ext uri="{FF2B5EF4-FFF2-40B4-BE49-F238E27FC236}">
                <a16:creationId xmlns:a16="http://schemas.microsoft.com/office/drawing/2014/main" id="{EEA6C769-14D6-4673-B1C8-02A269EFF66C}"/>
              </a:ext>
            </a:extLst>
          </p:cNvPr>
          <p:cNvSpPr>
            <a:spLocks noGrp="1"/>
          </p:cNvSpPr>
          <p:nvPr>
            <p:ph idx="1"/>
          </p:nvPr>
        </p:nvSpPr>
        <p:spPr>
          <a:xfrm>
            <a:off x="838200" y="1145059"/>
            <a:ext cx="10515600" cy="5031904"/>
          </a:xfrm>
        </p:spPr>
        <p:txBody>
          <a:bodyPr>
            <a:normAutofit/>
          </a:bodyPr>
          <a:lstStyle/>
          <a:p>
            <a:r>
              <a:rPr lang="en-US" sz="2400" dirty="0"/>
              <a:t>Position the Anode 2 + adapter board assembly over Anode 1.  Lower the assembly toward the Anode 1 until the MTSW connectors have been pushed up nearly reaching the adapter boards.</a:t>
            </a:r>
          </a:p>
          <a:p>
            <a:r>
              <a:rPr lang="en-US" sz="2400" dirty="0"/>
              <a:t>Plug in each of the MTSW connectors into the mating SSM sockets</a:t>
            </a:r>
          </a:p>
          <a:p>
            <a:pPr marL="0" indent="0">
              <a:buNone/>
            </a:pPr>
            <a:endParaRPr lang="en-US" sz="2400" dirty="0"/>
          </a:p>
          <a:p>
            <a:endParaRPr lang="en-US" sz="2400" dirty="0"/>
          </a:p>
        </p:txBody>
      </p:sp>
      <p:pic>
        <p:nvPicPr>
          <p:cNvPr id="5" name="Picture 4">
            <a:extLst>
              <a:ext uri="{FF2B5EF4-FFF2-40B4-BE49-F238E27FC236}">
                <a16:creationId xmlns:a16="http://schemas.microsoft.com/office/drawing/2014/main" id="{F81BBBF6-13A9-4CC5-A0E6-2A7EA1E0AF2F}"/>
              </a:ext>
            </a:extLst>
          </p:cNvPr>
          <p:cNvPicPr>
            <a:picLocks noChangeAspect="1"/>
          </p:cNvPicPr>
          <p:nvPr/>
        </p:nvPicPr>
        <p:blipFill>
          <a:blip r:embed="rId2"/>
          <a:stretch>
            <a:fillRect/>
          </a:stretch>
        </p:blipFill>
        <p:spPr>
          <a:xfrm>
            <a:off x="2660953" y="2808352"/>
            <a:ext cx="6395961" cy="3952886"/>
          </a:xfrm>
          <a:prstGeom prst="rect">
            <a:avLst/>
          </a:prstGeom>
        </p:spPr>
      </p:pic>
    </p:spTree>
    <p:extLst>
      <p:ext uri="{BB962C8B-B14F-4D97-AF65-F5344CB8AC3E}">
        <p14:creationId xmlns:p14="http://schemas.microsoft.com/office/powerpoint/2010/main" val="2326623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4A20-D325-4740-9798-4BCCA2DC3267}"/>
              </a:ext>
            </a:extLst>
          </p:cNvPr>
          <p:cNvSpPr>
            <a:spLocks noGrp="1"/>
          </p:cNvSpPr>
          <p:nvPr>
            <p:ph type="title"/>
          </p:nvPr>
        </p:nvSpPr>
        <p:spPr>
          <a:xfrm>
            <a:off x="838200" y="365126"/>
            <a:ext cx="10515600" cy="623416"/>
          </a:xfrm>
        </p:spPr>
        <p:txBody>
          <a:bodyPr>
            <a:normAutofit fontScale="90000"/>
          </a:bodyPr>
          <a:lstStyle/>
          <a:p>
            <a:r>
              <a:rPr lang="en-US" dirty="0"/>
              <a:t>New Assembly Sequence, 3</a:t>
            </a:r>
          </a:p>
        </p:txBody>
      </p:sp>
      <p:sp>
        <p:nvSpPr>
          <p:cNvPr id="3" name="Content Placeholder 2">
            <a:extLst>
              <a:ext uri="{FF2B5EF4-FFF2-40B4-BE49-F238E27FC236}">
                <a16:creationId xmlns:a16="http://schemas.microsoft.com/office/drawing/2014/main" id="{EEA6C769-14D6-4673-B1C8-02A269EFF66C}"/>
              </a:ext>
            </a:extLst>
          </p:cNvPr>
          <p:cNvSpPr>
            <a:spLocks noGrp="1"/>
          </p:cNvSpPr>
          <p:nvPr>
            <p:ph idx="1"/>
          </p:nvPr>
        </p:nvSpPr>
        <p:spPr>
          <a:xfrm>
            <a:off x="838200" y="1145059"/>
            <a:ext cx="10515600" cy="5031904"/>
          </a:xfrm>
        </p:spPr>
        <p:txBody>
          <a:bodyPr>
            <a:normAutofit/>
          </a:bodyPr>
          <a:lstStyle/>
          <a:p>
            <a:r>
              <a:rPr lang="en-US" sz="2400" dirty="0"/>
              <a:t>Continue lower the Anode 1+ Adapter assembly until about 2mm above nominal gap. Place spacers between Anode 1 and 2 to maintain the gap.</a:t>
            </a:r>
          </a:p>
          <a:p>
            <a:r>
              <a:rPr lang="en-US" sz="2400" dirty="0"/>
              <a:t>Pull each MTSW connector up into the PTHs on the adapter board, while keeping the bottom of the pins constrained in the SSM sockets on Anode 1.</a:t>
            </a:r>
          </a:p>
          <a:p>
            <a:r>
              <a:rPr lang="en-US" sz="2400" dirty="0"/>
              <a:t>Solder the MTSW connector to the adapter board</a:t>
            </a:r>
          </a:p>
          <a:p>
            <a:pPr marL="0" indent="0">
              <a:buNone/>
            </a:pPr>
            <a:endParaRPr lang="en-US" sz="2400" dirty="0"/>
          </a:p>
          <a:p>
            <a:endParaRPr lang="en-US" sz="2400" dirty="0"/>
          </a:p>
        </p:txBody>
      </p:sp>
      <p:pic>
        <p:nvPicPr>
          <p:cNvPr id="4" name="Picture 3">
            <a:extLst>
              <a:ext uri="{FF2B5EF4-FFF2-40B4-BE49-F238E27FC236}">
                <a16:creationId xmlns:a16="http://schemas.microsoft.com/office/drawing/2014/main" id="{CC053C52-D89A-4148-AD96-8E63F5AF61C4}"/>
              </a:ext>
            </a:extLst>
          </p:cNvPr>
          <p:cNvPicPr>
            <a:picLocks noChangeAspect="1"/>
          </p:cNvPicPr>
          <p:nvPr/>
        </p:nvPicPr>
        <p:blipFill>
          <a:blip r:embed="rId2"/>
          <a:stretch>
            <a:fillRect/>
          </a:stretch>
        </p:blipFill>
        <p:spPr>
          <a:xfrm>
            <a:off x="2704496" y="3084433"/>
            <a:ext cx="6698342" cy="3720348"/>
          </a:xfrm>
          <a:prstGeom prst="rect">
            <a:avLst/>
          </a:prstGeom>
        </p:spPr>
      </p:pic>
    </p:spTree>
    <p:extLst>
      <p:ext uri="{BB962C8B-B14F-4D97-AF65-F5344CB8AC3E}">
        <p14:creationId xmlns:p14="http://schemas.microsoft.com/office/powerpoint/2010/main" val="14780018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4A20-D325-4740-9798-4BCCA2DC3267}"/>
              </a:ext>
            </a:extLst>
          </p:cNvPr>
          <p:cNvSpPr>
            <a:spLocks noGrp="1"/>
          </p:cNvSpPr>
          <p:nvPr>
            <p:ph type="title"/>
          </p:nvPr>
        </p:nvSpPr>
        <p:spPr>
          <a:xfrm>
            <a:off x="838200" y="365126"/>
            <a:ext cx="10515600" cy="623416"/>
          </a:xfrm>
        </p:spPr>
        <p:txBody>
          <a:bodyPr>
            <a:normAutofit fontScale="90000"/>
          </a:bodyPr>
          <a:lstStyle/>
          <a:p>
            <a:r>
              <a:rPr lang="en-US" dirty="0"/>
              <a:t>New Assembly Sequence, 4</a:t>
            </a:r>
          </a:p>
        </p:txBody>
      </p:sp>
      <p:sp>
        <p:nvSpPr>
          <p:cNvPr id="3" name="Content Placeholder 2">
            <a:extLst>
              <a:ext uri="{FF2B5EF4-FFF2-40B4-BE49-F238E27FC236}">
                <a16:creationId xmlns:a16="http://schemas.microsoft.com/office/drawing/2014/main" id="{EEA6C769-14D6-4673-B1C8-02A269EFF66C}"/>
              </a:ext>
            </a:extLst>
          </p:cNvPr>
          <p:cNvSpPr>
            <a:spLocks noGrp="1"/>
          </p:cNvSpPr>
          <p:nvPr>
            <p:ph idx="1"/>
          </p:nvPr>
        </p:nvSpPr>
        <p:spPr>
          <a:xfrm>
            <a:off x="838200" y="1145059"/>
            <a:ext cx="10515600" cy="5031904"/>
          </a:xfrm>
        </p:spPr>
        <p:txBody>
          <a:bodyPr>
            <a:normAutofit/>
          </a:bodyPr>
          <a:lstStyle/>
          <a:p>
            <a:r>
              <a:rPr lang="en-US" sz="2400" dirty="0"/>
              <a:t>Fully lower the Anode 2 + adapter to the nominal height over Anode 1.</a:t>
            </a:r>
          </a:p>
          <a:p>
            <a:r>
              <a:rPr lang="en-US" sz="2400" dirty="0"/>
              <a:t>Carefully clean the new solder joints on the adapter board.</a:t>
            </a:r>
          </a:p>
          <a:p>
            <a:pPr marL="0" indent="0">
              <a:buNone/>
            </a:pPr>
            <a:endParaRPr lang="en-US" sz="2400" dirty="0"/>
          </a:p>
          <a:p>
            <a:endParaRPr lang="en-US" sz="2400" dirty="0"/>
          </a:p>
        </p:txBody>
      </p:sp>
      <p:pic>
        <p:nvPicPr>
          <p:cNvPr id="5" name="Picture 4">
            <a:extLst>
              <a:ext uri="{FF2B5EF4-FFF2-40B4-BE49-F238E27FC236}">
                <a16:creationId xmlns:a16="http://schemas.microsoft.com/office/drawing/2014/main" id="{17B21CA3-04F7-4CDD-8625-AC40AE7F4E25}"/>
              </a:ext>
            </a:extLst>
          </p:cNvPr>
          <p:cNvPicPr>
            <a:picLocks noChangeAspect="1"/>
          </p:cNvPicPr>
          <p:nvPr/>
        </p:nvPicPr>
        <p:blipFill>
          <a:blip r:embed="rId2"/>
          <a:stretch>
            <a:fillRect/>
          </a:stretch>
        </p:blipFill>
        <p:spPr>
          <a:xfrm>
            <a:off x="2041676" y="2835123"/>
            <a:ext cx="7560951" cy="3551575"/>
          </a:xfrm>
          <a:prstGeom prst="rect">
            <a:avLst/>
          </a:prstGeom>
        </p:spPr>
      </p:pic>
    </p:spTree>
    <p:extLst>
      <p:ext uri="{BB962C8B-B14F-4D97-AF65-F5344CB8AC3E}">
        <p14:creationId xmlns:p14="http://schemas.microsoft.com/office/powerpoint/2010/main" val="1847852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4A20-D325-4740-9798-4BCCA2DC3267}"/>
              </a:ext>
            </a:extLst>
          </p:cNvPr>
          <p:cNvSpPr>
            <a:spLocks noGrp="1"/>
          </p:cNvSpPr>
          <p:nvPr>
            <p:ph type="title"/>
          </p:nvPr>
        </p:nvSpPr>
        <p:spPr>
          <a:xfrm>
            <a:off x="838200" y="365126"/>
            <a:ext cx="10515600" cy="623416"/>
          </a:xfrm>
        </p:spPr>
        <p:txBody>
          <a:bodyPr>
            <a:normAutofit fontScale="90000"/>
          </a:bodyPr>
          <a:lstStyle/>
          <a:p>
            <a:r>
              <a:rPr lang="en-US" dirty="0"/>
              <a:t>A Variant</a:t>
            </a:r>
          </a:p>
        </p:txBody>
      </p:sp>
      <p:sp>
        <p:nvSpPr>
          <p:cNvPr id="3" name="Content Placeholder 2">
            <a:extLst>
              <a:ext uri="{FF2B5EF4-FFF2-40B4-BE49-F238E27FC236}">
                <a16:creationId xmlns:a16="http://schemas.microsoft.com/office/drawing/2014/main" id="{EEA6C769-14D6-4673-B1C8-02A269EFF66C}"/>
              </a:ext>
            </a:extLst>
          </p:cNvPr>
          <p:cNvSpPr>
            <a:spLocks noGrp="1"/>
          </p:cNvSpPr>
          <p:nvPr>
            <p:ph idx="1"/>
          </p:nvPr>
        </p:nvSpPr>
        <p:spPr>
          <a:xfrm>
            <a:off x="838200" y="1145059"/>
            <a:ext cx="10515600" cy="5031904"/>
          </a:xfrm>
        </p:spPr>
        <p:txBody>
          <a:bodyPr>
            <a:normAutofit/>
          </a:bodyPr>
          <a:lstStyle/>
          <a:p>
            <a:r>
              <a:rPr lang="en-US" sz="2400" dirty="0"/>
              <a:t>Instead of using oversized holes for the long pins to pass through, simply cut off the edge of the board.  This saves the trouble of embedding the long pins into the Anode2+adapter assembly.  The long pins can be inserted into the SSM sockets on the anode 1 directly.</a:t>
            </a:r>
          </a:p>
          <a:p>
            <a:r>
              <a:rPr lang="en-US" sz="2400" dirty="0"/>
              <a:t>The through holes provide some protection to the pins during handling from accidental bumps.</a:t>
            </a:r>
          </a:p>
          <a:p>
            <a:pPr marL="0" indent="0">
              <a:buNone/>
            </a:pPr>
            <a:endParaRPr lang="en-US" sz="2400" dirty="0"/>
          </a:p>
          <a:p>
            <a:endParaRPr lang="en-US" sz="2400" dirty="0"/>
          </a:p>
        </p:txBody>
      </p:sp>
      <p:pic>
        <p:nvPicPr>
          <p:cNvPr id="4" name="Picture 3">
            <a:extLst>
              <a:ext uri="{FF2B5EF4-FFF2-40B4-BE49-F238E27FC236}">
                <a16:creationId xmlns:a16="http://schemas.microsoft.com/office/drawing/2014/main" id="{4889B7E8-CB83-4E02-B682-59FE761B6446}"/>
              </a:ext>
            </a:extLst>
          </p:cNvPr>
          <p:cNvPicPr>
            <a:picLocks noChangeAspect="1"/>
          </p:cNvPicPr>
          <p:nvPr/>
        </p:nvPicPr>
        <p:blipFill>
          <a:blip r:embed="rId2"/>
          <a:stretch>
            <a:fillRect/>
          </a:stretch>
        </p:blipFill>
        <p:spPr>
          <a:xfrm>
            <a:off x="1969104" y="3429000"/>
            <a:ext cx="7658705" cy="3339393"/>
          </a:xfrm>
          <a:prstGeom prst="rect">
            <a:avLst/>
          </a:prstGeom>
        </p:spPr>
      </p:pic>
    </p:spTree>
    <p:extLst>
      <p:ext uri="{BB962C8B-B14F-4D97-AF65-F5344CB8AC3E}">
        <p14:creationId xmlns:p14="http://schemas.microsoft.com/office/powerpoint/2010/main" val="30280603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3651</TotalTime>
  <Words>749</Words>
  <Application>Microsoft Office PowerPoint</Application>
  <PresentationFormat>Widescreen</PresentationFormat>
  <Paragraphs>58</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A Solution to the 3m Long Connector Insertion Problem</vt:lpstr>
      <vt:lpstr>Current PCB design</vt:lpstr>
      <vt:lpstr>Changes to the current PCB design</vt:lpstr>
      <vt:lpstr>Changes to the current PCB design</vt:lpstr>
      <vt:lpstr>New Assembly Sequence, 1</vt:lpstr>
      <vt:lpstr>New Assembly Sequence, 2</vt:lpstr>
      <vt:lpstr>New Assembly Sequence, 3</vt:lpstr>
      <vt:lpstr>New Assembly Sequence, 4</vt:lpstr>
      <vt:lpstr>A Variant</vt:lpstr>
      <vt:lpstr>Summary</vt:lpstr>
      <vt:lpstr>Another solution with no soldering on the large PCBs  from Rui De Oliveira </vt:lpstr>
      <vt:lpstr>An alternative side mount PCB</vt:lpstr>
      <vt:lpstr>Other alternatives</vt:lpstr>
      <vt:lpstr>Non-Pin and socket alternatives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Solution to the 3m Long Mating Connector Problem</dc:title>
  <dc:creator>Yu, Bo</dc:creator>
  <cp:lastModifiedBy>Yu, Bo</cp:lastModifiedBy>
  <cp:revision>27</cp:revision>
  <dcterms:created xsi:type="dcterms:W3CDTF">2021-03-13T20:58:23Z</dcterms:created>
  <dcterms:modified xsi:type="dcterms:W3CDTF">2021-03-18T18:49:42Z</dcterms:modified>
</cp:coreProperties>
</file>