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  <p:sldMasterId id="2147483688" r:id="rId6"/>
    <p:sldMasterId id="2147483696" r:id="rId7"/>
  </p:sldMasterIdLst>
  <p:notesMasterIdLst>
    <p:notesMasterId r:id="rId25"/>
  </p:notesMasterIdLst>
  <p:handoutMasterIdLst>
    <p:handoutMasterId r:id="rId26"/>
  </p:handoutMasterIdLst>
  <p:sldIdLst>
    <p:sldId id="263" r:id="rId8"/>
    <p:sldId id="1757" r:id="rId9"/>
    <p:sldId id="1820" r:id="rId10"/>
    <p:sldId id="1823" r:id="rId11"/>
    <p:sldId id="1824" r:id="rId12"/>
    <p:sldId id="1816" r:id="rId13"/>
    <p:sldId id="1825" r:id="rId14"/>
    <p:sldId id="1821" r:id="rId15"/>
    <p:sldId id="1819" r:id="rId16"/>
    <p:sldId id="1809" r:id="rId17"/>
    <p:sldId id="1810" r:id="rId18"/>
    <p:sldId id="1811" r:id="rId19"/>
    <p:sldId id="1812" r:id="rId20"/>
    <p:sldId id="1813" r:id="rId21"/>
    <p:sldId id="1817" r:id="rId22"/>
    <p:sldId id="1818" r:id="rId23"/>
    <p:sldId id="1807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k Fowler" initials="J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767"/>
    <a:srgbClr val="C0504D"/>
    <a:srgbClr val="F79646"/>
    <a:srgbClr val="63666A"/>
    <a:srgbClr val="5A5A5A"/>
    <a:srgbClr val="4F81BD"/>
    <a:srgbClr val="004C97"/>
    <a:srgbClr val="00B5E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0" autoAdjust="0"/>
    <p:restoredTop sz="96438" autoAdjust="0"/>
  </p:normalViewPr>
  <p:slideViewPr>
    <p:cSldViewPr snapToGrid="0" snapToObjects="1">
      <p:cViewPr varScale="1">
        <p:scale>
          <a:sx n="57" d="100"/>
          <a:sy n="57" d="100"/>
        </p:scale>
        <p:origin x="996" y="72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5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3/18/2021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439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8908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85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30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7492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328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3326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932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801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9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6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61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41291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12/11/20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Vertical Drift Director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6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6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03664"/>
            <a:ext cx="8672512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27007" y="6515100"/>
            <a:ext cx="4433370" cy="241300"/>
          </a:xfrm>
        </p:spPr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b="1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78CA2-75EA-4F42-B0AF-FB09753735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69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386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190964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56364" y="6502545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DUNElogoFINAL5.6.15_noType-01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679" y="6516651"/>
            <a:ext cx="433761" cy="1764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7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1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444332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54611" TargetMode="External"/><Relationship Id="rId2" Type="http://schemas.openxmlformats.org/officeDocument/2006/relationships/hyperlink" Target="https://edms.cern.ch/document/2429382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dms.cern.ch/document/2444332" TargetMode="External"/><Relationship Id="rId4" Type="http://schemas.openxmlformats.org/officeDocument/2006/relationships/hyperlink" Target="https://edms.cern.ch/document/244433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54611" TargetMode="External"/><Relationship Id="rId3" Type="http://schemas.openxmlformats.org/officeDocument/2006/relationships/hyperlink" Target="https://wiki.dunescience.org/wiki/DUNE_FD_Vertical_Drift_Proposal-Report" TargetMode="External"/><Relationship Id="rId7" Type="http://schemas.openxmlformats.org/officeDocument/2006/relationships/hyperlink" Target="https://edms.cern.ch/document/2444332" TargetMode="External"/><Relationship Id="rId2" Type="http://schemas.openxmlformats.org/officeDocument/2006/relationships/hyperlink" Target="https://edms.cern.ch/document/2509103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444331" TargetMode="External"/><Relationship Id="rId5" Type="http://schemas.openxmlformats.org/officeDocument/2006/relationships/hyperlink" Target="https://edms.cern.ch/project/CERN-0000214493" TargetMode="External"/><Relationship Id="rId4" Type="http://schemas.openxmlformats.org/officeDocument/2006/relationships/hyperlink" Target="https://www.overleaf.com/project/5ff88c5ef3c28f9daffb2f7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214368" TargetMode="External"/><Relationship Id="rId2" Type="http://schemas.openxmlformats.org/officeDocument/2006/relationships/hyperlink" Target="https://edms.cern.ch/document/2346091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0" y="1452209"/>
            <a:ext cx="9144000" cy="64125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</a:t>
            </a:r>
            <a:b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​</a:t>
            </a:r>
            <a:r>
              <a:rPr lang="en-US" dirty="0"/>
              <a:t>Vertical Drift: Project Planning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238694" y="2481956"/>
            <a:ext cx="3596460" cy="17208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Steve Kettell, BNL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Vertical Drift Meeting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18 March 2021</a:t>
            </a:r>
          </a:p>
        </p:txBody>
      </p:sp>
      <p:pic>
        <p:nvPicPr>
          <p:cNvPr id="4" name="Picture 3" descr="DUNElogoFINAL5.6.15_noTyp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22" y="1"/>
            <a:ext cx="1123842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BCFF52-C0DE-41BF-B37B-285257C6DF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6" t="9780" r="916" b="8715"/>
          <a:stretch/>
        </p:blipFill>
        <p:spPr>
          <a:xfrm>
            <a:off x="1290843" y="4092804"/>
            <a:ext cx="7853157" cy="27651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2" y="211740"/>
            <a:ext cx="8492848" cy="547687"/>
          </a:xfrm>
        </p:spPr>
        <p:txBody>
          <a:bodyPr/>
          <a:lstStyle/>
          <a:p>
            <a:r>
              <a:rPr lang="en-US" dirty="0"/>
              <a:t>Installation schedule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62BFB7-5372-43C6-8F09-06D781E2633E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30440" y="670163"/>
            <a:ext cx="9007028" cy="2190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Geneva" charset="0"/>
                <a:cs typeface="Geneva" charset="0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Proposal presented to LBNC: 2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Symbol" panose="05050102010706020507" pitchFamily="18" charset="2"/>
              </a:rPr>
              <a:t>4 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December 						</a:t>
            </a:r>
            <a:r>
              <a:rPr lang="en-US" sz="2000" dirty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Done</a:t>
            </a:r>
          </a:p>
          <a:p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Proposal presented to full DUNE Collaboration: 7 December		</a:t>
            </a:r>
            <a:r>
              <a:rPr lang="en-US" sz="2000" dirty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Done</a:t>
            </a:r>
            <a:endParaRPr lang="en-US" sz="2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50L R&amp;D															</a:t>
            </a:r>
            <a:r>
              <a:rPr lang="en-US" sz="2000" dirty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Ongoing</a:t>
            </a:r>
          </a:p>
          <a:p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2021 technology demonstrators (CRP in cold box, 300kV test in NP02)</a:t>
            </a:r>
          </a:p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If approved as 2</a:t>
            </a:r>
            <a:r>
              <a:rPr lang="en-US" sz="2000" b="1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nd</a:t>
            </a:r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far detector: 2022</a:t>
            </a:r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Symbol" panose="05050102010706020507" pitchFamily="18" charset="2"/>
              </a:rPr>
              <a:t></a:t>
            </a:r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23 </a:t>
            </a:r>
            <a:r>
              <a:rPr lang="en-US" sz="2000" b="1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Module-0</a:t>
            </a:r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in NP02</a:t>
            </a:r>
          </a:p>
          <a:p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2024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Symbol" panose="05050102010706020507" pitchFamily="18" charset="2"/>
              </a:rPr>
              <a:t>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26 production; 2027 installation at SURF; 2028 cool down and filling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BECD425-6BA6-4865-92A2-C0355D731DB0}"/>
              </a:ext>
            </a:extLst>
          </p:cNvPr>
          <p:cNvSpPr txBox="1">
            <a:spLocks/>
          </p:cNvSpPr>
          <p:nvPr/>
        </p:nvSpPr>
        <p:spPr>
          <a:xfrm>
            <a:off x="1052298" y="6488430"/>
            <a:ext cx="838645" cy="2227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12/11/2020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FB69CC6-AAD2-4386-88C8-6817D1D3BF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133350"/>
              </p:ext>
            </p:extLst>
          </p:nvPr>
        </p:nvGraphicFramePr>
        <p:xfrm>
          <a:off x="-15518" y="3040656"/>
          <a:ext cx="9159518" cy="3799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Worksheet" r:id="rId3" imgW="10582158" imgH="4390990" progId="Excel.Sheet.12">
                  <p:embed/>
                </p:oleObj>
              </mc:Choice>
              <mc:Fallback>
                <p:oleObj name="Worksheet" r:id="rId3" imgW="10582158" imgH="43909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5518" y="3040656"/>
                        <a:ext cx="9159518" cy="37997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row: Right 13">
            <a:extLst>
              <a:ext uri="{FF2B5EF4-FFF2-40B4-BE49-F238E27FC236}">
                <a16:creationId xmlns:a16="http://schemas.microsoft.com/office/drawing/2014/main" id="{A86151BB-6660-4C16-88A7-FB1090AD6DB8}"/>
              </a:ext>
            </a:extLst>
          </p:cNvPr>
          <p:cNvSpPr/>
          <p:nvPr/>
        </p:nvSpPr>
        <p:spPr>
          <a:xfrm>
            <a:off x="2682194" y="6006999"/>
            <a:ext cx="864158" cy="308987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9E0ED7-0396-47A9-9745-5CA86AA42B8A}"/>
              </a:ext>
            </a:extLst>
          </p:cNvPr>
          <p:cNvSpPr txBox="1"/>
          <p:nvPr/>
        </p:nvSpPr>
        <p:spPr>
          <a:xfrm>
            <a:off x="716756" y="4281990"/>
            <a:ext cx="4616392" cy="1200329"/>
          </a:xfrm>
          <a:prstGeom prst="rect">
            <a:avLst/>
          </a:prstGeom>
          <a:noFill/>
          <a:scene3d>
            <a:camera prst="orthographicFront">
              <a:rot lat="0" lon="0" rev="2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7200" b="1" i="1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2794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69" y="5975"/>
            <a:ext cx="8492848" cy="547687"/>
          </a:xfrm>
        </p:spPr>
        <p:txBody>
          <a:bodyPr/>
          <a:lstStyle/>
          <a:p>
            <a:r>
              <a:rPr lang="en-US" dirty="0"/>
              <a:t>Very preliminary draft Vertical Drift production schedule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5A9E4E-FD9B-4A35-9C23-4ACF3A73A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69" y="363962"/>
            <a:ext cx="8216368" cy="649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66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2" y="211740"/>
            <a:ext cx="8492848" cy="547687"/>
          </a:xfrm>
        </p:spPr>
        <p:txBody>
          <a:bodyPr/>
          <a:lstStyle/>
          <a:p>
            <a:r>
              <a:rPr lang="en-US" dirty="0"/>
              <a:t>Risks (response to LBNC question)</a:t>
            </a:r>
          </a:p>
        </p:txBody>
      </p:sp>
      <p:sp>
        <p:nvSpPr>
          <p:cNvPr id="9" name="TextShape 2">
            <a:extLst>
              <a:ext uri="{FF2B5EF4-FFF2-40B4-BE49-F238E27FC236}">
                <a16:creationId xmlns:a16="http://schemas.microsoft.com/office/drawing/2014/main" id="{6D0C30C2-44B4-4F13-BAA3-9EC89ACACDEC}"/>
              </a:ext>
            </a:extLst>
          </p:cNvPr>
          <p:cNvSpPr txBox="1"/>
          <p:nvPr/>
        </p:nvSpPr>
        <p:spPr>
          <a:xfrm>
            <a:off x="0" y="1337163"/>
            <a:ext cx="9144000" cy="5421316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HV test with 300kV extender is critical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, but we are quite confident of success as we believe that we understand the problem in 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</a:rPr>
              <a:t>ProtoDUNE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-DP and have a solid solution</a:t>
            </a: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PoF to power SiPMs seems in hand, but </a:t>
            </a:r>
            <a:r>
              <a:rPr lang="en-US" sz="2000" spc="-1" dirty="0">
                <a:latin typeface="Calibri"/>
              </a:rPr>
              <a:t>the </a:t>
            </a:r>
            <a:r>
              <a:rPr lang="en-US" sz="2000" b="1" spc="-1" dirty="0">
                <a:latin typeface="Calibri"/>
              </a:rPr>
              <a:t>optical drivers for the readout are a technical challenge. </a:t>
            </a:r>
            <a:r>
              <a:rPr lang="en-US" sz="2000" spc="-1" dirty="0">
                <a:latin typeface="Calibri"/>
              </a:rPr>
              <a:t>We are developing an alternative scenario in case of problems.</a:t>
            </a:r>
            <a:endParaRPr lang="en-US" sz="2000" b="1" spc="-1" dirty="0">
              <a:latin typeface="Calibri"/>
            </a:endParaRP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rest of the technical challenges seem manageable</a:t>
            </a: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Schedule for vertical drift development in 2021, </a:t>
            </a: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in parallel with ProtoDUNE-SP2 and Covid-19 is a worry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. The ProtoDUNE-SP2 might suffer more than VD demonstrators which is at a different scale in cost and integration complexity</a:t>
            </a: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Good management of the entire project is critical to help motivate all actors/FAs</a:t>
            </a: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Similar situation to the beginning of the 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</a:rPr>
              <a:t>ProtoDUNEs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. We need to motivate and manage the project, taking decisions which are not always easy to implement. Nobody believed we would have a working ProtoDUNE before LS2 a few years ago. We have strong and capable collaborators, well motivated</a:t>
            </a:r>
          </a:p>
          <a:p>
            <a:pPr marL="171450" indent="-17118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We have just implemented a risk register :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err="1">
                <a:hlinkClick r:id="rId2"/>
              </a:rPr>
              <a:t>edms.cern.ch</a:t>
            </a:r>
            <a:r>
              <a:rPr lang="en-US" sz="2000" dirty="0">
                <a:hlinkClick r:id="rId2"/>
              </a:rPr>
              <a:t>/document/2444332</a:t>
            </a:r>
            <a:endParaRPr lang="en-US" sz="20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FD24E7C6-4242-410C-8CF3-C3585E625AC8}"/>
              </a:ext>
            </a:extLst>
          </p:cNvPr>
          <p:cNvSpPr txBox="1"/>
          <p:nvPr/>
        </p:nvSpPr>
        <p:spPr>
          <a:xfrm>
            <a:off x="31072" y="485583"/>
            <a:ext cx="9081856" cy="8515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100" i="1" spc="-1" dirty="0">
                <a:solidFill>
                  <a:srgbClr val="000000"/>
                </a:solidFill>
                <a:latin typeface="Calibri"/>
              </a:rPr>
              <a:t>(16)</a:t>
            </a:r>
            <a:r>
              <a:rPr lang="en-US" sz="2100" spc="-1" dirty="0">
                <a:solidFill>
                  <a:srgbClr val="000000"/>
                </a:solidFill>
                <a:latin typeface="Calibri"/>
              </a:rPr>
              <a:t> What do you consider to be the highest technical and schedule risks? </a:t>
            </a:r>
            <a:r>
              <a:rPr lang="en-US" sz="2100" spc="-1" dirty="0">
                <a:solidFill>
                  <a:srgbClr val="FF0000"/>
                </a:solidFill>
                <a:latin typeface="Calibri"/>
              </a:rPr>
              <a:t>(Steve)</a:t>
            </a:r>
            <a:br>
              <a:rPr dirty="0"/>
            </a:br>
            <a:endParaRPr lang="en-US" sz="2100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22F5FF-1551-408B-901D-0DAF029B199F}"/>
              </a:ext>
            </a:extLst>
          </p:cNvPr>
          <p:cNvSpPr txBox="1"/>
          <p:nvPr/>
        </p:nvSpPr>
        <p:spPr>
          <a:xfrm>
            <a:off x="7376362" y="14288"/>
            <a:ext cx="1736566" cy="307777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CHARGE QUESTION </a:t>
            </a:r>
            <a:r>
              <a:rPr lang="en-US" sz="1400" dirty="0"/>
              <a:t>5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747568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2" y="137901"/>
            <a:ext cx="8492848" cy="547687"/>
          </a:xfrm>
        </p:spPr>
        <p:txBody>
          <a:bodyPr/>
          <a:lstStyle/>
          <a:p>
            <a:r>
              <a:rPr lang="en-US" dirty="0"/>
              <a:t>HV Risks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9B70C8-C51D-4335-8D9B-806DBB25E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281376"/>
              </p:ext>
            </p:extLst>
          </p:nvPr>
        </p:nvGraphicFramePr>
        <p:xfrm>
          <a:off x="94973" y="693844"/>
          <a:ext cx="8993080" cy="5985125"/>
        </p:xfrm>
        <a:graphic>
          <a:graphicData uri="http://schemas.openxmlformats.org/drawingml/2006/table">
            <a:tbl>
              <a:tblPr/>
              <a:tblGrid>
                <a:gridCol w="150920">
                  <a:extLst>
                    <a:ext uri="{9D8B030D-6E8A-4147-A177-3AD203B41FA5}">
                      <a16:colId xmlns:a16="http://schemas.microsoft.com/office/drawing/2014/main" val="2502860229"/>
                    </a:ext>
                  </a:extLst>
                </a:gridCol>
                <a:gridCol w="723591">
                  <a:extLst>
                    <a:ext uri="{9D8B030D-6E8A-4147-A177-3AD203B41FA5}">
                      <a16:colId xmlns:a16="http://schemas.microsoft.com/office/drawing/2014/main" val="2645883166"/>
                    </a:ext>
                  </a:extLst>
                </a:gridCol>
                <a:gridCol w="330506">
                  <a:extLst>
                    <a:ext uri="{9D8B030D-6E8A-4147-A177-3AD203B41FA5}">
                      <a16:colId xmlns:a16="http://schemas.microsoft.com/office/drawing/2014/main" val="940464916"/>
                    </a:ext>
                  </a:extLst>
                </a:gridCol>
                <a:gridCol w="297456">
                  <a:extLst>
                    <a:ext uri="{9D8B030D-6E8A-4147-A177-3AD203B41FA5}">
                      <a16:colId xmlns:a16="http://schemas.microsoft.com/office/drawing/2014/main" val="3226723925"/>
                    </a:ext>
                  </a:extLst>
                </a:gridCol>
                <a:gridCol w="410582">
                  <a:extLst>
                    <a:ext uri="{9D8B030D-6E8A-4147-A177-3AD203B41FA5}">
                      <a16:colId xmlns:a16="http://schemas.microsoft.com/office/drawing/2014/main" val="391523710"/>
                    </a:ext>
                  </a:extLst>
                </a:gridCol>
                <a:gridCol w="1883382">
                  <a:extLst>
                    <a:ext uri="{9D8B030D-6E8A-4147-A177-3AD203B41FA5}">
                      <a16:colId xmlns:a16="http://schemas.microsoft.com/office/drawing/2014/main" val="816690201"/>
                    </a:ext>
                  </a:extLst>
                </a:gridCol>
                <a:gridCol w="518110">
                  <a:extLst>
                    <a:ext uri="{9D8B030D-6E8A-4147-A177-3AD203B41FA5}">
                      <a16:colId xmlns:a16="http://schemas.microsoft.com/office/drawing/2014/main" val="356313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34032852"/>
                    </a:ext>
                  </a:extLst>
                </a:gridCol>
                <a:gridCol w="1695635">
                  <a:extLst>
                    <a:ext uri="{9D8B030D-6E8A-4147-A177-3AD203B41FA5}">
                      <a16:colId xmlns:a16="http://schemas.microsoft.com/office/drawing/2014/main" val="1698203489"/>
                    </a:ext>
                  </a:extLst>
                </a:gridCol>
                <a:gridCol w="2068498">
                  <a:extLst>
                    <a:ext uri="{9D8B030D-6E8A-4147-A177-3AD203B41FA5}">
                      <a16:colId xmlns:a16="http://schemas.microsoft.com/office/drawing/2014/main" val="3469234827"/>
                    </a:ext>
                  </a:extLst>
                </a:gridCol>
              </a:tblGrid>
              <a:tr h="230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 vs. 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 vs. 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mitigation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942019"/>
                  </a:ext>
                </a:extLst>
              </a:tr>
              <a:tr h="117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655176"/>
                  </a:ext>
                </a:extLst>
              </a:tr>
              <a:tr h="36415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supply is not stable at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supply has been extensively tested at 300kV with feedthrough. Possible concern about stability will full cathode/field cage load.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minimal delay if resolved before module-0 test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with both vendors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load of the FC (cathode does not draw current) is 1/4mA, well under the capacity of the HVPS of 0.5 to 1 mA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748389"/>
                  </a:ext>
                </a:extLst>
              </a:tr>
              <a:tr h="37224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Feedthrough does not hold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feedthrough design does not hold 300kV in HV test stand in early 2021 and needs rework.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delay of 6 months, $0.5M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pursue both ProtoDUNE and UCLA feedthrough designs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NP04 feedthrough demonstrated to &gt;180kV for months and &gt;240kV for days and in test stand operations at 300kV for several days. 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575815"/>
                  </a:ext>
                </a:extLst>
              </a:tr>
              <a:tr h="46125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extender does not hold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Previous ProtoDUNE-DP extender failed at 250kV. Risk that new design does not hold 300kV in test stand in early 2021.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delay of 3 months, $100k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design  smilar to ProtoDUNE-DP but with different insulating material (possibly with resistive surfaces) will be pursued as backup solution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Successful test at FNAL or CERN required before  NP02 cryostat test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929607"/>
                  </a:ext>
                </a:extLst>
              </a:tr>
              <a:tr h="22658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system test unsuccessfull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 test not approved or financed.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pursue support from CERN, FNAL and DOE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a system test in NP02 which can not take place because of missing Collaboration common funds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87553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HV system does not hold 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 HV system test in NP02 does not hold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 delay, $1M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components in R&amp;D #1. Ensure module-0 FC/cathode test is as rigorous as needed for DUNE #2, but still safe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a system test in NP02  which shows technical problems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312585"/>
                  </a:ext>
                </a:extLst>
              </a:tr>
              <a:tr h="339873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Unable to reach 500V/cm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available HVPS and filter force cathode voltage  well under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/ 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minimal physics loss at 400-450V/cm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reevaluate the 500V/cm drift field goal, 450V/cm is safe. Work with vendors on 350kV supply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DUNE requirement is 250V/cm (more light)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37274"/>
                  </a:ext>
                </a:extLst>
              </a:tr>
              <a:tr h="4572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 cage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module-0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 HV system test in NP02 does not hold 300kV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 module-0 test fails, identify where in the FC that it occurs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NP04-II will test new FC design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module-0 test to be at least as rigorous as DUNE #2.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466835"/>
                  </a:ext>
                </a:extLst>
              </a:tr>
              <a:tr h="43293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cathode planarity</a:t>
                      </a:r>
                    </a:p>
                  </a:txBody>
                  <a:tcPr marL="3775" marR="3775" marT="37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Contraction and creep effects of suspension from superstructure and  mounting procedure affecting cathode planarity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redisgn during R&amp;D phase has minimal impact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Dedicated (2-ton) small scale mockup representative of superstructure geometry and material properties implementable in 2-ton cryostat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several materials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201914"/>
                  </a:ext>
                </a:extLst>
              </a:tr>
              <a:tr h="22658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module-0</a:t>
                      </a:r>
                      <a:endParaRPr lang="en-US" dirty="0"/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  <a:endParaRPr lang="en-US" dirty="0"/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 much mechanical deformation, need a new approach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modify design, rebuild, refill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2657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907978A-12BB-4CAA-83F5-87AFE7AEDAB9}"/>
              </a:ext>
            </a:extLst>
          </p:cNvPr>
          <p:cNvSpPr txBox="1"/>
          <p:nvPr/>
        </p:nvSpPr>
        <p:spPr>
          <a:xfrm>
            <a:off x="7376362" y="14288"/>
            <a:ext cx="1736566" cy="307777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CHARGE QUESTION </a:t>
            </a:r>
            <a:r>
              <a:rPr lang="en-US" sz="1400" dirty="0"/>
              <a:t>5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825259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3E13405-5741-406A-8F8F-BF1D4B5D3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71874"/>
              </p:ext>
            </p:extLst>
          </p:nvPr>
        </p:nvGraphicFramePr>
        <p:xfrm>
          <a:off x="0" y="266419"/>
          <a:ext cx="9117367" cy="6605728"/>
        </p:xfrm>
        <a:graphic>
          <a:graphicData uri="http://schemas.openxmlformats.org/drawingml/2006/table">
            <a:tbl>
              <a:tblPr/>
              <a:tblGrid>
                <a:gridCol w="177323">
                  <a:extLst>
                    <a:ext uri="{9D8B030D-6E8A-4147-A177-3AD203B41FA5}">
                      <a16:colId xmlns:a16="http://schemas.microsoft.com/office/drawing/2014/main" val="2289188940"/>
                    </a:ext>
                  </a:extLst>
                </a:gridCol>
                <a:gridCol w="701566">
                  <a:extLst>
                    <a:ext uri="{9D8B030D-6E8A-4147-A177-3AD203B41FA5}">
                      <a16:colId xmlns:a16="http://schemas.microsoft.com/office/drawing/2014/main" val="1390484250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376847965"/>
                    </a:ext>
                  </a:extLst>
                </a:gridCol>
                <a:gridCol w="506028">
                  <a:extLst>
                    <a:ext uri="{9D8B030D-6E8A-4147-A177-3AD203B41FA5}">
                      <a16:colId xmlns:a16="http://schemas.microsoft.com/office/drawing/2014/main" val="431388462"/>
                    </a:ext>
                  </a:extLst>
                </a:gridCol>
                <a:gridCol w="1784411">
                  <a:extLst>
                    <a:ext uri="{9D8B030D-6E8A-4147-A177-3AD203B41FA5}">
                      <a16:colId xmlns:a16="http://schemas.microsoft.com/office/drawing/2014/main" val="4082033437"/>
                    </a:ext>
                  </a:extLst>
                </a:gridCol>
                <a:gridCol w="301841">
                  <a:extLst>
                    <a:ext uri="{9D8B030D-6E8A-4147-A177-3AD203B41FA5}">
                      <a16:colId xmlns:a16="http://schemas.microsoft.com/office/drawing/2014/main" val="2310685609"/>
                    </a:ext>
                  </a:extLst>
                </a:gridCol>
                <a:gridCol w="656948">
                  <a:extLst>
                    <a:ext uri="{9D8B030D-6E8A-4147-A177-3AD203B41FA5}">
                      <a16:colId xmlns:a16="http://schemas.microsoft.com/office/drawing/2014/main" val="1301670470"/>
                    </a:ext>
                  </a:extLst>
                </a:gridCol>
                <a:gridCol w="2175029">
                  <a:extLst>
                    <a:ext uri="{9D8B030D-6E8A-4147-A177-3AD203B41FA5}">
                      <a16:colId xmlns:a16="http://schemas.microsoft.com/office/drawing/2014/main" val="3456610650"/>
                    </a:ext>
                  </a:extLst>
                </a:gridCol>
                <a:gridCol w="2388093">
                  <a:extLst>
                    <a:ext uri="{9D8B030D-6E8A-4147-A177-3AD203B41FA5}">
                      <a16:colId xmlns:a16="http://schemas.microsoft.com/office/drawing/2014/main" val="3369560544"/>
                    </a:ext>
                  </a:extLst>
                </a:gridCol>
              </a:tblGrid>
              <a:tr h="156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Charge Readout Plane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455557"/>
                  </a:ext>
                </a:extLst>
              </a:tr>
              <a:tr h="26266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CRU production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limited number of vendors leads to increased production cost and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4-5 months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arrange for early production runs to firm up cost estimate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292439"/>
                  </a:ext>
                </a:extLst>
              </a:tr>
              <a:tr h="29080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Readout electronics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box 2021 test takes longer to demonstrate S/N&gt;15 result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1-2 months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possible grounding issues in the new cold-box test setup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additional noise sources associated with anode? with cabling?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878633"/>
                  </a:ext>
                </a:extLst>
              </a:tr>
              <a:tr h="39399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Anode interconnects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anode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pcb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strip interconnect has high failure rate from handling and thermal cycle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2-3 months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conduct extensive stress test on the interconnects. Implement alternative solutions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463484"/>
                  </a:ext>
                </a:extLst>
              </a:tr>
              <a:tr h="26266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Perforated anode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or 3 view solution are simple, but may have  delays associated with drilling holes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0.5M$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explore multiple production sources to avoid single point failure.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13340"/>
                  </a:ext>
                </a:extLst>
              </a:tr>
              <a:tr h="55816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view anode production</a:t>
                      </a:r>
                    </a:p>
                  </a:txBody>
                  <a:tcPr marL="3775" marR="3775" marT="37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find a commercial vendor for a 4-layer large PCB production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extensive search of production sources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4-layer PCB anode for the 3rd view simplifies construction/interconnect. May be cheaper to build double sided w/ multiple adapter boards. VE choice.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596099"/>
                  </a:ext>
                </a:extLst>
              </a:tr>
              <a:tr h="38461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 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to alternative design with lower overall cost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may be cheaper to build as double sided with multiple adapter boards. This might be a VE choice.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663155"/>
                  </a:ext>
                </a:extLst>
              </a:tr>
              <a:tr h="38461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electronics boiling LAr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lower electronics may boil LAr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negligible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tests for HD demonstrate significant margin against boiling at 13m depth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737902"/>
                  </a:ext>
                </a:extLst>
              </a:tr>
              <a:tr h="38461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cable length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longer cables reduce S/N of top CRPs?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Tests in the 50L setup, in early 2021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453182"/>
                  </a:ext>
                </a:extLst>
              </a:tr>
              <a:tr h="544088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Boundary effects between CRPs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Boundary effects between anodes of different CRPs not addressedable by cold-box test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 measurements in a dedicated test setup in the 50l cryostat. create vertical misalignment of 3mm to verify performance?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deformation tests. CRPs are at least 5mm apart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985668"/>
                  </a:ext>
                </a:extLst>
              </a:tr>
              <a:tr h="29080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grounding &amp; shielding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DUNE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 wide noise sources are difficult to mitigate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Mitigated by cold box and NP02 tests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cold box provides critical system test to prepare for full scale NP02 test  with confidence.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790782"/>
                  </a:ext>
                </a:extLst>
              </a:tr>
              <a:tr h="530017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Front-end ASIC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 ASIC input is sensitive to ESD damage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/ 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Apply strict ESD protection procedure for handling FEMB. Use CE box as planned for DUNE SP LArTPC. Explore ESD enhancement in the FE ASIC design.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58519"/>
                  </a:ext>
                </a:extLst>
              </a:tr>
              <a:tr h="66604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cable support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cable mounting and support around FEMB. For 3-view configuration, half crossing tubes (20) for the bottom drift will have to handle cold cables support for 3 CE flanges.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CE box as planned for DUNE SP LArTPC for cold cable strain relief of FEMB. Examine and update the design of crossing tube cable support to allow cables to 3 CE flanges, plus PD cables.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455222"/>
                  </a:ext>
                </a:extLst>
              </a:tr>
              <a:tr h="12644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Microphonics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widespread microphonic noise in anode readout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Tests in the 50L setup, in early 2021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mostly related to the 3-view scenario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890298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21" y="1"/>
            <a:ext cx="1762940" cy="372140"/>
          </a:xfrm>
        </p:spPr>
        <p:txBody>
          <a:bodyPr/>
          <a:lstStyle/>
          <a:p>
            <a:r>
              <a:rPr lang="en-US" dirty="0"/>
              <a:t>CRP Risks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D9E5B7-003D-4CFF-8162-2C60FB18E906}"/>
              </a:ext>
            </a:extLst>
          </p:cNvPr>
          <p:cNvSpPr txBox="1"/>
          <p:nvPr/>
        </p:nvSpPr>
        <p:spPr>
          <a:xfrm>
            <a:off x="7376362" y="14288"/>
            <a:ext cx="1736566" cy="307777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CHARGE QUESTION </a:t>
            </a:r>
            <a:r>
              <a:rPr lang="en-US" sz="1400" dirty="0"/>
              <a:t>5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786995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20" y="1"/>
            <a:ext cx="2060651" cy="372140"/>
          </a:xfrm>
        </p:spPr>
        <p:txBody>
          <a:bodyPr/>
          <a:lstStyle/>
          <a:p>
            <a:r>
              <a:rPr lang="en-US" dirty="0"/>
              <a:t>Photon Risks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7972C6-A565-4899-9E54-675091DB9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406483"/>
              </p:ext>
            </p:extLst>
          </p:nvPr>
        </p:nvGraphicFramePr>
        <p:xfrm>
          <a:off x="150921" y="1757918"/>
          <a:ext cx="8993080" cy="4492423"/>
        </p:xfrm>
        <a:graphic>
          <a:graphicData uri="http://schemas.openxmlformats.org/drawingml/2006/table">
            <a:tbl>
              <a:tblPr/>
              <a:tblGrid>
                <a:gridCol w="177768">
                  <a:extLst>
                    <a:ext uri="{9D8B030D-6E8A-4147-A177-3AD203B41FA5}">
                      <a16:colId xmlns:a16="http://schemas.microsoft.com/office/drawing/2014/main" val="293668785"/>
                    </a:ext>
                  </a:extLst>
                </a:gridCol>
                <a:gridCol w="848701">
                  <a:extLst>
                    <a:ext uri="{9D8B030D-6E8A-4147-A177-3AD203B41FA5}">
                      <a16:colId xmlns:a16="http://schemas.microsoft.com/office/drawing/2014/main" val="3097032754"/>
                    </a:ext>
                  </a:extLst>
                </a:gridCol>
                <a:gridCol w="425784">
                  <a:extLst>
                    <a:ext uri="{9D8B030D-6E8A-4147-A177-3AD203B41FA5}">
                      <a16:colId xmlns:a16="http://schemas.microsoft.com/office/drawing/2014/main" val="1013953307"/>
                    </a:ext>
                  </a:extLst>
                </a:gridCol>
                <a:gridCol w="693459">
                  <a:extLst>
                    <a:ext uri="{9D8B030D-6E8A-4147-A177-3AD203B41FA5}">
                      <a16:colId xmlns:a16="http://schemas.microsoft.com/office/drawing/2014/main" val="3733318984"/>
                    </a:ext>
                  </a:extLst>
                </a:gridCol>
                <a:gridCol w="2009553">
                  <a:extLst>
                    <a:ext uri="{9D8B030D-6E8A-4147-A177-3AD203B41FA5}">
                      <a16:colId xmlns:a16="http://schemas.microsoft.com/office/drawing/2014/main" val="726057842"/>
                    </a:ext>
                  </a:extLst>
                </a:gridCol>
                <a:gridCol w="574158">
                  <a:extLst>
                    <a:ext uri="{9D8B030D-6E8A-4147-A177-3AD203B41FA5}">
                      <a16:colId xmlns:a16="http://schemas.microsoft.com/office/drawing/2014/main" val="1965441269"/>
                    </a:ext>
                  </a:extLst>
                </a:gridCol>
                <a:gridCol w="946298">
                  <a:extLst>
                    <a:ext uri="{9D8B030D-6E8A-4147-A177-3AD203B41FA5}">
                      <a16:colId xmlns:a16="http://schemas.microsoft.com/office/drawing/2014/main" val="1735401346"/>
                    </a:ext>
                  </a:extLst>
                </a:gridCol>
                <a:gridCol w="1701209">
                  <a:extLst>
                    <a:ext uri="{9D8B030D-6E8A-4147-A177-3AD203B41FA5}">
                      <a16:colId xmlns:a16="http://schemas.microsoft.com/office/drawing/2014/main" val="127364647"/>
                    </a:ext>
                  </a:extLst>
                </a:gridCol>
                <a:gridCol w="1616150">
                  <a:extLst>
                    <a:ext uri="{9D8B030D-6E8A-4147-A177-3AD203B41FA5}">
                      <a16:colId xmlns:a16="http://schemas.microsoft.com/office/drawing/2014/main" val="2217180746"/>
                    </a:ext>
                  </a:extLst>
                </a:gridCol>
              </a:tblGrid>
              <a:tr h="1673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Photon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689331"/>
                  </a:ext>
                </a:extLst>
              </a:tr>
              <a:tr h="22113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Arapuca power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Problems related to excessive power lost in  LAr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3m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 for additionanl units.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787484"/>
                  </a:ext>
                </a:extLst>
              </a:tr>
              <a:tr h="382758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Arapuca power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Lifeteime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PoF receivers not suitable for 20-year lifetime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need to consider replacement or redundancy options to guarantee 20 years.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Lifetime issue - already tested (succesfully) in LAr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709250"/>
                  </a:ext>
                </a:extLst>
              </a:tr>
              <a:tr h="33468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Arapuca  readout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Problems found related to fiber  technology for the readout. 2021 R&amp;D not successful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/ high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6m/1yr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Work out during 2021 an alternative scenario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82428"/>
                  </a:ext>
                </a:extLst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Arapuca optimization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R&amp;D necessary for Xe light read-out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6m delay. Possible cost increase.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379888"/>
                  </a:ext>
                </a:extLst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electronics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Wireless data transmission may reduce  electronics/fiber installation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Reduce electronic cost and complexity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invest R&amp;D effort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204696"/>
                  </a:ext>
                </a:extLst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electronics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find suitable commercial digital electronics with projected 20-year lifetime in LAr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reevaluate the need for digital cold electronics (see "optical output" below)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ASIC development would take too long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935385"/>
                  </a:ext>
                </a:extLst>
              </a:tr>
              <a:tr h="33468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output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maintain stable optical transmission of SiPM output through optical transceiver/fiber in the cold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 analog transmission method insensitive to transmission loss.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814667"/>
                  </a:ext>
                </a:extLst>
              </a:tr>
              <a:tr h="37054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calibration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RD#1-2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may provide a path for simplified calibration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physics performance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may provide an opportuinity to place calibration around HV regions.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513341"/>
                  </a:ext>
                </a:extLst>
              </a:tr>
              <a:tr h="32870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fieldcage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RD#1-2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(Body)"/>
                        </a:rPr>
                        <a:t>power distribution requires modified Arapuca design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Will pursue multiple ARAPUCA layouts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885112"/>
                  </a:ext>
                </a:extLst>
              </a:tr>
              <a:tr h="33468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module generates bubbles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#1-2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PoF modules have too high power-density, create argon bubbles near field cage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6m/1yr delay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 designed PoF module to reduce power density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most likely at the top of FC where pressure and field is low.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92435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454402C-FB11-42E7-BEF0-0CA1245D9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10331"/>
              </p:ext>
            </p:extLst>
          </p:nvPr>
        </p:nvGraphicFramePr>
        <p:xfrm>
          <a:off x="150921" y="1449342"/>
          <a:ext cx="8993080" cy="308575"/>
        </p:xfrm>
        <a:graphic>
          <a:graphicData uri="http://schemas.openxmlformats.org/drawingml/2006/table">
            <a:tbl>
              <a:tblPr/>
              <a:tblGrid>
                <a:gridCol w="150920">
                  <a:extLst>
                    <a:ext uri="{9D8B030D-6E8A-4147-A177-3AD203B41FA5}">
                      <a16:colId xmlns:a16="http://schemas.microsoft.com/office/drawing/2014/main" val="709844084"/>
                    </a:ext>
                  </a:extLst>
                </a:gridCol>
                <a:gridCol w="894717">
                  <a:extLst>
                    <a:ext uri="{9D8B030D-6E8A-4147-A177-3AD203B41FA5}">
                      <a16:colId xmlns:a16="http://schemas.microsoft.com/office/drawing/2014/main" val="1240644421"/>
                    </a:ext>
                  </a:extLst>
                </a:gridCol>
                <a:gridCol w="393919">
                  <a:extLst>
                    <a:ext uri="{9D8B030D-6E8A-4147-A177-3AD203B41FA5}">
                      <a16:colId xmlns:a16="http://schemas.microsoft.com/office/drawing/2014/main" val="953831998"/>
                    </a:ext>
                  </a:extLst>
                </a:gridCol>
                <a:gridCol w="716788">
                  <a:extLst>
                    <a:ext uri="{9D8B030D-6E8A-4147-A177-3AD203B41FA5}">
                      <a16:colId xmlns:a16="http://schemas.microsoft.com/office/drawing/2014/main" val="735635749"/>
                    </a:ext>
                  </a:extLst>
                </a:gridCol>
                <a:gridCol w="2020186">
                  <a:extLst>
                    <a:ext uri="{9D8B030D-6E8A-4147-A177-3AD203B41FA5}">
                      <a16:colId xmlns:a16="http://schemas.microsoft.com/office/drawing/2014/main" val="780907798"/>
                    </a:ext>
                  </a:extLst>
                </a:gridCol>
                <a:gridCol w="531628">
                  <a:extLst>
                    <a:ext uri="{9D8B030D-6E8A-4147-A177-3AD203B41FA5}">
                      <a16:colId xmlns:a16="http://schemas.microsoft.com/office/drawing/2014/main" val="1456672010"/>
                    </a:ext>
                  </a:extLst>
                </a:gridCol>
                <a:gridCol w="967563">
                  <a:extLst>
                    <a:ext uri="{9D8B030D-6E8A-4147-A177-3AD203B41FA5}">
                      <a16:colId xmlns:a16="http://schemas.microsoft.com/office/drawing/2014/main" val="1356951390"/>
                    </a:ext>
                  </a:extLst>
                </a:gridCol>
                <a:gridCol w="1722474">
                  <a:extLst>
                    <a:ext uri="{9D8B030D-6E8A-4147-A177-3AD203B41FA5}">
                      <a16:colId xmlns:a16="http://schemas.microsoft.com/office/drawing/2014/main" val="2495676574"/>
                    </a:ext>
                  </a:extLst>
                </a:gridCol>
                <a:gridCol w="1594885">
                  <a:extLst>
                    <a:ext uri="{9D8B030D-6E8A-4147-A177-3AD203B41FA5}">
                      <a16:colId xmlns:a16="http://schemas.microsoft.com/office/drawing/2014/main" val="663169718"/>
                    </a:ext>
                  </a:extLst>
                </a:gridCol>
              </a:tblGrid>
              <a:tr h="230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 vs. 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mitigation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21245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7DADCF7-2346-4DFE-B411-9BFFE2978552}"/>
              </a:ext>
            </a:extLst>
          </p:cNvPr>
          <p:cNvSpPr txBox="1"/>
          <p:nvPr/>
        </p:nvSpPr>
        <p:spPr>
          <a:xfrm>
            <a:off x="4483223" y="184387"/>
            <a:ext cx="3835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plan to add mitigation related to #25 photon readout at 300kV, which will include altered designs to allow photon to operate at ground potential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AAD952-F2A1-47DA-A9E7-60E097ADD88C}"/>
              </a:ext>
            </a:extLst>
          </p:cNvPr>
          <p:cNvSpPr txBox="1"/>
          <p:nvPr/>
        </p:nvSpPr>
        <p:spPr>
          <a:xfrm>
            <a:off x="7376362" y="14288"/>
            <a:ext cx="1736566" cy="307777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CHARGE QUESTION </a:t>
            </a:r>
            <a:r>
              <a:rPr lang="en-US" sz="1400" dirty="0"/>
              <a:t>5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684948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20" y="1"/>
            <a:ext cx="2889992" cy="372140"/>
          </a:xfrm>
        </p:spPr>
        <p:txBody>
          <a:bodyPr/>
          <a:lstStyle/>
          <a:p>
            <a:r>
              <a:rPr lang="en-US" dirty="0"/>
              <a:t>Infrastructure Risks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454402C-FB11-42E7-BEF0-0CA1245D9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380982"/>
              </p:ext>
            </p:extLst>
          </p:nvPr>
        </p:nvGraphicFramePr>
        <p:xfrm>
          <a:off x="150921" y="1449342"/>
          <a:ext cx="8993080" cy="308575"/>
        </p:xfrm>
        <a:graphic>
          <a:graphicData uri="http://schemas.openxmlformats.org/drawingml/2006/table">
            <a:tbl>
              <a:tblPr/>
              <a:tblGrid>
                <a:gridCol w="150920">
                  <a:extLst>
                    <a:ext uri="{9D8B030D-6E8A-4147-A177-3AD203B41FA5}">
                      <a16:colId xmlns:a16="http://schemas.microsoft.com/office/drawing/2014/main" val="709844084"/>
                    </a:ext>
                  </a:extLst>
                </a:gridCol>
                <a:gridCol w="894717">
                  <a:extLst>
                    <a:ext uri="{9D8B030D-6E8A-4147-A177-3AD203B41FA5}">
                      <a16:colId xmlns:a16="http://schemas.microsoft.com/office/drawing/2014/main" val="1240644421"/>
                    </a:ext>
                  </a:extLst>
                </a:gridCol>
                <a:gridCol w="393919">
                  <a:extLst>
                    <a:ext uri="{9D8B030D-6E8A-4147-A177-3AD203B41FA5}">
                      <a16:colId xmlns:a16="http://schemas.microsoft.com/office/drawing/2014/main" val="953831998"/>
                    </a:ext>
                  </a:extLst>
                </a:gridCol>
                <a:gridCol w="716788">
                  <a:extLst>
                    <a:ext uri="{9D8B030D-6E8A-4147-A177-3AD203B41FA5}">
                      <a16:colId xmlns:a16="http://schemas.microsoft.com/office/drawing/2014/main" val="735635749"/>
                    </a:ext>
                  </a:extLst>
                </a:gridCol>
                <a:gridCol w="1967023">
                  <a:extLst>
                    <a:ext uri="{9D8B030D-6E8A-4147-A177-3AD203B41FA5}">
                      <a16:colId xmlns:a16="http://schemas.microsoft.com/office/drawing/2014/main" val="780907798"/>
                    </a:ext>
                  </a:extLst>
                </a:gridCol>
                <a:gridCol w="584791">
                  <a:extLst>
                    <a:ext uri="{9D8B030D-6E8A-4147-A177-3AD203B41FA5}">
                      <a16:colId xmlns:a16="http://schemas.microsoft.com/office/drawing/2014/main" val="1456672010"/>
                    </a:ext>
                  </a:extLst>
                </a:gridCol>
                <a:gridCol w="967563">
                  <a:extLst>
                    <a:ext uri="{9D8B030D-6E8A-4147-A177-3AD203B41FA5}">
                      <a16:colId xmlns:a16="http://schemas.microsoft.com/office/drawing/2014/main" val="1356951390"/>
                    </a:ext>
                  </a:extLst>
                </a:gridCol>
                <a:gridCol w="1796902">
                  <a:extLst>
                    <a:ext uri="{9D8B030D-6E8A-4147-A177-3AD203B41FA5}">
                      <a16:colId xmlns:a16="http://schemas.microsoft.com/office/drawing/2014/main" val="2495676574"/>
                    </a:ext>
                  </a:extLst>
                </a:gridCol>
                <a:gridCol w="1520457">
                  <a:extLst>
                    <a:ext uri="{9D8B030D-6E8A-4147-A177-3AD203B41FA5}">
                      <a16:colId xmlns:a16="http://schemas.microsoft.com/office/drawing/2014/main" val="663169718"/>
                    </a:ext>
                  </a:extLst>
                </a:gridCol>
              </a:tblGrid>
              <a:tr h="230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 vs. 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prob.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mitigation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21245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C6DD85-3A42-4295-8B26-61CD9C3F8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408628"/>
              </p:ext>
            </p:extLst>
          </p:nvPr>
        </p:nvGraphicFramePr>
        <p:xfrm>
          <a:off x="150920" y="1768551"/>
          <a:ext cx="8993081" cy="2570253"/>
        </p:xfrm>
        <a:graphic>
          <a:graphicData uri="http://schemas.openxmlformats.org/drawingml/2006/table">
            <a:tbl>
              <a:tblPr/>
              <a:tblGrid>
                <a:gridCol w="177768">
                  <a:extLst>
                    <a:ext uri="{9D8B030D-6E8A-4147-A177-3AD203B41FA5}">
                      <a16:colId xmlns:a16="http://schemas.microsoft.com/office/drawing/2014/main" val="1212354447"/>
                    </a:ext>
                  </a:extLst>
                </a:gridCol>
                <a:gridCol w="848701">
                  <a:extLst>
                    <a:ext uri="{9D8B030D-6E8A-4147-A177-3AD203B41FA5}">
                      <a16:colId xmlns:a16="http://schemas.microsoft.com/office/drawing/2014/main" val="1778719620"/>
                    </a:ext>
                  </a:extLst>
                </a:gridCol>
                <a:gridCol w="425785">
                  <a:extLst>
                    <a:ext uri="{9D8B030D-6E8A-4147-A177-3AD203B41FA5}">
                      <a16:colId xmlns:a16="http://schemas.microsoft.com/office/drawing/2014/main" val="1290523688"/>
                    </a:ext>
                  </a:extLst>
                </a:gridCol>
                <a:gridCol w="704091">
                  <a:extLst>
                    <a:ext uri="{9D8B030D-6E8A-4147-A177-3AD203B41FA5}">
                      <a16:colId xmlns:a16="http://schemas.microsoft.com/office/drawing/2014/main" val="1651420501"/>
                    </a:ext>
                  </a:extLst>
                </a:gridCol>
                <a:gridCol w="1988288">
                  <a:extLst>
                    <a:ext uri="{9D8B030D-6E8A-4147-A177-3AD203B41FA5}">
                      <a16:colId xmlns:a16="http://schemas.microsoft.com/office/drawing/2014/main" val="2081775501"/>
                    </a:ext>
                  </a:extLst>
                </a:gridCol>
                <a:gridCol w="584791">
                  <a:extLst>
                    <a:ext uri="{9D8B030D-6E8A-4147-A177-3AD203B41FA5}">
                      <a16:colId xmlns:a16="http://schemas.microsoft.com/office/drawing/2014/main" val="207086659"/>
                    </a:ext>
                  </a:extLst>
                </a:gridCol>
                <a:gridCol w="956930">
                  <a:extLst>
                    <a:ext uri="{9D8B030D-6E8A-4147-A177-3AD203B41FA5}">
                      <a16:colId xmlns:a16="http://schemas.microsoft.com/office/drawing/2014/main" val="1188209194"/>
                    </a:ext>
                  </a:extLst>
                </a:gridCol>
                <a:gridCol w="1765005">
                  <a:extLst>
                    <a:ext uri="{9D8B030D-6E8A-4147-A177-3AD203B41FA5}">
                      <a16:colId xmlns:a16="http://schemas.microsoft.com/office/drawing/2014/main" val="1527111067"/>
                    </a:ext>
                  </a:extLst>
                </a:gridCol>
                <a:gridCol w="1541722">
                  <a:extLst>
                    <a:ext uri="{9D8B030D-6E8A-4147-A177-3AD203B41FA5}">
                      <a16:colId xmlns:a16="http://schemas.microsoft.com/office/drawing/2014/main" val="2543238725"/>
                    </a:ext>
                  </a:extLst>
                </a:gridCol>
              </a:tblGrid>
              <a:tr h="175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73926"/>
                  </a:ext>
                </a:extLst>
              </a:tr>
              <a:tr h="351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funding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Drift offers promising path towards funding second cryostat (planning ongoing)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Save US project $100M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867182"/>
                  </a:ext>
                </a:extLst>
              </a:tr>
              <a:tr h="351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&amp; Installation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Simpler support system and installation 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Save US project $20M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872350"/>
                  </a:ext>
                </a:extLst>
              </a:tr>
              <a:tr h="351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Slow purging of cryostat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purging pipe locations cause ineffective piston purging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/ medium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month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extend the purging period to reach expected gAr purity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870303"/>
                  </a:ext>
                </a:extLst>
              </a:tr>
              <a:tr h="351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survey of cold detector locations is inadequate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design continues, level meters may locate top CRP vertically well, …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168560"/>
                  </a:ext>
                </a:extLst>
              </a:tr>
              <a:tr h="351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 purity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active volume is more sealed than HD and may reduce purification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perforated anode is 50% open, FC is 20% open. E. Voiren is working on CFD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086151"/>
                  </a:ext>
                </a:extLst>
              </a:tr>
              <a:tr h="232242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3775" marR="3775" marT="377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design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threat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 too many ports and cryostat cost goes up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$1M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75" marR="3775" marT="37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08659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F6BCBB9-E913-49C0-A21B-B78691ACBDCE}"/>
              </a:ext>
            </a:extLst>
          </p:cNvPr>
          <p:cNvSpPr txBox="1"/>
          <p:nvPr/>
        </p:nvSpPr>
        <p:spPr>
          <a:xfrm>
            <a:off x="7376362" y="14288"/>
            <a:ext cx="1736566" cy="307777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CHARGE QUESTION </a:t>
            </a:r>
            <a:r>
              <a:rPr lang="en-US" sz="1400" dirty="0"/>
              <a:t>5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038243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182245"/>
            <a:ext cx="8293100" cy="548785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14BF047-38EA-4811-B576-B6172A5AAC62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35802" y="486786"/>
            <a:ext cx="8911945" cy="6222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Good progress in developing new cost-effective detector: Vertical Drift</a:t>
            </a:r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Proposal (reference layout) at: 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2"/>
              </a:rPr>
              <a:t>https://edms.cern.ch/document/2429382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Requirements at </a:t>
            </a:r>
            <a:r>
              <a:rPr lang="en-US" dirty="0">
                <a:hlinkClick r:id="rId3"/>
              </a:rPr>
              <a:t>https://edms.cern.ch/document/2454611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Schedule at </a:t>
            </a:r>
            <a:r>
              <a:rPr lang="en-US" dirty="0">
                <a:hlinkClick r:id="rId4"/>
              </a:rPr>
              <a:t>https://edms.cern.ch/document/2444331</a:t>
            </a:r>
            <a:endParaRPr lang="en-US" dirty="0"/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Risk register at </a:t>
            </a:r>
            <a:r>
              <a:rPr lang="en-US" dirty="0">
                <a:hlinkClick r:id="rId5"/>
              </a:rPr>
              <a:t>https://edms.cern.ch/document/2444332</a:t>
            </a:r>
            <a:endParaRPr lang="en-US" dirty="0"/>
          </a:p>
          <a:p>
            <a:pPr marL="669798" lvl="2" indent="-285750">
              <a:buFont typeface="Wingdings" pitchFamily="2" charset="2"/>
              <a:buChar char="ü"/>
            </a:pP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Organizing detailed 2021 R&amp;D plan aiming to construct </a:t>
            </a:r>
            <a:r>
              <a:rPr lang="en-US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module-0 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 2022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Symbol" panose="05050102010706020507" pitchFamily="18" charset="2"/>
              </a:rPr>
              <a:t>23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after US-DOE baselining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Vertical Drift looks to be performant, less expensive and is attracting new international funding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Layout similar to ProtoDUNE-DP. Most components make use of work and technology from DUNE consortia tested in ProtoDUNE.</a:t>
            </a:r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New elements are perforated PCB anodes and photon detectors operating at HV</a:t>
            </a:r>
          </a:p>
          <a:p>
            <a:pPr marL="669798" lvl="2" indent="-285750">
              <a:buFont typeface="Wingdings" pitchFamily="2" charset="2"/>
              <a:buChar char="ü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Production and installation schedule look favorable</a:t>
            </a:r>
            <a:endParaRPr lang="en-US"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3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4441A5-B9D4-4190-A65B-B263C2ED2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405" y="43283"/>
            <a:ext cx="8293100" cy="452828"/>
          </a:xfrm>
        </p:spPr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Outline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CB81F4-B4B3-4843-9B43-75C6DE63503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64405" y="549302"/>
            <a:ext cx="8692308" cy="4925197"/>
          </a:xfrm>
        </p:spPr>
        <p:txBody>
          <a:bodyPr lIns="0" r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Overview of US DOE project approval process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Conceptual Design (CD-1)  - more details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84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Current Planning for US approval process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612843" y="590884"/>
            <a:ext cx="82390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Complete conceptual design (CDR) + …</a:t>
            </a:r>
          </a:p>
          <a:p>
            <a:r>
              <a:rPr lang="en-US" sz="2400" dirty="0">
                <a:solidFill>
                  <a:srgbClr val="004C97"/>
                </a:solidFill>
              </a:rPr>
              <a:t>CD-1rr [alternatives analysis] (DOE Review ~10/1/2021, Director’s Review ~8/1/2021)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Complete Key R&amp;D, complete Preliminary Design (PDR), define national contributions and project baseline</a:t>
            </a:r>
          </a:p>
          <a:p>
            <a:r>
              <a:rPr lang="en-US" sz="2400" dirty="0">
                <a:solidFill>
                  <a:srgbClr val="004C97"/>
                </a:solidFill>
              </a:rPr>
              <a:t>CD-2 [project baseline] (~October 2022)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Complete Module-0, complete Final Design (TDR)</a:t>
            </a:r>
          </a:p>
          <a:p>
            <a:r>
              <a:rPr lang="en-US" sz="2400" dirty="0">
                <a:solidFill>
                  <a:srgbClr val="004C97"/>
                </a:solidFill>
              </a:rPr>
              <a:t>CD-3 [construction allowed] (~April 2023?)</a:t>
            </a:r>
          </a:p>
        </p:txBody>
      </p:sp>
    </p:spTree>
    <p:extLst>
      <p:ext uri="{BB962C8B-B14F-4D97-AF65-F5344CB8AC3E}">
        <p14:creationId xmlns:p14="http://schemas.microsoft.com/office/powerpoint/2010/main" val="406734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CB81F4-B4B3-4843-9B43-75C6DE63503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264479"/>
            <a:ext cx="9144000" cy="5763949"/>
          </a:xfrm>
        </p:spPr>
        <p:txBody>
          <a:bodyPr lIns="0" r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Advance and complete conceptual design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Continue design improvement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Continue R&amp;D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Further develop production and installation plans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Internal DUNE Technical reviews (</a:t>
            </a:r>
            <a:r>
              <a:rPr lang="en-US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CDReviews</a:t>
            </a: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this spring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LBNC technical review 28 April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Conceptual Design Report </a:t>
            </a:r>
            <a:r>
              <a:rPr lang="en-US" sz="1600" b="1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(working with LBNC to define scope and process)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Describe baseline and alternatives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Agreement by DUNE collaboration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Preliminary assessment by LBNC (need by ~9/15/2021)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 of 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CDReport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– give to LBNC by ~June/July?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LBNC review of simulations ~May 10 and review of production/installation plans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Develop remaining project documents: 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Finish SPVD WBS Dictionary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Refine full international core cost estimate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Complete high-level activity based P6 schedule and full DUNE-US cost. 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full Basis of Estimate for US part.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Complete Requirements Document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Update Risk Register</a:t>
            </a:r>
          </a:p>
          <a:p>
            <a:pPr lvl="1" indent="27432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dirty="0"/>
              <a:t>Start interface documents?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2A8304-2D7F-4808-A916-491A1CF277EA}"/>
              </a:ext>
            </a:extLst>
          </p:cNvPr>
          <p:cNvSpPr txBox="1">
            <a:spLocks/>
          </p:cNvSpPr>
          <p:nvPr/>
        </p:nvSpPr>
        <p:spPr>
          <a:xfrm>
            <a:off x="153139" y="43197"/>
            <a:ext cx="8492848" cy="414003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/>
              <a:t>Approval of Conceptual Design</a:t>
            </a:r>
          </a:p>
        </p:txBody>
      </p:sp>
    </p:spTree>
    <p:extLst>
      <p:ext uri="{BB962C8B-B14F-4D97-AF65-F5344CB8AC3E}">
        <p14:creationId xmlns:p14="http://schemas.microsoft.com/office/powerpoint/2010/main" val="51756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CB81F4-B4B3-4843-9B43-75C6DE63503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0" y="590840"/>
            <a:ext cx="9144000" cy="5763949"/>
          </a:xfrm>
        </p:spPr>
        <p:txBody>
          <a:bodyPr lIns="0" r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 to continue with each consortia on WBS and P6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 to start the Conceptual Design Reviews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Want to start with CRP, PDS and HV/Cathode (before LBNC technical Review)</a:t>
            </a:r>
            <a:endParaRPr lang="en-US" sz="2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LBNC technical review (April 28)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Finish conceptual design reviews later in spring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 designs (</a:t>
            </a:r>
            <a:r>
              <a:rPr lang="en-US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powerpoint</a:t>
            </a: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 </a:t>
            </a:r>
            <a:r>
              <a:rPr lang="en-US" sz="18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requirements document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Conceptual Design Report 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 b="1" dirty="0">
                <a:solidFill>
                  <a:srgbClr val="67676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SPVD Risk Workshop in mid-April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 b="1" dirty="0">
                <a:solidFill>
                  <a:srgbClr val="67676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 updated Core Cost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 b="1" dirty="0">
                <a:solidFill>
                  <a:srgbClr val="67676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 basis of estimate (BoE) for full cost of at least US part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2A8304-2D7F-4808-A916-491A1CF277EA}"/>
              </a:ext>
            </a:extLst>
          </p:cNvPr>
          <p:cNvSpPr txBox="1">
            <a:spLocks/>
          </p:cNvSpPr>
          <p:nvPr/>
        </p:nvSpPr>
        <p:spPr>
          <a:xfrm>
            <a:off x="153139" y="43197"/>
            <a:ext cx="8492848" cy="414003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/>
              <a:t>More on approval of Conceptual Design</a:t>
            </a:r>
          </a:p>
        </p:txBody>
      </p:sp>
    </p:spTree>
    <p:extLst>
      <p:ext uri="{BB962C8B-B14F-4D97-AF65-F5344CB8AC3E}">
        <p14:creationId xmlns:p14="http://schemas.microsoft.com/office/powerpoint/2010/main" val="312928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Project Plans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33416" y="590884"/>
            <a:ext cx="88377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CDR (Summer 2021): </a:t>
            </a:r>
            <a:r>
              <a:rPr lang="en-US" sz="1800" dirty="0">
                <a:hlinkClick r:id="rId2"/>
              </a:rPr>
              <a:t>edms-2509103</a:t>
            </a:r>
            <a:r>
              <a:rPr lang="en-US" sz="1800" dirty="0"/>
              <a:t> (current pdf)</a:t>
            </a:r>
          </a:p>
          <a:p>
            <a:pPr marL="0" indent="0">
              <a:buNone/>
            </a:pPr>
            <a:r>
              <a:rPr lang="en-US" sz="1800" dirty="0"/>
              <a:t>Editors: Anne Heavy, Marvin </a:t>
            </a:r>
            <a:r>
              <a:rPr lang="en-US" sz="1800" dirty="0" err="1"/>
              <a:t>Marshak</a:t>
            </a:r>
            <a:r>
              <a:rPr lang="en-US" sz="1800" dirty="0"/>
              <a:t>, Sandro </a:t>
            </a:r>
            <a:r>
              <a:rPr lang="en-US" sz="1800" dirty="0" err="1"/>
              <a:t>Palistini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Wiki: </a:t>
            </a:r>
            <a:r>
              <a:rPr lang="en-US" sz="1800" dirty="0">
                <a:hlinkClick r:id="rId3"/>
              </a:rPr>
              <a:t>https://wiki.dunescience.org/wiki/DUNE_FD_Vertical_Drift_Proposal-Report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Overleaf: </a:t>
            </a:r>
            <a:r>
              <a:rPr lang="en-US" sz="1800" dirty="0">
                <a:hlinkClick r:id="rId4"/>
              </a:rPr>
              <a:t>https://www.overleaf.com/project/5ff88c5ef3c28f9daffb2f74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WBS/Schedule (May 2021): </a:t>
            </a:r>
            <a:r>
              <a:rPr lang="en-US" sz="1800" dirty="0">
                <a:hlinkClick r:id="rId5"/>
              </a:rPr>
              <a:t>edms-CERN-0000214493 </a:t>
            </a:r>
            <a:r>
              <a:rPr lang="en-US" sz="1800" dirty="0"/>
              <a:t>, </a:t>
            </a:r>
            <a:r>
              <a:rPr lang="en-US" sz="1800" dirty="0">
                <a:hlinkClick r:id="rId6"/>
              </a:rPr>
              <a:t>edms-2444331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Risk: </a:t>
            </a:r>
            <a:r>
              <a:rPr lang="en-US" sz="1800" dirty="0">
                <a:hlinkClick r:id="rId7"/>
              </a:rPr>
              <a:t>Risk Register</a:t>
            </a:r>
            <a:r>
              <a:rPr lang="en-US" sz="1800" dirty="0"/>
              <a:t>, plan SPVD Risk Workshop in mid-April (see slides #12-16)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DUNE Conceptual Design Reviews (Spring 2021):</a:t>
            </a:r>
          </a:p>
          <a:p>
            <a:pPr marL="0" indent="0">
              <a:buNone/>
            </a:pPr>
            <a:r>
              <a:rPr lang="en-US" sz="1800" dirty="0"/>
              <a:t>Requirements: </a:t>
            </a:r>
            <a:r>
              <a:rPr lang="en-US" sz="1800" dirty="0">
                <a:hlinkClick r:id="rId8"/>
              </a:rPr>
              <a:t>Proposed SPVD modifications for EB consideration</a:t>
            </a:r>
            <a:r>
              <a:rPr lang="en-US" sz="1800" dirty="0"/>
              <a:t> (see slide #8), Proposed TB requirements, Consortia Requirements</a:t>
            </a:r>
          </a:p>
          <a:p>
            <a:pPr marL="0" indent="0">
              <a:buNone/>
            </a:pPr>
            <a:r>
              <a:rPr lang="en-US" sz="1800" dirty="0"/>
              <a:t>Design: current status of DUNE FD-2 design</a:t>
            </a:r>
          </a:p>
          <a:p>
            <a:pPr marL="0" indent="0">
              <a:buNone/>
            </a:pPr>
            <a:r>
              <a:rPr lang="en-US" sz="1800" dirty="0"/>
              <a:t>Prototyping: plans for prototypes</a:t>
            </a:r>
          </a:p>
        </p:txBody>
      </p:sp>
    </p:spTree>
    <p:extLst>
      <p:ext uri="{BB962C8B-B14F-4D97-AF65-F5344CB8AC3E}">
        <p14:creationId xmlns:p14="http://schemas.microsoft.com/office/powerpoint/2010/main" val="1698466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4144" y="590884"/>
            <a:ext cx="883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37668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Vertical Drift Requirements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4144" y="590884"/>
            <a:ext cx="9140874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4C97"/>
                </a:solidFill>
                <a:latin typeface="Helvetica Neue" panose="02000503000000020004" pitchFamily="2" charset="0"/>
              </a:rPr>
              <a:t>Do we want to propose these requirement </a:t>
            </a:r>
            <a:r>
              <a:rPr lang="en-US" sz="2400" dirty="0" err="1">
                <a:solidFill>
                  <a:srgbClr val="004C97"/>
                </a:solidFill>
                <a:latin typeface="Helvetica Neue" panose="02000503000000020004" pitchFamily="2" charset="0"/>
              </a:rPr>
              <a:t>modifocations</a:t>
            </a:r>
            <a:r>
              <a:rPr lang="en-US" sz="2400" dirty="0">
                <a:solidFill>
                  <a:srgbClr val="004C97"/>
                </a:solidFill>
                <a:latin typeface="Helvetica Neue" panose="02000503000000020004" pitchFamily="2" charset="0"/>
              </a:rPr>
              <a:t> to EB?</a:t>
            </a:r>
            <a:endParaRPr lang="en-US" sz="2400" dirty="0">
              <a:solidFill>
                <a:srgbClr val="004C97"/>
              </a:solidFill>
            </a:endParaRPr>
          </a:p>
          <a:p>
            <a:pPr lvl="1"/>
            <a:r>
              <a:rPr lang="en-US" sz="1800" dirty="0"/>
              <a:t>EB-held requirements are at </a:t>
            </a:r>
            <a:r>
              <a:rPr lang="en-US" sz="1800" dirty="0">
                <a:hlinkClick r:id="rId2"/>
              </a:rPr>
              <a:t>https://edms.cern.ch/document/2346091 </a:t>
            </a:r>
            <a:endParaRPr lang="en-US" sz="1800" dirty="0"/>
          </a:p>
          <a:p>
            <a:pPr lvl="1"/>
            <a:r>
              <a:rPr lang="en-US" sz="1800" dirty="0"/>
              <a:t>Draft DUNE VD requirements at </a:t>
            </a:r>
            <a:r>
              <a:rPr lang="en-US" sz="1800" dirty="0">
                <a:hlinkClick r:id="rId3"/>
              </a:rPr>
              <a:t>https://edms.cern.ch/project/CERN-0000214368</a:t>
            </a:r>
            <a:endParaRPr lang="en-US" sz="18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AF74128-27FA-4B7B-8342-3602BBBF3B57}"/>
              </a:ext>
            </a:extLst>
          </p:cNvPr>
          <p:cNvGraphicFramePr>
            <a:graphicFrameLocks noGrp="1"/>
          </p:cNvGraphicFramePr>
          <p:nvPr/>
        </p:nvGraphicFramePr>
        <p:xfrm>
          <a:off x="3126" y="2096331"/>
          <a:ext cx="9140874" cy="4737107"/>
        </p:xfrm>
        <a:graphic>
          <a:graphicData uri="http://schemas.openxmlformats.org/drawingml/2006/table">
            <a:tbl>
              <a:tblPr/>
              <a:tblGrid>
                <a:gridCol w="151110">
                  <a:extLst>
                    <a:ext uri="{9D8B030D-6E8A-4147-A177-3AD203B41FA5}">
                      <a16:colId xmlns:a16="http://schemas.microsoft.com/office/drawing/2014/main" val="2299634135"/>
                    </a:ext>
                  </a:extLst>
                </a:gridCol>
                <a:gridCol w="679157">
                  <a:extLst>
                    <a:ext uri="{9D8B030D-6E8A-4147-A177-3AD203B41FA5}">
                      <a16:colId xmlns:a16="http://schemas.microsoft.com/office/drawing/2014/main" val="2836767828"/>
                    </a:ext>
                  </a:extLst>
                </a:gridCol>
                <a:gridCol w="653020">
                  <a:extLst>
                    <a:ext uri="{9D8B030D-6E8A-4147-A177-3AD203B41FA5}">
                      <a16:colId xmlns:a16="http://schemas.microsoft.com/office/drawing/2014/main" val="260961601"/>
                    </a:ext>
                  </a:extLst>
                </a:gridCol>
                <a:gridCol w="1157635">
                  <a:extLst>
                    <a:ext uri="{9D8B030D-6E8A-4147-A177-3AD203B41FA5}">
                      <a16:colId xmlns:a16="http://schemas.microsoft.com/office/drawing/2014/main" val="4165369704"/>
                    </a:ext>
                  </a:extLst>
                </a:gridCol>
                <a:gridCol w="6499952">
                  <a:extLst>
                    <a:ext uri="{9D8B030D-6E8A-4147-A177-3AD203B41FA5}">
                      <a16:colId xmlns:a16="http://schemas.microsoft.com/office/drawing/2014/main" val="16750109"/>
                    </a:ext>
                  </a:extLst>
                </a:gridCol>
              </a:tblGrid>
              <a:tr h="2993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ID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Subsystem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Values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Comments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742654"/>
                  </a:ext>
                </a:extLst>
              </a:tr>
              <a:tr h="6473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HVS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Minimum drift field intensity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&gt;300 V/cm (goal: 500 V/cm)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The minimum E-field requirement for the vertical drift (VD) is set at 300 V/cm (5.2 ms maximum drift time in VD) based on the experience of the ProtoDUNE-SP; the goal is set at 500 V/cm as in the horizontal drift (HD) and dual-phase(DP) far detector requirements. This gives a 4.2 ms maximum drift time in the VD.  In ProtoDUNE-SP, a value of 500 V/cm was routinely maintained.  In the last days of operation, the E- Field was increased to 650 V/cm and kept stable for several days. 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283040"/>
                  </a:ext>
                </a:extLst>
              </a:tr>
              <a:tr h="4454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HVS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Electric field uniformity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1%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Same as for HD. The E-field stability and uniformity at the 1% level is required to guarantee energy scale determination as the same 1% level. E-field variation can be due to uncertainty on drift distance and to the planarity of the Cathode and Anode planes: the overall uncertainty has to be kept within 6.5 cm.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53952"/>
                  </a:ext>
                </a:extLst>
              </a:tr>
              <a:tr h="7795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HVS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HV Power supply ripple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better then 10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Same as for HD. The HV ripple requirement on the cathode is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dV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&lt; 1mV at 10-100 kHz, comparable to that of the HD. This is achieved by appropriate RC filtering along the warm cable from the HV-Power Supply to the HV Feed-through (HVFT) as demonstrated with NP04. For the 2-view configuration, the 1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view strip length is about ¼ of the HD wire length, but there is no shielding from the grid plane wires. A more stringent requirement (by a factor of ~3) is expected for the 3-view configuration compared to the HD due to the wider strip width and longer lengths.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585076"/>
                  </a:ext>
                </a:extLst>
              </a:tr>
              <a:tr h="8004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TPC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Liquid argon purity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6 ms electrons lifetime (goal: a few tens ms)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Free electron lifetime (Liquid Argon purity): &gt;6 ms (50 ppt O2 equivalent)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This requirement derives from the equivalent one for the HD far detector, scaling the 3 ms HD requirement by the ratio of the drift distances (3.5 m versus 6.5 m). With this requirement, the survival probability for any electron cloud to be recorded at the anode would never be below 50% at 500 V/cm and 42% at 300 V/cm. As a reminder, the free electron lifetime in NP04 and NP02 exceeded many tens of milliseconds.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004505"/>
                  </a:ext>
                </a:extLst>
              </a:tr>
              <a:tr h="478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TPC Electronics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Minimal S/N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S/N&gt;10 (collection); S/N&gt;5 (induction)               (goal: AHARA)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Same as for HD.  Required minimal S/N values compatible with a drift field of 300V/cm and 6ms electron lifetime (1) and (4)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818673"/>
                  </a:ext>
                </a:extLst>
              </a:tr>
              <a:tr h="48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PDS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PD argon purity requirement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nitrogen&lt;2ppm w/o Xe, nitrogen&lt;10ppm w/ Xe~10ppm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Stringent oxygen and water requirements set by TPC. Up to ~10 ppm nitrogen can be fully recovered with Xenon (demonstrated in ProtoDUNE-SP)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696852"/>
                  </a:ext>
                </a:extLst>
              </a:tr>
              <a:tr h="319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PDS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photo-sensor S/N 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S/N&gt;5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demonstrated in ProtoDUNE-SP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202977"/>
                  </a:ext>
                </a:extLst>
              </a:tr>
              <a:tr h="381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5907" marR="5907" marT="59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PDS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photo-detector Efficiency 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&gt;3%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demonstrated in ProtoDUNE-SP and tests</a:t>
                      </a:r>
                    </a:p>
                  </a:txBody>
                  <a:tcPr marL="5907" marR="5907" marT="59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56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5312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Vertical Drift near-term schedule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4143" y="346360"/>
            <a:ext cx="883772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4C97"/>
                </a:solidFill>
                <a:latin typeface="Helvetica Neue" panose="02000503000000020004" pitchFamily="2" charset="0"/>
              </a:rPr>
              <a:t>M</a:t>
            </a:r>
            <a:r>
              <a:rPr lang="en-US" sz="2400" dirty="0">
                <a:solidFill>
                  <a:srgbClr val="004C97"/>
                </a:solidFill>
              </a:rPr>
              <a:t>ilestones for 2021 </a:t>
            </a:r>
          </a:p>
          <a:p>
            <a:pPr marL="658368" lvl="2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TPC 50L anode 2-view 							2020</a:t>
            </a:r>
          </a:p>
          <a:p>
            <a:pPr marL="658368" lvl="2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TPC 50L anode 3-view 							March 2021</a:t>
            </a:r>
          </a:p>
          <a:p>
            <a:pPr marL="868680" lvl="3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Further 50L tests planned</a:t>
            </a:r>
          </a:p>
          <a:p>
            <a:pPr marL="658368" lvl="2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New HV extender tests (FNAL/CERN)	 			May 2021</a:t>
            </a:r>
          </a:p>
          <a:p>
            <a:pPr marL="658368" lvl="2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Full CRP TPC test (anode, cathode, PD) 			November 2021</a:t>
            </a:r>
          </a:p>
          <a:p>
            <a:pPr marL="868680" lvl="3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Further cold box tests in 2021 possible</a:t>
            </a:r>
          </a:p>
          <a:p>
            <a:pPr marL="658368" lvl="2" indent="-27432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300kV HV system test (in NP02) 					December 2021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4C97"/>
                </a:solidFill>
                <a:latin typeface="Helvetica Neue" panose="02000503000000020004" pitchFamily="2" charset="0"/>
              </a:rPr>
              <a:t>M</a:t>
            </a:r>
            <a:r>
              <a:rPr lang="en-US" sz="2400" dirty="0">
                <a:solidFill>
                  <a:srgbClr val="004C97"/>
                </a:solidFill>
              </a:rPr>
              <a:t>ilestones for 2022 </a:t>
            </a:r>
          </a:p>
          <a:p>
            <a:pPr marL="841248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TPC 50L studies		 							2022</a:t>
            </a:r>
          </a:p>
          <a:p>
            <a:pPr marL="841248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 box studies									2022</a:t>
            </a:r>
          </a:p>
          <a:p>
            <a:pPr marL="841248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Begin module-0 construction						March 2022</a:t>
            </a:r>
          </a:p>
          <a:p>
            <a:endParaRPr lang="en-US" sz="2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E1B4016-3DB3-4D1E-A9A1-6F9145ED58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752931"/>
              </p:ext>
            </p:extLst>
          </p:nvPr>
        </p:nvGraphicFramePr>
        <p:xfrm>
          <a:off x="14143" y="4195125"/>
          <a:ext cx="9129857" cy="266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9" name="Worksheet" r:id="rId3" imgW="9925283" imgH="2895323" progId="Excel.Sheet.12">
                  <p:embed/>
                </p:oleObj>
              </mc:Choice>
              <mc:Fallback>
                <p:oleObj name="Worksheet" r:id="rId3" imgW="9925283" imgH="28953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143" y="4195125"/>
                        <a:ext cx="9129857" cy="26628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991979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B45DA5-EF4F-4790-8DA6-83930B4E4F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4C5EE3-F42E-4951-ACF6-55DA8146E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F7D078-D617-4A85-8085-53B3E89E0CC6}">
  <ds:schemaRefs>
    <ds:schemaRef ds:uri="47630a84-84bd-4c0e-8a4d-0e925dfde686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217384e2-1cc7-462a-88d5-a9f0c79de12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89195</TotalTime>
  <Words>3496</Words>
  <Application>Microsoft Office PowerPoint</Application>
  <PresentationFormat>On-screen Show (4:3)</PresentationFormat>
  <Paragraphs>589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Calibri</vt:lpstr>
      <vt:lpstr>Calibri (Body)</vt:lpstr>
      <vt:lpstr>Helvetica</vt:lpstr>
      <vt:lpstr>Helvetica Neue</vt:lpstr>
      <vt:lpstr>Lucida Grande</vt:lpstr>
      <vt:lpstr>Times New Roman</vt:lpstr>
      <vt:lpstr>Wingdings</vt:lpstr>
      <vt:lpstr>LBNF Template_051215</vt:lpstr>
      <vt:lpstr>LBNF Content-Footer Theme</vt:lpstr>
      <vt:lpstr>1_LBNF Content-Footer Theme</vt:lpstr>
      <vt:lpstr>2_LBNF Content-Footer Theme</vt:lpstr>
      <vt:lpstr>Worksheet</vt:lpstr>
      <vt:lpstr>  ​Vertical Drift: Project Planning</vt:lpstr>
      <vt:lpstr>Outline</vt:lpstr>
      <vt:lpstr>Current Planning for US approval process</vt:lpstr>
      <vt:lpstr>PowerPoint Presentation</vt:lpstr>
      <vt:lpstr>PowerPoint Presentation</vt:lpstr>
      <vt:lpstr>Project Plans</vt:lpstr>
      <vt:lpstr>Backup</vt:lpstr>
      <vt:lpstr>Vertical Drift Requirements</vt:lpstr>
      <vt:lpstr>Vertical Drift near-term schedule</vt:lpstr>
      <vt:lpstr>Installation schedule</vt:lpstr>
      <vt:lpstr>Very preliminary draft Vertical Drift production schedule</vt:lpstr>
      <vt:lpstr>Risks (response to LBNC question)</vt:lpstr>
      <vt:lpstr>HV Risks</vt:lpstr>
      <vt:lpstr>CRP Risks</vt:lpstr>
      <vt:lpstr>Photon Risks</vt:lpstr>
      <vt:lpstr>Infrastructure Risks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Kettell, Steven</cp:lastModifiedBy>
  <cp:revision>1076</cp:revision>
  <cp:lastPrinted>2020-01-07T13:01:56Z</cp:lastPrinted>
  <dcterms:created xsi:type="dcterms:W3CDTF">2015-04-30T14:29:22Z</dcterms:created>
  <dcterms:modified xsi:type="dcterms:W3CDTF">2021-03-19T00:40:39Z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  <property fmtid="{D5CDD505-2E9C-101B-9397-08002B2CF9AE}" pid="3" name="_dlc_DocIdItemGuid">
    <vt:lpwstr>8f7766be-5104-4119-bdaf-ebadda36266e</vt:lpwstr>
  </property>
</Properties>
</file>