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handoutMasterIdLst>
    <p:handoutMasterId r:id="rId46"/>
  </p:handoutMasterIdLst>
  <p:sldIdLst>
    <p:sldId id="294" r:id="rId2"/>
    <p:sldId id="343" r:id="rId3"/>
    <p:sldId id="335" r:id="rId4"/>
    <p:sldId id="344" r:id="rId5"/>
    <p:sldId id="345" r:id="rId6"/>
    <p:sldId id="347" r:id="rId7"/>
    <p:sldId id="348" r:id="rId8"/>
    <p:sldId id="272" r:id="rId9"/>
    <p:sldId id="379" r:id="rId10"/>
    <p:sldId id="407" r:id="rId11"/>
    <p:sldId id="338" r:id="rId12"/>
    <p:sldId id="424" r:id="rId13"/>
    <p:sldId id="425" r:id="rId14"/>
    <p:sldId id="426" r:id="rId15"/>
    <p:sldId id="422" r:id="rId16"/>
    <p:sldId id="378" r:id="rId17"/>
    <p:sldId id="276" r:id="rId18"/>
    <p:sldId id="275" r:id="rId19"/>
    <p:sldId id="354" r:id="rId20"/>
    <p:sldId id="356" r:id="rId21"/>
    <p:sldId id="355" r:id="rId22"/>
    <p:sldId id="382" r:id="rId23"/>
    <p:sldId id="383" r:id="rId24"/>
    <p:sldId id="384" r:id="rId25"/>
    <p:sldId id="357" r:id="rId26"/>
    <p:sldId id="387" r:id="rId27"/>
    <p:sldId id="409" r:id="rId28"/>
    <p:sldId id="408" r:id="rId29"/>
    <p:sldId id="419" r:id="rId30"/>
    <p:sldId id="420" r:id="rId31"/>
    <p:sldId id="421" r:id="rId32"/>
    <p:sldId id="397" r:id="rId33"/>
    <p:sldId id="398" r:id="rId34"/>
    <p:sldId id="399" r:id="rId35"/>
    <p:sldId id="402" r:id="rId36"/>
    <p:sldId id="406" r:id="rId37"/>
    <p:sldId id="391" r:id="rId38"/>
    <p:sldId id="392" r:id="rId39"/>
    <p:sldId id="394" r:id="rId40"/>
    <p:sldId id="412" r:id="rId41"/>
    <p:sldId id="413" r:id="rId42"/>
    <p:sldId id="396" r:id="rId43"/>
    <p:sldId id="288"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extLst/>
  </p:cmAuthor>
  <p:cmAuthor id="2" name="Microsoft Office User" initials="MOU" lastIdx="4"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FF"/>
    <a:srgbClr val="303030"/>
    <a:srgbClr val="0033A0"/>
    <a:srgbClr val="61C4D3"/>
    <a:srgbClr val="6698CB"/>
    <a:srgbClr val="6E2466"/>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48"/>
    <p:restoredTop sz="81130"/>
  </p:normalViewPr>
  <p:slideViewPr>
    <p:cSldViewPr snapToGrid="0" snapToObjects="1">
      <p:cViewPr varScale="1">
        <p:scale>
          <a:sx n="76" d="100"/>
          <a:sy n="76" d="100"/>
        </p:scale>
        <p:origin x="1073" y="63"/>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larac\AppData\Local\Microsoft\Windows\INetCache\Content.Outlook\VMZ7JED4\Procurement%20Report%202020%20-%20Tables%201245%20and%208%20+%20Charts_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[Procurement Report 2020 - Tables 1245 and 8 + Charts_v2.xlsx]Total Exp.!PivotTable9</c:name>
    <c:fmtId val="-1"/>
  </c:pivotSource>
  <c:chart>
    <c:autoTitleDeleted val="1"/>
    <c:pivotFmts>
      <c:pivotFmt>
        <c:idx val="0"/>
        <c:spPr>
          <a:solidFill>
            <a:schemeClr val="accent2"/>
          </a:solidFill>
          <a:ln>
            <a:noFill/>
          </a:ln>
          <a:effectLst/>
        </c:spPr>
      </c:pivotFmt>
      <c:pivotFmt>
        <c:idx val="1"/>
        <c:spPr>
          <a:solidFill>
            <a:schemeClr val="accent2"/>
          </a:solidFill>
          <a:ln>
            <a:noFill/>
          </a:ln>
          <a:effectLst/>
        </c:spPr>
      </c:pivotFmt>
      <c:pivotFmt>
        <c:idx val="2"/>
        <c:spPr>
          <a:solidFill>
            <a:schemeClr val="accent2"/>
          </a:solidFill>
          <a:ln>
            <a:noFill/>
          </a:ln>
          <a:effectLst/>
        </c:spPr>
      </c:pivotFmt>
      <c:pivotFmt>
        <c:idx val="3"/>
        <c:spPr>
          <a:solidFill>
            <a:schemeClr val="accent2"/>
          </a:solidFill>
          <a:ln>
            <a:noFill/>
          </a:ln>
          <a:effectLst/>
        </c:spPr>
      </c:pivotFmt>
      <c:pivotFmt>
        <c:idx val="4"/>
        <c:spPr>
          <a:solidFill>
            <a:schemeClr val="accent2"/>
          </a:solidFill>
          <a:ln>
            <a:noFill/>
          </a:ln>
          <a:effectLst/>
        </c:spPr>
      </c:pivotFmt>
      <c:pivotFmt>
        <c:idx val="5"/>
        <c:spPr>
          <a:solidFill>
            <a:schemeClr val="accent2"/>
          </a:solidFill>
          <a:ln>
            <a:noFill/>
          </a:ln>
          <a:effectLst/>
        </c:spPr>
      </c:pivotFmt>
      <c:pivotFmt>
        <c:idx val="6"/>
        <c:spPr>
          <a:solidFill>
            <a:schemeClr val="accent2"/>
          </a:solidFill>
          <a:ln>
            <a:noFill/>
          </a:ln>
          <a:effectLst/>
        </c:spPr>
      </c:pivotFmt>
      <c:pivotFmt>
        <c:idx val="7"/>
        <c:spPr>
          <a:solidFill>
            <a:schemeClr val="accent2"/>
          </a:solidFill>
          <a:ln>
            <a:noFill/>
          </a:ln>
          <a:effectLst/>
        </c:spPr>
      </c:pivotFmt>
      <c:pivotFmt>
        <c:idx val="8"/>
        <c:spPr>
          <a:solidFill>
            <a:schemeClr val="accent2"/>
          </a:solidFill>
          <a:ln>
            <a:noFill/>
          </a:ln>
          <a:effectLst/>
        </c:spPr>
      </c:pivotFmt>
      <c:pivotFmt>
        <c:idx val="9"/>
        <c:spPr>
          <a:solidFill>
            <a:schemeClr val="accent2"/>
          </a:solidFill>
          <a:ln>
            <a:noFill/>
          </a:ln>
          <a:effectLst/>
        </c:spPr>
      </c:pivotFmt>
      <c:pivotFmt>
        <c:idx val="10"/>
        <c:spPr>
          <a:solidFill>
            <a:schemeClr val="accent2"/>
          </a:solidFill>
          <a:ln>
            <a:noFill/>
          </a:ln>
          <a:effectLst/>
        </c:spPr>
      </c:pivotFmt>
      <c:pivotFmt>
        <c:idx val="11"/>
        <c:spPr>
          <a:solidFill>
            <a:schemeClr val="accent2"/>
          </a:solidFill>
          <a:ln>
            <a:noFill/>
          </a:ln>
          <a:effectLst/>
        </c:spPr>
      </c:pivotFmt>
      <c:pivotFmt>
        <c:idx val="12"/>
        <c:spPr>
          <a:solidFill>
            <a:schemeClr val="accent2"/>
          </a:solidFill>
          <a:ln>
            <a:noFill/>
          </a:ln>
          <a:effectLst/>
        </c:spPr>
      </c:pivotFmt>
      <c:pivotFmt>
        <c:idx val="13"/>
        <c:spPr>
          <a:solidFill>
            <a:schemeClr val="accent2"/>
          </a:solidFill>
          <a:ln>
            <a:noFill/>
          </a:ln>
          <a:effectLst/>
        </c:spPr>
      </c:pivotFmt>
      <c:pivotFmt>
        <c:idx val="14"/>
        <c:spPr>
          <a:solidFill>
            <a:schemeClr val="accent2"/>
          </a:solidFill>
          <a:ln>
            <a:noFill/>
          </a:ln>
          <a:effectLst/>
        </c:spPr>
      </c:pivotFmt>
      <c:pivotFmt>
        <c:idx val="15"/>
        <c:spPr>
          <a:solidFill>
            <a:schemeClr val="accent2"/>
          </a:solidFill>
          <a:ln>
            <a:noFill/>
          </a:ln>
          <a:effectLst/>
        </c:spPr>
      </c:pivotFmt>
      <c:pivotFmt>
        <c:idx val="16"/>
        <c:spPr>
          <a:solidFill>
            <a:schemeClr val="accent2"/>
          </a:solidFill>
          <a:ln>
            <a:noFill/>
          </a:ln>
          <a:effectLst/>
        </c:spPr>
      </c:pivotFmt>
      <c:pivotFmt>
        <c:idx val="17"/>
        <c:spPr>
          <a:solidFill>
            <a:schemeClr val="accent2"/>
          </a:solidFill>
          <a:ln>
            <a:noFill/>
          </a:ln>
          <a:effectLst/>
        </c:spPr>
      </c:pivotFmt>
      <c:pivotFmt>
        <c:idx val="18"/>
        <c:spPr>
          <a:solidFill>
            <a:schemeClr val="accent2"/>
          </a:solidFill>
          <a:ln>
            <a:noFill/>
          </a:ln>
          <a:effectLst/>
        </c:spPr>
      </c:pivotFmt>
      <c:pivotFmt>
        <c:idx val="19"/>
        <c:spPr>
          <a:solidFill>
            <a:schemeClr val="accent2"/>
          </a:solidFill>
          <a:ln>
            <a:noFill/>
          </a:ln>
          <a:effectLst/>
        </c:spPr>
      </c:pivotFmt>
      <c:pivotFmt>
        <c:idx val="20"/>
        <c:spPr>
          <a:solidFill>
            <a:schemeClr val="accent2"/>
          </a:solidFill>
          <a:ln>
            <a:noFill/>
          </a:ln>
          <a:effectLst/>
        </c:spPr>
      </c:pivotFmt>
      <c:pivotFmt>
        <c:idx val="21"/>
        <c:spPr>
          <a:solidFill>
            <a:schemeClr val="accent2"/>
          </a:solidFill>
          <a:ln>
            <a:noFill/>
          </a:ln>
          <a:effectLst/>
        </c:spPr>
      </c:pivotFmt>
      <c:pivotFmt>
        <c:idx val="22"/>
        <c:spPr>
          <a:solidFill>
            <a:schemeClr val="accent2"/>
          </a:solidFill>
          <a:ln>
            <a:noFill/>
          </a:ln>
          <a:effectLst/>
        </c:spPr>
      </c:pivotFmt>
      <c:pivotFmt>
        <c:idx val="23"/>
        <c:spPr>
          <a:solidFill>
            <a:schemeClr val="accent2"/>
          </a:solidFill>
          <a:ln>
            <a:noFill/>
          </a:ln>
          <a:effectLst/>
        </c:spPr>
      </c:pivotFmt>
      <c:pivotFmt>
        <c:idx val="24"/>
        <c:spPr>
          <a:solidFill>
            <a:schemeClr val="accent2"/>
          </a:solidFill>
          <a:ln>
            <a:noFill/>
          </a:ln>
          <a:effectLst/>
        </c:spPr>
      </c:pivotFmt>
      <c:pivotFmt>
        <c:idx val="25"/>
        <c:spPr>
          <a:solidFill>
            <a:schemeClr val="accent2"/>
          </a:solidFill>
          <a:ln>
            <a:noFill/>
          </a:ln>
          <a:effectLst/>
        </c:spPr>
      </c:pivotFmt>
      <c:pivotFmt>
        <c:idx val="2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
        <c:spPr>
          <a:solidFill>
            <a:schemeClr val="accent2"/>
          </a:solidFill>
          <a:ln>
            <a:noFill/>
          </a:ln>
          <a:effectLst/>
        </c:spPr>
      </c:pivotFmt>
      <c:pivotFmt>
        <c:idx val="28"/>
        <c:spPr>
          <a:solidFill>
            <a:schemeClr val="accent2"/>
          </a:solidFill>
          <a:ln>
            <a:noFill/>
          </a:ln>
          <a:effectLst/>
        </c:spPr>
      </c:pivotFmt>
      <c:pivotFmt>
        <c:idx val="29"/>
        <c:spPr>
          <a:solidFill>
            <a:schemeClr val="accent2"/>
          </a:solidFill>
          <a:ln>
            <a:noFill/>
          </a:ln>
          <a:effectLst/>
        </c:spPr>
      </c:pivotFmt>
      <c:pivotFmt>
        <c:idx val="30"/>
        <c:spPr>
          <a:solidFill>
            <a:schemeClr val="accent2"/>
          </a:solidFill>
          <a:ln>
            <a:noFill/>
          </a:ln>
          <a:effectLst/>
        </c:spPr>
      </c:pivotFmt>
      <c:pivotFmt>
        <c:idx val="31"/>
        <c:spPr>
          <a:solidFill>
            <a:schemeClr val="accent2"/>
          </a:solidFill>
          <a:ln>
            <a:noFill/>
          </a:ln>
          <a:effectLst/>
        </c:spPr>
      </c:pivotFmt>
      <c:pivotFmt>
        <c:idx val="32"/>
        <c:spPr>
          <a:solidFill>
            <a:schemeClr val="accent2"/>
          </a:solidFill>
          <a:ln>
            <a:noFill/>
          </a:ln>
          <a:effectLst/>
        </c:spPr>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51"/>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52"/>
        <c:spPr>
          <a:solidFill>
            <a:schemeClr val="accent2"/>
          </a:solidFill>
          <a:ln>
            <a:noFill/>
          </a:ln>
          <a:effectLst/>
        </c:spPr>
      </c:pivotFmt>
      <c:pivotFmt>
        <c:idx val="53"/>
        <c:spPr>
          <a:solidFill>
            <a:schemeClr val="accent2"/>
          </a:solidFill>
          <a:ln>
            <a:noFill/>
          </a:ln>
          <a:effectLst/>
        </c:spPr>
      </c:pivotFmt>
      <c:pivotFmt>
        <c:idx val="54"/>
        <c:spPr>
          <a:solidFill>
            <a:schemeClr val="accent2"/>
          </a:solidFill>
          <a:ln>
            <a:noFill/>
          </a:ln>
          <a:effectLst/>
        </c:spPr>
        <c:marker>
          <c:spPr>
            <a:solidFill>
              <a:schemeClr val="accent2"/>
            </a:solidFill>
            <a:ln w="9525">
              <a:solidFill>
                <a:schemeClr val="accent2"/>
              </a:solidFill>
            </a:ln>
            <a:effectLst/>
          </c:spPr>
        </c:marker>
      </c:pivotFmt>
      <c:pivotFmt>
        <c:idx val="55"/>
        <c:spPr>
          <a:solidFill>
            <a:schemeClr val="accent2"/>
          </a:solidFill>
          <a:ln>
            <a:noFill/>
          </a:ln>
          <a:effectLst/>
        </c:spPr>
      </c:pivotFmt>
      <c:pivotFmt>
        <c:idx val="56"/>
        <c:spPr>
          <a:solidFill>
            <a:schemeClr val="accent2"/>
          </a:solidFill>
          <a:ln>
            <a:noFill/>
          </a:ln>
          <a:effectLst/>
        </c:spPr>
      </c:pivotFmt>
      <c:pivotFmt>
        <c:idx val="57"/>
        <c:spPr>
          <a:solidFill>
            <a:schemeClr val="accent2"/>
          </a:solidFill>
          <a:ln>
            <a:noFill/>
          </a:ln>
          <a:effectLst/>
        </c:spPr>
      </c:pivotFmt>
      <c:pivotFmt>
        <c:idx val="58"/>
        <c:spPr>
          <a:solidFill>
            <a:schemeClr val="accent2"/>
          </a:solidFill>
          <a:ln>
            <a:noFill/>
          </a:ln>
          <a:effectLst/>
        </c:spPr>
      </c:pivotFmt>
      <c:pivotFmt>
        <c:idx val="59"/>
        <c:spPr>
          <a:solidFill>
            <a:schemeClr val="accent2"/>
          </a:solidFill>
          <a:ln>
            <a:noFill/>
          </a:ln>
          <a:effectLst/>
        </c:spPr>
      </c:pivotFmt>
      <c:pivotFmt>
        <c:idx val="60"/>
        <c:spPr>
          <a:solidFill>
            <a:schemeClr val="accent2"/>
          </a:solidFill>
          <a:ln>
            <a:noFill/>
          </a:ln>
          <a:effectLst/>
        </c:spPr>
      </c:pivotFmt>
      <c:pivotFmt>
        <c:idx val="61"/>
        <c:spPr>
          <a:solidFill>
            <a:schemeClr val="accent2"/>
          </a:solidFill>
          <a:ln>
            <a:noFill/>
          </a:ln>
          <a:effectLst/>
        </c:spPr>
      </c:pivotFmt>
      <c:pivotFmt>
        <c:idx val="62"/>
        <c:spPr>
          <a:solidFill>
            <a:schemeClr val="accent2"/>
          </a:solidFill>
          <a:ln>
            <a:noFill/>
          </a:ln>
          <a:effectLst/>
        </c:spPr>
      </c:pivotFmt>
      <c:pivotFmt>
        <c:idx val="63"/>
        <c:spPr>
          <a:solidFill>
            <a:schemeClr val="accent2"/>
          </a:solidFill>
          <a:ln>
            <a:noFill/>
          </a:ln>
          <a:effectLst/>
        </c:spPr>
      </c:pivotFmt>
      <c:pivotFmt>
        <c:idx val="64"/>
        <c:spPr>
          <a:solidFill>
            <a:schemeClr val="accent2"/>
          </a:solidFill>
          <a:ln>
            <a:noFill/>
          </a:ln>
          <a:effectLst/>
        </c:spPr>
      </c:pivotFmt>
      <c:pivotFmt>
        <c:idx val="65"/>
        <c:spPr>
          <a:solidFill>
            <a:schemeClr val="accent2"/>
          </a:solidFill>
          <a:ln>
            <a:noFill/>
          </a:ln>
          <a:effectLst/>
        </c:spPr>
      </c:pivotFmt>
      <c:pivotFmt>
        <c:idx val="66"/>
        <c:spPr>
          <a:solidFill>
            <a:schemeClr val="accent2"/>
          </a:solidFill>
          <a:ln>
            <a:noFill/>
          </a:ln>
          <a:effectLst/>
        </c:spPr>
      </c:pivotFmt>
      <c:pivotFmt>
        <c:idx val="67"/>
        <c:spPr>
          <a:solidFill>
            <a:schemeClr val="accent2"/>
          </a:solidFill>
          <a:ln>
            <a:noFill/>
          </a:ln>
          <a:effectLst/>
        </c:spPr>
      </c:pivotFmt>
      <c:pivotFmt>
        <c:idx val="68"/>
        <c:spPr>
          <a:solidFill>
            <a:schemeClr val="accent2"/>
          </a:solidFill>
          <a:ln>
            <a:noFill/>
          </a:ln>
          <a:effectLst/>
        </c:spPr>
      </c:pivotFmt>
      <c:pivotFmt>
        <c:idx val="69"/>
        <c:spPr>
          <a:solidFill>
            <a:schemeClr val="accent2"/>
          </a:solidFill>
          <a:ln>
            <a:noFill/>
          </a:ln>
          <a:effectLst/>
        </c:spPr>
      </c:pivotFmt>
      <c:pivotFmt>
        <c:idx val="70"/>
        <c:spPr>
          <a:solidFill>
            <a:schemeClr val="accent2"/>
          </a:solidFill>
          <a:ln>
            <a:noFill/>
          </a:ln>
          <a:effectLst/>
        </c:spPr>
      </c:pivotFmt>
      <c:pivotFmt>
        <c:idx val="71"/>
        <c:spPr>
          <a:solidFill>
            <a:schemeClr val="accent2"/>
          </a:solidFill>
          <a:ln>
            <a:noFill/>
          </a:ln>
          <a:effectLst/>
        </c:spPr>
      </c:pivotFmt>
      <c:pivotFmt>
        <c:idx val="72"/>
        <c:spPr>
          <a:solidFill>
            <a:schemeClr val="accent2"/>
          </a:solidFill>
          <a:ln>
            <a:noFill/>
          </a:ln>
          <a:effectLst/>
        </c:spPr>
      </c:pivotFmt>
      <c:pivotFmt>
        <c:idx val="73"/>
        <c:spPr>
          <a:solidFill>
            <a:schemeClr val="accent2"/>
          </a:solidFill>
          <a:ln>
            <a:noFill/>
          </a:ln>
          <a:effectLst/>
        </c:spPr>
      </c:pivotFmt>
      <c:pivotFmt>
        <c:idx val="74"/>
        <c:spPr>
          <a:solidFill>
            <a:schemeClr val="accent2"/>
          </a:solidFill>
          <a:ln>
            <a:noFill/>
          </a:ln>
          <a:effectLst/>
        </c:spPr>
      </c:pivotFmt>
      <c:pivotFmt>
        <c:idx val="75"/>
        <c:spPr>
          <a:solidFill>
            <a:schemeClr val="accent2"/>
          </a:solidFill>
          <a:ln>
            <a:noFill/>
          </a:ln>
          <a:effectLst/>
        </c:spPr>
      </c:pivotFmt>
      <c:pivotFmt>
        <c:idx val="7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77"/>
        <c:spPr>
          <a:solidFill>
            <a:schemeClr val="accent2"/>
          </a:solidFill>
          <a:ln>
            <a:noFill/>
          </a:ln>
          <a:effectLst/>
        </c:spPr>
      </c:pivotFmt>
      <c:pivotFmt>
        <c:idx val="78"/>
        <c:spPr>
          <a:solidFill>
            <a:schemeClr val="accent2"/>
          </a:solidFill>
          <a:ln>
            <a:noFill/>
          </a:ln>
          <a:effectLst/>
        </c:spPr>
      </c:pivotFmt>
      <c:pivotFmt>
        <c:idx val="79"/>
        <c:spPr>
          <a:solidFill>
            <a:schemeClr val="accent2"/>
          </a:solidFill>
          <a:ln>
            <a:noFill/>
          </a:ln>
          <a:effectLst/>
        </c:spPr>
      </c:pivotFmt>
      <c:pivotFmt>
        <c:idx val="80"/>
        <c:spPr>
          <a:solidFill>
            <a:schemeClr val="accent2"/>
          </a:solidFill>
          <a:ln>
            <a:noFill/>
          </a:ln>
          <a:effectLst/>
        </c:spPr>
      </c:pivotFmt>
      <c:pivotFmt>
        <c:idx val="81"/>
        <c:spPr>
          <a:solidFill>
            <a:schemeClr val="accent2"/>
          </a:solidFill>
          <a:ln>
            <a:noFill/>
          </a:ln>
          <a:effectLst/>
        </c:spPr>
      </c:pivotFmt>
      <c:pivotFmt>
        <c:idx val="82"/>
        <c:spPr>
          <a:solidFill>
            <a:schemeClr val="accent2"/>
          </a:solidFill>
          <a:ln>
            <a:noFill/>
          </a:ln>
          <a:effectLst/>
        </c:spPr>
      </c:pivotFmt>
      <c:pivotFmt>
        <c:idx val="83"/>
        <c:spPr>
          <a:solidFill>
            <a:schemeClr val="accent2"/>
          </a:solidFill>
          <a:ln>
            <a:noFill/>
          </a:ln>
          <a:effectLst/>
        </c:spPr>
      </c:pivotFmt>
      <c:pivotFmt>
        <c:idx val="84"/>
        <c:spPr>
          <a:solidFill>
            <a:schemeClr val="accent2"/>
          </a:solidFill>
          <a:ln>
            <a:noFill/>
          </a:ln>
          <a:effectLst/>
        </c:spPr>
      </c:pivotFmt>
      <c:pivotFmt>
        <c:idx val="85"/>
        <c:spPr>
          <a:solidFill>
            <a:schemeClr val="accent2"/>
          </a:solidFill>
          <a:ln>
            <a:noFill/>
          </a:ln>
          <a:effectLst/>
        </c:spPr>
      </c:pivotFmt>
      <c:pivotFmt>
        <c:idx val="86"/>
        <c:spPr>
          <a:solidFill>
            <a:schemeClr val="accent2"/>
          </a:solidFill>
          <a:ln>
            <a:noFill/>
          </a:ln>
          <a:effectLst/>
        </c:spPr>
      </c:pivotFmt>
      <c:pivotFmt>
        <c:idx val="87"/>
        <c:spPr>
          <a:solidFill>
            <a:schemeClr val="accent2"/>
          </a:solidFill>
          <a:ln>
            <a:noFill/>
          </a:ln>
          <a:effectLst/>
        </c:spPr>
      </c:pivotFmt>
      <c:pivotFmt>
        <c:idx val="88"/>
        <c:spPr>
          <a:solidFill>
            <a:schemeClr val="accent2"/>
          </a:solidFill>
          <a:ln>
            <a:noFill/>
          </a:ln>
          <a:effectLst/>
        </c:spPr>
      </c:pivotFmt>
      <c:pivotFmt>
        <c:idx val="89"/>
        <c:spPr>
          <a:solidFill>
            <a:schemeClr val="accent2"/>
          </a:solidFill>
          <a:ln>
            <a:noFill/>
          </a:ln>
          <a:effectLst/>
        </c:spPr>
      </c:pivotFmt>
      <c:pivotFmt>
        <c:idx val="90"/>
        <c:spPr>
          <a:solidFill>
            <a:schemeClr val="accent2"/>
          </a:solidFill>
          <a:ln>
            <a:noFill/>
          </a:ln>
          <a:effectLst/>
        </c:spPr>
      </c:pivotFmt>
      <c:pivotFmt>
        <c:idx val="91"/>
        <c:spPr>
          <a:solidFill>
            <a:schemeClr val="accent2"/>
          </a:solidFill>
          <a:ln>
            <a:noFill/>
          </a:ln>
          <a:effectLst/>
        </c:spPr>
      </c:pivotFmt>
      <c:pivotFmt>
        <c:idx val="92"/>
        <c:spPr>
          <a:solidFill>
            <a:schemeClr val="accent2"/>
          </a:solidFill>
          <a:ln>
            <a:noFill/>
          </a:ln>
          <a:effectLst/>
        </c:spPr>
      </c:pivotFmt>
      <c:pivotFmt>
        <c:idx val="93"/>
        <c:spPr>
          <a:solidFill>
            <a:schemeClr val="accent2"/>
          </a:solidFill>
          <a:ln>
            <a:noFill/>
          </a:ln>
          <a:effectLst/>
        </c:spPr>
      </c:pivotFmt>
      <c:pivotFmt>
        <c:idx val="94"/>
        <c:spPr>
          <a:solidFill>
            <a:schemeClr val="accent2"/>
          </a:solidFill>
          <a:ln>
            <a:noFill/>
          </a:ln>
          <a:effectLst/>
        </c:spPr>
      </c:pivotFmt>
      <c:pivotFmt>
        <c:idx val="95"/>
        <c:spPr>
          <a:solidFill>
            <a:schemeClr val="accent2"/>
          </a:solidFill>
          <a:ln>
            <a:noFill/>
          </a:ln>
          <a:effectLst/>
        </c:spPr>
      </c:pivotFmt>
      <c:pivotFmt>
        <c:idx val="96"/>
        <c:spPr>
          <a:solidFill>
            <a:schemeClr val="accent2"/>
          </a:solidFill>
          <a:ln>
            <a:noFill/>
          </a:ln>
          <a:effectLst/>
        </c:spPr>
      </c:pivotFmt>
      <c:pivotFmt>
        <c:idx val="97"/>
        <c:spPr>
          <a:solidFill>
            <a:schemeClr val="accent2"/>
          </a:solidFill>
          <a:ln>
            <a:noFill/>
          </a:ln>
          <a:effectLst/>
        </c:spPr>
      </c:pivotFmt>
      <c:pivotFmt>
        <c:idx val="98"/>
        <c:spPr>
          <a:solidFill>
            <a:schemeClr val="accent2"/>
          </a:solidFill>
          <a:ln>
            <a:noFill/>
          </a:ln>
          <a:effectLst/>
        </c:spPr>
      </c:pivotFmt>
      <c:pivotFmt>
        <c:idx val="9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01"/>
        <c:spPr>
          <a:solidFill>
            <a:schemeClr val="accent2"/>
          </a:solidFill>
          <a:ln>
            <a:noFill/>
          </a:ln>
          <a:effectLst/>
        </c:spPr>
      </c:pivotFmt>
      <c:pivotFmt>
        <c:idx val="102"/>
        <c:spPr>
          <a:solidFill>
            <a:schemeClr val="accent2"/>
          </a:solidFill>
          <a:ln>
            <a:noFill/>
          </a:ln>
          <a:effectLst/>
        </c:spPr>
      </c:pivotFmt>
      <c:pivotFmt>
        <c:idx val="103"/>
        <c:spPr>
          <a:solidFill>
            <a:schemeClr val="accent2"/>
          </a:solidFill>
          <a:ln>
            <a:noFill/>
          </a:ln>
          <a:effectLst/>
        </c:spPr>
      </c:pivotFmt>
      <c:pivotFmt>
        <c:idx val="104"/>
        <c:spPr>
          <a:solidFill>
            <a:schemeClr val="accent2"/>
          </a:solidFill>
          <a:ln>
            <a:noFill/>
          </a:ln>
          <a:effectLst/>
        </c:spPr>
      </c:pivotFmt>
      <c:pivotFmt>
        <c:idx val="105"/>
        <c:spPr>
          <a:solidFill>
            <a:schemeClr val="accent2"/>
          </a:solidFill>
          <a:ln>
            <a:noFill/>
          </a:ln>
          <a:effectLst/>
        </c:spPr>
      </c:pivotFmt>
      <c:pivotFmt>
        <c:idx val="106"/>
        <c:spPr>
          <a:solidFill>
            <a:schemeClr val="accent2"/>
          </a:solidFill>
          <a:ln>
            <a:noFill/>
          </a:ln>
          <a:effectLst/>
        </c:spPr>
      </c:pivotFmt>
      <c:pivotFmt>
        <c:idx val="107"/>
        <c:spPr>
          <a:solidFill>
            <a:schemeClr val="accent2"/>
          </a:solidFill>
          <a:ln>
            <a:noFill/>
          </a:ln>
          <a:effectLst/>
        </c:spPr>
      </c:pivotFmt>
      <c:pivotFmt>
        <c:idx val="108"/>
        <c:spPr>
          <a:solidFill>
            <a:schemeClr val="accent2"/>
          </a:solidFill>
          <a:ln>
            <a:noFill/>
          </a:ln>
          <a:effectLst/>
        </c:spPr>
      </c:pivotFmt>
      <c:pivotFmt>
        <c:idx val="109"/>
        <c:spPr>
          <a:solidFill>
            <a:schemeClr val="accent2"/>
          </a:solidFill>
          <a:ln>
            <a:noFill/>
          </a:ln>
          <a:effectLst/>
        </c:spPr>
      </c:pivotFmt>
      <c:pivotFmt>
        <c:idx val="110"/>
        <c:spPr>
          <a:solidFill>
            <a:schemeClr val="accent2"/>
          </a:solidFill>
          <a:ln>
            <a:noFill/>
          </a:ln>
          <a:effectLst/>
        </c:spPr>
      </c:pivotFmt>
      <c:pivotFmt>
        <c:idx val="111"/>
        <c:spPr>
          <a:solidFill>
            <a:schemeClr val="accent2"/>
          </a:solidFill>
          <a:ln>
            <a:noFill/>
          </a:ln>
          <a:effectLst/>
        </c:spPr>
      </c:pivotFmt>
      <c:pivotFmt>
        <c:idx val="112"/>
        <c:spPr>
          <a:solidFill>
            <a:schemeClr val="accent2"/>
          </a:solidFill>
          <a:ln>
            <a:noFill/>
          </a:ln>
          <a:effectLst/>
        </c:spPr>
      </c:pivotFmt>
      <c:pivotFmt>
        <c:idx val="113"/>
        <c:spPr>
          <a:solidFill>
            <a:schemeClr val="accent2"/>
          </a:solidFill>
          <a:ln>
            <a:noFill/>
          </a:ln>
          <a:effectLst/>
        </c:spPr>
      </c:pivotFmt>
      <c:pivotFmt>
        <c:idx val="114"/>
        <c:spPr>
          <a:solidFill>
            <a:schemeClr val="accent2"/>
          </a:solidFill>
          <a:ln>
            <a:noFill/>
          </a:ln>
          <a:effectLst/>
        </c:spPr>
      </c:pivotFmt>
      <c:pivotFmt>
        <c:idx val="115"/>
        <c:spPr>
          <a:solidFill>
            <a:schemeClr val="accent2"/>
          </a:solidFill>
          <a:ln>
            <a:noFill/>
          </a:ln>
          <a:effectLst/>
        </c:spPr>
      </c:pivotFmt>
      <c:pivotFmt>
        <c:idx val="116"/>
        <c:spPr>
          <a:solidFill>
            <a:schemeClr val="accent2"/>
          </a:solidFill>
          <a:ln>
            <a:noFill/>
          </a:ln>
          <a:effectLst/>
        </c:spPr>
      </c:pivotFmt>
      <c:pivotFmt>
        <c:idx val="117"/>
        <c:spPr>
          <a:solidFill>
            <a:schemeClr val="accent2"/>
          </a:solidFill>
          <a:ln>
            <a:noFill/>
          </a:ln>
          <a:effectLst/>
        </c:spPr>
      </c:pivotFmt>
      <c:pivotFmt>
        <c:idx val="118"/>
        <c:spPr>
          <a:solidFill>
            <a:schemeClr val="accent2"/>
          </a:solidFill>
          <a:ln>
            <a:noFill/>
          </a:ln>
          <a:effectLst/>
        </c:spPr>
      </c:pivotFmt>
      <c:pivotFmt>
        <c:idx val="119"/>
        <c:spPr>
          <a:solidFill>
            <a:schemeClr val="accent2"/>
          </a:solidFill>
          <a:ln>
            <a:noFill/>
          </a:ln>
          <a:effectLst/>
        </c:spPr>
      </c:pivotFmt>
      <c:pivotFmt>
        <c:idx val="120"/>
        <c:spPr>
          <a:solidFill>
            <a:schemeClr val="accent2"/>
          </a:solidFill>
          <a:ln>
            <a:noFill/>
          </a:ln>
          <a:effectLst/>
        </c:spPr>
      </c:pivotFmt>
      <c:pivotFmt>
        <c:idx val="121"/>
        <c:spPr>
          <a:solidFill>
            <a:schemeClr val="accent2"/>
          </a:solidFill>
          <a:ln>
            <a:noFill/>
          </a:ln>
          <a:effectLst/>
        </c:spPr>
      </c:pivotFmt>
      <c:pivotFmt>
        <c:idx val="122"/>
        <c:spPr>
          <a:solidFill>
            <a:schemeClr val="accent2"/>
          </a:solidFill>
          <a:ln>
            <a:noFill/>
          </a:ln>
          <a:effectLst/>
        </c:spPr>
      </c:pivotFmt>
      <c:pivotFmt>
        <c:idx val="123"/>
        <c:spPr>
          <a:solidFill>
            <a:schemeClr val="accent2"/>
          </a:solidFill>
          <a:ln>
            <a:noFill/>
          </a:ln>
          <a:effectLst/>
        </c:spPr>
      </c:pivotFmt>
      <c:pivotFmt>
        <c:idx val="12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26"/>
        <c:spPr>
          <a:solidFill>
            <a:schemeClr val="accent2"/>
          </a:solidFill>
          <a:ln>
            <a:noFill/>
          </a:ln>
          <a:effectLst/>
        </c:spPr>
      </c:pivotFmt>
      <c:pivotFmt>
        <c:idx val="127"/>
        <c:spPr>
          <a:solidFill>
            <a:schemeClr val="accent2"/>
          </a:solidFill>
          <a:ln>
            <a:noFill/>
          </a:ln>
          <a:effectLst/>
        </c:spPr>
      </c:pivotFmt>
      <c:pivotFmt>
        <c:idx val="128"/>
        <c:spPr>
          <a:solidFill>
            <a:schemeClr val="accent2"/>
          </a:solidFill>
          <a:ln>
            <a:noFill/>
          </a:ln>
          <a:effectLst/>
        </c:spPr>
      </c:pivotFmt>
      <c:pivotFmt>
        <c:idx val="129"/>
        <c:spPr>
          <a:solidFill>
            <a:schemeClr val="accent2"/>
          </a:solidFill>
          <a:ln>
            <a:noFill/>
          </a:ln>
          <a:effectLst/>
        </c:spPr>
      </c:pivotFmt>
      <c:pivotFmt>
        <c:idx val="130"/>
        <c:spPr>
          <a:solidFill>
            <a:schemeClr val="accent2"/>
          </a:solidFill>
          <a:ln>
            <a:noFill/>
          </a:ln>
          <a:effectLst/>
        </c:spPr>
      </c:pivotFmt>
      <c:pivotFmt>
        <c:idx val="131"/>
        <c:spPr>
          <a:solidFill>
            <a:schemeClr val="accent2"/>
          </a:solidFill>
          <a:ln>
            <a:noFill/>
          </a:ln>
          <a:effectLst/>
        </c:spPr>
      </c:pivotFmt>
      <c:pivotFmt>
        <c:idx val="132"/>
        <c:spPr>
          <a:solidFill>
            <a:schemeClr val="accent2"/>
          </a:solidFill>
          <a:ln>
            <a:noFill/>
          </a:ln>
          <a:effectLst/>
        </c:spPr>
      </c:pivotFmt>
      <c:pivotFmt>
        <c:idx val="133"/>
        <c:spPr>
          <a:solidFill>
            <a:schemeClr val="accent2"/>
          </a:solidFill>
          <a:ln>
            <a:noFill/>
          </a:ln>
          <a:effectLst/>
        </c:spPr>
      </c:pivotFmt>
      <c:pivotFmt>
        <c:idx val="134"/>
        <c:spPr>
          <a:solidFill>
            <a:schemeClr val="accent2"/>
          </a:solidFill>
          <a:ln>
            <a:noFill/>
          </a:ln>
          <a:effectLst/>
        </c:spPr>
      </c:pivotFmt>
      <c:pivotFmt>
        <c:idx val="135"/>
        <c:spPr>
          <a:solidFill>
            <a:schemeClr val="accent2"/>
          </a:solidFill>
          <a:ln>
            <a:noFill/>
          </a:ln>
          <a:effectLst/>
        </c:spPr>
      </c:pivotFmt>
      <c:pivotFmt>
        <c:idx val="136"/>
        <c:spPr>
          <a:solidFill>
            <a:schemeClr val="accent2"/>
          </a:solidFill>
          <a:ln>
            <a:noFill/>
          </a:ln>
          <a:effectLst/>
        </c:spPr>
      </c:pivotFmt>
      <c:pivotFmt>
        <c:idx val="137"/>
        <c:spPr>
          <a:solidFill>
            <a:schemeClr val="accent2"/>
          </a:solidFill>
          <a:ln>
            <a:noFill/>
          </a:ln>
          <a:effectLst/>
        </c:spPr>
      </c:pivotFmt>
      <c:pivotFmt>
        <c:idx val="138"/>
        <c:spPr>
          <a:solidFill>
            <a:schemeClr val="accent2"/>
          </a:solidFill>
          <a:ln>
            <a:noFill/>
          </a:ln>
          <a:effectLst/>
        </c:spPr>
      </c:pivotFmt>
      <c:pivotFmt>
        <c:idx val="139"/>
        <c:spPr>
          <a:solidFill>
            <a:schemeClr val="accent2"/>
          </a:solidFill>
          <a:ln>
            <a:noFill/>
          </a:ln>
          <a:effectLst/>
        </c:spPr>
      </c:pivotFmt>
      <c:pivotFmt>
        <c:idx val="140"/>
        <c:spPr>
          <a:solidFill>
            <a:schemeClr val="accent2"/>
          </a:solidFill>
          <a:ln>
            <a:noFill/>
          </a:ln>
          <a:effectLst/>
        </c:spPr>
      </c:pivotFmt>
      <c:pivotFmt>
        <c:idx val="141"/>
        <c:spPr>
          <a:solidFill>
            <a:schemeClr val="accent2"/>
          </a:solidFill>
          <a:ln>
            <a:noFill/>
          </a:ln>
          <a:effectLst/>
        </c:spPr>
      </c:pivotFmt>
      <c:pivotFmt>
        <c:idx val="142"/>
        <c:spPr>
          <a:solidFill>
            <a:schemeClr val="accent2"/>
          </a:solidFill>
          <a:ln>
            <a:noFill/>
          </a:ln>
          <a:effectLst/>
        </c:spPr>
      </c:pivotFmt>
      <c:pivotFmt>
        <c:idx val="143"/>
        <c:spPr>
          <a:solidFill>
            <a:schemeClr val="accent2"/>
          </a:solidFill>
          <a:ln>
            <a:noFill/>
          </a:ln>
          <a:effectLst/>
        </c:spPr>
      </c:pivotFmt>
      <c:pivotFmt>
        <c:idx val="14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45"/>
        <c:spPr>
          <a:solidFill>
            <a:schemeClr val="accent2"/>
          </a:solidFill>
          <a:ln>
            <a:noFill/>
          </a:ln>
          <a:effectLst/>
        </c:spPr>
      </c:pivotFmt>
      <c:pivotFmt>
        <c:idx val="146"/>
        <c:spPr>
          <a:solidFill>
            <a:schemeClr val="accent2"/>
          </a:solidFill>
          <a:ln>
            <a:noFill/>
          </a:ln>
          <a:effectLst/>
        </c:spPr>
      </c:pivotFmt>
      <c:pivotFmt>
        <c:idx val="147"/>
        <c:spPr>
          <a:solidFill>
            <a:schemeClr val="accent2"/>
          </a:solidFill>
          <a:ln>
            <a:noFill/>
          </a:ln>
          <a:effectLst/>
        </c:spPr>
      </c:pivotFmt>
      <c:pivotFmt>
        <c:idx val="148"/>
        <c:spPr>
          <a:solidFill>
            <a:schemeClr val="accent2"/>
          </a:solidFill>
          <a:ln>
            <a:noFill/>
          </a:ln>
          <a:effectLst/>
        </c:spPr>
      </c:pivotFmt>
      <c:pivotFmt>
        <c:idx val="149"/>
        <c:spPr>
          <a:solidFill>
            <a:schemeClr val="accent2"/>
          </a:solidFill>
          <a:ln>
            <a:noFill/>
          </a:ln>
          <a:effectLst/>
        </c:spPr>
      </c:pivotFmt>
      <c:pivotFmt>
        <c:idx val="15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51"/>
        <c:spPr>
          <a:solidFill>
            <a:schemeClr val="accent2"/>
          </a:solidFill>
          <a:ln>
            <a:noFill/>
          </a:ln>
          <a:effectLst/>
        </c:spPr>
      </c:pivotFmt>
      <c:pivotFmt>
        <c:idx val="152"/>
        <c:spPr>
          <a:solidFill>
            <a:schemeClr val="accent2"/>
          </a:solidFill>
          <a:ln>
            <a:noFill/>
          </a:ln>
          <a:effectLst/>
        </c:spPr>
      </c:pivotFmt>
      <c:pivotFmt>
        <c:idx val="153"/>
        <c:spPr>
          <a:solidFill>
            <a:schemeClr val="accent2"/>
          </a:solidFill>
          <a:ln>
            <a:noFill/>
          </a:ln>
          <a:effectLst/>
        </c:spPr>
      </c:pivotFmt>
      <c:pivotFmt>
        <c:idx val="154"/>
        <c:spPr>
          <a:solidFill>
            <a:schemeClr val="accent2"/>
          </a:solidFill>
          <a:ln>
            <a:noFill/>
          </a:ln>
          <a:effectLst/>
        </c:spPr>
      </c:pivotFmt>
      <c:pivotFmt>
        <c:idx val="155"/>
        <c:spPr>
          <a:solidFill>
            <a:schemeClr val="accent2"/>
          </a:solidFill>
          <a:ln>
            <a:noFill/>
          </a:ln>
          <a:effectLst/>
        </c:spPr>
      </c:pivotFmt>
      <c:pivotFmt>
        <c:idx val="156"/>
        <c:spPr>
          <a:solidFill>
            <a:schemeClr val="accent2"/>
          </a:solidFill>
          <a:ln>
            <a:noFill/>
          </a:ln>
          <a:effectLst/>
        </c:spPr>
      </c:pivotFmt>
      <c:pivotFmt>
        <c:idx val="157"/>
        <c:spPr>
          <a:solidFill>
            <a:schemeClr val="accent2"/>
          </a:solidFill>
          <a:ln>
            <a:noFill/>
          </a:ln>
          <a:effectLst/>
        </c:spPr>
      </c:pivotFmt>
      <c:pivotFmt>
        <c:idx val="158"/>
        <c:spPr>
          <a:solidFill>
            <a:schemeClr val="accent2"/>
          </a:solidFill>
          <a:ln>
            <a:noFill/>
          </a:ln>
          <a:effectLst/>
        </c:spPr>
      </c:pivotFmt>
      <c:pivotFmt>
        <c:idx val="159"/>
        <c:spPr>
          <a:solidFill>
            <a:schemeClr val="accent2"/>
          </a:solidFill>
          <a:ln>
            <a:noFill/>
          </a:ln>
          <a:effectLst/>
        </c:spPr>
      </c:pivotFmt>
      <c:pivotFmt>
        <c:idx val="160"/>
        <c:spPr>
          <a:solidFill>
            <a:schemeClr val="accent2"/>
          </a:solidFill>
          <a:ln>
            <a:noFill/>
          </a:ln>
          <a:effectLst/>
        </c:spPr>
      </c:pivotFmt>
      <c:pivotFmt>
        <c:idx val="161"/>
        <c:spPr>
          <a:solidFill>
            <a:schemeClr val="accent2"/>
          </a:solidFill>
          <a:ln>
            <a:noFill/>
          </a:ln>
          <a:effectLst/>
        </c:spPr>
      </c:pivotFmt>
      <c:pivotFmt>
        <c:idx val="162"/>
        <c:spPr>
          <a:solidFill>
            <a:schemeClr val="accent2"/>
          </a:solidFill>
          <a:ln>
            <a:noFill/>
          </a:ln>
          <a:effectLst/>
        </c:spPr>
      </c:pivotFmt>
      <c:pivotFmt>
        <c:idx val="163"/>
        <c:spPr>
          <a:solidFill>
            <a:schemeClr val="accent2"/>
          </a:solidFill>
          <a:ln>
            <a:noFill/>
          </a:ln>
          <a:effectLst/>
        </c:spPr>
      </c:pivotFmt>
      <c:pivotFmt>
        <c:idx val="164"/>
        <c:spPr>
          <a:solidFill>
            <a:schemeClr val="accent2"/>
          </a:solidFill>
          <a:ln>
            <a:noFill/>
          </a:ln>
          <a:effectLst/>
        </c:spPr>
      </c:pivotFmt>
      <c:pivotFmt>
        <c:idx val="165"/>
        <c:spPr>
          <a:solidFill>
            <a:schemeClr val="accent2"/>
          </a:solidFill>
          <a:ln>
            <a:noFill/>
          </a:ln>
          <a:effectLst/>
        </c:spPr>
      </c:pivotFmt>
      <c:pivotFmt>
        <c:idx val="166"/>
        <c:spPr>
          <a:solidFill>
            <a:schemeClr val="accent2"/>
          </a:solidFill>
          <a:ln>
            <a:noFill/>
          </a:ln>
          <a:effectLst/>
        </c:spPr>
      </c:pivotFmt>
      <c:pivotFmt>
        <c:idx val="167"/>
        <c:spPr>
          <a:solidFill>
            <a:schemeClr val="accent2"/>
          </a:solidFill>
          <a:ln>
            <a:noFill/>
          </a:ln>
          <a:effectLst/>
        </c:spPr>
      </c:pivotFmt>
      <c:pivotFmt>
        <c:idx val="168"/>
        <c:spPr>
          <a:solidFill>
            <a:schemeClr val="accent2"/>
          </a:solidFill>
          <a:ln>
            <a:noFill/>
          </a:ln>
          <a:effectLst/>
        </c:spPr>
      </c:pivotFmt>
      <c:pivotFmt>
        <c:idx val="16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70"/>
        <c:spPr>
          <a:solidFill>
            <a:schemeClr val="accent2"/>
          </a:solidFill>
          <a:ln>
            <a:noFill/>
          </a:ln>
          <a:effectLst/>
        </c:spPr>
      </c:pivotFmt>
      <c:pivotFmt>
        <c:idx val="171"/>
        <c:spPr>
          <a:solidFill>
            <a:schemeClr val="accent2"/>
          </a:solidFill>
          <a:ln>
            <a:noFill/>
          </a:ln>
          <a:effectLst/>
        </c:spPr>
      </c:pivotFmt>
      <c:pivotFmt>
        <c:idx val="172"/>
        <c:spPr>
          <a:solidFill>
            <a:schemeClr val="accent2"/>
          </a:solidFill>
          <a:ln>
            <a:noFill/>
          </a:ln>
          <a:effectLst/>
        </c:spPr>
      </c:pivotFmt>
      <c:pivotFmt>
        <c:idx val="173"/>
        <c:spPr>
          <a:solidFill>
            <a:schemeClr val="accent2"/>
          </a:solidFill>
          <a:ln>
            <a:noFill/>
          </a:ln>
          <a:effectLst/>
        </c:spPr>
      </c:pivotFmt>
      <c:pivotFmt>
        <c:idx val="174"/>
        <c:spPr>
          <a:solidFill>
            <a:schemeClr val="accent2"/>
          </a:solidFill>
          <a:ln>
            <a:noFill/>
          </a:ln>
          <a:effectLst/>
        </c:spPr>
      </c:pivotFmt>
      <c:pivotFmt>
        <c:idx val="17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76"/>
        <c:spPr>
          <a:solidFill>
            <a:schemeClr val="accent2"/>
          </a:solidFill>
          <a:ln>
            <a:noFill/>
          </a:ln>
          <a:effectLst/>
        </c:spPr>
      </c:pivotFmt>
      <c:pivotFmt>
        <c:idx val="177"/>
        <c:spPr>
          <a:solidFill>
            <a:schemeClr val="accent2"/>
          </a:solidFill>
          <a:ln>
            <a:noFill/>
          </a:ln>
          <a:effectLst/>
        </c:spPr>
      </c:pivotFmt>
      <c:pivotFmt>
        <c:idx val="178"/>
        <c:spPr>
          <a:solidFill>
            <a:schemeClr val="accent2"/>
          </a:solidFill>
          <a:ln>
            <a:noFill/>
          </a:ln>
          <a:effectLst/>
        </c:spPr>
      </c:pivotFmt>
      <c:pivotFmt>
        <c:idx val="179"/>
        <c:spPr>
          <a:solidFill>
            <a:schemeClr val="accent2"/>
          </a:solidFill>
          <a:ln>
            <a:noFill/>
          </a:ln>
          <a:effectLst/>
        </c:spPr>
      </c:pivotFmt>
      <c:pivotFmt>
        <c:idx val="180"/>
        <c:spPr>
          <a:solidFill>
            <a:schemeClr val="accent2"/>
          </a:solidFill>
          <a:ln>
            <a:noFill/>
          </a:ln>
          <a:effectLst/>
        </c:spPr>
      </c:pivotFmt>
      <c:pivotFmt>
        <c:idx val="181"/>
        <c:spPr>
          <a:solidFill>
            <a:schemeClr val="accent2"/>
          </a:solidFill>
          <a:ln>
            <a:noFill/>
          </a:ln>
          <a:effectLst/>
        </c:spPr>
      </c:pivotFmt>
      <c:pivotFmt>
        <c:idx val="182"/>
        <c:spPr>
          <a:solidFill>
            <a:schemeClr val="accent2"/>
          </a:solidFill>
          <a:ln>
            <a:noFill/>
          </a:ln>
          <a:effectLst/>
        </c:spPr>
      </c:pivotFmt>
      <c:pivotFmt>
        <c:idx val="183"/>
        <c:spPr>
          <a:solidFill>
            <a:schemeClr val="accent2"/>
          </a:solidFill>
          <a:ln>
            <a:noFill/>
          </a:ln>
          <a:effectLst/>
        </c:spPr>
      </c:pivotFmt>
      <c:pivotFmt>
        <c:idx val="184"/>
        <c:spPr>
          <a:solidFill>
            <a:schemeClr val="accent2"/>
          </a:solidFill>
          <a:ln>
            <a:noFill/>
          </a:ln>
          <a:effectLst/>
        </c:spPr>
      </c:pivotFmt>
      <c:pivotFmt>
        <c:idx val="185"/>
        <c:spPr>
          <a:solidFill>
            <a:schemeClr val="accent2"/>
          </a:solidFill>
          <a:ln>
            <a:noFill/>
          </a:ln>
          <a:effectLst/>
        </c:spPr>
      </c:pivotFmt>
      <c:pivotFmt>
        <c:idx val="186"/>
        <c:spPr>
          <a:solidFill>
            <a:schemeClr val="accent2"/>
          </a:solidFill>
          <a:ln>
            <a:noFill/>
          </a:ln>
          <a:effectLst/>
        </c:spPr>
      </c:pivotFmt>
      <c:pivotFmt>
        <c:idx val="187"/>
        <c:spPr>
          <a:solidFill>
            <a:schemeClr val="accent2"/>
          </a:solidFill>
          <a:ln>
            <a:noFill/>
          </a:ln>
          <a:effectLst/>
        </c:spPr>
      </c:pivotFmt>
      <c:pivotFmt>
        <c:idx val="188"/>
        <c:spPr>
          <a:solidFill>
            <a:schemeClr val="accent2"/>
          </a:solidFill>
          <a:ln>
            <a:noFill/>
          </a:ln>
          <a:effectLst/>
        </c:spPr>
      </c:pivotFmt>
      <c:pivotFmt>
        <c:idx val="189"/>
        <c:spPr>
          <a:solidFill>
            <a:schemeClr val="accent2"/>
          </a:solidFill>
          <a:ln>
            <a:noFill/>
          </a:ln>
          <a:effectLst/>
        </c:spPr>
      </c:pivotFmt>
      <c:pivotFmt>
        <c:idx val="190"/>
        <c:spPr>
          <a:solidFill>
            <a:schemeClr val="accent2"/>
          </a:solidFill>
          <a:ln>
            <a:noFill/>
          </a:ln>
          <a:effectLst/>
        </c:spPr>
      </c:pivotFmt>
      <c:pivotFmt>
        <c:idx val="191"/>
        <c:spPr>
          <a:solidFill>
            <a:schemeClr val="accent2"/>
          </a:solidFill>
          <a:ln>
            <a:noFill/>
          </a:ln>
          <a:effectLst/>
        </c:spPr>
      </c:pivotFmt>
      <c:pivotFmt>
        <c:idx val="192"/>
        <c:spPr>
          <a:solidFill>
            <a:schemeClr val="accent2"/>
          </a:solidFill>
          <a:ln>
            <a:noFill/>
          </a:ln>
          <a:effectLst/>
        </c:spPr>
      </c:pivotFmt>
      <c:pivotFmt>
        <c:idx val="193"/>
        <c:spPr>
          <a:solidFill>
            <a:schemeClr val="accent2"/>
          </a:solidFill>
          <a:ln>
            <a:noFill/>
          </a:ln>
          <a:effectLst/>
        </c:spPr>
      </c:pivotFmt>
      <c:pivotFmt>
        <c:idx val="19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195"/>
        <c:spPr>
          <a:solidFill>
            <a:schemeClr val="accent2"/>
          </a:solidFill>
          <a:ln>
            <a:noFill/>
          </a:ln>
          <a:effectLst/>
        </c:spPr>
      </c:pivotFmt>
      <c:pivotFmt>
        <c:idx val="196"/>
        <c:spPr>
          <a:solidFill>
            <a:schemeClr val="accent2"/>
          </a:solidFill>
          <a:ln>
            <a:noFill/>
          </a:ln>
          <a:effectLst/>
        </c:spPr>
      </c:pivotFmt>
      <c:pivotFmt>
        <c:idx val="197"/>
        <c:spPr>
          <a:solidFill>
            <a:schemeClr val="accent2"/>
          </a:solidFill>
          <a:ln>
            <a:noFill/>
          </a:ln>
          <a:effectLst/>
        </c:spPr>
      </c:pivotFmt>
      <c:pivotFmt>
        <c:idx val="198"/>
        <c:spPr>
          <a:solidFill>
            <a:schemeClr val="accent2"/>
          </a:solidFill>
          <a:ln>
            <a:noFill/>
          </a:ln>
          <a:effectLst/>
        </c:spPr>
      </c:pivotFmt>
      <c:pivotFmt>
        <c:idx val="199"/>
        <c:spPr>
          <a:solidFill>
            <a:schemeClr val="accent2"/>
          </a:solidFill>
          <a:ln>
            <a:noFill/>
          </a:ln>
          <a:effectLst/>
        </c:spPr>
      </c:pivotFmt>
      <c:pivotFmt>
        <c:idx val="2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01"/>
        <c:spPr>
          <a:solidFill>
            <a:schemeClr val="accent2"/>
          </a:solidFill>
          <a:ln>
            <a:noFill/>
          </a:ln>
          <a:effectLst/>
        </c:spPr>
      </c:pivotFmt>
      <c:pivotFmt>
        <c:idx val="202"/>
        <c:spPr>
          <a:solidFill>
            <a:schemeClr val="accent2"/>
          </a:solidFill>
          <a:ln>
            <a:noFill/>
          </a:ln>
          <a:effectLst/>
        </c:spPr>
      </c:pivotFmt>
      <c:pivotFmt>
        <c:idx val="203"/>
        <c:spPr>
          <a:solidFill>
            <a:schemeClr val="accent2"/>
          </a:solidFill>
          <a:ln>
            <a:noFill/>
          </a:ln>
          <a:effectLst/>
        </c:spPr>
      </c:pivotFmt>
      <c:pivotFmt>
        <c:idx val="204"/>
        <c:spPr>
          <a:solidFill>
            <a:schemeClr val="accent2"/>
          </a:solidFill>
          <a:ln>
            <a:noFill/>
          </a:ln>
          <a:effectLst/>
        </c:spPr>
      </c:pivotFmt>
      <c:pivotFmt>
        <c:idx val="205"/>
        <c:spPr>
          <a:solidFill>
            <a:schemeClr val="accent2"/>
          </a:solidFill>
          <a:ln>
            <a:noFill/>
          </a:ln>
          <a:effectLst/>
        </c:spPr>
      </c:pivotFmt>
      <c:pivotFmt>
        <c:idx val="206"/>
        <c:spPr>
          <a:solidFill>
            <a:schemeClr val="accent2"/>
          </a:solidFill>
          <a:ln>
            <a:noFill/>
          </a:ln>
          <a:effectLst/>
        </c:spPr>
      </c:pivotFmt>
      <c:pivotFmt>
        <c:idx val="207"/>
        <c:spPr>
          <a:solidFill>
            <a:schemeClr val="accent2"/>
          </a:solidFill>
          <a:ln>
            <a:noFill/>
          </a:ln>
          <a:effectLst/>
        </c:spPr>
      </c:pivotFmt>
      <c:pivotFmt>
        <c:idx val="208"/>
        <c:spPr>
          <a:solidFill>
            <a:schemeClr val="accent2"/>
          </a:solidFill>
          <a:ln>
            <a:noFill/>
          </a:ln>
          <a:effectLst/>
        </c:spPr>
      </c:pivotFmt>
      <c:pivotFmt>
        <c:idx val="209"/>
        <c:spPr>
          <a:solidFill>
            <a:schemeClr val="accent2"/>
          </a:solidFill>
          <a:ln>
            <a:noFill/>
          </a:ln>
          <a:effectLst/>
        </c:spPr>
      </c:pivotFmt>
      <c:pivotFmt>
        <c:idx val="210"/>
        <c:spPr>
          <a:solidFill>
            <a:schemeClr val="accent2"/>
          </a:solidFill>
          <a:ln>
            <a:noFill/>
          </a:ln>
          <a:effectLst/>
        </c:spPr>
      </c:pivotFmt>
      <c:pivotFmt>
        <c:idx val="211"/>
        <c:spPr>
          <a:solidFill>
            <a:schemeClr val="accent2"/>
          </a:solidFill>
          <a:ln>
            <a:noFill/>
          </a:ln>
          <a:effectLst/>
        </c:spPr>
      </c:pivotFmt>
      <c:pivotFmt>
        <c:idx val="212"/>
        <c:spPr>
          <a:solidFill>
            <a:schemeClr val="accent2"/>
          </a:solidFill>
          <a:ln>
            <a:noFill/>
          </a:ln>
          <a:effectLst/>
        </c:spPr>
      </c:pivotFmt>
      <c:pivotFmt>
        <c:idx val="213"/>
        <c:spPr>
          <a:solidFill>
            <a:schemeClr val="accent2"/>
          </a:solidFill>
          <a:ln>
            <a:noFill/>
          </a:ln>
          <a:effectLst/>
        </c:spPr>
      </c:pivotFmt>
      <c:pivotFmt>
        <c:idx val="214"/>
        <c:spPr>
          <a:solidFill>
            <a:schemeClr val="accent2"/>
          </a:solidFill>
          <a:ln>
            <a:noFill/>
          </a:ln>
          <a:effectLst/>
        </c:spPr>
      </c:pivotFmt>
      <c:pivotFmt>
        <c:idx val="215"/>
        <c:spPr>
          <a:solidFill>
            <a:schemeClr val="accent2"/>
          </a:solidFill>
          <a:ln>
            <a:noFill/>
          </a:ln>
          <a:effectLst/>
        </c:spPr>
      </c:pivotFmt>
      <c:pivotFmt>
        <c:idx val="216"/>
        <c:spPr>
          <a:solidFill>
            <a:schemeClr val="accent2"/>
          </a:solidFill>
          <a:ln>
            <a:noFill/>
          </a:ln>
          <a:effectLst/>
        </c:spPr>
      </c:pivotFmt>
      <c:pivotFmt>
        <c:idx val="217"/>
        <c:spPr>
          <a:solidFill>
            <a:schemeClr val="accent2"/>
          </a:solidFill>
          <a:ln>
            <a:noFill/>
          </a:ln>
          <a:effectLst/>
        </c:spPr>
      </c:pivotFmt>
      <c:pivotFmt>
        <c:idx val="218"/>
        <c:spPr>
          <a:solidFill>
            <a:schemeClr val="accent2"/>
          </a:solidFill>
          <a:ln>
            <a:noFill/>
          </a:ln>
          <a:effectLst/>
        </c:spPr>
      </c:pivotFmt>
      <c:pivotFmt>
        <c:idx val="21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20"/>
        <c:spPr>
          <a:solidFill>
            <a:schemeClr val="accent2"/>
          </a:solidFill>
          <a:ln>
            <a:noFill/>
          </a:ln>
          <a:effectLst/>
        </c:spPr>
      </c:pivotFmt>
      <c:pivotFmt>
        <c:idx val="221"/>
        <c:spPr>
          <a:solidFill>
            <a:schemeClr val="accent2"/>
          </a:solidFill>
          <a:ln>
            <a:noFill/>
          </a:ln>
          <a:effectLst/>
        </c:spPr>
      </c:pivotFmt>
      <c:pivotFmt>
        <c:idx val="222"/>
        <c:spPr>
          <a:solidFill>
            <a:schemeClr val="accent2"/>
          </a:solidFill>
          <a:ln>
            <a:noFill/>
          </a:ln>
          <a:effectLst/>
        </c:spPr>
      </c:pivotFmt>
      <c:pivotFmt>
        <c:idx val="223"/>
        <c:spPr>
          <a:solidFill>
            <a:schemeClr val="accent2"/>
          </a:solidFill>
          <a:ln>
            <a:noFill/>
          </a:ln>
          <a:effectLst/>
        </c:spPr>
      </c:pivotFmt>
      <c:pivotFmt>
        <c:idx val="224"/>
        <c:spPr>
          <a:solidFill>
            <a:schemeClr val="accent2"/>
          </a:solidFill>
          <a:ln>
            <a:noFill/>
          </a:ln>
          <a:effectLst/>
        </c:spPr>
      </c:pivotFmt>
      <c:pivotFmt>
        <c:idx val="2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26"/>
      </c:pivotFmt>
      <c:pivotFmt>
        <c:idx val="227"/>
      </c:pivotFmt>
      <c:pivotFmt>
        <c:idx val="228"/>
      </c:pivotFmt>
      <c:pivotFmt>
        <c:idx val="229"/>
      </c:pivotFmt>
      <c:pivotFmt>
        <c:idx val="230"/>
      </c:pivotFmt>
      <c:pivotFmt>
        <c:idx val="231"/>
      </c:pivotFmt>
      <c:pivotFmt>
        <c:idx val="232"/>
      </c:pivotFmt>
      <c:pivotFmt>
        <c:idx val="233"/>
      </c:pivotFmt>
      <c:pivotFmt>
        <c:idx val="234"/>
      </c:pivotFmt>
      <c:pivotFmt>
        <c:idx val="235"/>
      </c:pivotFmt>
      <c:pivotFmt>
        <c:idx val="236"/>
      </c:pivotFmt>
      <c:pivotFmt>
        <c:idx val="237"/>
      </c:pivotFmt>
      <c:pivotFmt>
        <c:idx val="238"/>
      </c:pivotFmt>
      <c:pivotFmt>
        <c:idx val="239"/>
      </c:pivotFmt>
      <c:pivotFmt>
        <c:idx val="240"/>
      </c:pivotFmt>
      <c:pivotFmt>
        <c:idx val="241"/>
      </c:pivotFmt>
      <c:pivotFmt>
        <c:idx val="242"/>
      </c:pivotFmt>
      <c:pivotFmt>
        <c:idx val="243"/>
      </c:pivotFmt>
      <c:pivotFmt>
        <c:idx val="24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45"/>
        <c:spPr>
          <a:solidFill>
            <a:schemeClr val="accent2"/>
          </a:solidFill>
          <a:ln>
            <a:noFill/>
          </a:ln>
          <a:effectLst/>
        </c:spPr>
      </c:pivotFmt>
      <c:pivotFmt>
        <c:idx val="246"/>
        <c:spPr>
          <a:solidFill>
            <a:schemeClr val="accent2"/>
          </a:solidFill>
          <a:ln>
            <a:noFill/>
          </a:ln>
          <a:effectLst/>
        </c:spPr>
      </c:pivotFmt>
      <c:pivotFmt>
        <c:idx val="247"/>
        <c:spPr>
          <a:solidFill>
            <a:schemeClr val="accent2"/>
          </a:solidFill>
          <a:ln>
            <a:noFill/>
          </a:ln>
          <a:effectLst/>
        </c:spPr>
      </c:pivotFmt>
      <c:pivotFmt>
        <c:idx val="248"/>
        <c:spPr>
          <a:solidFill>
            <a:schemeClr val="accent2"/>
          </a:solidFill>
          <a:ln>
            <a:noFill/>
          </a:ln>
          <a:effectLst/>
        </c:spPr>
      </c:pivotFmt>
      <c:pivotFmt>
        <c:idx val="249"/>
        <c:spPr>
          <a:solidFill>
            <a:schemeClr val="accent2"/>
          </a:solidFill>
          <a:ln>
            <a:noFill/>
          </a:ln>
          <a:effectLst/>
        </c:spPr>
      </c:pivotFmt>
      <c:pivotFmt>
        <c:idx val="25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59"/>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0"/>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69"/>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0"/>
        <c:spPr>
          <a:solidFill>
            <a:schemeClr val="accent2"/>
          </a:solidFill>
          <a:ln w="15875" cap="rnd">
            <a:solidFill>
              <a:schemeClr val="accent2"/>
            </a:solidFill>
            <a:round/>
          </a:ln>
          <a:effectLst/>
        </c:spPr>
      </c:pivotFmt>
      <c:pivotFmt>
        <c:idx val="271"/>
        <c:spPr>
          <a:solidFill>
            <a:schemeClr val="accent2"/>
          </a:solidFill>
          <a:ln w="15875" cap="rnd">
            <a:solidFill>
              <a:schemeClr val="accent2"/>
            </a:solidFill>
            <a:round/>
          </a:ln>
          <a:effectLst/>
        </c:spPr>
      </c:pivotFmt>
      <c:pivotFmt>
        <c:idx val="272"/>
        <c:spPr>
          <a:solidFill>
            <a:schemeClr val="accent2"/>
          </a:solidFill>
          <a:ln w="15875" cap="rnd">
            <a:solidFill>
              <a:schemeClr val="accent2"/>
            </a:solidFill>
            <a:round/>
          </a:ln>
          <a:effectLst/>
        </c:spPr>
      </c:pivotFmt>
      <c:pivotFmt>
        <c:idx val="273"/>
        <c:spPr>
          <a:solidFill>
            <a:schemeClr val="accent2"/>
          </a:solidFill>
          <a:ln w="15875" cap="rnd">
            <a:solidFill>
              <a:schemeClr val="accent2"/>
            </a:solidFill>
            <a:round/>
          </a:ln>
          <a:effectLst/>
        </c:spPr>
      </c:pivotFmt>
      <c:pivotFmt>
        <c:idx val="274"/>
        <c:spPr>
          <a:solidFill>
            <a:schemeClr val="accent2"/>
          </a:solidFill>
          <a:ln w="15875" cap="rnd">
            <a:solidFill>
              <a:schemeClr val="accent2"/>
            </a:solidFill>
            <a:prstDash val="sysDot"/>
            <a:round/>
          </a:ln>
          <a:effectLst/>
        </c:spPr>
      </c:pivotFmt>
      <c:pivotFmt>
        <c:idx val="2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77"/>
        <c:spPr>
          <a:solidFill>
            <a:schemeClr val="accent2"/>
          </a:solidFill>
          <a:ln w="15875" cap="rnd">
            <a:solidFill>
              <a:schemeClr val="accent2"/>
            </a:solidFill>
            <a:round/>
          </a:ln>
          <a:effectLst/>
        </c:spPr>
      </c:pivotFmt>
      <c:pivotFmt>
        <c:idx val="278"/>
        <c:spPr>
          <a:solidFill>
            <a:schemeClr val="accent2"/>
          </a:solidFill>
          <a:ln w="15875" cap="rnd">
            <a:solidFill>
              <a:schemeClr val="accent2"/>
            </a:solidFill>
            <a:round/>
          </a:ln>
          <a:effectLst/>
        </c:spPr>
      </c:pivotFmt>
      <c:pivotFmt>
        <c:idx val="279"/>
        <c:spPr>
          <a:solidFill>
            <a:schemeClr val="accent2"/>
          </a:solidFill>
          <a:ln w="15875" cap="rnd">
            <a:solidFill>
              <a:schemeClr val="accent2"/>
            </a:solidFill>
            <a:round/>
          </a:ln>
          <a:effectLst/>
        </c:spPr>
      </c:pivotFmt>
      <c:pivotFmt>
        <c:idx val="280"/>
        <c:spPr>
          <a:solidFill>
            <a:schemeClr val="accent2"/>
          </a:solidFill>
          <a:ln w="15875" cap="rnd">
            <a:solidFill>
              <a:schemeClr val="accent2"/>
            </a:solidFill>
            <a:round/>
          </a:ln>
          <a:effectLst/>
        </c:spPr>
      </c:pivotFmt>
      <c:pivotFmt>
        <c:idx val="281"/>
        <c:spPr>
          <a:solidFill>
            <a:schemeClr val="accent2"/>
          </a:solidFill>
          <a:ln w="15875" cap="rnd">
            <a:solidFill>
              <a:schemeClr val="accent2"/>
            </a:solidFill>
            <a:round/>
          </a:ln>
          <a:effectLst/>
        </c:spPr>
      </c:pivotFmt>
      <c:pivotFmt>
        <c:idx val="282"/>
        <c:spPr>
          <a:solidFill>
            <a:schemeClr val="accent2"/>
          </a:solidFill>
          <a:ln w="15875" cap="rnd">
            <a:solidFill>
              <a:schemeClr val="accent2"/>
            </a:solidFill>
            <a:round/>
          </a:ln>
          <a:effectLst/>
        </c:spPr>
      </c:pivotFmt>
      <c:pivotFmt>
        <c:idx val="283"/>
        <c:spPr>
          <a:solidFill>
            <a:schemeClr val="accent2"/>
          </a:solidFill>
          <a:ln w="15875" cap="rnd">
            <a:solidFill>
              <a:schemeClr val="accent2"/>
            </a:solidFill>
            <a:round/>
          </a:ln>
          <a:effectLst/>
        </c:spPr>
      </c:pivotFmt>
      <c:pivotFmt>
        <c:idx val="284"/>
        <c:spPr>
          <a:solidFill>
            <a:schemeClr val="accent2"/>
          </a:solidFill>
          <a:ln w="15875" cap="rnd">
            <a:solidFill>
              <a:schemeClr val="accent2"/>
            </a:solidFill>
            <a:round/>
          </a:ln>
          <a:effectLst/>
        </c:spPr>
      </c:pivotFmt>
      <c:pivotFmt>
        <c:idx val="285"/>
        <c:spPr>
          <a:solidFill>
            <a:schemeClr val="accent2"/>
          </a:solidFill>
          <a:ln w="15875" cap="rnd">
            <a:solidFill>
              <a:schemeClr val="accent2"/>
            </a:solidFill>
            <a:round/>
          </a:ln>
          <a:effectLst/>
        </c:spPr>
      </c:pivotFmt>
      <c:pivotFmt>
        <c:idx val="286"/>
        <c:spPr>
          <a:solidFill>
            <a:schemeClr val="accent2"/>
          </a:solidFill>
          <a:ln w="15875" cap="rnd">
            <a:solidFill>
              <a:schemeClr val="accent2"/>
            </a:solidFill>
            <a:round/>
          </a:ln>
          <a:effectLst/>
        </c:spPr>
      </c:pivotFmt>
      <c:pivotFmt>
        <c:idx val="287"/>
        <c:spPr>
          <a:solidFill>
            <a:schemeClr val="accent2"/>
          </a:solidFill>
          <a:ln w="15875" cap="rnd">
            <a:solidFill>
              <a:schemeClr val="accent2"/>
            </a:solidFill>
            <a:round/>
          </a:ln>
          <a:effectLst/>
        </c:spPr>
      </c:pivotFmt>
      <c:pivotFmt>
        <c:idx val="288"/>
        <c:spPr>
          <a:solidFill>
            <a:schemeClr val="accent2"/>
          </a:solidFill>
          <a:ln w="15875" cap="rnd">
            <a:solidFill>
              <a:schemeClr val="accent2"/>
            </a:solidFill>
            <a:round/>
          </a:ln>
          <a:effectLst/>
        </c:spPr>
      </c:pivotFmt>
      <c:pivotFmt>
        <c:idx val="289"/>
        <c:spPr>
          <a:solidFill>
            <a:schemeClr val="accent2"/>
          </a:solidFill>
          <a:ln w="15875" cap="rnd">
            <a:solidFill>
              <a:schemeClr val="accent2"/>
            </a:solidFill>
            <a:round/>
          </a:ln>
          <a:effectLst/>
        </c:spPr>
      </c:pivotFmt>
      <c:pivotFmt>
        <c:idx val="290"/>
        <c:spPr>
          <a:solidFill>
            <a:schemeClr val="accent2"/>
          </a:solidFill>
          <a:ln w="15875" cap="rnd">
            <a:solidFill>
              <a:schemeClr val="accent2"/>
            </a:solidFill>
            <a:round/>
          </a:ln>
          <a:effectLst/>
        </c:spPr>
      </c:pivotFmt>
      <c:pivotFmt>
        <c:idx val="291"/>
        <c:spPr>
          <a:solidFill>
            <a:schemeClr val="accent2"/>
          </a:solidFill>
          <a:ln w="15875" cap="rnd">
            <a:solidFill>
              <a:schemeClr val="accent2"/>
            </a:solidFill>
            <a:round/>
          </a:ln>
          <a:effectLst/>
        </c:spPr>
      </c:pivotFmt>
      <c:pivotFmt>
        <c:idx val="292"/>
        <c:spPr>
          <a:solidFill>
            <a:schemeClr val="accent2"/>
          </a:solidFill>
          <a:ln w="15875" cap="rnd">
            <a:solidFill>
              <a:schemeClr val="accent2"/>
            </a:solidFill>
            <a:round/>
          </a:ln>
          <a:effectLst/>
        </c:spPr>
      </c:pivotFmt>
      <c:pivotFmt>
        <c:idx val="293"/>
        <c:spPr>
          <a:solidFill>
            <a:schemeClr val="accent2"/>
          </a:solidFill>
          <a:ln w="15875" cap="rnd">
            <a:solidFill>
              <a:schemeClr val="accent2"/>
            </a:solidFill>
            <a:round/>
          </a:ln>
          <a:effectLst/>
        </c:spPr>
      </c:pivotFmt>
      <c:pivotFmt>
        <c:idx val="294"/>
        <c:spPr>
          <a:solidFill>
            <a:schemeClr val="accent2"/>
          </a:solidFill>
          <a:ln w="15875" cap="rnd">
            <a:solidFill>
              <a:schemeClr val="accent2"/>
            </a:solidFill>
            <a:round/>
          </a:ln>
          <a:effectLst/>
        </c:spPr>
      </c:pivotFmt>
      <c:pivotFmt>
        <c:idx val="29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2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16"/>
        <c:spPr>
          <a:solidFill>
            <a:schemeClr val="accent2"/>
          </a:solidFill>
          <a:ln w="15875" cap="rnd">
            <a:solidFill>
              <a:schemeClr val="accent2"/>
            </a:solidFill>
            <a:round/>
          </a:ln>
          <a:effectLst/>
        </c:spPr>
      </c:pivotFmt>
      <c:pivotFmt>
        <c:idx val="317"/>
        <c:spPr>
          <a:solidFill>
            <a:schemeClr val="accent2"/>
          </a:solidFill>
          <a:ln w="15875" cap="rnd">
            <a:solidFill>
              <a:schemeClr val="accent2"/>
            </a:solidFill>
            <a:round/>
          </a:ln>
          <a:effectLst/>
        </c:spPr>
      </c:pivotFmt>
      <c:pivotFmt>
        <c:idx val="318"/>
        <c:spPr>
          <a:solidFill>
            <a:schemeClr val="accent2"/>
          </a:solidFill>
          <a:ln w="15875" cap="rnd">
            <a:solidFill>
              <a:schemeClr val="accent2"/>
            </a:solidFill>
            <a:round/>
          </a:ln>
          <a:effectLst/>
        </c:spPr>
      </c:pivotFmt>
      <c:pivotFmt>
        <c:idx val="319"/>
        <c:spPr>
          <a:solidFill>
            <a:schemeClr val="accent2"/>
          </a:solidFill>
          <a:ln w="15875" cap="rnd">
            <a:solidFill>
              <a:schemeClr val="accent2"/>
            </a:solidFill>
            <a:round/>
          </a:ln>
          <a:effectLst/>
        </c:spPr>
      </c:pivotFmt>
      <c:pivotFmt>
        <c:idx val="320"/>
        <c:spPr>
          <a:solidFill>
            <a:schemeClr val="accent2"/>
          </a:solidFill>
          <a:ln w="15875" cap="rnd">
            <a:solidFill>
              <a:schemeClr val="accent2"/>
            </a:solidFill>
            <a:prstDash val="sysDot"/>
            <a:round/>
          </a:ln>
          <a:effectLst/>
        </c:spPr>
      </c:pivotFmt>
      <c:pivotFmt>
        <c:idx val="3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2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3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2"/>
        <c:spPr>
          <a:solidFill>
            <a:schemeClr val="accent2"/>
          </a:solidFill>
          <a:ln w="15875" cap="rnd">
            <a:solidFill>
              <a:schemeClr val="accent2"/>
            </a:solidFill>
            <a:round/>
          </a:ln>
          <a:effectLst/>
        </c:spPr>
      </c:pivotFmt>
      <c:pivotFmt>
        <c:idx val="343"/>
        <c:spPr>
          <a:solidFill>
            <a:schemeClr val="accent2"/>
          </a:solidFill>
          <a:ln w="15875" cap="rnd">
            <a:solidFill>
              <a:schemeClr val="accent2"/>
            </a:solidFill>
            <a:round/>
          </a:ln>
          <a:effectLst/>
        </c:spPr>
      </c:pivotFmt>
      <c:pivotFmt>
        <c:idx val="344"/>
        <c:spPr>
          <a:solidFill>
            <a:schemeClr val="accent2"/>
          </a:solidFill>
          <a:ln w="15875" cap="rnd">
            <a:solidFill>
              <a:schemeClr val="accent2"/>
            </a:solidFill>
            <a:round/>
          </a:ln>
          <a:effectLst/>
        </c:spPr>
      </c:pivotFmt>
      <c:pivotFmt>
        <c:idx val="345"/>
        <c:spPr>
          <a:solidFill>
            <a:schemeClr val="accent2"/>
          </a:solidFill>
          <a:ln w="15875" cap="rnd">
            <a:solidFill>
              <a:schemeClr val="accent2"/>
            </a:solidFill>
            <a:round/>
          </a:ln>
          <a:effectLst/>
        </c:spPr>
      </c:pivotFmt>
      <c:pivotFmt>
        <c:idx val="346"/>
        <c:spPr>
          <a:solidFill>
            <a:schemeClr val="accent2"/>
          </a:solidFill>
          <a:ln w="15875" cap="rnd">
            <a:solidFill>
              <a:schemeClr val="accent2"/>
            </a:solidFill>
            <a:prstDash val="sysDot"/>
            <a:round/>
          </a:ln>
          <a:effectLst/>
        </c:spPr>
      </c:pivotFmt>
      <c:pivotFmt>
        <c:idx val="34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4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7"/>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5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7"/>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68"/>
        <c:spPr>
          <a:solidFill>
            <a:schemeClr val="accent2"/>
          </a:solidFill>
          <a:ln w="15875" cap="rnd">
            <a:solidFill>
              <a:schemeClr val="accent2"/>
            </a:solidFill>
            <a:round/>
          </a:ln>
          <a:effectLst/>
        </c:spPr>
      </c:pivotFmt>
      <c:pivotFmt>
        <c:idx val="369"/>
        <c:spPr>
          <a:solidFill>
            <a:schemeClr val="accent2"/>
          </a:solidFill>
          <a:ln w="15875" cap="rnd">
            <a:solidFill>
              <a:schemeClr val="accent2"/>
            </a:solidFill>
            <a:round/>
          </a:ln>
          <a:effectLst/>
        </c:spPr>
      </c:pivotFmt>
      <c:pivotFmt>
        <c:idx val="370"/>
        <c:spPr>
          <a:solidFill>
            <a:schemeClr val="accent2"/>
          </a:solidFill>
          <a:ln w="15875" cap="rnd">
            <a:solidFill>
              <a:schemeClr val="accent2"/>
            </a:solidFill>
            <a:round/>
          </a:ln>
          <a:effectLst/>
        </c:spPr>
      </c:pivotFmt>
      <c:pivotFmt>
        <c:idx val="371"/>
        <c:spPr>
          <a:solidFill>
            <a:schemeClr val="accent2"/>
          </a:solidFill>
          <a:ln w="15875" cap="rnd">
            <a:solidFill>
              <a:schemeClr val="accent2"/>
            </a:solidFill>
            <a:round/>
          </a:ln>
          <a:effectLst/>
        </c:spPr>
      </c:pivotFmt>
      <c:pivotFmt>
        <c:idx val="372"/>
        <c:spPr>
          <a:solidFill>
            <a:schemeClr val="accent2"/>
          </a:solidFill>
          <a:ln w="15875" cap="rnd">
            <a:solidFill>
              <a:schemeClr val="accent2"/>
            </a:solidFill>
            <a:prstDash val="sysDot"/>
            <a:round/>
          </a:ln>
          <a:effectLst/>
        </c:spPr>
      </c:pivotFmt>
      <c:pivotFmt>
        <c:idx val="37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7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8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394"/>
        <c:spPr>
          <a:solidFill>
            <a:schemeClr val="accent2"/>
          </a:solidFill>
          <a:ln w="15875" cap="rnd">
            <a:solidFill>
              <a:schemeClr val="accent2"/>
            </a:solidFill>
            <a:round/>
          </a:ln>
          <a:effectLst/>
        </c:spPr>
      </c:pivotFmt>
      <c:pivotFmt>
        <c:idx val="395"/>
        <c:spPr>
          <a:solidFill>
            <a:schemeClr val="accent2"/>
          </a:solidFill>
          <a:ln w="15875" cap="rnd">
            <a:solidFill>
              <a:schemeClr val="accent2"/>
            </a:solidFill>
            <a:round/>
          </a:ln>
          <a:effectLst/>
        </c:spPr>
      </c:pivotFmt>
      <c:pivotFmt>
        <c:idx val="396"/>
        <c:spPr>
          <a:solidFill>
            <a:schemeClr val="accent2"/>
          </a:solidFill>
          <a:ln w="15875" cap="rnd">
            <a:solidFill>
              <a:schemeClr val="accent2"/>
            </a:solidFill>
            <a:round/>
          </a:ln>
          <a:effectLst/>
        </c:spPr>
      </c:pivotFmt>
      <c:pivotFmt>
        <c:idx val="397"/>
        <c:spPr>
          <a:solidFill>
            <a:schemeClr val="accent2"/>
          </a:solidFill>
          <a:ln w="15875" cap="rnd">
            <a:solidFill>
              <a:schemeClr val="accent2"/>
            </a:solidFill>
            <a:round/>
          </a:ln>
          <a:effectLst/>
        </c:spPr>
      </c:pivotFmt>
      <c:pivotFmt>
        <c:idx val="398"/>
        <c:spPr>
          <a:solidFill>
            <a:schemeClr val="accent2"/>
          </a:solidFill>
          <a:ln w="15875" cap="rnd">
            <a:solidFill>
              <a:schemeClr val="accent2"/>
            </a:solidFill>
            <a:prstDash val="sysDot"/>
            <a:round/>
          </a:ln>
          <a:effectLst/>
        </c:spPr>
      </c:pivotFmt>
      <c:pivotFmt>
        <c:idx val="3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1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2"/>
        <c:spPr>
          <a:solidFill>
            <a:schemeClr val="accent2"/>
          </a:solidFill>
          <a:ln w="15875" cap="rnd">
            <a:solidFill>
              <a:schemeClr val="accent2"/>
            </a:solidFill>
            <a:round/>
          </a:ln>
          <a:effectLst/>
        </c:spPr>
      </c:pivotFmt>
      <c:pivotFmt>
        <c:idx val="423"/>
        <c:spPr>
          <a:solidFill>
            <a:schemeClr val="accent2"/>
          </a:solidFill>
          <a:ln w="15875" cap="rnd">
            <a:solidFill>
              <a:schemeClr val="accent2"/>
            </a:solidFill>
            <a:round/>
          </a:ln>
          <a:effectLst/>
        </c:spPr>
      </c:pivotFmt>
      <c:pivotFmt>
        <c:idx val="424"/>
        <c:spPr>
          <a:solidFill>
            <a:schemeClr val="accent2"/>
          </a:solidFill>
          <a:ln w="15875" cap="rnd">
            <a:solidFill>
              <a:schemeClr val="accent2"/>
            </a:solidFill>
            <a:round/>
          </a:ln>
          <a:effectLst/>
        </c:spPr>
      </c:pivotFmt>
      <c:pivotFmt>
        <c:idx val="425"/>
        <c:spPr>
          <a:solidFill>
            <a:schemeClr val="accent2"/>
          </a:solidFill>
          <a:ln w="15875" cap="rnd">
            <a:solidFill>
              <a:schemeClr val="accent2"/>
            </a:solidFill>
            <a:round/>
          </a:ln>
          <a:effectLst/>
        </c:spPr>
      </c:pivotFmt>
      <c:pivotFmt>
        <c:idx val="426"/>
        <c:spPr>
          <a:solidFill>
            <a:schemeClr val="accent2"/>
          </a:solidFill>
          <a:ln w="15875" cap="rnd">
            <a:solidFill>
              <a:schemeClr val="accent2"/>
            </a:solidFill>
            <a:prstDash val="sysDot"/>
            <a:round/>
          </a:ln>
          <a:effectLst/>
        </c:spPr>
      </c:pivotFmt>
      <c:pivotFmt>
        <c:idx val="4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28"/>
      </c:pivotFmt>
      <c:pivotFmt>
        <c:idx val="429"/>
      </c:pivotFmt>
      <c:pivotFmt>
        <c:idx val="430"/>
      </c:pivotFmt>
      <c:pivotFmt>
        <c:idx val="431"/>
      </c:pivotFmt>
      <c:pivotFmt>
        <c:idx val="432"/>
      </c:pivotFmt>
      <c:pivotFmt>
        <c:idx val="433"/>
      </c:pivotFmt>
      <c:pivotFmt>
        <c:idx val="434"/>
      </c:pivotFmt>
      <c:pivotFmt>
        <c:idx val="435"/>
      </c:pivotFmt>
      <c:pivotFmt>
        <c:idx val="436"/>
      </c:pivotFmt>
      <c:pivotFmt>
        <c:idx val="437"/>
      </c:pivotFmt>
      <c:pivotFmt>
        <c:idx val="438"/>
      </c:pivotFmt>
      <c:pivotFmt>
        <c:idx val="439"/>
      </c:pivotFmt>
      <c:pivotFmt>
        <c:idx val="440"/>
      </c:pivotFmt>
      <c:pivotFmt>
        <c:idx val="441"/>
      </c:pivotFmt>
      <c:pivotFmt>
        <c:idx val="442"/>
      </c:pivotFmt>
      <c:pivotFmt>
        <c:idx val="443"/>
      </c:pivotFmt>
      <c:pivotFmt>
        <c:idx val="444"/>
      </c:pivotFmt>
      <c:pivotFmt>
        <c:idx val="445"/>
      </c:pivotFmt>
      <c:pivotFmt>
        <c:idx val="446"/>
      </c:pivotFmt>
      <c:pivotFmt>
        <c:idx val="447"/>
        <c:spPr>
          <a:solidFill>
            <a:schemeClr val="accent2"/>
          </a:solidFill>
          <a:ln w="15875" cap="rnd">
            <a:solidFill>
              <a:schemeClr val="accent2"/>
            </a:solidFill>
            <a:round/>
          </a:ln>
          <a:effectLst/>
        </c:spPr>
      </c:pivotFmt>
      <c:pivotFmt>
        <c:idx val="448"/>
        <c:dLbl>
          <c:idx val="0"/>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1"/>
          <c:showVal val="1"/>
          <c:showCatName val="1"/>
          <c:showSerName val="1"/>
          <c:showPercent val="1"/>
          <c:showBubbleSize val="1"/>
          <c:extLst>
            <c:ext xmlns:c15="http://schemas.microsoft.com/office/drawing/2012/chart" uri="{CE6537A1-D6FC-4f65-9D91-7224C49458BB}"/>
          </c:extLst>
        </c:dLbl>
      </c:pivotFmt>
      <c:pivotFmt>
        <c:idx val="449"/>
        <c:spPr>
          <a:solidFill>
            <a:schemeClr val="accent2"/>
          </a:solidFill>
          <a:ln w="15875" cap="rnd">
            <a:solidFill>
              <a:schemeClr val="accent2"/>
            </a:solidFill>
            <a:round/>
          </a:ln>
          <a:effectLst/>
        </c:spPr>
      </c:pivotFmt>
      <c:pivotFmt>
        <c:idx val="450"/>
        <c:spPr>
          <a:solidFill>
            <a:schemeClr val="accent2"/>
          </a:solidFill>
          <a:ln w="15875" cap="rnd">
            <a:solidFill>
              <a:schemeClr val="accent2"/>
            </a:solidFill>
            <a:round/>
          </a:ln>
          <a:effectLst/>
        </c:spPr>
      </c:pivotFmt>
      <c:pivotFmt>
        <c:idx val="451"/>
        <c:spPr>
          <a:solidFill>
            <a:schemeClr val="accent2"/>
          </a:solidFill>
          <a:ln w="15875" cap="rnd">
            <a:solidFill>
              <a:schemeClr val="accent2"/>
            </a:solidFill>
            <a:round/>
          </a:ln>
          <a:effectLst/>
        </c:spPr>
      </c:pivotFmt>
      <c:pivotFmt>
        <c:idx val="452"/>
        <c:spPr>
          <a:solidFill>
            <a:schemeClr val="accent2"/>
          </a:solidFill>
          <a:ln w="15875" cap="rnd">
            <a:solidFill>
              <a:schemeClr val="accent2"/>
            </a:solidFill>
            <a:round/>
          </a:ln>
          <a:effectLst/>
        </c:spPr>
      </c:pivotFmt>
      <c:pivotFmt>
        <c:idx val="453"/>
        <c:spPr>
          <a:solidFill>
            <a:schemeClr val="accent2"/>
          </a:solidFill>
          <a:ln w="15875" cap="rnd">
            <a:solidFill>
              <a:schemeClr val="accent2"/>
            </a:solidFill>
            <a:prstDash val="sysDot"/>
            <a:round/>
          </a:ln>
          <a:effectLst/>
        </c:spPr>
      </c:pivotFmt>
      <c:pivotFmt>
        <c:idx val="4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45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5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6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75"/>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476"/>
        <c:spPr>
          <a:solidFill>
            <a:schemeClr val="accent2"/>
          </a:solidFill>
          <a:ln w="15875" cap="rnd">
            <a:solidFill>
              <a:schemeClr val="accent2"/>
            </a:solidFill>
            <a:round/>
          </a:ln>
          <a:effectLst/>
        </c:spPr>
        <c:marker>
          <c:symbol val="none"/>
        </c:marker>
      </c:pivotFmt>
      <c:pivotFmt>
        <c:idx val="477"/>
        <c:spPr>
          <a:solidFill>
            <a:schemeClr val="accent2"/>
          </a:solidFill>
          <a:ln w="15875" cap="rnd">
            <a:solidFill>
              <a:schemeClr val="accent2"/>
            </a:solidFill>
            <a:round/>
          </a:ln>
          <a:effectLst/>
        </c:spPr>
        <c:marker>
          <c:symbol val="none"/>
        </c:marker>
      </c:pivotFmt>
      <c:pivotFmt>
        <c:idx val="478"/>
        <c:spPr>
          <a:solidFill>
            <a:schemeClr val="accent2"/>
          </a:solidFill>
          <a:ln w="15875" cap="rnd">
            <a:solidFill>
              <a:schemeClr val="accent2"/>
            </a:solidFill>
            <a:round/>
          </a:ln>
          <a:effectLst/>
        </c:spPr>
        <c:marker>
          <c:symbol val="none"/>
        </c:marker>
      </c:pivotFmt>
      <c:pivotFmt>
        <c:idx val="479"/>
        <c:spPr>
          <a:solidFill>
            <a:schemeClr val="accent2"/>
          </a:solidFill>
          <a:ln w="15875" cap="rnd">
            <a:solidFill>
              <a:schemeClr val="accent2"/>
            </a:solidFill>
            <a:round/>
          </a:ln>
          <a:effectLst/>
        </c:spPr>
        <c:marker>
          <c:symbol val="none"/>
        </c:marker>
      </c:pivotFmt>
      <c:pivotFmt>
        <c:idx val="480"/>
        <c:spPr>
          <a:solidFill>
            <a:schemeClr val="accent2"/>
          </a:solidFill>
          <a:ln w="15875" cap="rnd">
            <a:solidFill>
              <a:schemeClr val="accent2"/>
            </a:solidFill>
            <a:prstDash val="sysDot"/>
            <a:round/>
          </a:ln>
          <a:effectLst/>
        </c:spPr>
        <c:marker>
          <c:symbol val="none"/>
        </c:marker>
      </c:pivotFmt>
      <c:pivotFmt>
        <c:idx val="48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48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8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49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2"/>
        <c:spPr>
          <a:solidFill>
            <a:schemeClr val="accent2"/>
          </a:solidFill>
          <a:ln w="15875" cap="rnd">
            <a:solidFill>
              <a:schemeClr val="accent2"/>
            </a:solidFill>
            <a:round/>
          </a:ln>
          <a:effectLst/>
        </c:spPr>
        <c:marker>
          <c:symbol val="none"/>
        </c:marker>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50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7"/>
        <c:spPr>
          <a:solidFill>
            <a:schemeClr val="accent2"/>
          </a:solidFill>
          <a:ln w="15875" cap="rnd">
            <a:solidFill>
              <a:schemeClr val="accent2"/>
            </a:solidFill>
            <a:prstDash val="sysDot"/>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0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50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1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29"/>
        <c:spPr>
          <a:solidFill>
            <a:schemeClr val="accent2"/>
          </a:solidFill>
          <a:ln w="15875" cap="rnd">
            <a:solidFill>
              <a:schemeClr val="accent2"/>
            </a:solidFill>
            <a:round/>
          </a:ln>
          <a:effectLst/>
        </c:spPr>
        <c:marker>
          <c:symbol val="none"/>
        </c:marker>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53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4"/>
        <c:spPr>
          <a:solidFill>
            <a:schemeClr val="accent2"/>
          </a:solidFill>
          <a:ln w="15875" cap="rnd">
            <a:solidFill>
              <a:schemeClr val="accent2"/>
            </a:solidFill>
            <a:prstDash val="sysDot"/>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extLst>
        </c:dLbl>
      </c:pivotFmt>
      <c:pivotFmt>
        <c:idx val="53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3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4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3"/>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5"/>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6"/>
        <c:spPr>
          <a:solidFill>
            <a:schemeClr val="accent2"/>
          </a:solidFill>
          <a:ln w="15875" cap="rnd">
            <a:solidFill>
              <a:schemeClr val="accent2"/>
            </a:solidFill>
            <a:round/>
          </a:ln>
          <a:effectLst/>
        </c:spPr>
        <c:marker>
          <c:symbol val="none"/>
        </c:marker>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557"/>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8"/>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59"/>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6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
        <c:idx val="561"/>
        <c:spPr>
          <a:solidFill>
            <a:schemeClr val="accent2"/>
          </a:solidFill>
          <a:ln w="15875" cap="rnd">
            <a:solidFill>
              <a:schemeClr val="accent2"/>
            </a:solidFill>
            <a:prstDash val="sysDot"/>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6.3811059301529541E-2"/>
          <c:y val="0.10718113612004287"/>
          <c:w val="0.92372788150843932"/>
          <c:h val="0.7426079617861272"/>
        </c:manualLayout>
      </c:layout>
      <c:lineChart>
        <c:grouping val="standard"/>
        <c:varyColors val="0"/>
        <c:ser>
          <c:idx val="0"/>
          <c:order val="0"/>
          <c:tx>
            <c:strRef>
              <c:f>'Total Exp.'!$B$3:$B$4</c:f>
              <c:strCache>
                <c:ptCount val="1"/>
                <c:pt idx="0">
                  <c:v>Total</c:v>
                </c:pt>
              </c:strCache>
            </c:strRef>
          </c:tx>
          <c:spPr>
            <a:ln w="15875" cap="rnd">
              <a:solidFill>
                <a:schemeClr val="accent2"/>
              </a:solidFill>
              <a:round/>
            </a:ln>
            <a:effectLst/>
          </c:spPr>
          <c:marker>
            <c:symbol val="none"/>
          </c:marker>
          <c:dPt>
            <c:idx val="0"/>
            <c:marker>
              <c:symbol val="none"/>
            </c:marker>
            <c:bubble3D val="0"/>
            <c:extLst>
              <c:ext xmlns:c16="http://schemas.microsoft.com/office/drawing/2014/chart" uri="{C3380CC4-5D6E-409C-BE32-E72D297353CC}">
                <c16:uniqueId val="{00000000-2971-47D5-B3FB-49F86D3D4F32}"/>
              </c:ext>
            </c:extLst>
          </c:dPt>
          <c:dPt>
            <c:idx val="1"/>
            <c:marker>
              <c:symbol val="none"/>
            </c:marker>
            <c:bubble3D val="0"/>
            <c:extLst>
              <c:ext xmlns:c16="http://schemas.microsoft.com/office/drawing/2014/chart" uri="{C3380CC4-5D6E-409C-BE32-E72D297353CC}">
                <c16:uniqueId val="{00000001-2971-47D5-B3FB-49F86D3D4F32}"/>
              </c:ext>
            </c:extLst>
          </c:dPt>
          <c:dPt>
            <c:idx val="2"/>
            <c:marker>
              <c:symbol val="none"/>
            </c:marker>
            <c:bubble3D val="0"/>
            <c:extLst>
              <c:ext xmlns:c16="http://schemas.microsoft.com/office/drawing/2014/chart" uri="{C3380CC4-5D6E-409C-BE32-E72D297353CC}">
                <c16:uniqueId val="{00000002-2971-47D5-B3FB-49F86D3D4F32}"/>
              </c:ext>
            </c:extLst>
          </c:dPt>
          <c:dPt>
            <c:idx val="3"/>
            <c:marker>
              <c:symbol val="none"/>
            </c:marker>
            <c:bubble3D val="0"/>
            <c:extLst>
              <c:ext xmlns:c16="http://schemas.microsoft.com/office/drawing/2014/chart" uri="{C3380CC4-5D6E-409C-BE32-E72D297353CC}">
                <c16:uniqueId val="{00000003-2971-47D5-B3FB-49F86D3D4F32}"/>
              </c:ext>
            </c:extLst>
          </c:dPt>
          <c:dPt>
            <c:idx val="4"/>
            <c:marker>
              <c:symbol val="none"/>
            </c:marker>
            <c:bubble3D val="0"/>
            <c:extLst>
              <c:ext xmlns:c16="http://schemas.microsoft.com/office/drawing/2014/chart" uri="{C3380CC4-5D6E-409C-BE32-E72D297353CC}">
                <c16:uniqueId val="{00000004-2971-47D5-B3FB-49F86D3D4F32}"/>
              </c:ext>
            </c:extLst>
          </c:dPt>
          <c:dPt>
            <c:idx val="5"/>
            <c:marker>
              <c:symbol val="none"/>
            </c:marker>
            <c:bubble3D val="0"/>
            <c:extLst>
              <c:ext xmlns:c16="http://schemas.microsoft.com/office/drawing/2014/chart" uri="{C3380CC4-5D6E-409C-BE32-E72D297353CC}">
                <c16:uniqueId val="{00000005-2971-47D5-B3FB-49F86D3D4F32}"/>
              </c:ext>
            </c:extLst>
          </c:dPt>
          <c:dPt>
            <c:idx val="6"/>
            <c:marker>
              <c:symbol val="none"/>
            </c:marker>
            <c:bubble3D val="0"/>
            <c:extLst>
              <c:ext xmlns:c16="http://schemas.microsoft.com/office/drawing/2014/chart" uri="{C3380CC4-5D6E-409C-BE32-E72D297353CC}">
                <c16:uniqueId val="{00000006-2971-47D5-B3FB-49F86D3D4F32}"/>
              </c:ext>
            </c:extLst>
          </c:dPt>
          <c:dPt>
            <c:idx val="7"/>
            <c:marker>
              <c:symbol val="none"/>
            </c:marker>
            <c:bubble3D val="0"/>
            <c:extLst>
              <c:ext xmlns:c16="http://schemas.microsoft.com/office/drawing/2014/chart" uri="{C3380CC4-5D6E-409C-BE32-E72D297353CC}">
                <c16:uniqueId val="{00000007-2971-47D5-B3FB-49F86D3D4F32}"/>
              </c:ext>
            </c:extLst>
          </c:dPt>
          <c:dPt>
            <c:idx val="8"/>
            <c:marker>
              <c:symbol val="none"/>
            </c:marker>
            <c:bubble3D val="0"/>
            <c:extLst>
              <c:ext xmlns:c16="http://schemas.microsoft.com/office/drawing/2014/chart" uri="{C3380CC4-5D6E-409C-BE32-E72D297353CC}">
                <c16:uniqueId val="{00000008-2971-47D5-B3FB-49F86D3D4F32}"/>
              </c:ext>
            </c:extLst>
          </c:dPt>
          <c:dPt>
            <c:idx val="9"/>
            <c:marker>
              <c:symbol val="none"/>
            </c:marker>
            <c:bubble3D val="0"/>
            <c:extLst>
              <c:ext xmlns:c16="http://schemas.microsoft.com/office/drawing/2014/chart" uri="{C3380CC4-5D6E-409C-BE32-E72D297353CC}">
                <c16:uniqueId val="{00000009-2971-47D5-B3FB-49F86D3D4F32}"/>
              </c:ext>
            </c:extLst>
          </c:dPt>
          <c:dPt>
            <c:idx val="10"/>
            <c:marker>
              <c:symbol val="none"/>
            </c:marker>
            <c:bubble3D val="0"/>
            <c:extLst>
              <c:ext xmlns:c16="http://schemas.microsoft.com/office/drawing/2014/chart" uri="{C3380CC4-5D6E-409C-BE32-E72D297353CC}">
                <c16:uniqueId val="{0000000A-2971-47D5-B3FB-49F86D3D4F32}"/>
              </c:ext>
            </c:extLst>
          </c:dPt>
          <c:dPt>
            <c:idx val="11"/>
            <c:marker>
              <c:symbol val="none"/>
            </c:marker>
            <c:bubble3D val="0"/>
            <c:extLst>
              <c:ext xmlns:c16="http://schemas.microsoft.com/office/drawing/2014/chart" uri="{C3380CC4-5D6E-409C-BE32-E72D297353CC}">
                <c16:uniqueId val="{0000000B-2971-47D5-B3FB-49F86D3D4F32}"/>
              </c:ext>
            </c:extLst>
          </c:dPt>
          <c:dPt>
            <c:idx val="12"/>
            <c:marker>
              <c:symbol val="none"/>
            </c:marker>
            <c:bubble3D val="0"/>
            <c:extLst>
              <c:ext xmlns:c16="http://schemas.microsoft.com/office/drawing/2014/chart" uri="{C3380CC4-5D6E-409C-BE32-E72D297353CC}">
                <c16:uniqueId val="{0000000C-2971-47D5-B3FB-49F86D3D4F32}"/>
              </c:ext>
            </c:extLst>
          </c:dPt>
          <c:dPt>
            <c:idx val="13"/>
            <c:marker>
              <c:symbol val="none"/>
            </c:marker>
            <c:bubble3D val="0"/>
            <c:extLst>
              <c:ext xmlns:c16="http://schemas.microsoft.com/office/drawing/2014/chart" uri="{C3380CC4-5D6E-409C-BE32-E72D297353CC}">
                <c16:uniqueId val="{0000000D-2971-47D5-B3FB-49F86D3D4F32}"/>
              </c:ext>
            </c:extLst>
          </c:dPt>
          <c:dPt>
            <c:idx val="14"/>
            <c:marker>
              <c:symbol val="none"/>
            </c:marker>
            <c:bubble3D val="0"/>
            <c:extLst>
              <c:ext xmlns:c16="http://schemas.microsoft.com/office/drawing/2014/chart" uri="{C3380CC4-5D6E-409C-BE32-E72D297353CC}">
                <c16:uniqueId val="{0000000E-2971-47D5-B3FB-49F86D3D4F32}"/>
              </c:ext>
            </c:extLst>
          </c:dPt>
          <c:dPt>
            <c:idx val="15"/>
            <c:marker>
              <c:symbol val="none"/>
            </c:marker>
            <c:bubble3D val="0"/>
            <c:extLst>
              <c:ext xmlns:c16="http://schemas.microsoft.com/office/drawing/2014/chart" uri="{C3380CC4-5D6E-409C-BE32-E72D297353CC}">
                <c16:uniqueId val="{0000000F-2971-47D5-B3FB-49F86D3D4F32}"/>
              </c:ext>
            </c:extLst>
          </c:dPt>
          <c:dPt>
            <c:idx val="16"/>
            <c:marker>
              <c:symbol val="none"/>
            </c:marker>
            <c:bubble3D val="0"/>
            <c:extLst>
              <c:ext xmlns:c16="http://schemas.microsoft.com/office/drawing/2014/chart" uri="{C3380CC4-5D6E-409C-BE32-E72D297353CC}">
                <c16:uniqueId val="{00000010-2971-47D5-B3FB-49F86D3D4F32}"/>
              </c:ext>
            </c:extLst>
          </c:dPt>
          <c:dPt>
            <c:idx val="17"/>
            <c:marker>
              <c:symbol val="none"/>
            </c:marker>
            <c:bubble3D val="0"/>
            <c:extLst>
              <c:ext xmlns:c16="http://schemas.microsoft.com/office/drawing/2014/chart" uri="{C3380CC4-5D6E-409C-BE32-E72D297353CC}">
                <c16:uniqueId val="{00000011-2971-47D5-B3FB-49F86D3D4F32}"/>
              </c:ext>
            </c:extLst>
          </c:dPt>
          <c:dPt>
            <c:idx val="18"/>
            <c:marker>
              <c:symbol val="none"/>
            </c:marker>
            <c:bubble3D val="0"/>
            <c:extLst>
              <c:ext xmlns:c16="http://schemas.microsoft.com/office/drawing/2014/chart" uri="{C3380CC4-5D6E-409C-BE32-E72D297353CC}">
                <c16:uniqueId val="{00000012-2971-47D5-B3FB-49F86D3D4F32}"/>
              </c:ext>
            </c:extLst>
          </c:dPt>
          <c:dPt>
            <c:idx val="19"/>
            <c:marker>
              <c:symbol val="none"/>
            </c:marker>
            <c:bubble3D val="0"/>
            <c:spPr>
              <a:ln w="15875" cap="rnd">
                <a:solidFill>
                  <a:schemeClr val="accent2"/>
                </a:solidFill>
                <a:round/>
              </a:ln>
              <a:effectLst/>
            </c:spPr>
            <c:extLst>
              <c:ext xmlns:c16="http://schemas.microsoft.com/office/drawing/2014/chart" uri="{C3380CC4-5D6E-409C-BE32-E72D297353CC}">
                <c16:uniqueId val="{00000014-2971-47D5-B3FB-49F86D3D4F32}"/>
              </c:ext>
            </c:extLst>
          </c:dPt>
          <c:dPt>
            <c:idx val="20"/>
            <c:marker>
              <c:symbol val="none"/>
            </c:marker>
            <c:bubble3D val="0"/>
            <c:extLst>
              <c:ext xmlns:c16="http://schemas.microsoft.com/office/drawing/2014/chart" uri="{C3380CC4-5D6E-409C-BE32-E72D297353CC}">
                <c16:uniqueId val="{00000015-2971-47D5-B3FB-49F86D3D4F32}"/>
              </c:ext>
            </c:extLst>
          </c:dPt>
          <c:dLbls>
            <c:dLbl>
              <c:idx val="0"/>
              <c:delete val="1"/>
              <c:extLst>
                <c:ext xmlns:c15="http://schemas.microsoft.com/office/drawing/2012/chart" uri="{CE6537A1-D6FC-4f65-9D91-7224C49458BB}"/>
                <c:ext xmlns:c16="http://schemas.microsoft.com/office/drawing/2014/chart" uri="{C3380CC4-5D6E-409C-BE32-E72D297353CC}">
                  <c16:uniqueId val="{00000000-2971-47D5-B3FB-49F86D3D4F32}"/>
                </c:ext>
              </c:extLst>
            </c:dLbl>
            <c:dLbl>
              <c:idx val="1"/>
              <c:delete val="1"/>
              <c:extLst>
                <c:ext xmlns:c15="http://schemas.microsoft.com/office/drawing/2012/chart" uri="{CE6537A1-D6FC-4f65-9D91-7224C49458BB}"/>
                <c:ext xmlns:c16="http://schemas.microsoft.com/office/drawing/2014/chart" uri="{C3380CC4-5D6E-409C-BE32-E72D297353CC}">
                  <c16:uniqueId val="{00000001-2971-47D5-B3FB-49F86D3D4F32}"/>
                </c:ext>
              </c:extLst>
            </c:dLbl>
            <c:dLbl>
              <c:idx val="2"/>
              <c:delete val="1"/>
              <c:extLst>
                <c:ext xmlns:c15="http://schemas.microsoft.com/office/drawing/2012/chart" uri="{CE6537A1-D6FC-4f65-9D91-7224C49458BB}"/>
                <c:ext xmlns:c16="http://schemas.microsoft.com/office/drawing/2014/chart" uri="{C3380CC4-5D6E-409C-BE32-E72D297353CC}">
                  <c16:uniqueId val="{00000002-2971-47D5-B3FB-49F86D3D4F32}"/>
                </c:ext>
              </c:extLst>
            </c:dLbl>
            <c:dLbl>
              <c:idx val="3"/>
              <c:delete val="1"/>
              <c:extLst>
                <c:ext xmlns:c15="http://schemas.microsoft.com/office/drawing/2012/chart" uri="{CE6537A1-D6FC-4f65-9D91-7224C49458BB}"/>
                <c:ext xmlns:c16="http://schemas.microsoft.com/office/drawing/2014/chart" uri="{C3380CC4-5D6E-409C-BE32-E72D297353CC}">
                  <c16:uniqueId val="{00000003-2971-47D5-B3FB-49F86D3D4F32}"/>
                </c:ext>
              </c:extLst>
            </c:dLbl>
            <c:dLbl>
              <c:idx val="4"/>
              <c:delete val="1"/>
              <c:extLst>
                <c:ext xmlns:c15="http://schemas.microsoft.com/office/drawing/2012/chart" uri="{CE6537A1-D6FC-4f65-9D91-7224C49458BB}"/>
                <c:ext xmlns:c16="http://schemas.microsoft.com/office/drawing/2014/chart" uri="{C3380CC4-5D6E-409C-BE32-E72D297353CC}">
                  <c16:uniqueId val="{00000004-2971-47D5-B3FB-49F86D3D4F32}"/>
                </c:ext>
              </c:extLst>
            </c:dLbl>
            <c:dLbl>
              <c:idx val="5"/>
              <c:delete val="1"/>
              <c:extLst>
                <c:ext xmlns:c15="http://schemas.microsoft.com/office/drawing/2012/chart" uri="{CE6537A1-D6FC-4f65-9D91-7224C49458BB}"/>
                <c:ext xmlns:c16="http://schemas.microsoft.com/office/drawing/2014/chart" uri="{C3380CC4-5D6E-409C-BE32-E72D297353CC}">
                  <c16:uniqueId val="{00000005-2971-47D5-B3FB-49F86D3D4F32}"/>
                </c:ext>
              </c:extLst>
            </c:dLbl>
            <c:dLbl>
              <c:idx val="6"/>
              <c:delete val="1"/>
              <c:extLst>
                <c:ext xmlns:c15="http://schemas.microsoft.com/office/drawing/2012/chart" uri="{CE6537A1-D6FC-4f65-9D91-7224C49458BB}"/>
                <c:ext xmlns:c16="http://schemas.microsoft.com/office/drawing/2014/chart" uri="{C3380CC4-5D6E-409C-BE32-E72D297353CC}">
                  <c16:uniqueId val="{00000006-2971-47D5-B3FB-49F86D3D4F32}"/>
                </c:ext>
              </c:extLst>
            </c:dLbl>
            <c:dLbl>
              <c:idx val="7"/>
              <c:delete val="1"/>
              <c:extLst>
                <c:ext xmlns:c15="http://schemas.microsoft.com/office/drawing/2012/chart" uri="{CE6537A1-D6FC-4f65-9D91-7224C49458BB}"/>
                <c:ext xmlns:c16="http://schemas.microsoft.com/office/drawing/2014/chart" uri="{C3380CC4-5D6E-409C-BE32-E72D297353CC}">
                  <c16:uniqueId val="{00000007-2971-47D5-B3FB-49F86D3D4F32}"/>
                </c:ext>
              </c:extLst>
            </c:dLbl>
            <c:dLbl>
              <c:idx val="8"/>
              <c:delete val="1"/>
              <c:extLst>
                <c:ext xmlns:c15="http://schemas.microsoft.com/office/drawing/2012/chart" uri="{CE6537A1-D6FC-4f65-9D91-7224C49458BB}"/>
                <c:ext xmlns:c16="http://schemas.microsoft.com/office/drawing/2014/chart" uri="{C3380CC4-5D6E-409C-BE32-E72D297353CC}">
                  <c16:uniqueId val="{00000008-2971-47D5-B3FB-49F86D3D4F32}"/>
                </c:ext>
              </c:extLst>
            </c:dLbl>
            <c:dLbl>
              <c:idx val="9"/>
              <c:delete val="1"/>
              <c:extLst>
                <c:ext xmlns:c15="http://schemas.microsoft.com/office/drawing/2012/chart" uri="{CE6537A1-D6FC-4f65-9D91-7224C49458BB}"/>
                <c:ext xmlns:c16="http://schemas.microsoft.com/office/drawing/2014/chart" uri="{C3380CC4-5D6E-409C-BE32-E72D297353CC}">
                  <c16:uniqueId val="{00000009-2971-47D5-B3FB-49F86D3D4F32}"/>
                </c:ext>
              </c:extLst>
            </c:dLbl>
            <c:dLbl>
              <c:idx val="10"/>
              <c:delete val="1"/>
              <c:extLst>
                <c:ext xmlns:c15="http://schemas.microsoft.com/office/drawing/2012/chart" uri="{CE6537A1-D6FC-4f65-9D91-7224C49458BB}"/>
                <c:ext xmlns:c16="http://schemas.microsoft.com/office/drawing/2014/chart" uri="{C3380CC4-5D6E-409C-BE32-E72D297353CC}">
                  <c16:uniqueId val="{0000000A-2971-47D5-B3FB-49F86D3D4F32}"/>
                </c:ext>
              </c:extLst>
            </c:dLbl>
            <c:dLbl>
              <c:idx val="11"/>
              <c:delete val="1"/>
              <c:extLst>
                <c:ext xmlns:c15="http://schemas.microsoft.com/office/drawing/2012/chart" uri="{CE6537A1-D6FC-4f65-9D91-7224C49458BB}"/>
                <c:ext xmlns:c16="http://schemas.microsoft.com/office/drawing/2014/chart" uri="{C3380CC4-5D6E-409C-BE32-E72D297353CC}">
                  <c16:uniqueId val="{0000000B-2971-47D5-B3FB-49F86D3D4F32}"/>
                </c:ext>
              </c:extLst>
            </c:dLbl>
            <c:dLbl>
              <c:idx val="12"/>
              <c:delete val="1"/>
              <c:extLst>
                <c:ext xmlns:c15="http://schemas.microsoft.com/office/drawing/2012/chart" uri="{CE6537A1-D6FC-4f65-9D91-7224C49458BB}"/>
                <c:ext xmlns:c16="http://schemas.microsoft.com/office/drawing/2014/chart" uri="{C3380CC4-5D6E-409C-BE32-E72D297353CC}">
                  <c16:uniqueId val="{0000000C-2971-47D5-B3FB-49F86D3D4F32}"/>
                </c:ext>
              </c:extLst>
            </c:dLbl>
            <c:dLbl>
              <c:idx val="13"/>
              <c:delete val="1"/>
              <c:extLst>
                <c:ext xmlns:c15="http://schemas.microsoft.com/office/drawing/2012/chart" uri="{CE6537A1-D6FC-4f65-9D91-7224C49458BB}"/>
                <c:ext xmlns:c16="http://schemas.microsoft.com/office/drawing/2014/chart" uri="{C3380CC4-5D6E-409C-BE32-E72D297353CC}">
                  <c16:uniqueId val="{0000000D-2971-47D5-B3FB-49F86D3D4F32}"/>
                </c:ext>
              </c:extLst>
            </c:dLbl>
            <c:dLbl>
              <c:idx val="14"/>
              <c:delete val="1"/>
              <c:extLst>
                <c:ext xmlns:c15="http://schemas.microsoft.com/office/drawing/2012/chart" uri="{CE6537A1-D6FC-4f65-9D91-7224C49458BB}"/>
                <c:ext xmlns:c16="http://schemas.microsoft.com/office/drawing/2014/chart" uri="{C3380CC4-5D6E-409C-BE32-E72D297353CC}">
                  <c16:uniqueId val="{0000000E-2971-47D5-B3FB-49F86D3D4F32}"/>
                </c:ext>
              </c:extLst>
            </c:dLbl>
            <c:dLbl>
              <c:idx val="15"/>
              <c:delete val="1"/>
              <c:extLst>
                <c:ext xmlns:c15="http://schemas.microsoft.com/office/drawing/2012/chart" uri="{CE6537A1-D6FC-4f65-9D91-7224C49458BB}"/>
                <c:ext xmlns:c16="http://schemas.microsoft.com/office/drawing/2014/chart" uri="{C3380CC4-5D6E-409C-BE32-E72D297353CC}">
                  <c16:uniqueId val="{0000000F-2971-47D5-B3FB-49F86D3D4F32}"/>
                </c:ext>
              </c:extLst>
            </c:dLbl>
            <c:dLbl>
              <c:idx val="16"/>
              <c:delete val="1"/>
              <c:extLst>
                <c:ext xmlns:c15="http://schemas.microsoft.com/office/drawing/2012/chart" uri="{CE6537A1-D6FC-4f65-9D91-7224C49458BB}"/>
                <c:ext xmlns:c16="http://schemas.microsoft.com/office/drawing/2014/chart" uri="{C3380CC4-5D6E-409C-BE32-E72D297353CC}">
                  <c16:uniqueId val="{00000010-2971-47D5-B3FB-49F86D3D4F32}"/>
                </c:ext>
              </c:extLst>
            </c:dLbl>
            <c:dLbl>
              <c:idx val="17"/>
              <c:delete val="1"/>
              <c:extLst>
                <c:ext xmlns:c15="http://schemas.microsoft.com/office/drawing/2012/chart" uri="{CE6537A1-D6FC-4f65-9D91-7224C49458BB}"/>
                <c:ext xmlns:c16="http://schemas.microsoft.com/office/drawing/2014/chart" uri="{C3380CC4-5D6E-409C-BE32-E72D297353CC}">
                  <c16:uniqueId val="{00000011-2971-47D5-B3FB-49F86D3D4F32}"/>
                </c:ext>
              </c:extLst>
            </c:dLbl>
            <c:dLbl>
              <c:idx val="18"/>
              <c:delete val="1"/>
              <c:extLst>
                <c:ext xmlns:c15="http://schemas.microsoft.com/office/drawing/2012/chart" uri="{CE6537A1-D6FC-4f65-9D91-7224C49458BB}"/>
                <c:ext xmlns:c16="http://schemas.microsoft.com/office/drawing/2014/chart" uri="{C3380CC4-5D6E-409C-BE32-E72D297353CC}">
                  <c16:uniqueId val="{00000012-2971-47D5-B3FB-49F86D3D4F32}"/>
                </c:ext>
              </c:extLst>
            </c:dLbl>
            <c:dLbl>
              <c:idx val="19"/>
              <c:delete val="1"/>
              <c:extLst>
                <c:ext xmlns:c15="http://schemas.microsoft.com/office/drawing/2012/chart" uri="{CE6537A1-D6FC-4f65-9D91-7224C49458BB}"/>
                <c:ext xmlns:c16="http://schemas.microsoft.com/office/drawing/2014/chart" uri="{C3380CC4-5D6E-409C-BE32-E72D297353CC}">
                  <c16:uniqueId val="{00000014-2971-47D5-B3FB-49F86D3D4F32}"/>
                </c:ext>
              </c:extLst>
            </c:dLbl>
            <c:dLbl>
              <c:idx val="2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 xmlns:c16="http://schemas.microsoft.com/office/drawing/2014/chart" uri="{C3380CC4-5D6E-409C-BE32-E72D297353CC}">
                  <c16:uniqueId val="{00000015-2971-47D5-B3FB-49F86D3D4F32}"/>
                </c:ext>
              </c:extLst>
            </c:dLbl>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25400" cap="flat" cmpd="sng" algn="ctr">
                      <a:solidFill>
                        <a:schemeClr val="accent2"/>
                      </a:solidFill>
                      <a:round/>
                      <a:headEnd type="triangle"/>
                      <a:tailEnd type="none"/>
                    </a:ln>
                    <a:effectLst/>
                  </c:spPr>
                </c15:leaderLines>
              </c:ext>
            </c:extLst>
          </c:dLbls>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Exp.'!$B$5:$B$25</c:f>
              <c:numCache>
                <c:formatCode>#,##0</c:formatCode>
                <c:ptCount val="21"/>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numCache>
            </c:numRef>
          </c:val>
          <c:smooth val="0"/>
          <c:extLst>
            <c:ext xmlns:c16="http://schemas.microsoft.com/office/drawing/2014/chart" uri="{C3380CC4-5D6E-409C-BE32-E72D297353CC}">
              <c16:uniqueId val="{00000016-2971-47D5-B3FB-49F86D3D4F32}"/>
            </c:ext>
          </c:extLst>
        </c:ser>
        <c:ser>
          <c:idx val="1"/>
          <c:order val="1"/>
          <c:tx>
            <c:strRef>
              <c:f>'Total Exp.'!$C$3:$C$4</c:f>
              <c:strCache>
                <c:ptCount val="1"/>
                <c:pt idx="0">
                  <c:v>Utilities</c:v>
                </c:pt>
              </c:strCache>
            </c:strRef>
          </c:tx>
          <c:spPr>
            <a:ln w="15875" cap="rnd">
              <a:solidFill>
                <a:schemeClr val="accent4"/>
              </a:solidFill>
              <a:round/>
            </a:ln>
            <a:effectLst/>
          </c:spPr>
          <c:marker>
            <c:symbol val="none"/>
          </c:marker>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Exp.'!$C$5:$C$25</c:f>
              <c:numCache>
                <c:formatCode>#,##0</c:formatCode>
                <c:ptCount val="21"/>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numCache>
            </c:numRef>
          </c:val>
          <c:smooth val="0"/>
          <c:extLst>
            <c:ext xmlns:c16="http://schemas.microsoft.com/office/drawing/2014/chart" uri="{C3380CC4-5D6E-409C-BE32-E72D297353CC}">
              <c16:uniqueId val="{00000017-2971-47D5-B3FB-49F86D3D4F32}"/>
            </c:ext>
          </c:extLst>
        </c:ser>
        <c:ser>
          <c:idx val="2"/>
          <c:order val="2"/>
          <c:tx>
            <c:strRef>
              <c:f>'Total Exp.'!$D$3:$D$4</c:f>
              <c:strCache>
                <c:ptCount val="1"/>
                <c:pt idx="0">
                  <c:v>Supplies</c:v>
                </c:pt>
              </c:strCache>
            </c:strRef>
          </c:tx>
          <c:spPr>
            <a:ln w="15875" cap="rnd">
              <a:solidFill>
                <a:schemeClr val="accent6"/>
              </a:solidFill>
              <a:round/>
            </a:ln>
            <a:effectLst/>
          </c:spPr>
          <c:marker>
            <c:symbol val="none"/>
          </c:marker>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Exp.'!$D$5:$D$25</c:f>
              <c:numCache>
                <c:formatCode>#,##0</c:formatCode>
                <c:ptCount val="21"/>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numCache>
            </c:numRef>
          </c:val>
          <c:smooth val="0"/>
          <c:extLst>
            <c:ext xmlns:c16="http://schemas.microsoft.com/office/drawing/2014/chart" uri="{C3380CC4-5D6E-409C-BE32-E72D297353CC}">
              <c16:uniqueId val="{00000018-2971-47D5-B3FB-49F86D3D4F32}"/>
            </c:ext>
          </c:extLst>
        </c:ser>
        <c:ser>
          <c:idx val="3"/>
          <c:order val="3"/>
          <c:tx>
            <c:strRef>
              <c:f>'Total Exp.'!$E$3:$E$4</c:f>
              <c:strCache>
                <c:ptCount val="1"/>
                <c:pt idx="0">
                  <c:v>Services</c:v>
                </c:pt>
              </c:strCache>
            </c:strRef>
          </c:tx>
          <c:spPr>
            <a:ln w="15875" cap="rnd">
              <a:solidFill>
                <a:schemeClr val="accent2">
                  <a:lumMod val="60000"/>
                </a:schemeClr>
              </a:solidFill>
              <a:round/>
            </a:ln>
            <a:effectLst/>
          </c:spPr>
          <c:marker>
            <c:symbol val="none"/>
          </c:marker>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Exp.'!$E$5:$E$25</c:f>
              <c:numCache>
                <c:formatCode>#,##0</c:formatCode>
                <c:ptCount val="21"/>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numCache>
            </c:numRef>
          </c:val>
          <c:smooth val="0"/>
          <c:extLst>
            <c:ext xmlns:c16="http://schemas.microsoft.com/office/drawing/2014/chart" uri="{C3380CC4-5D6E-409C-BE32-E72D297353CC}">
              <c16:uniqueId val="{00000019-2971-47D5-B3FB-49F86D3D4F32}"/>
            </c:ext>
          </c:extLst>
        </c:ser>
        <c:ser>
          <c:idx val="4"/>
          <c:order val="4"/>
          <c:tx>
            <c:strRef>
              <c:f>'Total Exp.'!$F$3:$F$4</c:f>
              <c:strCache>
                <c:ptCount val="1"/>
                <c:pt idx="0">
                  <c:v>Teams</c:v>
                </c:pt>
              </c:strCache>
            </c:strRef>
          </c:tx>
          <c:spPr>
            <a:ln w="15875" cap="rnd">
              <a:solidFill>
                <a:schemeClr val="accent4">
                  <a:lumMod val="60000"/>
                </a:schemeClr>
              </a:solidFill>
              <a:round/>
            </a:ln>
            <a:effectLst/>
          </c:spPr>
          <c:marker>
            <c:symbol val="none"/>
          </c:marker>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Exp.'!$F$5:$F$25</c:f>
              <c:numCache>
                <c:formatCode>#,##0</c:formatCode>
                <c:ptCount val="21"/>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numCache>
            </c:numRef>
          </c:val>
          <c:smooth val="0"/>
          <c:extLst>
            <c:ext xmlns:c16="http://schemas.microsoft.com/office/drawing/2014/chart" uri="{C3380CC4-5D6E-409C-BE32-E72D297353CC}">
              <c16:uniqueId val="{0000001A-2971-47D5-B3FB-49F86D3D4F32}"/>
            </c:ext>
          </c:extLst>
        </c:ser>
        <c:ser>
          <c:idx val="5"/>
          <c:order val="5"/>
          <c:tx>
            <c:strRef>
              <c:f>'Total Exp.'!$G$3:$G$4</c:f>
              <c:strCache>
                <c:ptCount val="1"/>
                <c:pt idx="0">
                  <c:v>Long-term average</c:v>
                </c:pt>
              </c:strCache>
            </c:strRef>
          </c:tx>
          <c:spPr>
            <a:ln w="15875" cap="rnd">
              <a:solidFill>
                <a:schemeClr val="accent6">
                  <a:lumMod val="60000"/>
                </a:schemeClr>
              </a:solidFill>
              <a:prstDash val="sysDot"/>
              <a:round/>
            </a:ln>
            <a:effectLst/>
          </c:spPr>
          <c:marker>
            <c:symbol val="none"/>
          </c:marker>
          <c:cat>
            <c:strRef>
              <c:f>'Total Exp.'!$A$5:$A$25</c:f>
              <c:strCache>
                <c:ptCount val="21"/>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strCache>
            </c:strRef>
          </c:cat>
          <c:val>
            <c:numRef>
              <c:f>'Total Exp.'!$G$5:$G$25</c:f>
              <c:numCache>
                <c:formatCode>#,##0</c:formatCode>
                <c:ptCount val="21"/>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numCache>
            </c:numRef>
          </c:val>
          <c:smooth val="0"/>
          <c:extLst>
            <c:ext xmlns:c16="http://schemas.microsoft.com/office/drawing/2014/chart" uri="{C3380CC4-5D6E-409C-BE32-E72D297353CC}">
              <c16:uniqueId val="{0000001B-2971-47D5-B3FB-49F86D3D4F32}"/>
            </c:ext>
          </c:extLst>
        </c:ser>
        <c:dLbls>
          <c:showLegendKey val="0"/>
          <c:showVal val="0"/>
          <c:showCatName val="0"/>
          <c:showSerName val="0"/>
          <c:showPercent val="0"/>
          <c:showBubbleSize val="0"/>
        </c:dLbls>
        <c:smooth val="0"/>
        <c:axId val="793346160"/>
        <c:axId val="793348128"/>
      </c:lineChart>
      <c:catAx>
        <c:axId val="793346160"/>
        <c:scaling>
          <c:orientation val="minMax"/>
        </c:scaling>
        <c:delete val="0"/>
        <c:axPos val="b"/>
        <c:title>
          <c:tx>
            <c:rich>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r>
                  <a:rPr lang="en-US"/>
                  <a:t>Title</a:t>
                </a:r>
              </a:p>
            </c:rich>
          </c:tx>
          <c:layout>
            <c:manualLayout>
              <c:xMode val="edge"/>
              <c:yMode val="edge"/>
              <c:x val="0.51314311709337102"/>
              <c:y val="0.89091863517060366"/>
            </c:manualLayout>
          </c:layout>
          <c:overlay val="0"/>
          <c:spPr>
            <a:noFill/>
            <a:ln>
              <a:noFill/>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fr-FR"/>
          </a:p>
        </c:txPr>
        <c:crossAx val="793348128"/>
        <c:crosses val="autoZero"/>
        <c:auto val="1"/>
        <c:lblAlgn val="ctr"/>
        <c:lblOffset val="100"/>
        <c:noMultiLvlLbl val="0"/>
      </c:catAx>
      <c:valAx>
        <c:axId val="793348128"/>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solidFill>
              <a:schemeClr val="accent1"/>
            </a:solidFill>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fr-FR"/>
          </a:p>
        </c:txPr>
        <c:crossAx val="793346160"/>
        <c:crosses val="autoZero"/>
        <c:crossBetween val="between"/>
        <c:majorUnit val="100000000"/>
        <c:minorUnit val="50000000"/>
        <c:dispUnits>
          <c:builtInUnit val="millions"/>
          <c:dispUnitsLbl>
            <c:layout/>
            <c:tx>
              <c:rich>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r>
                    <a:rPr lang="en-US"/>
                    <a:t> </a:t>
                  </a:r>
                </a:p>
              </c:rich>
            </c:tx>
            <c:spPr>
              <a:noFill/>
              <a:ln>
                <a:noFill/>
              </a:ln>
              <a:effectLst/>
            </c:spPr>
            <c:txPr>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fr-FR"/>
              </a:p>
            </c:txPr>
          </c:dispUnitsLbl>
        </c:dispUnits>
      </c:valAx>
      <c:spPr>
        <a:noFill/>
        <a:ln>
          <a:noFill/>
        </a:ln>
        <a:effectLst/>
      </c:spPr>
    </c:plotArea>
    <c:legend>
      <c:legendPos val="b"/>
      <c:layout>
        <c:manualLayout>
          <c:xMode val="edge"/>
          <c:yMode val="edge"/>
          <c:x val="4.2864271370022911E-2"/>
          <c:y val="0.9484031124114547"/>
          <c:w val="0.93387362143658481"/>
          <c:h val="3.8762944021064893E-2"/>
        </c:manualLayout>
      </c:layout>
      <c:overlay val="0"/>
      <c:spPr>
        <a:noFill/>
        <a:ln>
          <a:noFill/>
        </a:ln>
        <a:effectLst/>
      </c:spPr>
      <c:txPr>
        <a:bodyPr rot="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solidFill>
      <a:sysClr val="window" lastClr="FFFFFF"/>
    </a:solidFill>
    <a:ln w="9525" cap="flat" cmpd="sng" algn="ctr">
      <a:noFill/>
      <a:round/>
    </a:ln>
    <a:effectLst/>
  </c:spPr>
  <c:txPr>
    <a:bodyPr/>
    <a:lstStyle/>
    <a:p>
      <a:pPr>
        <a:defRPr/>
      </a:pPr>
      <a:endParaRPr lang="fr-FR"/>
    </a:p>
  </c:txPr>
  <c:externalData r:id="rId4">
    <c:autoUpdate val="0"/>
  </c:externalData>
  <c:extLst/>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5C39703-269F-43BE-B49B-3495E9CF347D}" type="doc">
      <dgm:prSet loTypeId="urn:microsoft.com/office/officeart/2005/8/layout/cycle3" loCatId="cycle" qsTypeId="urn:microsoft.com/office/officeart/2005/8/quickstyle/simple1" qsCatId="simple" csTypeId="urn:microsoft.com/office/officeart/2005/8/colors/accent5_3" csCatId="accent5" phldr="1"/>
      <dgm:spPr/>
      <dgm:t>
        <a:bodyPr/>
        <a:lstStyle/>
        <a:p>
          <a:endParaRPr lang="en-US"/>
        </a:p>
      </dgm:t>
    </dgm:pt>
    <dgm:pt modelId="{5D91220C-4284-4388-A3C1-315849CCC704}">
      <dgm:prSet phldrT="[Text]"/>
      <dgm:spPr/>
      <dgm:t>
        <a:bodyPr/>
        <a:lstStyle/>
        <a:p>
          <a:r>
            <a:rPr lang="en-US" dirty="0"/>
            <a:t>Order/contract received from CERN</a:t>
          </a:r>
        </a:p>
      </dgm:t>
    </dgm:pt>
    <dgm:pt modelId="{EB3D5B3C-8F91-4DC4-AD0E-B542443717ED}" type="parTrans" cxnId="{B78BC472-401B-46F5-B0DA-37B7EF3F6823}">
      <dgm:prSet/>
      <dgm:spPr/>
      <dgm:t>
        <a:bodyPr/>
        <a:lstStyle/>
        <a:p>
          <a:endParaRPr lang="en-US"/>
        </a:p>
      </dgm:t>
    </dgm:pt>
    <dgm:pt modelId="{ECFD12C3-09DF-42CD-A15B-FCC92CC08885}" type="sibTrans" cxnId="{B78BC472-401B-46F5-B0DA-37B7EF3F6823}">
      <dgm:prSet/>
      <dgm:spPr/>
      <dgm:t>
        <a:bodyPr/>
        <a:lstStyle/>
        <a:p>
          <a:endParaRPr lang="en-US"/>
        </a:p>
      </dgm:t>
    </dgm:pt>
    <dgm:pt modelId="{8897874C-492C-444A-980C-7D004F733489}">
      <dgm:prSet phldrT="[Text]"/>
      <dgm:spPr/>
      <dgm:t>
        <a:bodyPr/>
        <a:lstStyle/>
        <a:p>
          <a:r>
            <a:rPr lang="en-US" dirty="0"/>
            <a:t>Increase in R&amp;D </a:t>
          </a:r>
        </a:p>
      </dgm:t>
    </dgm:pt>
    <dgm:pt modelId="{3DD17EA5-9102-4D2B-8F27-38DE5B4CD470}" type="parTrans" cxnId="{725B27A2-387D-4531-8AB9-1D437E0F6C13}">
      <dgm:prSet/>
      <dgm:spPr/>
      <dgm:t>
        <a:bodyPr/>
        <a:lstStyle/>
        <a:p>
          <a:endParaRPr lang="en-US"/>
        </a:p>
      </dgm:t>
    </dgm:pt>
    <dgm:pt modelId="{BC4829B6-E37A-40D1-9676-6C8FA6AB87C8}" type="sibTrans" cxnId="{725B27A2-387D-4531-8AB9-1D437E0F6C13}">
      <dgm:prSet/>
      <dgm:spPr/>
      <dgm:t>
        <a:bodyPr/>
        <a:lstStyle/>
        <a:p>
          <a:endParaRPr lang="en-US"/>
        </a:p>
      </dgm:t>
    </dgm:pt>
    <dgm:pt modelId="{C06B0B85-BC43-4A63-8BF6-C111314A7E03}">
      <dgm:prSet phldrT="[Text]"/>
      <dgm:spPr/>
      <dgm:t>
        <a:bodyPr/>
        <a:lstStyle/>
        <a:p>
          <a:r>
            <a:rPr lang="en-US" dirty="0"/>
            <a:t>Innovation</a:t>
          </a:r>
        </a:p>
      </dgm:t>
    </dgm:pt>
    <dgm:pt modelId="{F5DB8C0F-C95C-4F2B-A5FD-58F2DDE6362F}" type="parTrans" cxnId="{F9D32F30-9D16-449E-9FAD-FA90A5C5B50A}">
      <dgm:prSet/>
      <dgm:spPr/>
      <dgm:t>
        <a:bodyPr/>
        <a:lstStyle/>
        <a:p>
          <a:endParaRPr lang="en-US"/>
        </a:p>
      </dgm:t>
    </dgm:pt>
    <dgm:pt modelId="{0A39E392-0208-4167-A39E-41AD4DFA6D9E}" type="sibTrans" cxnId="{F9D32F30-9D16-449E-9FAD-FA90A5C5B50A}">
      <dgm:prSet/>
      <dgm:spPr/>
      <dgm:t>
        <a:bodyPr/>
        <a:lstStyle/>
        <a:p>
          <a:endParaRPr lang="en-US"/>
        </a:p>
      </dgm:t>
    </dgm:pt>
    <dgm:pt modelId="{CFBEA8FF-DA9B-43AB-96E3-7442EC7BCDF1}">
      <dgm:prSet phldrT="[Text]"/>
      <dgm:spPr/>
      <dgm:t>
        <a:bodyPr/>
        <a:lstStyle/>
        <a:p>
          <a:r>
            <a:rPr lang="en-US" dirty="0"/>
            <a:t>Productivity growth</a:t>
          </a:r>
        </a:p>
      </dgm:t>
    </dgm:pt>
    <dgm:pt modelId="{6859466D-1A65-4CDF-82FF-4264E6DAB713}" type="parTrans" cxnId="{E578FFD6-6B1B-4E13-BADF-3DC5C7C9DDF2}">
      <dgm:prSet/>
      <dgm:spPr/>
      <dgm:t>
        <a:bodyPr/>
        <a:lstStyle/>
        <a:p>
          <a:endParaRPr lang="en-US"/>
        </a:p>
      </dgm:t>
    </dgm:pt>
    <dgm:pt modelId="{E5497B11-2ABF-4C95-ABB3-8308432CEA63}" type="sibTrans" cxnId="{E578FFD6-6B1B-4E13-BADF-3DC5C7C9DDF2}">
      <dgm:prSet/>
      <dgm:spPr/>
      <dgm:t>
        <a:bodyPr/>
        <a:lstStyle/>
        <a:p>
          <a:endParaRPr lang="en-US"/>
        </a:p>
      </dgm:t>
    </dgm:pt>
    <dgm:pt modelId="{ECCAF47D-70C7-48DF-9798-E038DA68A17B}">
      <dgm:prSet phldrT="[Text]"/>
      <dgm:spPr/>
      <dgm:t>
        <a:bodyPr/>
        <a:lstStyle/>
        <a:p>
          <a:r>
            <a:rPr lang="en-US" dirty="0"/>
            <a:t>increase revenues &amp; profitability</a:t>
          </a:r>
        </a:p>
      </dgm:t>
    </dgm:pt>
    <dgm:pt modelId="{99808347-3FF9-49E4-8937-2F476B757C18}" type="parTrans" cxnId="{5FE31DB8-A079-40F7-AFA0-DD3FBAEBBA99}">
      <dgm:prSet/>
      <dgm:spPr/>
      <dgm:t>
        <a:bodyPr/>
        <a:lstStyle/>
        <a:p>
          <a:endParaRPr lang="en-US"/>
        </a:p>
      </dgm:t>
    </dgm:pt>
    <dgm:pt modelId="{517BF81E-CA3B-4D32-9117-E426B98F0DF0}" type="sibTrans" cxnId="{5FE31DB8-A079-40F7-AFA0-DD3FBAEBBA99}">
      <dgm:prSet/>
      <dgm:spPr/>
      <dgm:t>
        <a:bodyPr/>
        <a:lstStyle/>
        <a:p>
          <a:endParaRPr lang="en-US"/>
        </a:p>
      </dgm:t>
    </dgm:pt>
    <dgm:pt modelId="{ADB00DB6-332F-4C5F-A32F-9855B507C688}" type="pres">
      <dgm:prSet presAssocID="{A5C39703-269F-43BE-B49B-3495E9CF347D}" presName="Name0" presStyleCnt="0">
        <dgm:presLayoutVars>
          <dgm:dir/>
          <dgm:resizeHandles val="exact"/>
        </dgm:presLayoutVars>
      </dgm:prSet>
      <dgm:spPr/>
      <dgm:t>
        <a:bodyPr/>
        <a:lstStyle/>
        <a:p>
          <a:endParaRPr lang="en-US"/>
        </a:p>
      </dgm:t>
    </dgm:pt>
    <dgm:pt modelId="{9C053BA0-7181-4B17-9D5D-E85991F7575D}" type="pres">
      <dgm:prSet presAssocID="{A5C39703-269F-43BE-B49B-3495E9CF347D}" presName="cycle" presStyleCnt="0"/>
      <dgm:spPr/>
    </dgm:pt>
    <dgm:pt modelId="{252C7F37-A4E2-4819-ACAF-78937604F712}" type="pres">
      <dgm:prSet presAssocID="{5D91220C-4284-4388-A3C1-315849CCC704}" presName="nodeFirstNode" presStyleLbl="node1" presStyleIdx="0" presStyleCnt="5">
        <dgm:presLayoutVars>
          <dgm:bulletEnabled val="1"/>
        </dgm:presLayoutVars>
      </dgm:prSet>
      <dgm:spPr/>
      <dgm:t>
        <a:bodyPr/>
        <a:lstStyle/>
        <a:p>
          <a:endParaRPr lang="en-US"/>
        </a:p>
      </dgm:t>
    </dgm:pt>
    <dgm:pt modelId="{9996B2D7-F017-4EAE-A85B-FAB2792A06FB}" type="pres">
      <dgm:prSet presAssocID="{ECFD12C3-09DF-42CD-A15B-FCC92CC08885}" presName="sibTransFirstNode" presStyleLbl="bgShp" presStyleIdx="0" presStyleCnt="1" custLinFactNeighborX="-3596" custLinFactNeighborY="1618"/>
      <dgm:spPr/>
      <dgm:t>
        <a:bodyPr/>
        <a:lstStyle/>
        <a:p>
          <a:endParaRPr lang="en-US"/>
        </a:p>
      </dgm:t>
    </dgm:pt>
    <dgm:pt modelId="{61F7B717-E0C5-4C4B-807E-8FDB4D2509D3}" type="pres">
      <dgm:prSet presAssocID="{8897874C-492C-444A-980C-7D004F733489}" presName="nodeFollowingNodes" presStyleLbl="node1" presStyleIdx="1" presStyleCnt="5">
        <dgm:presLayoutVars>
          <dgm:bulletEnabled val="1"/>
        </dgm:presLayoutVars>
      </dgm:prSet>
      <dgm:spPr/>
      <dgm:t>
        <a:bodyPr/>
        <a:lstStyle/>
        <a:p>
          <a:endParaRPr lang="en-US"/>
        </a:p>
      </dgm:t>
    </dgm:pt>
    <dgm:pt modelId="{5CF59C87-1B2E-4E97-B480-BD4CD96BA015}" type="pres">
      <dgm:prSet presAssocID="{C06B0B85-BC43-4A63-8BF6-C111314A7E03}" presName="nodeFollowingNodes" presStyleLbl="node1" presStyleIdx="2" presStyleCnt="5">
        <dgm:presLayoutVars>
          <dgm:bulletEnabled val="1"/>
        </dgm:presLayoutVars>
      </dgm:prSet>
      <dgm:spPr/>
      <dgm:t>
        <a:bodyPr/>
        <a:lstStyle/>
        <a:p>
          <a:endParaRPr lang="en-US"/>
        </a:p>
      </dgm:t>
    </dgm:pt>
    <dgm:pt modelId="{382A5910-DACF-4D74-9488-3FBE3FFE5B7A}" type="pres">
      <dgm:prSet presAssocID="{CFBEA8FF-DA9B-43AB-96E3-7442EC7BCDF1}" presName="nodeFollowingNodes" presStyleLbl="node1" presStyleIdx="3" presStyleCnt="5">
        <dgm:presLayoutVars>
          <dgm:bulletEnabled val="1"/>
        </dgm:presLayoutVars>
      </dgm:prSet>
      <dgm:spPr/>
      <dgm:t>
        <a:bodyPr/>
        <a:lstStyle/>
        <a:p>
          <a:endParaRPr lang="en-US"/>
        </a:p>
      </dgm:t>
    </dgm:pt>
    <dgm:pt modelId="{9117103E-9EF9-4BF6-8306-1CCE6E0E5B0C}" type="pres">
      <dgm:prSet presAssocID="{ECCAF47D-70C7-48DF-9798-E038DA68A17B}" presName="nodeFollowingNodes" presStyleLbl="node1" presStyleIdx="4" presStyleCnt="5">
        <dgm:presLayoutVars>
          <dgm:bulletEnabled val="1"/>
        </dgm:presLayoutVars>
      </dgm:prSet>
      <dgm:spPr/>
      <dgm:t>
        <a:bodyPr/>
        <a:lstStyle/>
        <a:p>
          <a:endParaRPr lang="en-US"/>
        </a:p>
      </dgm:t>
    </dgm:pt>
  </dgm:ptLst>
  <dgm:cxnLst>
    <dgm:cxn modelId="{C8CC98DB-4A4C-6840-AE8B-9C7B32CE4ECA}" type="presOf" srcId="{A5C39703-269F-43BE-B49B-3495E9CF347D}" destId="{ADB00DB6-332F-4C5F-A32F-9855B507C688}" srcOrd="0" destOrd="0" presId="urn:microsoft.com/office/officeart/2005/8/layout/cycle3"/>
    <dgm:cxn modelId="{B78BC472-401B-46F5-B0DA-37B7EF3F6823}" srcId="{A5C39703-269F-43BE-B49B-3495E9CF347D}" destId="{5D91220C-4284-4388-A3C1-315849CCC704}" srcOrd="0" destOrd="0" parTransId="{EB3D5B3C-8F91-4DC4-AD0E-B542443717ED}" sibTransId="{ECFD12C3-09DF-42CD-A15B-FCC92CC08885}"/>
    <dgm:cxn modelId="{F9D32F30-9D16-449E-9FAD-FA90A5C5B50A}" srcId="{A5C39703-269F-43BE-B49B-3495E9CF347D}" destId="{C06B0B85-BC43-4A63-8BF6-C111314A7E03}" srcOrd="2" destOrd="0" parTransId="{F5DB8C0F-C95C-4F2B-A5FD-58F2DDE6362F}" sibTransId="{0A39E392-0208-4167-A39E-41AD4DFA6D9E}"/>
    <dgm:cxn modelId="{8BABE394-29E6-5742-8D35-F5F41CB4770E}" type="presOf" srcId="{5D91220C-4284-4388-A3C1-315849CCC704}" destId="{252C7F37-A4E2-4819-ACAF-78937604F712}" srcOrd="0" destOrd="0" presId="urn:microsoft.com/office/officeart/2005/8/layout/cycle3"/>
    <dgm:cxn modelId="{E044DC45-AC43-5E4D-88E6-3AC5FD70531A}" type="presOf" srcId="{CFBEA8FF-DA9B-43AB-96E3-7442EC7BCDF1}" destId="{382A5910-DACF-4D74-9488-3FBE3FFE5B7A}" srcOrd="0" destOrd="0" presId="urn:microsoft.com/office/officeart/2005/8/layout/cycle3"/>
    <dgm:cxn modelId="{5FE31DB8-A079-40F7-AFA0-DD3FBAEBBA99}" srcId="{A5C39703-269F-43BE-B49B-3495E9CF347D}" destId="{ECCAF47D-70C7-48DF-9798-E038DA68A17B}" srcOrd="4" destOrd="0" parTransId="{99808347-3FF9-49E4-8937-2F476B757C18}" sibTransId="{517BF81E-CA3B-4D32-9117-E426B98F0DF0}"/>
    <dgm:cxn modelId="{E578FFD6-6B1B-4E13-BADF-3DC5C7C9DDF2}" srcId="{A5C39703-269F-43BE-B49B-3495E9CF347D}" destId="{CFBEA8FF-DA9B-43AB-96E3-7442EC7BCDF1}" srcOrd="3" destOrd="0" parTransId="{6859466D-1A65-4CDF-82FF-4264E6DAB713}" sibTransId="{E5497B11-2ABF-4C95-ABB3-8308432CEA63}"/>
    <dgm:cxn modelId="{2FB71CD9-BECC-E54D-9B8E-3388374890B2}" type="presOf" srcId="{ECFD12C3-09DF-42CD-A15B-FCC92CC08885}" destId="{9996B2D7-F017-4EAE-A85B-FAB2792A06FB}" srcOrd="0" destOrd="0" presId="urn:microsoft.com/office/officeart/2005/8/layout/cycle3"/>
    <dgm:cxn modelId="{2F52EA76-C44F-F644-9950-937D307F975D}" type="presOf" srcId="{8897874C-492C-444A-980C-7D004F733489}" destId="{61F7B717-E0C5-4C4B-807E-8FDB4D2509D3}" srcOrd="0" destOrd="0" presId="urn:microsoft.com/office/officeart/2005/8/layout/cycle3"/>
    <dgm:cxn modelId="{C35B7180-E903-8445-AE09-86BCD88E601A}" type="presOf" srcId="{ECCAF47D-70C7-48DF-9798-E038DA68A17B}" destId="{9117103E-9EF9-4BF6-8306-1CCE6E0E5B0C}" srcOrd="0" destOrd="0" presId="urn:microsoft.com/office/officeart/2005/8/layout/cycle3"/>
    <dgm:cxn modelId="{44E6C61A-DFD7-BA46-B8E4-62C315ED47B8}" type="presOf" srcId="{C06B0B85-BC43-4A63-8BF6-C111314A7E03}" destId="{5CF59C87-1B2E-4E97-B480-BD4CD96BA015}" srcOrd="0" destOrd="0" presId="urn:microsoft.com/office/officeart/2005/8/layout/cycle3"/>
    <dgm:cxn modelId="{725B27A2-387D-4531-8AB9-1D437E0F6C13}" srcId="{A5C39703-269F-43BE-B49B-3495E9CF347D}" destId="{8897874C-492C-444A-980C-7D004F733489}" srcOrd="1" destOrd="0" parTransId="{3DD17EA5-9102-4D2B-8F27-38DE5B4CD470}" sibTransId="{BC4829B6-E37A-40D1-9676-6C8FA6AB87C8}"/>
    <dgm:cxn modelId="{D7D2F478-C607-9B4C-8C76-D531FD7D3F8B}" type="presParOf" srcId="{ADB00DB6-332F-4C5F-A32F-9855B507C688}" destId="{9C053BA0-7181-4B17-9D5D-E85991F7575D}" srcOrd="0" destOrd="0" presId="urn:microsoft.com/office/officeart/2005/8/layout/cycle3"/>
    <dgm:cxn modelId="{158256E4-CB9D-B74F-A0D7-25AB847918C3}" type="presParOf" srcId="{9C053BA0-7181-4B17-9D5D-E85991F7575D}" destId="{252C7F37-A4E2-4819-ACAF-78937604F712}" srcOrd="0" destOrd="0" presId="urn:microsoft.com/office/officeart/2005/8/layout/cycle3"/>
    <dgm:cxn modelId="{0AA1170E-1244-2149-9A59-432841ECCC57}" type="presParOf" srcId="{9C053BA0-7181-4B17-9D5D-E85991F7575D}" destId="{9996B2D7-F017-4EAE-A85B-FAB2792A06FB}" srcOrd="1" destOrd="0" presId="urn:microsoft.com/office/officeart/2005/8/layout/cycle3"/>
    <dgm:cxn modelId="{A8A8F41E-86C7-7D4E-8482-D8BA6C8B5170}" type="presParOf" srcId="{9C053BA0-7181-4B17-9D5D-E85991F7575D}" destId="{61F7B717-E0C5-4C4B-807E-8FDB4D2509D3}" srcOrd="2" destOrd="0" presId="urn:microsoft.com/office/officeart/2005/8/layout/cycle3"/>
    <dgm:cxn modelId="{5B4B758E-ADD2-D940-96F7-CD39BE6AE3C4}" type="presParOf" srcId="{9C053BA0-7181-4B17-9D5D-E85991F7575D}" destId="{5CF59C87-1B2E-4E97-B480-BD4CD96BA015}" srcOrd="3" destOrd="0" presId="urn:microsoft.com/office/officeart/2005/8/layout/cycle3"/>
    <dgm:cxn modelId="{A7F4E14F-3873-1E4E-A2B0-9C1DC4FB5E97}" type="presParOf" srcId="{9C053BA0-7181-4B17-9D5D-E85991F7575D}" destId="{382A5910-DACF-4D74-9488-3FBE3FFE5B7A}" srcOrd="4" destOrd="0" presId="urn:microsoft.com/office/officeart/2005/8/layout/cycle3"/>
    <dgm:cxn modelId="{B46B2738-CF8A-8E4B-A68F-4BDE52BA691C}" type="presParOf" srcId="{9C053BA0-7181-4B17-9D5D-E85991F7575D}" destId="{9117103E-9EF9-4BF6-8306-1CCE6E0E5B0C}" srcOrd="5" destOrd="0" presId="urn:microsoft.com/office/officeart/2005/8/layout/cycle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6B2D7-F017-4EAE-A85B-FAB2792A06FB}">
      <dsp:nvSpPr>
        <dsp:cNvPr id="0" name=""/>
        <dsp:cNvSpPr/>
      </dsp:nvSpPr>
      <dsp:spPr>
        <a:xfrm>
          <a:off x="444741" y="32428"/>
          <a:ext cx="2794350" cy="2794350"/>
        </a:xfrm>
        <a:prstGeom prst="circularArrow">
          <a:avLst>
            <a:gd name="adj1" fmla="val 5544"/>
            <a:gd name="adj2" fmla="val 330680"/>
            <a:gd name="adj3" fmla="val 13915004"/>
            <a:gd name="adj4" fmla="val 17301891"/>
            <a:gd name="adj5" fmla="val 5757"/>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2C7F37-A4E2-4819-ACAF-78937604F712}">
      <dsp:nvSpPr>
        <dsp:cNvPr id="0" name=""/>
        <dsp:cNvSpPr/>
      </dsp:nvSpPr>
      <dsp:spPr>
        <a:xfrm>
          <a:off x="1327813" y="942"/>
          <a:ext cx="1229176" cy="614588"/>
        </a:xfrm>
        <a:prstGeom prst="roundRect">
          <a:avLst/>
        </a:prstGeom>
        <a:solidFill>
          <a:schemeClr val="accent5">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Order/contract received from CERN</a:t>
          </a:r>
        </a:p>
      </dsp:txBody>
      <dsp:txXfrm>
        <a:off x="1357815" y="30944"/>
        <a:ext cx="1169172" cy="554584"/>
      </dsp:txXfrm>
    </dsp:sp>
    <dsp:sp modelId="{61F7B717-E0C5-4C4B-807E-8FDB4D2509D3}">
      <dsp:nvSpPr>
        <dsp:cNvPr id="0" name=""/>
        <dsp:cNvSpPr/>
      </dsp:nvSpPr>
      <dsp:spPr>
        <a:xfrm>
          <a:off x="2461112" y="824332"/>
          <a:ext cx="1229176" cy="614588"/>
        </a:xfrm>
        <a:prstGeom prst="roundRect">
          <a:avLst/>
        </a:prstGeom>
        <a:solidFill>
          <a:schemeClr val="accent5">
            <a:shade val="80000"/>
            <a:hueOff val="43427"/>
            <a:satOff val="-10277"/>
            <a:lumOff val="943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in R&amp;D </a:t>
          </a:r>
        </a:p>
      </dsp:txBody>
      <dsp:txXfrm>
        <a:off x="2491114" y="854334"/>
        <a:ext cx="1169172" cy="554584"/>
      </dsp:txXfrm>
    </dsp:sp>
    <dsp:sp modelId="{5CF59C87-1B2E-4E97-B480-BD4CD96BA015}">
      <dsp:nvSpPr>
        <dsp:cNvPr id="0" name=""/>
        <dsp:cNvSpPr/>
      </dsp:nvSpPr>
      <dsp:spPr>
        <a:xfrm>
          <a:off x="2028230" y="2156604"/>
          <a:ext cx="1229176" cy="614588"/>
        </a:xfrm>
        <a:prstGeom prst="roundRect">
          <a:avLst/>
        </a:prstGeom>
        <a:solidFill>
          <a:schemeClr val="accent5">
            <a:shade val="80000"/>
            <a:hueOff val="86853"/>
            <a:satOff val="-20555"/>
            <a:lumOff val="1886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Innovation</a:t>
          </a:r>
        </a:p>
      </dsp:txBody>
      <dsp:txXfrm>
        <a:off x="2058232" y="2186606"/>
        <a:ext cx="1169172" cy="554584"/>
      </dsp:txXfrm>
    </dsp:sp>
    <dsp:sp modelId="{382A5910-DACF-4D74-9488-3FBE3FFE5B7A}">
      <dsp:nvSpPr>
        <dsp:cNvPr id="0" name=""/>
        <dsp:cNvSpPr/>
      </dsp:nvSpPr>
      <dsp:spPr>
        <a:xfrm>
          <a:off x="627396" y="2156604"/>
          <a:ext cx="1229176" cy="614588"/>
        </a:xfrm>
        <a:prstGeom prst="roundRect">
          <a:avLst/>
        </a:prstGeom>
        <a:solidFill>
          <a:schemeClr val="accent5">
            <a:shade val="80000"/>
            <a:hueOff val="130280"/>
            <a:satOff val="-30832"/>
            <a:lumOff val="283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Productivity growth</a:t>
          </a:r>
        </a:p>
      </dsp:txBody>
      <dsp:txXfrm>
        <a:off x="657398" y="2186606"/>
        <a:ext cx="1169172" cy="554584"/>
      </dsp:txXfrm>
    </dsp:sp>
    <dsp:sp modelId="{9117103E-9EF9-4BF6-8306-1CCE6E0E5B0C}">
      <dsp:nvSpPr>
        <dsp:cNvPr id="0" name=""/>
        <dsp:cNvSpPr/>
      </dsp:nvSpPr>
      <dsp:spPr>
        <a:xfrm>
          <a:off x="194515" y="824332"/>
          <a:ext cx="1229176" cy="614588"/>
        </a:xfrm>
        <a:prstGeom prst="roundRect">
          <a:avLst/>
        </a:prstGeom>
        <a:solidFill>
          <a:schemeClr val="accent5">
            <a:shade val="80000"/>
            <a:hueOff val="173707"/>
            <a:satOff val="-41110"/>
            <a:lumOff val="3773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a:t>increase revenues &amp; profitability</a:t>
          </a:r>
        </a:p>
      </dsp:txBody>
      <dsp:txXfrm>
        <a:off x="224517" y="854334"/>
        <a:ext cx="1169172" cy="55458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6/23/2021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031656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812131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6234104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3241936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4554378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739882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7575725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290733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705667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41244229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39345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26607243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err="1"/>
              <a:t>Average</a:t>
            </a:r>
            <a:r>
              <a:rPr lang="it-IT" sz="1200" dirty="0"/>
              <a:t> </a:t>
            </a:r>
            <a:r>
              <a:rPr lang="it-IT" sz="1200" dirty="0" err="1"/>
              <a:t>number</a:t>
            </a:r>
            <a:r>
              <a:rPr lang="it-IT" sz="1200" dirty="0"/>
              <a:t> of </a:t>
            </a:r>
            <a:r>
              <a:rPr lang="it-IT" sz="1200" dirty="0" err="1"/>
              <a:t>patents</a:t>
            </a:r>
            <a:r>
              <a:rPr lang="it-IT" sz="1200" dirty="0"/>
              <a:t> </a:t>
            </a:r>
            <a:r>
              <a:rPr lang="it-IT" sz="1200" dirty="0" err="1"/>
              <a:t>filed</a:t>
            </a:r>
            <a:r>
              <a:rPr lang="it-IT" sz="1200" dirty="0"/>
              <a:t> </a:t>
            </a:r>
            <a:r>
              <a:rPr lang="it-IT" sz="1200" dirty="0" err="1"/>
              <a:t>before</a:t>
            </a:r>
            <a:r>
              <a:rPr lang="it-IT" sz="1200" dirty="0"/>
              <a:t> and </a:t>
            </a:r>
            <a:r>
              <a:rPr lang="it-IT" sz="1200" dirty="0" err="1"/>
              <a:t>after</a:t>
            </a:r>
            <a:r>
              <a:rPr lang="it-IT" sz="1200" dirty="0"/>
              <a:t> the </a:t>
            </a:r>
            <a:r>
              <a:rPr lang="it-IT" sz="1200" dirty="0" err="1"/>
              <a:t>beginning</a:t>
            </a:r>
            <a:r>
              <a:rPr lang="it-IT" sz="1200" dirty="0"/>
              <a:t> of the </a:t>
            </a:r>
            <a:r>
              <a:rPr lang="it-IT" sz="1200" dirty="0" err="1"/>
              <a:t>procurement</a:t>
            </a:r>
            <a:r>
              <a:rPr lang="it-IT" sz="1200" dirty="0"/>
              <a:t> </a:t>
            </a:r>
            <a:r>
              <a:rPr lang="it-IT" sz="1200" dirty="0" err="1"/>
              <a:t>relationship</a:t>
            </a:r>
            <a:r>
              <a:rPr lang="it-IT" sz="1200" dirty="0"/>
              <a:t> with CERN</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p>
            <a:pPr marL="0" marR="0" indent="0" algn="l" defTabSz="914400" rtl="0" eaLnBrk="1" fontAlgn="auto" latinLnBrk="0" hangingPunct="1">
              <a:lnSpc>
                <a:spcPct val="100000"/>
              </a:lnSpc>
              <a:spcBef>
                <a:spcPts val="0"/>
              </a:spcBef>
              <a:spcAft>
                <a:spcPts val="0"/>
              </a:spcAft>
              <a:buClrTx/>
              <a:buSzTx/>
              <a:buFontTx/>
              <a:buNone/>
              <a:tabLst/>
              <a:defRPr/>
            </a:pPr>
            <a:r>
              <a:rPr lang="it-IT" dirty="0"/>
              <a:t>The X-</a:t>
            </a:r>
            <a:r>
              <a:rPr lang="it-IT" dirty="0" err="1"/>
              <a:t>axis</a:t>
            </a:r>
            <a:r>
              <a:rPr lang="it-IT" dirty="0"/>
              <a:t> shows the «relative </a:t>
            </a:r>
            <a:r>
              <a:rPr lang="it-IT" dirty="0" err="1"/>
              <a:t>years</a:t>
            </a:r>
            <a:r>
              <a:rPr lang="it-IT" dirty="0"/>
              <a:t>», </a:t>
            </a:r>
            <a:r>
              <a:rPr lang="it-IT" dirty="0" err="1"/>
              <a:t>that</a:t>
            </a:r>
            <a:r>
              <a:rPr lang="it-IT" dirty="0"/>
              <a:t> are the </a:t>
            </a:r>
            <a:r>
              <a:rPr lang="it-IT" dirty="0" err="1"/>
              <a:t>difference</a:t>
            </a:r>
            <a:r>
              <a:rPr lang="it-IT" dirty="0"/>
              <a:t> </a:t>
            </a:r>
            <a:r>
              <a:rPr lang="it-IT" dirty="0" err="1"/>
              <a:t>between</a:t>
            </a:r>
            <a:r>
              <a:rPr lang="it-IT" dirty="0"/>
              <a:t> a </a:t>
            </a:r>
            <a:r>
              <a:rPr lang="it-IT" dirty="0" err="1"/>
              <a:t>given</a:t>
            </a:r>
            <a:r>
              <a:rPr lang="it-IT" dirty="0"/>
              <a:t> </a:t>
            </a:r>
            <a:r>
              <a:rPr lang="it-IT" dirty="0" err="1"/>
              <a:t>year</a:t>
            </a:r>
            <a:r>
              <a:rPr lang="it-IT" dirty="0"/>
              <a:t> and the </a:t>
            </a:r>
            <a:r>
              <a:rPr lang="it-IT" dirty="0" err="1"/>
              <a:t>year</a:t>
            </a:r>
            <a:r>
              <a:rPr lang="it-IT" dirty="0"/>
              <a:t> the first </a:t>
            </a:r>
            <a:r>
              <a:rPr lang="it-IT" dirty="0" err="1"/>
              <a:t>order</a:t>
            </a:r>
            <a:r>
              <a:rPr lang="it-IT" dirty="0"/>
              <a:t> </a:t>
            </a:r>
            <a:r>
              <a:rPr lang="it-IT" dirty="0" err="1"/>
              <a:t>is</a:t>
            </a:r>
            <a:r>
              <a:rPr lang="it-IT" dirty="0"/>
              <a:t> </a:t>
            </a:r>
            <a:r>
              <a:rPr lang="it-IT" dirty="0" err="1"/>
              <a:t>received</a:t>
            </a:r>
            <a:r>
              <a:rPr lang="it-IT" dirty="0"/>
              <a:t>. </a:t>
            </a:r>
            <a:r>
              <a:rPr lang="it-IT" dirty="0" err="1"/>
              <a:t>Therefore</a:t>
            </a:r>
            <a:r>
              <a:rPr lang="it-IT" dirty="0"/>
              <a:t>, CERN(0) </a:t>
            </a:r>
            <a:r>
              <a:rPr lang="it-IT" dirty="0" err="1"/>
              <a:t>is</a:t>
            </a:r>
            <a:r>
              <a:rPr lang="it-IT" dirty="0"/>
              <a:t>, for </a:t>
            </a:r>
            <a:r>
              <a:rPr lang="it-IT" dirty="0" err="1"/>
              <a:t>each</a:t>
            </a:r>
            <a:r>
              <a:rPr lang="it-IT" dirty="0"/>
              <a:t> company, the </a:t>
            </a:r>
            <a:r>
              <a:rPr lang="it-IT" dirty="0" err="1"/>
              <a:t>year</a:t>
            </a:r>
            <a:r>
              <a:rPr lang="it-IT" dirty="0"/>
              <a:t> of </a:t>
            </a:r>
            <a:r>
              <a:rPr lang="it-IT" dirty="0" err="1"/>
              <a:t>beginning</a:t>
            </a:r>
            <a:r>
              <a:rPr lang="it-IT" dirty="0"/>
              <a:t> of the </a:t>
            </a:r>
            <a:r>
              <a:rPr lang="it-IT" dirty="0" err="1"/>
              <a:t>procurement</a:t>
            </a:r>
            <a:r>
              <a:rPr lang="it-IT" dirty="0"/>
              <a:t> </a:t>
            </a:r>
            <a:r>
              <a:rPr lang="it-IT" dirty="0" err="1"/>
              <a:t>relationship</a:t>
            </a:r>
            <a:r>
              <a:rPr lang="it-IT" dirty="0"/>
              <a:t>.</a:t>
            </a:r>
          </a:p>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1214339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680289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34</a:t>
            </a:fld>
            <a:endParaRPr lang="fr-FR"/>
          </a:p>
        </p:txBody>
      </p:sp>
    </p:spTree>
    <p:extLst>
      <p:ext uri="{BB962C8B-B14F-4D97-AF65-F5344CB8AC3E}">
        <p14:creationId xmlns:p14="http://schemas.microsoft.com/office/powerpoint/2010/main" val="17912775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35</a:t>
            </a:fld>
            <a:endParaRPr lang="en-US"/>
          </a:p>
        </p:txBody>
      </p:sp>
    </p:spTree>
    <p:extLst>
      <p:ext uri="{BB962C8B-B14F-4D97-AF65-F5344CB8AC3E}">
        <p14:creationId xmlns:p14="http://schemas.microsoft.com/office/powerpoint/2010/main" val="7870623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5608595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13663212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28699188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29209948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35473262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3150862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79188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124439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359477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983731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495785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6788911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BBFE4A1-FE1A-4676-BBF3-ADE378896BDD}" type="datetime1">
              <a:rPr lang="en-US" smtClean="0"/>
              <a:t>6/23/2021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 | Denmark@CERN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9296C5B-0D33-45E9-9E08-8F6BD055712D}" type="datetime1">
              <a:rPr lang="en-US" smtClean="0"/>
              <a:t>6/23/2021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 | Denmark@CERN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36016A0-155A-4958-ACB3-B95AA67783B0}" type="datetime1">
              <a:rPr lang="en-US" smtClean="0"/>
              <a:t>6/23/2021</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smtClean="0"/>
              <a:t>Anders Unnervik | Denmark@CERN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41E3B319-3C49-47F4-BC9A-11A01D3B5D28}" type="datetime1">
              <a:rPr lang="en-US" smtClean="0"/>
              <a:t>6/23/2021</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smtClean="0"/>
              <a:t>Anders Unnervik | Denmark@CERN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F30B941-D597-48CB-B45D-B269DC4233C5}" type="datetime1">
              <a:rPr lang="en-US" smtClean="0"/>
              <a:t>6/23/2021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Anders Unnervik | Denmark@CERN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FB986FDC-F58C-4B95-BFF5-17079D0A72F4}" type="datetime1">
              <a:rPr lang="en-US" smtClean="0"/>
              <a:t>6/23/2021</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smtClean="0"/>
              <a:t>Anders Unnervik | Denmark@CERN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F51BBF0-C8F6-42C7-8506-38B761C2CD02}" type="datetime1">
              <a:rPr lang="en-US" smtClean="0"/>
              <a:t>6/23/2021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Anders Unnervik | Denmark@CERN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DD3CDC6-2B2B-4381-8320-B83383785B81}" type="datetime1">
              <a:rPr lang="en-US" smtClean="0"/>
              <a:t>6/23/2021</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smtClean="0"/>
              <a:t>Anders Unnervik | Denmark@CERN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365952-1667-4D93-9BA0-6103E2060D5A}" type="datetime1">
              <a:rPr lang="en-US" smtClean="0"/>
              <a:t>6/23/2021</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smtClean="0"/>
              <a:t>Anders Unnervik | Denmark@CERN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A223548F-B4F5-4E70-8359-3DB6B1115F6E}" type="datetime1">
              <a:rPr lang="en-US" smtClean="0"/>
              <a:t>6/23/2021</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smtClean="0"/>
              <a:t>Anders Unnervik | Denmark@CERN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C5E2B8E1-85DB-4FA5-88BC-AEBB82945D35}" type="datetime1">
              <a:rPr lang="en-US" smtClean="0"/>
              <a:t>6/23/2021</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smtClean="0"/>
              <a:t>Anders Unnervik | Denmark@CERN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8E479D56-DAB2-40C3-B166-BCBF19AA9DA9}" type="datetime1">
              <a:rPr lang="en-US" smtClean="0"/>
              <a:t>6/23/2021</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smtClean="0"/>
              <a:t>Anders Unnervik | Denmark@CERN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0DCDAD66-8DC1-4172-9432-50299C2AC396}" type="datetime1">
              <a:rPr lang="en-US" smtClean="0"/>
              <a:t>6/23/2021</a:t>
            </a:fld>
            <a:endParaRPr lang="fr-FR" dirty="0"/>
          </a:p>
        </p:txBody>
      </p:sp>
      <p:sp>
        <p:nvSpPr>
          <p:cNvPr id="5" name="Espace réservé du pied de page 4"/>
          <p:cNvSpPr>
            <a:spLocks noGrp="1"/>
          </p:cNvSpPr>
          <p:nvPr>
            <p:ph type="ftr" sz="quarter" idx="11"/>
          </p:nvPr>
        </p:nvSpPr>
        <p:spPr/>
        <p:txBody>
          <a:bodyPr/>
          <a:lstStyle/>
          <a:p>
            <a:r>
              <a:rPr lang="fr-FR" smtClean="0"/>
              <a:t>Anders Unnervik | Denmark@CERN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8495539-6412-425F-9261-4C83E9B8D48B}" type="datetime1">
              <a:rPr lang="en-US" smtClean="0"/>
              <a:t>6/23/2021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 | Denmark@CERN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F8B9028-686B-484B-B41F-A39352E22481}" type="datetime1">
              <a:rPr lang="en-US" smtClean="0"/>
              <a:t>6/23/2021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 | Denmark@CERN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C0BA136-22D1-46AB-ABF7-52EEC395DEC6}" type="datetime1">
              <a:rPr lang="en-US" smtClean="0"/>
              <a:t>6/23/2021</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smtClean="0"/>
              <a:t>Anders Unnervik | Denmark@CERN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8040681E-C89A-4CCC-84AB-7691A7922D6D}" type="datetime1">
              <a:rPr lang="en-US" smtClean="0"/>
              <a:t>6/23/2021</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US" smtClean="0"/>
              <a:t>Anders Unnervik | Denmark@CERN</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5E494D8-8E02-49B6-BB84-00B86625C581}" type="datetime1">
              <a:rPr lang="en-US" smtClean="0"/>
              <a:t>6/23/2021</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smtClean="0"/>
              <a:t>Anders Unnervik | Denmark@CERN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3A4F9189-22E5-4F06-B9B5-243E574386DF}" type="datetime1">
              <a:rPr lang="en-US" smtClean="0"/>
              <a:t>6/23/2021</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smtClean="0"/>
              <a:t>Anders Unnervik | Denmark@CERN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06E69A23-7A1C-4901-AB28-8554832C0DEB}" type="datetime1">
              <a:rPr lang="en-US" smtClean="0"/>
              <a:t>6/23/2021</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smtClean="0"/>
              <a:t>Anders Unnervik | Denmark@CERN</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cid:image003.png@01D7197C.3A89136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s://found.cern.ch/java-ext/found/CFTSearch.do"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35.emf"/></Relationships>
</file>

<file path=ppt/slides/_rels/slide24.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44.emf"/><Relationship Id="rId4" Type="http://schemas.openxmlformats.org/officeDocument/2006/relationships/oleObject" Target="../embeddings/oleObject1.bin"/></Relationships>
</file>

<file path=ppt/slides/_rels/slide3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6.png"/><Relationship Id="rId7" Type="http://schemas.openxmlformats.org/officeDocument/2006/relationships/diagramColors" Target="../diagrams/colors1.xm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0.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9.emf"/></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hyperlink" Target="http://procurement.web.cern.ch/"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8.xml.rels><?xml version="1.0" encoding="UTF-8" standalone="yes"?>
<Relationships xmlns="http://schemas.openxmlformats.org/package/2006/relationships"><Relationship Id="rId3" Type="http://schemas.openxmlformats.org/officeDocument/2006/relationships/hyperlink" Target="https://found.cern.ch/java-ext/found/CFTSearch.do"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33.emf"/></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5.jpeg"/><Relationship Id="rId5" Type="http://schemas.openxmlformats.org/officeDocument/2006/relationships/image" Target="../media/image14.emf"/><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a:t>Doing Business with CERN</a:t>
            </a:r>
            <a:br>
              <a:rPr lang="en-US" altLang="fr-FR" sz="4800" dirty="0"/>
            </a:br>
            <a:r>
              <a:rPr lang="en-US" altLang="fr-FR" sz="4800" dirty="0" err="1" smtClean="0">
                <a:solidFill>
                  <a:schemeClr val="accent3"/>
                </a:solidFill>
              </a:rPr>
              <a:t>Nederland</a:t>
            </a:r>
            <a:r>
              <a:rPr lang="en-US" altLang="fr-FR" sz="4800" dirty="0" err="1" smtClean="0"/>
              <a:t>@CERN</a:t>
            </a:r>
            <a:r>
              <a:rPr lang="en-US" altLang="fr-FR" sz="4800" dirty="0" smtClean="0"/>
              <a:t/>
            </a:r>
            <a:br>
              <a:rPr lang="en-US" altLang="fr-FR" sz="4800" dirty="0" smtClean="0"/>
            </a:br>
            <a:r>
              <a:rPr lang="en-US" altLang="fr-FR" sz="4800" dirty="0" smtClean="0"/>
              <a:t>2021</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87651" y="6240002"/>
            <a:ext cx="11376026" cy="803787"/>
          </a:xfrm>
        </p:spPr>
        <p:txBody>
          <a:bodyPr/>
          <a:lstStyle/>
          <a:p>
            <a:pPr algn="l"/>
            <a:r>
              <a:rPr lang="en-US" sz="1600" dirty="0" smtClean="0"/>
              <a:t>Floris </a:t>
            </a:r>
            <a:r>
              <a:rPr lang="en-US" sz="1600" dirty="0" smtClean="0"/>
              <a:t>Bonthond</a:t>
            </a:r>
            <a:endParaRPr lang="en-US" sz="1600"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US" dirty="0"/>
              <a:t>We also buy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24063"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768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smtClean="0">
                <a:cs typeface="Calibri" panose="020F0502020204030204" pitchFamily="34" charset="0"/>
              </a:rPr>
              <a:t>What </a:t>
            </a:r>
            <a:r>
              <a:rPr lang="en-US" altLang="en-US" dirty="0">
                <a:cs typeface="Calibri" panose="020F0502020204030204" pitchFamily="34" charset="0"/>
              </a:rPr>
              <a:t>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592263"/>
            <a:ext cx="5616575" cy="1719348"/>
          </a:xfrm>
        </p:spPr>
        <p:txBody>
          <a:bodyPr/>
          <a:lstStyle/>
          <a:p>
            <a:pPr marL="0" lvl="1">
              <a:buClr>
                <a:srgbClr val="3861AA"/>
              </a:buClr>
            </a:pPr>
            <a:r>
              <a:rPr lang="en-US" altLang="fr-FR" sz="22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1604965"/>
            <a:ext cx="5616600" cy="1706645"/>
          </a:xfrm>
        </p:spPr>
        <p:txBody>
          <a:bodyPr/>
          <a:lstStyle/>
          <a:p>
            <a:pPr marL="0" lvl="1">
              <a:buClr>
                <a:srgbClr val="3861AA"/>
              </a:buClr>
            </a:pPr>
            <a:r>
              <a:rPr lang="en-US" altLang="fr-FR" sz="22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r>
              <a:rPr lang="en-US" dirty="0" smtClean="0"/>
              <a:t>25/06/2021</a:t>
            </a:r>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11</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8980500" y="3663951"/>
            <a:ext cx="3248526" cy="430887"/>
          </a:xfrm>
          <a:prstGeom prst="rect">
            <a:avLst/>
          </a:prstGeom>
          <a:noFill/>
        </p:spPr>
        <p:txBody>
          <a:bodyPr wrap="square" lIns="0" tIns="0" rIns="0" bIns="0" rtlCol="0">
            <a:spAutoFit/>
          </a:bodyPr>
          <a:lstStyle/>
          <a:p>
            <a:r>
              <a:rPr lang="en-US" altLang="en-US" sz="1000" dirty="0"/>
              <a:t>Prototypes </a:t>
            </a:r>
            <a:r>
              <a:rPr lang="en-US" altLang="en-US" sz="1000" dirty="0" smtClean="0"/>
              <a:t>and / </a:t>
            </a:r>
            <a:r>
              <a:rPr lang="en-US" altLang="en-US" sz="1000" dirty="0"/>
              <a:t>or Pre-series might be </a:t>
            </a:r>
            <a:r>
              <a:rPr lang="en-US" altLang="en-US" sz="1000" dirty="0" smtClean="0"/>
              <a:t>required</a:t>
            </a:r>
            <a:endParaRPr lang="en-US" altLang="en-US" sz="1000" dirty="0"/>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162773" y="3824288"/>
            <a:ext cx="5616575" cy="2371725"/>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407988" y="3824288"/>
            <a:ext cx="5616574" cy="2371725"/>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p:txBody>
          <a:bodyPr/>
          <a:lstStyle/>
          <a:p>
            <a:r>
              <a:rPr lang="en-US" dirty="0"/>
              <a:t>Yearly Budget </a:t>
            </a:r>
            <a:r>
              <a:rPr lang="en-US" dirty="0"/>
              <a:t>(</a:t>
            </a:r>
            <a:r>
              <a:rPr lang="en-US" dirty="0" smtClean="0"/>
              <a:t>2021 contributions</a:t>
            </a:r>
            <a:r>
              <a:rPr lang="en-US" dirty="0"/>
              <a:t>)</a:t>
            </a:r>
            <a:endParaRPr lang="en-US" dirty="0"/>
          </a:p>
        </p:txBody>
      </p:sp>
      <p:sp>
        <p:nvSpPr>
          <p:cNvPr id="3" name="Date Placeholder 2">
            <a:extLst>
              <a:ext uri="{FF2B5EF4-FFF2-40B4-BE49-F238E27FC236}">
                <a16:creationId xmlns:a16="http://schemas.microsoft.com/office/drawing/2014/main" id="{19423E5B-ABC9-6B46-AEE5-1328B48B01F4}"/>
              </a:ext>
            </a:extLst>
          </p:cNvPr>
          <p:cNvSpPr>
            <a:spLocks noGrp="1"/>
          </p:cNvSpPr>
          <p:nvPr>
            <p:ph type="dt" sz="half" idx="10"/>
          </p:nvPr>
        </p:nvSpPr>
        <p:spPr/>
        <p:txBody>
          <a:bodyPr/>
          <a:lstStyle/>
          <a:p>
            <a:r>
              <a:rPr lang="en-US" dirty="0" smtClean="0"/>
              <a:t>25/06/2021</a:t>
            </a:r>
            <a:endParaRPr lang="en-US" dirty="0"/>
          </a:p>
        </p:txBody>
      </p:sp>
      <p:sp>
        <p:nvSpPr>
          <p:cNvPr id="4" name="Footer Placeholder 3">
            <a:extLst>
              <a:ext uri="{FF2B5EF4-FFF2-40B4-BE49-F238E27FC236}">
                <a16:creationId xmlns:a16="http://schemas.microsoft.com/office/drawing/2014/main" id="{941B67E1-7918-7141-96C8-8679F49D69E6}"/>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5" name="Slide Number Placeholder 4">
            <a:extLst>
              <a:ext uri="{FF2B5EF4-FFF2-40B4-BE49-F238E27FC236}">
                <a16:creationId xmlns:a16="http://schemas.microsoft.com/office/drawing/2014/main" id="{FAC9218A-0F97-E244-AFAF-286DBB97FE2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pSp>
        <p:nvGrpSpPr>
          <p:cNvPr id="10" name="Group 9">
            <a:extLst>
              <a:ext uri="{FF2B5EF4-FFF2-40B4-BE49-F238E27FC236}">
                <a16:creationId xmlns:a16="http://schemas.microsoft.com/office/drawing/2014/main" id="{A0164C4B-686C-4149-B121-77A15E71389F}"/>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568D2869-6972-DE46-A89A-FA7A6E7A58F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72A391E-4DA9-F043-ADD7-CA484FD932A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A7DB460-3A34-CC4E-9AA5-560DA33F07E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C2965B8-CE6C-784C-A9E4-3309B7F0587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5114EAC-3B32-CE4B-818E-BE8B1ABD4D0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EF7740E-DFC0-0A4E-8D80-8EDA78E06AC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24" name="Picture 23"/>
          <p:cNvPicPr>
            <a:picLocks noChangeAspect="1"/>
          </p:cNvPicPr>
          <p:nvPr/>
        </p:nvPicPr>
        <p:blipFill rotWithShape="1">
          <a:blip r:embed="rId3"/>
          <a:srcRect b="46954"/>
          <a:stretch/>
        </p:blipFill>
        <p:spPr>
          <a:xfrm>
            <a:off x="1288041" y="1188787"/>
            <a:ext cx="4726918" cy="4845955"/>
          </a:xfrm>
          <a:prstGeom prst="rect">
            <a:avLst/>
          </a:prstGeom>
        </p:spPr>
      </p:pic>
      <p:pic>
        <p:nvPicPr>
          <p:cNvPr id="25" name="Picture 24"/>
          <p:cNvPicPr>
            <a:picLocks noChangeAspect="1"/>
          </p:cNvPicPr>
          <p:nvPr/>
        </p:nvPicPr>
        <p:blipFill rotWithShape="1">
          <a:blip r:embed="rId3"/>
          <a:srcRect b="96749"/>
          <a:stretch/>
        </p:blipFill>
        <p:spPr>
          <a:xfrm>
            <a:off x="6412132" y="1188787"/>
            <a:ext cx="4775082" cy="300008"/>
          </a:xfrm>
          <a:prstGeom prst="rect">
            <a:avLst/>
          </a:prstGeom>
        </p:spPr>
      </p:pic>
      <p:pic>
        <p:nvPicPr>
          <p:cNvPr id="26" name="Picture 25"/>
          <p:cNvPicPr>
            <a:picLocks noChangeAspect="1"/>
          </p:cNvPicPr>
          <p:nvPr/>
        </p:nvPicPr>
        <p:blipFill rotWithShape="1">
          <a:blip r:embed="rId3"/>
          <a:srcRect t="52926"/>
          <a:stretch/>
        </p:blipFill>
        <p:spPr>
          <a:xfrm>
            <a:off x="6422406" y="1479478"/>
            <a:ext cx="4764808" cy="4334785"/>
          </a:xfrm>
          <a:prstGeom prst="rect">
            <a:avLst/>
          </a:prstGeom>
        </p:spPr>
      </p:pic>
      <p:sp>
        <p:nvSpPr>
          <p:cNvPr id="6" name="Rectangle 5"/>
          <p:cNvSpPr/>
          <p:nvPr/>
        </p:nvSpPr>
        <p:spPr>
          <a:xfrm>
            <a:off x="4907559" y="1448388"/>
            <a:ext cx="126168" cy="45863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 name="Rectangle 17"/>
          <p:cNvSpPr/>
          <p:nvPr/>
        </p:nvSpPr>
        <p:spPr>
          <a:xfrm>
            <a:off x="10066525" y="1457441"/>
            <a:ext cx="126168" cy="43568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9" name="Rectangle 18"/>
          <p:cNvSpPr/>
          <p:nvPr/>
        </p:nvSpPr>
        <p:spPr>
          <a:xfrm>
            <a:off x="3017279" y="1457441"/>
            <a:ext cx="126168" cy="45863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0" name="Rectangle 19"/>
          <p:cNvSpPr/>
          <p:nvPr/>
        </p:nvSpPr>
        <p:spPr>
          <a:xfrm>
            <a:off x="8176245" y="1457441"/>
            <a:ext cx="126168" cy="43568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Rectangle 7">
            <a:extLst>
              <a:ext uri="{FF2B5EF4-FFF2-40B4-BE49-F238E27FC236}">
                <a16:creationId xmlns:a16="http://schemas.microsoft.com/office/drawing/2014/main" id="{CE92BD7F-BAC0-6748-B978-AC5960EA8616}"/>
              </a:ext>
            </a:extLst>
          </p:cNvPr>
          <p:cNvSpPr/>
          <p:nvPr/>
        </p:nvSpPr>
        <p:spPr>
          <a:xfrm>
            <a:off x="1265844" y="2786731"/>
            <a:ext cx="4749115" cy="293914"/>
          </a:xfrm>
          <a:prstGeom prst="rect">
            <a:avLst/>
          </a:prstGeom>
          <a:noFill/>
          <a:ln w="5715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1068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a:extLst>
              <a:ext uri="{FF2B5EF4-FFF2-40B4-BE49-F238E27FC236}">
                <a16:creationId xmlns:a16="http://schemas.microsoft.com/office/drawing/2014/main" id="{00000000-0008-0000-0600-000002000000}"/>
              </a:ext>
            </a:extLst>
          </p:cNvPr>
          <p:cNvGraphicFramePr/>
          <p:nvPr>
            <p:extLst>
              <p:ext uri="{D42A27DB-BD31-4B8C-83A1-F6EECF244321}">
                <p14:modId xmlns:p14="http://schemas.microsoft.com/office/powerpoint/2010/main" val="1489121616"/>
              </p:ext>
            </p:extLst>
          </p:nvPr>
        </p:nvGraphicFramePr>
        <p:xfrm>
          <a:off x="661013" y="450732"/>
          <a:ext cx="9991576" cy="5751764"/>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815971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5075F19F-AA8C-CA41-9CEE-FA69D4C12F36}"/>
              </a:ext>
            </a:extLst>
          </p:cNvPr>
          <p:cNvSpPr>
            <a:spLocks noGrp="1"/>
          </p:cNvSpPr>
          <p:nvPr>
            <p:ph type="dt" sz="half" idx="10"/>
          </p:nvPr>
        </p:nvSpPr>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US" dirty="0" smtClean="0"/>
              <a:t>Supplies </a:t>
            </a:r>
            <a:r>
              <a:rPr lang="en-US" sz="2400" dirty="0" smtClean="0"/>
              <a:t>(</a:t>
            </a:r>
            <a:r>
              <a:rPr lang="en-US" sz="2400" dirty="0" smtClean="0"/>
              <a:t>235 </a:t>
            </a:r>
            <a:r>
              <a:rPr lang="en-US" sz="2400" dirty="0" err="1" smtClean="0"/>
              <a:t>MCHF</a:t>
            </a:r>
            <a:r>
              <a:rPr lang="en-US" sz="2400" dirty="0" smtClean="0"/>
              <a:t> </a:t>
            </a:r>
            <a:r>
              <a:rPr lang="en-US" sz="2400" dirty="0"/>
              <a:t>spent in </a:t>
            </a:r>
            <a:r>
              <a:rPr lang="en-US" sz="2400" dirty="0" smtClean="0"/>
              <a:t>2020 </a:t>
            </a:r>
            <a:r>
              <a:rPr lang="en-US" sz="2400" dirty="0"/>
              <a:t>– CERN budget only)</a:t>
            </a:r>
            <a:br>
              <a:rPr lang="en-US" sz="2400" dirty="0"/>
            </a:br>
            <a:r>
              <a:rPr lang="en-US" sz="2400" dirty="0"/>
              <a:t/>
            </a:r>
            <a:br>
              <a:rPr lang="en-US" sz="2400" dirty="0"/>
            </a:br>
            <a:r>
              <a:rPr lang="en-US" sz="2400" dirty="0"/>
              <a:t/>
            </a:r>
            <a:br>
              <a:rPr lang="en-US" sz="2400" dirty="0"/>
            </a:br>
            <a:r>
              <a:rPr lang="en-US" sz="2400" dirty="0"/>
              <a:t/>
            </a:r>
            <a:br>
              <a:rPr lang="en-US" sz="2400" dirty="0"/>
            </a:br>
            <a:endParaRPr lang="en-US" sz="240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1B4E9087-15D8-664C-983B-DDA1AD13AC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6" name="Chart 1" descr="cid:image003.png@01D7197C.3A89136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2358873" y="937869"/>
            <a:ext cx="7876892" cy="53217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51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p:txBody>
          <a:bodyPr/>
          <a:lstStyle/>
          <a:p>
            <a:r>
              <a:rPr lang="en-US" dirty="0" smtClean="0"/>
              <a:t>25/06/2021</a:t>
            </a:r>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15</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96303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16</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a:p>
            <a:pPr algn="ctr"/>
            <a:r>
              <a:rPr lang="en-US" sz="3600" dirty="0">
                <a:solidFill>
                  <a:schemeClr val="bg1"/>
                </a:solidFill>
                <a:latin typeface="Arial" charset="0"/>
                <a:ea typeface="Arial" charset="0"/>
                <a:cs typeface="Arial" charset="0"/>
              </a:rPr>
              <a:t>the rules</a:t>
            </a:r>
            <a:endParaRPr lang="fr-FR" sz="3600"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180131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smtClean="0">
                <a:solidFill>
                  <a:schemeClr val="accent1"/>
                </a:solidFill>
              </a:rPr>
              <a:t>Mission:</a:t>
            </a:r>
            <a:endParaRPr lang="en-US" dirty="0">
              <a:solidFill>
                <a:schemeClr val="accent1"/>
              </a:solidFill>
            </a:endParaRP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17</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a:t>
            </a:r>
            <a:r>
              <a:rPr lang="en-GB" dirty="0" smtClean="0">
                <a:solidFill>
                  <a:schemeClr val="bg1"/>
                </a:solidFill>
              </a:rPr>
              <a:t>specified and </a:t>
            </a:r>
            <a:r>
              <a:rPr lang="en-GB" dirty="0">
                <a:solidFill>
                  <a:schemeClr val="bg1"/>
                </a:solidFill>
              </a:rPr>
              <a:t>contractual </a:t>
            </a:r>
            <a:r>
              <a:rPr lang="en-GB" dirty="0" smtClean="0">
                <a:solidFill>
                  <a:schemeClr val="bg1"/>
                </a:solidFill>
              </a:rPr>
              <a:t>technical</a:t>
            </a:r>
            <a:r>
              <a:rPr lang="en-GB" dirty="0">
                <a:solidFill>
                  <a:schemeClr val="bg1"/>
                </a:solidFill>
              </a:rPr>
              <a:t>, </a:t>
            </a:r>
            <a:r>
              <a:rPr lang="en-GB" dirty="0" smtClean="0">
                <a:solidFill>
                  <a:schemeClr val="bg1"/>
                </a:solidFill>
              </a:rPr>
              <a:t>performance and delivery </a:t>
            </a:r>
            <a:r>
              <a:rPr lang="en-GB" dirty="0">
                <a:solidFill>
                  <a:schemeClr val="bg1"/>
                </a:solidFill>
              </a:rPr>
              <a:t/>
            </a:r>
            <a:br>
              <a:rPr lang="en-GB" dirty="0">
                <a:solidFill>
                  <a:schemeClr val="bg1"/>
                </a:solidFill>
              </a:rPr>
            </a:br>
            <a:r>
              <a:rPr lang="en-GB" dirty="0" smtClean="0">
                <a:solidFill>
                  <a:schemeClr val="bg1"/>
                </a:solidFill>
              </a:rPr>
              <a:t>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a:t>
            </a:r>
            <a:r>
              <a:rPr lang="en-GB" dirty="0" smtClean="0">
                <a:solidFill>
                  <a:schemeClr val="bg1"/>
                </a:solidFill>
              </a:rPr>
              <a:t>a balanced </a:t>
            </a:r>
            <a:r>
              <a:rPr lang="en-GB" dirty="0">
                <a:solidFill>
                  <a:schemeClr val="bg1"/>
                </a:solidFill>
              </a:rPr>
              <a:t>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18</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4476" y="1438025"/>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4476" y="3064007"/>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a:t>
              </a:r>
              <a:r>
                <a:rPr lang="en-US" sz="2100" b="1" dirty="0" smtClean="0"/>
                <a:t>State firms </a:t>
              </a:r>
              <a:r>
                <a:rPr lang="en-US" sz="2100" b="1" dirty="0"/>
                <a:t>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4254476" y="4689988"/>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19</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t>
              </a:r>
              <a:r>
                <a:rPr lang="en-US" sz="2400" dirty="0" smtClean="0">
                  <a:solidFill>
                    <a:schemeClr val="bg1"/>
                  </a:solidFill>
                </a:rPr>
                <a:t>all </a:t>
              </a:r>
              <a:r>
                <a:rPr lang="en-US" sz="2400" dirty="0">
                  <a:solidFill>
                    <a:schemeClr val="bg1"/>
                  </a:solidFill>
                </a:rPr>
                <a:t>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1"/>
            <a:ext cx="12192000" cy="6343275"/>
          </a:xfrm>
        </p:spPr>
      </p:pic>
      <p:sp>
        <p:nvSpPr>
          <p:cNvPr id="5" name="Date Placeholder 4"/>
          <p:cNvSpPr>
            <a:spLocks noGrp="1"/>
          </p:cNvSpPr>
          <p:nvPr>
            <p:ph type="dt" sz="half" idx="14"/>
          </p:nvPr>
        </p:nvSpPr>
        <p:spPr>
          <a:xfrm>
            <a:off x="3161841" y="6350851"/>
            <a:ext cx="954547" cy="365125"/>
          </a:xfrm>
        </p:spPr>
        <p:txBody>
          <a:bodyPr/>
          <a:lstStyle/>
          <a:p>
            <a:r>
              <a:rPr lang="en-US" dirty="0" smtClean="0"/>
              <a:t>25/06/2021</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smtClean="0"/>
              <a:t>Floris Bonthond | </a:t>
            </a:r>
            <a:r>
              <a:rPr lang="en-US" dirty="0" err="1" smtClean="0">
                <a:solidFill>
                  <a:srgbClr val="FF9900"/>
                </a:solidFill>
              </a:rPr>
              <a:t>Nederland</a:t>
            </a:r>
            <a:r>
              <a:rPr lang="en-US" dirty="0" err="1" smtClean="0"/>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32738" y="-8313"/>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Civil engineering: </a:t>
            </a:r>
          </a:p>
          <a:p>
            <a:pPr lvl="1">
              <a:lnSpc>
                <a:spcPts val="2600"/>
              </a:lnSpc>
              <a:spcBef>
                <a:spcPts val="800"/>
              </a:spcBef>
              <a:spcAft>
                <a:spcPts val="0"/>
              </a:spcAft>
              <a:buFont typeface="Arial" charset="0"/>
              <a:buChar char="•"/>
            </a:pPr>
            <a:r>
              <a:rPr lang="en-US" altLang="en-US" dirty="0">
                <a:ea typeface="Calibri" charset="0"/>
                <a:cs typeface="Calibri" charset="0"/>
              </a:rPr>
              <a:t>Construction</a:t>
            </a:r>
          </a:p>
          <a:p>
            <a:pPr lvl="1">
              <a:lnSpc>
                <a:spcPts val="2600"/>
              </a:lnSpc>
              <a:spcBef>
                <a:spcPts val="800"/>
              </a:spcBef>
              <a:spcAft>
                <a:spcPts val="0"/>
              </a:spcAft>
              <a:buFont typeface="Arial" charset="0"/>
              <a:buChar char="•"/>
            </a:pPr>
            <a:r>
              <a:rPr lang="en-US" altLang="en-US" dirty="0">
                <a:ea typeface="Calibri" charset="0"/>
                <a:cs typeface="Calibri" charset="0"/>
              </a:rPr>
              <a:t>Renovation of buildings </a:t>
            </a:r>
          </a:p>
          <a:p>
            <a:pPr lvl="1">
              <a:lnSpc>
                <a:spcPts val="2600"/>
              </a:lnSpc>
              <a:spcBef>
                <a:spcPts val="800"/>
              </a:spcBef>
              <a:spcAft>
                <a:spcPts val="0"/>
              </a:spcAft>
              <a:buFont typeface="Arial" charset="0"/>
              <a:buChar char="•"/>
            </a:pPr>
            <a:r>
              <a:rPr lang="en-US" altLang="en-US" dirty="0">
                <a:ea typeface="Calibri" charset="0"/>
                <a:cs typeface="Calibri" charset="0"/>
              </a:rPr>
              <a:t>Metallic structures</a:t>
            </a:r>
          </a:p>
          <a:p>
            <a:pPr lvl="1">
              <a:lnSpc>
                <a:spcPts val="2600"/>
              </a:lnSpc>
              <a:spcBef>
                <a:spcPts val="800"/>
              </a:spcBef>
              <a:spcAft>
                <a:spcPts val="0"/>
              </a:spcAft>
              <a:buFont typeface="Arial" charset="0"/>
              <a:buChar char="•"/>
            </a:pPr>
            <a:r>
              <a:rPr lang="en-US" altLang="en-US" dirty="0">
                <a:ea typeface="Calibri" charset="0"/>
                <a:cs typeface="Calibri" charset="0"/>
              </a:rPr>
              <a:t>Earthworks</a:t>
            </a:r>
          </a:p>
          <a:p>
            <a:pPr lvl="1">
              <a:lnSpc>
                <a:spcPts val="2600"/>
              </a:lnSpc>
              <a:spcBef>
                <a:spcPts val="800"/>
              </a:spcBef>
              <a:spcAft>
                <a:spcPts val="0"/>
              </a:spcAft>
              <a:buFont typeface="Arial" charset="0"/>
              <a:buChar char="•"/>
            </a:pPr>
            <a:r>
              <a:rPr lang="en-US" altLang="en-US" dirty="0">
                <a:ea typeface="Calibri" charset="0"/>
                <a:cs typeface="Calibri" charset="0"/>
              </a:rPr>
              <a:t>Roads</a:t>
            </a:r>
          </a:p>
          <a:p>
            <a:pPr>
              <a:lnSpc>
                <a:spcPts val="2600"/>
              </a:lnSpc>
              <a:spcBef>
                <a:spcPts val="800"/>
              </a:spcBef>
              <a:spcAft>
                <a:spcPts val="0"/>
              </a:spcAft>
              <a:buFont typeface="Arial" charset="0"/>
              <a:buChar char="•"/>
            </a:pPr>
            <a:r>
              <a:rPr lang="en-US" altLang="en-US" dirty="0">
                <a:ea typeface="Calibri" charset="0"/>
                <a:cs typeface="Calibri" charset="0"/>
              </a:rPr>
              <a:t>Cooling and ventilation</a:t>
            </a:r>
            <a:br>
              <a:rPr lang="en-US" altLang="en-US" dirty="0">
                <a:ea typeface="Calibri" charset="0"/>
                <a:cs typeface="Calibri" charset="0"/>
              </a:rPr>
            </a:br>
            <a:r>
              <a:rPr lang="en-US" altLang="en-US" dirty="0">
                <a:ea typeface="Calibri" charset="0"/>
                <a:cs typeface="Calibri" charset="0"/>
              </a:rPr>
              <a:t>equipment</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spTree>
    <p:extLst>
      <p:ext uri="{BB962C8B-B14F-4D97-AF65-F5344CB8AC3E}">
        <p14:creationId xmlns:p14="http://schemas.microsoft.com/office/powerpoint/2010/main" val="2018624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20</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supplies (and services, </a:t>
            </a:r>
            <a:r>
              <a:rPr lang="en-GB" altLang="en-US" sz="2400" dirty="0" smtClean="0">
                <a:solidFill>
                  <a:schemeClr val="accent2"/>
                </a:solidFill>
              </a:rPr>
              <a:t>exceptionally</a:t>
            </a:r>
            <a:r>
              <a:rPr lang="fr-CH" altLang="en-US" sz="2400" dirty="0" smtClean="0">
                <a:solidFill>
                  <a:schemeClr val="accent2"/>
                </a:solidFill>
              </a:rPr>
              <a:t>) </a:t>
            </a:r>
            <a:r>
              <a:rPr lang="fr-CH" altLang="en-US" sz="2400" dirty="0" err="1">
                <a:solidFill>
                  <a:schemeClr val="accent2"/>
                </a:solidFill>
              </a:rPr>
              <a:t>based</a:t>
            </a:r>
            <a:r>
              <a:rPr lang="fr-CH" altLang="en-US" sz="2400" dirty="0">
                <a:solidFill>
                  <a:schemeClr val="accent2"/>
                </a:solidFill>
              </a:rPr>
              <a:t> on: </a:t>
            </a:r>
            <a:br>
              <a:rPr lang="fr-CH" altLang="en-US" sz="2400" dirty="0">
                <a:solidFill>
                  <a:schemeClr val="accent2"/>
                </a:solidFill>
              </a:rPr>
            </a:br>
            <a:r>
              <a:rPr lang="fr-CH" altLang="en-US" sz="2400" u="sng" dirty="0" err="1">
                <a:solidFill>
                  <a:schemeClr val="accent2"/>
                </a:solidFill>
              </a:rPr>
              <a:t>Lowest</a:t>
            </a:r>
            <a:r>
              <a:rPr lang="fr-CH" altLang="en-US" sz="2400" u="sng" dirty="0">
                <a:solidFill>
                  <a:schemeClr val="accent2"/>
                </a:solidFill>
              </a:rPr>
              <a:t> </a:t>
            </a:r>
            <a:r>
              <a:rPr lang="fr-CH" altLang="en-US" sz="2400" u="sng" dirty="0" err="1">
                <a:solidFill>
                  <a:schemeClr val="accent2"/>
                </a:solidFill>
              </a:rPr>
              <a:t>compliant</a:t>
            </a:r>
            <a:r>
              <a:rPr lang="fr-CH" altLang="en-US" sz="2400" u="sng" dirty="0">
                <a:solidFill>
                  <a:schemeClr val="accent2"/>
                </a:solidFill>
              </a:rPr>
              <a:t> </a:t>
            </a:r>
            <a:r>
              <a:rPr lang="fr-CH" altLang="en-US" sz="2400" u="sng" dirty="0" err="1">
                <a:solidFill>
                  <a:schemeClr val="accent2"/>
                </a:solidFill>
              </a:rPr>
              <a:t>bid</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21</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services </a:t>
            </a:r>
            <a:r>
              <a:rPr lang="fr-CH" altLang="en-US" sz="2400" dirty="0" err="1">
                <a:solidFill>
                  <a:schemeClr val="accent2"/>
                </a:solidFill>
              </a:rPr>
              <a:t>based</a:t>
            </a:r>
            <a:r>
              <a:rPr lang="fr-CH" altLang="en-US" sz="2400" dirty="0">
                <a:solidFill>
                  <a:schemeClr val="accent2"/>
                </a:solidFill>
              </a:rPr>
              <a:t> on:</a:t>
            </a:r>
          </a:p>
          <a:p>
            <a:pPr algn="ctr">
              <a:spcBef>
                <a:spcPct val="0"/>
              </a:spcBef>
            </a:pPr>
            <a:r>
              <a:rPr lang="fr-CH" altLang="en-US" sz="2400" dirty="0">
                <a:solidFill>
                  <a:schemeClr val="accent2"/>
                </a:solidFill>
              </a:rPr>
              <a:t>Best Value For Money</a:t>
            </a:r>
          </a:p>
        </p:txBody>
      </p:sp>
      <p:sp>
        <p:nvSpPr>
          <p:cNvPr id="10" name="TextBox 9">
            <a:extLst>
              <a:ext uri="{FF2B5EF4-FFF2-40B4-BE49-F238E27FC236}">
                <a16:creationId xmlns:a16="http://schemas.microsoft.com/office/drawing/2014/main" id="{1F7314C6-DD36-9A4A-AA16-47D363510BD8}"/>
              </a:ext>
            </a:extLst>
          </p:cNvPr>
          <p:cNvSpPr txBox="1"/>
          <p:nvPr/>
        </p:nvSpPr>
        <p:spPr>
          <a:xfrm>
            <a:off x="9958605" y="5890927"/>
            <a:ext cx="1986784" cy="369332"/>
          </a:xfrm>
          <a:prstGeom prst="rect">
            <a:avLst/>
          </a:prstGeom>
          <a:noFill/>
        </p:spPr>
        <p:txBody>
          <a:bodyPr wrap="square" rtlCol="0">
            <a:spAutoFit/>
          </a:bodyPr>
          <a:lstStyle/>
          <a:p>
            <a:r>
              <a:rPr lang="fr-CH" altLang="en-US" dirty="0"/>
              <a:t>No </a:t>
            </a:r>
            <a:r>
              <a:rPr lang="fr-CH" altLang="en-US" dirty="0" err="1"/>
              <a:t>alignment</a:t>
            </a:r>
            <a:r>
              <a:rPr lang="fr-CH" altLang="en-US" dirty="0"/>
              <a:t> </a:t>
            </a:r>
            <a:r>
              <a:rPr lang="fr-CH" altLang="en-US" dirty="0" err="1"/>
              <a:t>rule</a:t>
            </a:r>
            <a:endParaRPr lang="en-GB" altLang="en-US" dirty="0"/>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pic>
        <p:nvPicPr>
          <p:cNvPr id="11" name="Picture 10">
            <a:extLst>
              <a:ext uri="{FF2B5EF4-FFF2-40B4-BE49-F238E27FC236}">
                <a16:creationId xmlns:a16="http://schemas.microsoft.com/office/drawing/2014/main" id="{3A18C8D5-9BC1-C948-9936-74B80DD2C0C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9690806" y="5921637"/>
            <a:ext cx="318421" cy="281680"/>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16164" y="1592263"/>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pPr>
              <a:buFontTx/>
              <a:buChar char="•"/>
            </a:pPr>
            <a:r>
              <a:rPr lang="fr-CH" altLang="en-US" sz="2000" dirty="0"/>
              <a:t>Price </a:t>
            </a:r>
            <a:r>
              <a:rPr lang="fr-CH" altLang="en-US" sz="2000" dirty="0" err="1"/>
              <a:t>enquiries</a:t>
            </a:r>
            <a:r>
              <a:rPr lang="fr-CH" altLang="en-US" sz="2000" dirty="0"/>
              <a:t> </a:t>
            </a:r>
            <a:r>
              <a:rPr lang="fr-CH" altLang="en-US" sz="2000" dirty="0" err="1"/>
              <a:t>consist</a:t>
            </a:r>
            <a:r>
              <a:rPr lang="fr-CH" altLang="en-US" sz="20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r>
              <a:rPr lang="fr-CH" altLang="en-US" sz="1600" dirty="0" smtClean="0"/>
              <a:t>.).</a:t>
            </a:r>
            <a:endParaRPr lang="fr-CH" altLang="en-US" sz="1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a:solidFill>
                  <a:schemeClr val="accent1"/>
                </a:solidFill>
                <a:cs typeface="Calibri" panose="020F0502020204030204" pitchFamily="34" charset="0"/>
              </a:rPr>
              <a:t>Enquiries between 10’000 and 200’000 CHF</a:t>
            </a:r>
            <a:r>
              <a:rPr lang="en-GB" altLang="fr-FR" dirty="0">
                <a:solidFill>
                  <a:schemeClr val="accent1"/>
                </a:solidFill>
                <a:cs typeface="Calibri" panose="020F0502020204030204" pitchFamily="34" charset="0"/>
              </a:rPr>
              <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2"/>
          <a:stretch>
            <a:fillRect/>
          </a:stretch>
        </p:blipFill>
        <p:spPr>
          <a:xfrm>
            <a:off x="9563524" y="2314207"/>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664494"/>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in CERN’s procurement website, see </a:t>
            </a:r>
            <a:br>
              <a:rPr lang="en-US" altLang="en-US" sz="2000" dirty="0"/>
            </a:br>
            <a:r>
              <a:rPr lang="en-US" altLang="en-US" sz="2000" dirty="0"/>
              <a:t>“</a:t>
            </a:r>
            <a:r>
              <a:rPr lang="en-US" altLang="en-US" sz="2000" dirty="0">
                <a:hlinkClick r:id="rId3"/>
              </a:rPr>
              <a:t>Business Opportunities</a:t>
            </a:r>
            <a:r>
              <a:rPr lang="en-US" altLang="en-US" sz="2000" dirty="0"/>
              <a:t>” </a:t>
            </a:r>
          </a:p>
          <a:p>
            <a:pPr lvl="1"/>
            <a:r>
              <a:rPr lang="en-US" altLang="en-US" dirty="0"/>
              <a:t>At this stage, interested firms are encouraged to contact CERN in </a:t>
            </a:r>
            <a:br>
              <a:rPr lang="en-US" altLang="en-US" dirty="0"/>
            </a:br>
            <a:r>
              <a:rPr lang="en-US" altLang="en-US" dirty="0"/>
              <a:t>order to have a clear understanding of the requirement, allowing </a:t>
            </a:r>
            <a:br>
              <a:rPr lang="en-US" altLang="en-US" dirty="0"/>
            </a:br>
            <a:r>
              <a:rPr lang="en-US" altLang="en-US" dirty="0"/>
              <a:t>them to begin their organization ahead of the tendering process</a:t>
            </a:r>
            <a:r>
              <a:rPr lang="en-US" altLang="en-US" sz="1400" dirty="0"/>
              <a:t>. </a:t>
            </a:r>
            <a:endParaRPr lang="en-US" altLang="en-US" sz="1600" dirty="0"/>
          </a:p>
          <a:p>
            <a:pPr>
              <a:buFontTx/>
              <a:buChar char="•"/>
            </a:pPr>
            <a:r>
              <a:rPr lang="en-US" altLang="en-US" sz="2000" dirty="0"/>
              <a:t>Market surveys consist of:</a:t>
            </a:r>
          </a:p>
          <a:p>
            <a:pPr lvl="1">
              <a:buFontTx/>
              <a:buChar char="•"/>
            </a:pPr>
            <a:r>
              <a:rPr lang="en-US" altLang="en-US" dirty="0" smtClean="0"/>
              <a:t>Technical Description </a:t>
            </a:r>
            <a:r>
              <a:rPr lang="en-US" altLang="en-US" dirty="0"/>
              <a:t>and;</a:t>
            </a:r>
          </a:p>
          <a:p>
            <a:pPr lvl="1">
              <a:buFontTx/>
              <a:buChar char="•"/>
            </a:pPr>
            <a:r>
              <a:rPr lang="en-US" altLang="en-US" dirty="0" smtClean="0"/>
              <a:t>Qualification Questionnaire </a:t>
            </a:r>
            <a:r>
              <a:rPr lang="en-US" altLang="en-US" dirty="0"/>
              <a:t>(financial and technical).</a:t>
            </a:r>
          </a:p>
          <a:p>
            <a:pPr>
              <a:buFontTx/>
              <a:buChar char="•"/>
            </a:pPr>
            <a:r>
              <a:rPr lang="en-US" altLang="en-US" sz="2000" dirty="0"/>
              <a:t>Submission deadline: 4 weeks, or more if the MS is still online. </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4"/>
          <a:stretch>
            <a:fillRect/>
          </a:stretch>
        </p:blipFill>
        <p:spPr>
          <a:xfrm>
            <a:off x="9673446" y="1063469"/>
            <a:ext cx="2477149"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7" y="1592263"/>
            <a:ext cx="7641211" cy="4608512"/>
          </a:xfrm>
        </p:spPr>
        <p:txBody>
          <a:bodyPr/>
          <a:lstStyle/>
          <a:p>
            <a:pPr>
              <a:buNone/>
            </a:pPr>
            <a:r>
              <a:rPr lang="en-US" altLang="en-US" sz="2000" dirty="0">
                <a:solidFill>
                  <a:schemeClr val="accent2"/>
                </a:solidFill>
              </a:rPr>
              <a:t>“Invitation to tender” (IT)</a:t>
            </a:r>
          </a:p>
          <a:p>
            <a:pPr>
              <a:buFontTx/>
              <a:buChar char="•"/>
            </a:pPr>
            <a:r>
              <a:rPr lang="en-AU" altLang="en-US" sz="1800" dirty="0"/>
              <a:t>Sent to qualified and selected firms only;</a:t>
            </a:r>
          </a:p>
          <a:p>
            <a:pPr>
              <a:buFontTx/>
              <a:buChar char="•"/>
            </a:pPr>
            <a:r>
              <a:rPr lang="en-AU" altLang="en-US" sz="1800" dirty="0"/>
              <a:t>Submission deadline: 4 weeks from date of dispatch (with a longer period for more complex requirements);</a:t>
            </a:r>
          </a:p>
          <a:p>
            <a:pPr>
              <a:buFontTx/>
              <a:buChar char="•"/>
            </a:pPr>
            <a:r>
              <a:rPr lang="en-AU" altLang="en-US" sz="1800" dirty="0"/>
              <a:t>Firms </a:t>
            </a:r>
            <a:r>
              <a:rPr lang="en-AU" altLang="en-US" sz="1800" dirty="0" smtClean="0"/>
              <a:t>may </a:t>
            </a:r>
            <a:r>
              <a:rPr lang="en-AU" altLang="en-US" sz="1800" dirty="0"/>
              <a:t>ask all necessary </a:t>
            </a:r>
            <a:r>
              <a:rPr lang="en-AU" altLang="en-US" sz="1800" dirty="0" smtClean="0"/>
              <a:t>technical, legal, commercial questions </a:t>
            </a:r>
            <a:r>
              <a:rPr lang="en-AU" altLang="en-US" sz="1800" dirty="0"/>
              <a:t>in writing to understand all requirements and prepare a bid that best matches CERN’s needs; </a:t>
            </a:r>
          </a:p>
          <a:p>
            <a:pPr>
              <a:buFontTx/>
              <a:buChar char="•"/>
            </a:pPr>
            <a:r>
              <a:rPr lang="en-AU" altLang="en-US" sz="1800" dirty="0"/>
              <a:t>All invitations to tender are sent to the </a:t>
            </a:r>
            <a:r>
              <a:rPr lang="en-AU" altLang="en-US" sz="1800" dirty="0" smtClean="0"/>
              <a:t>ILOs </a:t>
            </a:r>
            <a:r>
              <a:rPr lang="en-AU" altLang="en-US" sz="1800" dirty="0"/>
              <a:t>for information;</a:t>
            </a:r>
          </a:p>
          <a:p>
            <a:pPr>
              <a:buFontTx/>
              <a:buChar char="•"/>
            </a:pPr>
            <a:r>
              <a:rPr lang="en-AU" altLang="en-US" sz="1800" dirty="0"/>
              <a:t>Bids shall be submitted via CERN’s e-tendering </a:t>
            </a:r>
            <a:r>
              <a:rPr lang="en-AU" altLang="en-US" sz="1800" dirty="0" smtClean="0"/>
              <a:t>interface.</a:t>
            </a:r>
            <a:endParaRPr lang="en-AU" altLang="en-US" sz="20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200’000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10317649" y="2544895"/>
            <a:ext cx="1870019" cy="2176451"/>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25</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t>
            </a:r>
            <a:r>
              <a:rPr lang="en-US" altLang="fr-FR" dirty="0" smtClean="0"/>
              <a:t>(a) </a:t>
            </a:r>
            <a:r>
              <a:rPr lang="en-US" altLang="fr-FR" dirty="0"/>
              <a:t>poorly balanced MS, then the </a:t>
            </a:r>
            <a:r>
              <a:rPr lang="en-US" altLang="fr-FR" b="1" dirty="0"/>
              <a:t>whole bid </a:t>
            </a:r>
            <a:r>
              <a:rPr lang="en-US" altLang="fr-FR" dirty="0"/>
              <a:t>will be treated as that from a bidder </a:t>
            </a:r>
            <a:r>
              <a:rPr lang="en-US" altLang="fr-FR" dirty="0" smtClean="0"/>
              <a:t>from</a:t>
            </a:r>
            <a:r>
              <a:rPr lang="en-US" altLang="fr-FR" dirty="0" smtClean="0"/>
              <a:t> </a:t>
            </a:r>
            <a:r>
              <a:rPr lang="en-US" altLang="fr-FR" dirty="0"/>
              <a:t>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t>
            </a:r>
            <a:r>
              <a:rPr lang="en-US" altLang="en-US" dirty="0" smtClean="0"/>
              <a:t>(a) </a:t>
            </a:r>
            <a:r>
              <a:rPr lang="en-US" altLang="en-US" dirty="0"/>
              <a:t>poorly balanced MS, then the </a:t>
            </a:r>
            <a:r>
              <a:rPr lang="en-US" altLang="en-US" b="1" dirty="0"/>
              <a:t>whole bid </a:t>
            </a:r>
            <a:r>
              <a:rPr lang="en-US" altLang="en-US" dirty="0"/>
              <a:t>will be treated as that from a bidder </a:t>
            </a:r>
            <a:r>
              <a:rPr lang="en-US" altLang="en-US" dirty="0" smtClean="0"/>
              <a:t>from </a:t>
            </a:r>
            <a:r>
              <a:rPr lang="en-US" altLang="en-US" dirty="0"/>
              <a:t>a poorly balanced MS.</a:t>
            </a:r>
            <a:endParaRPr lang="en-GB" altLang="en-US"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26</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a:t>
              </a:r>
              <a:r>
                <a:rPr lang="en-US" altLang="en-US" sz="2000" b="1" dirty="0" smtClean="0">
                  <a:ea typeface="Calibri" panose="020F0502020204030204" pitchFamily="34" charset="0"/>
                  <a:cs typeface="Calibri" panose="020F0502020204030204" pitchFamily="34" charset="0"/>
                </a:rPr>
                <a:t>CHF</a:t>
              </a:r>
              <a:endParaRPr lang="en-US" altLang="en-US" sz="2000" b="1" dirty="0">
                <a:ea typeface="Calibri" panose="020F0502020204030204" pitchFamily="34" charset="0"/>
                <a:cs typeface="Calibri" panose="020F0502020204030204" pitchFamily="34" charset="0"/>
              </a:endParaRP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a:t>
                </a:r>
                <a:r>
                  <a:rPr lang="en-US" altLang="en-US" sz="2000" b="1" dirty="0" smtClean="0">
                    <a:solidFill>
                      <a:schemeClr val="bg1"/>
                    </a:solidFill>
                    <a:ea typeface="Calibri" panose="020F0502020204030204" pitchFamily="34" charset="0"/>
                    <a:cs typeface="Times New Roman" panose="02020603050405020304" pitchFamily="18" charset="0"/>
                  </a:rPr>
                  <a:t>conditions, </a:t>
                </a:r>
                <a:r>
                  <a:rPr lang="en-US" altLang="en-US" sz="2000" b="1" dirty="0">
                    <a:solidFill>
                      <a:schemeClr val="bg1"/>
                    </a:solidFill>
                    <a:ea typeface="Calibri" panose="020F0502020204030204" pitchFamily="34" charset="0"/>
                    <a:cs typeface="Times New Roman" panose="02020603050405020304" pitchFamily="18" charset="0"/>
                  </a:rPr>
                  <a:t>as defined in </a:t>
                </a:r>
                <a:r>
                  <a:rPr lang="en-US" altLang="en-US" sz="2000" b="1" dirty="0" smtClean="0">
                    <a:solidFill>
                      <a:schemeClr val="bg1"/>
                    </a:solidFill>
                    <a:ea typeface="Calibri" panose="020F0502020204030204" pitchFamily="34" charset="0"/>
                    <a:cs typeface="Times New Roman" panose="02020603050405020304" pitchFamily="18" charset="0"/>
                  </a:rPr>
                  <a:t>CERN’s </a:t>
                </a:r>
                <a:r>
                  <a:rPr lang="en-US" altLang="en-US" sz="2000" b="1" dirty="0">
                    <a:solidFill>
                      <a:schemeClr val="bg1"/>
                    </a:solidFill>
                    <a:ea typeface="Calibri" panose="020F0502020204030204" pitchFamily="34" charset="0"/>
                    <a:cs typeface="Times New Roman" panose="02020603050405020304" pitchFamily="18" charset="0"/>
                  </a:rPr>
                  <a:t>Procurement Rules, a bidder offering goods originating* in poorly balanced Member States is allowed to align </a:t>
                </a:r>
                <a:r>
                  <a:rPr lang="en-US" altLang="en-US" sz="2000" b="1" dirty="0" smtClean="0">
                    <a:solidFill>
                      <a:schemeClr val="bg1"/>
                    </a:solidFill>
                    <a:ea typeface="Calibri" panose="020F0502020204030204" pitchFamily="34" charset="0"/>
                    <a:cs typeface="Times New Roman" panose="02020603050405020304" pitchFamily="18" charset="0"/>
                  </a:rPr>
                  <a:t>its </a:t>
                </a:r>
                <a:r>
                  <a:rPr lang="en-US" altLang="en-US" sz="2000" b="1" dirty="0">
                    <a:solidFill>
                      <a:schemeClr val="bg1"/>
                    </a:solidFill>
                    <a:ea typeface="Calibri" panose="020F0502020204030204" pitchFamily="34" charset="0"/>
                    <a:cs typeface="Times New Roman" panose="02020603050405020304" pitchFamily="18" charset="0"/>
                  </a:rPr>
                  <a:t>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dirty="0">
                <a:cs typeface="Calibri" panose="020F0502020204030204" pitchFamily="34" charset="0"/>
              </a:rPr>
              <a:t>Industrial return coefficient</a:t>
            </a:r>
            <a:endParaRPr lang="en-US" dirty="0"/>
          </a:p>
        </p:txBody>
      </p:sp>
      <p:sp>
        <p:nvSpPr>
          <p:cNvPr id="4" name="Date Placeholder 3">
            <a:extLst>
              <a:ext uri="{FF2B5EF4-FFF2-40B4-BE49-F238E27FC236}">
                <a16:creationId xmlns:a16="http://schemas.microsoft.com/office/drawing/2014/main" id="{88A42E45-B7B8-4746-BBB3-9174EC63D2EC}"/>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E0460652-B28C-B843-82BD-61E8C4F5B92F}"/>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27</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3326492"/>
            <a:chOff x="8075613" y="1951159"/>
            <a:chExt cx="4209151" cy="3326492"/>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826472"/>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a:extLst/>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Very poorly balanced :  </a:t>
              </a:r>
              <a:r>
                <a:rPr lang="en-US" altLang="en-US" sz="1800" b="0" dirty="0">
                  <a:solidFill>
                    <a:schemeClr val="tx1"/>
                  </a:solidFill>
                  <a:sym typeface="Wingdings" pitchFamily="2" charset="2"/>
                </a:rPr>
                <a:t>&lt; 0.40</a:t>
              </a:r>
              <a:br>
                <a:rPr lang="en-US" altLang="en-US" sz="1800" b="0" dirty="0">
                  <a:solidFill>
                    <a:schemeClr val="tx1"/>
                  </a:solidFill>
                  <a:sym typeface="Wingdings" pitchFamily="2" charset="2"/>
                </a:rPr>
              </a:br>
              <a:r>
                <a:rPr lang="en-US" altLang="en-US" sz="1800" b="0" dirty="0">
                  <a:solidFill>
                    <a:schemeClr val="tx1"/>
                  </a:solidFill>
                </a:rPr>
                <a:t>Poorly balanced (PB) :  </a:t>
              </a:r>
              <a:r>
                <a:rPr lang="en-US" altLang="en-US" sz="1800" b="0" dirty="0">
                  <a:solidFill>
                    <a:schemeClr val="tx1"/>
                  </a:solidFill>
                  <a:sym typeface="Wingdings" pitchFamily="2" charset="2"/>
                </a:rPr>
                <a:t>0.40 ≥  x &lt;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8" y="2880814"/>
            <a:ext cx="3708400" cy="2582537"/>
          </a:xfrm>
        </p:spPr>
        <p:txBody>
          <a:bodyPr/>
          <a:lstStyle/>
          <a:p>
            <a:pPr>
              <a:spcAft>
                <a:spcPts val="1000"/>
              </a:spcAft>
              <a:buClr>
                <a:srgbClr val="284579"/>
              </a:buClr>
              <a:buSzPct val="125000"/>
            </a:pPr>
            <a:r>
              <a:rPr lang="en-US" altLang="en-US" sz="1800" b="0" dirty="0">
                <a:solidFill>
                  <a:schemeClr val="tx1"/>
                </a:solidFill>
              </a:rPr>
              <a:t>For Supply contracts and for a </a:t>
            </a:r>
            <a:br>
              <a:rPr lang="en-US" altLang="en-US" sz="1800" b="0" dirty="0">
                <a:solidFill>
                  <a:schemeClr val="tx1"/>
                </a:solidFill>
              </a:rPr>
            </a:br>
            <a:r>
              <a:rPr lang="en-US" altLang="en-US" sz="1800" b="0" dirty="0">
                <a:solidFill>
                  <a:schemeClr val="tx1"/>
                </a:solidFill>
              </a:rPr>
              <a:t>12-month period starting on </a:t>
            </a:r>
            <a:br>
              <a:rPr lang="en-US" altLang="en-US" sz="1800" b="0" dirty="0">
                <a:solidFill>
                  <a:schemeClr val="tx1"/>
                </a:solidFill>
              </a:rPr>
            </a:br>
            <a:r>
              <a:rPr lang="en-US" altLang="en-US" sz="1800" b="0" dirty="0">
                <a:solidFill>
                  <a:schemeClr val="tx1"/>
                </a:solidFill>
              </a:rPr>
              <a:t>1</a:t>
            </a:r>
            <a:r>
              <a:rPr lang="en-US" altLang="en-US" sz="1800" b="0" baseline="30000" dirty="0">
                <a:solidFill>
                  <a:schemeClr val="tx1"/>
                </a:solidFill>
              </a:rPr>
              <a:t>st</a:t>
            </a:r>
            <a:r>
              <a:rPr lang="en-US" altLang="en-US" sz="1800" b="0" dirty="0">
                <a:solidFill>
                  <a:schemeClr val="tx1"/>
                </a:solidFill>
              </a:rPr>
              <a:t> March, defined as:</a:t>
            </a:r>
          </a:p>
          <a:p>
            <a:pPr algn="just">
              <a:spcAft>
                <a:spcPts val="1000"/>
              </a:spcAft>
              <a:buClr>
                <a:srgbClr val="284579"/>
              </a:buClr>
              <a:buSzPct val="125000"/>
            </a:pPr>
            <a:r>
              <a:rPr lang="en-US" altLang="en-US" sz="1800" b="0" i="1" dirty="0">
                <a:solidFill>
                  <a:schemeClr val="tx1"/>
                </a:solidFill>
              </a:rPr>
              <a:t>“</a:t>
            </a:r>
            <a:r>
              <a:rPr lang="en-GB" altLang="en-US" sz="1800" b="0" i="1" dirty="0">
                <a:solidFill>
                  <a:schemeClr val="tx1"/>
                </a:solidFill>
              </a:rPr>
              <a:t>The ratio between a Member State's percentage share of the value of all Supply contracts and that Member State's percentage contribution to the CERN Budget over the same period</a:t>
            </a:r>
            <a:r>
              <a:rPr lang="en-US" altLang="en-US" sz="1800" b="0" i="1" dirty="0">
                <a:solidFill>
                  <a:schemeClr val="tx1"/>
                </a:solidFill>
              </a:rPr>
              <a:t>”.</a:t>
            </a:r>
          </a:p>
          <a:p>
            <a:endParaRPr lang="en-US" sz="1800" b="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592263"/>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a:extLst/>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30432235-EB43-CD43-BCA5-3B2AC562D46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31910" y="2869399"/>
            <a:ext cx="598992" cy="1142276"/>
          </a:xfrm>
          <a:prstGeom prst="rect">
            <a:avLst/>
          </a:prstGeom>
        </p:spPr>
      </p:pic>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a:t>
            </a:r>
            <a:r>
              <a:rPr lang="fr-CH" altLang="en-US" sz="2400" dirty="0" smtClean="0"/>
              <a:t>2021 </a:t>
            </a:r>
            <a:r>
              <a:rPr lang="fr-CH" altLang="en-US" sz="2400" dirty="0"/>
              <a:t>– </a:t>
            </a:r>
            <a:r>
              <a:rPr lang="fr-CH" altLang="en-US" sz="2400" dirty="0" smtClean="0"/>
              <a:t>28 </a:t>
            </a:r>
            <a:r>
              <a:rPr lang="fr-CH" altLang="en-US" sz="2400" dirty="0" err="1"/>
              <a:t>February</a:t>
            </a:r>
            <a:r>
              <a:rPr lang="fr-CH" altLang="en-US" sz="2400" dirty="0"/>
              <a:t> </a:t>
            </a:r>
            <a:r>
              <a:rPr lang="fr-CH" altLang="en-US" sz="2400" dirty="0" smtClean="0"/>
              <a:t>2022,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3" name="Date Placeholder 2">
            <a:extLst>
              <a:ext uri="{FF2B5EF4-FFF2-40B4-BE49-F238E27FC236}">
                <a16:creationId xmlns:a16="http://schemas.microsoft.com/office/drawing/2014/main" id="{3EABD212-7E72-C44D-8DC8-E1ED97429AE0}"/>
              </a:ext>
            </a:extLst>
          </p:cNvPr>
          <p:cNvSpPr>
            <a:spLocks noGrp="1"/>
          </p:cNvSpPr>
          <p:nvPr>
            <p:ph type="dt" sz="half" idx="10"/>
          </p:nvPr>
        </p:nvSpPr>
        <p:spPr>
          <a:xfrm>
            <a:off x="3568385" y="6364212"/>
            <a:ext cx="631160" cy="365125"/>
          </a:xfrm>
        </p:spPr>
        <p:txBody>
          <a:bodyPr/>
          <a:lstStyle/>
          <a:p>
            <a:r>
              <a:rPr lang="en-US" dirty="0" smtClean="0"/>
              <a:t>25/06/2021</a:t>
            </a:r>
            <a:endParaRPr lang="en-US" dirty="0"/>
          </a:p>
        </p:txBody>
      </p:sp>
      <p:sp>
        <p:nvSpPr>
          <p:cNvPr id="4" name="Footer Placeholder 3">
            <a:extLst>
              <a:ext uri="{FF2B5EF4-FFF2-40B4-BE49-F238E27FC236}">
                <a16:creationId xmlns:a16="http://schemas.microsoft.com/office/drawing/2014/main" id="{72E0D01B-451F-9C49-9C75-1E52FA435F44}"/>
              </a:ext>
            </a:extLst>
          </p:cNvPr>
          <p:cNvSpPr>
            <a:spLocks noGrp="1"/>
          </p:cNvSpPr>
          <p:nvPr>
            <p:ph type="ftr" sz="quarter" idx="11"/>
          </p:nvPr>
        </p:nvSpPr>
        <p:spPr>
          <a:xfrm>
            <a:off x="4342419" y="6369711"/>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28</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D443A99A-7921-C044-9169-176790D6D8B7}"/>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6220252" y="5903435"/>
            <a:ext cx="2457023" cy="307777"/>
          </a:xfrm>
          <a:prstGeom prst="rect">
            <a:avLst/>
          </a:prstGeom>
          <a:noFill/>
        </p:spPr>
        <p:txBody>
          <a:bodyPr wrap="square" rtlCol="0">
            <a:spAutoFit/>
          </a:bodyPr>
          <a:lstStyle/>
          <a:p>
            <a:r>
              <a:rPr lang="fr-CH" sz="1400" dirty="0" smtClean="0"/>
              <a:t>*</a:t>
            </a:r>
            <a:r>
              <a:rPr lang="fr-CH" sz="1400" dirty="0" err="1" smtClean="0"/>
              <a:t>Associate</a:t>
            </a:r>
            <a:r>
              <a:rPr lang="fr-CH" sz="1400" dirty="0" smtClean="0"/>
              <a:t> </a:t>
            </a:r>
            <a:r>
              <a:rPr lang="fr-CH" sz="1400" dirty="0" err="1" smtClean="0"/>
              <a:t>Member</a:t>
            </a:r>
            <a:r>
              <a:rPr lang="fr-CH" sz="1400" dirty="0" smtClean="0"/>
              <a:t> States</a:t>
            </a:r>
            <a:endParaRPr lang="fr-CH" sz="1400" dirty="0"/>
          </a:p>
        </p:txBody>
      </p:sp>
      <p:pic>
        <p:nvPicPr>
          <p:cNvPr id="24" name="Picture 23"/>
          <p:cNvPicPr>
            <a:picLocks noChangeAspect="1"/>
          </p:cNvPicPr>
          <p:nvPr/>
        </p:nvPicPr>
        <p:blipFill>
          <a:blip r:embed="rId3"/>
          <a:stretch>
            <a:fillRect/>
          </a:stretch>
        </p:blipFill>
        <p:spPr>
          <a:xfrm>
            <a:off x="418087" y="1439335"/>
            <a:ext cx="5715000" cy="4524375"/>
          </a:xfrm>
          <a:prstGeom prst="rect">
            <a:avLst/>
          </a:prstGeom>
        </p:spPr>
      </p:pic>
      <p:graphicFrame>
        <p:nvGraphicFramePr>
          <p:cNvPr id="27" name="Picture Placeholder 28"/>
          <p:cNvGraphicFramePr>
            <a:graphicFrameLocks/>
          </p:cNvGraphicFramePr>
          <p:nvPr>
            <p:extLst>
              <p:ext uri="{D42A27DB-BD31-4B8C-83A1-F6EECF244321}">
                <p14:modId xmlns:p14="http://schemas.microsoft.com/office/powerpoint/2010/main" val="3891898182"/>
              </p:ext>
            </p:extLst>
          </p:nvPr>
        </p:nvGraphicFramePr>
        <p:xfrm>
          <a:off x="6297318" y="1439335"/>
          <a:ext cx="5036258" cy="4464099"/>
        </p:xfrm>
        <a:graphic>
          <a:graphicData uri="http://schemas.openxmlformats.org/drawingml/2006/table">
            <a:tbl>
              <a:tblPr firstRow="1" bandRow="1"/>
              <a:tblGrid>
                <a:gridCol w="1661338">
                  <a:extLst>
                    <a:ext uri="{9D8B030D-6E8A-4147-A177-3AD203B41FA5}">
                      <a16:colId xmlns:a16="http://schemas.microsoft.com/office/drawing/2014/main" val="2637145194"/>
                    </a:ext>
                  </a:extLst>
                </a:gridCol>
                <a:gridCol w="1577749">
                  <a:extLst>
                    <a:ext uri="{9D8B030D-6E8A-4147-A177-3AD203B41FA5}">
                      <a16:colId xmlns:a16="http://schemas.microsoft.com/office/drawing/2014/main" val="354948556"/>
                    </a:ext>
                  </a:extLst>
                </a:gridCol>
                <a:gridCol w="1797171">
                  <a:extLst>
                    <a:ext uri="{9D8B030D-6E8A-4147-A177-3AD203B41FA5}">
                      <a16:colId xmlns:a16="http://schemas.microsoft.com/office/drawing/2014/main" val="615991388"/>
                    </a:ext>
                  </a:extLst>
                </a:gridCol>
              </a:tblGrid>
              <a:tr h="646619">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Well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Poorly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effectLst/>
                        </a:rPr>
                        <a:t>Very Poorly Balanced</a:t>
                      </a:r>
                    </a:p>
                  </a:txBody>
                  <a:tcPr marL="47625" marR="47625" marT="47603" marB="47603"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461558857"/>
                  </a:ext>
                </a:extLst>
              </a:tr>
              <a:tr h="3817480">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Austria</a:t>
                      </a:r>
                    </a:p>
                    <a:p>
                      <a:pPr algn="l">
                        <a:spcBef>
                          <a:spcPts val="0"/>
                        </a:spcBef>
                        <a:spcAft>
                          <a:spcPts val="0"/>
                        </a:spcAft>
                      </a:pPr>
                      <a:r>
                        <a:rPr lang="en-GB" sz="1400" dirty="0" smtClean="0">
                          <a:effectLst/>
                        </a:rPr>
                        <a:t>Bulgaria</a:t>
                      </a:r>
                      <a:r>
                        <a:rPr lang="en-GB" sz="1400" dirty="0">
                          <a:effectLst/>
                        </a:rPr>
                        <a:t/>
                      </a:r>
                      <a:br>
                        <a:rPr lang="en-GB" sz="1400" dirty="0">
                          <a:effectLst/>
                        </a:rPr>
                      </a:br>
                      <a:r>
                        <a:rPr lang="en-GB" sz="1400" dirty="0">
                          <a:effectLst/>
                        </a:rPr>
                        <a:t>Czech Republic</a:t>
                      </a:r>
                      <a:br>
                        <a:rPr lang="en-GB" sz="1400" dirty="0">
                          <a:effectLst/>
                        </a:rPr>
                      </a:br>
                      <a:r>
                        <a:rPr lang="en-GB" sz="1400" dirty="0">
                          <a:effectLst/>
                        </a:rPr>
                        <a:t>France</a:t>
                      </a:r>
                      <a:br>
                        <a:rPr lang="en-GB" sz="1400" dirty="0">
                          <a:effectLst/>
                        </a:rPr>
                      </a:br>
                      <a:r>
                        <a:rPr lang="en-GB" sz="1400" dirty="0">
                          <a:effectLst/>
                        </a:rPr>
                        <a:t>Hungary</a:t>
                      </a:r>
                      <a:br>
                        <a:rPr lang="en-GB" sz="1400" dirty="0">
                          <a:effectLst/>
                        </a:rPr>
                      </a:br>
                      <a:r>
                        <a:rPr lang="en-GB" sz="1400" dirty="0" smtClean="0">
                          <a:effectLst/>
                        </a:rPr>
                        <a:t>Italy</a:t>
                      </a:r>
                    </a:p>
                    <a:p>
                      <a:pPr algn="l">
                        <a:spcBef>
                          <a:spcPts val="0"/>
                        </a:spcBef>
                        <a:spcAft>
                          <a:spcPts val="0"/>
                        </a:spcAft>
                      </a:pPr>
                      <a:r>
                        <a:rPr lang="en-GB" sz="1400" dirty="0" smtClean="0">
                          <a:effectLst/>
                        </a:rPr>
                        <a:t>Netherlands</a:t>
                      </a:r>
                      <a:endParaRPr lang="en-GB" sz="1400" dirty="0">
                        <a:effectLst/>
                      </a:endParaRPr>
                    </a:p>
                    <a:p>
                      <a:pPr algn="l">
                        <a:spcBef>
                          <a:spcPts val="0"/>
                        </a:spcBef>
                        <a:spcAft>
                          <a:spcPts val="0"/>
                        </a:spcAft>
                      </a:pPr>
                      <a:r>
                        <a:rPr lang="en-GB" sz="1400" dirty="0" smtClean="0">
                          <a:effectLst/>
                        </a:rPr>
                        <a:t>Romania</a:t>
                      </a:r>
                      <a:endParaRPr lang="en-GB" sz="1400" dirty="0">
                        <a:effectLst/>
                      </a:endParaRPr>
                    </a:p>
                    <a:p>
                      <a:pPr algn="l">
                        <a:spcBef>
                          <a:spcPts val="0"/>
                        </a:spcBef>
                        <a:spcAft>
                          <a:spcPts val="0"/>
                        </a:spcAft>
                      </a:pPr>
                      <a:r>
                        <a:rPr lang="en-GB" sz="1400" dirty="0" smtClean="0">
                          <a:effectLst/>
                        </a:rPr>
                        <a:t>Slovakia</a:t>
                      </a:r>
                    </a:p>
                    <a:p>
                      <a:pPr algn="l">
                        <a:spcBef>
                          <a:spcPts val="0"/>
                        </a:spcBef>
                        <a:spcAft>
                          <a:spcPts val="0"/>
                        </a:spcAft>
                      </a:pPr>
                      <a:r>
                        <a:rPr lang="en-GB" sz="1400" dirty="0" smtClean="0">
                          <a:effectLst/>
                        </a:rPr>
                        <a:t>Switzerland</a:t>
                      </a:r>
                      <a:endParaRPr lang="en-GB" sz="1400" dirty="0">
                        <a:effectLst/>
                      </a:endParaRP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Belgium</a:t>
                      </a:r>
                    </a:p>
                    <a:p>
                      <a:pPr algn="l">
                        <a:spcBef>
                          <a:spcPts val="0"/>
                        </a:spcBef>
                        <a:spcAft>
                          <a:spcPts val="0"/>
                        </a:spcAft>
                      </a:pPr>
                      <a:r>
                        <a:rPr lang="en-GB" sz="1400" dirty="0" smtClean="0">
                          <a:effectLst/>
                        </a:rPr>
                        <a:t>Croatia* </a:t>
                      </a:r>
                    </a:p>
                    <a:p>
                      <a:pPr algn="l">
                        <a:spcBef>
                          <a:spcPts val="0"/>
                        </a:spcBef>
                        <a:spcAft>
                          <a:spcPts val="0"/>
                        </a:spcAft>
                      </a:pPr>
                      <a:r>
                        <a:rPr lang="en-GB" sz="1400" dirty="0" smtClean="0">
                          <a:effectLst/>
                        </a:rPr>
                        <a:t>Cyprus*</a:t>
                      </a:r>
                      <a:r>
                        <a:rPr lang="en-GB" sz="1400" dirty="0">
                          <a:effectLst/>
                        </a:rPr>
                        <a:t/>
                      </a:r>
                      <a:br>
                        <a:rPr lang="en-GB" sz="1400" dirty="0">
                          <a:effectLst/>
                        </a:rPr>
                      </a:br>
                      <a:r>
                        <a:rPr lang="en-GB" sz="1400" dirty="0">
                          <a:effectLst/>
                        </a:rPr>
                        <a:t>Denmark</a:t>
                      </a:r>
                      <a:br>
                        <a:rPr lang="en-GB" sz="1400" dirty="0">
                          <a:effectLst/>
                        </a:rPr>
                      </a:br>
                      <a:r>
                        <a:rPr lang="en-GB" sz="1400" dirty="0">
                          <a:effectLst/>
                        </a:rPr>
                        <a:t>Finland</a:t>
                      </a:r>
                      <a:br>
                        <a:rPr lang="en-GB" sz="1400" dirty="0">
                          <a:effectLst/>
                        </a:rPr>
                      </a:br>
                      <a:r>
                        <a:rPr lang="en-GB" sz="1400" dirty="0">
                          <a:effectLst/>
                        </a:rPr>
                        <a:t>Germany</a:t>
                      </a:r>
                    </a:p>
                    <a:p>
                      <a:pPr algn="l">
                        <a:spcBef>
                          <a:spcPts val="0"/>
                        </a:spcBef>
                        <a:spcAft>
                          <a:spcPts val="0"/>
                        </a:spcAft>
                      </a:pPr>
                      <a:r>
                        <a:rPr lang="en-GB" sz="1400" dirty="0" smtClean="0">
                          <a:effectLst/>
                        </a:rPr>
                        <a:t>Greece</a:t>
                      </a:r>
                    </a:p>
                    <a:p>
                      <a:pPr algn="l">
                        <a:spcBef>
                          <a:spcPts val="0"/>
                        </a:spcBef>
                        <a:spcAft>
                          <a:spcPts val="0"/>
                        </a:spcAft>
                      </a:pPr>
                      <a:r>
                        <a:rPr lang="en-GB" sz="1400" dirty="0" smtClean="0">
                          <a:effectLst/>
                        </a:rPr>
                        <a:t>Lithuania*</a:t>
                      </a:r>
                      <a:r>
                        <a:rPr lang="en-GB" sz="1400" dirty="0">
                          <a:effectLst/>
                        </a:rPr>
                        <a:t/>
                      </a:r>
                      <a:br>
                        <a:rPr lang="en-GB" sz="1400" dirty="0">
                          <a:effectLst/>
                        </a:rPr>
                      </a:br>
                      <a:r>
                        <a:rPr lang="en-GB" sz="1400" dirty="0">
                          <a:effectLst/>
                        </a:rPr>
                        <a:t>Pakistan*</a:t>
                      </a:r>
                      <a:br>
                        <a:rPr lang="en-GB" sz="1400" dirty="0">
                          <a:effectLst/>
                        </a:rPr>
                      </a:br>
                      <a:r>
                        <a:rPr lang="en-GB" sz="1400" dirty="0" smtClean="0">
                          <a:effectLst/>
                        </a:rPr>
                        <a:t>Poland</a:t>
                      </a:r>
                    </a:p>
                    <a:p>
                      <a:pPr algn="l">
                        <a:spcBef>
                          <a:spcPts val="0"/>
                        </a:spcBef>
                        <a:spcAft>
                          <a:spcPts val="0"/>
                        </a:spcAft>
                      </a:pPr>
                      <a:r>
                        <a:rPr lang="en-GB" sz="1400" dirty="0" smtClean="0">
                          <a:effectLst/>
                        </a:rPr>
                        <a:t>Portugal</a:t>
                      </a:r>
                      <a:r>
                        <a:rPr lang="en-GB" sz="1400" dirty="0">
                          <a:effectLst/>
                        </a:rPr>
                        <a:t/>
                      </a:r>
                      <a:br>
                        <a:rPr lang="en-GB" sz="1400" dirty="0">
                          <a:effectLst/>
                        </a:rPr>
                      </a:br>
                      <a:r>
                        <a:rPr lang="en-GB" sz="1400" dirty="0" smtClean="0">
                          <a:effectLst/>
                        </a:rPr>
                        <a:t>Serbia*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Slovenia*</a:t>
                      </a:r>
                    </a:p>
                    <a:p>
                      <a:pPr algn="l">
                        <a:spcBef>
                          <a:spcPts val="0"/>
                        </a:spcBef>
                        <a:spcAft>
                          <a:spcPts val="0"/>
                        </a:spcAft>
                      </a:pPr>
                      <a:r>
                        <a:rPr lang="en-GB" sz="1400" dirty="0" smtClean="0">
                          <a:effectLst/>
                        </a:rPr>
                        <a:t>Spain</a:t>
                      </a:r>
                    </a:p>
                    <a:p>
                      <a:pPr algn="l">
                        <a:spcBef>
                          <a:spcPts val="0"/>
                        </a:spcBef>
                        <a:spcAft>
                          <a:spcPts val="0"/>
                        </a:spcAft>
                      </a:pPr>
                      <a:r>
                        <a:rPr lang="en-GB" sz="1400" dirty="0" smtClean="0">
                          <a:effectLst/>
                        </a:rPr>
                        <a:t>Sweden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Turkey*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Ukraine*</a:t>
                      </a: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400" dirty="0" smtClean="0">
                          <a:effectLst/>
                        </a:rPr>
                        <a:t>Estonia*</a:t>
                      </a:r>
                    </a:p>
                    <a:p>
                      <a:pPr algn="l">
                        <a:spcBef>
                          <a:spcPts val="0"/>
                        </a:spcBef>
                        <a:spcAft>
                          <a:spcPts val="0"/>
                        </a:spcAft>
                      </a:pPr>
                      <a:r>
                        <a:rPr lang="en-GB" sz="1400" dirty="0" smtClean="0">
                          <a:effectLst/>
                        </a:rPr>
                        <a:t>India</a:t>
                      </a:r>
                      <a:r>
                        <a:rPr lang="en-GB" sz="1400" dirty="0">
                          <a:effectLst/>
                        </a:rPr>
                        <a:t>*</a:t>
                      </a:r>
                      <a:br>
                        <a:rPr lang="en-GB" sz="1400" dirty="0">
                          <a:effectLst/>
                        </a:rPr>
                      </a:br>
                      <a:r>
                        <a:rPr lang="en-GB" sz="1400" dirty="0">
                          <a:effectLst/>
                        </a:rPr>
                        <a:t>Israel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rPr>
                        <a:t>Norway</a:t>
                      </a:r>
                      <a:r>
                        <a:rPr lang="en-GB" sz="1400" dirty="0">
                          <a:effectLst/>
                        </a:rPr>
                        <a:t/>
                      </a:r>
                      <a:br>
                        <a:rPr lang="en-GB" sz="1400" dirty="0">
                          <a:effectLst/>
                        </a:rPr>
                      </a:br>
                      <a:r>
                        <a:rPr lang="en-GB" sz="1400" kern="1200" dirty="0" smtClean="0">
                          <a:solidFill>
                            <a:schemeClr val="dk1"/>
                          </a:solidFill>
                          <a:effectLst/>
                          <a:latin typeface="Arial"/>
                          <a:ea typeface="+mn-ea"/>
                          <a:cs typeface="+mn-cs"/>
                        </a:rPr>
                        <a:t>United Kingdom</a:t>
                      </a:r>
                    </a:p>
                    <a:p>
                      <a:pPr algn="l">
                        <a:spcBef>
                          <a:spcPts val="0"/>
                        </a:spcBef>
                        <a:spcAft>
                          <a:spcPts val="0"/>
                        </a:spcAft>
                      </a:pPr>
                      <a:r>
                        <a:rPr lang="en-GB" sz="1400" dirty="0">
                          <a:effectLst/>
                        </a:rPr>
                        <a:t/>
                      </a:r>
                      <a:br>
                        <a:rPr lang="en-GB" sz="1400" dirty="0">
                          <a:effectLst/>
                        </a:rPr>
                      </a:br>
                      <a:endParaRPr lang="en-GB" sz="1400" dirty="0">
                        <a:effectLst/>
                      </a:endParaRPr>
                    </a:p>
                  </a:txBody>
                  <a:tcPr marL="47625" marR="47625" marT="47603" marB="47603">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2030423418"/>
                  </a:ext>
                </a:extLst>
              </a:tr>
            </a:tbl>
          </a:graphicData>
        </a:graphic>
      </p:graphicFrame>
      <p:pic>
        <p:nvPicPr>
          <p:cNvPr id="3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45276" y="1550372"/>
            <a:ext cx="2014713" cy="78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6188510" y="3382178"/>
            <a:ext cx="1260253" cy="29745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6777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Industrial Return </a:t>
            </a:r>
            <a:r>
              <a:rPr lang="en-US" dirty="0" smtClean="0"/>
              <a:t>for </a:t>
            </a:r>
            <a:r>
              <a:rPr lang="en-US" dirty="0" smtClean="0"/>
              <a:t>The Netherlands </a:t>
            </a:r>
            <a:r>
              <a:rPr lang="en-US" dirty="0" smtClean="0"/>
              <a:t>(supplies</a:t>
            </a:r>
            <a:r>
              <a:rPr lang="en-US" dirty="0"/>
              <a:t>)</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9" name="Rectangle 8">
            <a:extLst>
              <a:ext uri="{FF2B5EF4-FFF2-40B4-BE49-F238E27FC236}">
                <a16:creationId xmlns:a16="http://schemas.microsoft.com/office/drawing/2014/main" id="{63BB1B10-C1F2-D340-9B4B-867EEB4C05E7}"/>
              </a:ext>
            </a:extLst>
          </p:cNvPr>
          <p:cNvSpPr/>
          <p:nvPr/>
        </p:nvSpPr>
        <p:spPr>
          <a:xfrm>
            <a:off x="10926897" y="6014371"/>
            <a:ext cx="950901" cy="276999"/>
          </a:xfrm>
          <a:prstGeom prst="rect">
            <a:avLst/>
          </a:prstGeom>
        </p:spPr>
        <p:txBody>
          <a:bodyPr wrap="none">
            <a:spAutoFit/>
          </a:bodyPr>
          <a:lstStyle/>
          <a:p>
            <a:r>
              <a:rPr lang="fr-CH" altLang="en-US" sz="1200" dirty="0"/>
              <a:t>* provisoire</a:t>
            </a:r>
            <a:endParaRPr lang="en-US" sz="1200" dirty="0"/>
          </a:p>
        </p:txBody>
      </p:sp>
      <p:grpSp>
        <p:nvGrpSpPr>
          <p:cNvPr id="10" name="Group 9">
            <a:extLst>
              <a:ext uri="{FF2B5EF4-FFF2-40B4-BE49-F238E27FC236}">
                <a16:creationId xmlns:a16="http://schemas.microsoft.com/office/drawing/2014/main" id="{E2BEF341-9FE5-F84E-BD45-9E6792D416D9}"/>
              </a:ext>
            </a:extLst>
          </p:cNvPr>
          <p:cNvGrpSpPr/>
          <p:nvPr/>
        </p:nvGrpSpPr>
        <p:grpSpPr>
          <a:xfrm>
            <a:off x="0" y="-7951"/>
            <a:ext cx="12187669" cy="98854"/>
            <a:chOff x="-1" y="0"/>
            <a:chExt cx="12187669" cy="98854"/>
          </a:xfrm>
        </p:grpSpPr>
        <p:sp>
          <p:nvSpPr>
            <p:cNvPr id="11" name="Rectangle 10">
              <a:extLst>
                <a:ext uri="{FF2B5EF4-FFF2-40B4-BE49-F238E27FC236}">
                  <a16:creationId xmlns:a16="http://schemas.microsoft.com/office/drawing/2014/main" id="{C51AC450-051D-5A42-821B-B2F60B476A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6A6CA06B-5B2E-2A4A-9C0C-FB24B090128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5C225983-3A29-AF41-96A8-A052B3B59FC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51ECD22-40A0-1F47-B562-BE3450393079}"/>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82FDB4C-B08E-C84A-B4D9-DC861DEC1B2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64E1744-BF29-A54C-8672-EA362F0280D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524000"/>
            <a:ext cx="6553200" cy="3810000"/>
          </a:xfrm>
          <a:prstGeom prst="rect">
            <a:avLst/>
          </a:prstGeom>
        </p:spPr>
      </p:pic>
    </p:spTree>
    <p:extLst>
      <p:ext uri="{BB962C8B-B14F-4D97-AF65-F5344CB8AC3E}">
        <p14:creationId xmlns:p14="http://schemas.microsoft.com/office/powerpoint/2010/main" val="2853639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4"/>
          </p:nvPr>
        </p:nvSpPr>
        <p:spPr>
          <a:xfrm>
            <a:off x="3485228" y="6350851"/>
            <a:ext cx="631160" cy="365125"/>
          </a:xfrm>
        </p:spPr>
        <p:txBody>
          <a:bodyPr/>
          <a:lstStyle/>
          <a:p>
            <a:r>
              <a:rPr lang="en-US" dirty="0" smtClean="0"/>
              <a:t>25/06/2021</a:t>
            </a:r>
            <a:endParaRPr lang="en-US" dirty="0"/>
          </a:p>
        </p:txBody>
      </p:sp>
      <p:pic>
        <p:nvPicPr>
          <p:cNvPr id="11" name="Picture Placeholder 10">
            <a:extLst>
              <a:ext uri="{FF2B5EF4-FFF2-40B4-BE49-F238E27FC236}">
                <a16:creationId xmlns:a16="http://schemas.microsoft.com/office/drawing/2014/main" id="{B4C0E200-0DEE-6542-9B63-A9D142BC75BF}"/>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8238"/>
            <a:ext cx="12192000" cy="6337114"/>
          </a:xfrm>
        </p:spPr>
      </p:pic>
      <p:sp>
        <p:nvSpPr>
          <p:cNvPr id="6" name="Footer Placeholder 5"/>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en-US" dirty="0" smtClean="0"/>
              <a:t>Electrical </a:t>
            </a:r>
            <a:r>
              <a:rPr lang="en-US" dirty="0"/>
              <a:t>engineering and magnets </a:t>
            </a:r>
          </a:p>
          <a:p>
            <a:pPr lvl="1"/>
            <a:r>
              <a:rPr lang="fr-CH" altLang="en-US" dirty="0">
                <a:cs typeface="Calibri" panose="020F0502020204030204" pitchFamily="34" charset="0"/>
              </a:rPr>
              <a:t>Transformers</a:t>
            </a:r>
          </a:p>
          <a:p>
            <a:pPr lvl="1"/>
            <a:r>
              <a:rPr lang="fr-CH" altLang="en-US" dirty="0" err="1">
                <a:cs typeface="Calibri" panose="020F0502020204030204" pitchFamily="34" charset="0"/>
              </a:rPr>
              <a:t>Switchboards</a:t>
            </a:r>
            <a:r>
              <a:rPr lang="fr-CH" altLang="en-US" dirty="0">
                <a:cs typeface="Calibri" panose="020F0502020204030204" pitchFamily="34" charset="0"/>
              </a:rPr>
              <a:t> and </a:t>
            </a:r>
            <a:r>
              <a:rPr lang="fr-CH" altLang="en-US" dirty="0" err="1" smtClean="0">
                <a:cs typeface="Calibri" panose="020F0502020204030204" pitchFamily="34" charset="0"/>
              </a:rPr>
              <a:t>switchgears</a:t>
            </a:r>
            <a:endParaRPr lang="fr-CH" altLang="en-US" dirty="0">
              <a:cs typeface="Calibri" panose="020F0502020204030204" pitchFamily="34" charset="0"/>
            </a:endParaRPr>
          </a:p>
          <a:p>
            <a:pPr lvl="1"/>
            <a:r>
              <a:rPr lang="fr-CH" altLang="en-US" dirty="0" err="1">
                <a:cs typeface="Calibri" panose="020F0502020204030204" pitchFamily="34" charset="0"/>
              </a:rPr>
              <a:t>Cables</a:t>
            </a:r>
            <a:endParaRPr lang="fr-CH" altLang="en-US" dirty="0">
              <a:cs typeface="Calibri" panose="020F0502020204030204" pitchFamily="34" charset="0"/>
            </a:endParaRPr>
          </a:p>
          <a:p>
            <a:pPr lvl="1"/>
            <a:r>
              <a:rPr lang="fr-CH" altLang="en-US" dirty="0">
                <a:cs typeface="Calibri" panose="020F0502020204030204" pitchFamily="34" charset="0"/>
              </a:rPr>
              <a:t>Automation</a:t>
            </a:r>
          </a:p>
          <a:p>
            <a:pPr lvl="1"/>
            <a:r>
              <a:rPr lang="fr-CH" altLang="en-US" dirty="0">
                <a:cs typeface="Calibri" panose="020F0502020204030204" pitchFamily="34" charset="0"/>
              </a:rPr>
              <a:t>Power supplies</a:t>
            </a:r>
          </a:p>
          <a:p>
            <a:pPr lvl="1"/>
            <a:r>
              <a:rPr lang="fr-CH" altLang="en-US" dirty="0" err="1">
                <a:cs typeface="Calibri" panose="020F0502020204030204" pitchFamily="34" charset="0"/>
              </a:rPr>
              <a:t>Magnets</a:t>
            </a:r>
            <a:endParaRPr lang="fr-CH" altLang="en-US" dirty="0">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a:xfrm>
            <a:off x="8075613" y="373593"/>
            <a:ext cx="3708400" cy="528107"/>
          </a:xfrm>
        </p:spPr>
        <p:txBody>
          <a:bodyPr/>
          <a:lstStyle/>
          <a:p>
            <a:r>
              <a:rPr lang="en-US" sz="3200" dirty="0"/>
              <a:t>What do we buy?</a:t>
            </a:r>
            <a:endParaRPr lang="en-US" sz="3200" dirty="0">
              <a:solidFill>
                <a:schemeClr val="bg2"/>
              </a:solidFill>
              <a:latin typeface="+mn-lt"/>
            </a:endParaRPr>
          </a:p>
        </p:txBody>
      </p:sp>
      <p:grpSp>
        <p:nvGrpSpPr>
          <p:cNvPr id="18" name="Group 17">
            <a:extLst>
              <a:ext uri="{FF2B5EF4-FFF2-40B4-BE49-F238E27FC236}">
                <a16:creationId xmlns:a16="http://schemas.microsoft.com/office/drawing/2014/main" id="{51E45AC6-7DFE-0241-BFE1-1964CCB29A85}"/>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96B861E-D7D0-C541-BDE2-76BCCC8C71C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C00137B-6C53-FE46-A58B-8CE05F17C5D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370929F0-9449-9041-BB5F-AE3B67A0678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84FAF31-CAA2-1A4C-BAAB-C06628302AD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F506A846-753B-5544-9ACC-5D0EC82DC09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5085D54-72B9-8147-9C7D-0D86B217AA6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65788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Industrial </a:t>
            </a:r>
            <a:r>
              <a:rPr lang="en-US" dirty="0" smtClean="0"/>
              <a:t>Return for </a:t>
            </a:r>
            <a:r>
              <a:rPr lang="en-US" dirty="0" smtClean="0"/>
              <a:t>The Netherlands </a:t>
            </a:r>
            <a:r>
              <a:rPr lang="en-US" dirty="0"/>
              <a:t>(services)</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2" name="Rectangle 1">
            <a:extLst>
              <a:ext uri="{FF2B5EF4-FFF2-40B4-BE49-F238E27FC236}">
                <a16:creationId xmlns:a16="http://schemas.microsoft.com/office/drawing/2014/main" id="{717847A4-54B8-9D4B-8B5B-F5572C597210}"/>
              </a:ext>
            </a:extLst>
          </p:cNvPr>
          <p:cNvSpPr/>
          <p:nvPr/>
        </p:nvSpPr>
        <p:spPr>
          <a:xfrm>
            <a:off x="10926897" y="6014371"/>
            <a:ext cx="950901" cy="276999"/>
          </a:xfrm>
          <a:prstGeom prst="rect">
            <a:avLst/>
          </a:prstGeom>
        </p:spPr>
        <p:txBody>
          <a:bodyPr wrap="none">
            <a:spAutoFit/>
          </a:bodyPr>
          <a:lstStyle/>
          <a:p>
            <a:r>
              <a:rPr lang="fr-CH" altLang="en-US" sz="1200" dirty="0"/>
              <a:t>* provisoire</a:t>
            </a:r>
            <a:endParaRPr lang="en-US" sz="1200" dirty="0"/>
          </a:p>
        </p:txBody>
      </p:sp>
      <p:grpSp>
        <p:nvGrpSpPr>
          <p:cNvPr id="9" name="Group 8">
            <a:extLst>
              <a:ext uri="{FF2B5EF4-FFF2-40B4-BE49-F238E27FC236}">
                <a16:creationId xmlns:a16="http://schemas.microsoft.com/office/drawing/2014/main" id="{ED2DB93E-BD0F-574D-ABAB-B943BF5E90B0}"/>
              </a:ext>
            </a:extLst>
          </p:cNvPr>
          <p:cNvGrpSpPr/>
          <p:nvPr/>
        </p:nvGrpSpPr>
        <p:grpSpPr>
          <a:xfrm>
            <a:off x="0" y="-7951"/>
            <a:ext cx="12187669" cy="98854"/>
            <a:chOff x="-1" y="0"/>
            <a:chExt cx="12187669" cy="98854"/>
          </a:xfrm>
        </p:grpSpPr>
        <p:sp>
          <p:nvSpPr>
            <p:cNvPr id="10" name="Rectangle 9">
              <a:extLst>
                <a:ext uri="{FF2B5EF4-FFF2-40B4-BE49-F238E27FC236}">
                  <a16:creationId xmlns:a16="http://schemas.microsoft.com/office/drawing/2014/main" id="{E6B75B7D-523A-9A4D-B1E6-1A81C12FD2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A8959089-EA2E-1B46-A2D4-7E617E2EC3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AE2BCE0-D873-F44A-A22A-31ADE998B1C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325F0AD-1A91-644F-8D4A-E7C7E26DB6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76E6FE-8D85-204D-B602-F0173CC9E96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595D074-3AB5-F849-BD19-9949F363DE1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524000"/>
            <a:ext cx="6553200" cy="3810000"/>
          </a:xfrm>
          <a:prstGeom prst="rect">
            <a:avLst/>
          </a:prstGeom>
        </p:spPr>
      </p:pic>
    </p:spTree>
    <p:extLst>
      <p:ext uri="{BB962C8B-B14F-4D97-AF65-F5344CB8AC3E}">
        <p14:creationId xmlns:p14="http://schemas.microsoft.com/office/powerpoint/2010/main" val="13413276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smtClean="0"/>
              <a:t>Some </a:t>
            </a:r>
            <a:r>
              <a:rPr lang="en-US" dirty="0" smtClean="0"/>
              <a:t>Dutch </a:t>
            </a:r>
            <a:r>
              <a:rPr lang="en-US" dirty="0" smtClean="0"/>
              <a:t>suppliers </a:t>
            </a:r>
            <a:br>
              <a:rPr lang="en-US" dirty="0" smtClean="0"/>
            </a:br>
            <a:r>
              <a:rPr lang="en-US" dirty="0" smtClean="0"/>
              <a:t>2020-2021</a:t>
            </a:r>
            <a:endParaRPr lang="en-US" dirty="0"/>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r>
              <a:rPr lang="en-US" dirty="0" smtClean="0"/>
              <a:t>25/06/2021</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31</a:t>
            </a:fld>
            <a:endParaRPr lang="en-US" dirty="0"/>
          </a:p>
        </p:txBody>
      </p:sp>
      <p:grpSp>
        <p:nvGrpSpPr>
          <p:cNvPr id="9" name="Group 8">
            <a:extLst>
              <a:ext uri="{FF2B5EF4-FFF2-40B4-BE49-F238E27FC236}">
                <a16:creationId xmlns:a16="http://schemas.microsoft.com/office/drawing/2014/main" id="{ED2DB93E-BD0F-574D-ABAB-B943BF5E90B0}"/>
              </a:ext>
            </a:extLst>
          </p:cNvPr>
          <p:cNvGrpSpPr/>
          <p:nvPr/>
        </p:nvGrpSpPr>
        <p:grpSpPr>
          <a:xfrm>
            <a:off x="0" y="-7951"/>
            <a:ext cx="12187669" cy="98854"/>
            <a:chOff x="-1" y="0"/>
            <a:chExt cx="12187669" cy="98854"/>
          </a:xfrm>
        </p:grpSpPr>
        <p:sp>
          <p:nvSpPr>
            <p:cNvPr id="10" name="Rectangle 9">
              <a:extLst>
                <a:ext uri="{FF2B5EF4-FFF2-40B4-BE49-F238E27FC236}">
                  <a16:creationId xmlns:a16="http://schemas.microsoft.com/office/drawing/2014/main" id="{E6B75B7D-523A-9A4D-B1E6-1A81C12FD2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A8959089-EA2E-1B46-A2D4-7E617E2EC3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AE2BCE0-D873-F44A-A22A-31ADE998B1C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325F0AD-1A91-644F-8D4A-E7C7E26DB6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76E6FE-8D85-204D-B602-F0173CC9E96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C595D074-3AB5-F849-BD19-9949F363DE1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7" name="Object 6"/>
          <p:cNvGraphicFramePr>
            <a:graphicFrameLocks noChangeAspect="1"/>
          </p:cNvGraphicFramePr>
          <p:nvPr>
            <p:extLst>
              <p:ext uri="{D42A27DB-BD31-4B8C-83A1-F6EECF244321}">
                <p14:modId xmlns:p14="http://schemas.microsoft.com/office/powerpoint/2010/main" val="1508619125"/>
              </p:ext>
            </p:extLst>
          </p:nvPr>
        </p:nvGraphicFramePr>
        <p:xfrm>
          <a:off x="3272616" y="1199002"/>
          <a:ext cx="8545512" cy="4721225"/>
        </p:xfrm>
        <a:graphic>
          <a:graphicData uri="http://schemas.openxmlformats.org/presentationml/2006/ole">
            <mc:AlternateContent xmlns:mc="http://schemas.openxmlformats.org/markup-compatibility/2006">
              <mc:Choice xmlns:v="urn:schemas-microsoft-com:vml" Requires="v">
                <p:oleObj spid="_x0000_s1051" name="Worksheet" r:id="rId4" imgW="8545329" imgH="4721646" progId="Excel.Sheet.12">
                  <p:embed/>
                </p:oleObj>
              </mc:Choice>
              <mc:Fallback>
                <p:oleObj name="Worksheet" r:id="rId4" imgW="8545329" imgH="4721646" progId="Excel.Sheet.12">
                  <p:embed/>
                  <p:pic>
                    <p:nvPicPr>
                      <p:cNvPr id="0" name=""/>
                      <p:cNvPicPr/>
                      <p:nvPr/>
                    </p:nvPicPr>
                    <p:blipFill>
                      <a:blip r:embed="rId5"/>
                      <a:stretch>
                        <a:fillRect/>
                      </a:stretch>
                    </p:blipFill>
                    <p:spPr>
                      <a:xfrm>
                        <a:off x="3272616" y="1199002"/>
                        <a:ext cx="8545512" cy="4721225"/>
                      </a:xfrm>
                      <a:prstGeom prst="rect">
                        <a:avLst/>
                      </a:prstGeom>
                    </p:spPr>
                  </p:pic>
                </p:oleObj>
              </mc:Fallback>
            </mc:AlternateContent>
          </a:graphicData>
        </a:graphic>
      </p:graphicFrame>
      <p:sp>
        <p:nvSpPr>
          <p:cNvPr id="17"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Tree>
    <p:extLst>
      <p:ext uri="{BB962C8B-B14F-4D97-AF65-F5344CB8AC3E}">
        <p14:creationId xmlns:p14="http://schemas.microsoft.com/office/powerpoint/2010/main" val="35570555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32</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270789" y="2214424"/>
            <a:ext cx="3819972" cy="1754326"/>
          </a:xfrm>
          <a:prstGeom prst="rect">
            <a:avLst/>
          </a:prstGeom>
          <a:noFill/>
        </p:spPr>
        <p:txBody>
          <a:bodyPr wrap="square" rtlCol="0">
            <a:spAutoFit/>
          </a:bodyPr>
          <a:lstStyle/>
          <a:p>
            <a:pPr algn="ctr"/>
            <a:r>
              <a:rPr lang="en-US" sz="3600" dirty="0">
                <a:solidFill>
                  <a:schemeClr val="bg1"/>
                </a:solidFill>
              </a:rPr>
              <a:t>Impact of </a:t>
            </a:r>
            <a:br>
              <a:rPr lang="en-US" sz="3600" dirty="0">
                <a:solidFill>
                  <a:schemeClr val="bg1"/>
                </a:solidFill>
              </a:rPr>
            </a:br>
            <a:r>
              <a:rPr lang="en-US" sz="3600" dirty="0">
                <a:solidFill>
                  <a:schemeClr val="bg1"/>
                </a:solidFill>
              </a:rPr>
              <a:t>Doing business with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592263"/>
            <a:ext cx="11376024" cy="933162"/>
          </a:xfrm>
        </p:spPr>
        <p:txBody>
          <a:bodyPr/>
          <a:lstStyle/>
          <a:p>
            <a:r>
              <a:rPr lang="en-US" b="0" dirty="0">
                <a:solidFill>
                  <a:schemeClr val="accent1"/>
                </a:solidFill>
              </a:rPr>
              <a:t>Empirical studies (by the analysis of financial data from 1995 to 2008 from 365 CERN suppliers for the LHC) show that after working with CERN on high-tech contracts, CERN suppliers </a:t>
            </a:r>
            <a:br>
              <a:rPr lang="en-US" b="0" dirty="0">
                <a:solidFill>
                  <a:schemeClr val="accent1"/>
                </a:solidFill>
              </a:rPr>
            </a:br>
            <a:r>
              <a:rPr lang="en-US" b="0" dirty="0">
                <a:solidFill>
                  <a:schemeClr val="accent1"/>
                </a:solidFill>
              </a:rPr>
              <a:t>out-perform their peers by:</a:t>
            </a:r>
          </a:p>
          <a:p>
            <a:endParaRPr lang="en-US" dirty="0"/>
          </a:p>
        </p:txBody>
      </p:sp>
      <p:sp>
        <p:nvSpPr>
          <p:cNvPr id="3" name="Title 2"/>
          <p:cNvSpPr>
            <a:spLocks noGrp="1"/>
          </p:cNvSpPr>
          <p:nvPr>
            <p:ph type="title"/>
          </p:nvPr>
        </p:nvSpPr>
        <p:spPr/>
        <p:txBody>
          <a:bodyPr/>
          <a:lstStyle/>
          <a:p>
            <a:pPr algn="ctr"/>
            <a:r>
              <a:rPr lang="en-US" dirty="0"/>
              <a:t>The economical impact of CERN Procurement on supplier’s performance (</a:t>
            </a:r>
            <a:r>
              <a:rPr lang="en-US" dirty="0" err="1"/>
              <a:t>Castelnovo</a:t>
            </a:r>
            <a:r>
              <a:rPr lang="en-US" dirty="0"/>
              <a:t> et al, 2018)</a:t>
            </a:r>
          </a:p>
        </p:txBody>
      </p:sp>
      <p:sp>
        <p:nvSpPr>
          <p:cNvPr id="4" name="Date Placeholder 3"/>
          <p:cNvSpPr>
            <a:spLocks noGrp="1"/>
          </p:cNvSpPr>
          <p:nvPr>
            <p:ph type="dt" sz="half" idx="10"/>
          </p:nvPr>
        </p:nvSpPr>
        <p:spPr/>
        <p:txBody>
          <a:bodyPr/>
          <a:lstStyle/>
          <a:p>
            <a:r>
              <a:rPr lang="en-US" dirty="0" smtClean="0"/>
              <a:t>25/06/2021</a:t>
            </a:r>
            <a:endParaRPr lang="en-US" dirty="0"/>
          </a:p>
        </p:txBody>
      </p:sp>
      <p:sp>
        <p:nvSpPr>
          <p:cNvPr id="5" name="Footer Placeholder 4"/>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33</a:t>
            </a:fld>
            <a:endParaRPr lang="en-US" dirty="0"/>
          </a:p>
        </p:txBody>
      </p:sp>
      <p:sp>
        <p:nvSpPr>
          <p:cNvPr id="7" name="Text Placeholder 7"/>
          <p:cNvSpPr txBox="1">
            <a:spLocks/>
          </p:cNvSpPr>
          <p:nvPr/>
        </p:nvSpPr>
        <p:spPr>
          <a:xfrm>
            <a:off x="407988" y="2583536"/>
            <a:ext cx="5616575" cy="383600"/>
          </a:xfrm>
          <a:prstGeom prst="rect">
            <a:avLst/>
          </a:prstGeom>
          <a:no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Investing more in R&amp;D and filing more patents</a:t>
            </a:r>
          </a:p>
        </p:txBody>
      </p:sp>
      <p:sp>
        <p:nvSpPr>
          <p:cNvPr id="8" name="Text Placeholder 7"/>
          <p:cNvSpPr txBox="1">
            <a:spLocks/>
          </p:cNvSpPr>
          <p:nvPr/>
        </p:nvSpPr>
        <p:spPr>
          <a:xfrm>
            <a:off x="6254750" y="2583536"/>
            <a:ext cx="5529263" cy="383600"/>
          </a:xfrm>
          <a:prstGeom prst="rect">
            <a:avLst/>
          </a:prstGeom>
          <a:noFill/>
          <a:ln>
            <a:noFill/>
          </a:ln>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b="0" dirty="0">
                <a:solidFill>
                  <a:schemeClr val="accent5"/>
                </a:solidFill>
              </a:rPr>
              <a:t>Higher productivity, revenue and profitability </a:t>
            </a:r>
          </a:p>
        </p:txBody>
      </p:sp>
      <p:grpSp>
        <p:nvGrpSpPr>
          <p:cNvPr id="22" name="Group 21"/>
          <p:cNvGrpSpPr/>
          <p:nvPr/>
        </p:nvGrpSpPr>
        <p:grpSpPr>
          <a:xfrm>
            <a:off x="805401" y="2967136"/>
            <a:ext cx="4989483" cy="3224082"/>
            <a:chOff x="1098279" y="3193764"/>
            <a:chExt cx="3990555" cy="2883687"/>
          </a:xfrm>
        </p:grpSpPr>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9160" y="3193764"/>
              <a:ext cx="3819674" cy="2294716"/>
            </a:xfrm>
            <a:prstGeom prst="rect">
              <a:avLst/>
            </a:prstGeom>
          </p:spPr>
        </p:pic>
        <p:sp>
          <p:nvSpPr>
            <p:cNvPr id="13" name="TextBox 12"/>
            <p:cNvSpPr txBox="1"/>
            <p:nvPr/>
          </p:nvSpPr>
          <p:spPr>
            <a:xfrm rot="16200000">
              <a:off x="2647338" y="5597653"/>
              <a:ext cx="759541" cy="200055"/>
            </a:xfrm>
            <a:prstGeom prst="rect">
              <a:avLst/>
            </a:prstGeom>
            <a:noFill/>
          </p:spPr>
          <p:txBody>
            <a:bodyPr wrap="square" lIns="0" rIns="0" rtlCol="0">
              <a:spAutoFit/>
            </a:bodyPr>
            <a:lstStyle/>
            <a:p>
              <a:r>
                <a:rPr lang="en-US" sz="700" dirty="0">
                  <a:solidFill>
                    <a:schemeClr val="tx2"/>
                  </a:solidFill>
                </a:rPr>
                <a:t>1,2 years later</a:t>
              </a:r>
            </a:p>
          </p:txBody>
        </p:sp>
        <p:sp>
          <p:nvSpPr>
            <p:cNvPr id="14" name="TextBox 13"/>
            <p:cNvSpPr txBox="1"/>
            <p:nvPr/>
          </p:nvSpPr>
          <p:spPr>
            <a:xfrm rot="16200000">
              <a:off x="2227009" y="5597653"/>
              <a:ext cx="759541" cy="200055"/>
            </a:xfrm>
            <a:prstGeom prst="rect">
              <a:avLst/>
            </a:prstGeom>
            <a:noFill/>
          </p:spPr>
          <p:txBody>
            <a:bodyPr wrap="square" lIns="0" rIns="0" rtlCol="0">
              <a:spAutoFit/>
            </a:bodyPr>
            <a:lstStyle/>
            <a:p>
              <a:r>
                <a:rPr lang="en-US" sz="700" dirty="0">
                  <a:solidFill>
                    <a:schemeClr val="tx2"/>
                  </a:solidFill>
                </a:rPr>
                <a:t>Date of order</a:t>
              </a:r>
            </a:p>
          </p:txBody>
        </p:sp>
        <p:sp>
          <p:nvSpPr>
            <p:cNvPr id="15" name="TextBox 14"/>
            <p:cNvSpPr txBox="1"/>
            <p:nvPr/>
          </p:nvSpPr>
          <p:spPr>
            <a:xfrm rot="16200000">
              <a:off x="1821426" y="5597653"/>
              <a:ext cx="759541" cy="200055"/>
            </a:xfrm>
            <a:prstGeom prst="rect">
              <a:avLst/>
            </a:prstGeom>
            <a:noFill/>
          </p:spPr>
          <p:txBody>
            <a:bodyPr wrap="square" lIns="0" rIns="0" rtlCol="0">
              <a:spAutoFit/>
            </a:bodyPr>
            <a:lstStyle/>
            <a:p>
              <a:r>
                <a:rPr lang="en-US" sz="700" dirty="0">
                  <a:solidFill>
                    <a:schemeClr val="tx2"/>
                  </a:solidFill>
                </a:rPr>
                <a:t>2-1 years before</a:t>
              </a:r>
            </a:p>
          </p:txBody>
        </p:sp>
        <p:sp>
          <p:nvSpPr>
            <p:cNvPr id="16" name="TextBox 15"/>
            <p:cNvSpPr txBox="1"/>
            <p:nvPr/>
          </p:nvSpPr>
          <p:spPr>
            <a:xfrm rot="16200000">
              <a:off x="1378975"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2 years before</a:t>
              </a:r>
            </a:p>
          </p:txBody>
        </p:sp>
        <p:sp>
          <p:nvSpPr>
            <p:cNvPr id="17" name="TextBox 16"/>
            <p:cNvSpPr txBox="1"/>
            <p:nvPr/>
          </p:nvSpPr>
          <p:spPr>
            <a:xfrm rot="16200000">
              <a:off x="4350778" y="5543792"/>
              <a:ext cx="759541" cy="307777"/>
            </a:xfrm>
            <a:prstGeom prst="rect">
              <a:avLst/>
            </a:prstGeom>
            <a:noFill/>
          </p:spPr>
          <p:txBody>
            <a:bodyPr wrap="square" lIns="0" rIns="0" rtlCol="0">
              <a:spAutoFit/>
            </a:bodyPr>
            <a:lstStyle/>
            <a:p>
              <a:r>
                <a:rPr lang="en-US" sz="700" dirty="0">
                  <a:solidFill>
                    <a:schemeClr val="tx2"/>
                  </a:solidFill>
                </a:rPr>
                <a:t>More than </a:t>
              </a:r>
            </a:p>
            <a:p>
              <a:r>
                <a:rPr lang="en-US" sz="700" dirty="0">
                  <a:solidFill>
                    <a:schemeClr val="tx2"/>
                  </a:solidFill>
                </a:rPr>
                <a:t>8 years later</a:t>
              </a:r>
            </a:p>
          </p:txBody>
        </p:sp>
        <p:sp>
          <p:nvSpPr>
            <p:cNvPr id="18" name="TextBox 17"/>
            <p:cNvSpPr txBox="1"/>
            <p:nvPr/>
          </p:nvSpPr>
          <p:spPr>
            <a:xfrm rot="16200000">
              <a:off x="3930450" y="5597653"/>
              <a:ext cx="759541" cy="200055"/>
            </a:xfrm>
            <a:prstGeom prst="rect">
              <a:avLst/>
            </a:prstGeom>
            <a:noFill/>
          </p:spPr>
          <p:txBody>
            <a:bodyPr wrap="square" lIns="0" rIns="0" rtlCol="0">
              <a:spAutoFit/>
            </a:bodyPr>
            <a:lstStyle/>
            <a:p>
              <a:r>
                <a:rPr lang="en-US" sz="700" dirty="0">
                  <a:solidFill>
                    <a:schemeClr val="tx2"/>
                  </a:solidFill>
                </a:rPr>
                <a:t>7,8 years later</a:t>
              </a:r>
            </a:p>
          </p:txBody>
        </p:sp>
        <p:sp>
          <p:nvSpPr>
            <p:cNvPr id="19" name="TextBox 18"/>
            <p:cNvSpPr txBox="1"/>
            <p:nvPr/>
          </p:nvSpPr>
          <p:spPr>
            <a:xfrm rot="16200000">
              <a:off x="3524867" y="5597653"/>
              <a:ext cx="759541" cy="200055"/>
            </a:xfrm>
            <a:prstGeom prst="rect">
              <a:avLst/>
            </a:prstGeom>
            <a:noFill/>
          </p:spPr>
          <p:txBody>
            <a:bodyPr wrap="square" lIns="0" rIns="0" rtlCol="0">
              <a:spAutoFit/>
            </a:bodyPr>
            <a:lstStyle/>
            <a:p>
              <a:r>
                <a:rPr lang="en-US" sz="700" dirty="0">
                  <a:solidFill>
                    <a:schemeClr val="tx2"/>
                  </a:solidFill>
                </a:rPr>
                <a:t>5,6 years later</a:t>
              </a:r>
            </a:p>
          </p:txBody>
        </p:sp>
        <p:sp>
          <p:nvSpPr>
            <p:cNvPr id="20" name="TextBox 19"/>
            <p:cNvSpPr txBox="1"/>
            <p:nvPr/>
          </p:nvSpPr>
          <p:spPr>
            <a:xfrm rot="16200000">
              <a:off x="3082416" y="5597653"/>
              <a:ext cx="759541" cy="200055"/>
            </a:xfrm>
            <a:prstGeom prst="rect">
              <a:avLst/>
            </a:prstGeom>
            <a:noFill/>
          </p:spPr>
          <p:txBody>
            <a:bodyPr wrap="square" lIns="0" rIns="0" rtlCol="0">
              <a:spAutoFit/>
            </a:bodyPr>
            <a:lstStyle/>
            <a:p>
              <a:r>
                <a:rPr lang="en-US" sz="700" dirty="0">
                  <a:solidFill>
                    <a:schemeClr val="tx2"/>
                  </a:solidFill>
                </a:rPr>
                <a:t>3,4 years later</a:t>
              </a:r>
            </a:p>
          </p:txBody>
        </p:sp>
        <p:sp>
          <p:nvSpPr>
            <p:cNvPr id="21" name="TextBox 20"/>
            <p:cNvSpPr txBox="1"/>
            <p:nvPr/>
          </p:nvSpPr>
          <p:spPr>
            <a:xfrm rot="16200000">
              <a:off x="818536" y="4104031"/>
              <a:ext cx="759541" cy="200055"/>
            </a:xfrm>
            <a:prstGeom prst="rect">
              <a:avLst/>
            </a:prstGeom>
            <a:noFill/>
          </p:spPr>
          <p:txBody>
            <a:bodyPr wrap="square" lIns="0" rIns="0" rtlCol="0">
              <a:spAutoFit/>
            </a:bodyPr>
            <a:lstStyle/>
            <a:p>
              <a:r>
                <a:rPr lang="en-US" sz="700" dirty="0">
                  <a:solidFill>
                    <a:schemeClr val="tx2"/>
                  </a:solidFill>
                </a:rPr>
                <a:t>Patents per firm</a:t>
              </a:r>
            </a:p>
          </p:txBody>
        </p:sp>
      </p:grpSp>
      <p:graphicFrame>
        <p:nvGraphicFramePr>
          <p:cNvPr id="23" name="Diagram 22"/>
          <p:cNvGraphicFramePr/>
          <p:nvPr>
            <p:extLst>
              <p:ext uri="{D42A27DB-BD31-4B8C-83A1-F6EECF244321}">
                <p14:modId xmlns:p14="http://schemas.microsoft.com/office/powerpoint/2010/main" val="3677931102"/>
              </p:ext>
            </p:extLst>
          </p:nvPr>
        </p:nvGraphicFramePr>
        <p:xfrm>
          <a:off x="7545372" y="3257471"/>
          <a:ext cx="3884804" cy="277213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24" name="Group 23">
            <a:extLst>
              <a:ext uri="{FF2B5EF4-FFF2-40B4-BE49-F238E27FC236}">
                <a16:creationId xmlns:a16="http://schemas.microsoft.com/office/drawing/2014/main" id="{C187E7F1-8A37-BC4C-AFEA-569455713420}"/>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7D4C1FF7-8D2A-EA4B-A127-3AA0E76071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69AEFDED-E167-5048-A25A-86C100004297}"/>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A0A321CA-CAAB-FB45-983C-31216C0BC5F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04073D04-E264-E146-B028-5AA11CCE9E9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36801EB-2B3B-A847-A5D7-F1CDA6FED020}"/>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6543FF77-4FA8-AB4F-A7C5-38D9C0ADD8B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957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23"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4" name="Slide Number Placeholder 3"/>
          <p:cNvSpPr>
            <a:spLocks noGrp="1"/>
          </p:cNvSpPr>
          <p:nvPr>
            <p:ph type="sldNum" sz="quarter" idx="12"/>
          </p:nvPr>
        </p:nvSpPr>
        <p:spPr/>
        <p:txBody>
          <a:bodyPr/>
          <a:lstStyle/>
          <a:p>
            <a:fld id="{490AA3F6-1618-3548-975A-DD1A2939A246}" type="slidenum">
              <a:rPr lang="fr-FR" smtClean="0"/>
              <a:t>34</a:t>
            </a:fld>
            <a:endParaRPr lang="fr-FR"/>
          </a:p>
        </p:txBody>
      </p:sp>
      <p:sp>
        <p:nvSpPr>
          <p:cNvPr id="5" name="Title 4"/>
          <p:cNvSpPr>
            <a:spLocks noGrp="1"/>
          </p:cNvSpPr>
          <p:nvPr>
            <p:ph type="title"/>
          </p:nvPr>
        </p:nvSpPr>
        <p:spPr>
          <a:xfrm>
            <a:off x="696000" y="465592"/>
            <a:ext cx="10800000" cy="983796"/>
          </a:xfrm>
        </p:spPr>
        <p:txBody>
          <a:bodyPr>
            <a:normAutofit fontScale="90000"/>
          </a:bodyPr>
          <a:lstStyle/>
          <a:p>
            <a:pPr algn="ctr"/>
            <a:r>
              <a:rPr lang="en-US" altLang="en-US" sz="4000" dirty="0">
                <a:latin typeface="+mn-lt"/>
                <a:cs typeface="Calibri" panose="020F0502020204030204" pitchFamily="34" charset="0"/>
              </a:rPr>
              <a:t>Doing business with CERN: the facts</a:t>
            </a:r>
            <a:br>
              <a:rPr lang="en-US" altLang="en-US" sz="4000" dirty="0">
                <a:latin typeface="+mn-lt"/>
                <a:cs typeface="Calibri" panose="020F0502020204030204" pitchFamily="34" charset="0"/>
              </a:rPr>
            </a:br>
            <a:r>
              <a:rPr lang="en-US" sz="2000" dirty="0">
                <a:latin typeface="Calibri" panose="020F0502020204030204" pitchFamily="34" charset="0"/>
              </a:rPr>
              <a:t>S</a:t>
            </a:r>
            <a:r>
              <a:rPr lang="en-US" sz="2700" dirty="0">
                <a:latin typeface="Calibri" panose="020F0502020204030204" pitchFamily="34" charset="0"/>
              </a:rPr>
              <a:t>upplier survey (669 suppliers in 33 countries, 2017): </a:t>
            </a:r>
            <a:r>
              <a:rPr lang="en-US" sz="4000" dirty="0">
                <a:latin typeface="Calibri" panose="020F0502020204030204" pitchFamily="34" charset="0"/>
              </a:rPr>
              <a:t/>
            </a:r>
            <a:br>
              <a:rPr lang="en-US" sz="4000" dirty="0">
                <a:latin typeface="Calibri" panose="020F0502020204030204" pitchFamily="34" charset="0"/>
              </a:rPr>
            </a:br>
            <a:endParaRPr lang="en-US" sz="4000" dirty="0">
              <a:latin typeface="+mn-lt"/>
            </a:endParaRPr>
          </a:p>
        </p:txBody>
      </p:sp>
      <p:sp>
        <p:nvSpPr>
          <p:cNvPr id="8" name="ZoneTexte 9"/>
          <p:cNvSpPr txBox="1"/>
          <p:nvPr/>
        </p:nvSpPr>
        <p:spPr>
          <a:xfrm>
            <a:off x="695999" y="1644721"/>
            <a:ext cx="3528000" cy="985836"/>
          </a:xfrm>
          <a:prstGeom prst="rect">
            <a:avLst/>
          </a:prstGeom>
          <a:solidFill>
            <a:schemeClr val="accent5"/>
          </a:solidFill>
        </p:spPr>
        <p:txBody>
          <a:bodyPr wrap="square" rtlCol="0" anchor="ctr" anchorCtr="0">
            <a:noAutofit/>
          </a:bodyPr>
          <a:lstStyle/>
          <a:p>
            <a:pPr algn="ctr">
              <a:spcBef>
                <a:spcPct val="20000"/>
              </a:spcBef>
              <a:defRPr/>
            </a:pPr>
            <a:r>
              <a:rPr lang="en-US" sz="2400" dirty="0">
                <a:solidFill>
                  <a:schemeClr val="bg1"/>
                </a:solidFill>
                <a:latin typeface="Calibri" panose="020F0502020204030204" pitchFamily="34" charset="0"/>
              </a:rPr>
              <a:t>48%</a:t>
            </a:r>
          </a:p>
          <a:p>
            <a:pPr algn="ctr">
              <a:spcBef>
                <a:spcPct val="20000"/>
              </a:spcBef>
              <a:defRPr/>
            </a:pPr>
            <a:r>
              <a:rPr lang="en-US" sz="1600" dirty="0">
                <a:solidFill>
                  <a:schemeClr val="bg1"/>
                </a:solidFill>
                <a:latin typeface="Calibri" panose="020F0502020204030204" pitchFamily="34" charset="0"/>
              </a:rPr>
              <a:t> improved products and services</a:t>
            </a:r>
            <a:endParaRPr lang="en-US" sz="1600" dirty="0">
              <a:solidFill>
                <a:schemeClr val="bg1"/>
              </a:solidFill>
              <a:latin typeface="+mj-lt"/>
            </a:endParaRPr>
          </a:p>
        </p:txBody>
      </p:sp>
      <p:sp>
        <p:nvSpPr>
          <p:cNvPr id="9" name="ZoneTexte 10"/>
          <p:cNvSpPr txBox="1"/>
          <p:nvPr/>
        </p:nvSpPr>
        <p:spPr>
          <a:xfrm>
            <a:off x="4332000" y="1644721"/>
            <a:ext cx="3528000" cy="98583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42% </a:t>
            </a:r>
          </a:p>
          <a:p>
            <a:pPr algn="ctr"/>
            <a:r>
              <a:rPr lang="en-US" sz="1600" dirty="0">
                <a:solidFill>
                  <a:schemeClr val="bg1"/>
                </a:solidFill>
                <a:latin typeface="Calibri" panose="020F0502020204030204" pitchFamily="34" charset="0"/>
              </a:rPr>
              <a:t>developed new products</a:t>
            </a:r>
          </a:p>
        </p:txBody>
      </p:sp>
      <p:sp>
        <p:nvSpPr>
          <p:cNvPr id="10" name="ZoneTexte 11"/>
          <p:cNvSpPr txBox="1"/>
          <p:nvPr/>
        </p:nvSpPr>
        <p:spPr>
          <a:xfrm>
            <a:off x="7973959" y="1644721"/>
            <a:ext cx="3528000" cy="1200329"/>
          </a:xfrm>
          <a:prstGeom prst="rect">
            <a:avLst/>
          </a:prstGeom>
          <a:solidFill>
            <a:schemeClr val="accent5"/>
          </a:solidFill>
        </p:spPr>
        <p:txBody>
          <a:bodyPr wrap="square" lIns="72000" rIns="72000" rtlCol="0">
            <a:spAutoFit/>
          </a:bodyPr>
          <a:lstStyle/>
          <a:p>
            <a:pPr algn="ctr"/>
            <a:r>
              <a:rPr lang="en-US" sz="2400" dirty="0">
                <a:solidFill>
                  <a:schemeClr val="bg1"/>
                </a:solidFill>
                <a:latin typeface="Calibri" panose="020F0502020204030204" pitchFamily="34" charset="0"/>
              </a:rPr>
              <a:t>55% </a:t>
            </a:r>
          </a:p>
          <a:p>
            <a:pPr algn="ctr"/>
            <a:r>
              <a:rPr lang="en-US" sz="1600" dirty="0">
                <a:solidFill>
                  <a:schemeClr val="bg1"/>
                </a:solidFill>
                <a:latin typeface="Calibri" panose="020F0502020204030204" pitchFamily="34" charset="0"/>
              </a:rPr>
              <a:t>improved technical knowledge </a:t>
            </a:r>
          </a:p>
          <a:p>
            <a:pPr algn="ctr"/>
            <a:r>
              <a:rPr lang="en-US" sz="1600" dirty="0">
                <a:solidFill>
                  <a:schemeClr val="bg1"/>
                </a:solidFill>
                <a:latin typeface="Calibri" panose="020F0502020204030204" pitchFamily="34" charset="0"/>
              </a:rPr>
              <a:t>in their field</a:t>
            </a:r>
            <a:endParaRPr lang="en-US" sz="1600" dirty="0">
              <a:solidFill>
                <a:schemeClr val="bg1"/>
              </a:solidFill>
              <a:latin typeface="Arial" charset="0"/>
              <a:ea typeface="Arial" charset="0"/>
              <a:cs typeface="Arial" charset="0"/>
            </a:endParaRPr>
          </a:p>
          <a:p>
            <a:pPr algn="ctr"/>
            <a:endParaRPr lang="en-US" sz="1600" dirty="0">
              <a:solidFill>
                <a:schemeClr val="bg1"/>
              </a:solidFill>
              <a:latin typeface="Arial" charset="0"/>
              <a:ea typeface="Arial" charset="0"/>
              <a:cs typeface="Arial" charset="0"/>
            </a:endParaRPr>
          </a:p>
        </p:txBody>
      </p:sp>
      <p:sp>
        <p:nvSpPr>
          <p:cNvPr id="11" name="ZoneTexte 12"/>
          <p:cNvSpPr txBox="1"/>
          <p:nvPr/>
        </p:nvSpPr>
        <p:spPr>
          <a:xfrm>
            <a:off x="695999" y="4955735"/>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18%</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12" name="ZoneTexte 13"/>
          <p:cNvSpPr txBox="1"/>
          <p:nvPr/>
        </p:nvSpPr>
        <p:spPr>
          <a:xfrm>
            <a:off x="4331999" y="4955735"/>
            <a:ext cx="3528000" cy="107721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62% </a:t>
            </a:r>
          </a:p>
          <a:p>
            <a:pPr algn="ctr"/>
            <a:r>
              <a:rPr lang="en-US" sz="1600" dirty="0">
                <a:solidFill>
                  <a:schemeClr val="bg1"/>
                </a:solidFill>
                <a:latin typeface="Calibri" panose="020F0502020204030204" pitchFamily="34" charset="0"/>
              </a:rPr>
              <a:t>used CERN as a marketing reference</a:t>
            </a:r>
            <a:endParaRPr lang="en-US" sz="1600" dirty="0">
              <a:solidFill>
                <a:schemeClr val="bg1"/>
              </a:solidFill>
              <a:latin typeface="Arial" charset="0"/>
              <a:ea typeface="Arial" charset="0"/>
              <a:cs typeface="Arial" charset="0"/>
            </a:endParaRPr>
          </a:p>
        </p:txBody>
      </p:sp>
      <p:sp>
        <p:nvSpPr>
          <p:cNvPr id="13" name="ZoneTexte 14"/>
          <p:cNvSpPr txBox="1"/>
          <p:nvPr/>
        </p:nvSpPr>
        <p:spPr>
          <a:xfrm>
            <a:off x="7973959" y="4993056"/>
            <a:ext cx="3528000" cy="1077218"/>
          </a:xfrm>
          <a:prstGeom prst="rect">
            <a:avLst/>
          </a:prstGeom>
          <a:solidFill>
            <a:schemeClr val="accent5"/>
          </a:solidFill>
        </p:spPr>
        <p:txBody>
          <a:bodyPr wrap="square" rtlCol="0" anchor="ctr" anchorCtr="0">
            <a:noAutofit/>
          </a:bodyPr>
          <a:lstStyle/>
          <a:p>
            <a:pPr algn="ctr">
              <a:spcBef>
                <a:spcPct val="20000"/>
              </a:spcBef>
              <a:defRPr/>
            </a:pPr>
            <a:r>
              <a:rPr lang="en-US" sz="1600" dirty="0">
                <a:solidFill>
                  <a:schemeClr val="bg1"/>
                </a:solidFill>
                <a:latin typeface="Calibri" panose="020F0502020204030204" pitchFamily="34" charset="0"/>
              </a:rPr>
              <a:t>Most firms experienced </a:t>
            </a:r>
          </a:p>
          <a:p>
            <a:pPr algn="ctr">
              <a:spcBef>
                <a:spcPct val="20000"/>
              </a:spcBef>
              <a:defRPr/>
            </a:pPr>
            <a:r>
              <a:rPr lang="en-US" sz="1600" dirty="0">
                <a:solidFill>
                  <a:schemeClr val="bg1"/>
                </a:solidFill>
                <a:latin typeface="Calibri" panose="020F0502020204030204" pitchFamily="34" charset="0"/>
              </a:rPr>
              <a:t>no financial </a:t>
            </a:r>
            <a:r>
              <a:rPr lang="en-US" sz="1600" dirty="0" smtClean="0">
                <a:solidFill>
                  <a:schemeClr val="bg1"/>
                </a:solidFill>
                <a:latin typeface="Calibri" panose="020F0502020204030204" pitchFamily="34" charset="0"/>
              </a:rPr>
              <a:t>loss</a:t>
            </a:r>
            <a:endParaRPr lang="en-US" sz="1600" dirty="0">
              <a:solidFill>
                <a:schemeClr val="bg1"/>
              </a:solidFill>
              <a:latin typeface="Calibri" panose="020F0502020204030204" pitchFamily="34" charset="0"/>
            </a:endParaRPr>
          </a:p>
        </p:txBody>
      </p:sp>
      <p:pic>
        <p:nvPicPr>
          <p:cNvPr id="16" name="Picture Placeholder 15">
            <a:extLst>
              <a:ext uri="{FF2B5EF4-FFF2-40B4-BE49-F238E27FC236}">
                <a16:creationId xmlns:a16="http://schemas.microsoft.com/office/drawing/2014/main" id="{01FA7A8D-7E55-2D4C-9713-35DD6A62BC33}"/>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701960" y="2630557"/>
            <a:ext cx="10799999" cy="2369555"/>
          </a:xfrm>
        </p:spPr>
      </p:pic>
      <p:grpSp>
        <p:nvGrpSpPr>
          <p:cNvPr id="14" name="Group 13">
            <a:extLst>
              <a:ext uri="{FF2B5EF4-FFF2-40B4-BE49-F238E27FC236}">
                <a16:creationId xmlns:a16="http://schemas.microsoft.com/office/drawing/2014/main" id="{35931052-B2CD-8043-95A9-A76F0AFAEA9C}"/>
              </a:ext>
            </a:extLst>
          </p:cNvPr>
          <p:cNvGrpSpPr/>
          <p:nvPr/>
        </p:nvGrpSpPr>
        <p:grpSpPr>
          <a:xfrm>
            <a:off x="-1" y="0"/>
            <a:ext cx="12187669" cy="98854"/>
            <a:chOff x="-1" y="0"/>
            <a:chExt cx="12187669" cy="98854"/>
          </a:xfrm>
        </p:grpSpPr>
        <p:sp>
          <p:nvSpPr>
            <p:cNvPr id="15" name="Rectangle 14">
              <a:extLst>
                <a:ext uri="{FF2B5EF4-FFF2-40B4-BE49-F238E27FC236}">
                  <a16:creationId xmlns:a16="http://schemas.microsoft.com/office/drawing/2014/main" id="{013D5E43-576E-D441-A9F9-19171CEE21F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A56865E-9F67-2F49-AF12-CD15BDBBC41F}"/>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F2493DB2-AF2B-9440-8001-9F01A29E55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2AA64E1-C701-2D4E-A458-2A395130AD2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4E24115-2E3E-2849-B627-DD0ACF30DDE3}"/>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CB5DBB3A-CAB6-BC45-8FF6-0806C6A76B1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2" name="Date Placeholder 4">
            <a:extLst>
              <a:ext uri="{FF2B5EF4-FFF2-40B4-BE49-F238E27FC236}">
                <a16:creationId xmlns:a16="http://schemas.microsoft.com/office/drawing/2014/main" id="{7B8C0FE7-5F21-AF48-A9CC-C33D1C346372}"/>
              </a:ext>
            </a:extLst>
          </p:cNvPr>
          <p:cNvSpPr>
            <a:spLocks noGrp="1"/>
          </p:cNvSpPr>
          <p:nvPr>
            <p:ph type="dt" sz="half" idx="10"/>
          </p:nvPr>
        </p:nvSpPr>
        <p:spPr>
          <a:xfrm>
            <a:off x="3485228" y="6350851"/>
            <a:ext cx="631160" cy="365125"/>
          </a:xfrm>
        </p:spPr>
        <p:txBody>
          <a:bodyPr/>
          <a:lstStyle/>
          <a:p>
            <a:r>
              <a:rPr lang="en-US" dirty="0" smtClean="0"/>
              <a:t>25/06/2021</a:t>
            </a:r>
            <a:endParaRPr lang="en-US" dirty="0"/>
          </a:p>
        </p:txBody>
      </p:sp>
    </p:spTree>
    <p:extLst>
      <p:ext uri="{BB962C8B-B14F-4D97-AF65-F5344CB8AC3E}">
        <p14:creationId xmlns:p14="http://schemas.microsoft.com/office/powerpoint/2010/main" val="109410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cs typeface="Calibri" panose="020F0502020204030204" pitchFamily="34" charset="0"/>
              </a:rPr>
              <a:t>Doing business with CERN: the facts</a:t>
            </a:r>
            <a:endParaRPr lang="en-US" dirty="0"/>
          </a:p>
        </p:txBody>
      </p:sp>
      <p:sp>
        <p:nvSpPr>
          <p:cNvPr id="3" name="Date Placeholder 2"/>
          <p:cNvSpPr>
            <a:spLocks noGrp="1"/>
          </p:cNvSpPr>
          <p:nvPr>
            <p:ph type="dt" sz="half" idx="10"/>
          </p:nvPr>
        </p:nvSpPr>
        <p:spPr/>
        <p:txBody>
          <a:bodyPr/>
          <a:lstStyle/>
          <a:p>
            <a:r>
              <a:rPr lang="en-US" dirty="0" smtClean="0"/>
              <a:t>25/06/2021</a:t>
            </a:r>
            <a:endParaRPr lang="en-US" dirty="0"/>
          </a:p>
        </p:txBody>
      </p:sp>
      <p:sp>
        <p:nvSpPr>
          <p:cNvPr id="4" name="Footer Placeholder 3"/>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35</a:t>
            </a:fld>
            <a:endParaRPr lang="en-US" dirty="0"/>
          </a:p>
        </p:txBody>
      </p:sp>
      <p:sp>
        <p:nvSpPr>
          <p:cNvPr id="14" name="TextBox 13"/>
          <p:cNvSpPr txBox="1"/>
          <p:nvPr/>
        </p:nvSpPr>
        <p:spPr>
          <a:xfrm>
            <a:off x="407988" y="1592263"/>
            <a:ext cx="7524750" cy="852357"/>
          </a:xfrm>
          <a:prstGeom prst="rect">
            <a:avLst/>
          </a:prstGeom>
          <a:noFill/>
        </p:spPr>
        <p:txBody>
          <a:bodyPr wrap="square" lIns="0" rtlCol="0">
            <a:spAutoFit/>
          </a:bodyPr>
          <a:lstStyle/>
          <a:p>
            <a:r>
              <a:rPr lang="en-US" sz="2400" dirty="0">
                <a:solidFill>
                  <a:schemeClr val="tx2"/>
                </a:solidFill>
                <a:latin typeface="+mj-lt"/>
              </a:rPr>
              <a:t>Using CERN as a marketing reference </a:t>
            </a:r>
            <a:r>
              <a:rPr lang="en-US" sz="2400" dirty="0" smtClean="0">
                <a:solidFill>
                  <a:schemeClr val="tx2"/>
                </a:solidFill>
                <a:latin typeface="+mj-lt"/>
              </a:rPr>
              <a:t>improves </a:t>
            </a:r>
            <a:endParaRPr lang="en-US" sz="2400" dirty="0">
              <a:solidFill>
                <a:schemeClr val="tx2"/>
              </a:solidFill>
              <a:latin typeface="+mj-lt"/>
            </a:endParaRPr>
          </a:p>
          <a:p>
            <a:r>
              <a:rPr lang="en-US" sz="2400" dirty="0">
                <a:solidFill>
                  <a:schemeClr val="tx2"/>
                </a:solidFill>
                <a:latin typeface="+mj-lt"/>
              </a:rPr>
              <a:t>the reputation as suppliers</a:t>
            </a:r>
          </a:p>
        </p:txBody>
      </p:sp>
      <p:pic>
        <p:nvPicPr>
          <p:cNvPr id="7" name="Picture Placeholder 6"/>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4"/>
          <a:stretch>
            <a:fillRect/>
          </a:stretch>
        </p:blipFill>
        <p:spPr>
          <a:xfrm>
            <a:off x="9780104" y="288367"/>
            <a:ext cx="2322041" cy="2322041"/>
          </a:xfrm>
          <a:prstGeom prst="rect">
            <a:avLst/>
          </a:prstGeom>
        </p:spPr>
      </p:pic>
      <p:grpSp>
        <p:nvGrpSpPr>
          <p:cNvPr id="9" name="Group 8">
            <a:extLst>
              <a:ext uri="{FF2B5EF4-FFF2-40B4-BE49-F238E27FC236}">
                <a16:creationId xmlns:a16="http://schemas.microsoft.com/office/drawing/2014/main" id="{55FC56AB-6835-5141-87C3-53DF22320B8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9AA8AA1F-69AB-DB42-9DB2-808396B9C69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D0A89617-11A5-524C-8248-64C275DBAF9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83BD483-0BAB-F547-8694-59331107052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BDC2878-2F85-034C-BDBC-B38C23EC6FF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A328EF-5E1C-CF49-8B25-5266A500A337}"/>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DFD7549-14BC-1E48-92F3-5B0FB67804E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356352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25/06/2021</a:t>
            </a:r>
            <a:endParaRPr lang="en-US" dirty="0"/>
          </a:p>
        </p:txBody>
      </p:sp>
      <p:sp>
        <p:nvSpPr>
          <p:cNvPr id="5" name="Footer Placeholder 4"/>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91870" y="245172"/>
            <a:ext cx="6982691" cy="6105679"/>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a:t>
            </a:r>
          </a:p>
          <a:p>
            <a:pPr algn="ctr"/>
            <a:r>
              <a:rPr lang="en-US" sz="3600" dirty="0">
                <a:solidFill>
                  <a:schemeClr val="bg1"/>
                </a:solidFill>
                <a:latin typeface="Arial" charset="0"/>
                <a:ea typeface="Arial" charset="0"/>
                <a:cs typeface="Arial" charset="0"/>
              </a:rPr>
              <a:t>website</a:t>
            </a:r>
            <a:endParaRPr lang="fr-FR" sz="36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4" cstate="screen">
            <a:extLst>
              <a:ext uri="{28A0092B-C50C-407E-A947-70E740481C1C}">
                <a14:useLocalDpi xmlns:a14="http://schemas.microsoft.com/office/drawing/2010/main"/>
              </a:ext>
            </a:extLst>
          </a:blip>
          <a:srcRect l="-335"/>
          <a:stretch/>
        </p:blipFill>
        <p:spPr>
          <a:xfrm>
            <a:off x="5529832" y="747849"/>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37</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gn="ctr"/>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3"/>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pPr algn="ctr"/>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4"/>
          <a:stretch>
            <a:fillRect/>
          </a:stretch>
        </p:blipFill>
        <p:spPr>
          <a:xfrm>
            <a:off x="1763898" y="1439335"/>
            <a:ext cx="8410863" cy="4572572"/>
          </a:xfrm>
          <a:prstGeom prst="rect">
            <a:avLst/>
          </a:prstGeom>
        </p:spPr>
      </p:pic>
    </p:spTree>
    <p:extLst>
      <p:ext uri="{BB962C8B-B14F-4D97-AF65-F5344CB8AC3E}">
        <p14:creationId xmlns:p14="http://schemas.microsoft.com/office/powerpoint/2010/main" val="10042433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38</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lgn="ctr"/>
            <a:r>
              <a:rPr lang="en-US" altLang="en-US" dirty="0">
                <a:solidFill>
                  <a:schemeClr val="accent1"/>
                </a:solidFill>
                <a:latin typeface="+mn-lt"/>
                <a:ea typeface="Calibri" charset="0"/>
                <a:cs typeface="Calibri" charset="0"/>
              </a:rPr>
              <a:t>CERN Shopping List</a:t>
            </a:r>
            <a:r>
              <a:rPr lang="fr-CH" dirty="0">
                <a:solidFill>
                  <a:schemeClr val="tx1"/>
                </a:solidFill>
                <a:latin typeface="Arial" panose="020B0604020202020204" pitchFamily="34" charset="0"/>
                <a:cs typeface="Arial" panose="020B0604020202020204" pitchFamily="34" charset="0"/>
              </a:rPr>
              <a:t/>
            </a:r>
            <a:br>
              <a:rPr lang="fr-CH" dirty="0">
                <a:solidFill>
                  <a:schemeClr val="tx1"/>
                </a:solidFill>
                <a:latin typeface="Arial" panose="020B0604020202020204" pitchFamily="34" charset="0"/>
                <a:cs typeface="Arial" panose="020B0604020202020204" pitchFamily="34" charset="0"/>
              </a:rPr>
            </a:br>
            <a:r>
              <a:rPr lang="en-GB" altLang="en-US" sz="2400" dirty="0">
                <a:hlinkClick r:id="rId3"/>
              </a:rPr>
              <a:t>https://found.cern.ch/java-ext/found/CFTSearch.do</a:t>
            </a:r>
          </a:p>
        </p:txBody>
      </p:sp>
      <p:pic>
        <p:nvPicPr>
          <p:cNvPr id="11" name="Picture 1">
            <a:extLst>
              <a:ext uri="{FF2B5EF4-FFF2-40B4-BE49-F238E27FC236}">
                <a16:creationId xmlns:a16="http://schemas.microsoft.com/office/drawing/2014/main" id="{D8F3FA04-AC3A-8F4A-B1A6-E27219915B12}"/>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436" y="1375750"/>
            <a:ext cx="9111153" cy="4693779"/>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17550235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39</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gn="ctr"/>
            <a:r>
              <a:rPr lang="en-US" altLang="en-US" dirty="0">
                <a:solidFill>
                  <a:schemeClr val="accent1"/>
                </a:solidFill>
              </a:rPr>
              <a:t>Register in the Suppliers Portal</a:t>
            </a:r>
            <a:endParaRPr lang="en-GB" altLang="en-US" sz="2300" dirty="0"/>
          </a:p>
          <a:p>
            <a:pPr algn="ctr"/>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a:t>
                </a:r>
                <a:r>
                  <a:rPr lang="en-US" altLang="en-US" sz="2000" dirty="0" smtClean="0">
                    <a:solidFill>
                      <a:schemeClr val="bg2"/>
                    </a:solidFill>
                    <a:latin typeface="+mj-lt"/>
                    <a:ea typeface="Calibri" charset="0"/>
                    <a:cs typeface="Calibri" charset="0"/>
                  </a:rPr>
                  <a:t>); </a:t>
                </a:r>
                <a:endParaRPr lang="en-US" altLang="en-US" sz="2000" dirty="0">
                  <a:solidFill>
                    <a:schemeClr val="bg2"/>
                  </a:solidFill>
                  <a:latin typeface="+mj-lt"/>
                  <a:ea typeface="Calibri" charset="0"/>
                  <a:cs typeface="Calibri" charset="0"/>
                </a:endParaRPr>
              </a:p>
              <a:p>
                <a:pPr marL="342900" indent="-342900">
                  <a:buFont typeface="Arial" charset="0"/>
                  <a:buChar char="•"/>
                </a:pPr>
                <a:r>
                  <a:rPr lang="en-US" altLang="en-US" sz="2000" dirty="0">
                    <a:solidFill>
                      <a:schemeClr val="bg2"/>
                    </a:solidFill>
                    <a:latin typeface="+mj-lt"/>
                    <a:ea typeface="Calibri" charset="0"/>
                    <a:cs typeface="Calibri" charset="0"/>
                  </a:rPr>
                  <a:t>Receive and follow-up </a:t>
                </a:r>
                <a:r>
                  <a:rPr lang="en-US" altLang="en-US" sz="2000" dirty="0" smtClean="0">
                    <a:solidFill>
                      <a:schemeClr val="bg2"/>
                    </a:solidFill>
                    <a:latin typeface="+mj-lt"/>
                    <a:ea typeface="Calibri" charset="0"/>
                    <a:cs typeface="Calibri" charset="0"/>
                  </a:rPr>
                  <a:t>orders;</a:t>
                </a:r>
                <a:endParaRPr lang="en-US" altLang="en-US" sz="2000" dirty="0">
                  <a:solidFill>
                    <a:schemeClr val="bg2"/>
                  </a:solidFill>
                  <a:latin typeface="+mj-lt"/>
                  <a:ea typeface="Calibri" charset="0"/>
                  <a:cs typeface="Calibri" charset="0"/>
                </a:endParaRP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3016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BD5D41DC-FD78-E343-A6E7-27A4612808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5" name="Date Placeholder 4"/>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4</a:t>
            </a:fld>
            <a:endParaRPr lang="en-US" dirty="0"/>
          </a:p>
        </p:txBody>
      </p:sp>
      <p:sp>
        <p:nvSpPr>
          <p:cNvPr id="10" name="Rectangle 9">
            <a:extLst>
              <a:ext uri="{FF2B5EF4-FFF2-40B4-BE49-F238E27FC236}">
                <a16:creationId xmlns:a16="http://schemas.microsoft.com/office/drawing/2014/main" id="{FEFCC37A-3974-3F4D-821B-7EE7260498D6}"/>
              </a:ext>
            </a:extLst>
          </p:cNvPr>
          <p:cNvSpPr/>
          <p:nvPr/>
        </p:nvSpPr>
        <p:spPr>
          <a:xfrm>
            <a:off x="7932738" y="-33252"/>
            <a:ext cx="4259262" cy="6359089"/>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75613" y="1592263"/>
            <a:ext cx="3708400" cy="4290952"/>
          </a:xfrm>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Information Technology</a:t>
            </a:r>
          </a:p>
          <a:p>
            <a:pPr lvl="1">
              <a:lnSpc>
                <a:spcPts val="2600"/>
              </a:lnSpc>
              <a:spcBef>
                <a:spcPts val="800"/>
              </a:spcBef>
              <a:spcAft>
                <a:spcPts val="0"/>
              </a:spcAft>
              <a:buFont typeface="Arial" charset="0"/>
              <a:buChar char="•"/>
            </a:pPr>
            <a:r>
              <a:rPr lang="en-US" altLang="en-US" dirty="0">
                <a:ea typeface="Calibri" charset="0"/>
                <a:cs typeface="Calibri" charset="0"/>
              </a:rPr>
              <a:t>Computing systems</a:t>
            </a:r>
          </a:p>
          <a:p>
            <a:pPr lvl="1">
              <a:lnSpc>
                <a:spcPts val="2600"/>
              </a:lnSpc>
              <a:spcBef>
                <a:spcPts val="800"/>
              </a:spcBef>
              <a:spcAft>
                <a:spcPts val="0"/>
              </a:spcAft>
              <a:buFont typeface="Arial" charset="0"/>
              <a:buChar char="•"/>
            </a:pPr>
            <a:r>
              <a:rPr lang="en-US" altLang="en-US" dirty="0">
                <a:ea typeface="Calibri" charset="0"/>
                <a:cs typeface="Calibri" charset="0"/>
              </a:rPr>
              <a:t>Servers</a:t>
            </a:r>
          </a:p>
          <a:p>
            <a:pPr lvl="1">
              <a:lnSpc>
                <a:spcPts val="2600"/>
              </a:lnSpc>
              <a:spcBef>
                <a:spcPts val="800"/>
              </a:spcBef>
              <a:spcAft>
                <a:spcPts val="0"/>
              </a:spcAft>
              <a:buFont typeface="Arial" charset="0"/>
              <a:buChar char="•"/>
            </a:pPr>
            <a:r>
              <a:rPr lang="en-US" altLang="en-US" dirty="0">
                <a:ea typeface="Calibri" charset="0"/>
                <a:cs typeface="Calibri" charset="0"/>
              </a:rPr>
              <a:t>Software</a:t>
            </a:r>
          </a:p>
          <a:p>
            <a:pPr lvl="1">
              <a:lnSpc>
                <a:spcPts val="2600"/>
              </a:lnSpc>
              <a:spcBef>
                <a:spcPts val="800"/>
              </a:spcBef>
              <a:spcAft>
                <a:spcPts val="0"/>
              </a:spcAft>
              <a:buFont typeface="Arial" charset="0"/>
              <a:buChar char="•"/>
            </a:pPr>
            <a:r>
              <a:rPr lang="en-US" altLang="en-US" dirty="0">
                <a:ea typeface="Calibri" charset="0"/>
                <a:cs typeface="Calibri" charset="0"/>
              </a:rPr>
              <a:t>Network equipment</a:t>
            </a:r>
          </a:p>
          <a:p>
            <a:pPr lvl="1">
              <a:lnSpc>
                <a:spcPts val="2600"/>
              </a:lnSpc>
              <a:spcBef>
                <a:spcPts val="800"/>
              </a:spcBef>
              <a:spcAft>
                <a:spcPts val="0"/>
              </a:spcAft>
              <a:buFont typeface="Arial" charset="0"/>
              <a:buChar char="•"/>
            </a:pPr>
            <a:r>
              <a:rPr lang="en-US" altLang="en-US" dirty="0">
                <a:ea typeface="Calibri" charset="0"/>
                <a:cs typeface="Calibri" charset="0"/>
              </a:rPr>
              <a:t>Personal computer equipment</a:t>
            </a:r>
          </a:p>
          <a:p>
            <a:pPr>
              <a:lnSpc>
                <a:spcPts val="2600"/>
              </a:lnSpc>
              <a:spcBef>
                <a:spcPts val="800"/>
              </a:spcBef>
              <a:spcAft>
                <a:spcPts val="0"/>
              </a:spcAft>
              <a:buFont typeface="Arial" charset="0"/>
              <a:buChar char="•"/>
            </a:pPr>
            <a:endParaRPr lang="en-US" altLang="en-US" dirty="0">
              <a:ea typeface="Calibri" charset="0"/>
              <a:cs typeface="Calibri" charset="0"/>
            </a:endParaRPr>
          </a:p>
        </p:txBody>
      </p:sp>
      <p:sp>
        <p:nvSpPr>
          <p:cNvPr id="4" name="Title 3"/>
          <p:cNvSpPr>
            <a:spLocks noGrp="1"/>
          </p:cNvSpPr>
          <p:nvPr>
            <p:ph type="title"/>
          </p:nvPr>
        </p:nvSpPr>
        <p:spPr>
          <a:xfrm>
            <a:off x="8075613" y="373592"/>
            <a:ext cx="3708400" cy="1316311"/>
          </a:xfrm>
        </p:spPr>
        <p:txBody>
          <a:bodyPr/>
          <a:lstStyle/>
          <a:p>
            <a:r>
              <a:rPr lang="fr-CH" altLang="en-US" sz="3200" dirty="0" err="1">
                <a:cs typeface="Calibri" panose="020F0502020204030204" pitchFamily="34" charset="0"/>
              </a:rPr>
              <a:t>What</a:t>
            </a:r>
            <a:r>
              <a:rPr lang="fr-CH" altLang="en-US" sz="3200" dirty="0">
                <a:cs typeface="Calibri" panose="020F0502020204030204" pitchFamily="34" charset="0"/>
              </a:rPr>
              <a:t> do </a:t>
            </a:r>
            <a:r>
              <a:rPr lang="fr-CH" altLang="en-US" sz="3200" dirty="0" err="1">
                <a:cs typeface="Calibri" panose="020F0502020204030204" pitchFamily="34" charset="0"/>
              </a:rPr>
              <a:t>we</a:t>
            </a:r>
            <a:r>
              <a:rPr lang="fr-CH" altLang="en-US" sz="3200" dirty="0">
                <a:cs typeface="Calibri" panose="020F0502020204030204" pitchFamily="34" charset="0"/>
              </a:rPr>
              <a:t> </a:t>
            </a:r>
            <a:r>
              <a:rPr lang="fr-CH" altLang="en-US" sz="3200" dirty="0" err="1">
                <a:cs typeface="Calibri" panose="020F0502020204030204" pitchFamily="34" charset="0"/>
              </a:rPr>
              <a:t>buy</a:t>
            </a:r>
            <a:r>
              <a:rPr lang="fr-CH" altLang="en-US" sz="3200" dirty="0">
                <a:cs typeface="Calibri" panose="020F0502020204030204" pitchFamily="34" charset="0"/>
              </a:rPr>
              <a:t>:</a:t>
            </a:r>
          </a:p>
        </p:txBody>
      </p:sp>
      <p:grpSp>
        <p:nvGrpSpPr>
          <p:cNvPr id="18" name="Group 17">
            <a:extLst>
              <a:ext uri="{FF2B5EF4-FFF2-40B4-BE49-F238E27FC236}">
                <a16:creationId xmlns:a16="http://schemas.microsoft.com/office/drawing/2014/main" id="{4A567BBA-3988-A24C-9DED-7645D9CC058B}"/>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3D40496A-3D7D-C344-BDAA-4803387094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6943B842-75C8-6846-9573-11F6090CB6F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02882702-3E5A-6346-9873-6DDC3555F997}"/>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5091774E-A9C0-6E42-AC25-765F3C5BEE4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C2FB44D8-A607-684E-9B2B-FE0B2715BCA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91B18FBB-6D94-4648-AEBC-DFA7F7FF8A3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9590799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D7D92E4-3E43-9542-AD22-4F63DDC7C6A9}"/>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407988" y="1449388"/>
            <a:ext cx="11376025" cy="2418911"/>
          </a:xfrm>
        </p:spPr>
      </p:pic>
      <p:sp>
        <p:nvSpPr>
          <p:cNvPr id="3" name="Title 2">
            <a:extLst>
              <a:ext uri="{FF2B5EF4-FFF2-40B4-BE49-F238E27FC236}">
                <a16:creationId xmlns:a16="http://schemas.microsoft.com/office/drawing/2014/main" id="{5B291EAE-725D-AA43-9940-6FB653D05B38}"/>
              </a:ext>
            </a:extLst>
          </p:cNvPr>
          <p:cNvSpPr>
            <a:spLocks noGrp="1"/>
          </p:cNvSpPr>
          <p:nvPr>
            <p:ph type="title"/>
          </p:nvPr>
        </p:nvSpPr>
        <p:spPr/>
        <p:txBody>
          <a:bodyPr/>
          <a:lstStyle/>
          <a:p>
            <a:pPr algn="ctr"/>
            <a:r>
              <a:rPr lang="en-US" dirty="0"/>
              <a:t>CERN e-Procurement</a:t>
            </a:r>
          </a:p>
        </p:txBody>
      </p:sp>
      <p:sp>
        <p:nvSpPr>
          <p:cNvPr id="4" name="Date Placeholder 3">
            <a:extLst>
              <a:ext uri="{FF2B5EF4-FFF2-40B4-BE49-F238E27FC236}">
                <a16:creationId xmlns:a16="http://schemas.microsoft.com/office/drawing/2014/main" id="{1DAF994D-6931-B248-97A0-D56F5231EB9C}"/>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2C4EB376-6D04-0245-814C-D22647710455}"/>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14190032-6816-5743-92DE-4E74C0E8A420}"/>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9" name="TextBox 8">
            <a:extLst>
              <a:ext uri="{FF2B5EF4-FFF2-40B4-BE49-F238E27FC236}">
                <a16:creationId xmlns:a16="http://schemas.microsoft.com/office/drawing/2014/main" id="{7CA0555E-26E2-4045-AA67-216969DFEACC}"/>
              </a:ext>
            </a:extLst>
          </p:cNvPr>
          <p:cNvSpPr txBox="1"/>
          <p:nvPr/>
        </p:nvSpPr>
        <p:spPr>
          <a:xfrm>
            <a:off x="2351088" y="4397072"/>
            <a:ext cx="9432925" cy="646331"/>
          </a:xfrm>
          <a:prstGeom prst="rect">
            <a:avLst/>
          </a:prstGeom>
          <a:noFill/>
        </p:spPr>
        <p:txBody>
          <a:bodyPr wrap="square" rtlCol="0">
            <a:spAutoFit/>
          </a:bodyPr>
          <a:lstStyle/>
          <a:p>
            <a:r>
              <a:rPr lang="en-GB" altLang="en-US" dirty="0"/>
              <a:t>To ensure our emails reach your inbox please add our email </a:t>
            </a:r>
            <a:r>
              <a:rPr lang="en-GB" altLang="en-US" b="1" dirty="0" err="1"/>
              <a:t>procurement@cern.ch</a:t>
            </a:r>
            <a:r>
              <a:rPr lang="en-GB" altLang="en-US" dirty="0"/>
              <a:t> to your safe senders and check your spam filter settings.</a:t>
            </a:r>
            <a:endParaRPr lang="en-US" dirty="0"/>
          </a:p>
        </p:txBody>
      </p:sp>
      <p:pic>
        <p:nvPicPr>
          <p:cNvPr id="10" name="Picture 9">
            <a:extLst>
              <a:ext uri="{FF2B5EF4-FFF2-40B4-BE49-F238E27FC236}">
                <a16:creationId xmlns:a16="http://schemas.microsoft.com/office/drawing/2014/main" id="{C792761B-8517-8346-AC3E-D0E0E7DB79DB}"/>
              </a:ext>
            </a:extLst>
          </p:cNvPr>
          <p:cNvPicPr>
            <a:picLocks noChangeAspect="1"/>
          </p:cNvPicPr>
          <p:nvPr/>
        </p:nvPicPr>
        <p:blipFill>
          <a:blip r:embed="rId4"/>
          <a:stretch>
            <a:fillRect/>
          </a:stretch>
        </p:blipFill>
        <p:spPr>
          <a:xfrm flipH="1">
            <a:off x="1023882" y="4494342"/>
            <a:ext cx="510719" cy="451789"/>
          </a:xfrm>
          <a:prstGeom prst="rect">
            <a:avLst/>
          </a:prstGeom>
        </p:spPr>
      </p:pic>
      <p:grpSp>
        <p:nvGrpSpPr>
          <p:cNvPr id="11" name="Group 10">
            <a:extLst>
              <a:ext uri="{FF2B5EF4-FFF2-40B4-BE49-F238E27FC236}">
                <a16:creationId xmlns:a16="http://schemas.microsoft.com/office/drawing/2014/main" id="{53F5268C-FDF4-9147-B438-79E30F2D1004}"/>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DC2E9DE4-D05D-F54D-95BB-A2427AD98AE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3BF465D5-5001-1945-BC09-C332D787456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A50097E-A598-5F49-A43A-321EF590497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78A26642-B160-E641-9459-2416E012A58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DB90BDF2-612F-774A-B8BA-21D6E9CF5CA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75890CB-E9AE-A142-88E0-D54FB935EA95}"/>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316790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58EFA3-56FC-3C46-A49E-7FEE2E137EAD}"/>
              </a:ext>
            </a:extLst>
          </p:cNvPr>
          <p:cNvSpPr>
            <a:spLocks noGrp="1"/>
          </p:cNvSpPr>
          <p:nvPr>
            <p:ph type="title"/>
          </p:nvPr>
        </p:nvSpPr>
        <p:spPr/>
        <p:txBody>
          <a:bodyPr/>
          <a:lstStyle/>
          <a:p>
            <a:pPr algn="ctr"/>
            <a:r>
              <a:rPr lang="en-US" dirty="0">
                <a:latin typeface="Arial" panose="020B0604020202020204" pitchFamily="34" charset="0"/>
                <a:cs typeface="Arial" panose="020B0604020202020204" pitchFamily="34" charset="0"/>
              </a:rPr>
              <a:t>Contacts at CERN (</a:t>
            </a:r>
            <a:r>
              <a:rPr lang="en-US" altLang="en-US" sz="4000" dirty="0">
                <a:latin typeface="Arial" panose="020B0604020202020204" pitchFamily="34" charset="0"/>
                <a:cs typeface="Arial" panose="020B0604020202020204" pitchFamily="34" charset="0"/>
              </a:rPr>
              <a:t>Procurement and Technical)</a:t>
            </a:r>
            <a:endParaRPr lang="en-US" sz="4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A93129B7-9668-CC43-9632-D10BA4065DF8}"/>
              </a:ext>
            </a:extLst>
          </p:cNvPr>
          <p:cNvSpPr>
            <a:spLocks noGrp="1"/>
          </p:cNvSpPr>
          <p:nvPr>
            <p:ph type="dt" sz="half" idx="10"/>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652DA2F1-B020-B74D-BB8A-2BB27E5464E1}"/>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CBD917BB-2573-7C48-B4C6-B5CF18A114F4}"/>
              </a:ext>
            </a:extLst>
          </p:cNvPr>
          <p:cNvSpPr>
            <a:spLocks noGrp="1"/>
          </p:cNvSpPr>
          <p:nvPr>
            <p:ph type="sldNum" sz="quarter" idx="12"/>
          </p:nvPr>
        </p:nvSpPr>
        <p:spPr/>
        <p:txBody>
          <a:bodyPr/>
          <a:lstStyle/>
          <a:p>
            <a:fld id="{36B5EA5A-BC32-A742-B11B-8E7414D5B535}" type="slidenum">
              <a:rPr lang="en-US" smtClean="0"/>
              <a:pPr/>
              <a:t>41</a:t>
            </a:fld>
            <a:endParaRPr lang="en-US" dirty="0"/>
          </a:p>
        </p:txBody>
      </p:sp>
      <p:grpSp>
        <p:nvGrpSpPr>
          <p:cNvPr id="10" name="Group 9">
            <a:extLst>
              <a:ext uri="{FF2B5EF4-FFF2-40B4-BE49-F238E27FC236}">
                <a16:creationId xmlns:a16="http://schemas.microsoft.com/office/drawing/2014/main" id="{A7CB7CC3-DB9A-E147-833B-C909ABE5B333}"/>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8998DC97-A4B8-344F-A367-409C15B4C84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7C310E8C-9A77-7F48-BF36-4851015A925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D3D1F0D-50A3-8249-B709-273536870D5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B461554-5B12-5E4D-AA28-73CB0004FBC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A4A15AF-1115-5049-AF88-643884081E17}"/>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5960BA2-8CFB-0B47-A530-ADE8C99DE6E7}"/>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stretch>
            <a:fillRect/>
          </a:stretch>
        </p:blipFill>
        <p:spPr>
          <a:xfrm>
            <a:off x="780455" y="1232932"/>
            <a:ext cx="11003558" cy="4584314"/>
          </a:xfrm>
          <a:prstGeom prst="rect">
            <a:avLst/>
          </a:prstGeom>
        </p:spPr>
      </p:pic>
      <p:sp>
        <p:nvSpPr>
          <p:cNvPr id="17" name="Rectangle 16">
            <a:extLst>
              <a:ext uri="{FF2B5EF4-FFF2-40B4-BE49-F238E27FC236}">
                <a16:creationId xmlns:a16="http://schemas.microsoft.com/office/drawing/2014/main" id="{CE92BD7F-BAC0-6748-B978-AC5960EA8616}"/>
              </a:ext>
            </a:extLst>
          </p:cNvPr>
          <p:cNvSpPr/>
          <p:nvPr/>
        </p:nvSpPr>
        <p:spPr>
          <a:xfrm>
            <a:off x="10320950" y="1412223"/>
            <a:ext cx="1325263" cy="293914"/>
          </a:xfrm>
          <a:prstGeom prst="rect">
            <a:avLst/>
          </a:prstGeom>
          <a:noFill/>
          <a:ln w="57150" cmpd="sng">
            <a:solidFill>
              <a:srgbClr val="FFFF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53140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4" y="1682937"/>
            <a:ext cx="5953602" cy="4608512"/>
          </a:xfrm>
        </p:spPr>
        <p:txBody>
          <a:bodyPr/>
          <a:lstStyle/>
          <a:p>
            <a:r>
              <a:rPr lang="en-US" sz="2400" dirty="0">
                <a:solidFill>
                  <a:schemeClr val="accent3"/>
                </a:solidFill>
              </a:rPr>
              <a:t>ILO: Industrial Liaison Officer</a:t>
            </a:r>
          </a:p>
          <a:p>
            <a:pPr marL="324000" lvl="2" indent="0" fontAlgn="base">
              <a:buNone/>
            </a:pPr>
            <a:endParaRPr lang="en-US" dirty="0" smtClean="0"/>
          </a:p>
          <a:p>
            <a:pPr marL="324000" lvl="2" indent="0" fontAlgn="base">
              <a:buNone/>
            </a:pPr>
            <a:r>
              <a:rPr lang="en-US" sz="2000" dirty="0" smtClean="0"/>
              <a:t>Industrial </a:t>
            </a:r>
            <a:r>
              <a:rPr lang="en-US" sz="2000" dirty="0"/>
              <a:t>Liaison Officers</a:t>
            </a:r>
            <a:r>
              <a:rPr lang="en-US" sz="2000" b="0" dirty="0"/>
              <a:t> (ILO's) are appointed by CERN's Member States to facilitate the flow of communication between CERN and its suppliers. ILO's can provide advice on the opportunities available for doing business with CERN and the support available to </a:t>
            </a:r>
            <a:r>
              <a:rPr lang="en-US" sz="2000" b="0" dirty="0" smtClean="0"/>
              <a:t>firms in </a:t>
            </a:r>
            <a:r>
              <a:rPr lang="en-US" sz="2000" b="0" dirty="0"/>
              <a:t>their local regions.</a:t>
            </a:r>
            <a:endParaRPr lang="en-US" sz="2000" dirty="0"/>
          </a:p>
        </p:txBody>
      </p:sp>
      <p:sp>
        <p:nvSpPr>
          <p:cNvPr id="3" name="Title 2"/>
          <p:cNvSpPr>
            <a:spLocks noGrp="1"/>
          </p:cNvSpPr>
          <p:nvPr>
            <p:ph type="title"/>
          </p:nvPr>
        </p:nvSpPr>
        <p:spPr/>
        <p:txBody>
          <a:bodyPr/>
          <a:lstStyle/>
          <a:p>
            <a:r>
              <a:rPr lang="en-US" altLang="en-US" dirty="0" smtClean="0">
                <a:ea typeface="Calibri" charset="0"/>
                <a:cs typeface="Calibri" charset="0"/>
              </a:rPr>
              <a:t>Who to contact </a:t>
            </a:r>
            <a:r>
              <a:rPr lang="en-US" altLang="en-US" dirty="0">
                <a:ea typeface="Calibri" charset="0"/>
                <a:cs typeface="Calibri" charset="0"/>
              </a:rPr>
              <a:t>in your country</a:t>
            </a:r>
            <a:endParaRPr lang="en-US" dirty="0"/>
          </a:p>
        </p:txBody>
      </p:sp>
      <p:sp>
        <p:nvSpPr>
          <p:cNvPr id="4" name="Date Placeholder 3"/>
          <p:cNvSpPr>
            <a:spLocks noGrp="1"/>
          </p:cNvSpPr>
          <p:nvPr>
            <p:ph type="dt" sz="half" idx="10"/>
          </p:nvPr>
        </p:nvSpPr>
        <p:spPr/>
        <p:txBody>
          <a:bodyPr/>
          <a:lstStyle/>
          <a:p>
            <a:r>
              <a:rPr lang="en-US" dirty="0" smtClean="0"/>
              <a:t>25/06/2021</a:t>
            </a:r>
            <a:endParaRPr lang="en-US" dirty="0"/>
          </a:p>
        </p:txBody>
      </p:sp>
      <p:sp>
        <p:nvSpPr>
          <p:cNvPr id="5" name="Footer Placeholder 4"/>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42</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7674" y="373593"/>
            <a:ext cx="4357943" cy="5810590"/>
          </a:xfrm>
          <a:prstGeom prst="rect">
            <a:avLst/>
          </a:prstGeom>
        </p:spPr>
      </p:pic>
    </p:spTree>
    <p:extLst>
      <p:ext uri="{BB962C8B-B14F-4D97-AF65-F5344CB8AC3E}">
        <p14:creationId xmlns:p14="http://schemas.microsoft.com/office/powerpoint/2010/main" val="14122064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2577947" y="1126222"/>
            <a:ext cx="6588087" cy="646331"/>
          </a:xfrm>
          <a:prstGeom prst="rect">
            <a:avLst/>
          </a:prstGeom>
          <a:noFill/>
        </p:spPr>
        <p:txBody>
          <a:bodyPr wrap="square" rtlCol="0">
            <a:spAutoFit/>
          </a:bodyPr>
          <a:lstStyle/>
          <a:p>
            <a:pPr algn="ctr"/>
            <a:r>
              <a:rPr lang="en-US" sz="3600" dirty="0" err="1" smtClean="0"/>
              <a:t>Bedankt</a:t>
            </a:r>
            <a:r>
              <a:rPr lang="en-US" sz="3600" dirty="0" smtClean="0"/>
              <a:t> </a:t>
            </a:r>
            <a:r>
              <a:rPr lang="en-US" sz="3600" dirty="0" err="1"/>
              <a:t>voor</a:t>
            </a:r>
            <a:r>
              <a:rPr lang="en-US" sz="3600" dirty="0"/>
              <a:t> </a:t>
            </a:r>
            <a:r>
              <a:rPr lang="en-US" sz="3600" dirty="0" err="1"/>
              <a:t>uw</a:t>
            </a:r>
            <a:r>
              <a:rPr lang="en-US" sz="3600" dirty="0"/>
              <a:t> </a:t>
            </a:r>
            <a:r>
              <a:rPr lang="en-US" sz="3600" dirty="0" err="1"/>
              <a:t>aandacht</a:t>
            </a:r>
            <a:endParaRPr lang="en-US" sz="3600" dirty="0"/>
          </a:p>
        </p:txBody>
      </p:sp>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024C9B6-F1A1-4F4B-8D4A-D2693404DBE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8238"/>
            <a:ext cx="12192000" cy="6328448"/>
          </a:xfrm>
          <a:prstGeom prst="rect">
            <a:avLst/>
          </a:prstGeom>
        </p:spPr>
      </p:pic>
      <p:sp>
        <p:nvSpPr>
          <p:cNvPr id="5" name="Date Placeholder 4"/>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5</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4165"/>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pPr>
              <a:lnSpc>
                <a:spcPts val="2600"/>
              </a:lnSpc>
              <a:spcBef>
                <a:spcPts val="800"/>
              </a:spcBef>
              <a:spcAft>
                <a:spcPts val="0"/>
              </a:spcAft>
              <a:buFont typeface="Arial" charset="0"/>
              <a:buChar char="•"/>
            </a:pPr>
            <a:r>
              <a:rPr lang="en-US" altLang="en-US" dirty="0">
                <a:ea typeface="Calibri" charset="0"/>
                <a:cs typeface="Calibri" charset="0"/>
              </a:rPr>
              <a:t>Mechanical engineering and raw materials:</a:t>
            </a:r>
          </a:p>
          <a:p>
            <a:pPr lvl="1">
              <a:lnSpc>
                <a:spcPts val="2600"/>
              </a:lnSpc>
              <a:spcBef>
                <a:spcPts val="800"/>
              </a:spcBef>
              <a:spcAft>
                <a:spcPts val="0"/>
              </a:spcAft>
              <a:buFont typeface="Arial" charset="0"/>
              <a:buChar char="•"/>
            </a:pPr>
            <a:r>
              <a:rPr lang="en-US" altLang="en-US" dirty="0">
                <a:ea typeface="Calibri" charset="0"/>
                <a:cs typeface="Calibri" charset="0"/>
              </a:rPr>
              <a:t>Machining</a:t>
            </a:r>
          </a:p>
          <a:p>
            <a:pPr lvl="1">
              <a:lnSpc>
                <a:spcPts val="2600"/>
              </a:lnSpc>
              <a:spcBef>
                <a:spcPts val="800"/>
              </a:spcBef>
              <a:spcAft>
                <a:spcPts val="0"/>
              </a:spcAft>
              <a:buFont typeface="Arial" charset="0"/>
              <a:buChar char="•"/>
            </a:pPr>
            <a:r>
              <a:rPr lang="en-US" altLang="en-US" dirty="0">
                <a:ea typeface="Calibri" charset="0"/>
                <a:cs typeface="Calibri" charset="0"/>
              </a:rPr>
              <a:t>Sheet metal work and arc welding</a:t>
            </a:r>
          </a:p>
          <a:p>
            <a:pPr lvl="1">
              <a:lnSpc>
                <a:spcPts val="2600"/>
              </a:lnSpc>
              <a:spcBef>
                <a:spcPts val="800"/>
              </a:spcBef>
              <a:spcAft>
                <a:spcPts val="0"/>
              </a:spcAft>
              <a:buFont typeface="Arial" charset="0"/>
              <a:buChar char="•"/>
            </a:pPr>
            <a:r>
              <a:rPr lang="en-US" altLang="en-US" dirty="0">
                <a:ea typeface="Calibri" charset="0"/>
                <a:cs typeface="Calibri" charset="0"/>
              </a:rPr>
              <a:t>Special fabrication techniques </a:t>
            </a:r>
          </a:p>
          <a:p>
            <a:pPr lvl="1">
              <a:lnSpc>
                <a:spcPts val="2600"/>
              </a:lnSpc>
              <a:spcBef>
                <a:spcPts val="800"/>
              </a:spcBef>
              <a:spcAft>
                <a:spcPts val="0"/>
              </a:spcAft>
              <a:buFont typeface="Arial" charset="0"/>
              <a:buChar char="•"/>
            </a:pPr>
            <a:r>
              <a:rPr lang="en-US" altLang="en-US" dirty="0">
                <a:ea typeface="Calibri" charset="0"/>
                <a:cs typeface="Calibri" charset="0"/>
              </a:rPr>
              <a:t>Raw materials, finished and semi-finished products (plates, pipes, etc.)</a:t>
            </a:r>
          </a:p>
          <a:p>
            <a:pPr lvl="1">
              <a:lnSpc>
                <a:spcPts val="2600"/>
              </a:lnSpc>
              <a:spcBef>
                <a:spcPts val="800"/>
              </a:spcBef>
              <a:spcAft>
                <a:spcPts val="0"/>
              </a:spcAft>
              <a:buFont typeface="Arial" charset="0"/>
              <a:buChar char="•"/>
            </a:pPr>
            <a:r>
              <a:rPr lang="en-US" altLang="en-US" dirty="0">
                <a:ea typeface="Calibri" charset="0"/>
                <a:cs typeface="Calibri" charset="0"/>
              </a:rPr>
              <a:t>Offsite engineering and testing</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altLang="en-US" sz="3200" dirty="0">
                <a:solidFill>
                  <a:schemeClr val="bg2"/>
                </a:solidFill>
                <a:latin typeface="+mn-lt"/>
              </a:rPr>
              <a:t>What do we buy?</a:t>
            </a:r>
            <a:endParaRPr lang="en-US" sz="3200" dirty="0">
              <a:solidFill>
                <a:schemeClr val="bg2"/>
              </a:solidFill>
              <a:latin typeface="+mn-lt"/>
            </a:endParaRPr>
          </a:p>
        </p:txBody>
      </p:sp>
      <p:grpSp>
        <p:nvGrpSpPr>
          <p:cNvPr id="17" name="Group 16">
            <a:extLst>
              <a:ext uri="{FF2B5EF4-FFF2-40B4-BE49-F238E27FC236}">
                <a16:creationId xmlns:a16="http://schemas.microsoft.com/office/drawing/2014/main" id="{32BBCF29-15CC-8340-8BC9-33430DD841A1}"/>
              </a:ext>
            </a:extLst>
          </p:cNvPr>
          <p:cNvGrpSpPr/>
          <p:nvPr/>
        </p:nvGrpSpPr>
        <p:grpSpPr>
          <a:xfrm>
            <a:off x="0" y="-1400"/>
            <a:ext cx="12187669" cy="98854"/>
            <a:chOff x="-1" y="0"/>
            <a:chExt cx="12187669" cy="98854"/>
          </a:xfrm>
        </p:grpSpPr>
        <p:sp>
          <p:nvSpPr>
            <p:cNvPr id="18" name="Rectangle 17">
              <a:extLst>
                <a:ext uri="{FF2B5EF4-FFF2-40B4-BE49-F238E27FC236}">
                  <a16:creationId xmlns:a16="http://schemas.microsoft.com/office/drawing/2014/main" id="{47A9371D-8647-8949-9AC2-88A3A5F25A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1B345902-B2AF-474C-9722-76C3DFE84CC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8820DEBA-65D1-9149-B5E8-D79A82D1C6F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5CD6B48B-6687-B043-A9A4-EB42362FC14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4893704-4EC5-C245-BA66-64B47DC7B0C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DE6AF80-1445-2A46-8FEE-D7258CFA5A5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71156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5" name="Date Placeholder 4"/>
          <p:cNvSpPr>
            <a:spLocks noGrp="1"/>
          </p:cNvSpPr>
          <p:nvPr>
            <p:ph type="dt" sz="half" idx="14"/>
          </p:nvPr>
        </p:nvSpPr>
        <p:spPr>
          <a:xfrm>
            <a:off x="3485228" y="6350851"/>
            <a:ext cx="631160" cy="365125"/>
          </a:xfrm>
        </p:spPr>
        <p:txBody>
          <a:bodyPr/>
          <a:lstStyle/>
          <a:p>
            <a:r>
              <a:rPr lang="en-US" dirty="0" smtClean="0"/>
              <a:t>25/06/2021</a:t>
            </a:r>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6</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16626"/>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p:txBody>
          <a:bodyPr/>
          <a:lstStyle/>
          <a:p>
            <a:r>
              <a:rPr lang="fr-CH" altLang="en-US" dirty="0">
                <a:latin typeface="+mj-lt"/>
                <a:cs typeface="Calibri" panose="020F0502020204030204" pitchFamily="34" charset="0"/>
              </a:rPr>
              <a:t>Electronics and </a:t>
            </a:r>
            <a:r>
              <a:rPr lang="en-GB" altLang="en-US" dirty="0" smtClean="0">
                <a:latin typeface="+mj-lt"/>
                <a:cs typeface="Calibri" panose="020F0502020204030204" pitchFamily="34" charset="0"/>
              </a:rPr>
              <a:t>radiofrequency</a:t>
            </a:r>
            <a:r>
              <a:rPr lang="fr-CH" altLang="en-US" dirty="0" smtClean="0">
                <a:latin typeface="+mj-lt"/>
                <a:cs typeface="Calibri" panose="020F0502020204030204" pitchFamily="34" charset="0"/>
              </a:rPr>
              <a:t>: </a:t>
            </a:r>
            <a:endParaRPr lang="fr-CH" altLang="en-US" dirty="0">
              <a:latin typeface="+mj-lt"/>
              <a:cs typeface="Calibri" panose="020F0502020204030204" pitchFamily="34" charset="0"/>
            </a:endParaRPr>
          </a:p>
          <a:p>
            <a:pPr lvl="1"/>
            <a:r>
              <a:rPr lang="fr-CH" altLang="en-US" dirty="0">
                <a:latin typeface="+mj-lt"/>
                <a:cs typeface="Calibri" panose="020F0502020204030204" pitchFamily="34" charset="0"/>
              </a:rPr>
              <a:t>Electronic components (active, passive)</a:t>
            </a:r>
          </a:p>
          <a:p>
            <a:pPr lvl="1"/>
            <a:r>
              <a:rPr lang="fr-CH" altLang="en-US" dirty="0" err="1">
                <a:latin typeface="+mj-lt"/>
                <a:cs typeface="Calibri" panose="020F0502020204030204" pitchFamily="34" charset="0"/>
              </a:rPr>
              <a:t>PCBs</a:t>
            </a:r>
            <a:r>
              <a:rPr lang="fr-CH" altLang="en-US" dirty="0">
                <a:latin typeface="+mj-lt"/>
                <a:cs typeface="Calibri" panose="020F0502020204030204" pitchFamily="34" charset="0"/>
              </a:rPr>
              <a:t> and </a:t>
            </a:r>
            <a:r>
              <a:rPr lang="fr-CH" altLang="en-US" dirty="0" err="1">
                <a:latin typeface="+mj-lt"/>
                <a:cs typeface="Calibri" panose="020F0502020204030204" pitchFamily="34" charset="0"/>
              </a:rPr>
              <a:t>assembled</a:t>
            </a:r>
            <a:r>
              <a:rPr lang="fr-CH" altLang="en-US" dirty="0">
                <a:latin typeface="+mj-lt"/>
                <a:cs typeface="Calibri" panose="020F0502020204030204" pitchFamily="34" charset="0"/>
              </a:rPr>
              <a:t> </a:t>
            </a:r>
            <a:r>
              <a:rPr lang="fr-CH" altLang="en-US" dirty="0" err="1">
                <a:latin typeface="+mj-lt"/>
                <a:cs typeface="Calibri" panose="020F0502020204030204" pitchFamily="34" charset="0"/>
              </a:rPr>
              <a:t>boards</a:t>
            </a:r>
            <a:endParaRPr lang="fr-CH" altLang="en-US" dirty="0">
              <a:latin typeface="+mj-lt"/>
              <a:cs typeface="Calibri" panose="020F0502020204030204" pitchFamily="34" charset="0"/>
            </a:endParaRPr>
          </a:p>
          <a:p>
            <a:pPr lvl="1"/>
            <a:r>
              <a:rPr lang="fr-CH" altLang="en-US" dirty="0">
                <a:latin typeface="+mj-lt"/>
                <a:cs typeface="Calibri" panose="020F0502020204030204" pitchFamily="34" charset="0"/>
              </a:rPr>
              <a:t>LV and HV power supplies</a:t>
            </a:r>
          </a:p>
          <a:p>
            <a:pPr lvl="1"/>
            <a:r>
              <a:rPr lang="en-GB" altLang="en-US" dirty="0" smtClean="0">
                <a:latin typeface="+mj-lt"/>
                <a:cs typeface="Calibri" panose="020F0502020204030204" pitchFamily="34" charset="0"/>
              </a:rPr>
              <a:t>Radiofrequency</a:t>
            </a:r>
            <a:r>
              <a:rPr lang="fr-CH" altLang="en-US" dirty="0" smtClean="0">
                <a:latin typeface="+mj-lt"/>
                <a:cs typeface="Calibri" panose="020F0502020204030204" pitchFamily="34" charset="0"/>
              </a:rPr>
              <a:t> </a:t>
            </a:r>
            <a:r>
              <a:rPr lang="fr-CH" altLang="en-US" dirty="0">
                <a:latin typeface="+mj-lt"/>
                <a:cs typeface="Calibri" panose="020F0502020204030204" pitchFamily="34" charset="0"/>
              </a:rPr>
              <a:t>plants</a:t>
            </a:r>
          </a:p>
          <a:p>
            <a:pPr lvl="1"/>
            <a:r>
              <a:rPr lang="fr-CH" altLang="en-US" dirty="0" err="1">
                <a:latin typeface="+mj-lt"/>
                <a:cs typeface="Calibri" panose="020F0502020204030204" pitchFamily="34" charset="0"/>
              </a:rPr>
              <a:t>Amplifiers</a:t>
            </a:r>
            <a:endParaRPr lang="fr-CH" altLang="en-US" dirty="0">
              <a:latin typeface="+mj-lt"/>
              <a:cs typeface="Calibri" panose="020F0502020204030204" pitchFamily="34"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solidFill>
                  <a:schemeClr val="bg2"/>
                </a:solidFill>
                <a:latin typeface="+mn-lt"/>
              </a:rPr>
              <a:t>What do we buy?</a:t>
            </a:r>
          </a:p>
        </p:txBody>
      </p:sp>
      <p:grpSp>
        <p:nvGrpSpPr>
          <p:cNvPr id="18" name="Group 17">
            <a:extLst>
              <a:ext uri="{FF2B5EF4-FFF2-40B4-BE49-F238E27FC236}">
                <a16:creationId xmlns:a16="http://schemas.microsoft.com/office/drawing/2014/main" id="{466E8013-D6BE-5E4B-AE72-498444DAAD08}"/>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28CF9AFD-FD3D-6A46-A7DD-6996A9EB18D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85CE289-CA30-B743-B267-5E851077CAC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2BF77245-BBA9-B54D-B491-70A5B15C253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CD87B796-6D9C-6F46-AAE1-AB2F1ACE3C87}"/>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D59AD9DA-56B7-3C48-AB64-2F956FC3024A}"/>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1A2FA6C3-E402-864F-93A1-20B050D819D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6411082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1362660" cy="6338456"/>
          </a:xfrm>
          <a:prstGeom prst="rect">
            <a:avLst/>
          </a:prstGeom>
        </p:spPr>
      </p:pic>
      <p:sp>
        <p:nvSpPr>
          <p:cNvPr id="5" name="Date Placeholder 4"/>
          <p:cNvSpPr>
            <a:spLocks noGrp="1"/>
          </p:cNvSpPr>
          <p:nvPr>
            <p:ph type="dt" sz="half" idx="14"/>
          </p:nvPr>
        </p:nvSpPr>
        <p:spPr>
          <a:xfrm>
            <a:off x="3485228" y="6350851"/>
            <a:ext cx="631160" cy="365125"/>
          </a:xfrm>
        </p:spPr>
        <p:txBody>
          <a:bodyPr/>
          <a:lstStyle/>
          <a:p>
            <a:r>
              <a:rPr lang="en-GB" dirty="0" smtClean="0"/>
              <a:t>25/06/2021</a:t>
            </a:r>
            <a:endParaRPr lang="en-GB" dirty="0"/>
          </a:p>
        </p:txBody>
      </p:sp>
      <p:sp>
        <p:nvSpPr>
          <p:cNvPr id="6" name="Footer Placeholder 5"/>
          <p:cNvSpPr>
            <a:spLocks noGrp="1"/>
          </p:cNvSpPr>
          <p:nvPr>
            <p:ph type="ftr" sz="quarter" idx="15"/>
          </p:nvPr>
        </p:nvSpPr>
        <p:spPr>
          <a:xfrm>
            <a:off x="4259262" y="6356350"/>
            <a:ext cx="6572221" cy="365125"/>
          </a:xfrm>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GB" smtClean="0"/>
              <a:pPr/>
              <a:t>7</a:t>
            </a:fld>
            <a:endParaRPr lang="en-GB"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2814"/>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itle 3"/>
          <p:cNvSpPr>
            <a:spLocks noGrp="1"/>
          </p:cNvSpPr>
          <p:nvPr>
            <p:ph type="title"/>
          </p:nvPr>
        </p:nvSpPr>
        <p:spPr/>
        <p:txBody>
          <a:bodyPr/>
          <a:lstStyle/>
          <a:p>
            <a:r>
              <a:rPr lang="en-GB" altLang="en-US" sz="3200" dirty="0" smtClean="0">
                <a:solidFill>
                  <a:schemeClr val="bg2"/>
                </a:solidFill>
                <a:latin typeface="+mn-lt"/>
              </a:rPr>
              <a:t>What do we buy?</a:t>
            </a:r>
            <a:endParaRPr lang="en-GB" sz="3200" dirty="0">
              <a:solidFill>
                <a:schemeClr val="bg2"/>
              </a:solidFill>
              <a:latin typeface="+mn-lt"/>
            </a:endParaRPr>
          </a:p>
        </p:txBody>
      </p:sp>
      <p:sp>
        <p:nvSpPr>
          <p:cNvPr id="3" name="Content Placeholder 2"/>
          <p:cNvSpPr>
            <a:spLocks noGrp="1"/>
          </p:cNvSpPr>
          <p:nvPr>
            <p:ph idx="1"/>
          </p:nvPr>
        </p:nvSpPr>
        <p:spPr>
          <a:xfrm>
            <a:off x="8075613" y="1598613"/>
            <a:ext cx="3708400" cy="4608512"/>
          </a:xfrm>
        </p:spPr>
        <p:txBody>
          <a:bodyPr/>
          <a:lstStyle/>
          <a:p>
            <a:pPr>
              <a:lnSpc>
                <a:spcPts val="2600"/>
              </a:lnSpc>
              <a:spcBef>
                <a:spcPts val="800"/>
              </a:spcBef>
              <a:spcAft>
                <a:spcPts val="0"/>
              </a:spcAft>
              <a:buFont typeface="Arial" charset="0"/>
              <a:buChar char="•"/>
            </a:pPr>
            <a:r>
              <a:rPr lang="en-GB" altLang="en-US" dirty="0" smtClean="0">
                <a:ea typeface="Calibri" charset="0"/>
                <a:cs typeface="Calibri" charset="0"/>
              </a:rPr>
              <a:t>As well as: </a:t>
            </a:r>
          </a:p>
          <a:p>
            <a:pPr lvl="1">
              <a:lnSpc>
                <a:spcPts val="2600"/>
              </a:lnSpc>
              <a:spcBef>
                <a:spcPts val="800"/>
              </a:spcBef>
              <a:spcAft>
                <a:spcPts val="0"/>
              </a:spcAft>
              <a:buFont typeface="Arial" charset="0"/>
              <a:buChar char="•"/>
            </a:pPr>
            <a:r>
              <a:rPr lang="en-GB" altLang="en-US" dirty="0" smtClean="0">
                <a:ea typeface="Calibri" charset="0"/>
                <a:cs typeface="Calibri" charset="0"/>
              </a:rPr>
              <a:t>Cryogenic and vacuum equipment</a:t>
            </a:r>
          </a:p>
          <a:p>
            <a:pPr lvl="1">
              <a:lnSpc>
                <a:spcPts val="2600"/>
              </a:lnSpc>
              <a:spcBef>
                <a:spcPts val="800"/>
              </a:spcBef>
              <a:spcAft>
                <a:spcPts val="0"/>
              </a:spcAft>
              <a:buFont typeface="Arial" charset="0"/>
              <a:buChar char="•"/>
            </a:pPr>
            <a:r>
              <a:rPr lang="en-GB" altLang="en-US" dirty="0" smtClean="0">
                <a:ea typeface="Calibri" charset="0"/>
                <a:cs typeface="Calibri" charset="0"/>
              </a:rPr>
              <a:t>Optics and photonics</a:t>
            </a:r>
          </a:p>
          <a:p>
            <a:pPr lvl="1">
              <a:lnSpc>
                <a:spcPts val="2600"/>
              </a:lnSpc>
              <a:spcBef>
                <a:spcPts val="800"/>
              </a:spcBef>
              <a:spcAft>
                <a:spcPts val="0"/>
              </a:spcAft>
              <a:buFont typeface="Arial" charset="0"/>
              <a:buChar char="•"/>
            </a:pPr>
            <a:r>
              <a:rPr lang="en-GB" altLang="en-US" dirty="0" smtClean="0">
                <a:ea typeface="Calibri" charset="0"/>
                <a:cs typeface="Calibri" charset="0"/>
              </a:rPr>
              <a:t>Particle and photon detectors</a:t>
            </a:r>
          </a:p>
          <a:p>
            <a:pPr lvl="1">
              <a:lnSpc>
                <a:spcPts val="2600"/>
              </a:lnSpc>
              <a:spcBef>
                <a:spcPts val="800"/>
              </a:spcBef>
              <a:spcAft>
                <a:spcPts val="0"/>
              </a:spcAft>
              <a:buFont typeface="Arial" charset="0"/>
              <a:buChar char="•"/>
            </a:pPr>
            <a:r>
              <a:rPr lang="en-GB" altLang="en-US" dirty="0" smtClean="0">
                <a:ea typeface="Calibri" charset="0"/>
                <a:cs typeface="Calibri" charset="0"/>
              </a:rPr>
              <a:t>Health and safety equipment </a:t>
            </a:r>
          </a:p>
          <a:p>
            <a:pPr lvl="1">
              <a:lnSpc>
                <a:spcPts val="2600"/>
              </a:lnSpc>
              <a:spcBef>
                <a:spcPts val="800"/>
              </a:spcBef>
              <a:spcAft>
                <a:spcPts val="0"/>
              </a:spcAft>
              <a:buFont typeface="Arial" charset="0"/>
              <a:buChar char="•"/>
            </a:pPr>
            <a:r>
              <a:rPr lang="en-GB" altLang="en-US" dirty="0" smtClean="0">
                <a:ea typeface="Calibri" charset="0"/>
                <a:cs typeface="Calibri" charset="0"/>
              </a:rPr>
              <a:t>Transport and handling equipment</a:t>
            </a:r>
          </a:p>
          <a:p>
            <a:pPr lvl="1">
              <a:lnSpc>
                <a:spcPts val="2600"/>
              </a:lnSpc>
              <a:spcBef>
                <a:spcPts val="800"/>
              </a:spcBef>
              <a:spcAft>
                <a:spcPts val="0"/>
              </a:spcAft>
              <a:buFont typeface="Arial" charset="0"/>
              <a:buChar char="•"/>
            </a:pPr>
            <a:r>
              <a:rPr lang="en-GB" altLang="en-US" dirty="0" smtClean="0">
                <a:ea typeface="Calibri" charset="0"/>
                <a:cs typeface="Calibri" charset="0"/>
              </a:rPr>
              <a:t>Office supplies, furniture</a:t>
            </a:r>
          </a:p>
          <a:p>
            <a:pPr lvl="1">
              <a:lnSpc>
                <a:spcPts val="2600"/>
              </a:lnSpc>
              <a:spcBef>
                <a:spcPts val="800"/>
              </a:spcBef>
              <a:spcAft>
                <a:spcPts val="0"/>
              </a:spcAft>
              <a:buFont typeface="Arial" charset="0"/>
              <a:buChar char="•"/>
            </a:pPr>
            <a:r>
              <a:rPr lang="en-GB" altLang="en-US" dirty="0" smtClean="0">
                <a:ea typeface="Calibri" charset="0"/>
                <a:cs typeface="Calibri" charset="0"/>
              </a:rPr>
              <a:t>Industrial services on the CERN site</a:t>
            </a:r>
          </a:p>
          <a:p>
            <a:pPr>
              <a:lnSpc>
                <a:spcPts val="2600"/>
              </a:lnSpc>
              <a:spcBef>
                <a:spcPts val="800"/>
              </a:spcBef>
              <a:spcAft>
                <a:spcPts val="0"/>
              </a:spcAft>
              <a:buFont typeface="Arial" charset="0"/>
              <a:buChar char="•"/>
            </a:pPr>
            <a:endParaRPr lang="en-GB" altLang="en-US" dirty="0" smtClean="0">
              <a:ea typeface="Calibri" charset="0"/>
              <a:cs typeface="Calibri" charset="0"/>
            </a:endParaRPr>
          </a:p>
          <a:p>
            <a:pPr>
              <a:lnSpc>
                <a:spcPts val="2600"/>
              </a:lnSpc>
              <a:spcBef>
                <a:spcPts val="800"/>
              </a:spcBef>
              <a:spcAft>
                <a:spcPts val="0"/>
              </a:spcAft>
            </a:pPr>
            <a:endParaRPr lang="en-GB" dirty="0"/>
          </a:p>
        </p:txBody>
      </p:sp>
      <p:grpSp>
        <p:nvGrpSpPr>
          <p:cNvPr id="18" name="Group 17">
            <a:extLst>
              <a:ext uri="{FF2B5EF4-FFF2-40B4-BE49-F238E27FC236}">
                <a16:creationId xmlns:a16="http://schemas.microsoft.com/office/drawing/2014/main" id="{74E21FEE-BD24-9F47-A424-384C4B7C1766}"/>
              </a:ext>
            </a:extLst>
          </p:cNvPr>
          <p:cNvGrpSpPr/>
          <p:nvPr/>
        </p:nvGrpSpPr>
        <p:grpSpPr>
          <a:xfrm>
            <a:off x="0" y="-1400"/>
            <a:ext cx="12187669" cy="98854"/>
            <a:chOff x="-1" y="0"/>
            <a:chExt cx="12187669" cy="98854"/>
          </a:xfrm>
        </p:grpSpPr>
        <p:sp>
          <p:nvSpPr>
            <p:cNvPr id="19" name="Rectangle 18">
              <a:extLst>
                <a:ext uri="{FF2B5EF4-FFF2-40B4-BE49-F238E27FC236}">
                  <a16:creationId xmlns:a16="http://schemas.microsoft.com/office/drawing/2014/main" id="{8BD8B5DA-BF1B-C44B-B123-4349FA7902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E6943CB3-D896-9F4C-A346-1D81693E3EC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D7BDA1E-0EBE-B34E-BE9D-C84FD79CE881}"/>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D6BC12A-6252-AC40-859A-9EC31A15E85C}"/>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65BE5E1-1EB7-0D4F-A2C5-F6EF32B278A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0A1EED36-2303-2F4F-8A39-0AC7F13ADE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61784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51D22-80A4-8F48-B9EF-ECFB0505203F}"/>
              </a:ext>
            </a:extLst>
          </p:cNvPr>
          <p:cNvSpPr>
            <a:spLocks noGrp="1"/>
          </p:cNvSpPr>
          <p:nvPr>
            <p:ph type="title"/>
          </p:nvPr>
        </p:nvSpPr>
        <p:spPr>
          <a:xfrm>
            <a:off x="407988" y="373593"/>
            <a:ext cx="11376025" cy="1065742"/>
          </a:xfrm>
        </p:spPr>
        <p:txBody>
          <a:bodyPr/>
          <a:lstStyle/>
          <a:p>
            <a:r>
              <a:rPr lang="en-US" dirty="0"/>
              <a:t>Current project - </a:t>
            </a:r>
            <a:r>
              <a:rPr lang="en-US" dirty="0">
                <a:solidFill>
                  <a:schemeClr val="accent1"/>
                </a:solidFill>
              </a:rPr>
              <a:t>upgrade of the LHC</a:t>
            </a:r>
            <a:br>
              <a:rPr lang="en-US" dirty="0">
                <a:solidFill>
                  <a:schemeClr val="accent1"/>
                </a:solidFill>
              </a:rPr>
            </a:br>
            <a:r>
              <a:rPr lang="en-US" dirty="0">
                <a:solidFill>
                  <a:schemeClr val="accent1"/>
                </a:solidFill>
              </a:rPr>
              <a:t>to High Luminosity </a:t>
            </a:r>
          </a:p>
        </p:txBody>
      </p:sp>
      <p:sp>
        <p:nvSpPr>
          <p:cNvPr id="3" name="Date Placeholder 2">
            <a:extLst>
              <a:ext uri="{FF2B5EF4-FFF2-40B4-BE49-F238E27FC236}">
                <a16:creationId xmlns:a16="http://schemas.microsoft.com/office/drawing/2014/main" id="{0952ED73-3515-BA47-8340-95384B92DDA5}"/>
              </a:ext>
            </a:extLst>
          </p:cNvPr>
          <p:cNvSpPr>
            <a:spLocks noGrp="1"/>
          </p:cNvSpPr>
          <p:nvPr>
            <p:ph type="dt" sz="half" idx="10"/>
          </p:nvPr>
        </p:nvSpPr>
        <p:spPr/>
        <p:txBody>
          <a:bodyPr/>
          <a:lstStyle/>
          <a:p>
            <a:r>
              <a:rPr lang="en-US" dirty="0" smtClean="0"/>
              <a:t>25/06/2021</a:t>
            </a:r>
            <a:endParaRPr lang="en-US" dirty="0"/>
          </a:p>
        </p:txBody>
      </p:sp>
      <p:pic>
        <p:nvPicPr>
          <p:cNvPr id="7" name="Picture 6">
            <a:extLst>
              <a:ext uri="{FF2B5EF4-FFF2-40B4-BE49-F238E27FC236}">
                <a16:creationId xmlns:a16="http://schemas.microsoft.com/office/drawing/2014/main" id="{51762A01-E264-7440-A0E3-57AFBA7371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439335"/>
            <a:ext cx="12192000" cy="3741178"/>
          </a:xfrm>
          <a:prstGeom prst="rect">
            <a:avLst/>
          </a:prstGeom>
        </p:spPr>
      </p:pic>
      <p:sp>
        <p:nvSpPr>
          <p:cNvPr id="4" name="Footer Placeholder 3">
            <a:extLst>
              <a:ext uri="{FF2B5EF4-FFF2-40B4-BE49-F238E27FC236}">
                <a16:creationId xmlns:a16="http://schemas.microsoft.com/office/drawing/2014/main" id="{31B8DA8F-BB68-9B49-A880-D423F2EC4CB7}"/>
              </a:ext>
            </a:extLst>
          </p:cNvPr>
          <p:cNvSpPr>
            <a:spLocks noGrp="1"/>
          </p:cNvSpPr>
          <p:nvPr>
            <p:ph type="ftr" sz="quarter" idx="11"/>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5" name="Slide Number Placeholder 4">
            <a:extLst>
              <a:ext uri="{FF2B5EF4-FFF2-40B4-BE49-F238E27FC236}">
                <a16:creationId xmlns:a16="http://schemas.microsoft.com/office/drawing/2014/main" id="{5B1369D3-2AC0-854C-9FDF-496135AE0682}"/>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8" name="Text Placeholder 3">
            <a:extLst>
              <a:ext uri="{FF2B5EF4-FFF2-40B4-BE49-F238E27FC236}">
                <a16:creationId xmlns:a16="http://schemas.microsoft.com/office/drawing/2014/main" id="{147008DB-40DB-3D4D-8B44-1EB6151BCF9D}"/>
              </a:ext>
            </a:extLst>
          </p:cNvPr>
          <p:cNvSpPr txBox="1">
            <a:spLocks/>
          </p:cNvSpPr>
          <p:nvPr/>
        </p:nvSpPr>
        <p:spPr>
          <a:xfrm>
            <a:off x="407988" y="4591704"/>
            <a:ext cx="3708400"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provide greater precision and discovery potential</a:t>
            </a:r>
          </a:p>
        </p:txBody>
      </p:sp>
      <p:sp>
        <p:nvSpPr>
          <p:cNvPr id="9" name="Text Placeholder 4">
            <a:extLst>
              <a:ext uri="{FF2B5EF4-FFF2-40B4-BE49-F238E27FC236}">
                <a16:creationId xmlns:a16="http://schemas.microsoft.com/office/drawing/2014/main" id="{F0ACDC82-F17D-3B45-AA9B-1BCAB8B3C5A2}"/>
              </a:ext>
            </a:extLst>
          </p:cNvPr>
          <p:cNvSpPr txBox="1">
            <a:spLocks/>
          </p:cNvSpPr>
          <p:nvPr/>
        </p:nvSpPr>
        <p:spPr>
          <a:xfrm>
            <a:off x="4267201" y="4590022"/>
            <a:ext cx="3665537"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Hi-</a:t>
            </a:r>
            <a:r>
              <a:rPr lang="en-US" sz="2200" b="0" dirty="0" err="1">
                <a:solidFill>
                  <a:schemeClr val="bg1"/>
                </a:solidFill>
                <a:latin typeface="Arial" charset="0"/>
                <a:ea typeface="Arial" charset="0"/>
                <a:cs typeface="Arial" charset="0"/>
              </a:rPr>
              <a:t>Lumi</a:t>
            </a:r>
            <a:r>
              <a:rPr lang="en-US" sz="2200" b="0" dirty="0">
                <a:solidFill>
                  <a:schemeClr val="bg1"/>
                </a:solidFill>
                <a:latin typeface="Arial" charset="0"/>
                <a:ea typeface="Arial" charset="0"/>
                <a:cs typeface="Arial" charset="0"/>
              </a:rPr>
              <a:t> will start operating in </a:t>
            </a:r>
            <a:r>
              <a:rPr lang="en-US" sz="2200" b="0" dirty="0" smtClean="0">
                <a:solidFill>
                  <a:schemeClr val="bg1"/>
                </a:solidFill>
                <a:latin typeface="Arial" charset="0"/>
                <a:ea typeface="Arial" charset="0"/>
                <a:cs typeface="Arial" charset="0"/>
              </a:rPr>
              <a:t>2026 </a:t>
            </a:r>
            <a:r>
              <a:rPr lang="en-US" sz="2200" b="0" dirty="0">
                <a:solidFill>
                  <a:schemeClr val="bg1"/>
                </a:solidFill>
                <a:latin typeface="Arial" charset="0"/>
                <a:ea typeface="Arial" charset="0"/>
                <a:cs typeface="Arial" charset="0"/>
              </a:rPr>
              <a:t>and run until 2035</a:t>
            </a:r>
          </a:p>
        </p:txBody>
      </p:sp>
      <p:sp>
        <p:nvSpPr>
          <p:cNvPr id="10" name="Text Placeholder 8">
            <a:extLst>
              <a:ext uri="{FF2B5EF4-FFF2-40B4-BE49-F238E27FC236}">
                <a16:creationId xmlns:a16="http://schemas.microsoft.com/office/drawing/2014/main" id="{0B36950C-37AB-3D4F-AAD2-C992D2211D48}"/>
              </a:ext>
            </a:extLst>
          </p:cNvPr>
          <p:cNvSpPr txBox="1">
            <a:spLocks/>
          </p:cNvSpPr>
          <p:nvPr/>
        </p:nvSpPr>
        <p:spPr>
          <a:xfrm>
            <a:off x="8085668" y="4590022"/>
            <a:ext cx="3703132" cy="1609071"/>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SzPct val="100000"/>
            </a:pPr>
            <a:r>
              <a:rPr lang="en-US" sz="2200" b="0" dirty="0">
                <a:solidFill>
                  <a:schemeClr val="bg1"/>
                </a:solidFill>
                <a:latin typeface="Arial" charset="0"/>
                <a:ea typeface="Arial" charset="0"/>
                <a:cs typeface="Arial" charset="0"/>
              </a:rPr>
              <a:t>CERN is already looking beyond 2035, with several projects in R&amp;D or study stages</a:t>
            </a:r>
            <a:endParaRPr lang="fr-FR" sz="2200" b="0" dirty="0">
              <a:solidFill>
                <a:schemeClr val="bg1"/>
              </a:solidFill>
              <a:latin typeface="Arial" charset="0"/>
              <a:ea typeface="Arial" charset="0"/>
              <a:cs typeface="Arial" charset="0"/>
            </a:endParaRPr>
          </a:p>
        </p:txBody>
      </p:sp>
      <p:grpSp>
        <p:nvGrpSpPr>
          <p:cNvPr id="11" name="Group 10">
            <a:extLst>
              <a:ext uri="{FF2B5EF4-FFF2-40B4-BE49-F238E27FC236}">
                <a16:creationId xmlns:a16="http://schemas.microsoft.com/office/drawing/2014/main" id="{87037A29-320E-564A-8ACF-52F4CE8ED4FE}"/>
              </a:ext>
            </a:extLst>
          </p:cNvPr>
          <p:cNvGrpSpPr/>
          <p:nvPr/>
        </p:nvGrpSpPr>
        <p:grpSpPr>
          <a:xfrm>
            <a:off x="-1" y="287"/>
            <a:ext cx="12187669" cy="98854"/>
            <a:chOff x="-1" y="0"/>
            <a:chExt cx="12187669" cy="98854"/>
          </a:xfrm>
        </p:grpSpPr>
        <p:sp>
          <p:nvSpPr>
            <p:cNvPr id="12" name="Rectangle 11">
              <a:extLst>
                <a:ext uri="{FF2B5EF4-FFF2-40B4-BE49-F238E27FC236}">
                  <a16:creationId xmlns:a16="http://schemas.microsoft.com/office/drawing/2014/main" id="{CDA5C85A-566A-3E49-AE30-0A1B232765A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6520B53-60CF-6443-B57F-97DBE5C35F4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9629FB4-F0CA-5846-8263-541CCAAC67B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C3F7744-473E-E544-86B5-93E4A28F6B61}"/>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1B567B7-2E6F-784E-91B8-59D8CDC57AB8}"/>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A666EDF2-4C1E-7A42-81E0-2B6FA901A05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34902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F5BFB-0F89-A346-9951-B83703B096C2}"/>
              </a:ext>
            </a:extLst>
          </p:cNvPr>
          <p:cNvSpPr>
            <a:spLocks noGrp="1"/>
          </p:cNvSpPr>
          <p:nvPr>
            <p:ph type="title"/>
          </p:nvPr>
        </p:nvSpPr>
        <p:spPr/>
        <p:txBody>
          <a:bodyPr/>
          <a:lstStyle/>
          <a:p>
            <a:r>
              <a:rPr lang="en-US" dirty="0" smtClean="0"/>
              <a:t>Possible projects </a:t>
            </a:r>
            <a:r>
              <a:rPr lang="en-US" dirty="0"/>
              <a:t>for </a:t>
            </a:r>
            <a:r>
              <a:rPr lang="en-US" dirty="0" smtClean="0"/>
              <a:t>the future of particle physics</a:t>
            </a:r>
            <a:endParaRPr lang="en-US" dirty="0"/>
          </a:p>
        </p:txBody>
      </p:sp>
      <p:sp>
        <p:nvSpPr>
          <p:cNvPr id="4" name="Date Placeholder 3">
            <a:extLst>
              <a:ext uri="{FF2B5EF4-FFF2-40B4-BE49-F238E27FC236}">
                <a16:creationId xmlns:a16="http://schemas.microsoft.com/office/drawing/2014/main" id="{536C6E75-17C2-1544-8EE8-134699762B8F}"/>
              </a:ext>
            </a:extLst>
          </p:cNvPr>
          <p:cNvSpPr>
            <a:spLocks noGrp="1"/>
          </p:cNvSpPr>
          <p:nvPr>
            <p:ph type="dt" sz="half" idx="14"/>
          </p:nvPr>
        </p:nvSpPr>
        <p:spPr/>
        <p:txBody>
          <a:bodyPr/>
          <a:lstStyle/>
          <a:p>
            <a:r>
              <a:rPr lang="en-US" dirty="0" smtClean="0"/>
              <a:t>25/06/2021</a:t>
            </a:r>
            <a:endParaRPr lang="en-US" dirty="0"/>
          </a:p>
        </p:txBody>
      </p:sp>
      <p:sp>
        <p:nvSpPr>
          <p:cNvPr id="5" name="Footer Placeholder 4">
            <a:extLst>
              <a:ext uri="{FF2B5EF4-FFF2-40B4-BE49-F238E27FC236}">
                <a16:creationId xmlns:a16="http://schemas.microsoft.com/office/drawing/2014/main" id="{3607D0CE-C9CA-BC4C-AE91-838AEEECADC5}"/>
              </a:ext>
            </a:extLst>
          </p:cNvPr>
          <p:cNvSpPr>
            <a:spLocks noGrp="1"/>
          </p:cNvSpPr>
          <p:nvPr>
            <p:ph type="ftr" sz="quarter" idx="15"/>
          </p:nvPr>
        </p:nvSpPr>
        <p:spPr/>
        <p:txBody>
          <a:bodyPr/>
          <a:lstStyle/>
          <a:p>
            <a:r>
              <a:rPr lang="en-US" dirty="0"/>
              <a:t>Floris Bonthond | </a:t>
            </a:r>
            <a:r>
              <a:rPr lang="en-US" dirty="0" err="1">
                <a:solidFill>
                  <a:srgbClr val="FF9900"/>
                </a:solidFill>
              </a:rPr>
              <a:t>Nederland</a:t>
            </a:r>
            <a:r>
              <a:rPr lang="en-US" dirty="0" err="1"/>
              <a:t>@CERN</a:t>
            </a:r>
            <a:endParaRPr lang="en-US" dirty="0"/>
          </a:p>
        </p:txBody>
      </p:sp>
      <p:sp>
        <p:nvSpPr>
          <p:cNvPr id="6" name="Slide Number Placeholder 5">
            <a:extLst>
              <a:ext uri="{FF2B5EF4-FFF2-40B4-BE49-F238E27FC236}">
                <a16:creationId xmlns:a16="http://schemas.microsoft.com/office/drawing/2014/main" id="{D25DC13A-8FD1-2F4D-9CDD-344D1BA86F03}"/>
              </a:ext>
            </a:extLst>
          </p:cNvPr>
          <p:cNvSpPr>
            <a:spLocks noGrp="1"/>
          </p:cNvSpPr>
          <p:nvPr>
            <p:ph type="sldNum" sz="quarter" idx="16"/>
          </p:nvPr>
        </p:nvSpPr>
        <p:spPr/>
        <p:txBody>
          <a:bodyPr/>
          <a:lstStyle/>
          <a:p>
            <a:fld id="{36B5EA5A-BC32-A742-B11B-8E7414D5B535}" type="slidenum">
              <a:rPr lang="en-US" smtClean="0"/>
              <a:pPr/>
              <a:t>9</a:t>
            </a:fld>
            <a:endParaRPr lang="en-US" dirty="0"/>
          </a:p>
        </p:txBody>
      </p:sp>
      <p:pic>
        <p:nvPicPr>
          <p:cNvPr id="22" name="Picture Placeholder 21">
            <a:extLst>
              <a:ext uri="{FF2B5EF4-FFF2-40B4-BE49-F238E27FC236}">
                <a16:creationId xmlns:a16="http://schemas.microsoft.com/office/drawing/2014/main" id="{3B3D1194-1ABA-0D45-95EE-FD2844D94794}"/>
              </a:ext>
            </a:extLst>
          </p:cNvPr>
          <p:cNvPicPr>
            <a:picLocks noGrp="1" noChangeAspect="1"/>
          </p:cNvPicPr>
          <p:nvPr>
            <p:ph type="pic" sz="quarter" idx="17"/>
          </p:nvPr>
        </p:nvPicPr>
        <p:blipFill>
          <a:blip r:embed="rId3" cstate="screen">
            <a:extLst>
              <a:ext uri="{28A0092B-C50C-407E-A947-70E740481C1C}">
                <a14:useLocalDpi xmlns:a14="http://schemas.microsoft.com/office/drawing/2010/main"/>
              </a:ext>
            </a:extLst>
          </a:blip>
          <a:srcRect/>
          <a:stretch>
            <a:fillRect/>
          </a:stretch>
        </p:blipFill>
        <p:spPr>
          <a:xfrm>
            <a:off x="407302" y="1592263"/>
            <a:ext cx="5616575" cy="3529013"/>
          </a:xfrm>
        </p:spPr>
      </p:pic>
      <p:grpSp>
        <p:nvGrpSpPr>
          <p:cNvPr id="35" name="Group 34">
            <a:extLst>
              <a:ext uri="{FF2B5EF4-FFF2-40B4-BE49-F238E27FC236}">
                <a16:creationId xmlns:a16="http://schemas.microsoft.com/office/drawing/2014/main" id="{CDEC9206-0FBB-DE43-8DD1-154DF4157F2D}"/>
              </a:ext>
            </a:extLst>
          </p:cNvPr>
          <p:cNvGrpSpPr/>
          <p:nvPr/>
        </p:nvGrpSpPr>
        <p:grpSpPr>
          <a:xfrm>
            <a:off x="407302" y="5106988"/>
            <a:ext cx="5617261" cy="1093786"/>
            <a:chOff x="407302" y="5106988"/>
            <a:chExt cx="5617261" cy="1093786"/>
          </a:xfrm>
        </p:grpSpPr>
        <p:sp>
          <p:nvSpPr>
            <p:cNvPr id="25" name="Text Placeholder 3">
              <a:extLst>
                <a:ext uri="{FF2B5EF4-FFF2-40B4-BE49-F238E27FC236}">
                  <a16:creationId xmlns:a16="http://schemas.microsoft.com/office/drawing/2014/main" id="{B53C7ED5-82BC-3745-9628-325437BF0F9A}"/>
                </a:ext>
              </a:extLst>
            </p:cNvPr>
            <p:cNvSpPr txBox="1">
              <a:spLocks/>
            </p:cNvSpPr>
            <p:nvPr/>
          </p:nvSpPr>
          <p:spPr>
            <a:xfrm>
              <a:off x="407302" y="5121275"/>
              <a:ext cx="5617261" cy="107949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solidFill>
                    <a:schemeClr val="bg1"/>
                  </a:solidFill>
                </a:rPr>
                <a:t>Compact Linear Collider (CLIC)</a:t>
              </a:r>
            </a:p>
            <a:p>
              <a:pPr marL="342900" indent="-342900">
                <a:buFont typeface="Arial" panose="020B0604020202020204" pitchFamily="34" charset="0"/>
                <a:buChar char="•"/>
              </a:pPr>
              <a:r>
                <a:rPr lang="en-US" sz="1300" dirty="0">
                  <a:solidFill>
                    <a:schemeClr val="bg1"/>
                  </a:solidFill>
                </a:rPr>
                <a:t>Linear </a:t>
              </a: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√s up to 3 </a:t>
              </a:r>
              <a:r>
                <a:rPr lang="en-US" sz="1300" dirty="0" err="1">
                  <a:solidFill>
                    <a:schemeClr val="bg1"/>
                  </a:solidFill>
                </a:rPr>
                <a:t>TeV</a:t>
              </a:r>
              <a:endParaRPr lang="en-US" sz="1300" dirty="0">
                <a:solidFill>
                  <a:schemeClr val="bg1"/>
                </a:solidFill>
              </a:endParaRPr>
            </a:p>
          </p:txBody>
        </p:sp>
        <p:pic>
          <p:nvPicPr>
            <p:cNvPr id="14" name="Image 3">
              <a:extLst>
                <a:ext uri="{FF2B5EF4-FFF2-40B4-BE49-F238E27FC236}">
                  <a16:creationId xmlns:a16="http://schemas.microsoft.com/office/drawing/2014/main" id="{DC3BBA7B-6F6F-1147-846F-69128B97C6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5444" y="5106988"/>
              <a:ext cx="951914" cy="951914"/>
            </a:xfrm>
            <a:prstGeom prst="rect">
              <a:avLst/>
            </a:prstGeom>
          </p:spPr>
        </p:pic>
      </p:grpSp>
      <p:grpSp>
        <p:nvGrpSpPr>
          <p:cNvPr id="33" name="Group 32">
            <a:extLst>
              <a:ext uri="{FF2B5EF4-FFF2-40B4-BE49-F238E27FC236}">
                <a16:creationId xmlns:a16="http://schemas.microsoft.com/office/drawing/2014/main" id="{B1682D38-0072-FE48-8EA3-1ED011107BEB}"/>
              </a:ext>
            </a:extLst>
          </p:cNvPr>
          <p:cNvGrpSpPr/>
          <p:nvPr/>
        </p:nvGrpSpPr>
        <p:grpSpPr>
          <a:xfrm>
            <a:off x="6166665" y="1592263"/>
            <a:ext cx="5615889" cy="1373359"/>
            <a:chOff x="6166665" y="1592263"/>
            <a:chExt cx="5615889" cy="1373359"/>
          </a:xfrm>
        </p:grpSpPr>
        <p:sp>
          <p:nvSpPr>
            <p:cNvPr id="28" name="Text Placeholder 3">
              <a:extLst>
                <a:ext uri="{FF2B5EF4-FFF2-40B4-BE49-F238E27FC236}">
                  <a16:creationId xmlns:a16="http://schemas.microsoft.com/office/drawing/2014/main" id="{A412D4DE-C4A8-A24B-9292-7CB8EA9DC08D}"/>
                </a:ext>
              </a:extLst>
            </p:cNvPr>
            <p:cNvSpPr txBox="1">
              <a:spLocks/>
            </p:cNvSpPr>
            <p:nvPr/>
          </p:nvSpPr>
          <p:spPr>
            <a:xfrm>
              <a:off x="6166665" y="1592263"/>
              <a:ext cx="5615889" cy="1373359"/>
            </a:xfrm>
            <a:prstGeom prst="rect">
              <a:avLst/>
            </a:prstGeom>
            <a:solidFill>
              <a:schemeClr val="accent6"/>
            </a:solidFill>
          </p:spPr>
          <p:txBody>
            <a:bodyPr lIns="144000" anchor="ctr" anchorCtr="0"/>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400"/>
                </a:spcBef>
                <a:spcAft>
                  <a:spcPts val="200"/>
                </a:spcAft>
              </a:pPr>
              <a:r>
                <a:rPr lang="en-US" sz="1800" dirty="0">
                  <a:solidFill>
                    <a:schemeClr val="bg1"/>
                  </a:solidFill>
                </a:rPr>
                <a:t>Future Circular Collider (FCC)</a:t>
              </a:r>
            </a:p>
            <a:p>
              <a:pPr marL="342900" indent="-342900">
                <a:spcBef>
                  <a:spcPts val="1400"/>
                </a:spcBef>
                <a:spcAft>
                  <a:spcPts val="200"/>
                </a:spcAft>
                <a:buFont typeface="Arial" panose="020B0604020202020204" pitchFamily="34" charset="0"/>
                <a:buChar char="•"/>
              </a:pPr>
              <a:r>
                <a:rPr lang="en-US" sz="1300" dirty="0">
                  <a:solidFill>
                    <a:schemeClr val="bg1"/>
                  </a:solidFill>
                </a:rPr>
                <a:t>New technology magnets     100 </a:t>
              </a:r>
              <a:r>
                <a:rPr lang="en-US" sz="1300" dirty="0" err="1">
                  <a:solidFill>
                    <a:schemeClr val="bg1"/>
                  </a:solidFill>
                </a:rPr>
                <a:t>TeV</a:t>
              </a:r>
              <a:r>
                <a:rPr lang="en-US" sz="1300" dirty="0">
                  <a:solidFill>
                    <a:schemeClr val="bg1"/>
                  </a:solidFill>
                </a:rPr>
                <a:t> pp collisions in 100km ring</a:t>
              </a:r>
            </a:p>
            <a:p>
              <a:pPr marL="342900" indent="-342900">
                <a:spcBef>
                  <a:spcPts val="1400"/>
                </a:spcBef>
                <a:spcAft>
                  <a:spcPts val="200"/>
                </a:spcAft>
                <a:buFont typeface="Arial" panose="020B0604020202020204" pitchFamily="34" charset="0"/>
                <a:buChar char="•"/>
              </a:pPr>
              <a:r>
                <a:rPr lang="en-US" sz="1300" dirty="0" err="1">
                  <a:solidFill>
                    <a:schemeClr val="bg1"/>
                  </a:solidFill>
                </a:rPr>
                <a:t>e</a:t>
              </a:r>
              <a:r>
                <a:rPr lang="en-US" sz="1300" baseline="30000" dirty="0" err="1">
                  <a:solidFill>
                    <a:schemeClr val="bg1"/>
                  </a:solidFill>
                </a:rPr>
                <a:t>+</a:t>
              </a:r>
              <a:r>
                <a:rPr lang="en-US" sz="1300" dirty="0" err="1">
                  <a:solidFill>
                    <a:schemeClr val="bg1"/>
                  </a:solidFill>
                </a:rPr>
                <a:t>e</a:t>
              </a:r>
              <a:r>
                <a:rPr lang="en-US" sz="1300" baseline="30000" dirty="0">
                  <a:solidFill>
                    <a:schemeClr val="bg1"/>
                  </a:solidFill>
                </a:rPr>
                <a:t>-</a:t>
              </a:r>
              <a:r>
                <a:rPr lang="en-US" sz="1300" dirty="0">
                  <a:solidFill>
                    <a:schemeClr val="bg1"/>
                  </a:solidFill>
                </a:rPr>
                <a:t> collider (FCC-</a:t>
              </a:r>
              <a:r>
                <a:rPr lang="en-US" sz="1300" dirty="0" err="1">
                  <a:solidFill>
                    <a:schemeClr val="bg1"/>
                  </a:solidFill>
                </a:rPr>
                <a:t>ee</a:t>
              </a:r>
              <a:r>
                <a:rPr lang="en-US" sz="1300" dirty="0">
                  <a:solidFill>
                    <a:schemeClr val="bg1"/>
                  </a:solidFill>
                </a:rPr>
                <a:t>) as 1</a:t>
              </a:r>
              <a:r>
                <a:rPr lang="en-US" sz="1300" baseline="30000" dirty="0">
                  <a:solidFill>
                    <a:schemeClr val="bg1"/>
                  </a:solidFill>
                </a:rPr>
                <a:t>st</a:t>
              </a:r>
              <a:r>
                <a:rPr lang="en-US" sz="1300" dirty="0">
                  <a:solidFill>
                    <a:schemeClr val="bg1"/>
                  </a:solidFill>
                </a:rPr>
                <a:t> step?</a:t>
              </a:r>
            </a:p>
          </p:txBody>
        </p:sp>
        <p:sp>
          <p:nvSpPr>
            <p:cNvPr id="29" name="Right Arrow 28">
              <a:extLst>
                <a:ext uri="{FF2B5EF4-FFF2-40B4-BE49-F238E27FC236}">
                  <a16:creationId xmlns:a16="http://schemas.microsoft.com/office/drawing/2014/main" id="{0BA6735D-7533-DE4B-9B14-F42D6D88C2CD}"/>
                </a:ext>
              </a:extLst>
            </p:cNvPr>
            <p:cNvSpPr/>
            <p:nvPr/>
          </p:nvSpPr>
          <p:spPr>
            <a:xfrm>
              <a:off x="8711941" y="2271399"/>
              <a:ext cx="110492" cy="92912"/>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a:extLst>
                <a:ext uri="{FF2B5EF4-FFF2-40B4-BE49-F238E27FC236}">
                  <a16:creationId xmlns:a16="http://schemas.microsoft.com/office/drawing/2014/main" id="{BD9C9BC1-8686-A149-AFAD-3E67C2A34C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596922" y="1717167"/>
              <a:ext cx="1021074" cy="436851"/>
            </a:xfrm>
            <a:prstGeom prst="rect">
              <a:avLst/>
            </a:prstGeom>
          </p:spPr>
        </p:pic>
      </p:grpSp>
      <p:pic>
        <p:nvPicPr>
          <p:cNvPr id="23" name="Picture Placeholder 22">
            <a:extLst>
              <a:ext uri="{FF2B5EF4-FFF2-40B4-BE49-F238E27FC236}">
                <a16:creationId xmlns:a16="http://schemas.microsoft.com/office/drawing/2014/main" id="{8446BD51-B36B-2A47-AEFE-3ADFF3DA3C01}"/>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l="-14"/>
          <a:stretch/>
        </p:blipFill>
        <p:spPr>
          <a:xfrm>
            <a:off x="6165850" y="2965450"/>
            <a:ext cx="5616575" cy="3235325"/>
          </a:xfrm>
        </p:spPr>
      </p:pic>
      <p:sp>
        <p:nvSpPr>
          <p:cNvPr id="26" name="TextBox 25">
            <a:extLst>
              <a:ext uri="{FF2B5EF4-FFF2-40B4-BE49-F238E27FC236}">
                <a16:creationId xmlns:a16="http://schemas.microsoft.com/office/drawing/2014/main" id="{006FD6E3-38C0-BA40-91E8-0C0185049C27}"/>
              </a:ext>
            </a:extLst>
          </p:cNvPr>
          <p:cNvSpPr txBox="1"/>
          <p:nvPr/>
        </p:nvSpPr>
        <p:spPr>
          <a:xfrm>
            <a:off x="8913873" y="4583112"/>
            <a:ext cx="808919" cy="369332"/>
          </a:xfrm>
          <a:prstGeom prst="rect">
            <a:avLst/>
          </a:prstGeom>
          <a:noFill/>
        </p:spPr>
        <p:txBody>
          <a:bodyPr wrap="square" rtlCol="0">
            <a:spAutoFit/>
          </a:bodyPr>
          <a:lstStyle/>
          <a:p>
            <a:r>
              <a:rPr lang="en-US" dirty="0">
                <a:solidFill>
                  <a:schemeClr val="bg1"/>
                </a:solidFill>
              </a:rPr>
              <a:t>FCC</a:t>
            </a:r>
          </a:p>
        </p:txBody>
      </p:sp>
      <p:sp>
        <p:nvSpPr>
          <p:cNvPr id="32" name="TextBox 31">
            <a:extLst>
              <a:ext uri="{FF2B5EF4-FFF2-40B4-BE49-F238E27FC236}">
                <a16:creationId xmlns:a16="http://schemas.microsoft.com/office/drawing/2014/main" id="{FA7CB622-79E9-0640-B461-70A3E89900D8}"/>
              </a:ext>
            </a:extLst>
          </p:cNvPr>
          <p:cNvSpPr txBox="1"/>
          <p:nvPr/>
        </p:nvSpPr>
        <p:spPr>
          <a:xfrm>
            <a:off x="7104798" y="5291692"/>
            <a:ext cx="642664" cy="369332"/>
          </a:xfrm>
          <a:prstGeom prst="rect">
            <a:avLst/>
          </a:prstGeom>
          <a:noFill/>
        </p:spPr>
        <p:txBody>
          <a:bodyPr wrap="square" rtlCol="0">
            <a:spAutoFit/>
          </a:bodyPr>
          <a:lstStyle/>
          <a:p>
            <a:r>
              <a:rPr lang="en-US" dirty="0">
                <a:solidFill>
                  <a:schemeClr val="bg1"/>
                </a:solidFill>
              </a:rPr>
              <a:t>LHC</a:t>
            </a:r>
          </a:p>
        </p:txBody>
      </p:sp>
      <p:grpSp>
        <p:nvGrpSpPr>
          <p:cNvPr id="17" name="Group 16">
            <a:extLst>
              <a:ext uri="{FF2B5EF4-FFF2-40B4-BE49-F238E27FC236}">
                <a16:creationId xmlns:a16="http://schemas.microsoft.com/office/drawing/2014/main" id="{C7F2E79E-B37D-384B-B30A-5CFD44A64872}"/>
              </a:ext>
            </a:extLst>
          </p:cNvPr>
          <p:cNvGrpSpPr/>
          <p:nvPr/>
        </p:nvGrpSpPr>
        <p:grpSpPr>
          <a:xfrm>
            <a:off x="0" y="-7951"/>
            <a:ext cx="12187669" cy="98854"/>
            <a:chOff x="-1" y="0"/>
            <a:chExt cx="12187669" cy="98854"/>
          </a:xfrm>
        </p:grpSpPr>
        <p:sp>
          <p:nvSpPr>
            <p:cNvPr id="18" name="Rectangle 17">
              <a:extLst>
                <a:ext uri="{FF2B5EF4-FFF2-40B4-BE49-F238E27FC236}">
                  <a16:creationId xmlns:a16="http://schemas.microsoft.com/office/drawing/2014/main" id="{C6E46B5D-18B7-B749-86FF-F320DE5CAB8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002D3E5-3D24-9047-8602-BFBB90977242}"/>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B2C52A7B-C526-C246-8E7A-6080FA260ED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EACFEC33-54DF-5144-A8D1-6D5FC4F80FD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21EE0C39-946C-E649-9BEA-12A0E8D3B63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CE5BC946-9734-0D4B-9CA9-FAEEA239BB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23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10283</TotalTime>
  <Words>2084</Words>
  <Application>Microsoft Office PowerPoint</Application>
  <PresentationFormat>Widescreen</PresentationFormat>
  <Paragraphs>425</Paragraphs>
  <Slides>43</Slides>
  <Notes>38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1" baseType="lpstr">
      <vt:lpstr>Arial</vt:lpstr>
      <vt:lpstr>Bebas Neue</vt:lpstr>
      <vt:lpstr>Calibri</vt:lpstr>
      <vt:lpstr>Source Sans Pro</vt:lpstr>
      <vt:lpstr>Times New Roman</vt:lpstr>
      <vt:lpstr>Wingdings</vt:lpstr>
      <vt:lpstr>Office Theme</vt:lpstr>
      <vt:lpstr>Microsoft Excel Worksheet</vt:lpstr>
      <vt:lpstr>Doing Business with CERN Nederland@CERN 2021</vt:lpstr>
      <vt:lpstr>What do we buy?</vt:lpstr>
      <vt:lpstr>What do we buy?</vt:lpstr>
      <vt:lpstr>What do we buy:</vt:lpstr>
      <vt:lpstr>What do we buy?</vt:lpstr>
      <vt:lpstr>What do we buy?</vt:lpstr>
      <vt:lpstr>What do we buy?</vt:lpstr>
      <vt:lpstr>Current project - upgrade of the LHC to High Luminosity </vt:lpstr>
      <vt:lpstr>Possible projects for the future of particle physics</vt:lpstr>
      <vt:lpstr>We also buy for the LHC experiments</vt:lpstr>
      <vt:lpstr>What do we buy? </vt:lpstr>
      <vt:lpstr>Yearly Budget (2021 contributions)</vt:lpstr>
      <vt:lpstr>Procurement Expenditure</vt:lpstr>
      <vt:lpstr>Supplies (235 MCHF spent in 2020 – CERN budget only)    </vt:lpstr>
      <vt:lpstr>CERN is entitled to establish its own internal rules necessary for its proper functioning, including: </vt:lpstr>
      <vt:lpstr>PowerPoint Presentation</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200’000 CHF </vt:lpstr>
      <vt:lpstr>Enquiries exceeding 200’000 CHF (1/2)</vt:lpstr>
      <vt:lpstr>Enquiries exceeding 200’000 CHF (2/2)</vt:lpstr>
      <vt:lpstr>Country of origin</vt:lpstr>
      <vt:lpstr>Alignment rule</vt:lpstr>
      <vt:lpstr>Industrial return coefficient</vt:lpstr>
      <vt:lpstr>Poorly balanced Member States (Supplies) (1st March 2021 – 28 February 2022, based on the previous 4 calendar years): </vt:lpstr>
      <vt:lpstr>Industrial Return for The Netherlands (supplies)</vt:lpstr>
      <vt:lpstr>Industrial Return for The Netherlands (services)</vt:lpstr>
      <vt:lpstr>Some Dutch suppliers  2020-2021</vt:lpstr>
      <vt:lpstr>PowerPoint Presentation</vt:lpstr>
      <vt:lpstr>The economical impact of CERN Procurement on supplier’s performance (Castelnovo et al, 2018)</vt:lpstr>
      <vt:lpstr>Doing business with CERN: the facts Supplier survey (669 suppliers in 33 countries, 2017):  </vt:lpstr>
      <vt:lpstr>Doing business with CERN: the facts</vt:lpstr>
      <vt:lpstr>PowerPoint Presentation</vt:lpstr>
      <vt:lpstr>PowerPoint Presentation</vt:lpstr>
      <vt:lpstr>PowerPoint Presentation</vt:lpstr>
      <vt:lpstr>PowerPoint Presentation</vt:lpstr>
      <vt:lpstr>CERN e-Procurement</vt:lpstr>
      <vt:lpstr>Contacts at CERN (Procurement and Technical)</vt:lpstr>
      <vt:lpstr>Who to contact in your country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Floris Bonthond</cp:lastModifiedBy>
  <cp:revision>408</cp:revision>
  <cp:lastPrinted>2019-04-30T10:39:04Z</cp:lastPrinted>
  <dcterms:created xsi:type="dcterms:W3CDTF">2019-03-14T08:20:25Z</dcterms:created>
  <dcterms:modified xsi:type="dcterms:W3CDTF">2021-06-24T08:49:26Z</dcterms:modified>
</cp:coreProperties>
</file>