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61" r:id="rId2"/>
    <p:sldId id="283" r:id="rId3"/>
    <p:sldId id="291" r:id="rId4"/>
    <p:sldId id="279" r:id="rId5"/>
    <p:sldId id="284" r:id="rId6"/>
    <p:sldId id="285" r:id="rId7"/>
    <p:sldId id="286" r:id="rId8"/>
    <p:sldId id="263" r:id="rId9"/>
    <p:sldId id="280" r:id="rId10"/>
    <p:sldId id="267" r:id="rId11"/>
    <p:sldId id="268" r:id="rId12"/>
    <p:sldId id="272" r:id="rId13"/>
    <p:sldId id="273" r:id="rId14"/>
    <p:sldId id="275" r:id="rId15"/>
    <p:sldId id="266" r:id="rId16"/>
    <p:sldId id="274" r:id="rId17"/>
    <p:sldId id="260" r:id="rId18"/>
    <p:sldId id="276" r:id="rId19"/>
    <p:sldId id="290" r:id="rId20"/>
    <p:sldId id="282" r:id="rId21"/>
    <p:sldId id="281" r:id="rId22"/>
    <p:sldId id="256" r:id="rId23"/>
    <p:sldId id="289" r:id="rId24"/>
    <p:sldId id="258" r:id="rId25"/>
    <p:sldId id="259" r:id="rId26"/>
    <p:sldId id="270" r:id="rId27"/>
    <p:sldId id="27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93979" autoAdjust="0"/>
  </p:normalViewPr>
  <p:slideViewPr>
    <p:cSldViewPr snapToGrid="0">
      <p:cViewPr>
        <p:scale>
          <a:sx n="51" d="100"/>
          <a:sy n="51" d="100"/>
        </p:scale>
        <p:origin x="1140" y="4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0B77B-0F21-48FE-A518-A1E095DCC710}" type="datetimeFigureOut">
              <a:rPr lang="en-GB" smtClean="0"/>
              <a:t>22/06/2021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A0F567-7946-472A-B39A-F67EE3042D68}" type="slidenum">
              <a:rPr lang="en-GB" smtClean="0"/>
              <a:t>‹#›</a:t>
            </a:fld>
            <a:endParaRPr lang="en-GB"/>
          </a:p>
        </p:txBody>
      </p:sp>
    </p:spTree>
    <p:extLst>
      <p:ext uri="{BB962C8B-B14F-4D97-AF65-F5344CB8AC3E}">
        <p14:creationId xmlns:p14="http://schemas.microsoft.com/office/powerpoint/2010/main" val="2152062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cdsweb.cern.ch/record/1248908"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a:t>
            </a:fld>
            <a:endParaRPr lang="en-US"/>
          </a:p>
        </p:txBody>
      </p:sp>
    </p:spTree>
    <p:extLst>
      <p:ext uri="{BB962C8B-B14F-4D97-AF65-F5344CB8AC3E}">
        <p14:creationId xmlns:p14="http://schemas.microsoft.com/office/powerpoint/2010/main" val="28421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12</a:t>
            </a:fld>
            <a:endParaRPr lang="en-US"/>
          </a:p>
        </p:txBody>
      </p:sp>
    </p:spTree>
    <p:extLst>
      <p:ext uri="{BB962C8B-B14F-4D97-AF65-F5344CB8AC3E}">
        <p14:creationId xmlns:p14="http://schemas.microsoft.com/office/powerpoint/2010/main" val="1884832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13</a:t>
            </a:fld>
            <a:endParaRPr lang="en-US"/>
          </a:p>
        </p:txBody>
      </p:sp>
    </p:spTree>
    <p:extLst>
      <p:ext uri="{BB962C8B-B14F-4D97-AF65-F5344CB8AC3E}">
        <p14:creationId xmlns:p14="http://schemas.microsoft.com/office/powerpoint/2010/main" val="2070067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14</a:t>
            </a:fld>
            <a:endParaRPr lang="en-US"/>
          </a:p>
        </p:txBody>
      </p:sp>
    </p:spTree>
    <p:extLst>
      <p:ext uri="{BB962C8B-B14F-4D97-AF65-F5344CB8AC3E}">
        <p14:creationId xmlns:p14="http://schemas.microsoft.com/office/powerpoint/2010/main" val="606809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15</a:t>
            </a:fld>
            <a:endParaRPr lang="en-US"/>
          </a:p>
        </p:txBody>
      </p:sp>
    </p:spTree>
    <p:extLst>
      <p:ext uri="{BB962C8B-B14F-4D97-AF65-F5344CB8AC3E}">
        <p14:creationId xmlns:p14="http://schemas.microsoft.com/office/powerpoint/2010/main" val="2962772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321457" eaLnBrk="1" fontAlgn="auto" latinLnBrk="0" hangingPunct="1">
              <a:lnSpc>
                <a:spcPct val="117999"/>
              </a:lnSpc>
              <a:spcBef>
                <a:spcPts val="0"/>
              </a:spcBef>
              <a:spcAft>
                <a:spcPts val="0"/>
              </a:spcAft>
              <a:buClrTx/>
              <a:buSzTx/>
              <a:buFontTx/>
              <a:buNone/>
              <a:tabLst/>
              <a:defRPr/>
            </a:pPr>
            <a:r>
              <a:rPr lang="en-US" sz="1600" dirty="0">
                <a:ea typeface="Helvetica Neue" panose="02000503000000020004" pitchFamily="2" charset="0"/>
                <a:cs typeface="Helvetica Neue" panose="02000503000000020004" pitchFamily="2" charset="0"/>
              </a:rPr>
              <a:t>CERN has established an international network of nine Business Incubation Centres (BICs) throughout its Member States, </a:t>
            </a:r>
            <a:r>
              <a:rPr lang="en-US" sz="1600" b="0" i="0" dirty="0">
                <a:effectLst/>
                <a:latin typeface="Helvetica Neue"/>
                <a:ea typeface="Helvetica Neue"/>
                <a:cs typeface="Helvetica Neue"/>
                <a:sym typeface="Helvetica Neue"/>
              </a:rPr>
              <a:t>to assist entrepreneurs and small businesses in taking CERN technologies and expertise to the market.</a:t>
            </a:r>
            <a:endParaRPr lang="en-GB" sz="1600" dirty="0"/>
          </a:p>
          <a:p>
            <a:endParaRPr lang="en-GB" noProof="0" dirty="0"/>
          </a:p>
          <a:p>
            <a:pPr marL="0" marR="0" lvl="0" indent="0" defTabSz="321457" eaLnBrk="1" fontAlgn="auto" latinLnBrk="0" hangingPunct="1">
              <a:lnSpc>
                <a:spcPct val="117999"/>
              </a:lnSpc>
              <a:spcBef>
                <a:spcPts val="0"/>
              </a:spcBef>
              <a:spcAft>
                <a:spcPts val="0"/>
              </a:spcAft>
              <a:buClrTx/>
              <a:buSzTx/>
              <a:buFontTx/>
              <a:buNone/>
              <a:tabLst/>
              <a:defRPr/>
            </a:pPr>
            <a:r>
              <a:rPr lang="en-US" b="1" dirty="0">
                <a:solidFill>
                  <a:schemeClr val="tx1"/>
                </a:solidFill>
              </a:rPr>
              <a:t>Additional resources:</a:t>
            </a:r>
          </a:p>
          <a:p>
            <a:r>
              <a:rPr lang="en-GB" noProof="0" dirty="0"/>
              <a:t>https://kt.cern/</a:t>
            </a:r>
            <a:r>
              <a:rPr lang="en-GB" noProof="0" dirty="0" err="1"/>
              <a:t>bic</a:t>
            </a:r>
            <a:r>
              <a:rPr lang="en-GB" noProof="0" dirty="0"/>
              <a:t>-network</a:t>
            </a:r>
          </a:p>
        </p:txBody>
      </p:sp>
    </p:spTree>
    <p:extLst>
      <p:ext uri="{BB962C8B-B14F-4D97-AF65-F5344CB8AC3E}">
        <p14:creationId xmlns:p14="http://schemas.microsoft.com/office/powerpoint/2010/main" val="2120335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CERN encourages the creation of start-up companies and offer support to CERN personnel and external entrepreneurs seeking to establish a business using technology and/or know-how from CERN.</a:t>
            </a:r>
          </a:p>
          <a:p>
            <a:pPr marL="0" marR="0" lvl="0" indent="0" defTabSz="321457" eaLnBrk="1" fontAlgn="auto" latinLnBrk="0" hangingPunct="1">
              <a:lnSpc>
                <a:spcPct val="117999"/>
              </a:lnSpc>
              <a:spcBef>
                <a:spcPts val="0"/>
              </a:spcBef>
              <a:spcAft>
                <a:spcPts val="0"/>
              </a:spcAft>
              <a:buClrTx/>
              <a:buSzTx/>
              <a:buFontTx/>
              <a:buNone/>
              <a:tabLst/>
              <a:defRPr/>
            </a:pPr>
            <a:endParaRPr lang="en-US" b="1" dirty="0">
              <a:solidFill>
                <a:schemeClr val="tx1"/>
              </a:solidFill>
            </a:endParaRPr>
          </a:p>
          <a:p>
            <a:pPr marL="0" marR="0" lvl="0" indent="0" defTabSz="321457" eaLnBrk="1" fontAlgn="auto" latinLnBrk="0" hangingPunct="1">
              <a:lnSpc>
                <a:spcPct val="117999"/>
              </a:lnSpc>
              <a:spcBef>
                <a:spcPts val="0"/>
              </a:spcBef>
              <a:spcAft>
                <a:spcPts val="0"/>
              </a:spcAft>
              <a:buClrTx/>
              <a:buSzTx/>
              <a:buFontTx/>
              <a:buNone/>
              <a:tabLst/>
              <a:defRPr/>
            </a:pPr>
            <a:r>
              <a:rPr lang="en-US" b="1" dirty="0">
                <a:solidFill>
                  <a:schemeClr val="tx1"/>
                </a:solidFill>
              </a:rPr>
              <a:t>Additional resources:</a:t>
            </a:r>
          </a:p>
          <a:p>
            <a:r>
              <a:rPr lang="en-GB" dirty="0"/>
              <a:t>https://kt.cern/</a:t>
            </a:r>
            <a:r>
              <a:rPr lang="en-GB" dirty="0" err="1"/>
              <a:t>cern</a:t>
            </a:r>
            <a:r>
              <a:rPr lang="en-GB" dirty="0"/>
              <a:t>-tech-your-start</a:t>
            </a:r>
          </a:p>
        </p:txBody>
      </p:sp>
    </p:spTree>
    <p:extLst>
      <p:ext uri="{BB962C8B-B14F-4D97-AF65-F5344CB8AC3E}">
        <p14:creationId xmlns:p14="http://schemas.microsoft.com/office/powerpoint/2010/main" val="1231217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Ask the audience</a:t>
            </a:r>
            <a:r>
              <a:rPr lang="en-GB" baseline="0" noProof="0" dirty="0" smtClean="0"/>
              <a:t> what they think «CERN» acronym stands for before showing the answer.</a:t>
            </a:r>
          </a:p>
          <a:p>
            <a:endParaRPr lang="en-GB" baseline="0" noProof="0" dirty="0" smtClean="0"/>
          </a:p>
          <a:p>
            <a:r>
              <a:rPr lang="en-GB" baseline="0" noProof="0" dirty="0" smtClean="0"/>
              <a:t>After WW II, fundamental research in Europe was not leading anymore.</a:t>
            </a:r>
          </a:p>
          <a:p>
            <a:r>
              <a:rPr lang="en-GB" baseline="0" noProof="0" dirty="0" smtClean="0"/>
              <a:t>Many scientists were flying away to the United States.</a:t>
            </a:r>
          </a:p>
          <a:p>
            <a:r>
              <a:rPr lang="en-GB" baseline="0" noProof="0" dirty="0" smtClean="0"/>
              <a:t>In order to stop this movement, eminent scientists gathered in meetings to setup a structure to continue fundamental research in physics in Europe.</a:t>
            </a:r>
          </a:p>
          <a:p>
            <a:r>
              <a:rPr lang="en-GB" baseline="0" noProof="0" dirty="0" smtClean="0"/>
              <a:t>They were gathered as a «Council» which means there were just holding meetings and they did not (yet) had a lab or led experiments.</a:t>
            </a:r>
          </a:p>
          <a:p>
            <a:endParaRPr lang="en-GB" baseline="0" noProof="0" dirty="0" smtClean="0"/>
          </a:p>
          <a:p>
            <a:r>
              <a:rPr lang="en-GB" baseline="0" noProof="0" dirty="0" smtClean="0"/>
              <a:t>The images are from Amsterdam meeting in 1953 when the CERN convention was signed.</a:t>
            </a:r>
            <a:endParaRPr lang="en-GB" noProof="0"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a:t>
            </a:fld>
            <a:endParaRPr lang="fr-CH"/>
          </a:p>
        </p:txBody>
      </p:sp>
    </p:spTree>
    <p:extLst>
      <p:ext uri="{BB962C8B-B14F-4D97-AF65-F5344CB8AC3E}">
        <p14:creationId xmlns:p14="http://schemas.microsoft.com/office/powerpoint/2010/main" val="1611744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1A91C-D04B-406B-BD76-DEC664C16085}" type="slidenum">
              <a:rPr lang="en-GB" smtClean="0"/>
              <a:t>3</a:t>
            </a:fld>
            <a:endParaRPr lang="en-GB"/>
          </a:p>
        </p:txBody>
      </p:sp>
    </p:spTree>
    <p:extLst>
      <p:ext uri="{BB962C8B-B14F-4D97-AF65-F5344CB8AC3E}">
        <p14:creationId xmlns:p14="http://schemas.microsoft.com/office/powerpoint/2010/main" val="1366295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sz="1200" kern="1200" dirty="0" smtClean="0">
                <a:solidFill>
                  <a:schemeClr val="tx1"/>
                </a:solidFill>
                <a:effectLst/>
                <a:latin typeface="+mn-lt"/>
                <a:ea typeface="+mn-ea"/>
                <a:cs typeface="+mn-cs"/>
              </a:rPr>
              <a:t>The most known example of technological impact on society is the WWW. How many here knew that the WWW was invented at CERN?</a:t>
            </a:r>
          </a:p>
          <a:p>
            <a:pPr lvl="2"/>
            <a:r>
              <a:rPr lang="en-GB" sz="1200" kern="1200" dirty="0" smtClean="0">
                <a:solidFill>
                  <a:schemeClr val="tx1"/>
                </a:solidFill>
                <a:effectLst/>
                <a:latin typeface="+mn-lt"/>
                <a:ea typeface="+mn-ea"/>
                <a:cs typeface="+mn-cs"/>
              </a:rPr>
              <a:t>Open source culture…</a:t>
            </a:r>
          </a:p>
          <a:p>
            <a:r>
              <a:rPr lang="en-US" sz="800" i="1" dirty="0" smtClean="0">
                <a:solidFill>
                  <a:schemeClr val="tx2">
                    <a:lumMod val="75000"/>
                  </a:schemeClr>
                </a:solidFill>
              </a:rPr>
              <a:t/>
            </a:r>
            <a:br>
              <a:rPr lang="en-US" sz="800" i="1" dirty="0" smtClean="0">
                <a:solidFill>
                  <a:schemeClr val="tx2">
                    <a:lumMod val="75000"/>
                  </a:schemeClr>
                </a:solidFill>
              </a:rPr>
            </a:br>
            <a:endParaRPr lang="en-US" sz="800" i="1" dirty="0" smtClean="0">
              <a:solidFill>
                <a:schemeClr val="tx2">
                  <a:lumMod val="75000"/>
                </a:schemeClr>
              </a:solidFill>
            </a:endParaRPr>
          </a:p>
          <a:p>
            <a:endParaRPr lang="en-US" sz="800" i="1" dirty="0" smtClean="0">
              <a:solidFill>
                <a:schemeClr val="tx2">
                  <a:lumMod val="75000"/>
                </a:schemeClr>
              </a:solidFill>
            </a:endParaRPr>
          </a:p>
          <a:p>
            <a:r>
              <a:rPr lang="en-US" sz="800" i="1" dirty="0" smtClean="0">
                <a:solidFill>
                  <a:schemeClr val="tx2">
                    <a:lumMod val="75000"/>
                  </a:schemeClr>
                </a:solidFill>
              </a:rPr>
              <a:t>Stories of Innovation: </a:t>
            </a:r>
          </a:p>
          <a:p>
            <a:r>
              <a:rPr lang="en-US" sz="1200" i="1" dirty="0" smtClean="0">
                <a:solidFill>
                  <a:schemeClr val="tx2">
                    <a:lumMod val="75000"/>
                  </a:schemeClr>
                </a:solidFill>
              </a:rPr>
              <a:t>Where the World Wide Web was born</a:t>
            </a:r>
          </a:p>
          <a:p>
            <a:endParaRPr lang="en-US" sz="1200" i="1" dirty="0" smtClean="0">
              <a:solidFill>
                <a:schemeClr val="tx2">
                  <a:lumMod val="75000"/>
                </a:schemeClr>
              </a:solidFill>
            </a:endParaRPr>
          </a:p>
          <a:p>
            <a:r>
              <a:rPr lang="en-US" sz="1200" i="1" dirty="0" smtClean="0">
                <a:solidFill>
                  <a:schemeClr val="tx2">
                    <a:lumMod val="75000"/>
                  </a:schemeClr>
                </a:solidFill>
              </a:rPr>
              <a:t>Probably</a:t>
            </a:r>
            <a:r>
              <a:rPr lang="en-US" sz="1200" i="1" baseline="0" dirty="0" smtClean="0">
                <a:solidFill>
                  <a:schemeClr val="tx2">
                    <a:lumMod val="75000"/>
                  </a:schemeClr>
                </a:solidFill>
              </a:rPr>
              <a:t> the technology that has most changed society in the last 100 years. </a:t>
            </a:r>
          </a:p>
          <a:p>
            <a:endParaRPr lang="en-US" sz="1200" i="1" baseline="0" dirty="0" smtClean="0">
              <a:solidFill>
                <a:schemeClr val="tx2">
                  <a:lumMod val="75000"/>
                </a:schemeClr>
              </a:solidFill>
            </a:endParaRPr>
          </a:p>
          <a:p>
            <a:r>
              <a:rPr lang="en-US" sz="1200" i="1" baseline="0" dirty="0" smtClean="0">
                <a:solidFill>
                  <a:schemeClr val="tx2">
                    <a:lumMod val="75000"/>
                  </a:schemeClr>
                </a:solidFill>
              </a:rPr>
              <a:t>Tim Berners Lee. </a:t>
            </a:r>
          </a:p>
          <a:p>
            <a:r>
              <a:rPr lang="en-US" sz="1200" i="1" baseline="0" dirty="0" smtClean="0">
                <a:solidFill>
                  <a:schemeClr val="tx2">
                    <a:lumMod val="75000"/>
                  </a:schemeClr>
                </a:solidFill>
              </a:rPr>
              <a:t>Proposal "Vague but interesting"</a:t>
            </a:r>
          </a:p>
          <a:p>
            <a:r>
              <a:rPr lang="en-US" sz="1200" i="1" baseline="0" dirty="0" smtClean="0">
                <a:solidFill>
                  <a:schemeClr val="tx2">
                    <a:lumMod val="75000"/>
                  </a:schemeClr>
                </a:solidFill>
              </a:rPr>
              <a:t>Difficult to predict what impact things will have. </a:t>
            </a:r>
          </a:p>
          <a:p>
            <a:r>
              <a:rPr lang="en-US" sz="1200" i="1" baseline="0" dirty="0" smtClean="0">
                <a:solidFill>
                  <a:schemeClr val="tx2">
                    <a:lumMod val="75000"/>
                  </a:schemeClr>
                </a:solidFill>
              </a:rPr>
              <a:t>KT strength: Vision to </a:t>
            </a:r>
            <a:r>
              <a:rPr lang="en-US" sz="1200" i="1" baseline="0" dirty="0" err="1" smtClean="0">
                <a:solidFill>
                  <a:schemeClr val="tx2">
                    <a:lumMod val="75000"/>
                  </a:schemeClr>
                </a:solidFill>
              </a:rPr>
              <a:t>recognise</a:t>
            </a:r>
            <a:r>
              <a:rPr lang="en-US" sz="1200" i="1" baseline="0" dirty="0" smtClean="0">
                <a:solidFill>
                  <a:schemeClr val="tx2">
                    <a:lumMod val="75000"/>
                  </a:schemeClr>
                </a:solidFill>
              </a:rPr>
              <a:t>, liberty to just try. Advantage of a research institute over industry. </a:t>
            </a:r>
          </a:p>
          <a:p>
            <a:endParaRPr lang="en-US" sz="1200" i="1" baseline="0" dirty="0" smtClean="0">
              <a:solidFill>
                <a:schemeClr val="tx2">
                  <a:lumMod val="75000"/>
                </a:schemeClr>
              </a:solidFill>
            </a:endParaRPr>
          </a:p>
          <a:p>
            <a:r>
              <a:rPr lang="en-US" sz="1200" i="1" baseline="0" dirty="0" smtClean="0">
                <a:solidFill>
                  <a:schemeClr val="tx2">
                    <a:lumMod val="75000"/>
                  </a:schemeClr>
                </a:solidFill>
              </a:rPr>
              <a:t>Keywords: </a:t>
            </a:r>
          </a:p>
          <a:p>
            <a:r>
              <a:rPr lang="en-US" sz="1200" i="1" baseline="0" dirty="0" smtClean="0">
                <a:solidFill>
                  <a:schemeClr val="tx2">
                    <a:lumMod val="75000"/>
                  </a:schemeClr>
                </a:solidFill>
              </a:rPr>
              <a:t>www = at the heart of the Third Industrial Revolution ( = digital revolution) [The industrial revolutions are: 1) Steam, 2) Electricity/Mass production 3) Digital 4) Internet of Things]</a:t>
            </a:r>
          </a:p>
          <a:p>
            <a:r>
              <a:rPr lang="en-US" sz="1200" i="1" baseline="0" dirty="0" smtClean="0">
                <a:solidFill>
                  <a:schemeClr val="tx2">
                    <a:lumMod val="75000"/>
                  </a:schemeClr>
                </a:solidFill>
              </a:rPr>
              <a:t>www at the heart of the Information Age. </a:t>
            </a:r>
          </a:p>
          <a:p>
            <a:r>
              <a:rPr lang="en-US" sz="1200" i="1" baseline="0" dirty="0" smtClean="0">
                <a:solidFill>
                  <a:schemeClr val="tx2">
                    <a:lumMod val="75000"/>
                  </a:schemeClr>
                </a:solidFill>
              </a:rPr>
              <a:t>Open. </a:t>
            </a:r>
          </a:p>
          <a:p>
            <a:r>
              <a:rPr lang="en-US" sz="1200" i="1" baseline="0" dirty="0" smtClean="0">
                <a:solidFill>
                  <a:schemeClr val="tx2">
                    <a:lumMod val="75000"/>
                  </a:schemeClr>
                </a:solidFill>
              </a:rPr>
              <a:t>Revolution. </a:t>
            </a:r>
          </a:p>
          <a:p>
            <a:r>
              <a:rPr lang="en-US" sz="1200" i="1" baseline="0" dirty="0" smtClean="0">
                <a:solidFill>
                  <a:schemeClr val="tx2">
                    <a:lumMod val="75000"/>
                  </a:schemeClr>
                </a:solidFill>
              </a:rPr>
              <a:t>Disruption of entire sectors of economy, media, society &amp; even how science is done. </a:t>
            </a:r>
          </a:p>
          <a:p>
            <a:r>
              <a:rPr lang="en-US" sz="1200" i="1" dirty="0" smtClean="0">
                <a:solidFill>
                  <a:schemeClr val="tx2">
                    <a:lumMod val="75000"/>
                  </a:schemeClr>
                </a:solidFill>
              </a:rPr>
              <a:t>Exponential</a:t>
            </a:r>
            <a:r>
              <a:rPr lang="en-US" sz="1200" i="1" baseline="0" dirty="0" smtClean="0">
                <a:solidFill>
                  <a:schemeClr val="tx2">
                    <a:lumMod val="75000"/>
                  </a:schemeClr>
                </a:solidFill>
              </a:rPr>
              <a:t> change. </a:t>
            </a:r>
            <a:r>
              <a:rPr lang="en-US" sz="1200" i="1" dirty="0" smtClean="0">
                <a:solidFill>
                  <a:schemeClr val="tx2">
                    <a:lumMod val="75000"/>
                  </a:schemeClr>
                </a:solidFill>
              </a:rPr>
              <a:t/>
            </a:r>
            <a:br>
              <a:rPr lang="en-US" sz="1200" i="1" dirty="0" smtClean="0">
                <a:solidFill>
                  <a:schemeClr val="tx2">
                    <a:lumMod val="75000"/>
                  </a:schemeClr>
                </a:solidFill>
              </a:rPr>
            </a:br>
            <a:endParaRPr lang="en-US" sz="1200" i="1" dirty="0">
              <a:solidFill>
                <a:schemeClr val="tx2">
                  <a:lumMod val="75000"/>
                </a:schemeClr>
              </a:solidFil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5</a:t>
            </a:fld>
            <a:endParaRPr lang="en-US"/>
          </a:p>
        </p:txBody>
      </p:sp>
    </p:spTree>
    <p:extLst>
      <p:ext uri="{BB962C8B-B14F-4D97-AF65-F5344CB8AC3E}">
        <p14:creationId xmlns:p14="http://schemas.microsoft.com/office/powerpoint/2010/main" val="534640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6</a:t>
            </a:fld>
            <a:endParaRPr lang="en-US"/>
          </a:p>
        </p:txBody>
      </p:sp>
    </p:spTree>
    <p:extLst>
      <p:ext uri="{BB962C8B-B14F-4D97-AF65-F5344CB8AC3E}">
        <p14:creationId xmlns:p14="http://schemas.microsoft.com/office/powerpoint/2010/main" val="4092961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Touchscreen’s and Track balls. </a:t>
            </a:r>
          </a:p>
          <a:p>
            <a:endParaRPr lang="en-US" dirty="0" smtClean="0"/>
          </a:p>
          <a:p>
            <a:r>
              <a:rPr lang="en-US" dirty="0" err="1" smtClean="0"/>
              <a:t>Soundbite</a:t>
            </a:r>
            <a:r>
              <a:rPr lang="en-US" dirty="0" smtClean="0"/>
              <a:t>:</a:t>
            </a:r>
            <a:r>
              <a:rPr lang="en-US" baseline="0" dirty="0" smtClean="0"/>
              <a:t> “The first touchscreen to exist was at CERN”</a:t>
            </a:r>
          </a:p>
          <a:p>
            <a:endParaRPr lang="en-US" baseline="0" dirty="0" smtClean="0"/>
          </a:p>
          <a:p>
            <a:r>
              <a:rPr lang="en-US" baseline="0" dirty="0" smtClean="0"/>
              <a:t>Try and keep a positive spin, e.g. Just so many exciting things happening at CERN with potential for incredible impact on society. </a:t>
            </a:r>
          </a:p>
          <a:p>
            <a:r>
              <a:rPr lang="en-US" baseline="0" dirty="0" smtClean="0"/>
              <a:t>Goal of KT "recognize potential in technology &amp; people"</a:t>
            </a:r>
            <a:endParaRPr lang="en-US" dirty="0" smtClean="0"/>
          </a:p>
          <a:p>
            <a:endParaRPr lang="en-US" dirty="0" smtClean="0"/>
          </a:p>
          <a:p>
            <a:r>
              <a:rPr lang="en-US" dirty="0" smtClean="0"/>
              <a:t>Fragments of the Bulletin’s article on touchscreens </a:t>
            </a:r>
          </a:p>
          <a:p>
            <a:r>
              <a:rPr lang="en-US" dirty="0" smtClean="0"/>
              <a:t>(full text at: </a:t>
            </a:r>
            <a:r>
              <a:rPr lang="en-US" dirty="0" smtClean="0">
                <a:hlinkClick r:id="rId3"/>
              </a:rPr>
              <a:t>http://cdsweb.cern.ch/record/1248908</a:t>
            </a:r>
            <a:r>
              <a:rPr lang="en-US" dirty="0" smtClean="0"/>
              <a:t>)</a:t>
            </a:r>
          </a:p>
          <a:p>
            <a:r>
              <a:rPr lang="en-US" dirty="0" smtClean="0"/>
              <a:t>CERN has often been the incubator for the development of innovative technologies but very few people know about the capacitive touch screens invented for the consoles of the SPS Control Room in 1973. The Bulletin interviewed their inventor, Bent </a:t>
            </a:r>
            <a:r>
              <a:rPr lang="en-US" dirty="0" err="1" smtClean="0"/>
              <a:t>Stumpe</a:t>
            </a:r>
            <a:r>
              <a:rPr lang="en-US" dirty="0" smtClean="0"/>
              <a:t>, who also developed the CERN tracker ball and the computer-programmable knob.</a:t>
            </a:r>
            <a:br>
              <a:rPr lang="en-US" dirty="0" smtClean="0"/>
            </a:br>
            <a:r>
              <a:rPr lang="en-US" dirty="0" smtClean="0"/>
              <a:t>Back in the 1970s, the SPS was being built and its control room required the installation of thousands of buttons, knobs, switches and oscilloscopes to operate the machine. Frank Beck, newly recruited from the DD Division to be in charge of the central control hub in the SPS control room, asked Bent </a:t>
            </a:r>
            <a:r>
              <a:rPr lang="en-US" dirty="0" err="1" smtClean="0"/>
              <a:t>Stumpe</a:t>
            </a:r>
            <a:r>
              <a:rPr lang="en-US" dirty="0" smtClean="0"/>
              <a:t> for solutions to the following problem: how to build the hardware for an ‘intelligent’ system which, in just three console units, would replace all those conventional buttons, switches, etc.</a:t>
            </a:r>
            <a:br>
              <a:rPr lang="en-US" dirty="0" smtClean="0"/>
            </a:br>
            <a:r>
              <a:rPr lang="en-US" dirty="0" smtClean="0"/>
              <a:t>In just a few days, the Danish engineer, also from the DD Division, came up with a (hand-written) proposal to build a touch screen with a fixed number of programmable buttons, a tracker ball to be used as computer-controlled pointing device and a programmable knob. Following this proposal, Bent </a:t>
            </a:r>
            <a:r>
              <a:rPr lang="en-US" dirty="0" err="1" smtClean="0"/>
              <a:t>Stumpe</a:t>
            </a:r>
            <a:r>
              <a:rPr lang="en-US" dirty="0" smtClean="0"/>
              <a:t> was recruited by the SPS Controls Group to develop the hardware.</a:t>
            </a:r>
            <a:br>
              <a:rPr lang="en-US" dirty="0" smtClean="0"/>
            </a:br>
            <a:r>
              <a:rPr lang="en-US" dirty="0" smtClean="0"/>
              <a:t>(…)</a:t>
            </a:r>
            <a:br>
              <a:rPr lang="en-US" dirty="0" smtClean="0"/>
            </a:br>
            <a:r>
              <a:rPr lang="en-US" dirty="0" smtClean="0"/>
              <a:t>The SPS control consoles also included a tracker ball, (…) “The tracker ball we developed in 1973 worked on the same principle as the mice that industry developed later in the 1980s”. </a:t>
            </a:r>
            <a:br>
              <a:rPr lang="en-US" dirty="0" smtClean="0"/>
            </a:br>
            <a:r>
              <a:rPr lang="en-US" dirty="0" smtClean="0"/>
              <a:t> </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7</a:t>
            </a:fld>
            <a:endParaRPr lang="en-US"/>
          </a:p>
        </p:txBody>
      </p:sp>
    </p:spTree>
    <p:extLst>
      <p:ext uri="{BB962C8B-B14F-4D97-AF65-F5344CB8AC3E}">
        <p14:creationId xmlns:p14="http://schemas.microsoft.com/office/powerpoint/2010/main" val="861571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…it looks something like this. Our expertise ranges from cryogenics to ultra-high vacuums, from super conductivity to particle tracking, radiation protection, testing facilities. The list goes on and on. These are things that are obvious necessities in a research facility like CERN. But how do they affect society and everyday life?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8</a:t>
            </a:fld>
            <a:endParaRPr lang="en-GB"/>
          </a:p>
        </p:txBody>
      </p:sp>
    </p:spTree>
    <p:extLst>
      <p:ext uri="{BB962C8B-B14F-4D97-AF65-F5344CB8AC3E}">
        <p14:creationId xmlns:p14="http://schemas.microsoft.com/office/powerpoint/2010/main" val="1395792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There’s always been a tight link between high-energy physics and the medical and biomedical field. That’s because they’re both dependent on accelerators, detectors and computing. For instance, accelerators provide particle beams for cancer treatment. Particle detectors monitors the radiation dose and the quality of the therapeutic beam. And analysing medical images requires sophisticated computing tools.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10</a:t>
            </a:fld>
            <a:endParaRPr lang="en-GB"/>
          </a:p>
        </p:txBody>
      </p:sp>
    </p:spTree>
    <p:extLst>
      <p:ext uri="{BB962C8B-B14F-4D97-AF65-F5344CB8AC3E}">
        <p14:creationId xmlns:p14="http://schemas.microsoft.com/office/powerpoint/2010/main" val="2135258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CERN technologies are not bound to planet Earth. For example, CERN technology is used for astronaut dosimetry on the International Space Station and for magnetic shield studies in space. We also host and provide computing support to UNOSAT, the United Nations Operational Satellite Applications Programme. </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11</a:t>
            </a:fld>
            <a:endParaRPr lang="en-GB"/>
          </a:p>
        </p:txBody>
      </p:sp>
    </p:spTree>
    <p:extLst>
      <p:ext uri="{BB962C8B-B14F-4D97-AF65-F5344CB8AC3E}">
        <p14:creationId xmlns:p14="http://schemas.microsoft.com/office/powerpoint/2010/main" val="255109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CF1202-0175-48CF-B6EA-A8238C4A4984}" type="datetimeFigureOut">
              <a:rPr lang="en-GB" smtClean="0"/>
              <a:t>22/06/2021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185030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CF1202-0175-48CF-B6EA-A8238C4A4984}" type="datetimeFigureOut">
              <a:rPr lang="en-GB" smtClean="0"/>
              <a:t>22/06/2021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2926526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CF1202-0175-48CF-B6EA-A8238C4A4984}" type="datetimeFigureOut">
              <a:rPr lang="en-GB" smtClean="0"/>
              <a:t>22/06/2021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149038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1866973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smtClean="0"/>
              <a:t>LOGO</a:t>
            </a:r>
            <a:endParaRPr lang="fr-FR"/>
          </a:p>
        </p:txBody>
      </p:sp>
    </p:spTree>
    <p:extLst>
      <p:ext uri="{BB962C8B-B14F-4D97-AF65-F5344CB8AC3E}">
        <p14:creationId xmlns:p14="http://schemas.microsoft.com/office/powerpoint/2010/main" val="31185411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5689350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CF1202-0175-48CF-B6EA-A8238C4A4984}" type="datetimeFigureOut">
              <a:rPr lang="en-GB" smtClean="0"/>
              <a:t>22/06/2021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2460129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6CF1202-0175-48CF-B6EA-A8238C4A4984}" type="datetimeFigureOut">
              <a:rPr lang="en-GB" smtClean="0"/>
              <a:t>22/06/2021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2561237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CF1202-0175-48CF-B6EA-A8238C4A4984}" type="datetimeFigureOut">
              <a:rPr lang="en-GB" smtClean="0"/>
              <a:t>22/06/2021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1808286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CF1202-0175-48CF-B6EA-A8238C4A4984}" type="datetimeFigureOut">
              <a:rPr lang="en-GB" smtClean="0"/>
              <a:t>22/06/2021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134137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CF1202-0175-48CF-B6EA-A8238C4A4984}" type="datetimeFigureOut">
              <a:rPr lang="en-GB" smtClean="0"/>
              <a:t>22/06/2021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2220237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CF1202-0175-48CF-B6EA-A8238C4A4984}" type="datetimeFigureOut">
              <a:rPr lang="en-GB" smtClean="0"/>
              <a:t>22/06/2021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3605016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CF1202-0175-48CF-B6EA-A8238C4A4984}" type="datetimeFigureOut">
              <a:rPr lang="en-GB" smtClean="0"/>
              <a:t>22/06/2021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3279487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CF1202-0175-48CF-B6EA-A8238C4A4984}" type="datetimeFigureOut">
              <a:rPr lang="en-GB" smtClean="0"/>
              <a:t>22/06/2021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5581C1-BD02-48FA-9F63-482B2F20CC23}" type="slidenum">
              <a:rPr lang="en-GB" smtClean="0"/>
              <a:t>‹#›</a:t>
            </a:fld>
            <a:endParaRPr lang="en-GB"/>
          </a:p>
        </p:txBody>
      </p:sp>
    </p:spTree>
    <p:extLst>
      <p:ext uri="{BB962C8B-B14F-4D97-AF65-F5344CB8AC3E}">
        <p14:creationId xmlns:p14="http://schemas.microsoft.com/office/powerpoint/2010/main" val="197539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F1202-0175-48CF-B6EA-A8238C4A4984}" type="datetimeFigureOut">
              <a:rPr lang="en-GB" smtClean="0"/>
              <a:t>22/06/2021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581C1-BD02-48FA-9F63-482B2F20CC23}" type="slidenum">
              <a:rPr lang="en-GB" smtClean="0"/>
              <a:t>‹#›</a:t>
            </a:fld>
            <a:endParaRPr lang="en-GB"/>
          </a:p>
        </p:txBody>
      </p:sp>
    </p:spTree>
    <p:extLst>
      <p:ext uri="{BB962C8B-B14F-4D97-AF65-F5344CB8AC3E}">
        <p14:creationId xmlns:p14="http://schemas.microsoft.com/office/powerpoint/2010/main" val="39696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24.tiff"/></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24.tiff"/></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p:cNvPicPr>
            <a:picLocks noChangeAspect="1"/>
          </p:cNvPicPr>
          <p:nvPr/>
        </p:nvPicPr>
        <p:blipFill rotWithShape="1">
          <a:blip r:embed="rId3">
            <a:extLst/>
          </a:blip>
          <a:srcRect l="54975" t="38420"/>
          <a:stretch/>
        </p:blipFill>
        <p:spPr>
          <a:xfrm rot="5400000" flipH="1">
            <a:off x="5326378" y="-7619"/>
            <a:ext cx="6858001" cy="6873241"/>
          </a:xfrm>
          <a:prstGeom prst="rect">
            <a:avLst/>
          </a:prstGeom>
          <a:ln w="12700">
            <a:miter lim="400000"/>
          </a:ln>
        </p:spPr>
      </p:pic>
      <p:sp>
        <p:nvSpPr>
          <p:cNvPr id="2" name="Title 1"/>
          <p:cNvSpPr>
            <a:spLocks noGrp="1"/>
          </p:cNvSpPr>
          <p:nvPr>
            <p:ph type="ctrTitle"/>
          </p:nvPr>
        </p:nvSpPr>
        <p:spPr>
          <a:xfrm>
            <a:off x="1062087" y="3177903"/>
            <a:ext cx="10033261" cy="1111796"/>
          </a:xfrm>
        </p:spPr>
        <p:txBody>
          <a:bodyPr>
            <a:normAutofit fontScale="90000"/>
          </a:bodyPr>
          <a:lstStyle/>
          <a:p>
            <a:pPr algn="l"/>
            <a:r>
              <a:rPr lang="en-US" sz="5300" b="1" dirty="0" smtClean="0">
                <a:solidFill>
                  <a:schemeClr val="tx1">
                    <a:lumMod val="95000"/>
                    <a:lumOff val="5000"/>
                  </a:schemeClr>
                </a:solidFill>
                <a:latin typeface="Raleway" charset="0"/>
                <a:ea typeface="Raleway" charset="0"/>
                <a:cs typeface="Raleway" charset="0"/>
              </a:rPr>
              <a:t>CERN Knowledge Transfer</a:t>
            </a:r>
            <a:r>
              <a:rPr lang="en-US" b="1" dirty="0">
                <a:latin typeface="Raleway" charset="0"/>
                <a:ea typeface="Raleway" charset="0"/>
                <a:cs typeface="Raleway" charset="0"/>
              </a:rPr>
              <a:t/>
            </a:r>
            <a:br>
              <a:rPr lang="en-US" b="1" dirty="0">
                <a:latin typeface="Raleway" charset="0"/>
                <a:ea typeface="Raleway" charset="0"/>
                <a:cs typeface="Raleway" charset="0"/>
              </a:rPr>
            </a:br>
            <a:r>
              <a:rPr lang="en-US" sz="3600" b="1" dirty="0">
                <a:latin typeface="Raleway" charset="0"/>
                <a:ea typeface="Raleway" charset="0"/>
                <a:cs typeface="Raleway" charset="0"/>
              </a:rPr>
              <a:t/>
            </a:r>
            <a:br>
              <a:rPr lang="en-US" sz="3600" b="1" dirty="0">
                <a:latin typeface="Raleway" charset="0"/>
                <a:ea typeface="Raleway" charset="0"/>
                <a:cs typeface="Raleway" charset="0"/>
              </a:rPr>
            </a:br>
            <a:r>
              <a:rPr lang="en-US" sz="3600" b="1" dirty="0">
                <a:solidFill>
                  <a:schemeClr val="bg1">
                    <a:lumMod val="50000"/>
                  </a:schemeClr>
                </a:solidFill>
                <a:latin typeface="Raleway" charset="0"/>
                <a:ea typeface="Raleway" charset="0"/>
                <a:cs typeface="Raleway" charset="0"/>
              </a:rPr>
              <a:t>Han Dols</a:t>
            </a:r>
            <a:br>
              <a:rPr lang="en-US" sz="3600" b="1" dirty="0">
                <a:solidFill>
                  <a:schemeClr val="bg1">
                    <a:lumMod val="50000"/>
                  </a:schemeClr>
                </a:solidFill>
                <a:latin typeface="Raleway" charset="0"/>
                <a:ea typeface="Raleway" charset="0"/>
                <a:cs typeface="Raleway" charset="0"/>
              </a:rPr>
            </a:br>
            <a:r>
              <a:rPr lang="en-US" sz="1800" b="1" dirty="0">
                <a:solidFill>
                  <a:schemeClr val="bg1">
                    <a:lumMod val="50000"/>
                  </a:schemeClr>
                </a:solidFill>
                <a:latin typeface="Raleway" charset="0"/>
                <a:ea typeface="Raleway" charset="0"/>
                <a:cs typeface="Raleway" charset="0"/>
              </a:rPr>
              <a:t/>
            </a:r>
            <a:br>
              <a:rPr lang="en-US" sz="1800" b="1" dirty="0">
                <a:solidFill>
                  <a:schemeClr val="bg1">
                    <a:lumMod val="50000"/>
                  </a:schemeClr>
                </a:solidFill>
                <a:latin typeface="Raleway" charset="0"/>
                <a:ea typeface="Raleway" charset="0"/>
                <a:cs typeface="Raleway" charset="0"/>
              </a:rPr>
            </a:br>
            <a:r>
              <a:rPr lang="en-US" sz="2200" b="1" dirty="0">
                <a:solidFill>
                  <a:schemeClr val="bg1">
                    <a:lumMod val="50000"/>
                  </a:schemeClr>
                </a:solidFill>
                <a:latin typeface="Raleway" charset="0"/>
                <a:ea typeface="Raleway" charset="0"/>
                <a:cs typeface="Raleway" charset="0"/>
              </a:rPr>
              <a:t>Section Leader Business Development</a:t>
            </a:r>
            <a:br>
              <a:rPr lang="en-US" sz="2200" b="1" dirty="0">
                <a:solidFill>
                  <a:schemeClr val="bg1">
                    <a:lumMod val="50000"/>
                  </a:schemeClr>
                </a:solidFill>
                <a:latin typeface="Raleway" charset="0"/>
                <a:ea typeface="Raleway" charset="0"/>
                <a:cs typeface="Raleway" charset="0"/>
              </a:rPr>
            </a:br>
            <a:r>
              <a:rPr lang="en-US" sz="2200" b="1" dirty="0">
                <a:solidFill>
                  <a:schemeClr val="bg1">
                    <a:lumMod val="50000"/>
                  </a:schemeClr>
                </a:solidFill>
                <a:latin typeface="Raleway" charset="0"/>
                <a:ea typeface="Raleway" charset="0"/>
                <a:cs typeface="Raleway" charset="0"/>
              </a:rPr>
              <a:t>Knowledge Transfer Group</a:t>
            </a:r>
            <a:br>
              <a:rPr lang="en-US" sz="2200" b="1" dirty="0">
                <a:solidFill>
                  <a:schemeClr val="bg1">
                    <a:lumMod val="50000"/>
                  </a:schemeClr>
                </a:solidFill>
                <a:latin typeface="Raleway" charset="0"/>
                <a:ea typeface="Raleway" charset="0"/>
                <a:cs typeface="Raleway" charset="0"/>
              </a:rPr>
            </a:br>
            <a:r>
              <a:rPr lang="en-US" sz="2200" b="1" dirty="0">
                <a:solidFill>
                  <a:schemeClr val="bg1">
                    <a:lumMod val="50000"/>
                  </a:schemeClr>
                </a:solidFill>
                <a:latin typeface="Raleway" charset="0"/>
                <a:ea typeface="Raleway" charset="0"/>
                <a:cs typeface="Raleway" charset="0"/>
              </a:rPr>
              <a:t>CERN</a:t>
            </a:r>
            <a:r>
              <a:rPr lang="en-US" sz="3600" b="1" dirty="0">
                <a:solidFill>
                  <a:schemeClr val="bg1">
                    <a:lumMod val="50000"/>
                  </a:schemeClr>
                </a:solidFill>
                <a:latin typeface="Raleway" charset="0"/>
                <a:ea typeface="Raleway" charset="0"/>
                <a:cs typeface="Raleway" charset="0"/>
              </a:rPr>
              <a:t/>
            </a:r>
            <a:br>
              <a:rPr lang="en-US" sz="3600" b="1" dirty="0">
                <a:solidFill>
                  <a:schemeClr val="bg1">
                    <a:lumMod val="50000"/>
                  </a:schemeClr>
                </a:solidFill>
                <a:latin typeface="Raleway" charset="0"/>
                <a:ea typeface="Raleway" charset="0"/>
                <a:cs typeface="Raleway" charset="0"/>
              </a:rPr>
            </a:br>
            <a:endParaRPr lang="en-US" sz="3600" b="1" dirty="0">
              <a:solidFill>
                <a:schemeClr val="bg1">
                  <a:lumMod val="50000"/>
                </a:schemeClr>
              </a:solidFill>
              <a:latin typeface="Raleway" charset="0"/>
              <a:ea typeface="Raleway" charset="0"/>
              <a:cs typeface="Raleway" charset="0"/>
            </a:endParaRPr>
          </a:p>
        </p:txBody>
      </p:sp>
      <p:pic>
        <p:nvPicPr>
          <p:cNvPr id="5" name="Picture 4"/>
          <p:cNvPicPr>
            <a:picLocks noChangeAspect="1"/>
          </p:cNvPicPr>
          <p:nvPr/>
        </p:nvPicPr>
        <p:blipFill>
          <a:blip r:embed="rId4"/>
          <a:stretch>
            <a:fillRect/>
          </a:stretch>
        </p:blipFill>
        <p:spPr>
          <a:xfrm>
            <a:off x="1062087" y="4608084"/>
            <a:ext cx="1660514" cy="1623939"/>
          </a:xfrm>
          <a:prstGeom prst="rect">
            <a:avLst/>
          </a:prstGeom>
        </p:spPr>
      </p:pic>
    </p:spTree>
    <p:extLst>
      <p:ext uri="{BB962C8B-B14F-4D97-AF65-F5344CB8AC3E}">
        <p14:creationId xmlns:p14="http://schemas.microsoft.com/office/powerpoint/2010/main" val="171824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pic>
        <p:nvPicPr>
          <p:cNvPr id="3" name="Picture 2"/>
          <p:cNvPicPr>
            <a:picLocks noChangeAspect="1"/>
          </p:cNvPicPr>
          <p:nvPr/>
        </p:nvPicPr>
        <p:blipFill>
          <a:blip r:embed="rId4"/>
          <a:stretch>
            <a:fillRect/>
          </a:stretch>
        </p:blipFill>
        <p:spPr>
          <a:xfrm>
            <a:off x="4632305" y="0"/>
            <a:ext cx="7559695" cy="6927180"/>
          </a:xfrm>
          <a:prstGeom prst="rect">
            <a:avLst/>
          </a:prstGeom>
        </p:spPr>
      </p:pic>
      <p:sp>
        <p:nvSpPr>
          <p:cNvPr id="4" name="Title 1"/>
          <p:cNvSpPr txBox="1">
            <a:spLocks/>
          </p:cNvSpPr>
          <p:nvPr/>
        </p:nvSpPr>
        <p:spPr>
          <a:xfrm>
            <a:off x="838200" y="2412683"/>
            <a:ext cx="3540760" cy="20326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r>
              <a:rPr lang="en-GB" b="1" dirty="0">
                <a:solidFill>
                  <a:srgbClr val="835684"/>
                </a:solidFill>
                <a:latin typeface="+mj-lt"/>
              </a:rPr>
              <a:t>Medical &amp; Biomedical Technologies</a:t>
            </a:r>
          </a:p>
        </p:txBody>
      </p:sp>
    </p:spTree>
    <p:extLst>
      <p:ext uri="{BB962C8B-B14F-4D97-AF65-F5344CB8AC3E}">
        <p14:creationId xmlns:p14="http://schemas.microsoft.com/office/powerpoint/2010/main" val="53409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2.png"/>
          <p:cNvPicPr>
            <a:picLocks noChangeAspect="1"/>
          </p:cNvPicPr>
          <p:nvPr/>
        </p:nvPicPr>
        <p:blipFill rotWithShape="1">
          <a:blip r:embed="rId3">
            <a:extLst/>
          </a:blip>
          <a:srcRect t="38420"/>
          <a:stretch/>
        </p:blipFill>
        <p:spPr>
          <a:xfrm flipH="1">
            <a:off x="0" y="0"/>
            <a:ext cx="12192000" cy="5501641"/>
          </a:xfrm>
          <a:prstGeom prst="rect">
            <a:avLst/>
          </a:prstGeom>
          <a:ln w="12700">
            <a:miter lim="400000"/>
          </a:ln>
        </p:spPr>
      </p:pic>
      <p:sp>
        <p:nvSpPr>
          <p:cNvPr id="3" name="Title 4"/>
          <p:cNvSpPr>
            <a:spLocks noGrp="1"/>
          </p:cNvSpPr>
          <p:nvPr>
            <p:ph type="title"/>
          </p:nvPr>
        </p:nvSpPr>
        <p:spPr>
          <a:xfrm>
            <a:off x="767080" y="2770346"/>
            <a:ext cx="3662680" cy="1325563"/>
          </a:xfrm>
        </p:spPr>
        <p:txBody>
          <a:bodyPr/>
          <a:lstStyle/>
          <a:p>
            <a:r>
              <a:rPr lang="en-GB" b="1" dirty="0">
                <a:solidFill>
                  <a:srgbClr val="227FA1"/>
                </a:solidFill>
              </a:rPr>
              <a:t>Aerospace Applications</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58032" y="0"/>
            <a:ext cx="7133968" cy="6862128"/>
          </a:xfrm>
          <a:prstGeom prst="rect">
            <a:avLst/>
          </a:prstGeom>
        </p:spPr>
      </p:pic>
    </p:spTree>
    <p:extLst>
      <p:ext uri="{BB962C8B-B14F-4D97-AF65-F5344CB8AC3E}">
        <p14:creationId xmlns:p14="http://schemas.microsoft.com/office/powerpoint/2010/main" val="329710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5310910" y="4248686"/>
            <a:ext cx="6881090" cy="1926754"/>
          </a:xfrm>
          <a:prstGeom prst="rect">
            <a:avLst/>
          </a:prstGeom>
          <a:solidFill>
            <a:srgbClr val="DCDEE0"/>
          </a:solidFill>
        </p:spPr>
        <p:txBody>
          <a:bodyPr vert="horz" lIns="91440" tIns="45720" rIns="91440" bIns="45720" rtlCol="0" anchor="b">
            <a:noAutofit/>
          </a:bodyPr>
          <a:lstStyle/>
          <a:p>
            <a:pPr defTabSz="213590"/>
            <a:r>
              <a:rPr lang="en-US" sz="3200" dirty="0" err="1">
                <a:latin typeface="Raleway" charset="0"/>
                <a:ea typeface="Raleway" charset="0"/>
                <a:cs typeface="Raleway" charset="0"/>
              </a:rPr>
              <a:t>Bundesdruckerei</a:t>
            </a:r>
            <a:r>
              <a:rPr lang="en-US" sz="3200" dirty="0">
                <a:latin typeface="Raleway" charset="0"/>
                <a:ea typeface="Raleway" charset="0"/>
                <a:cs typeface="Raleway" charset="0"/>
              </a:rPr>
              <a:t> (Berlin) works </a:t>
            </a:r>
            <a:br>
              <a:rPr lang="en-US" sz="3200" dirty="0">
                <a:latin typeface="Raleway" charset="0"/>
                <a:ea typeface="Raleway" charset="0"/>
                <a:cs typeface="Raleway" charset="0"/>
              </a:rPr>
            </a:br>
            <a:r>
              <a:rPr lang="en-US" sz="3200" dirty="0">
                <a:latin typeface="Raleway" charset="0"/>
                <a:ea typeface="Raleway" charset="0"/>
                <a:cs typeface="Raleway" charset="0"/>
              </a:rPr>
              <a:t>with CERN on next generation </a:t>
            </a:r>
            <a:br>
              <a:rPr lang="en-US" sz="3200" dirty="0">
                <a:latin typeface="Raleway" charset="0"/>
                <a:ea typeface="Raleway" charset="0"/>
                <a:cs typeface="Raleway" charset="0"/>
              </a:rPr>
            </a:br>
            <a:r>
              <a:rPr lang="en-US" sz="3200" dirty="0">
                <a:latin typeface="Raleway" charset="0"/>
                <a:ea typeface="Raleway" charset="0"/>
                <a:cs typeface="Raleway" charset="0"/>
              </a:rPr>
              <a:t>ideas </a:t>
            </a:r>
            <a:r>
              <a:rPr lang="en-US" sz="3200" dirty="0" smtClean="0">
                <a:latin typeface="Raleway" charset="0"/>
                <a:ea typeface="Raleway" charset="0"/>
                <a:cs typeface="Raleway" charset="0"/>
              </a:rPr>
              <a:t>for identity management </a:t>
            </a:r>
            <a:br>
              <a:rPr lang="en-US" sz="3200" dirty="0" smtClean="0">
                <a:latin typeface="Raleway" charset="0"/>
                <a:ea typeface="Raleway" charset="0"/>
                <a:cs typeface="Raleway" charset="0"/>
              </a:rPr>
            </a:br>
            <a:r>
              <a:rPr lang="en-US" sz="3200" dirty="0" smtClean="0">
                <a:latin typeface="Raleway" charset="0"/>
                <a:ea typeface="Raleway" charset="0"/>
                <a:cs typeface="Raleway" charset="0"/>
              </a:rPr>
              <a:t>and cryptography and data handling</a:t>
            </a:r>
            <a:endParaRPr sz="3200" dirty="0">
              <a:latin typeface="Raleway" charset="0"/>
              <a:ea typeface="Raleway" charset="0"/>
              <a:cs typeface="Raleway" charset="0"/>
            </a:endParaRPr>
          </a:p>
        </p:txBody>
      </p:sp>
    </p:spTree>
    <p:extLst>
      <p:ext uri="{BB962C8B-B14F-4D97-AF65-F5344CB8AC3E}">
        <p14:creationId xmlns:p14="http://schemas.microsoft.com/office/powerpoint/2010/main" val="415753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hape 159"/>
          <p:cNvSpPr>
            <a:spLocks noGrp="1"/>
          </p:cNvSpPr>
          <p:nvPr>
            <p:ph type="title" idx="4294967295"/>
          </p:nvPr>
        </p:nvSpPr>
        <p:spPr>
          <a:xfrm>
            <a:off x="1" y="496819"/>
            <a:ext cx="4839854" cy="1926754"/>
          </a:xfrm>
          <a:prstGeom prst="rect">
            <a:avLst/>
          </a:prstGeom>
          <a:solidFill>
            <a:srgbClr val="DCDEE0"/>
          </a:solidFill>
        </p:spPr>
        <p:txBody>
          <a:bodyPr vert="horz" lIns="91440" tIns="45720" rIns="91440" bIns="45720" rtlCol="0" anchor="b">
            <a:noAutofit/>
          </a:bodyPr>
          <a:lstStyle/>
          <a:p>
            <a:pPr defTabSz="213590"/>
            <a:r>
              <a:rPr lang="en-GB" sz="3200" dirty="0" smtClean="0">
                <a:latin typeface="Raleway" charset="0"/>
                <a:ea typeface="Raleway" charset="0"/>
                <a:cs typeface="Raleway" charset="0"/>
              </a:rPr>
              <a:t>ZENSEACT </a:t>
            </a:r>
            <a:r>
              <a:rPr lang="en-GB" sz="3200" dirty="0">
                <a:latin typeface="Raleway" charset="0"/>
                <a:ea typeface="Raleway" charset="0"/>
                <a:cs typeface="Raleway" charset="0"/>
              </a:rPr>
              <a:t>(Volvo Cars </a:t>
            </a:r>
            <a:r>
              <a:rPr lang="en-GB" sz="3200" dirty="0" smtClean="0">
                <a:latin typeface="Raleway" charset="0"/>
                <a:ea typeface="Raleway" charset="0"/>
                <a:cs typeface="Raleway" charset="0"/>
              </a:rPr>
              <a:t>Company) </a:t>
            </a:r>
            <a:r>
              <a:rPr lang="en-GB" sz="3200" dirty="0">
                <a:latin typeface="Raleway" charset="0"/>
                <a:ea typeface="Raleway" charset="0"/>
                <a:cs typeface="Raleway" charset="0"/>
              </a:rPr>
              <a:t>teams up with CERN on fast machine learning using </a:t>
            </a:r>
            <a:r>
              <a:rPr lang="en-GB" sz="3200" dirty="0" smtClean="0">
                <a:latin typeface="Raleway" charset="0"/>
                <a:ea typeface="Raleway" charset="0"/>
                <a:cs typeface="Raleway" charset="0"/>
              </a:rPr>
              <a:t>FPGAs.</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33152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83126" cy="7676954"/>
          </a:xfrm>
          <a:prstGeom prst="rect">
            <a:avLst/>
          </a:prstGeom>
        </p:spPr>
      </p:pic>
      <p:sp>
        <p:nvSpPr>
          <p:cNvPr id="4" name="Shape 153"/>
          <p:cNvSpPr txBox="1">
            <a:spLocks/>
          </p:cNvSpPr>
          <p:nvPr/>
        </p:nvSpPr>
        <p:spPr>
          <a:xfrm>
            <a:off x="8084445" y="4859662"/>
            <a:ext cx="4198681" cy="144687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Next generation X ray finally in color (MARS Bio Imaging).</a:t>
            </a:r>
          </a:p>
        </p:txBody>
      </p:sp>
    </p:spTree>
    <p:extLst>
      <p:ext uri="{BB962C8B-B14F-4D97-AF65-F5344CB8AC3E}">
        <p14:creationId xmlns:p14="http://schemas.microsoft.com/office/powerpoint/2010/main" val="3756548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53"/>
          <p:cNvSpPr txBox="1">
            <a:spLocks/>
          </p:cNvSpPr>
          <p:nvPr/>
        </p:nvSpPr>
        <p:spPr>
          <a:xfrm>
            <a:off x="0" y="5104355"/>
            <a:ext cx="4751108" cy="100381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TPX3Cam fast optical photon camera (ASI)</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53222"/>
          <a:stretch/>
        </p:blipFill>
        <p:spPr>
          <a:xfrm rot="20700000">
            <a:off x="4788815" y="2810444"/>
            <a:ext cx="8790881" cy="4175398"/>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41773" y="134135"/>
            <a:ext cx="5310093" cy="4226547"/>
          </a:xfrm>
          <a:prstGeom prst="rect">
            <a:avLst/>
          </a:prstGeom>
        </p:spPr>
      </p:pic>
      <p:pic>
        <p:nvPicPr>
          <p:cNvPr id="6" name="Picture 5"/>
          <p:cNvPicPr>
            <a:picLocks noChangeAspect="1"/>
          </p:cNvPicPr>
          <p:nvPr/>
        </p:nvPicPr>
        <p:blipFill>
          <a:blip r:embed="rId5"/>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1913512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al-Time Quotes | Nasdaq"/>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531" y="0"/>
            <a:ext cx="12181470" cy="81139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GB"/>
          </a:p>
        </p:txBody>
      </p:sp>
      <p:sp>
        <p:nvSpPr>
          <p:cNvPr id="5" name="Shape 159"/>
          <p:cNvSpPr txBox="1">
            <a:spLocks/>
          </p:cNvSpPr>
          <p:nvPr/>
        </p:nvSpPr>
        <p:spPr>
          <a:xfrm>
            <a:off x="10530" y="1296949"/>
            <a:ext cx="6954983" cy="1990846"/>
          </a:xfrm>
          <a:prstGeom prst="rect">
            <a:avLst/>
          </a:prstGeom>
          <a:solidFill>
            <a:srgbClr val="DCDEE0"/>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r>
              <a:rPr lang="en-GB" sz="3200" dirty="0" smtClean="0">
                <a:latin typeface="Raleway" charset="0"/>
                <a:ea typeface="Raleway" charset="0"/>
                <a:cs typeface="Raleway" charset="0"/>
              </a:rPr>
              <a:t>Collaboration</a:t>
            </a:r>
            <a:r>
              <a:rPr lang="en-GB" sz="3200" dirty="0" smtClean="0">
                <a:latin typeface="Raleway" charset="0"/>
                <a:ea typeface="Raleway" charset="0"/>
                <a:cs typeface="Raleway" charset="0"/>
              </a:rPr>
              <a:t> </a:t>
            </a:r>
            <a:r>
              <a:rPr lang="en-GB" sz="3200" dirty="0" smtClean="0">
                <a:latin typeface="Raleway" charset="0"/>
                <a:ea typeface="Raleway" charset="0"/>
                <a:cs typeface="Raleway" charset="0"/>
              </a:rPr>
              <a:t>with </a:t>
            </a:r>
            <a:r>
              <a:rPr lang="en-GB" sz="3200" dirty="0" smtClean="0">
                <a:latin typeface="Raleway" charset="0"/>
                <a:ea typeface="Raleway" charset="0"/>
                <a:cs typeface="Raleway" charset="0"/>
              </a:rPr>
              <a:t>CORMEC and WUR to support national banks and regulators to detect trading anomalies in stock market</a:t>
            </a:r>
            <a:endParaRPr lang="en-GB" sz="3200" dirty="0">
              <a:latin typeface="Raleway" charset="0"/>
              <a:ea typeface="Raleway" charset="0"/>
              <a:cs typeface="Raleway" charset="0"/>
            </a:endParaRPr>
          </a:p>
        </p:txBody>
      </p:sp>
      <p:pic>
        <p:nvPicPr>
          <p:cNvPr id="7" name="Picture 6"/>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385556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 CBS collabo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Shape 153"/>
          <p:cNvSpPr txBox="1">
            <a:spLocks/>
          </p:cNvSpPr>
          <p:nvPr/>
        </p:nvSpPr>
        <p:spPr>
          <a:xfrm>
            <a:off x="5528153" y="3632548"/>
            <a:ext cx="6663847" cy="1966586"/>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P</a:t>
            </a:r>
            <a:r>
              <a:rPr lang="en-US" dirty="0" smtClean="0"/>
              <a:t>roject with CBS to help understand socio-economic challenges using agent based modelling techniques</a:t>
            </a:r>
            <a:endParaRPr lang="en-US" dirty="0"/>
          </a:p>
        </p:txBody>
      </p:sp>
      <p:pic>
        <p:nvPicPr>
          <p:cNvPr id="11" name="Picture 10"/>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244827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2000" cy="8553450"/>
          </a:xfrm>
          <a:prstGeom prst="rect">
            <a:avLst/>
          </a:prstGeom>
        </p:spPr>
      </p:pic>
      <p:sp>
        <p:nvSpPr>
          <p:cNvPr id="10" name="Shape 153"/>
          <p:cNvSpPr txBox="1">
            <a:spLocks/>
          </p:cNvSpPr>
          <p:nvPr/>
        </p:nvSpPr>
        <p:spPr>
          <a:xfrm>
            <a:off x="0" y="3820438"/>
            <a:ext cx="7996238" cy="2076189"/>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smtClean="0"/>
              <a:t>Exploring with </a:t>
            </a:r>
            <a:r>
              <a:rPr lang="en-US" dirty="0" err="1" smtClean="0"/>
              <a:t>QuTech</a:t>
            </a:r>
            <a:r>
              <a:rPr lang="en-US" dirty="0" smtClean="0"/>
              <a:t> (TNO and TU Delft) how CERN knowhow can be used to help realize ambitions in quantum computing, sensing and communication.</a:t>
            </a:r>
            <a:endParaRPr lang="en-US" dirty="0"/>
          </a:p>
        </p:txBody>
      </p:sp>
      <p:pic>
        <p:nvPicPr>
          <p:cNvPr id="6" name="Picture 5"/>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370961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0" y="0"/>
            <a:ext cx="12192000" cy="6903056"/>
          </a:xfrm>
          <a:prstGeom prst="rect">
            <a:avLst/>
          </a:prstGeom>
        </p:spPr>
      </p:pic>
      <p:pic>
        <p:nvPicPr>
          <p:cNvPr id="6" name="Picture 5"/>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3166271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46438" y="890943"/>
            <a:ext cx="5769012" cy="5357733"/>
          </a:xfrm>
          <a:prstGeom prst="rect">
            <a:avLst/>
          </a:prstGeom>
        </p:spPr>
      </p:pic>
      <p:pic>
        <p:nvPicPr>
          <p:cNvPr id="11" name="CERN1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04965" y="1477677"/>
            <a:ext cx="5051957" cy="3788968"/>
          </a:xfrm>
          <a:prstGeom prst="rect">
            <a:avLst/>
          </a:prstGeom>
        </p:spPr>
      </p:pic>
      <p:sp>
        <p:nvSpPr>
          <p:cNvPr id="2" name="TextBox 1"/>
          <p:cNvSpPr txBox="1"/>
          <p:nvPr/>
        </p:nvSpPr>
        <p:spPr>
          <a:xfrm>
            <a:off x="878542" y="3569809"/>
            <a:ext cx="4796118" cy="1938992"/>
          </a:xfrm>
          <a:prstGeom prst="rect">
            <a:avLst/>
          </a:prstGeom>
          <a:noFill/>
        </p:spPr>
        <p:txBody>
          <a:bodyPr wrap="square" rtlCol="0">
            <a:spAutoFit/>
          </a:bodyPr>
          <a:lstStyle/>
          <a:p>
            <a:r>
              <a:rPr lang="en-GB" sz="3000" dirty="0" smtClean="0">
                <a:solidFill>
                  <a:schemeClr val="tx1">
                    <a:lumMod val="85000"/>
                    <a:lumOff val="15000"/>
                  </a:schemeClr>
                </a:solidFill>
                <a:latin typeface="Arial" panose="020B0604020202020204" pitchFamily="34" charset="0"/>
                <a:cs typeface="Arial" panose="020B0604020202020204" pitchFamily="34" charset="0"/>
              </a:rPr>
              <a:t>Council meeting in Amsterdam when </a:t>
            </a:r>
            <a:r>
              <a:rPr lang="en-GB" sz="3000" dirty="0">
                <a:solidFill>
                  <a:schemeClr val="tx1">
                    <a:lumMod val="85000"/>
                    <a:lumOff val="15000"/>
                  </a:schemeClr>
                </a:solidFill>
                <a:latin typeface="Arial" panose="020B0604020202020204" pitchFamily="34" charset="0"/>
                <a:cs typeface="Arial" panose="020B0604020202020204" pitchFamily="34" charset="0"/>
              </a:rPr>
              <a:t>the CERN convention was </a:t>
            </a:r>
            <a:r>
              <a:rPr lang="en-GB" sz="3000" dirty="0" smtClean="0">
                <a:solidFill>
                  <a:schemeClr val="tx1">
                    <a:lumMod val="85000"/>
                    <a:lumOff val="15000"/>
                  </a:schemeClr>
                </a:solidFill>
                <a:latin typeface="Arial" panose="020B0604020202020204" pitchFamily="34" charset="0"/>
                <a:cs typeface="Arial" panose="020B0604020202020204" pitchFamily="34" charset="0"/>
              </a:rPr>
              <a:t>signed (1953).</a:t>
            </a:r>
            <a:endParaRPr lang="en-GB" sz="3000" dirty="0">
              <a:solidFill>
                <a:schemeClr val="tx1">
                  <a:lumMod val="85000"/>
                  <a:lumOff val="1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395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476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11" fill="hold" display="0">
                  <p:stCondLst>
                    <p:cond delay="indefinite"/>
                  </p:stCondLst>
                </p:cTn>
                <p:tgtEl>
                  <p:spTgt spid="11"/>
                </p:tgtEl>
              </p:cMediaNode>
            </p:video>
            <p:seq concurrent="1" nextAc="seek">
              <p:cTn id="12" restart="whenNotActive" fill="hold" evtFilter="cancelBubble" nodeType="interactiveSeq">
                <p:stCondLst>
                  <p:cond evt="onClick" delay="0">
                    <p:tgtEl>
                      <p:spTgt spid="11"/>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DD2CD42-78C4-674D-B9E3-4CA206CC9328}"/>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887722" y="419341"/>
            <a:ext cx="8402654" cy="6012908"/>
          </a:xfrm>
          <a:prstGeom prst="rect">
            <a:avLst/>
          </a:prstGeom>
        </p:spPr>
      </p:pic>
      <p:sp>
        <p:nvSpPr>
          <p:cNvPr id="10" name="CERN BICs…">
            <a:extLst>
              <a:ext uri="{FF2B5EF4-FFF2-40B4-BE49-F238E27FC236}">
                <a16:creationId xmlns:a16="http://schemas.microsoft.com/office/drawing/2014/main" id="{3BDE1588-E756-2F44-8FE9-24768900328D}"/>
              </a:ext>
            </a:extLst>
          </p:cNvPr>
          <p:cNvSpPr txBox="1">
            <a:spLocks/>
          </p:cNvSpPr>
          <p:nvPr/>
        </p:nvSpPr>
        <p:spPr>
          <a:xfrm>
            <a:off x="2258948" y="245357"/>
            <a:ext cx="3795746" cy="2618286"/>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noAutofit/>
          </a:bodyPr>
          <a:lst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a:lstStyle>
          <a:p>
            <a:pPr marL="0" indent="0" algn="r" defTabSz="386106" hangingPunct="1">
              <a:spcBef>
                <a:spcPts val="2742"/>
              </a:spcBef>
              <a:buSzTx/>
              <a:buNone/>
              <a:defRPr sz="3666"/>
            </a:pPr>
            <a:endParaRPr lang="en-US" sz="2109"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Rectangle 7">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9" name="Picture 8">
            <a:extLst>
              <a:ext uri="{FF2B5EF4-FFF2-40B4-BE49-F238E27FC236}">
                <a16:creationId xmlns:a16="http://schemas.microsoft.com/office/drawing/2014/main" id="{1E6AA3B4-4B13-3A4A-A30B-D5000F3EF3BF}"/>
              </a:ext>
            </a:extLst>
          </p:cNvPr>
          <p:cNvPicPr>
            <a:picLocks noChangeAspect="1"/>
          </p:cNvPicPr>
          <p:nvPr/>
        </p:nvPicPr>
        <p:blipFill>
          <a:blip r:embed="rId4"/>
          <a:stretch>
            <a:fillRect/>
          </a:stretch>
        </p:blipFill>
        <p:spPr>
          <a:xfrm>
            <a:off x="0" y="6217920"/>
            <a:ext cx="2606722" cy="676272"/>
          </a:xfrm>
          <a:prstGeom prst="rect">
            <a:avLst/>
          </a:prstGeom>
        </p:spPr>
      </p:pic>
      <p:sp>
        <p:nvSpPr>
          <p:cNvPr id="12" name="Shape 167"/>
          <p:cNvSpPr txBox="1">
            <a:spLocks/>
          </p:cNvSpPr>
          <p:nvPr/>
        </p:nvSpPr>
        <p:spPr>
          <a:xfrm>
            <a:off x="0" y="209165"/>
            <a:ext cx="9482203" cy="1102858"/>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200" dirty="0" smtClean="0">
                <a:latin typeface="Raleway" charset="0"/>
                <a:ea typeface="Raleway" charset="0"/>
                <a:cs typeface="Raleway" charset="0"/>
              </a:rPr>
              <a:t>Business </a:t>
            </a:r>
            <a:r>
              <a:rPr lang="en-US" sz="3200" dirty="0">
                <a:latin typeface="Raleway" charset="0"/>
                <a:ea typeface="Raleway" charset="0"/>
                <a:cs typeface="Raleway" charset="0"/>
              </a:rPr>
              <a:t>Incubation Centers (BICs) help accelerate innovation in the CERN Member States.</a:t>
            </a:r>
          </a:p>
        </p:txBody>
      </p:sp>
    </p:spTree>
    <p:extLst>
      <p:ext uri="{BB962C8B-B14F-4D97-AF65-F5344CB8AC3E}">
        <p14:creationId xmlns:p14="http://schemas.microsoft.com/office/powerpoint/2010/main" val="16840954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T-startup-2018-for-screens_Startup-2018-screen.png" descr="KT-startup-2018-for-screens_Startup-2018-screen.png">
            <a:extLst>
              <a:ext uri="{FF2B5EF4-FFF2-40B4-BE49-F238E27FC236}">
                <a16:creationId xmlns:a16="http://schemas.microsoft.com/office/drawing/2014/main" id="{8A966CEC-F84F-E346-9404-8D560A8C9EB3}"/>
              </a:ext>
            </a:extLst>
          </p:cNvPr>
          <p:cNvPicPr>
            <a:picLocks noChangeAspect="1"/>
          </p:cNvPicPr>
          <p:nvPr/>
        </p:nvPicPr>
        <p:blipFill rotWithShape="1">
          <a:blip r:embed="rId3">
            <a:extLst>
              <a:ext uri="{28A0092B-C50C-407E-A947-70E740481C1C}">
                <a14:useLocalDpi xmlns:a14="http://schemas.microsoft.com/office/drawing/2010/main"/>
              </a:ext>
            </a:extLst>
          </a:blip>
          <a:srcRect l="10149" r="11441"/>
          <a:stretch/>
        </p:blipFill>
        <p:spPr>
          <a:xfrm>
            <a:off x="1476551" y="-162837"/>
            <a:ext cx="9156285" cy="6568648"/>
          </a:xfrm>
          <a:prstGeom prst="rect">
            <a:avLst/>
          </a:prstGeom>
          <a:ln w="12700">
            <a:miter lim="400000"/>
          </a:ln>
        </p:spPr>
      </p:pic>
      <p:sp>
        <p:nvSpPr>
          <p:cNvPr id="11" name="Rectangle 10">
            <a:extLst>
              <a:ext uri="{FF2B5EF4-FFF2-40B4-BE49-F238E27FC236}">
                <a16:creationId xmlns:a16="http://schemas.microsoft.com/office/drawing/2014/main" id="{4A11D21E-0978-B443-B529-3B36EDAE3EC1}"/>
              </a:ext>
            </a:extLst>
          </p:cNvPr>
          <p:cNvSpPr/>
          <p:nvPr/>
        </p:nvSpPr>
        <p:spPr>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2" name="Picture 1">
            <a:extLst>
              <a:ext uri="{FF2B5EF4-FFF2-40B4-BE49-F238E27FC236}">
                <a16:creationId xmlns:a16="http://schemas.microsoft.com/office/drawing/2014/main" id="{1E6AA3B4-4B13-3A4A-A30B-D5000F3EF3BF}"/>
              </a:ext>
            </a:extLst>
          </p:cNvPr>
          <p:cNvPicPr>
            <a:picLocks noChangeAspect="1"/>
          </p:cNvPicPr>
          <p:nvPr/>
        </p:nvPicPr>
        <p:blipFill>
          <a:blip r:embed="rId4"/>
          <a:stretch>
            <a:fillRect/>
          </a:stretch>
        </p:blipFill>
        <p:spPr>
          <a:xfrm>
            <a:off x="0" y="6217920"/>
            <a:ext cx="2606722" cy="676272"/>
          </a:xfrm>
          <a:prstGeom prst="rect">
            <a:avLst/>
          </a:prstGeom>
        </p:spPr>
      </p:pic>
      <p:sp>
        <p:nvSpPr>
          <p:cNvPr id="10" name="CERN BICs…">
            <a:extLst>
              <a:ext uri="{FF2B5EF4-FFF2-40B4-BE49-F238E27FC236}">
                <a16:creationId xmlns:a16="http://schemas.microsoft.com/office/drawing/2014/main" id="{3BDE1588-E756-2F44-8FE9-24768900328D}"/>
              </a:ext>
            </a:extLst>
          </p:cNvPr>
          <p:cNvSpPr txBox="1">
            <a:spLocks/>
          </p:cNvSpPr>
          <p:nvPr/>
        </p:nvSpPr>
        <p:spPr>
          <a:xfrm>
            <a:off x="2258948" y="245357"/>
            <a:ext cx="3795746" cy="2618286"/>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noAutofit/>
          </a:bodyPr>
          <a:lst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a:lstStyle>
          <a:p>
            <a:pPr marL="0" indent="0" algn="r" defTabSz="386106" hangingPunct="1">
              <a:spcBef>
                <a:spcPts val="2742"/>
              </a:spcBef>
              <a:buSzTx/>
              <a:buNone/>
              <a:defRPr sz="3666"/>
            </a:pPr>
            <a:endParaRPr lang="en-US" sz="2109"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41049191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953" y="-137786"/>
            <a:ext cx="12648505" cy="7114784"/>
          </a:xfrm>
          <a:prstGeom prst="rect">
            <a:avLst/>
          </a:prstGeom>
        </p:spPr>
      </p:pic>
      <p:pic>
        <p:nvPicPr>
          <p:cNvPr id="5" name="Picture 4"/>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433383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0" y="-237995"/>
            <a:ext cx="12191999" cy="7194731"/>
          </a:xfrm>
          <a:prstGeom prst="rect">
            <a:avLst/>
          </a:prstGeom>
        </p:spPr>
      </p:pic>
      <p:pic>
        <p:nvPicPr>
          <p:cNvPr id="11" name="Picture 10"/>
          <p:cNvPicPr>
            <a:picLocks noChangeAspect="1"/>
          </p:cNvPicPr>
          <p:nvPr/>
        </p:nvPicPr>
        <p:blipFill>
          <a:blip r:embed="rId3"/>
          <a:stretch>
            <a:fillRect/>
          </a:stretch>
        </p:blipFill>
        <p:spPr>
          <a:xfrm>
            <a:off x="7855319" y="351479"/>
            <a:ext cx="2503705" cy="2503705"/>
          </a:xfrm>
          <a:prstGeom prst="rect">
            <a:avLst/>
          </a:prstGeom>
        </p:spPr>
      </p:pic>
      <p:pic>
        <p:nvPicPr>
          <p:cNvPr id="18" name="Picture 17"/>
          <p:cNvPicPr>
            <a:picLocks noChangeAspect="1"/>
          </p:cNvPicPr>
          <p:nvPr/>
        </p:nvPicPr>
        <p:blipFill>
          <a:blip r:embed="rId4"/>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17278871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p:cNvPicPr>
            <a:picLocks noChangeAspect="1"/>
          </p:cNvPicPr>
          <p:nvPr/>
        </p:nvPicPr>
        <p:blipFill>
          <a:blip r:embed="rId3"/>
          <a:stretch>
            <a:fillRect/>
          </a:stretch>
        </p:blipFill>
        <p:spPr>
          <a:xfrm>
            <a:off x="10672263" y="592016"/>
            <a:ext cx="1519737" cy="1011316"/>
          </a:xfrm>
          <a:prstGeom prst="rect">
            <a:avLst/>
          </a:prstGeom>
        </p:spPr>
      </p:pic>
    </p:spTree>
    <p:extLst>
      <p:ext uri="{BB962C8B-B14F-4D97-AF65-F5344CB8AC3E}">
        <p14:creationId xmlns:p14="http://schemas.microsoft.com/office/powerpoint/2010/main" val="18873531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855833" y="1427135"/>
            <a:ext cx="10772797" cy="3089190"/>
            <a:chOff x="600460" y="1462172"/>
            <a:chExt cx="10772797" cy="3089190"/>
          </a:xfrm>
        </p:grpSpPr>
        <p:sp>
          <p:nvSpPr>
            <p:cNvPr id="9" name="Rectangle 8"/>
            <p:cNvSpPr/>
            <p:nvPr/>
          </p:nvSpPr>
          <p:spPr>
            <a:xfrm>
              <a:off x="5577016" y="2591268"/>
              <a:ext cx="5796241" cy="830997"/>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cs typeface="Arial" panose="020B0604020202020204" pitchFamily="34" charset="0"/>
                </a:rPr>
                <a:t>FSO 5G co-creation project discussions running with Nokia, Ericsson and Huawei</a:t>
              </a:r>
              <a:endParaRPr lang="en-GB" sz="24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60" y="1462172"/>
              <a:ext cx="4118919" cy="3089190"/>
            </a:xfrm>
            <a:prstGeom prst="rect">
              <a:avLst/>
            </a:prstGeom>
          </p:spPr>
        </p:pic>
      </p:grpSp>
      <p:pic>
        <p:nvPicPr>
          <p:cNvPr id="13" name="Picture 12"/>
          <p:cNvPicPr>
            <a:picLocks noChangeAspect="1"/>
          </p:cNvPicPr>
          <p:nvPr/>
        </p:nvPicPr>
        <p:blipFill>
          <a:blip r:embed="rId3"/>
          <a:stretch>
            <a:fillRect/>
          </a:stretch>
        </p:blipFill>
        <p:spPr>
          <a:xfrm>
            <a:off x="10672263" y="592016"/>
            <a:ext cx="1519737" cy="1011316"/>
          </a:xfrm>
          <a:prstGeom prst="rect">
            <a:avLst/>
          </a:prstGeom>
        </p:spPr>
      </p:pic>
      <p:grpSp>
        <p:nvGrpSpPr>
          <p:cNvPr id="2" name="Group 1"/>
          <p:cNvGrpSpPr/>
          <p:nvPr/>
        </p:nvGrpSpPr>
        <p:grpSpPr>
          <a:xfrm>
            <a:off x="855833" y="4271994"/>
            <a:ext cx="11085081" cy="926361"/>
            <a:chOff x="855833" y="4271994"/>
            <a:chExt cx="11085081" cy="926361"/>
          </a:xfrm>
        </p:grpSpPr>
        <p:sp>
          <p:nvSpPr>
            <p:cNvPr id="11" name="Rectangle 4"/>
            <p:cNvSpPr>
              <a:spLocks noChangeArrowheads="1"/>
            </p:cNvSpPr>
            <p:nvPr/>
          </p:nvSpPr>
          <p:spPr bwMode="auto">
            <a:xfrm>
              <a:off x="5832389" y="4367358"/>
              <a:ext cx="6108525" cy="830997"/>
            </a:xfrm>
            <a:prstGeom prst="rect">
              <a:avLst/>
            </a:prstGeom>
          </p:spPr>
          <p:txBody>
            <a:bodyPr wrap="square">
              <a:spAutoFit/>
            </a:bodyPr>
            <a:lstStyle/>
            <a:p>
              <a:r>
                <a:rPr lang="en-GB" altLang="en-US" sz="2400" dirty="0" err="1" smtClean="0">
                  <a:latin typeface="Arial" panose="020B0604020202020204" pitchFamily="34" charset="0"/>
                  <a:ea typeface="Times New Roman" panose="02020603050405020304" pitchFamily="18" charset="0"/>
                  <a:cs typeface="Arial" panose="020B0604020202020204" pitchFamily="34" charset="0"/>
                </a:rPr>
                <a:t>InPhocal</a:t>
              </a:r>
              <a:r>
                <a:rPr lang="en-GB" altLang="en-US" sz="2400" dirty="0" smtClean="0">
                  <a:latin typeface="Arial" panose="020B0604020202020204" pitchFamily="34" charset="0"/>
                  <a:ea typeface="Times New Roman" panose="02020603050405020304" pitchFamily="18" charset="0"/>
                  <a:cs typeface="Arial" panose="020B0604020202020204" pitchFamily="34" charset="0"/>
                </a:rPr>
                <a:t> offers lasers solutions targeting waste free, high speed accurate printing.</a:t>
              </a:r>
              <a:endParaRPr lang="en-GB" altLang="en-US" sz="2400" dirty="0">
                <a:latin typeface="Arial" panose="020B0604020202020204" pitchFamily="34" charset="0"/>
                <a:ea typeface="Times New Roman" panose="02020603050405020304" pitchFamily="18" charset="0"/>
                <a:cs typeface="Arial" panose="020B0604020202020204" pitchFamily="34" charset="0"/>
              </a:endParaRPr>
            </a:p>
          </p:txBody>
        </p:sp>
        <p:pic>
          <p:nvPicPr>
            <p:cNvPr id="7170" name="Picture 2" descr="inPhocal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833" y="4271994"/>
              <a:ext cx="3752546" cy="92636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87600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945" y="855115"/>
            <a:ext cx="3206159" cy="597904"/>
          </a:xfrm>
          <a:solidFill>
            <a:srgbClr val="DCDEE0"/>
          </a:solidFill>
        </p:spPr>
        <p:txBody>
          <a:bodyPr vert="horz" lIns="91440" tIns="45720" rIns="91440" bIns="45720" rtlCol="0" anchor="t">
            <a:noAutofit/>
          </a:bodyPr>
          <a:lstStyle/>
          <a:p>
            <a:pPr defTabSz="221806"/>
            <a:r>
              <a:rPr lang="en-US" sz="3200" dirty="0">
                <a:latin typeface="Raleway" charset="0"/>
                <a:ea typeface="Raleway" charset="0"/>
                <a:cs typeface="Raleway" charset="0"/>
              </a:rPr>
              <a:t>Lessons </a:t>
            </a:r>
            <a:r>
              <a:rPr lang="en-US" sz="3200" dirty="0" smtClean="0">
                <a:latin typeface="Raleway" charset="0"/>
                <a:ea typeface="Raleway" charset="0"/>
                <a:cs typeface="Raleway" charset="0"/>
              </a:rPr>
              <a:t>learned</a:t>
            </a:r>
            <a:endParaRPr lang="en-GB" sz="3200" dirty="0">
              <a:latin typeface="Raleway" charset="0"/>
              <a:ea typeface="Raleway" charset="0"/>
              <a:cs typeface="Raleway" charset="0"/>
            </a:endParaRPr>
          </a:p>
        </p:txBody>
      </p:sp>
      <p:sp>
        <p:nvSpPr>
          <p:cNvPr id="3" name="Text Placeholder 2"/>
          <p:cNvSpPr>
            <a:spLocks noGrp="1"/>
          </p:cNvSpPr>
          <p:nvPr>
            <p:ph type="body" idx="1"/>
          </p:nvPr>
        </p:nvSpPr>
        <p:spPr>
          <a:xfrm>
            <a:off x="781638" y="1806771"/>
            <a:ext cx="10898171" cy="4351338"/>
          </a:xfrm>
        </p:spPr>
        <p:txBody>
          <a:bodyPr>
            <a:noAutofit/>
          </a:bodyPr>
          <a:lstStyle/>
          <a:p>
            <a:pPr marL="0" indent="0">
              <a:buNone/>
            </a:pPr>
            <a:endParaRPr lang="en-US" sz="3600" dirty="0" smtClean="0"/>
          </a:p>
          <a:p>
            <a:pPr lvl="1"/>
            <a:r>
              <a:rPr lang="en-US" sz="3200" dirty="0"/>
              <a:t>S</a:t>
            </a:r>
            <a:r>
              <a:rPr lang="en-US" sz="3200" dirty="0" smtClean="0"/>
              <a:t>erendipity pays off</a:t>
            </a:r>
          </a:p>
          <a:p>
            <a:pPr lvl="1"/>
            <a:r>
              <a:rPr lang="en-US" sz="3200" dirty="0" smtClean="0"/>
              <a:t>You </a:t>
            </a:r>
            <a:r>
              <a:rPr lang="en-US" sz="3200" dirty="0" smtClean="0"/>
              <a:t>need passionate experts on both sides to make it work</a:t>
            </a:r>
          </a:p>
          <a:p>
            <a:pPr lvl="1"/>
            <a:r>
              <a:rPr lang="en-US" sz="3200" dirty="0" smtClean="0"/>
              <a:t>Start with a concrete project and business need</a:t>
            </a:r>
          </a:p>
          <a:p>
            <a:pPr lvl="1"/>
            <a:r>
              <a:rPr lang="en-US" sz="3200" dirty="0" smtClean="0"/>
              <a:t>Mind the gap – in language, culture, goals</a:t>
            </a:r>
          </a:p>
          <a:p>
            <a:pPr lvl="1"/>
            <a:r>
              <a:rPr lang="en-US" sz="3200" dirty="0" smtClean="0"/>
              <a:t>Knowledge transfer is hard work</a:t>
            </a:r>
            <a:br>
              <a:rPr lang="en-US" sz="3200" dirty="0" smtClean="0"/>
            </a:br>
            <a:endParaRPr lang="en-US" sz="3200" dirty="0" smtClean="0"/>
          </a:p>
          <a:p>
            <a:pPr lvl="1"/>
            <a:r>
              <a:rPr lang="en-US" sz="3200" dirty="0" smtClean="0"/>
              <a:t>Be aware… magic may happen!</a:t>
            </a:r>
          </a:p>
          <a:p>
            <a:pPr marL="0" indent="0">
              <a:buNone/>
            </a:pPr>
            <a:endParaRPr lang="en-US" sz="3600" dirty="0"/>
          </a:p>
          <a:p>
            <a:pPr marL="0" indent="0">
              <a:buNone/>
            </a:pPr>
            <a:endParaRPr lang="en-US" sz="3600" dirty="0" smtClean="0"/>
          </a:p>
          <a:p>
            <a:pPr marL="0" indent="0">
              <a:buNone/>
            </a:pPr>
            <a:endParaRPr lang="en-US" sz="3600" dirty="0"/>
          </a:p>
          <a:p>
            <a:pPr marL="0" indent="0">
              <a:buNone/>
            </a:pPr>
            <a:r>
              <a:rPr lang="en-US" sz="3600" dirty="0" smtClean="0"/>
              <a:t>	</a:t>
            </a:r>
          </a:p>
        </p:txBody>
      </p:sp>
    </p:spTree>
    <p:extLst>
      <p:ext uri="{BB962C8B-B14F-4D97-AF65-F5344CB8AC3E}">
        <p14:creationId xmlns:p14="http://schemas.microsoft.com/office/powerpoint/2010/main" val="15164411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72113" y="2169934"/>
            <a:ext cx="3846922" cy="1328525"/>
          </a:xfrm>
          <a:solidFill>
            <a:srgbClr val="DCDEE0"/>
          </a:solidFill>
        </p:spPr>
        <p:txBody>
          <a:bodyPr vert="horz" lIns="91440" tIns="45720" rIns="91440" bIns="45720" rtlCol="0" anchor="b">
            <a:normAutofit/>
          </a:bodyPr>
          <a:lstStyle/>
          <a:p>
            <a:pPr defTabSz="271096">
              <a:spcBef>
                <a:spcPct val="0"/>
              </a:spcBef>
              <a:buNone/>
            </a:pPr>
            <a:r>
              <a:rPr lang="en-US" dirty="0">
                <a:latin typeface="Raleway" charset="0"/>
                <a:ea typeface="Raleway" charset="0"/>
                <a:cs typeface="Raleway" charset="0"/>
              </a:rPr>
              <a:t>THANK </a:t>
            </a:r>
            <a:r>
              <a:rPr lang="en-US" dirty="0" smtClean="0">
                <a:latin typeface="Raleway" charset="0"/>
                <a:ea typeface="Raleway" charset="0"/>
                <a:cs typeface="Raleway" charset="0"/>
              </a:rPr>
              <a:t>YOU!</a:t>
            </a:r>
            <a:endParaRPr lang="en-US" dirty="0">
              <a:latin typeface="Raleway" charset="0"/>
              <a:ea typeface="Raleway" charset="0"/>
              <a:cs typeface="Raleway" charset="0"/>
            </a:endParaRPr>
          </a:p>
          <a:p>
            <a:pPr defTabSz="271096">
              <a:spcBef>
                <a:spcPct val="0"/>
              </a:spcBef>
              <a:buNone/>
            </a:pPr>
            <a:endParaRPr lang="en-US" dirty="0">
              <a:latin typeface="Raleway" charset="0"/>
              <a:ea typeface="Raleway" charset="0"/>
              <a:cs typeface="Raleway" charset="0"/>
            </a:endParaRPr>
          </a:p>
          <a:p>
            <a:pPr defTabSz="271096">
              <a:spcBef>
                <a:spcPct val="0"/>
              </a:spcBef>
              <a:buNone/>
            </a:pPr>
            <a:r>
              <a:rPr lang="en-US" dirty="0">
                <a:latin typeface="Raleway" charset="0"/>
                <a:ea typeface="Raleway" charset="0"/>
                <a:cs typeface="Raleway" charset="0"/>
              </a:rPr>
              <a:t>han.dols@cern.ch</a:t>
            </a:r>
            <a:endParaRPr lang="en-GB" dirty="0">
              <a:latin typeface="Raleway" charset="0"/>
              <a:ea typeface="Raleway" charset="0"/>
              <a:cs typeface="Raleway" charset="0"/>
            </a:endParaRPr>
          </a:p>
        </p:txBody>
      </p:sp>
      <p:pic>
        <p:nvPicPr>
          <p:cNvPr id="7" name="Picture 6"/>
          <p:cNvPicPr>
            <a:picLocks noChangeAspect="1"/>
          </p:cNvPicPr>
          <p:nvPr/>
        </p:nvPicPr>
        <p:blipFill>
          <a:blip r:embed="rId2"/>
          <a:stretch>
            <a:fillRect/>
          </a:stretch>
        </p:blipFill>
        <p:spPr>
          <a:xfrm>
            <a:off x="2271073" y="2154909"/>
            <a:ext cx="2162175" cy="2114550"/>
          </a:xfrm>
          <a:prstGeom prst="rect">
            <a:avLst/>
          </a:prstGeom>
        </p:spPr>
      </p:pic>
    </p:spTree>
    <p:extLst>
      <p:ext uri="{BB962C8B-B14F-4D97-AF65-F5344CB8AC3E}">
        <p14:creationId xmlns:p14="http://schemas.microsoft.com/office/powerpoint/2010/main" val="5313819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fbeeldingsresultaat voor cern partic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809"/>
            <a:ext cx="12192000" cy="7619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208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EC4D16-65CE-2D49-BD37-ECF62DF1A511}"/>
              </a:ext>
            </a:extLst>
          </p:cNvPr>
          <p:cNvSpPr/>
          <p:nvPr/>
        </p:nvSpPr>
        <p:spPr bwMode="auto">
          <a:xfrm>
            <a:off x="2462852" y="2398780"/>
            <a:ext cx="7287369" cy="369332"/>
          </a:xfrm>
          <a:prstGeom prst="rect">
            <a:avLst/>
          </a:prstGeom>
        </p:spPr>
        <p:txBody>
          <a:bodyPr wrap="square">
            <a:spAutoFit/>
          </a:bodyPr>
          <a:lstStyle/>
          <a:p>
            <a:r>
              <a:rPr lang="en-GB" sz="1800" dirty="0">
                <a:solidFill>
                  <a:schemeClr val="tx1"/>
                </a:solidFill>
              </a:rPr>
              <a:t>Health, Safety and Environment Management</a:t>
            </a:r>
          </a:p>
        </p:txBody>
      </p:sp>
      <p:sp>
        <p:nvSpPr>
          <p:cNvPr id="5" name="Rectangle 4">
            <a:extLst>
              <a:ext uri="{FF2B5EF4-FFF2-40B4-BE49-F238E27FC236}">
                <a16:creationId xmlns:a16="http://schemas.microsoft.com/office/drawing/2014/main" id="{3FAD05F5-032A-A54A-9397-A777F30A04DB}"/>
              </a:ext>
            </a:extLst>
          </p:cNvPr>
          <p:cNvSpPr/>
          <p:nvPr/>
        </p:nvSpPr>
        <p:spPr bwMode="auto">
          <a:xfrm>
            <a:off x="4447174" y="3319451"/>
            <a:ext cx="2929007" cy="369332"/>
          </a:xfrm>
          <a:prstGeom prst="rect">
            <a:avLst/>
          </a:prstGeom>
        </p:spPr>
        <p:txBody>
          <a:bodyPr wrap="none">
            <a:spAutoFit/>
          </a:bodyPr>
          <a:lstStyle/>
          <a:p>
            <a:r>
              <a:rPr lang="en-GB" sz="1800" b="1" dirty="0">
                <a:solidFill>
                  <a:srgbClr val="6BA9E8"/>
                </a:solidFill>
              </a:rPr>
              <a:t>Superconducting Magnets</a:t>
            </a:r>
          </a:p>
        </p:txBody>
      </p:sp>
      <p:sp>
        <p:nvSpPr>
          <p:cNvPr id="6" name="Rectangle 5">
            <a:extLst>
              <a:ext uri="{FF2B5EF4-FFF2-40B4-BE49-F238E27FC236}">
                <a16:creationId xmlns:a16="http://schemas.microsoft.com/office/drawing/2014/main" id="{4BD41540-042E-5D42-BDC8-5F94C041C7EA}"/>
              </a:ext>
            </a:extLst>
          </p:cNvPr>
          <p:cNvSpPr/>
          <p:nvPr/>
        </p:nvSpPr>
        <p:spPr bwMode="auto">
          <a:xfrm>
            <a:off x="3597301" y="4250480"/>
            <a:ext cx="1205779" cy="430887"/>
          </a:xfrm>
          <a:prstGeom prst="rect">
            <a:avLst/>
          </a:prstGeom>
        </p:spPr>
        <p:txBody>
          <a:bodyPr wrap="none">
            <a:spAutoFit/>
          </a:bodyPr>
          <a:lstStyle/>
          <a:p>
            <a:r>
              <a:rPr lang="en-GB" sz="2200" b="1" dirty="0">
                <a:solidFill>
                  <a:srgbClr val="305D96"/>
                </a:solidFill>
              </a:rPr>
              <a:t>Sensors</a:t>
            </a:r>
          </a:p>
        </p:txBody>
      </p:sp>
      <p:sp>
        <p:nvSpPr>
          <p:cNvPr id="7" name="Rectangle 6">
            <a:extLst>
              <a:ext uri="{FF2B5EF4-FFF2-40B4-BE49-F238E27FC236}">
                <a16:creationId xmlns:a16="http://schemas.microsoft.com/office/drawing/2014/main" id="{CB7AC731-807C-484C-88DC-80D50CBE8FDD}"/>
              </a:ext>
            </a:extLst>
          </p:cNvPr>
          <p:cNvSpPr/>
          <p:nvPr/>
        </p:nvSpPr>
        <p:spPr bwMode="auto">
          <a:xfrm>
            <a:off x="2334708" y="4538603"/>
            <a:ext cx="1095172" cy="369332"/>
          </a:xfrm>
          <a:prstGeom prst="rect">
            <a:avLst/>
          </a:prstGeom>
        </p:spPr>
        <p:txBody>
          <a:bodyPr wrap="none">
            <a:spAutoFit/>
          </a:bodyPr>
          <a:lstStyle/>
          <a:p>
            <a:r>
              <a:rPr lang="en-GB" sz="1800" dirty="0"/>
              <a:t>Robotics</a:t>
            </a:r>
          </a:p>
        </p:txBody>
      </p:sp>
      <p:sp>
        <p:nvSpPr>
          <p:cNvPr id="8" name="Rectangle 7">
            <a:extLst>
              <a:ext uri="{FF2B5EF4-FFF2-40B4-BE49-F238E27FC236}">
                <a16:creationId xmlns:a16="http://schemas.microsoft.com/office/drawing/2014/main" id="{BC44FB4E-BE07-5F4A-9088-B9F88677CBD6}"/>
              </a:ext>
            </a:extLst>
          </p:cNvPr>
          <p:cNvSpPr/>
          <p:nvPr/>
        </p:nvSpPr>
        <p:spPr bwMode="auto">
          <a:xfrm>
            <a:off x="6315053" y="4875693"/>
            <a:ext cx="2882520" cy="338554"/>
          </a:xfrm>
          <a:prstGeom prst="rect">
            <a:avLst/>
          </a:prstGeom>
        </p:spPr>
        <p:txBody>
          <a:bodyPr wrap="none">
            <a:spAutoFit/>
          </a:bodyPr>
          <a:lstStyle/>
          <a:p>
            <a:r>
              <a:rPr lang="en-GB" sz="1600" dirty="0">
                <a:solidFill>
                  <a:schemeClr val="tx1"/>
                </a:solidFill>
              </a:rPr>
              <a:t>Radio Frequency Technology</a:t>
            </a:r>
          </a:p>
        </p:txBody>
      </p:sp>
      <p:sp>
        <p:nvSpPr>
          <p:cNvPr id="9" name="Rectangle 8">
            <a:extLst>
              <a:ext uri="{FF2B5EF4-FFF2-40B4-BE49-F238E27FC236}">
                <a16:creationId xmlns:a16="http://schemas.microsoft.com/office/drawing/2014/main" id="{1ED19CE6-B24E-0144-866D-B9F724A82084}"/>
              </a:ext>
            </a:extLst>
          </p:cNvPr>
          <p:cNvSpPr/>
          <p:nvPr/>
        </p:nvSpPr>
        <p:spPr bwMode="auto">
          <a:xfrm>
            <a:off x="1327450" y="3769184"/>
            <a:ext cx="3475630" cy="338554"/>
          </a:xfrm>
          <a:prstGeom prst="rect">
            <a:avLst/>
          </a:prstGeom>
        </p:spPr>
        <p:txBody>
          <a:bodyPr wrap="none">
            <a:spAutoFit/>
          </a:bodyPr>
          <a:lstStyle/>
          <a:p>
            <a:r>
              <a:rPr lang="en-GB" sz="1600" b="1" dirty="0">
                <a:solidFill>
                  <a:srgbClr val="41C0C3"/>
                </a:solidFill>
              </a:rPr>
              <a:t>Radiation Protection and Monitoring</a:t>
            </a:r>
          </a:p>
        </p:txBody>
      </p:sp>
      <p:sp>
        <p:nvSpPr>
          <p:cNvPr id="10" name="Rectangle 9">
            <a:extLst>
              <a:ext uri="{FF2B5EF4-FFF2-40B4-BE49-F238E27FC236}">
                <a16:creationId xmlns:a16="http://schemas.microsoft.com/office/drawing/2014/main" id="{C3F06F8E-8A0C-714A-9203-B8FC36F8367D}"/>
              </a:ext>
            </a:extLst>
          </p:cNvPr>
          <p:cNvSpPr/>
          <p:nvPr/>
        </p:nvSpPr>
        <p:spPr bwMode="auto">
          <a:xfrm>
            <a:off x="5007158" y="3834647"/>
            <a:ext cx="4004622" cy="400110"/>
          </a:xfrm>
          <a:prstGeom prst="rect">
            <a:avLst/>
          </a:prstGeom>
        </p:spPr>
        <p:txBody>
          <a:bodyPr wrap="none">
            <a:spAutoFit/>
          </a:bodyPr>
          <a:lstStyle/>
          <a:p>
            <a:r>
              <a:rPr lang="en-GB" sz="2000" dirty="0">
                <a:solidFill>
                  <a:schemeClr val="tx1"/>
                </a:solidFill>
              </a:rPr>
              <a:t>Particle Tracking and Calorimetry</a:t>
            </a:r>
          </a:p>
        </p:txBody>
      </p:sp>
      <p:sp>
        <p:nvSpPr>
          <p:cNvPr id="11" name="Rectangle 10">
            <a:extLst>
              <a:ext uri="{FF2B5EF4-FFF2-40B4-BE49-F238E27FC236}">
                <a16:creationId xmlns:a16="http://schemas.microsoft.com/office/drawing/2014/main" id="{6F258844-86B3-9441-AD97-366021ED6786}"/>
              </a:ext>
            </a:extLst>
          </p:cNvPr>
          <p:cNvSpPr/>
          <p:nvPr/>
        </p:nvSpPr>
        <p:spPr bwMode="auto">
          <a:xfrm>
            <a:off x="8143050" y="3375701"/>
            <a:ext cx="3214341" cy="338554"/>
          </a:xfrm>
          <a:prstGeom prst="rect">
            <a:avLst/>
          </a:prstGeom>
        </p:spPr>
        <p:txBody>
          <a:bodyPr wrap="none">
            <a:spAutoFit/>
          </a:bodyPr>
          <a:lstStyle/>
          <a:p>
            <a:r>
              <a:rPr lang="en-GB" sz="1600" b="1" dirty="0">
                <a:solidFill>
                  <a:srgbClr val="305D96"/>
                </a:solidFill>
              </a:rPr>
              <a:t>Particle Acceleration and Control</a:t>
            </a:r>
          </a:p>
        </p:txBody>
      </p:sp>
      <p:sp>
        <p:nvSpPr>
          <p:cNvPr id="12" name="Rectangle 11">
            <a:extLst>
              <a:ext uri="{FF2B5EF4-FFF2-40B4-BE49-F238E27FC236}">
                <a16:creationId xmlns:a16="http://schemas.microsoft.com/office/drawing/2014/main" id="{6777D6C9-F5DC-3E4B-9773-1B9D972D8D4E}"/>
              </a:ext>
            </a:extLst>
          </p:cNvPr>
          <p:cNvSpPr/>
          <p:nvPr/>
        </p:nvSpPr>
        <p:spPr bwMode="auto">
          <a:xfrm>
            <a:off x="949637" y="2941306"/>
            <a:ext cx="4057521" cy="369332"/>
          </a:xfrm>
          <a:prstGeom prst="rect">
            <a:avLst/>
          </a:prstGeom>
        </p:spPr>
        <p:txBody>
          <a:bodyPr wrap="none">
            <a:spAutoFit/>
          </a:bodyPr>
          <a:lstStyle/>
          <a:p>
            <a:r>
              <a:rPr lang="en-GB" sz="1800" dirty="0">
                <a:solidFill>
                  <a:srgbClr val="305D96"/>
                </a:solidFill>
              </a:rPr>
              <a:t>Optoelectronics and Microelectronics</a:t>
            </a:r>
          </a:p>
        </p:txBody>
      </p:sp>
      <p:sp>
        <p:nvSpPr>
          <p:cNvPr id="13" name="Rectangle 12">
            <a:extLst>
              <a:ext uri="{FF2B5EF4-FFF2-40B4-BE49-F238E27FC236}">
                <a16:creationId xmlns:a16="http://schemas.microsoft.com/office/drawing/2014/main" id="{B653EDEA-EEDD-6C4B-814C-AF3853794503}"/>
              </a:ext>
            </a:extLst>
          </p:cNvPr>
          <p:cNvSpPr/>
          <p:nvPr/>
        </p:nvSpPr>
        <p:spPr bwMode="auto">
          <a:xfrm>
            <a:off x="4142391" y="1799664"/>
            <a:ext cx="1441420" cy="430887"/>
          </a:xfrm>
          <a:prstGeom prst="rect">
            <a:avLst/>
          </a:prstGeom>
        </p:spPr>
        <p:txBody>
          <a:bodyPr wrap="none">
            <a:spAutoFit/>
          </a:bodyPr>
          <a:lstStyle/>
          <a:p>
            <a:r>
              <a:rPr lang="en-GB" sz="2200" b="1" dirty="0">
                <a:solidFill>
                  <a:srgbClr val="41C0C3"/>
                </a:solidFill>
              </a:rPr>
              <a:t>Metrology</a:t>
            </a:r>
          </a:p>
        </p:txBody>
      </p:sp>
      <p:sp>
        <p:nvSpPr>
          <p:cNvPr id="14" name="Rectangle 13">
            <a:extLst>
              <a:ext uri="{FF2B5EF4-FFF2-40B4-BE49-F238E27FC236}">
                <a16:creationId xmlns:a16="http://schemas.microsoft.com/office/drawing/2014/main" id="{989D6616-1AF4-ED4C-B0C4-2977B963FE09}"/>
              </a:ext>
            </a:extLst>
          </p:cNvPr>
          <p:cNvSpPr/>
          <p:nvPr/>
        </p:nvSpPr>
        <p:spPr bwMode="auto">
          <a:xfrm>
            <a:off x="5324635" y="4315622"/>
            <a:ext cx="1903085" cy="369332"/>
          </a:xfrm>
          <a:prstGeom prst="rect">
            <a:avLst/>
          </a:prstGeom>
        </p:spPr>
        <p:txBody>
          <a:bodyPr wrap="none">
            <a:spAutoFit/>
          </a:bodyPr>
          <a:lstStyle/>
          <a:p>
            <a:r>
              <a:rPr lang="en-GB" sz="1800" dirty="0">
                <a:solidFill>
                  <a:srgbClr val="6BA9E8"/>
                </a:solidFill>
              </a:rPr>
              <a:t>Material Science</a:t>
            </a:r>
          </a:p>
        </p:txBody>
      </p:sp>
      <p:sp>
        <p:nvSpPr>
          <p:cNvPr id="15" name="Rectangle 14">
            <a:extLst>
              <a:ext uri="{FF2B5EF4-FFF2-40B4-BE49-F238E27FC236}">
                <a16:creationId xmlns:a16="http://schemas.microsoft.com/office/drawing/2014/main" id="{9C811335-19E2-9041-A20D-A580D031AAF6}"/>
              </a:ext>
            </a:extLst>
          </p:cNvPr>
          <p:cNvSpPr/>
          <p:nvPr/>
        </p:nvSpPr>
        <p:spPr bwMode="auto">
          <a:xfrm>
            <a:off x="3654220" y="5332461"/>
            <a:ext cx="6096000" cy="400110"/>
          </a:xfrm>
          <a:prstGeom prst="rect">
            <a:avLst/>
          </a:prstGeom>
        </p:spPr>
        <p:txBody>
          <a:bodyPr>
            <a:spAutoFit/>
          </a:bodyPr>
          <a:lstStyle/>
          <a:p>
            <a:r>
              <a:rPr lang="en-GB" sz="2000" b="1" dirty="0">
                <a:solidFill>
                  <a:srgbClr val="305D96"/>
                </a:solidFill>
              </a:rPr>
              <a:t>Manufacturing and Mechanical Processes</a:t>
            </a:r>
          </a:p>
        </p:txBody>
      </p:sp>
      <p:sp>
        <p:nvSpPr>
          <p:cNvPr id="16" name="Rectangle 15">
            <a:extLst>
              <a:ext uri="{FF2B5EF4-FFF2-40B4-BE49-F238E27FC236}">
                <a16:creationId xmlns:a16="http://schemas.microsoft.com/office/drawing/2014/main" id="{FD9F7FFC-621D-254D-B80D-7808D285608B}"/>
              </a:ext>
            </a:extLst>
          </p:cNvPr>
          <p:cNvSpPr/>
          <p:nvPr/>
        </p:nvSpPr>
        <p:spPr bwMode="auto">
          <a:xfrm>
            <a:off x="1567935" y="1281604"/>
            <a:ext cx="5437707" cy="461665"/>
          </a:xfrm>
          <a:prstGeom prst="rect">
            <a:avLst/>
          </a:prstGeom>
        </p:spPr>
        <p:txBody>
          <a:bodyPr wrap="none">
            <a:spAutoFit/>
          </a:bodyPr>
          <a:lstStyle/>
          <a:p>
            <a:r>
              <a:rPr lang="en-GB" sz="2400" b="1" dirty="0">
                <a:solidFill>
                  <a:srgbClr val="6BA9E8"/>
                </a:solidFill>
              </a:rPr>
              <a:t>Machine Learning and Deep Learning</a:t>
            </a:r>
          </a:p>
        </p:txBody>
      </p:sp>
      <p:sp>
        <p:nvSpPr>
          <p:cNvPr id="17" name="Rectangle 16">
            <a:extLst>
              <a:ext uri="{FF2B5EF4-FFF2-40B4-BE49-F238E27FC236}">
                <a16:creationId xmlns:a16="http://schemas.microsoft.com/office/drawing/2014/main" id="{38088D40-1051-8140-8328-7BF6EC7CA8D1}"/>
              </a:ext>
            </a:extLst>
          </p:cNvPr>
          <p:cNvSpPr/>
          <p:nvPr/>
        </p:nvSpPr>
        <p:spPr bwMode="auto">
          <a:xfrm>
            <a:off x="7005642" y="1361836"/>
            <a:ext cx="3353803" cy="338554"/>
          </a:xfrm>
          <a:prstGeom prst="rect">
            <a:avLst/>
          </a:prstGeom>
        </p:spPr>
        <p:txBody>
          <a:bodyPr wrap="none">
            <a:spAutoFit/>
          </a:bodyPr>
          <a:lstStyle/>
          <a:p>
            <a:r>
              <a:rPr lang="en-GB" sz="1600" dirty="0">
                <a:solidFill>
                  <a:srgbClr val="41C0C3"/>
                </a:solidFill>
              </a:rPr>
              <a:t>Industrial Controls and Automation</a:t>
            </a:r>
          </a:p>
        </p:txBody>
      </p:sp>
      <p:sp>
        <p:nvSpPr>
          <p:cNvPr id="18" name="Rectangle 17">
            <a:extLst>
              <a:ext uri="{FF2B5EF4-FFF2-40B4-BE49-F238E27FC236}">
                <a16:creationId xmlns:a16="http://schemas.microsoft.com/office/drawing/2014/main" id="{5ACD15C4-9E39-054D-A3E4-EB8E9641FF73}"/>
              </a:ext>
            </a:extLst>
          </p:cNvPr>
          <p:cNvSpPr/>
          <p:nvPr/>
        </p:nvSpPr>
        <p:spPr bwMode="auto">
          <a:xfrm>
            <a:off x="5212692" y="2852372"/>
            <a:ext cx="6096000" cy="430887"/>
          </a:xfrm>
          <a:prstGeom prst="rect">
            <a:avLst/>
          </a:prstGeom>
        </p:spPr>
        <p:txBody>
          <a:bodyPr>
            <a:spAutoFit/>
          </a:bodyPr>
          <a:lstStyle/>
          <a:p>
            <a:r>
              <a:rPr lang="en-GB" sz="2200" dirty="0">
                <a:solidFill>
                  <a:srgbClr val="41C0C3"/>
                </a:solidFill>
              </a:rPr>
              <a:t>High Volume Data Management &amp; Storage</a:t>
            </a:r>
          </a:p>
        </p:txBody>
      </p:sp>
      <p:sp>
        <p:nvSpPr>
          <p:cNvPr id="19" name="Rectangle 18">
            <a:extLst>
              <a:ext uri="{FF2B5EF4-FFF2-40B4-BE49-F238E27FC236}">
                <a16:creationId xmlns:a16="http://schemas.microsoft.com/office/drawing/2014/main" id="{97E3E985-E44F-EC4C-84B3-2BE9FE8510DE}"/>
              </a:ext>
            </a:extLst>
          </p:cNvPr>
          <p:cNvSpPr/>
          <p:nvPr/>
        </p:nvSpPr>
        <p:spPr bwMode="auto">
          <a:xfrm>
            <a:off x="5911677" y="1840574"/>
            <a:ext cx="4083169" cy="369332"/>
          </a:xfrm>
          <a:prstGeom prst="rect">
            <a:avLst/>
          </a:prstGeom>
        </p:spPr>
        <p:txBody>
          <a:bodyPr wrap="none">
            <a:spAutoFit/>
          </a:bodyPr>
          <a:lstStyle/>
          <a:p>
            <a:r>
              <a:rPr lang="en-GB" sz="1800" b="1" dirty="0">
                <a:solidFill>
                  <a:srgbClr val="305D96"/>
                </a:solidFill>
              </a:rPr>
              <a:t>High and Ultra High Vacuum Systems</a:t>
            </a:r>
          </a:p>
        </p:txBody>
      </p:sp>
      <p:sp>
        <p:nvSpPr>
          <p:cNvPr id="20" name="Rectangle 19">
            <a:extLst>
              <a:ext uri="{FF2B5EF4-FFF2-40B4-BE49-F238E27FC236}">
                <a16:creationId xmlns:a16="http://schemas.microsoft.com/office/drawing/2014/main" id="{0C299BD7-EB14-BF45-9D8B-AB43AB265E90}"/>
              </a:ext>
            </a:extLst>
          </p:cNvPr>
          <p:cNvSpPr/>
          <p:nvPr/>
        </p:nvSpPr>
        <p:spPr bwMode="auto">
          <a:xfrm>
            <a:off x="2142272" y="1992613"/>
            <a:ext cx="1672253" cy="369332"/>
          </a:xfrm>
          <a:prstGeom prst="rect">
            <a:avLst/>
          </a:prstGeom>
        </p:spPr>
        <p:txBody>
          <a:bodyPr wrap="none">
            <a:spAutoFit/>
          </a:bodyPr>
          <a:lstStyle/>
          <a:p>
            <a:r>
              <a:rPr lang="en-GB" sz="1800" dirty="0"/>
              <a:t>Data Analytics</a:t>
            </a:r>
          </a:p>
        </p:txBody>
      </p:sp>
      <p:sp>
        <p:nvSpPr>
          <p:cNvPr id="21" name="Rectangle 20">
            <a:extLst>
              <a:ext uri="{FF2B5EF4-FFF2-40B4-BE49-F238E27FC236}">
                <a16:creationId xmlns:a16="http://schemas.microsoft.com/office/drawing/2014/main" id="{64BA7C36-0749-D24C-823D-80DDA1787E2A}"/>
              </a:ext>
            </a:extLst>
          </p:cNvPr>
          <p:cNvSpPr/>
          <p:nvPr/>
        </p:nvSpPr>
        <p:spPr bwMode="auto">
          <a:xfrm>
            <a:off x="8878807" y="2406383"/>
            <a:ext cx="1231426" cy="338554"/>
          </a:xfrm>
          <a:prstGeom prst="rect">
            <a:avLst/>
          </a:prstGeom>
        </p:spPr>
        <p:txBody>
          <a:bodyPr wrap="none">
            <a:spAutoFit/>
          </a:bodyPr>
          <a:lstStyle/>
          <a:p>
            <a:r>
              <a:rPr lang="en-GB" sz="1600" dirty="0">
                <a:solidFill>
                  <a:srgbClr val="6BA9E8"/>
                </a:solidFill>
              </a:rPr>
              <a:t>Cryogenics</a:t>
            </a:r>
          </a:p>
        </p:txBody>
      </p:sp>
      <p:sp>
        <p:nvSpPr>
          <p:cNvPr id="22" name="Rectangle 21">
            <a:extLst>
              <a:ext uri="{FF2B5EF4-FFF2-40B4-BE49-F238E27FC236}">
                <a16:creationId xmlns:a16="http://schemas.microsoft.com/office/drawing/2014/main" id="{6D88AF86-D4E3-4841-B4C9-D61FFE0A05C2}"/>
              </a:ext>
            </a:extLst>
          </p:cNvPr>
          <p:cNvSpPr/>
          <p:nvPr/>
        </p:nvSpPr>
        <p:spPr bwMode="auto">
          <a:xfrm>
            <a:off x="3597301" y="4803110"/>
            <a:ext cx="2172390" cy="369332"/>
          </a:xfrm>
          <a:prstGeom prst="rect">
            <a:avLst/>
          </a:prstGeom>
        </p:spPr>
        <p:txBody>
          <a:bodyPr wrap="none">
            <a:spAutoFit/>
          </a:bodyPr>
          <a:lstStyle/>
          <a:p>
            <a:r>
              <a:rPr lang="en-GB" sz="1800" dirty="0">
                <a:solidFill>
                  <a:srgbClr val="41C0C3"/>
                </a:solidFill>
              </a:rPr>
              <a:t>Collaboration Tools</a:t>
            </a:r>
          </a:p>
        </p:txBody>
      </p:sp>
      <p:sp>
        <p:nvSpPr>
          <p:cNvPr id="23" name="Rectangle 22">
            <a:extLst>
              <a:ext uri="{FF2B5EF4-FFF2-40B4-BE49-F238E27FC236}">
                <a16:creationId xmlns:a16="http://schemas.microsoft.com/office/drawing/2014/main" id="{8D54B6F5-65D9-5C49-8C4C-60F2D9FCED81}"/>
              </a:ext>
            </a:extLst>
          </p:cNvPr>
          <p:cNvSpPr/>
          <p:nvPr/>
        </p:nvSpPr>
        <p:spPr bwMode="auto">
          <a:xfrm>
            <a:off x="7774748" y="4275691"/>
            <a:ext cx="2845651" cy="400110"/>
          </a:xfrm>
          <a:prstGeom prst="rect">
            <a:avLst/>
          </a:prstGeom>
        </p:spPr>
        <p:txBody>
          <a:bodyPr wrap="none">
            <a:spAutoFit/>
          </a:bodyPr>
          <a:lstStyle/>
          <a:p>
            <a:r>
              <a:rPr lang="en-GB" sz="2000" b="1" dirty="0">
                <a:solidFill>
                  <a:srgbClr val="41C0C3"/>
                </a:solidFill>
              </a:rPr>
              <a:t>Cooling and Ventilation</a:t>
            </a:r>
          </a:p>
        </p:txBody>
      </p:sp>
    </p:spTree>
    <p:extLst>
      <p:ext uri="{BB962C8B-B14F-4D97-AF65-F5344CB8AC3E}">
        <p14:creationId xmlns:p14="http://schemas.microsoft.com/office/powerpoint/2010/main" val="259675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mediastream.cern.ch/MediaArchive/Photo/Public/1994/9407011/9407011_31/9407011_3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794" y="-1"/>
            <a:ext cx="12370794" cy="7935691"/>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70"/>
          <p:cNvSpPr txBox="1">
            <a:spLocks/>
          </p:cNvSpPr>
          <p:nvPr/>
        </p:nvSpPr>
        <p:spPr>
          <a:xfrm>
            <a:off x="7641701" y="5135846"/>
            <a:ext cx="4645428" cy="1437736"/>
          </a:xfrm>
          <a:prstGeom prst="rect">
            <a:avLst/>
          </a:prstGeom>
          <a:solidFill>
            <a:srgbClr val="DCDEE0"/>
          </a:solidFill>
        </p:spPr>
        <p:txBody>
          <a:bodyPr vert="horz" lIns="91440" tIns="45720" rIns="91440" bIns="45720" rtlCol="0" anchor="t">
            <a:noAutofit/>
          </a:bodyPr>
          <a:lstStyle>
            <a:defPPr>
              <a:defRPr lang="en-US"/>
            </a:defPPr>
            <a:lvl1pPr defTabSz="350520">
              <a:lnSpc>
                <a:spcPct val="90000"/>
              </a:lnSpc>
              <a:spcBef>
                <a:spcPct val="0"/>
              </a:spcBef>
              <a:buNone/>
              <a:defRPr sz="3200">
                <a:latin typeface="Raleway" charset="0"/>
                <a:ea typeface="Raleway" charset="0"/>
                <a:cs typeface="Raleway" charset="0"/>
              </a:defRPr>
            </a:lvl1pPr>
          </a:lstStyle>
          <a:p>
            <a:r>
              <a:rPr lang="en-US" dirty="0"/>
              <a:t>The World Wide Web </a:t>
            </a:r>
            <a:r>
              <a:rPr lang="en-US" dirty="0" smtClean="0"/>
              <a:t>born </a:t>
            </a:r>
            <a:r>
              <a:rPr lang="en-US" dirty="0"/>
              <a:t>at </a:t>
            </a:r>
            <a:r>
              <a:rPr lang="en-US" dirty="0" smtClean="0"/>
              <a:t>CERN, later used by everyone…</a:t>
            </a:r>
            <a:endParaRPr lang="en-US" dirty="0"/>
          </a:p>
        </p:txBody>
      </p:sp>
    </p:spTree>
    <p:extLst>
      <p:ext uri="{BB962C8B-B14F-4D97-AF65-F5344CB8AC3E}">
        <p14:creationId xmlns:p14="http://schemas.microsoft.com/office/powerpoint/2010/main" val="3317060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2417_650_550_0_0_0_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783" y="-1432917"/>
            <a:ext cx="12204783" cy="9181750"/>
          </a:xfrm>
          <a:prstGeom prst="rect">
            <a:avLst/>
          </a:prstGeom>
        </p:spPr>
      </p:pic>
      <p:sp>
        <p:nvSpPr>
          <p:cNvPr id="5" name="Shape 170"/>
          <p:cNvSpPr txBox="1">
            <a:spLocks/>
          </p:cNvSpPr>
          <p:nvPr/>
        </p:nvSpPr>
        <p:spPr>
          <a:xfrm>
            <a:off x="7110966" y="4855722"/>
            <a:ext cx="5828420" cy="1413102"/>
          </a:xfrm>
          <a:prstGeom prst="rect">
            <a:avLst/>
          </a:prstGeom>
          <a:solidFill>
            <a:srgbClr val="DCDEE0"/>
          </a:solidFill>
        </p:spPr>
        <p:txBody>
          <a:bodyPr vert="horz" lIns="91440" tIns="45720" rIns="91440" bIns="45720" rtlCol="0" anchor="t">
            <a:noAutofit/>
          </a:bodyPr>
          <a:lstStyle>
            <a:lvl1pPr defTabSz="350520">
              <a:lnSpc>
                <a:spcPct val="90000"/>
              </a:lnSpc>
              <a:spcBef>
                <a:spcPct val="0"/>
              </a:spcBef>
              <a:buNone/>
              <a:defRPr sz="3200">
                <a:latin typeface="Raleway" charset="0"/>
                <a:ea typeface="Raleway" charset="0"/>
                <a:cs typeface="Raleway" charset="0"/>
              </a:defRPr>
            </a:lvl1pPr>
          </a:lstStyle>
          <a:p>
            <a:r>
              <a:rPr lang="en-US" dirty="0"/>
              <a:t>Trackball with optical encoders, used later in the mouse of a PC…</a:t>
            </a:r>
          </a:p>
        </p:txBody>
      </p:sp>
    </p:spTree>
    <p:extLst>
      <p:ext uri="{BB962C8B-B14F-4D97-AF65-F5344CB8AC3E}">
        <p14:creationId xmlns:p14="http://schemas.microsoft.com/office/powerpoint/2010/main" val="65749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ds.cern.ch/record/917909/files/7704500X.jp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26" y="-238320"/>
            <a:ext cx="12296826" cy="8189345"/>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70"/>
          <p:cNvSpPr txBox="1">
            <a:spLocks/>
          </p:cNvSpPr>
          <p:nvPr/>
        </p:nvSpPr>
        <p:spPr>
          <a:xfrm>
            <a:off x="7378059" y="978336"/>
            <a:ext cx="4813941" cy="1422529"/>
          </a:xfrm>
          <a:prstGeom prst="rect">
            <a:avLst/>
          </a:prstGeom>
          <a:solidFill>
            <a:srgbClr val="DCDEE0"/>
          </a:solidFill>
        </p:spPr>
        <p:txBody>
          <a:bodyPr vert="horz" lIns="91440" tIns="45720" rIns="91440" bIns="45720" rtlCol="0" anchor="t">
            <a:noAutofit/>
          </a:bodyPr>
          <a:lstStyle>
            <a:lvl1pPr algn="l" defTabSz="350520" rtl="0" eaLnBrk="1" latinLnBrk="0" hangingPunct="1">
              <a:lnSpc>
                <a:spcPct val="90000"/>
              </a:lnSpc>
              <a:spcBef>
                <a:spcPct val="0"/>
              </a:spcBef>
              <a:buNone/>
              <a:defRPr sz="4800" kern="1200">
                <a:solidFill>
                  <a:schemeClr val="tx1"/>
                </a:solidFill>
                <a:latin typeface="+mj-lt"/>
                <a:ea typeface="+mj-ea"/>
                <a:cs typeface="+mj-cs"/>
              </a:defRPr>
            </a:lvl1pPr>
          </a:lstStyle>
          <a:p>
            <a:r>
              <a:rPr lang="en-US" sz="3200" dirty="0" smtClean="0">
                <a:latin typeface="Raleway" charset="0"/>
                <a:ea typeface="Raleway" charset="0"/>
                <a:cs typeface="Raleway" charset="0"/>
              </a:rPr>
              <a:t>The first touchscreen to exist was at CERN, later used everywhere…</a:t>
            </a:r>
            <a:endParaRPr lang="en-US" sz="3200" dirty="0">
              <a:latin typeface="Raleway" charset="0"/>
              <a:ea typeface="Raleway" charset="0"/>
              <a:cs typeface="Raleway" charset="0"/>
            </a:endParaRPr>
          </a:p>
        </p:txBody>
      </p:sp>
    </p:spTree>
    <p:extLst>
      <p:ext uri="{BB962C8B-B14F-4D97-AF65-F5344CB8AC3E}">
        <p14:creationId xmlns:p14="http://schemas.microsoft.com/office/powerpoint/2010/main" val="182368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4">
            <a:extLst>
              <a:ext uri="{FF2B5EF4-FFF2-40B4-BE49-F238E27FC236}">
                <a16:creationId xmlns:a16="http://schemas.microsoft.com/office/drawing/2014/main" id="{2F975104-9359-9449-9F9A-C4D2D2F4CA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45" y="0"/>
            <a:ext cx="11996593" cy="6748084"/>
          </a:xfrm>
          <a:prstGeom prst="rect">
            <a:avLst/>
          </a:prstGeom>
        </p:spPr>
      </p:pic>
    </p:spTree>
    <p:extLst>
      <p:ext uri="{BB962C8B-B14F-4D97-AF65-F5344CB8AC3E}">
        <p14:creationId xmlns:p14="http://schemas.microsoft.com/office/powerpoint/2010/main" val="3428242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DA74DD-0272-244D-B2C5-78704D9DD8AF}"/>
              </a:ext>
            </a:extLst>
          </p:cNvPr>
          <p:cNvPicPr>
            <a:picLocks noChangeAspect="1"/>
          </p:cNvPicPr>
          <p:nvPr/>
        </p:nvPicPr>
        <p:blipFill>
          <a:blip r:embed="rId2"/>
          <a:stretch>
            <a:fillRect/>
          </a:stretch>
        </p:blipFill>
        <p:spPr>
          <a:xfrm>
            <a:off x="1167378" y="187890"/>
            <a:ext cx="9592479" cy="6597843"/>
          </a:xfrm>
          <a:prstGeom prst="rect">
            <a:avLst/>
          </a:prstGeom>
        </p:spPr>
      </p:pic>
    </p:spTree>
    <p:extLst>
      <p:ext uri="{BB962C8B-B14F-4D97-AF65-F5344CB8AC3E}">
        <p14:creationId xmlns:p14="http://schemas.microsoft.com/office/powerpoint/2010/main" val="2296106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1385</TotalTime>
  <Words>1222</Words>
  <Application>Microsoft Office PowerPoint</Application>
  <PresentationFormat>Widescreen</PresentationFormat>
  <Paragraphs>115</Paragraphs>
  <Slides>27</Slides>
  <Notes>15</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Helvetica Light</vt:lpstr>
      <vt:lpstr>Helvetica Neue</vt:lpstr>
      <vt:lpstr>Raleway</vt:lpstr>
      <vt:lpstr>Times New Roman</vt:lpstr>
      <vt:lpstr>Office Theme</vt:lpstr>
      <vt:lpstr>CERN Knowledge Transfer  Han Dols  Section Leader Business Development Knowledge Transfer Group CERN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Aerospace Applications</vt:lpstr>
      <vt:lpstr>Bundesdruckerei (Berlin) works  with CERN on next generation  ideas for identity management  and cryptography and data handling</vt:lpstr>
      <vt:lpstr>ZENSEACT (Volvo Cars Company) teams up with CERN on fast machine learning using FPGAs.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Lessons learned</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 Hubert Dols</dc:creator>
  <cp:lastModifiedBy>Han Hubert Dols</cp:lastModifiedBy>
  <cp:revision>24</cp:revision>
  <dcterms:created xsi:type="dcterms:W3CDTF">2019-09-09T15:04:55Z</dcterms:created>
  <dcterms:modified xsi:type="dcterms:W3CDTF">2021-06-22T15:54:41Z</dcterms:modified>
</cp:coreProperties>
</file>