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0" r:id="rId3"/>
    <p:sldId id="259" r:id="rId4"/>
    <p:sldId id="257" r:id="rId5"/>
    <p:sldId id="262" r:id="rId6"/>
    <p:sldId id="261" r:id="rId7"/>
    <p:sldId id="258" r:id="rId8"/>
    <p:sldId id="263" r:id="rId9"/>
    <p:sldId id="269" r:id="rId10"/>
    <p:sldId id="265" r:id="rId11"/>
    <p:sldId id="264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Agathe Fleury" initials="SAF" lastIdx="3" clrIdx="0">
    <p:extLst>
      <p:ext uri="{19B8F6BF-5375-455C-9EA6-DF929625EA0E}">
        <p15:presenceInfo xmlns:p15="http://schemas.microsoft.com/office/powerpoint/2012/main" userId="S::sarah.fleury@cern.ch::e26ee030-9c09-4537-804e-96bb6fe7e24f" providerId="AD"/>
      </p:ext>
    </p:extLst>
  </p:cmAuthor>
  <p:cmAuthor id="2" name="Andreas Herty" initials="AH" lastIdx="3" clrIdx="1">
    <p:extLst>
      <p:ext uri="{19B8F6BF-5375-455C-9EA6-DF929625EA0E}">
        <p15:presenceInfo xmlns:p15="http://schemas.microsoft.com/office/powerpoint/2012/main" userId="S::andreas.herty@cern.ch::97c08724-dcde-4d6f-8221-d257aad12ea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66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56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C5F73-562B-462F-850B-16BD110D0CB3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B63A4-8794-41D5-95CF-BC0CE62CEC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483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See the location page with the corresponding WO assigned to it : able to store the workflows and retrieve them for a future project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B63A4-8794-41D5-95CF-BC0CE62CEC7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363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Be able to predefine the location without meaning that the child component is already on the parent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Since we want to track also the location workflows, is it relevant to put barcode ? (for the installation or the validation procedure) Or possible to see WO linked to a place ?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B63A4-8794-41D5-95CF-BC0CE62CEC7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881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D0EE8-A698-4744-977E-C39277967A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DC0E71-E61D-4408-885A-ED124D43C0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F3E78-5787-4333-A13F-374EA242E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72B6-49B3-474C-848E-0AB4EDCB9050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48CC03-51E1-4F66-9C0D-415580D21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33207-23F9-4A81-A135-77A6E70BB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074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87333-3331-4D89-95BA-A9A6B1532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E11D37-2C0A-404D-8CB8-A91A4A3B34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373A7-C833-4BEB-AE01-F27B510F9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EBA71-3494-44FB-8EA9-DF4D2078644B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0F656-B55C-42ED-9752-2A8DEB539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43881-4C0F-4995-B9AF-0949AF1FA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387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C5A9A6-933A-458F-9F29-33FE6A19AD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C2B03C-FDBF-43EA-BA9E-C58F34C410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8AB575-C566-427E-86D7-CF37308EA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91AED-829F-4948-8339-DF5F425E342A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E6AA93-B903-4708-A29A-AB8A1D50C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778AE-F7B4-4F6E-83B1-7A5360FC1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63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82A0D-7806-43DE-9B75-AFAC96764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20D0F-20D4-42CE-A402-BA9C3F4D0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73AF6-B128-4699-8A38-CEEAAD082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8654-00AE-4388-BB8B-4560784A3DB5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C5B38-5FEF-4343-B91C-5A0E7636D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18D672-6CAB-4EE8-BCD2-4498A0E69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622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A6FDF-7FD0-4830-8D80-299B73835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B03AF1-CE78-4B40-BFE7-E53074774D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077D88-AAC1-4ABD-844B-CA094F7CF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27746-1D00-46E7-81D1-08B3C9871423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FC6749-159E-45AC-A4CF-61E75CB09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0182D7-EDB0-4D47-8F53-00585D4C2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476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A3926-4D7E-40AD-BF53-02D0D0A15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7B003-E2A0-4EDB-B4B2-F8008F1969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7A5B8A-1538-406A-9A3D-AFB200903E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749305-D88A-42FC-9CAF-404079A0F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3C643-F594-4573-8613-E9CAEA9A354B}" type="datetime1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233967-3CFB-470D-82C7-75304698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CF2696-EB0E-44EC-A081-95B45EE3A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834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98731-2F07-4EAA-B86B-563B1DB14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510434-16CB-4075-86E5-4BBC1858EB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61372B-0951-4728-9430-12557337EE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9F5F70-8BE1-4C1D-A63C-BBA1F3DC27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1CB40A-D4A4-4EE6-9E96-C033D38D52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CA2DD5-5C84-4DAA-9813-3DA43E23E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969E3-60DD-46EE-8359-239034467838}" type="datetime1">
              <a:rPr lang="en-GB" smtClean="0"/>
              <a:t>25/03/2021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7E44C4-6914-4E27-9120-83C127649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319419-2981-4B38-85F7-B7000C17B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92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E59BC-6DCE-4DBD-8FFB-62F2A1DF5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29B242-FE39-43C8-A6BA-E312C5ED3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1C50-5663-47A7-9E3A-EFA79372CDE7}" type="datetime1">
              <a:rPr lang="en-GB" smtClean="0"/>
              <a:t>25/03/2021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9A73CD-1393-4F24-9FC1-A59B9D520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AE5E71-F8F6-4073-920D-95D5FD3C3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290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DB2A1B-AB3C-45B0-AD07-32C625531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C6EA-7398-49FB-8B31-02A0C67B7759}" type="datetime1">
              <a:rPr lang="en-GB" smtClean="0"/>
              <a:t>25/03/2021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31B798-BDB4-4EC7-844D-21E50A03D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7F758C-5FBB-4847-8ECB-D72378794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086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39870-5DF8-4A12-9B6F-9CCDD7066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E4DF6-0EA3-4A28-A5DB-0E9C7C4418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769145-6A98-4B9F-B5D5-3CC6B4751D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D52613-90EF-4D29-B85B-967C38911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E0BA1-B1DB-4581-B2B2-16612F129530}" type="datetime1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419DB8-22B2-4123-A566-9D8FE31D6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F187E9-356E-433C-A1A0-6FAB38E68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900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318E1-85B9-4014-A7B6-9EAC3712B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0025F7-1554-4DC3-A502-AE7D5D53B9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64A26B-B3ED-4226-A684-D058368CAD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4711B6-3D95-44D1-9BFA-E690FEDD9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602C4-3D4A-4D15-A562-777849CA02B3}" type="datetime1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895806-1D36-4144-BDDF-67064F27D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3C470B-517E-4C07-A0C5-B4D550FE4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946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C41AA4-EE65-4F22-B268-ACAC127AB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EED60-7B70-43BE-A51A-C010F7CE7B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2BB04-877D-412D-8131-F1E8DD16D0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2BBC2-2F4E-4CBF-B912-2149A71F389C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C28CB-483E-4501-8202-4404370BB1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8C0DE-8C6A-4039-8D25-B93738AB24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8D5A5-BFAD-4226-AAEA-1787499C87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798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A73FF-7F59-4424-ACDB-C458942AF2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HPA section and Infor/</a:t>
            </a:r>
            <a:r>
              <a:rPr lang="en-US" dirty="0" err="1"/>
              <a:t>EAMLight</a:t>
            </a:r>
            <a:r>
              <a:rPr lang="en-US" dirty="0"/>
              <a:t> software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246D0A-ED73-4F13-8FAD-D86E94B1A9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Definition of the needed procedures in the context of the HL-LHC project for the BE-GM-HPA section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105E65-426C-46E3-8FD3-CE1DB0C27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47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35EB7-803E-4B02-B9AA-8083A510A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order tab needs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F20E3-15CC-441D-B4C3-AE5FB4E3F9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05012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Only some part of the WO can be modified by operator 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Take a picture in MEC WO and, picture automatically sent to equipment page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Make a ticket to pick to right asset (like material part)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4F8BA16-9D84-4D6E-89EF-BBA08F6C33ED}"/>
              </a:ext>
            </a:extLst>
          </p:cNvPr>
          <p:cNvSpPr/>
          <p:nvPr/>
        </p:nvSpPr>
        <p:spPr>
          <a:xfrm>
            <a:off x="0" y="6122288"/>
            <a:ext cx="1855893" cy="7357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Work order tab functionalities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6519DD-87FC-440B-B929-F346338AB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301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16077-78C5-41F3-8896-D4DF9649D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Links between different work orders needs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8D165-D77C-4DB8-AB84-268CC2901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Perform different task on one equipment but not possible with activity because too long: Go for Routes </a:t>
            </a:r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632CA1F-0277-4FF1-A00D-DEE727E4AEC3}"/>
              </a:ext>
            </a:extLst>
          </p:cNvPr>
          <p:cNvSpPr/>
          <p:nvPr/>
        </p:nvSpPr>
        <p:spPr>
          <a:xfrm>
            <a:off x="0" y="6108970"/>
            <a:ext cx="1855893" cy="74903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Link between different  work orders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4A197E-7424-4105-9E77-7C02D8EF0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401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65C1C-376C-4FC3-ABC7-1A6A6AAEC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 Option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08016C-C877-40A4-8557-86B6653EFB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Gantt chart view </a:t>
            </a:r>
          </a:p>
          <a:p>
            <a:r>
              <a:rPr lang="en-US" dirty="0"/>
              <a:t>Ensure online access for operator that need to retrieve the information </a:t>
            </a:r>
          </a:p>
          <a:p>
            <a:r>
              <a:rPr lang="en-US" dirty="0"/>
              <a:t>Need to have task/subtask (=WO) to be able to group the activities of one half-day team together </a:t>
            </a:r>
          </a:p>
          <a:p>
            <a:r>
              <a:rPr lang="en-US" dirty="0"/>
              <a:t>Easy to modify planning (date =&gt; drag period) </a:t>
            </a:r>
          </a:p>
          <a:p>
            <a:r>
              <a:rPr lang="en-US" dirty="0"/>
              <a:t>If clicking on WO directly a link on EAM light? </a:t>
            </a:r>
          </a:p>
          <a:p>
            <a:r>
              <a:rPr lang="en-US" dirty="0"/>
              <a:t>Possible to export it on Excel ? or simpler virtual interface </a:t>
            </a:r>
          </a:p>
          <a:p>
            <a:r>
              <a:rPr lang="en-US" dirty="0"/>
              <a:t>Once task is marked as ‘T-</a:t>
            </a:r>
            <a:r>
              <a:rPr lang="en-US" dirty="0" err="1"/>
              <a:t>Termine</a:t>
            </a:r>
            <a:r>
              <a:rPr lang="en-US" dirty="0"/>
              <a:t>’ change color on the Gantt chart?</a:t>
            </a:r>
          </a:p>
          <a:p>
            <a:r>
              <a:rPr lang="en-US" dirty="0"/>
              <a:t>Limited access for modifying the planning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EE7B8F-002E-491C-BA0C-7D60AD7C3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224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DD810-F35F-44A1-87EB-D5764BD8E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questions</a:t>
            </a:r>
            <a:br>
              <a:rPr lang="en-US" dirty="0"/>
            </a:br>
            <a:r>
              <a:rPr lang="en-US" sz="2000" i="1" dirty="0"/>
              <a:t>if not answered before </a:t>
            </a:r>
            <a:endParaRPr lang="en-GB" sz="20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49344-4BF1-4147-85B3-3086DE959F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Possible to create the tree of dependencies in advance without meaning directly installation physically? : button dependencies/ storage location? Put simply installation in (manufacturing) WO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Since we want to track also the location workflows, is it relevant to put barcode </a:t>
            </a:r>
            <a:r>
              <a:rPr lang="en-US"/>
              <a:t>?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A589B2B-6862-4F3A-9D22-3A03B4A205AE}"/>
              </a:ext>
            </a:extLst>
          </p:cNvPr>
          <p:cNvGrpSpPr/>
          <p:nvPr/>
        </p:nvGrpSpPr>
        <p:grpSpPr>
          <a:xfrm>
            <a:off x="909536" y="3119503"/>
            <a:ext cx="3819728" cy="422474"/>
            <a:chOff x="838200" y="3125988"/>
            <a:chExt cx="3819728" cy="42247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AD217F5-52F5-43C1-B9F6-FA752B8EB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3125988"/>
              <a:ext cx="3819728" cy="422474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0E49623-FFC1-4E2A-8F23-A00042A88278}"/>
                </a:ext>
              </a:extLst>
            </p:cNvPr>
            <p:cNvSpPr/>
            <p:nvPr/>
          </p:nvSpPr>
          <p:spPr>
            <a:xfrm>
              <a:off x="4163438" y="3372255"/>
              <a:ext cx="434502" cy="14915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24EA825-6949-4E74-8A4F-8C68E75DA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6736" y="3258631"/>
            <a:ext cx="4705350" cy="51259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7C07778-91D8-4562-8754-23CBEA8514CA}"/>
              </a:ext>
            </a:extLst>
          </p:cNvPr>
          <p:cNvSpPr/>
          <p:nvPr/>
        </p:nvSpPr>
        <p:spPr>
          <a:xfrm>
            <a:off x="5199839" y="3325238"/>
            <a:ext cx="4705350" cy="1151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ACFC96-C112-48F3-BF89-AF1C94032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206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8ED66-C11E-47E1-B5BE-782FAA197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questions </a:t>
            </a:r>
            <a:br>
              <a:rPr lang="en-US" dirty="0"/>
            </a:br>
            <a:r>
              <a:rPr lang="en-US" sz="2000" i="1" dirty="0"/>
              <a:t>if not answered before</a:t>
            </a:r>
            <a:endParaRPr lang="en-GB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B23B5-DAF0-4165-8FDA-2C61814FB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Material part: possible to create pick-up ticket for asset linked to a MEC WO?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If operator need to change the parent/child component, possible to control automatically for example all changed ‘history’ of the day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2EB0B-9B2D-403C-ABD7-343B85DAE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331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340D1-2CFD-4735-ABD4-0E030AB89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Goal: Trace &amp; Store data on equipment and steps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17318-941B-427E-B566-9183C4255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580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For HL-LHC, HPA section seeks to </a:t>
            </a:r>
            <a:r>
              <a:rPr lang="en-US" b="1" dirty="0"/>
              <a:t>trace accurately </a:t>
            </a:r>
            <a:r>
              <a:rPr lang="en-US" dirty="0"/>
              <a:t>the </a:t>
            </a:r>
            <a:r>
              <a:rPr lang="en-US" b="1" dirty="0"/>
              <a:t>data</a:t>
            </a:r>
            <a:r>
              <a:rPr lang="en-US" dirty="0"/>
              <a:t> concerning the assets and </a:t>
            </a:r>
            <a:r>
              <a:rPr lang="en-US" b="1" dirty="0"/>
              <a:t>steps</a:t>
            </a:r>
            <a:r>
              <a:rPr lang="en-US" dirty="0"/>
              <a:t> that are used in the project 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Metrics need to be retrieved from those equipment during calibration for further calculation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Trace what equipment, where, when and by whom it was installed is important to be able to understand the state of the sensor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Understanding the steps for the lifecycle of the sensor for further optimized maintenance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Saving the baseline and the realized workflows for a specific section of the tunnel, in order to re-use and analyze those data in the future </a:t>
            </a:r>
          </a:p>
          <a:p>
            <a:pPr marL="914400" lvl="2" indent="0">
              <a:buNone/>
            </a:pPr>
            <a:endParaRPr lang="en-US" dirty="0"/>
          </a:p>
          <a:p>
            <a:pPr lvl="6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FF0000"/>
                </a:solidFill>
              </a:rPr>
              <a:t>Infor/</a:t>
            </a:r>
            <a:r>
              <a:rPr lang="en-US" sz="2400" dirty="0" err="1">
                <a:solidFill>
                  <a:srgbClr val="FF0000"/>
                </a:solidFill>
              </a:rPr>
              <a:t>EAMLight</a:t>
            </a:r>
            <a:r>
              <a:rPr lang="en-US" sz="2400" dirty="0">
                <a:solidFill>
                  <a:srgbClr val="FF0000"/>
                </a:solidFill>
              </a:rPr>
              <a:t> answers precisely to those needs </a:t>
            </a:r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48770B-320A-4B91-B971-06456830B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222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889C2-37EB-4789-908F-74A64956F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A5AEE-49ED-492D-A799-805A5512D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1795145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As we want to follow a quality assurance scheme, we want to maximize the possible collection of data without being too invasive and inefficient.</a:t>
            </a:r>
          </a:p>
          <a:p>
            <a:pPr marL="0" indent="0">
              <a:buNone/>
            </a:pPr>
            <a:r>
              <a:rPr lang="en-US" dirty="0"/>
              <a:t>We agreed on the following (possible) assumptions:</a:t>
            </a:r>
          </a:p>
          <a:p>
            <a:r>
              <a:rPr lang="en-US" b="1" dirty="0"/>
              <a:t>Infor/</a:t>
            </a:r>
            <a:r>
              <a:rPr lang="en-US" b="1" dirty="0" err="1"/>
              <a:t>EAMlight</a:t>
            </a:r>
            <a:r>
              <a:rPr lang="en-US" b="1" dirty="0"/>
              <a:t> would be the main platform</a:t>
            </a:r>
            <a:r>
              <a:rPr lang="en-US" dirty="0"/>
              <a:t> (if possible, the only one) for consistency and simplicity reasons to trace &amp; Store any data 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b="1" dirty="0"/>
              <a:t>tree of equipment dependencies will be created in advance</a:t>
            </a:r>
            <a:r>
              <a:rPr lang="en-US" dirty="0"/>
              <a:t>, meaning all the equipment will have a specific location with parent and/or child components  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Operators should </a:t>
            </a:r>
            <a:r>
              <a:rPr lang="en-US" b="1" dirty="0"/>
              <a:t>fill all the WO while executing the task </a:t>
            </a:r>
            <a:r>
              <a:rPr lang="en-US" dirty="0"/>
              <a:t>to maximize the accuracy and limit the loss of information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E84AA-58C1-460A-AFA7-55820D586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485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4FE20-28BC-4676-8E9E-0B07912E6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needs from Infor/</a:t>
            </a:r>
            <a:r>
              <a:rPr lang="en-US" dirty="0" err="1"/>
              <a:t>EAMlight</a:t>
            </a:r>
            <a:r>
              <a:rPr lang="en-US" dirty="0"/>
              <a:t>  from assumption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8B119-92B2-4D4E-883B-83C90A665D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Flexible</a:t>
            </a:r>
            <a:r>
              <a:rPr lang="en-US" dirty="0"/>
              <a:t>: because some tasks involve listed (identified with barcode) true asset but some other involve only a location. The use of the software will also be used for more general task and eventually to track the general steps made at a specific location</a:t>
            </a:r>
          </a:p>
          <a:p>
            <a:endParaRPr lang="en-US" dirty="0"/>
          </a:p>
          <a:p>
            <a:r>
              <a:rPr lang="en-US" b="1" dirty="0"/>
              <a:t>Access monitoring: </a:t>
            </a:r>
            <a:r>
              <a:rPr lang="en-US" dirty="0"/>
              <a:t>restricted modification for some users but also compatible with possible change if unexpected event happen and the structure cannot be respected anymore </a:t>
            </a:r>
          </a:p>
          <a:p>
            <a:endParaRPr lang="en-US" dirty="0"/>
          </a:p>
          <a:p>
            <a:r>
              <a:rPr lang="en-US" b="1" dirty="0"/>
              <a:t>Clear</a:t>
            </a:r>
            <a:r>
              <a:rPr lang="en-US" dirty="0"/>
              <a:t>: Interface and workflows needs to be </a:t>
            </a:r>
            <a:r>
              <a:rPr lang="en-US" b="1" dirty="0"/>
              <a:t>simple and linear </a:t>
            </a:r>
            <a:r>
              <a:rPr lang="en-US" dirty="0"/>
              <a:t>for the operator because they will fill the WO in the tunnel (or on site)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5B0325-9D01-4820-81DE-9D5CE5432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859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DA1A5-818B-44DA-8392-CD3783A4C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possible workflow 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06EB3C6-937A-4B0E-A302-93746F7656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05895" y="3101310"/>
            <a:ext cx="2340913" cy="1156006"/>
          </a:xfr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E0988F5-1D6A-4FDB-A8B4-3D768AEB8E05}"/>
              </a:ext>
            </a:extLst>
          </p:cNvPr>
          <p:cNvSpPr/>
          <p:nvPr/>
        </p:nvSpPr>
        <p:spPr>
          <a:xfrm>
            <a:off x="594919" y="1501386"/>
            <a:ext cx="2432808" cy="947292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Operator looks at the </a:t>
            </a:r>
            <a:r>
              <a:rPr lang="en-US" b="1" dirty="0"/>
              <a:t>numerical version </a:t>
            </a:r>
            <a:r>
              <a:rPr lang="en-US" dirty="0"/>
              <a:t>of the planning</a:t>
            </a:r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CF95BF8-70F2-4585-86DF-8D820AA11E83}"/>
              </a:ext>
            </a:extLst>
          </p:cNvPr>
          <p:cNvSpPr/>
          <p:nvPr/>
        </p:nvSpPr>
        <p:spPr>
          <a:xfrm>
            <a:off x="3931944" y="1496885"/>
            <a:ext cx="2432808" cy="947292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Click the link corresponding to the task </a:t>
            </a:r>
            <a:endParaRPr lang="en-GB" dirty="0"/>
          </a:p>
        </p:txBody>
      </p:sp>
      <p:pic>
        <p:nvPicPr>
          <p:cNvPr id="9" name="Graphic 8" descr="Cursor outline">
            <a:extLst>
              <a:ext uri="{FF2B5EF4-FFF2-40B4-BE49-F238E27FC236}">
                <a16:creationId xmlns:a16="http://schemas.microsoft.com/office/drawing/2014/main" id="{51FD3A42-DA5D-40B6-A273-432CBF97DE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18356" y="3811573"/>
            <a:ext cx="385893" cy="38589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CE8AA16B-74B8-40D2-8448-A0B5F4FF0C81}"/>
              </a:ext>
            </a:extLst>
          </p:cNvPr>
          <p:cNvGrpSpPr/>
          <p:nvPr/>
        </p:nvGrpSpPr>
        <p:grpSpPr>
          <a:xfrm>
            <a:off x="3890811" y="4511988"/>
            <a:ext cx="2371079" cy="1348952"/>
            <a:chOff x="360726" y="4667869"/>
            <a:chExt cx="2371079" cy="134895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55FA125-8A50-4552-A37A-6B7914A02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0726" y="4667869"/>
              <a:ext cx="2371079" cy="1156006"/>
            </a:xfrm>
            <a:prstGeom prst="rect">
              <a:avLst/>
            </a:prstGeom>
          </p:spPr>
        </p:pic>
        <p:pic>
          <p:nvPicPr>
            <p:cNvPr id="12" name="Graphic 11" descr="Cursor outline">
              <a:extLst>
                <a:ext uri="{FF2B5EF4-FFF2-40B4-BE49-F238E27FC236}">
                  <a16:creationId xmlns:a16="http://schemas.microsoft.com/office/drawing/2014/main" id="{5F3ED691-3C4E-44F4-B0A8-1AD2140F24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612082" y="5630928"/>
              <a:ext cx="385893" cy="385893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4E3B3025-B4EE-480D-B74E-5B66BB8680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503" y="5089991"/>
            <a:ext cx="3313908" cy="132556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F48C919-F7A6-428D-9F49-EA7749A86E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122" y="2868172"/>
            <a:ext cx="3313908" cy="1753884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AC59B7F-20E0-4942-B15A-8A48E3A5BBD4}"/>
              </a:ext>
            </a:extLst>
          </p:cNvPr>
          <p:cNvSpPr/>
          <p:nvPr/>
        </p:nvSpPr>
        <p:spPr>
          <a:xfrm>
            <a:off x="7737096" y="1507200"/>
            <a:ext cx="2432808" cy="947292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Open the EAM light ‘’main’’ or MEC work order </a:t>
            </a:r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EB25F9F-D99B-4676-B828-20A4F4D42A5C}"/>
              </a:ext>
            </a:extLst>
          </p:cNvPr>
          <p:cNvCxnSpPr>
            <a:cxnSpLocks/>
          </p:cNvCxnSpPr>
          <p:nvPr/>
        </p:nvCxnSpPr>
        <p:spPr>
          <a:xfrm>
            <a:off x="3682767" y="1222176"/>
            <a:ext cx="0" cy="528506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7C491C9-3C41-42F5-9877-CCFFD325DC44}"/>
              </a:ext>
            </a:extLst>
          </p:cNvPr>
          <p:cNvCxnSpPr>
            <a:cxnSpLocks/>
          </p:cNvCxnSpPr>
          <p:nvPr/>
        </p:nvCxnSpPr>
        <p:spPr>
          <a:xfrm>
            <a:off x="6553200" y="1165585"/>
            <a:ext cx="0" cy="528506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2DEA4CC-EB91-4173-A685-7F5DD6206DAB}"/>
              </a:ext>
            </a:extLst>
          </p:cNvPr>
          <p:cNvCxnSpPr>
            <a:cxnSpLocks/>
          </p:cNvCxnSpPr>
          <p:nvPr/>
        </p:nvCxnSpPr>
        <p:spPr>
          <a:xfrm>
            <a:off x="0" y="4672668"/>
            <a:ext cx="65532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A9277D2-E742-4DFF-B43B-0732FAEC5B64}"/>
              </a:ext>
            </a:extLst>
          </p:cNvPr>
          <p:cNvCxnSpPr/>
          <p:nvPr/>
        </p:nvCxnSpPr>
        <p:spPr>
          <a:xfrm>
            <a:off x="24684" y="2558166"/>
            <a:ext cx="1205637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1F9C619E-DA43-4362-BBB8-6B8537B29C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44510" y="2648419"/>
            <a:ext cx="4478471" cy="3208789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7E324E3-3603-41AB-B867-1C0B207917A0}"/>
              </a:ext>
            </a:extLst>
          </p:cNvPr>
          <p:cNvCxnSpPr>
            <a:cxnSpLocks/>
          </p:cNvCxnSpPr>
          <p:nvPr/>
        </p:nvCxnSpPr>
        <p:spPr>
          <a:xfrm flipV="1">
            <a:off x="3027727" y="1980846"/>
            <a:ext cx="904217" cy="4501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99920E1-83A3-4F93-B167-3143507FD4E1}"/>
              </a:ext>
            </a:extLst>
          </p:cNvPr>
          <p:cNvCxnSpPr>
            <a:cxnSpLocks/>
            <a:endCxn id="20" idx="1"/>
          </p:cNvCxnSpPr>
          <p:nvPr/>
        </p:nvCxnSpPr>
        <p:spPr>
          <a:xfrm flipV="1">
            <a:off x="6364752" y="1980846"/>
            <a:ext cx="1372344" cy="4502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A9D6FC9-B85B-43DB-B907-791876CEEB08}"/>
              </a:ext>
            </a:extLst>
          </p:cNvPr>
          <p:cNvCxnSpPr>
            <a:cxnSpLocks/>
          </p:cNvCxnSpPr>
          <p:nvPr/>
        </p:nvCxnSpPr>
        <p:spPr>
          <a:xfrm flipV="1">
            <a:off x="10155419" y="1970531"/>
            <a:ext cx="2386122" cy="4502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8247C60-717A-4274-A414-B983B38682BB}"/>
              </a:ext>
            </a:extLst>
          </p:cNvPr>
          <p:cNvSpPr/>
          <p:nvPr/>
        </p:nvSpPr>
        <p:spPr>
          <a:xfrm>
            <a:off x="7711231" y="3401908"/>
            <a:ext cx="1712402" cy="917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57C227-B7B1-46B3-921D-02B6DAFEB11E}"/>
              </a:ext>
            </a:extLst>
          </p:cNvPr>
          <p:cNvSpPr/>
          <p:nvPr/>
        </p:nvSpPr>
        <p:spPr>
          <a:xfrm>
            <a:off x="7711231" y="3493625"/>
            <a:ext cx="1063653" cy="1984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AB303AF-DEC3-41A0-BEE3-EA8EA5A77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49269-0FF4-4119-B27A-3D1BF2B9E97A}" type="slidenum">
              <a:rPr lang="en-GB" smtClean="0"/>
              <a:t>5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EF10AA-F9A1-4D86-9C5B-F7F3D0D66BFC}"/>
              </a:ext>
            </a:extLst>
          </p:cNvPr>
          <p:cNvSpPr txBox="1"/>
          <p:nvPr/>
        </p:nvSpPr>
        <p:spPr>
          <a:xfrm>
            <a:off x="1088645" y="2444177"/>
            <a:ext cx="2802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If not INFOR?</a:t>
            </a:r>
            <a:endParaRPr lang="en-GB" i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4A376A-D04C-4397-8E1F-39A9D13B6C2E}"/>
              </a:ext>
            </a:extLst>
          </p:cNvPr>
          <p:cNvSpPr txBox="1"/>
          <p:nvPr/>
        </p:nvSpPr>
        <p:spPr>
          <a:xfrm>
            <a:off x="4090933" y="6169709"/>
            <a:ext cx="2121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Task corresponding to a 2-4 hours slot </a:t>
            </a:r>
            <a:endParaRPr lang="en-GB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815195-AB27-48FB-BE56-7868031011FA}"/>
              </a:ext>
            </a:extLst>
          </p:cNvPr>
          <p:cNvSpPr txBox="1"/>
          <p:nvPr/>
        </p:nvSpPr>
        <p:spPr>
          <a:xfrm>
            <a:off x="7403131" y="6169708"/>
            <a:ext cx="3359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Contains several subtasks concerning specific equipment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982595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3FDDE-F0FA-4740-AF3C-D582FCCF9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Needs on different level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58D8-C72B-458A-894F-A1B5355AC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According to the information we are trying to enter or to retrieve, the needs are split into 3 categories: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3FC1F4A-0E15-400D-AA5E-7A77DF1470D1}"/>
              </a:ext>
            </a:extLst>
          </p:cNvPr>
          <p:cNvSpPr/>
          <p:nvPr/>
        </p:nvSpPr>
        <p:spPr>
          <a:xfrm>
            <a:off x="1450848" y="3657600"/>
            <a:ext cx="2267712" cy="9448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Asset tab functionalities </a:t>
            </a:r>
            <a:endParaRPr lang="en-GB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0D5DEE88-AEEA-4BD5-9593-A21554235F83}"/>
              </a:ext>
            </a:extLst>
          </p:cNvPr>
          <p:cNvSpPr/>
          <p:nvPr/>
        </p:nvSpPr>
        <p:spPr>
          <a:xfrm>
            <a:off x="4904232" y="3657600"/>
            <a:ext cx="2383536" cy="9448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Work order tab functionalities </a:t>
            </a:r>
            <a:endParaRPr lang="en-GB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C1635F9-5CDB-44BB-83B3-DB17745BBF17}"/>
              </a:ext>
            </a:extLst>
          </p:cNvPr>
          <p:cNvSpPr/>
          <p:nvPr/>
        </p:nvSpPr>
        <p:spPr>
          <a:xfrm>
            <a:off x="8473440" y="3657600"/>
            <a:ext cx="2383536" cy="9448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Link between different  work orders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73AB54-DF48-4D3A-A96D-63C903957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941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21E6B-622D-4446-85E0-3EDF81B25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Asset tab needs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1CBA1-1111-4386-88A1-6A96E13ACA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/>
              <a:t>Location, status, department, state, history, </a:t>
            </a:r>
            <a:r>
              <a:rPr lang="en-US" dirty="0" err="1"/>
              <a:t>edms</a:t>
            </a:r>
            <a:r>
              <a:rPr lang="en-US" dirty="0"/>
              <a:t> doc …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See the location page with the corresponding WO assigned to it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Define different kinds of equipment with different metrics (and get rid of the non-used one) (like standard WO but standard equipment)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033ADBE-AB98-484A-BFA9-92217420F20F}"/>
              </a:ext>
            </a:extLst>
          </p:cNvPr>
          <p:cNvSpPr/>
          <p:nvPr/>
        </p:nvSpPr>
        <p:spPr>
          <a:xfrm>
            <a:off x="0" y="6122288"/>
            <a:ext cx="1855893" cy="7357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Asset tab functionalities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352AA-6BB2-4510-BEBF-53E55622B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7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50C8E6-5A28-4F11-8156-54056D736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9834" y="3313104"/>
            <a:ext cx="2907452" cy="83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486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35EB7-803E-4B02-B9AA-8083A510A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order tab needs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F20E3-15CC-441D-B4C3-AE5FB4E3F9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9311"/>
            <a:ext cx="10515600" cy="465765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Perform the same task on different equipment: </a:t>
            </a:r>
            <a:r>
              <a:rPr lang="en-US" dirty="0">
                <a:solidFill>
                  <a:schemeClr val="accent6"/>
                </a:solidFill>
              </a:rPr>
              <a:t>MEC WO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Perform a flow of activities to complete the task on one equipment:</a:t>
            </a:r>
            <a:r>
              <a:rPr lang="en-US" dirty="0">
                <a:solidFill>
                  <a:schemeClr val="accent6"/>
                </a:solidFill>
              </a:rPr>
              <a:t> Task plan\Checklist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Store the data (retrieve from checklists) in the equipment database (MTF) to be able to make further calculation: </a:t>
            </a:r>
            <a:r>
              <a:rPr lang="en-US" dirty="0">
                <a:solidFill>
                  <a:schemeClr val="accent6"/>
                </a:solidFill>
              </a:rPr>
              <a:t>link between input of checklist and equipment stored data</a:t>
            </a:r>
          </a:p>
          <a:p>
            <a:pPr marL="0" indent="0">
              <a:buNone/>
            </a:pPr>
            <a:endParaRPr lang="en-US" dirty="0">
              <a:solidFill>
                <a:schemeClr val="accent6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accent6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4F8BA16-9D84-4D6E-89EF-BBA08F6C33ED}"/>
              </a:ext>
            </a:extLst>
          </p:cNvPr>
          <p:cNvSpPr/>
          <p:nvPr/>
        </p:nvSpPr>
        <p:spPr>
          <a:xfrm>
            <a:off x="0" y="6122288"/>
            <a:ext cx="1855893" cy="7357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Work order tab functionalities 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870AD0-E4A6-4652-940A-294D30FEDA9C}"/>
              </a:ext>
            </a:extLst>
          </p:cNvPr>
          <p:cNvSpPr/>
          <p:nvPr/>
        </p:nvSpPr>
        <p:spPr>
          <a:xfrm>
            <a:off x="4057650" y="5656431"/>
            <a:ext cx="871537" cy="2514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9DA7FDD-BD53-4B10-8272-46FC4794AAC3}"/>
              </a:ext>
            </a:extLst>
          </p:cNvPr>
          <p:cNvGrpSpPr/>
          <p:nvPr/>
        </p:nvGrpSpPr>
        <p:grpSpPr>
          <a:xfrm>
            <a:off x="2694093" y="4064434"/>
            <a:ext cx="6721661" cy="2425710"/>
            <a:chOff x="1292027" y="4067165"/>
            <a:chExt cx="6721661" cy="242571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67BEEB6-694F-4907-8520-0FC8F9EDC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92027" y="4158960"/>
              <a:ext cx="3637160" cy="1776776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BDF6EC1-BF61-4326-A641-DE0CEC7CFB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17030" y="4067165"/>
              <a:ext cx="1745785" cy="158926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2205253-5236-4DDD-BAED-F796E91B23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11941" y="4716099"/>
              <a:ext cx="1501747" cy="1776776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D7A04815-2390-4444-B5E1-A8B51BDC1954}"/>
                </a:ext>
              </a:extLst>
            </p:cNvPr>
            <p:cNvCxnSpPr>
              <a:cxnSpLocks/>
            </p:cNvCxnSpPr>
            <p:nvPr/>
          </p:nvCxnSpPr>
          <p:spPr>
            <a:xfrm>
              <a:off x="4899033" y="5784887"/>
              <a:ext cx="1673217" cy="22195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6E65C4-DFD4-4CE5-9F32-4C79BDA2F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877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A3872-37AA-4114-9F7A-8FA265573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order tab needs </a:t>
            </a:r>
            <a:br>
              <a:rPr lang="en-US" dirty="0"/>
            </a:br>
            <a:endParaRPr lang="en-GB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300DE6-DD26-45DA-8B31-18F8C8DA3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For more linear workflow, a validation/installation procedure (</a:t>
            </a:r>
            <a:r>
              <a:rPr lang="en-US" b="1" dirty="0"/>
              <a:t>child/parent barcode check in checklists directly</a:t>
            </a:r>
            <a:r>
              <a:rPr lang="en-US" dirty="0"/>
              <a:t>)  to eventually</a:t>
            </a:r>
          </a:p>
          <a:p>
            <a:pPr marL="0" indent="0">
              <a:buNone/>
            </a:pPr>
            <a:r>
              <a:rPr lang="en-US" dirty="0"/>
              <a:t>1. Pick the material in the storage</a:t>
            </a:r>
          </a:p>
          <a:p>
            <a:pPr marL="0" indent="0">
              <a:buNone/>
            </a:pPr>
            <a:r>
              <a:rPr lang="en-US" dirty="0"/>
              <a:t>2. Execute the task</a:t>
            </a:r>
            <a:endParaRPr lang="en-GB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2320923-F8DA-4898-A73A-09BC642D69C6}"/>
              </a:ext>
            </a:extLst>
          </p:cNvPr>
          <p:cNvGrpSpPr/>
          <p:nvPr/>
        </p:nvGrpSpPr>
        <p:grpSpPr>
          <a:xfrm>
            <a:off x="2754491" y="3900486"/>
            <a:ext cx="8824189" cy="2693193"/>
            <a:chOff x="4029627" y="3593555"/>
            <a:chExt cx="8556540" cy="278278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7B56D73-2805-4B2A-863F-6177741B7D17}"/>
                </a:ext>
              </a:extLst>
            </p:cNvPr>
            <p:cNvGrpSpPr/>
            <p:nvPr/>
          </p:nvGrpSpPr>
          <p:grpSpPr>
            <a:xfrm>
              <a:off x="4029627" y="3593555"/>
              <a:ext cx="8556540" cy="2782784"/>
              <a:chOff x="1029252" y="3722143"/>
              <a:chExt cx="8556540" cy="2782784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5CA8DD0A-199C-4391-BC52-6372E16305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29252" y="3722143"/>
                <a:ext cx="5745517" cy="2782784"/>
              </a:xfrm>
              <a:prstGeom prst="rect">
                <a:avLst/>
              </a:prstGeom>
            </p:spPr>
          </p:pic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731A2B27-B15E-46AB-9F71-65476FDA8FBF}"/>
                  </a:ext>
                </a:extLst>
              </p:cNvPr>
              <p:cNvGrpSpPr/>
              <p:nvPr/>
            </p:nvGrpSpPr>
            <p:grpSpPr>
              <a:xfrm>
                <a:off x="5750718" y="4473129"/>
                <a:ext cx="274614" cy="208144"/>
                <a:chOff x="5772150" y="4420127"/>
                <a:chExt cx="274614" cy="208144"/>
              </a:xfrm>
            </p:grpSpPr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F14D26C8-0EC0-4B46-A903-2CE228B215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35665" t="27902" r="9790" b="8537"/>
                <a:stretch/>
              </p:blipFill>
              <p:spPr>
                <a:xfrm>
                  <a:off x="5813205" y="4453861"/>
                  <a:ext cx="192503" cy="140676"/>
                </a:xfrm>
                <a:prstGeom prst="rect">
                  <a:avLst/>
                </a:prstGeom>
              </p:spPr>
            </p:pic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D1AC3B05-54C4-40EC-B1D0-9509B6BC5EA3}"/>
                    </a:ext>
                  </a:extLst>
                </p:cNvPr>
                <p:cNvSpPr/>
                <p:nvPr/>
              </p:nvSpPr>
              <p:spPr>
                <a:xfrm>
                  <a:off x="5772150" y="4420127"/>
                  <a:ext cx="274614" cy="208144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2B609AB4-591C-4C6C-B1EF-9C9C6F82BB60}"/>
                  </a:ext>
                </a:extLst>
              </p:cNvPr>
              <p:cNvGrpSpPr/>
              <p:nvPr/>
            </p:nvGrpSpPr>
            <p:grpSpPr>
              <a:xfrm>
                <a:off x="4888706" y="5813860"/>
                <a:ext cx="274614" cy="208144"/>
                <a:chOff x="5772150" y="4420127"/>
                <a:chExt cx="274614" cy="208144"/>
              </a:xfrm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DB3D0E31-66D5-41E3-9DF7-6B7C1744D9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35665" t="27902" r="9790" b="8537"/>
                <a:stretch/>
              </p:blipFill>
              <p:spPr>
                <a:xfrm>
                  <a:off x="5813205" y="4453861"/>
                  <a:ext cx="192503" cy="140676"/>
                </a:xfrm>
                <a:prstGeom prst="rect">
                  <a:avLst/>
                </a:prstGeom>
              </p:spPr>
            </p:pic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B05AC1FE-2001-4340-A625-E274567DA883}"/>
                    </a:ext>
                  </a:extLst>
                </p:cNvPr>
                <p:cNvSpPr/>
                <p:nvPr/>
              </p:nvSpPr>
              <p:spPr>
                <a:xfrm>
                  <a:off x="5772150" y="4420127"/>
                  <a:ext cx="274614" cy="208144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4" name="Arrow: Curved Left 23">
                <a:extLst>
                  <a:ext uri="{FF2B5EF4-FFF2-40B4-BE49-F238E27FC236}">
                    <a16:creationId xmlns:a16="http://schemas.microsoft.com/office/drawing/2014/main" id="{20B5714E-1D9B-498E-A538-6BB229D969D4}"/>
                  </a:ext>
                </a:extLst>
              </p:cNvPr>
              <p:cNvSpPr/>
              <p:nvPr/>
            </p:nvSpPr>
            <p:spPr>
              <a:xfrm rot="16596801">
                <a:off x="5273835" y="5204924"/>
                <a:ext cx="317264" cy="783836"/>
              </a:xfrm>
              <a:prstGeom prst="curvedLeftArrow">
                <a:avLst>
                  <a:gd name="adj1" fmla="val 25000"/>
                  <a:gd name="adj2" fmla="val 55816"/>
                  <a:gd name="adj3" fmla="val 25000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B7D7058-E7A9-4607-81CD-0EF45212B14F}"/>
                  </a:ext>
                </a:extLst>
              </p:cNvPr>
              <p:cNvSpPr txBox="1"/>
              <p:nvPr/>
            </p:nvSpPr>
            <p:spPr>
              <a:xfrm>
                <a:off x="6892599" y="5240224"/>
                <a:ext cx="2693193" cy="4770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/>
                  <a:t>If </a:t>
                </a:r>
                <a:r>
                  <a:rPr lang="en-US" sz="1200" b="1" i="1" dirty="0"/>
                  <a:t>predefined</a:t>
                </a:r>
                <a:r>
                  <a:rPr lang="en-US" sz="1200" i="1" dirty="0"/>
                  <a:t> structure: scan is correct, tick the box </a:t>
                </a:r>
                <a:endParaRPr lang="en-GB" sz="1200" i="1" dirty="0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595F8E9-2977-4628-BC14-68231B7953B1}"/>
                </a:ext>
              </a:extLst>
            </p:cNvPr>
            <p:cNvSpPr txBox="1"/>
            <p:nvPr/>
          </p:nvSpPr>
          <p:spPr>
            <a:xfrm>
              <a:off x="4096224" y="5588659"/>
              <a:ext cx="2607469" cy="2862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Attached to: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xxxx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-x-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xxxxx</a:t>
              </a:r>
              <a:endPara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511DCFF-0FA6-424B-94DB-76DDD4139675}"/>
              </a:ext>
            </a:extLst>
          </p:cNvPr>
          <p:cNvSpPr txBox="1"/>
          <p:nvPr/>
        </p:nvSpPr>
        <p:spPr>
          <a:xfrm>
            <a:off x="8788299" y="5919311"/>
            <a:ext cx="2647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If </a:t>
            </a:r>
            <a:r>
              <a:rPr lang="en-US" sz="1200" b="1" i="1" dirty="0"/>
              <a:t>not predefined </a:t>
            </a:r>
            <a:r>
              <a:rPr lang="en-US" sz="1200" i="1" dirty="0"/>
              <a:t>tree of dependencies, create the dependency in the history</a:t>
            </a:r>
            <a:endParaRPr lang="en-GB" sz="1200" i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D67209-1B41-47FE-A124-146F4A418BFF}"/>
              </a:ext>
            </a:extLst>
          </p:cNvPr>
          <p:cNvSpPr txBox="1"/>
          <p:nvPr/>
        </p:nvSpPr>
        <p:spPr>
          <a:xfrm>
            <a:off x="8775355" y="4343750"/>
            <a:ext cx="2647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If </a:t>
            </a:r>
            <a:r>
              <a:rPr lang="en-US" sz="1200" b="1" i="1" dirty="0"/>
              <a:t>predefined</a:t>
            </a:r>
            <a:r>
              <a:rPr lang="en-US" sz="1200" i="1" dirty="0"/>
              <a:t> be able to search the parent support </a:t>
            </a:r>
            <a:endParaRPr lang="en-GB" sz="1200" i="1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C0D44BC-FE96-4C04-826F-B983F3BCDD47}"/>
              </a:ext>
            </a:extLst>
          </p:cNvPr>
          <p:cNvCxnSpPr>
            <a:cxnSpLocks/>
          </p:cNvCxnSpPr>
          <p:nvPr/>
        </p:nvCxnSpPr>
        <p:spPr>
          <a:xfrm>
            <a:off x="8788299" y="3718321"/>
            <a:ext cx="0" cy="3057524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8E7FB591-01B7-436D-904C-B13FC682C3E2}"/>
              </a:ext>
            </a:extLst>
          </p:cNvPr>
          <p:cNvSpPr/>
          <p:nvPr/>
        </p:nvSpPr>
        <p:spPr>
          <a:xfrm>
            <a:off x="0" y="6122288"/>
            <a:ext cx="1855893" cy="7357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Work order tab functionalities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378476-6C03-41D6-BA71-B06F825CA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D5A5-BFAD-4226-AAEA-1787499C874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388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1974</TotalTime>
  <Words>1013</Words>
  <Application>Microsoft Office PowerPoint</Application>
  <PresentationFormat>Widescreen</PresentationFormat>
  <Paragraphs>116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HPA section and Infor/EAMLight software</vt:lpstr>
      <vt:lpstr>Goal: Trace &amp; Store data on equipment and steps </vt:lpstr>
      <vt:lpstr>Assumptions</vt:lpstr>
      <vt:lpstr>Main needs from Infor/EAMlight  from assumption </vt:lpstr>
      <vt:lpstr>Current possible workflow </vt:lpstr>
      <vt:lpstr>Needs on different level </vt:lpstr>
      <vt:lpstr>Asset tab needs</vt:lpstr>
      <vt:lpstr>Work order tab needs</vt:lpstr>
      <vt:lpstr>Work order tab needs  </vt:lpstr>
      <vt:lpstr>Work order tab needs</vt:lpstr>
      <vt:lpstr>Links between different work orders needs </vt:lpstr>
      <vt:lpstr>Scheduling Option </vt:lpstr>
      <vt:lpstr>Main questions if not answered before </vt:lpstr>
      <vt:lpstr>Main questions  if not answered before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 workflow</dc:title>
  <dc:creator>Sarah Agathe Fleury</dc:creator>
  <cp:lastModifiedBy>Sarah Agathe Fleury</cp:lastModifiedBy>
  <cp:revision>244</cp:revision>
  <dcterms:created xsi:type="dcterms:W3CDTF">2021-03-15T14:24:00Z</dcterms:created>
  <dcterms:modified xsi:type="dcterms:W3CDTF">2021-03-25T14:14:21Z</dcterms:modified>
</cp:coreProperties>
</file>