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4" r:id="rId3"/>
    <p:sldId id="259" r:id="rId4"/>
    <p:sldId id="300" r:id="rId5"/>
    <p:sldId id="282" r:id="rId6"/>
    <p:sldId id="308" r:id="rId7"/>
    <p:sldId id="304" r:id="rId8"/>
    <p:sldId id="305" r:id="rId9"/>
    <p:sldId id="306" r:id="rId10"/>
    <p:sldId id="307" r:id="rId11"/>
    <p:sldId id="303" r:id="rId12"/>
    <p:sldId id="295" r:id="rId13"/>
    <p:sldId id="298" r:id="rId14"/>
    <p:sldId id="297" r:id="rId15"/>
    <p:sldId id="266" r:id="rId16"/>
    <p:sldId id="271" r:id="rId17"/>
    <p:sldId id="285" r:id="rId18"/>
    <p:sldId id="276" r:id="rId19"/>
    <p:sldId id="291" r:id="rId20"/>
    <p:sldId id="292" r:id="rId21"/>
    <p:sldId id="293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Junginger\SPL\Magnetic%20Shield\Analytical_expression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Sheet1!$J$2</c:f>
              <c:strCache>
                <c:ptCount val="1"/>
                <c:pt idx="0">
                  <c:v>N</c:v>
                </c:pt>
              </c:strCache>
            </c:strRef>
          </c:tx>
          <c:marker>
            <c:symbol val="none"/>
          </c:marker>
          <c:xVal>
            <c:numRef>
              <c:f>Sheet1!$I$3:$I$264</c:f>
              <c:numCache>
                <c:formatCode>General</c:formatCode>
                <c:ptCount val="262"/>
                <c:pt idx="0">
                  <c:v>1.1000000000000001</c:v>
                </c:pt>
                <c:pt idx="1">
                  <c:v>1.2000000000000002</c:v>
                </c:pt>
                <c:pt idx="2">
                  <c:v>1.3000000000000003</c:v>
                </c:pt>
                <c:pt idx="3">
                  <c:v>1.4000000000000004</c:v>
                </c:pt>
                <c:pt idx="4">
                  <c:v>1.5000000000000004</c:v>
                </c:pt>
                <c:pt idx="5">
                  <c:v>1.6000000000000005</c:v>
                </c:pt>
                <c:pt idx="6">
                  <c:v>1.7000000000000008</c:v>
                </c:pt>
                <c:pt idx="7">
                  <c:v>1.8000000000000007</c:v>
                </c:pt>
                <c:pt idx="8">
                  <c:v>1.9000000000000015</c:v>
                </c:pt>
                <c:pt idx="9">
                  <c:v>2.0000000000000009</c:v>
                </c:pt>
                <c:pt idx="10">
                  <c:v>2.100000000000001</c:v>
                </c:pt>
                <c:pt idx="11">
                  <c:v>2.2000000000000011</c:v>
                </c:pt>
                <c:pt idx="12">
                  <c:v>2.3000000000000007</c:v>
                </c:pt>
                <c:pt idx="13">
                  <c:v>2.4000000000000008</c:v>
                </c:pt>
                <c:pt idx="14">
                  <c:v>2.5000000000000013</c:v>
                </c:pt>
                <c:pt idx="15">
                  <c:v>2.6000000000000014</c:v>
                </c:pt>
                <c:pt idx="16">
                  <c:v>2.7000000000000015</c:v>
                </c:pt>
                <c:pt idx="17">
                  <c:v>2.8000000000000007</c:v>
                </c:pt>
                <c:pt idx="18">
                  <c:v>2.9000000000000017</c:v>
                </c:pt>
                <c:pt idx="19">
                  <c:v>3.0000000000000018</c:v>
                </c:pt>
                <c:pt idx="20">
                  <c:v>3.1000000000000019</c:v>
                </c:pt>
                <c:pt idx="21">
                  <c:v>3.2000000000000037</c:v>
                </c:pt>
                <c:pt idx="22">
                  <c:v>3.300000000000002</c:v>
                </c:pt>
                <c:pt idx="23">
                  <c:v>3.4000000000000021</c:v>
                </c:pt>
                <c:pt idx="24">
                  <c:v>3.5000000000000022</c:v>
                </c:pt>
                <c:pt idx="25">
                  <c:v>3.6000000000000032</c:v>
                </c:pt>
                <c:pt idx="26">
                  <c:v>3.7000000000000042</c:v>
                </c:pt>
                <c:pt idx="27">
                  <c:v>3.8000000000000025</c:v>
                </c:pt>
                <c:pt idx="28">
                  <c:v>3.9000000000000026</c:v>
                </c:pt>
                <c:pt idx="29">
                  <c:v>4.0000000000000027</c:v>
                </c:pt>
                <c:pt idx="30">
                  <c:v>4.1000000000000005</c:v>
                </c:pt>
                <c:pt idx="31">
                  <c:v>4.200000000000002</c:v>
                </c:pt>
                <c:pt idx="32">
                  <c:v>4.3000000000000016</c:v>
                </c:pt>
                <c:pt idx="33">
                  <c:v>4.4000000000000012</c:v>
                </c:pt>
                <c:pt idx="34">
                  <c:v>4.5000000000000009</c:v>
                </c:pt>
                <c:pt idx="35">
                  <c:v>4.6000000000000005</c:v>
                </c:pt>
                <c:pt idx="36">
                  <c:v>4.7</c:v>
                </c:pt>
                <c:pt idx="37">
                  <c:v>4.8</c:v>
                </c:pt>
                <c:pt idx="38">
                  <c:v>4.8999999999999995</c:v>
                </c:pt>
                <c:pt idx="39">
                  <c:v>4.9999999999999991</c:v>
                </c:pt>
                <c:pt idx="40">
                  <c:v>5.0999999999999988</c:v>
                </c:pt>
                <c:pt idx="41">
                  <c:v>5.1999999999999975</c:v>
                </c:pt>
                <c:pt idx="42">
                  <c:v>5.299999999999998</c:v>
                </c:pt>
                <c:pt idx="43">
                  <c:v>5.3999999999999977</c:v>
                </c:pt>
                <c:pt idx="44">
                  <c:v>5.4999999999999973</c:v>
                </c:pt>
                <c:pt idx="45">
                  <c:v>5.599999999999997</c:v>
                </c:pt>
                <c:pt idx="46">
                  <c:v>5.6999999999999966</c:v>
                </c:pt>
                <c:pt idx="47">
                  <c:v>5.7999999999999963</c:v>
                </c:pt>
                <c:pt idx="48">
                  <c:v>5.8999999999999959</c:v>
                </c:pt>
                <c:pt idx="49">
                  <c:v>5.9999999999999964</c:v>
                </c:pt>
                <c:pt idx="50">
                  <c:v>6.0999999999999952</c:v>
                </c:pt>
                <c:pt idx="51">
                  <c:v>6.1999999999999948</c:v>
                </c:pt>
                <c:pt idx="52">
                  <c:v>6.2999999999999954</c:v>
                </c:pt>
                <c:pt idx="53">
                  <c:v>6.3999999999999941</c:v>
                </c:pt>
                <c:pt idx="54">
                  <c:v>6.4999999999999938</c:v>
                </c:pt>
                <c:pt idx="55">
                  <c:v>6.5999999999999925</c:v>
                </c:pt>
                <c:pt idx="56">
                  <c:v>6.6999999999999895</c:v>
                </c:pt>
                <c:pt idx="57">
                  <c:v>6.7999999999999927</c:v>
                </c:pt>
                <c:pt idx="58">
                  <c:v>6.8999999999999915</c:v>
                </c:pt>
                <c:pt idx="59">
                  <c:v>6.999999999999992</c:v>
                </c:pt>
                <c:pt idx="60">
                  <c:v>7.0999999999999917</c:v>
                </c:pt>
                <c:pt idx="61">
                  <c:v>7.1999999999999895</c:v>
                </c:pt>
                <c:pt idx="62">
                  <c:v>7.2999999999999909</c:v>
                </c:pt>
                <c:pt idx="63">
                  <c:v>7.3999999999999906</c:v>
                </c:pt>
                <c:pt idx="64">
                  <c:v>7.4999999999999902</c:v>
                </c:pt>
                <c:pt idx="65">
                  <c:v>7.5999999999999899</c:v>
                </c:pt>
                <c:pt idx="66">
                  <c:v>7.6999999999999895</c:v>
                </c:pt>
                <c:pt idx="67">
                  <c:v>7.7999999999999892</c:v>
                </c:pt>
                <c:pt idx="68">
                  <c:v>7.8999999999999888</c:v>
                </c:pt>
                <c:pt idx="69">
                  <c:v>7.9999999999999893</c:v>
                </c:pt>
                <c:pt idx="70">
                  <c:v>8.0999999999999961</c:v>
                </c:pt>
                <c:pt idx="71">
                  <c:v>8.1999999999999957</c:v>
                </c:pt>
                <c:pt idx="72">
                  <c:v>8.2999999999999954</c:v>
                </c:pt>
                <c:pt idx="73">
                  <c:v>8.4000000000000021</c:v>
                </c:pt>
                <c:pt idx="74">
                  <c:v>8.4999999999999964</c:v>
                </c:pt>
                <c:pt idx="75">
                  <c:v>8.5999999999999943</c:v>
                </c:pt>
                <c:pt idx="76">
                  <c:v>8.699999999999994</c:v>
                </c:pt>
                <c:pt idx="77">
                  <c:v>8.7999999999999865</c:v>
                </c:pt>
                <c:pt idx="78">
                  <c:v>8.8999999999999986</c:v>
                </c:pt>
                <c:pt idx="79">
                  <c:v>8.9999999999999947</c:v>
                </c:pt>
                <c:pt idx="80">
                  <c:v>9.0999999999999925</c:v>
                </c:pt>
                <c:pt idx="81">
                  <c:v>9.1999999999999922</c:v>
                </c:pt>
                <c:pt idx="82">
                  <c:v>9.2999999999999847</c:v>
                </c:pt>
                <c:pt idx="83">
                  <c:v>9.399999999999995</c:v>
                </c:pt>
                <c:pt idx="84">
                  <c:v>9.4999999999999911</c:v>
                </c:pt>
                <c:pt idx="85">
                  <c:v>9.5999999999999908</c:v>
                </c:pt>
                <c:pt idx="86">
                  <c:v>9.6999999999999904</c:v>
                </c:pt>
                <c:pt idx="87">
                  <c:v>9.7999999999999847</c:v>
                </c:pt>
                <c:pt idx="88">
                  <c:v>9.8999999999999915</c:v>
                </c:pt>
                <c:pt idx="89">
                  <c:v>9.9999999999999893</c:v>
                </c:pt>
                <c:pt idx="90">
                  <c:v>10.099999999999989</c:v>
                </c:pt>
                <c:pt idx="91">
                  <c:v>10.199999999999989</c:v>
                </c:pt>
                <c:pt idx="92">
                  <c:v>10.299999999999986</c:v>
                </c:pt>
                <c:pt idx="93">
                  <c:v>10.399999999999991</c:v>
                </c:pt>
                <c:pt idx="94">
                  <c:v>10.499999999999988</c:v>
                </c:pt>
                <c:pt idx="95">
                  <c:v>10.599999999999987</c:v>
                </c:pt>
                <c:pt idx="96">
                  <c:v>10.699999999999987</c:v>
                </c:pt>
                <c:pt idx="97">
                  <c:v>10.799999999999979</c:v>
                </c:pt>
                <c:pt idx="98">
                  <c:v>10.899999999999988</c:v>
                </c:pt>
                <c:pt idx="99">
                  <c:v>10.999999999999986</c:v>
                </c:pt>
                <c:pt idx="100">
                  <c:v>11.099999999999985</c:v>
                </c:pt>
                <c:pt idx="101">
                  <c:v>11.199999999999985</c:v>
                </c:pt>
                <c:pt idx="102">
                  <c:v>11.299999999999979</c:v>
                </c:pt>
                <c:pt idx="103">
                  <c:v>11.399999999999986</c:v>
                </c:pt>
                <c:pt idx="104">
                  <c:v>11.499999999999984</c:v>
                </c:pt>
                <c:pt idx="105">
                  <c:v>11.599999999999984</c:v>
                </c:pt>
                <c:pt idx="106">
                  <c:v>11.699999999999976</c:v>
                </c:pt>
                <c:pt idx="107">
                  <c:v>11.799999999999976</c:v>
                </c:pt>
                <c:pt idx="108">
                  <c:v>11.899999999999984</c:v>
                </c:pt>
                <c:pt idx="109">
                  <c:v>11.999999999999982</c:v>
                </c:pt>
                <c:pt idx="110">
                  <c:v>12.099999999999982</c:v>
                </c:pt>
                <c:pt idx="111">
                  <c:v>12.199999999999974</c:v>
                </c:pt>
                <c:pt idx="112">
                  <c:v>12.299999999999974</c:v>
                </c:pt>
                <c:pt idx="113">
                  <c:v>12.399999999999981</c:v>
                </c:pt>
                <c:pt idx="114">
                  <c:v>12.49999999999998</c:v>
                </c:pt>
                <c:pt idx="115">
                  <c:v>12.59999999999998</c:v>
                </c:pt>
                <c:pt idx="116">
                  <c:v>12.699999999999974</c:v>
                </c:pt>
                <c:pt idx="117">
                  <c:v>12.799999999999972</c:v>
                </c:pt>
                <c:pt idx="118">
                  <c:v>12.899999999999979</c:v>
                </c:pt>
                <c:pt idx="119">
                  <c:v>12.999999999999979</c:v>
                </c:pt>
                <c:pt idx="120">
                  <c:v>13.099999999999978</c:v>
                </c:pt>
                <c:pt idx="121">
                  <c:v>13.199999999999974</c:v>
                </c:pt>
                <c:pt idx="122">
                  <c:v>13.299999999999972</c:v>
                </c:pt>
                <c:pt idx="123">
                  <c:v>13.399999999999977</c:v>
                </c:pt>
                <c:pt idx="124">
                  <c:v>13.499999999999977</c:v>
                </c:pt>
                <c:pt idx="125">
                  <c:v>13.599999999999977</c:v>
                </c:pt>
                <c:pt idx="126">
                  <c:v>13.699999999999974</c:v>
                </c:pt>
                <c:pt idx="127">
                  <c:v>13.799999999999972</c:v>
                </c:pt>
                <c:pt idx="128">
                  <c:v>13.899999999999977</c:v>
                </c:pt>
                <c:pt idx="129">
                  <c:v>13.999999999999977</c:v>
                </c:pt>
                <c:pt idx="130">
                  <c:v>14.099999999999977</c:v>
                </c:pt>
                <c:pt idx="131">
                  <c:v>14.199999999999974</c:v>
                </c:pt>
                <c:pt idx="132">
                  <c:v>14.299999999999972</c:v>
                </c:pt>
                <c:pt idx="133">
                  <c:v>14.399999999999975</c:v>
                </c:pt>
                <c:pt idx="134">
                  <c:v>14.499999999999975</c:v>
                </c:pt>
                <c:pt idx="135">
                  <c:v>14.599999999999975</c:v>
                </c:pt>
                <c:pt idx="136">
                  <c:v>14.699999999999973</c:v>
                </c:pt>
                <c:pt idx="137">
                  <c:v>14.799999999999972</c:v>
                </c:pt>
                <c:pt idx="138">
                  <c:v>14.899999999999975</c:v>
                </c:pt>
                <c:pt idx="139">
                  <c:v>14.999999999999973</c:v>
                </c:pt>
                <c:pt idx="140">
                  <c:v>15.099999999999973</c:v>
                </c:pt>
                <c:pt idx="141">
                  <c:v>15.199999999999971</c:v>
                </c:pt>
                <c:pt idx="142">
                  <c:v>15.299999999999971</c:v>
                </c:pt>
                <c:pt idx="143">
                  <c:v>15.399999999999974</c:v>
                </c:pt>
                <c:pt idx="144">
                  <c:v>15.499999999999973</c:v>
                </c:pt>
                <c:pt idx="145">
                  <c:v>15.599999999999971</c:v>
                </c:pt>
                <c:pt idx="146">
                  <c:v>15.699999999999969</c:v>
                </c:pt>
                <c:pt idx="147">
                  <c:v>15.799999999999969</c:v>
                </c:pt>
                <c:pt idx="148">
                  <c:v>15.899999999999974</c:v>
                </c:pt>
                <c:pt idx="149">
                  <c:v>15.999999999999972</c:v>
                </c:pt>
                <c:pt idx="150">
                  <c:v>16.099999999999962</c:v>
                </c:pt>
                <c:pt idx="151">
                  <c:v>16.199999999999964</c:v>
                </c:pt>
                <c:pt idx="152">
                  <c:v>16.299999999999962</c:v>
                </c:pt>
                <c:pt idx="153">
                  <c:v>16.399999999999967</c:v>
                </c:pt>
                <c:pt idx="154">
                  <c:v>16.499999999999954</c:v>
                </c:pt>
                <c:pt idx="155">
                  <c:v>16.599999999999969</c:v>
                </c:pt>
                <c:pt idx="156">
                  <c:v>16.699999999999971</c:v>
                </c:pt>
                <c:pt idx="157">
                  <c:v>16.799999999999972</c:v>
                </c:pt>
                <c:pt idx="158">
                  <c:v>16.899999999999974</c:v>
                </c:pt>
                <c:pt idx="159">
                  <c:v>16.999999999999972</c:v>
                </c:pt>
                <c:pt idx="160">
                  <c:v>17.099999999999977</c:v>
                </c:pt>
                <c:pt idx="161">
                  <c:v>17.199999999999978</c:v>
                </c:pt>
                <c:pt idx="162">
                  <c:v>17.299999999999979</c:v>
                </c:pt>
                <c:pt idx="163">
                  <c:v>17.399999999999981</c:v>
                </c:pt>
                <c:pt idx="164">
                  <c:v>17.499999999999982</c:v>
                </c:pt>
                <c:pt idx="165">
                  <c:v>17.599999999999984</c:v>
                </c:pt>
                <c:pt idx="166">
                  <c:v>17.699999999999985</c:v>
                </c:pt>
                <c:pt idx="167">
                  <c:v>17.799999999999986</c:v>
                </c:pt>
                <c:pt idx="168">
                  <c:v>17.899999999999988</c:v>
                </c:pt>
                <c:pt idx="169">
                  <c:v>17.999999999999989</c:v>
                </c:pt>
                <c:pt idx="170">
                  <c:v>18.099999999999987</c:v>
                </c:pt>
                <c:pt idx="171">
                  <c:v>18.199999999999992</c:v>
                </c:pt>
                <c:pt idx="172">
                  <c:v>18.299999999999986</c:v>
                </c:pt>
                <c:pt idx="173">
                  <c:v>18.399999999999988</c:v>
                </c:pt>
                <c:pt idx="174">
                  <c:v>18.499999999999989</c:v>
                </c:pt>
                <c:pt idx="175">
                  <c:v>18.599999999999987</c:v>
                </c:pt>
                <c:pt idx="176">
                  <c:v>18.7</c:v>
                </c:pt>
                <c:pt idx="177">
                  <c:v>18.8</c:v>
                </c:pt>
                <c:pt idx="178">
                  <c:v>18.900000000000002</c:v>
                </c:pt>
                <c:pt idx="179">
                  <c:v>19.000000000000004</c:v>
                </c:pt>
                <c:pt idx="180">
                  <c:v>19.100000000000005</c:v>
                </c:pt>
                <c:pt idx="181">
                  <c:v>19.200000000000006</c:v>
                </c:pt>
                <c:pt idx="182">
                  <c:v>19.300000000000008</c:v>
                </c:pt>
                <c:pt idx="183">
                  <c:v>19.400000000000009</c:v>
                </c:pt>
                <c:pt idx="184">
                  <c:v>19.500000000000011</c:v>
                </c:pt>
                <c:pt idx="185">
                  <c:v>19.600000000000026</c:v>
                </c:pt>
                <c:pt idx="186">
                  <c:v>19.700000000000014</c:v>
                </c:pt>
                <c:pt idx="187">
                  <c:v>19.800000000000015</c:v>
                </c:pt>
                <c:pt idx="188">
                  <c:v>19.900000000000016</c:v>
                </c:pt>
                <c:pt idx="189">
                  <c:v>20.000000000000018</c:v>
                </c:pt>
                <c:pt idx="190">
                  <c:v>20.10000000000003</c:v>
                </c:pt>
                <c:pt idx="191">
                  <c:v>20.200000000000021</c:v>
                </c:pt>
                <c:pt idx="192">
                  <c:v>20.300000000000033</c:v>
                </c:pt>
                <c:pt idx="193">
                  <c:v>20.400000000000023</c:v>
                </c:pt>
                <c:pt idx="194">
                  <c:v>20.500000000000025</c:v>
                </c:pt>
                <c:pt idx="195">
                  <c:v>20.60000000000003</c:v>
                </c:pt>
                <c:pt idx="196">
                  <c:v>20.700000000000028</c:v>
                </c:pt>
                <c:pt idx="197">
                  <c:v>20.800000000000033</c:v>
                </c:pt>
                <c:pt idx="198">
                  <c:v>20.900000000000027</c:v>
                </c:pt>
                <c:pt idx="199">
                  <c:v>21.000000000000032</c:v>
                </c:pt>
                <c:pt idx="200">
                  <c:v>21.100000000000033</c:v>
                </c:pt>
                <c:pt idx="201">
                  <c:v>21.200000000000028</c:v>
                </c:pt>
                <c:pt idx="202">
                  <c:v>21.300000000000036</c:v>
                </c:pt>
                <c:pt idx="203">
                  <c:v>21.400000000000027</c:v>
                </c:pt>
                <c:pt idx="204">
                  <c:v>21.500000000000039</c:v>
                </c:pt>
                <c:pt idx="205">
                  <c:v>21.600000000000041</c:v>
                </c:pt>
                <c:pt idx="206">
                  <c:v>21.700000000000042</c:v>
                </c:pt>
                <c:pt idx="207">
                  <c:v>21.800000000000043</c:v>
                </c:pt>
                <c:pt idx="208">
                  <c:v>21.900000000000031</c:v>
                </c:pt>
                <c:pt idx="209">
                  <c:v>22.000000000000046</c:v>
                </c:pt>
                <c:pt idx="210">
                  <c:v>22.100000000000048</c:v>
                </c:pt>
                <c:pt idx="211">
                  <c:v>22.200000000000049</c:v>
                </c:pt>
                <c:pt idx="212">
                  <c:v>22.30000000000005</c:v>
                </c:pt>
                <c:pt idx="213">
                  <c:v>22.400000000000052</c:v>
                </c:pt>
                <c:pt idx="214">
                  <c:v>22.500000000000053</c:v>
                </c:pt>
                <c:pt idx="215">
                  <c:v>22.600000000000055</c:v>
                </c:pt>
                <c:pt idx="216">
                  <c:v>22.700000000000056</c:v>
                </c:pt>
                <c:pt idx="217">
                  <c:v>22.800000000000058</c:v>
                </c:pt>
                <c:pt idx="218">
                  <c:v>22.900000000000059</c:v>
                </c:pt>
                <c:pt idx="219">
                  <c:v>23.00000000000006</c:v>
                </c:pt>
                <c:pt idx="220">
                  <c:v>23.100000000000065</c:v>
                </c:pt>
                <c:pt idx="221">
                  <c:v>23.200000000000063</c:v>
                </c:pt>
                <c:pt idx="222">
                  <c:v>23.300000000000065</c:v>
                </c:pt>
                <c:pt idx="223">
                  <c:v>23.400000000000066</c:v>
                </c:pt>
                <c:pt idx="224">
                  <c:v>23.500000000000068</c:v>
                </c:pt>
                <c:pt idx="225">
                  <c:v>23.600000000000083</c:v>
                </c:pt>
                <c:pt idx="226">
                  <c:v>23.70000000000007</c:v>
                </c:pt>
                <c:pt idx="227">
                  <c:v>23.800000000000075</c:v>
                </c:pt>
                <c:pt idx="228">
                  <c:v>23.900000000000073</c:v>
                </c:pt>
                <c:pt idx="229">
                  <c:v>24.000000000000075</c:v>
                </c:pt>
                <c:pt idx="230">
                  <c:v>24.10000000000009</c:v>
                </c:pt>
                <c:pt idx="231">
                  <c:v>24.200000000000077</c:v>
                </c:pt>
                <c:pt idx="232">
                  <c:v>24.30000000000009</c:v>
                </c:pt>
                <c:pt idx="233">
                  <c:v>24.40000000000008</c:v>
                </c:pt>
                <c:pt idx="234">
                  <c:v>24.500000000000085</c:v>
                </c:pt>
                <c:pt idx="235">
                  <c:v>24.60000000000009</c:v>
                </c:pt>
                <c:pt idx="236">
                  <c:v>24.700000000000085</c:v>
                </c:pt>
                <c:pt idx="237">
                  <c:v>24.80000000000009</c:v>
                </c:pt>
                <c:pt idx="238">
                  <c:v>24.900000000000087</c:v>
                </c:pt>
                <c:pt idx="239">
                  <c:v>25.000000000000092</c:v>
                </c:pt>
                <c:pt idx="240">
                  <c:v>25.10000000000009</c:v>
                </c:pt>
                <c:pt idx="241">
                  <c:v>25.200000000000092</c:v>
                </c:pt>
                <c:pt idx="242">
                  <c:v>25.300000000000093</c:v>
                </c:pt>
                <c:pt idx="243">
                  <c:v>25.400000000000087</c:v>
                </c:pt>
                <c:pt idx="244">
                  <c:v>25.500000000000096</c:v>
                </c:pt>
                <c:pt idx="245">
                  <c:v>25.600000000000097</c:v>
                </c:pt>
                <c:pt idx="246">
                  <c:v>25.700000000000099</c:v>
                </c:pt>
                <c:pt idx="247">
                  <c:v>25.8000000000001</c:v>
                </c:pt>
                <c:pt idx="248">
                  <c:v>25.900000000000102</c:v>
                </c:pt>
                <c:pt idx="249">
                  <c:v>26.000000000000103</c:v>
                </c:pt>
                <c:pt idx="250">
                  <c:v>26.100000000000104</c:v>
                </c:pt>
                <c:pt idx="251">
                  <c:v>26.200000000000106</c:v>
                </c:pt>
                <c:pt idx="252">
                  <c:v>26.300000000000107</c:v>
                </c:pt>
                <c:pt idx="253">
                  <c:v>26.400000000000109</c:v>
                </c:pt>
                <c:pt idx="254">
                  <c:v>26.50000000000011</c:v>
                </c:pt>
                <c:pt idx="255">
                  <c:v>26.600000000000115</c:v>
                </c:pt>
                <c:pt idx="256">
                  <c:v>26.700000000000113</c:v>
                </c:pt>
                <c:pt idx="257">
                  <c:v>26.800000000000114</c:v>
                </c:pt>
                <c:pt idx="258">
                  <c:v>26.900000000000116</c:v>
                </c:pt>
                <c:pt idx="259">
                  <c:v>27.000000000000117</c:v>
                </c:pt>
                <c:pt idx="260">
                  <c:v>27.100000000000133</c:v>
                </c:pt>
                <c:pt idx="261">
                  <c:v>27.20000000000012</c:v>
                </c:pt>
              </c:numCache>
            </c:numRef>
          </c:xVal>
          <c:yVal>
            <c:numRef>
              <c:f>Sheet1!$J$3:$J$264</c:f>
              <c:numCache>
                <c:formatCode>0.00E+00</c:formatCode>
                <c:ptCount val="262"/>
                <c:pt idx="0">
                  <c:v>0.30828483392095141</c:v>
                </c:pt>
                <c:pt idx="1">
                  <c:v>0.28612757240672293</c:v>
                </c:pt>
                <c:pt idx="2">
                  <c:v>0.26641982113574947</c:v>
                </c:pt>
                <c:pt idx="3">
                  <c:v>0.24880258295696311</c:v>
                </c:pt>
                <c:pt idx="4">
                  <c:v>0.23298145831360978</c:v>
                </c:pt>
                <c:pt idx="5">
                  <c:v>0.21871302216729244</c:v>
                </c:pt>
                <c:pt idx="6">
                  <c:v>0.20579446552986025</c:v>
                </c:pt>
                <c:pt idx="7">
                  <c:v>0.1940556319425765</c:v>
                </c:pt>
                <c:pt idx="8">
                  <c:v>0.18335283260937191</c:v>
                </c:pt>
                <c:pt idx="9">
                  <c:v>0.17356399753396431</c:v>
                </c:pt>
                <c:pt idx="10">
                  <c:v>0.16458484075632193</c:v>
                </c:pt>
                <c:pt idx="11">
                  <c:v>0.15632580288247638</c:v>
                </c:pt>
                <c:pt idx="12">
                  <c:v>0.14870959482945023</c:v>
                </c:pt>
                <c:pt idx="13">
                  <c:v>0.14166921054913825</c:v>
                </c:pt>
                <c:pt idx="14">
                  <c:v>0.13514630849093545</c:v>
                </c:pt>
                <c:pt idx="15">
                  <c:v>0.12908988515108943</c:v>
                </c:pt>
                <c:pt idx="16">
                  <c:v>0.12345518161223593</c:v>
                </c:pt>
                <c:pt idx="17">
                  <c:v>0.11820277715914246</c:v>
                </c:pt>
                <c:pt idx="18">
                  <c:v>0.11329783403890006</c:v>
                </c:pt>
                <c:pt idx="19">
                  <c:v>0.10870946505258641</c:v>
                </c:pt>
                <c:pt idx="20">
                  <c:v>0.10441020152390096</c:v>
                </c:pt>
                <c:pt idx="21">
                  <c:v>0.10037554372706999</c:v>
                </c:pt>
                <c:pt idx="22">
                  <c:v>9.6583579393169527E-2</c:v>
                </c:pt>
                <c:pt idx="23">
                  <c:v>9.3014658688864479E-2</c:v>
                </c:pt>
                <c:pt idx="24">
                  <c:v>8.9651116251734941E-2</c:v>
                </c:pt>
                <c:pt idx="25">
                  <c:v>8.6477032604993995E-2</c:v>
                </c:pt>
                <c:pt idx="26">
                  <c:v>8.3478028662127002E-2</c:v>
                </c:pt>
                <c:pt idx="27">
                  <c:v>8.06410881454281E-2</c:v>
                </c:pt>
                <c:pt idx="28">
                  <c:v>7.7954403640211778E-2</c:v>
                </c:pt>
                <c:pt idx="29">
                  <c:v>7.5407242733858654E-2</c:v>
                </c:pt>
                <c:pt idx="30">
                  <c:v>7.2989831280849432E-2</c:v>
                </c:pt>
                <c:pt idx="31">
                  <c:v>7.0693251318836386E-2</c:v>
                </c:pt>
                <c:pt idx="32">
                  <c:v>6.850935155800103E-2</c:v>
                </c:pt>
                <c:pt idx="33">
                  <c:v>6.6430668693284886E-2</c:v>
                </c:pt>
                <c:pt idx="34">
                  <c:v>6.4450358059874577E-2</c:v>
                </c:pt>
                <c:pt idx="35">
                  <c:v>6.2562132377186039E-2</c:v>
                </c:pt>
                <c:pt idx="36">
                  <c:v>6.0760207513957734E-2</c:v>
                </c:pt>
                <c:pt idx="37">
                  <c:v>5.903925436373552E-2</c:v>
                </c:pt>
                <c:pt idx="38">
                  <c:v>5.7394356051457832E-2</c:v>
                </c:pt>
                <c:pt idx="39">
                  <c:v>5.5820969802455232E-2</c:v>
                </c:pt>
                <c:pt idx="40">
                  <c:v>5.4314892898544534E-2</c:v>
                </c:pt>
                <c:pt idx="41">
                  <c:v>5.287223222493985E-2</c:v>
                </c:pt>
                <c:pt idx="42">
                  <c:v>5.1489376978819217E-2</c:v>
                </c:pt>
                <c:pt idx="43">
                  <c:v>5.0162974167519241E-2</c:v>
                </c:pt>
                <c:pt idx="44">
                  <c:v>4.8889906573108863E-2</c:v>
                </c:pt>
                <c:pt idx="45">
                  <c:v>4.7667272901837102E-2</c:v>
                </c:pt>
                <c:pt idx="46">
                  <c:v>4.6492369872763117E-2</c:v>
                </c:pt>
                <c:pt idx="47">
                  <c:v>4.5362676030684911E-2</c:v>
                </c:pt>
                <c:pt idx="48">
                  <c:v>4.4275837095031127E-2</c:v>
                </c:pt>
                <c:pt idx="49">
                  <c:v>4.3229652679330752E-2</c:v>
                </c:pt>
                <c:pt idx="50">
                  <c:v>4.2222064235735844E-2</c:v>
                </c:pt>
                <c:pt idx="51">
                  <c:v>4.1251144096317548E-2</c:v>
                </c:pt>
                <c:pt idx="52">
                  <c:v>4.0315085497844926E-2</c:v>
                </c:pt>
                <c:pt idx="53">
                  <c:v>3.9412193489815825E-2</c:v>
                </c:pt>
                <c:pt idx="54">
                  <c:v>3.8540876636916452E-2</c:v>
                </c:pt>
                <c:pt idx="55">
                  <c:v>3.7699639437057841E-2</c:v>
                </c:pt>
                <c:pt idx="56">
                  <c:v>3.6887075384875831E-2</c:v>
                </c:pt>
                <c:pt idx="57">
                  <c:v>3.6101860618258104E-2</c:v>
                </c:pt>
                <c:pt idx="58">
                  <c:v>3.5342748092205258E-2</c:v>
                </c:pt>
                <c:pt idx="59">
                  <c:v>3.4608562230277404E-2</c:v>
                </c:pt>
                <c:pt idx="60">
                  <c:v>3.389819400912264E-2</c:v>
                </c:pt>
                <c:pt idx="61">
                  <c:v>3.3210596436217772E-2</c:v>
                </c:pt>
                <c:pt idx="62">
                  <c:v>3.2544780385054282E-2</c:v>
                </c:pt>
                <c:pt idx="63">
                  <c:v>3.1899810755638941E-2</c:v>
                </c:pt>
                <c:pt idx="64">
                  <c:v>3.127480293140808E-2</c:v>
                </c:pt>
                <c:pt idx="65">
                  <c:v>3.0668919506525505E-2</c:v>
                </c:pt>
                <c:pt idx="66">
                  <c:v>3.0081367260088896E-2</c:v>
                </c:pt>
                <c:pt idx="67">
                  <c:v>2.9511394356051199E-2</c:v>
                </c:pt>
                <c:pt idx="68">
                  <c:v>2.8958287749696478E-2</c:v>
                </c:pt>
                <c:pt idx="69">
                  <c:v>2.8421370783329927E-2</c:v>
                </c:pt>
                <c:pt idx="70">
                  <c:v>2.7900000955470468E-2</c:v>
                </c:pt>
                <c:pt idx="71">
                  <c:v>2.7393567849294548E-2</c:v>
                </c:pt>
                <c:pt idx="72">
                  <c:v>2.6901491207387839E-2</c:v>
                </c:pt>
                <c:pt idx="73">
                  <c:v>2.6423219141041836E-2</c:v>
                </c:pt>
                <c:pt idx="74">
                  <c:v>2.5958226463387635E-2</c:v>
                </c:pt>
                <c:pt idx="75">
                  <c:v>2.5506013136616032E-2</c:v>
                </c:pt>
                <c:pt idx="76">
                  <c:v>2.5066102824390441E-2</c:v>
                </c:pt>
                <c:pt idx="77">
                  <c:v>2.4638041541336232E-2</c:v>
                </c:pt>
                <c:pt idx="78">
                  <c:v>2.4221396392191501E-2</c:v>
                </c:pt>
                <c:pt idx="79">
                  <c:v>2.381575439383787E-2</c:v>
                </c:pt>
                <c:pt idx="80">
                  <c:v>2.3420721374004833E-2</c:v>
                </c:pt>
                <c:pt idx="81">
                  <c:v>2.3035920940961331E-2</c:v>
                </c:pt>
                <c:pt idx="82">
                  <c:v>2.2660993518981071E-2</c:v>
                </c:pt>
                <c:pt idx="83">
                  <c:v>2.2295595444796569E-2</c:v>
                </c:pt>
                <c:pt idx="84">
                  <c:v>2.1939398120647012E-2</c:v>
                </c:pt>
                <c:pt idx="85">
                  <c:v>2.1592087219879891E-2</c:v>
                </c:pt>
                <c:pt idx="86">
                  <c:v>2.1253361941389649E-2</c:v>
                </c:pt>
                <c:pt idx="87">
                  <c:v>2.0922934309470839E-2</c:v>
                </c:pt>
                <c:pt idx="88">
                  <c:v>2.0600528515932238E-2</c:v>
                </c:pt>
                <c:pt idx="89">
                  <c:v>2.0285880301563891E-2</c:v>
                </c:pt>
                <c:pt idx="90">
                  <c:v>1.9978736374272981E-2</c:v>
                </c:pt>
                <c:pt idx="91">
                  <c:v>1.9678853861410148E-2</c:v>
                </c:pt>
                <c:pt idx="92">
                  <c:v>1.9385999793994985E-2</c:v>
                </c:pt>
                <c:pt idx="93">
                  <c:v>1.9099950620722405E-2</c:v>
                </c:pt>
                <c:pt idx="94">
                  <c:v>1.8820491749788299E-2</c:v>
                </c:pt>
                <c:pt idx="95">
                  <c:v>1.8547417116718583E-2</c:v>
                </c:pt>
                <c:pt idx="96">
                  <c:v>1.82805287765186E-2</c:v>
                </c:pt>
                <c:pt idx="97">
                  <c:v>1.8019636518580909E-2</c:v>
                </c:pt>
                <c:pt idx="98">
                  <c:v>1.7764557502903889E-2</c:v>
                </c:pt>
                <c:pt idx="99">
                  <c:v>1.7515115916274682E-2</c:v>
                </c:pt>
                <c:pt idx="100">
                  <c:v>1.7271142647167451E-2</c:v>
                </c:pt>
                <c:pt idx="101">
                  <c:v>1.70324749781939E-2</c:v>
                </c:pt>
                <c:pt idx="102">
                  <c:v>1.6798956295025359E-2</c:v>
                </c:pt>
                <c:pt idx="103">
                  <c:v>1.6570435810779237E-2</c:v>
                </c:pt>
                <c:pt idx="104">
                  <c:v>1.6346768304932913E-2</c:v>
                </c:pt>
                <c:pt idx="105">
                  <c:v>1.6127813875890757E-2</c:v>
                </c:pt>
                <c:pt idx="106">
                  <c:v>1.5913437706389737E-2</c:v>
                </c:pt>
                <c:pt idx="107">
                  <c:v>1.5703509840983117E-2</c:v>
                </c:pt>
                <c:pt idx="108">
                  <c:v>1.5497904974892602E-2</c:v>
                </c:pt>
                <c:pt idx="109">
                  <c:v>1.5296502253566336E-2</c:v>
                </c:pt>
                <c:pt idx="110">
                  <c:v>1.5099185082322115E-2</c:v>
                </c:pt>
                <c:pt idx="111">
                  <c:v>1.4905840945497869E-2</c:v>
                </c:pt>
                <c:pt idx="112">
                  <c:v>1.4716361234566358E-2</c:v>
                </c:pt>
                <c:pt idx="113">
                  <c:v>1.4530641084707229E-2</c:v>
                </c:pt>
                <c:pt idx="114">
                  <c:v>1.434857921936135E-2</c:v>
                </c:pt>
                <c:pt idx="115">
                  <c:v>1.4170077802322082E-2</c:v>
                </c:pt>
                <c:pt idx="116">
                  <c:v>1.3995042296946555E-2</c:v>
                </c:pt>
                <c:pt idx="117">
                  <c:v>1.3823381332095165E-2</c:v>
                </c:pt>
                <c:pt idx="118">
                  <c:v>1.3655006574432504E-2</c:v>
                </c:pt>
                <c:pt idx="119">
                  <c:v>1.3489832606744929E-2</c:v>
                </c:pt>
                <c:pt idx="120">
                  <c:v>1.3327776811950813E-2</c:v>
                </c:pt>
                <c:pt idx="121">
                  <c:v>1.3168759262499616E-2</c:v>
                </c:pt>
                <c:pt idx="122">
                  <c:v>1.3012702614873755E-2</c:v>
                </c:pt>
                <c:pt idx="123">
                  <c:v>1.2859532008924241E-2</c:v>
                </c:pt>
                <c:pt idx="124">
                  <c:v>1.2709174971787406E-2</c:v>
                </c:pt>
                <c:pt idx="125">
                  <c:v>1.2561561326144161E-2</c:v>
                </c:pt>
                <c:pt idx="126">
                  <c:v>1.2416623102598168E-2</c:v>
                </c:pt>
                <c:pt idx="127">
                  <c:v>1.2274294455961194E-2</c:v>
                </c:pt>
                <c:pt idx="128">
                  <c:v>1.2134511585246779E-2</c:v>
                </c:pt>
                <c:pt idx="129">
                  <c:v>1.199721265718471E-2</c:v>
                </c:pt>
                <c:pt idx="130">
                  <c:v>1.1862337733079056E-2</c:v>
                </c:pt>
                <c:pt idx="131">
                  <c:v>1.1729828698842966E-2</c:v>
                </c:pt>
                <c:pt idx="132">
                  <c:v>1.1599629198052427E-2</c:v>
                </c:pt>
                <c:pt idx="133">
                  <c:v>1.147168456787038E-2</c:v>
                </c:pt>
                <c:pt idx="134">
                  <c:v>1.1345941777700277E-2</c:v>
                </c:pt>
                <c:pt idx="135">
                  <c:v>1.1222349370436454E-2</c:v>
                </c:pt>
                <c:pt idx="136">
                  <c:v>1.110085740618565E-2</c:v>
                </c:pt>
                <c:pt idx="137">
                  <c:v>1.0981417408340841E-2</c:v>
                </c:pt>
                <c:pt idx="138">
                  <c:v>1.086398231189524E-2</c:v>
                </c:pt>
                <c:pt idx="139">
                  <c:v>1.0748506413889703E-2</c:v>
                </c:pt>
                <c:pt idx="140">
                  <c:v>1.0634945325893408E-2</c:v>
                </c:pt>
                <c:pt idx="141">
                  <c:v>1.0523255928422091E-2</c:v>
                </c:pt>
                <c:pt idx="142">
                  <c:v>1.0413396327203665E-2</c:v>
                </c:pt>
                <c:pt idx="143">
                  <c:v>1.0305325811205782E-2</c:v>
                </c:pt>
                <c:pt idx="144">
                  <c:v>1.019900481234385E-2</c:v>
                </c:pt>
                <c:pt idx="145">
                  <c:v>1.0094394866793172E-2</c:v>
                </c:pt>
                <c:pt idx="146">
                  <c:v>9.9914585778315534E-3</c:v>
                </c:pt>
                <c:pt idx="147">
                  <c:v>9.8901595801436492E-3</c:v>
                </c:pt>
                <c:pt idx="148">
                  <c:v>9.7904625055211733E-3</c:v>
                </c:pt>
                <c:pt idx="149">
                  <c:v>9.6923329498965708E-3</c:v>
                </c:pt>
                <c:pt idx="150">
                  <c:v>9.5957374416507923E-3</c:v>
                </c:pt>
                <c:pt idx="151">
                  <c:v>9.5006434111390772E-3</c:v>
                </c:pt>
                <c:pt idx="152">
                  <c:v>9.4070191613810968E-3</c:v>
                </c:pt>
                <c:pt idx="153">
                  <c:v>9.3148338398646464E-3</c:v>
                </c:pt>
                <c:pt idx="154">
                  <c:v>9.224057411414353E-3</c:v>
                </c:pt>
                <c:pt idx="155">
                  <c:v>9.1346606320798947E-3</c:v>
                </c:pt>
                <c:pt idx="156">
                  <c:v>9.0466150239992063E-3</c:v>
                </c:pt>
                <c:pt idx="157">
                  <c:v>8.9598928511956839E-3</c:v>
                </c:pt>
                <c:pt idx="158">
                  <c:v>8.8744670962693489E-3</c:v>
                </c:pt>
                <c:pt idx="159">
                  <c:v>8.7903114379443686E-3</c:v>
                </c:pt>
                <c:pt idx="160">
                  <c:v>8.7074002294370116E-3</c:v>
                </c:pt>
                <c:pt idx="161">
                  <c:v>8.6257084776093611E-3</c:v>
                </c:pt>
                <c:pt idx="162">
                  <c:v>8.5452118228768036E-3</c:v>
                </c:pt>
                <c:pt idx="163">
                  <c:v>8.4658865198376197E-3</c:v>
                </c:pt>
                <c:pt idx="164">
                  <c:v>8.3877094185950025E-3</c:v>
                </c:pt>
                <c:pt idx="165">
                  <c:v>8.310657946743719E-3</c:v>
                </c:pt>
                <c:pt idx="166">
                  <c:v>8.234710091993603E-3</c:v>
                </c:pt>
                <c:pt idx="167">
                  <c:v>8.1598443854048394E-3</c:v>
                </c:pt>
                <c:pt idx="168">
                  <c:v>8.086039885209834E-3</c:v>
                </c:pt>
                <c:pt idx="169">
                  <c:v>8.0132761611986549E-3</c:v>
                </c:pt>
                <c:pt idx="170">
                  <c:v>7.9415332796453578E-3</c:v>
                </c:pt>
                <c:pt idx="171">
                  <c:v>7.8707917887536928E-3</c:v>
                </c:pt>
                <c:pt idx="172">
                  <c:v>7.8010327046019205E-3</c:v>
                </c:pt>
                <c:pt idx="173">
                  <c:v>7.7322374975671076E-3</c:v>
                </c:pt>
                <c:pt idx="174">
                  <c:v>7.6643880792100719E-3</c:v>
                </c:pt>
                <c:pt idx="175">
                  <c:v>7.5974667896032853E-3</c:v>
                </c:pt>
                <c:pt idx="176">
                  <c:v>7.5314563850843791E-3</c:v>
                </c:pt>
                <c:pt idx="177">
                  <c:v>7.4663400264192046E-3</c:v>
                </c:pt>
                <c:pt idx="178">
                  <c:v>7.4021012673585575E-3</c:v>
                </c:pt>
                <c:pt idx="179">
                  <c:v>7.3387240435736391E-3</c:v>
                </c:pt>
                <c:pt idx="180">
                  <c:v>7.2761926619558919E-3</c:v>
                </c:pt>
                <c:pt idx="181">
                  <c:v>7.2144917902676716E-3</c:v>
                </c:pt>
                <c:pt idx="182">
                  <c:v>7.1536064471302814E-3</c:v>
                </c:pt>
                <c:pt idx="183">
                  <c:v>7.0935219923370678E-3</c:v>
                </c:pt>
                <c:pt idx="184">
                  <c:v>7.034224117479314E-3</c:v>
                </c:pt>
                <c:pt idx="185">
                  <c:v>6.9756988368735269E-3</c:v>
                </c:pt>
                <c:pt idx="186">
                  <c:v>6.9179324787788689E-3</c:v>
                </c:pt>
                <c:pt idx="187">
                  <c:v>6.8609116768943105E-3</c:v>
                </c:pt>
                <c:pt idx="188">
                  <c:v>6.8046233621251399E-3</c:v>
                </c:pt>
                <c:pt idx="189">
                  <c:v>6.7490547546091113E-3</c:v>
                </c:pt>
                <c:pt idx="190">
                  <c:v>6.6941933559929636E-3</c:v>
                </c:pt>
                <c:pt idx="191">
                  <c:v>6.6400269419502247E-3</c:v>
                </c:pt>
                <c:pt idx="192">
                  <c:v>6.5865435549316287E-3</c:v>
                </c:pt>
                <c:pt idx="193">
                  <c:v>6.5337314971399864E-3</c:v>
                </c:pt>
                <c:pt idx="194">
                  <c:v>6.4815793237215352E-3</c:v>
                </c:pt>
                <c:pt idx="195">
                  <c:v>6.4300758361660135E-3</c:v>
                </c:pt>
                <c:pt idx="196">
                  <c:v>6.3792100759083661E-3</c:v>
                </c:pt>
                <c:pt idx="197">
                  <c:v>6.3289713181247167E-3</c:v>
                </c:pt>
                <c:pt idx="198">
                  <c:v>6.2793490657162667E-3</c:v>
                </c:pt>
                <c:pt idx="199">
                  <c:v>6.2303330434741316E-3</c:v>
                </c:pt>
                <c:pt idx="200">
                  <c:v>6.1819131924193433E-3</c:v>
                </c:pt>
                <c:pt idx="201">
                  <c:v>6.1340796643116939E-3</c:v>
                </c:pt>
                <c:pt idx="202">
                  <c:v>6.0868228163217537E-3</c:v>
                </c:pt>
                <c:pt idx="203">
                  <c:v>6.0401332058605522E-3</c:v>
                </c:pt>
                <c:pt idx="204">
                  <c:v>5.9940015855615104E-3</c:v>
                </c:pt>
                <c:pt idx="205">
                  <c:v>5.9484188984095712E-3</c:v>
                </c:pt>
                <c:pt idx="206">
                  <c:v>5.903376273012551E-3</c:v>
                </c:pt>
                <c:pt idx="207">
                  <c:v>5.8588650190098844E-3</c:v>
                </c:pt>
                <c:pt idx="208">
                  <c:v>5.8148766226143594E-3</c:v>
                </c:pt>
                <c:pt idx="209">
                  <c:v>5.7714027422822809E-3</c:v>
                </c:pt>
                <c:pt idx="210">
                  <c:v>5.7284352045078825E-3</c:v>
                </c:pt>
                <c:pt idx="211">
                  <c:v>5.685965999738001E-3</c:v>
                </c:pt>
                <c:pt idx="212">
                  <c:v>5.6439872784028369E-3</c:v>
                </c:pt>
                <c:pt idx="213">
                  <c:v>5.6024913470593121E-3</c:v>
                </c:pt>
                <c:pt idx="214">
                  <c:v>5.5614706646431753E-3</c:v>
                </c:pt>
                <c:pt idx="215">
                  <c:v>5.5209178388263775E-3</c:v>
                </c:pt>
                <c:pt idx="216">
                  <c:v>5.4808256224764661E-3</c:v>
                </c:pt>
                <c:pt idx="217">
                  <c:v>5.4411869102144626E-3</c:v>
                </c:pt>
                <c:pt idx="218">
                  <c:v>5.4019947350683935E-3</c:v>
                </c:pt>
                <c:pt idx="219">
                  <c:v>5.363242265219198E-3</c:v>
                </c:pt>
                <c:pt idx="220">
                  <c:v>5.3249228008362065E-3</c:v>
                </c:pt>
                <c:pt idx="221">
                  <c:v>5.2870297709993897E-3</c:v>
                </c:pt>
                <c:pt idx="222">
                  <c:v>5.2495567307054595E-3</c:v>
                </c:pt>
                <c:pt idx="223">
                  <c:v>5.2124973579555809E-3</c:v>
                </c:pt>
                <c:pt idx="224">
                  <c:v>5.1758454509217124E-3</c:v>
                </c:pt>
                <c:pt idx="225">
                  <c:v>5.1395949251894788E-3</c:v>
                </c:pt>
                <c:pt idx="226">
                  <c:v>5.1037398110750278E-3</c:v>
                </c:pt>
                <c:pt idx="227">
                  <c:v>5.0682742510137031E-3</c:v>
                </c:pt>
                <c:pt idx="228">
                  <c:v>5.0331924970182639E-3</c:v>
                </c:pt>
                <c:pt idx="229">
                  <c:v>4.9984889082044974E-3</c:v>
                </c:pt>
                <c:pt idx="230">
                  <c:v>4.9641579483823773E-3</c:v>
                </c:pt>
                <c:pt idx="231">
                  <c:v>4.9301941837104893E-3</c:v>
                </c:pt>
                <c:pt idx="232">
                  <c:v>4.8965922804120312E-3</c:v>
                </c:pt>
                <c:pt idx="233">
                  <c:v>4.8633470025505202E-3</c:v>
                </c:pt>
                <c:pt idx="234">
                  <c:v>4.8304532098632893E-3</c:v>
                </c:pt>
                <c:pt idx="235">
                  <c:v>4.7979058556512312E-3</c:v>
                </c:pt>
                <c:pt idx="236">
                  <c:v>4.7656999847229481E-3</c:v>
                </c:pt>
                <c:pt idx="237">
                  <c:v>4.7338307313918122E-3</c:v>
                </c:pt>
                <c:pt idx="238">
                  <c:v>4.7022933175243937E-3</c:v>
                </c:pt>
                <c:pt idx="239">
                  <c:v>4.6710830506386134E-3</c:v>
                </c:pt>
                <c:pt idx="240">
                  <c:v>4.6401953220503644E-3</c:v>
                </c:pt>
                <c:pt idx="241">
                  <c:v>4.6096256050669497E-3</c:v>
                </c:pt>
                <c:pt idx="242">
                  <c:v>4.5793694532262454E-3</c:v>
                </c:pt>
                <c:pt idx="243">
                  <c:v>4.5494224985800401E-3</c:v>
                </c:pt>
                <c:pt idx="244">
                  <c:v>4.5197804500204325E-3</c:v>
                </c:pt>
                <c:pt idx="245">
                  <c:v>4.4904390916479702E-3</c:v>
                </c:pt>
                <c:pt idx="246">
                  <c:v>4.4613942811803425E-3</c:v>
                </c:pt>
                <c:pt idx="247">
                  <c:v>4.4326419484005146E-3</c:v>
                </c:pt>
                <c:pt idx="248">
                  <c:v>4.404178093643186E-3</c:v>
                </c:pt>
                <c:pt idx="249">
                  <c:v>4.3759987863183757E-3</c:v>
                </c:pt>
                <c:pt idx="250">
                  <c:v>4.3481001634712978E-3</c:v>
                </c:pt>
                <c:pt idx="251">
                  <c:v>4.3204784283772946E-3</c:v>
                </c:pt>
                <c:pt idx="252">
                  <c:v>4.2931298491709815E-3</c:v>
                </c:pt>
                <c:pt idx="253">
                  <c:v>4.2660507575086083E-3</c:v>
                </c:pt>
                <c:pt idx="254">
                  <c:v>4.2392375472627341E-3</c:v>
                </c:pt>
                <c:pt idx="255">
                  <c:v>4.212686673248249E-3</c:v>
                </c:pt>
                <c:pt idx="256">
                  <c:v>4.1863946499790519E-3</c:v>
                </c:pt>
                <c:pt idx="257">
                  <c:v>4.1603580504542825E-3</c:v>
                </c:pt>
                <c:pt idx="258">
                  <c:v>4.1345735049735663E-3</c:v>
                </c:pt>
                <c:pt idx="259">
                  <c:v>4.1090376999802824E-3</c:v>
                </c:pt>
                <c:pt idx="260">
                  <c:v>4.0837473769322384E-3</c:v>
                </c:pt>
                <c:pt idx="261">
                  <c:v>4.0586993311988711E-3</c:v>
                </c:pt>
              </c:numCache>
            </c:numRef>
          </c:yVal>
          <c:smooth val="1"/>
        </c:ser>
        <c:axId val="99871360"/>
        <c:axId val="176039040"/>
      </c:scatterChart>
      <c:valAx>
        <c:axId val="99871360"/>
        <c:scaling>
          <c:logBase val="10"/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L/D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6039040"/>
        <c:crossesAt val="1.0000000000000014E-2"/>
        <c:crossBetween val="midCat"/>
      </c:valAx>
      <c:valAx>
        <c:axId val="176039040"/>
        <c:scaling>
          <c:logBase val="10"/>
          <c:orientation val="minMax"/>
          <c:min val="1.0000000000000014E-2"/>
        </c:scaling>
        <c:axPos val="l"/>
        <c:majorGridlines/>
        <c:title>
          <c:tx>
            <c:rich>
              <a:bodyPr rot="0" vert="wordArtVert"/>
              <a:lstStyle/>
              <a:p>
                <a:pPr>
                  <a:defRPr sz="1600"/>
                </a:pPr>
                <a:r>
                  <a:rPr lang="en-US" sz="1600"/>
                  <a:t>N</a:t>
                </a:r>
              </a:p>
            </c:rich>
          </c:tx>
          <c:layout/>
        </c:title>
        <c:numFmt formatCode="#,##0.00" sourceLinked="0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9871360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6C20B-30AA-47B6-A8A5-635D33BFDEE1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E20D1-D319-469D-8BE4-51E8F0BC8D4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E20D1-D319-469D-8BE4-51E8F0BC8D4C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EEE44-761B-46BF-B697-BC61898A56FE}" type="datetime4">
              <a:rPr lang="en-GB"/>
              <a:pPr>
                <a:defRPr/>
              </a:pPr>
              <a:t>15 November 2010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3rd SPL Collaboration Meeting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16203-AAB0-4F0E-BFEC-CAC4F0DCB4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046E7-DB71-4890-9348-E4093A79E560}" type="datetimeFigureOut">
              <a:rPr lang="en-US" smtClean="0"/>
              <a:pPr/>
              <a:t>11/15/2010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8A3E9-022A-4C59-B258-D56C299F1DC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2/2b/Geomagnetisme.sv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2"/>
          <p:cNvSpPr txBox="1">
            <a:spLocks/>
          </p:cNvSpPr>
          <p:nvPr/>
        </p:nvSpPr>
        <p:spPr>
          <a:xfrm>
            <a:off x="1643042" y="357166"/>
            <a:ext cx="6000792" cy="9286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Magnetic shielding for SPL cavities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Electromagnetic Simulations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4000" y="6318000"/>
            <a:ext cx="540000" cy="54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18000"/>
            <a:ext cx="720263" cy="54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65000" cy="54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6" name="Picture 2" descr="Siegel der Universität / Seal of the universit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528" y="0"/>
            <a:ext cx="571471" cy="5829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473018" y="4786322"/>
            <a:ext cx="172996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just"/>
            <a:r>
              <a:rPr lang="en-GB" dirty="0" smtClean="0"/>
              <a:t>Tobias Junginger</a:t>
            </a:r>
            <a:endParaRPr lang="en-GB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787313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928926" y="5286388"/>
            <a:ext cx="2818144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00300" y="6356350"/>
            <a:ext cx="4343400" cy="365125"/>
          </a:xfrm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SPL cavities working group video conference meeting 15.11.2010</a:t>
            </a:r>
            <a:endParaRPr lang="it-IT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1129144" y="1799758"/>
            <a:ext cx="190191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Only_2endcaps_outer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83968" y="1901944"/>
            <a:ext cx="4307130" cy="2103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My Solution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805323" y="2272804"/>
            <a:ext cx="7655109" cy="230832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Four answers:               - </a:t>
            </a:r>
            <a:r>
              <a:rPr lang="en-GB" sz="2400" dirty="0" smtClean="0"/>
              <a:t>Passive </a:t>
            </a:r>
            <a:r>
              <a:rPr lang="en-GB" sz="2400" dirty="0" smtClean="0"/>
              <a:t>shields</a:t>
            </a:r>
          </a:p>
          <a:p>
            <a:r>
              <a:rPr lang="en-GB" sz="2400" dirty="0" smtClean="0"/>
              <a:t>			- Two shields </a:t>
            </a:r>
          </a:p>
          <a:p>
            <a:r>
              <a:rPr lang="en-GB" sz="2400" dirty="0" smtClean="0"/>
              <a:t>			- One inner shield per cavity, </a:t>
            </a:r>
          </a:p>
          <a:p>
            <a:r>
              <a:rPr lang="en-GB" sz="2400" dirty="0" smtClean="0"/>
              <a:t>		  	   one outer shield per module</a:t>
            </a:r>
          </a:p>
          <a:p>
            <a:r>
              <a:rPr lang="en-GB" sz="2400" dirty="0" smtClean="0"/>
              <a:t>			- 2 mm </a:t>
            </a:r>
            <a:r>
              <a:rPr lang="en-GB" sz="2400" dirty="0" err="1" smtClean="0"/>
              <a:t>Cryoperm</a:t>
            </a:r>
            <a:r>
              <a:rPr lang="en-GB" sz="2400" dirty="0" smtClean="0"/>
              <a:t> or </a:t>
            </a:r>
            <a:r>
              <a:rPr lang="en-GB" sz="2400" dirty="0" err="1" smtClean="0"/>
              <a:t>Amumetal</a:t>
            </a:r>
            <a:r>
              <a:rPr lang="en-GB" sz="2400" dirty="0" smtClean="0"/>
              <a:t> inside</a:t>
            </a:r>
          </a:p>
          <a:p>
            <a:r>
              <a:rPr lang="en-GB" sz="2400" dirty="0" smtClean="0"/>
              <a:t>	    	  	  1 mm </a:t>
            </a:r>
            <a:r>
              <a:rPr lang="en-GB" sz="2400" dirty="0" err="1" smtClean="0"/>
              <a:t>Mumetal</a:t>
            </a:r>
            <a:r>
              <a:rPr lang="en-GB" sz="2400" dirty="0" smtClean="0"/>
              <a:t> outside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460432" y="0"/>
            <a:ext cx="68356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9/9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BD7F0FA-5219-43AB-A186-FE17870D576E}" type="datetime4">
              <a:rPr lang="en-GB"/>
              <a:pPr>
                <a:defRPr/>
              </a:pPr>
              <a:t>15 November 2010</a:t>
            </a:fld>
            <a:endParaRPr lang="en-US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CH"/>
              <a:t>3rd SPL Collaboration Meeting</a:t>
            </a:r>
            <a:endParaRPr lang="en-US"/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CB4740-9950-4970-B5A6-F867CDC76CE6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357378" name="Rectangle 2"/>
          <p:cNvSpPr>
            <a:spLocks noChangeArrowheads="1"/>
          </p:cNvSpPr>
          <p:nvPr/>
        </p:nvSpPr>
        <p:spPr bwMode="auto">
          <a:xfrm>
            <a:off x="152400" y="101600"/>
            <a:ext cx="2141538" cy="92551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Application of </a:t>
            </a:r>
            <a:r>
              <a:rPr lang="en-US" sz="1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mumetal</a:t>
            </a:r>
            <a:r>
              <a:rPr lang="en-US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LHC septa chambers</a:t>
            </a:r>
          </a:p>
        </p:txBody>
      </p:sp>
      <p:pic>
        <p:nvPicPr>
          <p:cNvPr id="357383" name="Picture 7" descr="weld_3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800" y="1087438"/>
            <a:ext cx="6899275" cy="31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7384" name="Picture 8" descr="weld_316L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863" y="3671888"/>
            <a:ext cx="6899275" cy="30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360613" y="258763"/>
            <a:ext cx="6604000" cy="6443662"/>
            <a:chOff x="1487" y="163"/>
            <a:chExt cx="4160" cy="4059"/>
          </a:xfrm>
        </p:grpSpPr>
        <p:pic>
          <p:nvPicPr>
            <p:cNvPr id="20491" name="Picture 9" descr="mumetal_permeability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87" y="163"/>
              <a:ext cx="4160" cy="4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7386" name="Rectangle 10"/>
            <p:cNvSpPr>
              <a:spLocks noChangeArrowheads="1"/>
            </p:cNvSpPr>
            <p:nvPr/>
          </p:nvSpPr>
          <p:spPr bwMode="auto">
            <a:xfrm>
              <a:off x="4424" y="2672"/>
              <a:ext cx="56" cy="56"/>
            </a:xfrm>
            <a:prstGeom prst="rect">
              <a:avLst/>
            </a:prstGeom>
            <a:solidFill>
              <a:srgbClr val="0000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57387" name="Freeform 11"/>
          <p:cNvSpPr>
            <a:spLocks/>
          </p:cNvSpPr>
          <p:nvPr/>
        </p:nvSpPr>
        <p:spPr bwMode="auto">
          <a:xfrm>
            <a:off x="4354513" y="4095750"/>
            <a:ext cx="1819275" cy="1316038"/>
          </a:xfrm>
          <a:custGeom>
            <a:avLst/>
            <a:gdLst/>
            <a:ahLst/>
            <a:cxnLst>
              <a:cxn ang="0">
                <a:pos x="0" y="365"/>
              </a:cxn>
              <a:cxn ang="0">
                <a:pos x="517" y="33"/>
              </a:cxn>
              <a:cxn ang="0">
                <a:pos x="974" y="169"/>
              </a:cxn>
              <a:cxn ang="0">
                <a:pos x="1135" y="793"/>
              </a:cxn>
            </a:cxnLst>
            <a:rect l="0" t="0" r="r" b="b"/>
            <a:pathLst>
              <a:path w="1135" h="793">
                <a:moveTo>
                  <a:pt x="0" y="365"/>
                </a:moveTo>
                <a:cubicBezTo>
                  <a:pt x="177" y="215"/>
                  <a:pt x="355" y="66"/>
                  <a:pt x="517" y="33"/>
                </a:cubicBezTo>
                <a:cubicBezTo>
                  <a:pt x="679" y="0"/>
                  <a:pt x="871" y="42"/>
                  <a:pt x="974" y="169"/>
                </a:cubicBezTo>
                <a:cubicBezTo>
                  <a:pt x="1077" y="296"/>
                  <a:pt x="1106" y="544"/>
                  <a:pt x="1135" y="793"/>
                </a:cubicBezTo>
              </a:path>
            </a:pathLst>
          </a:custGeom>
          <a:noFill/>
          <a:ln w="41275" cap="flat" cmpd="sng">
            <a:solidFill>
              <a:srgbClr val="FF0000"/>
            </a:solidFill>
            <a:prstDash val="solid"/>
            <a:round/>
            <a:headEnd/>
            <a:tailEnd type="stealth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57389" name="Freeform 13"/>
          <p:cNvSpPr>
            <a:spLocks/>
          </p:cNvSpPr>
          <p:nvPr/>
        </p:nvSpPr>
        <p:spPr bwMode="auto">
          <a:xfrm rot="20733998" flipV="1">
            <a:off x="4856163" y="4768850"/>
            <a:ext cx="1763712" cy="673100"/>
          </a:xfrm>
          <a:custGeom>
            <a:avLst/>
            <a:gdLst/>
            <a:ahLst/>
            <a:cxnLst>
              <a:cxn ang="0">
                <a:pos x="0" y="365"/>
              </a:cxn>
              <a:cxn ang="0">
                <a:pos x="517" y="33"/>
              </a:cxn>
              <a:cxn ang="0">
                <a:pos x="974" y="169"/>
              </a:cxn>
              <a:cxn ang="0">
                <a:pos x="1135" y="793"/>
              </a:cxn>
            </a:cxnLst>
            <a:rect l="0" t="0" r="r" b="b"/>
            <a:pathLst>
              <a:path w="1135" h="793">
                <a:moveTo>
                  <a:pt x="0" y="365"/>
                </a:moveTo>
                <a:cubicBezTo>
                  <a:pt x="177" y="215"/>
                  <a:pt x="355" y="66"/>
                  <a:pt x="517" y="33"/>
                </a:cubicBezTo>
                <a:cubicBezTo>
                  <a:pt x="679" y="0"/>
                  <a:pt x="871" y="42"/>
                  <a:pt x="974" y="169"/>
                </a:cubicBezTo>
                <a:cubicBezTo>
                  <a:pt x="1077" y="296"/>
                  <a:pt x="1106" y="544"/>
                  <a:pt x="1135" y="793"/>
                </a:cubicBezTo>
              </a:path>
            </a:pathLst>
          </a:custGeom>
          <a:noFill/>
          <a:ln w="41275" cap="flat" cmpd="sng">
            <a:solidFill>
              <a:srgbClr val="FF0000"/>
            </a:solidFill>
            <a:prstDash val="solid"/>
            <a:round/>
            <a:headEnd/>
            <a:tailEnd type="stealth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67744" y="35332"/>
            <a:ext cx="409060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S. Sgobba – 3</a:t>
            </a:r>
            <a:r>
              <a:rPr lang="en-GB" baseline="30000" dirty="0" smtClean="0"/>
              <a:t>rd</a:t>
            </a:r>
            <a:r>
              <a:rPr lang="en-GB" dirty="0" smtClean="0"/>
              <a:t> SPL Collaboration Meeting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573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7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3573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7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57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7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R240mm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34845"/>
            <a:ext cx="8974999" cy="43823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Microwave Studio simulation – Whole Module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13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092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Tobias.Junginger@cern.ch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467544" y="3047358"/>
            <a:ext cx="7704856" cy="66967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357818" y="4005064"/>
            <a:ext cx="2832827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l-GR" sz="5400" dirty="0" smtClean="0">
                <a:latin typeface="Times New Roman"/>
                <a:cs typeface="Times New Roman"/>
              </a:rPr>
              <a:t>μ</a:t>
            </a:r>
            <a:r>
              <a:rPr lang="en-US" sz="5400" baseline="-25000" dirty="0" smtClean="0">
                <a:latin typeface="Times New Roman"/>
                <a:cs typeface="Times New Roman"/>
              </a:rPr>
              <a:t>r</a:t>
            </a:r>
            <a:r>
              <a:rPr lang="en-US" sz="5400" dirty="0" smtClean="0">
                <a:latin typeface="Times New Roman"/>
                <a:cs typeface="Times New Roman"/>
              </a:rPr>
              <a:t>=50000</a:t>
            </a:r>
          </a:p>
          <a:p>
            <a:r>
              <a:rPr lang="en-US" sz="5400" dirty="0" smtClean="0">
                <a:latin typeface="Times New Roman"/>
                <a:cs typeface="Times New Roman"/>
              </a:rPr>
              <a:t>d= 3 mm</a:t>
            </a:r>
            <a:endParaRPr lang="en-GB" sz="5400" dirty="0"/>
          </a:p>
        </p:txBody>
      </p:sp>
      <p:sp>
        <p:nvSpPr>
          <p:cNvPr id="29" name="TextBox 28"/>
          <p:cNvSpPr txBox="1"/>
          <p:nvPr/>
        </p:nvSpPr>
        <p:spPr>
          <a:xfrm>
            <a:off x="2928474" y="1285860"/>
            <a:ext cx="171553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Magnetic Shield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313362" y="1285860"/>
            <a:ext cx="1643014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Area of Interest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30" idx="2"/>
          </p:cNvCxnSpPr>
          <p:nvPr/>
        </p:nvCxnSpPr>
        <p:spPr>
          <a:xfrm rot="16200000" flipH="1">
            <a:off x="6550705" y="2239355"/>
            <a:ext cx="1413770" cy="24544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3076278" y="2149303"/>
            <a:ext cx="1209885" cy="19738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195736" y="5879013"/>
            <a:ext cx="6804248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If the whole </a:t>
            </a:r>
            <a:r>
              <a:rPr lang="en-GB" dirty="0" err="1" smtClean="0"/>
              <a:t>cryomodule</a:t>
            </a:r>
            <a:r>
              <a:rPr lang="en-GB" dirty="0" smtClean="0"/>
              <a:t> shares one shield a maximum field</a:t>
            </a:r>
          </a:p>
          <a:p>
            <a:pPr algn="ctr"/>
            <a:r>
              <a:rPr lang="en-GB" dirty="0" smtClean="0"/>
              <a:t>value of approximately 1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T can be achieved for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baseline="-25000" dirty="0" smtClean="0">
                <a:latin typeface="Times New Roman"/>
                <a:cs typeface="Times New Roman"/>
              </a:rPr>
              <a:t>r</a:t>
            </a:r>
            <a:r>
              <a:rPr lang="en-US" dirty="0" smtClean="0">
                <a:latin typeface="Times New Roman"/>
                <a:cs typeface="Times New Roman"/>
              </a:rPr>
              <a:t>=50000 and d=3 mm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3528" y="1340768"/>
            <a:ext cx="94929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End Cap</a:t>
            </a:r>
            <a:endParaRPr lang="en-GB" dirty="0"/>
          </a:p>
        </p:txBody>
      </p:sp>
      <p:cxnSp>
        <p:nvCxnSpPr>
          <p:cNvPr id="21" name="Straight Arrow Connector 20"/>
          <p:cNvCxnSpPr>
            <a:stCxn id="20" idx="2"/>
          </p:cNvCxnSpPr>
          <p:nvPr/>
        </p:nvCxnSpPr>
        <p:spPr>
          <a:xfrm rot="5400000">
            <a:off x="-82572" y="2188210"/>
            <a:ext cx="1358860" cy="40264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70153" y="404664"/>
            <a:ext cx="7430239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Numerical model has been crosschecked with simplified analytical expression </a:t>
            </a:r>
          </a:p>
          <a:p>
            <a:pPr algn="ctr"/>
            <a:r>
              <a:rPr lang="en-US" dirty="0" smtClean="0">
                <a:latin typeface="Times New Roman"/>
                <a:cs typeface="Times New Roman"/>
              </a:rPr>
              <a:t>Numerical value for magnetic field in the middle only 4 % higher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Solutions found by other labs - DESY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2226" y="476672"/>
            <a:ext cx="4478538" cy="612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Solutions found by other labs - TRASCO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714356"/>
            <a:ext cx="41624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8675" y="2357430"/>
            <a:ext cx="450532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43248"/>
            <a:ext cx="4320000" cy="3079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499992" y="620688"/>
            <a:ext cx="4423006" cy="147732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30 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T field parallel to beam axis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 1 mm thick </a:t>
            </a:r>
            <a:r>
              <a:rPr lang="en-US" dirty="0" err="1" smtClean="0">
                <a:latin typeface="Times New Roman"/>
                <a:cs typeface="Times New Roman"/>
              </a:rPr>
              <a:t>cryoperm</a:t>
            </a:r>
            <a:r>
              <a:rPr lang="en-US" dirty="0" smtClean="0">
                <a:latin typeface="Times New Roman"/>
                <a:cs typeface="Times New Roman"/>
              </a:rPr>
              <a:t> 10 shield (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baseline="-25000" dirty="0" smtClean="0">
                <a:latin typeface="Times New Roman"/>
                <a:cs typeface="Times New Roman"/>
              </a:rPr>
              <a:t>r</a:t>
            </a:r>
            <a:r>
              <a:rPr lang="en-US" dirty="0" smtClean="0">
                <a:latin typeface="Times New Roman"/>
                <a:cs typeface="Times New Roman"/>
              </a:rPr>
              <a:t>=150000)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 Two shields have already been produced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   and their shielding performance will be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   measured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5572140"/>
            <a:ext cx="44196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Needed Material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142976" y="1428736"/>
            <a:ext cx="6586931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4400" dirty="0" smtClean="0"/>
              <a:t> Material: </a:t>
            </a:r>
            <a:r>
              <a:rPr lang="en-GB" sz="4400" dirty="0" err="1" smtClean="0"/>
              <a:t>Cryoperm</a:t>
            </a:r>
            <a:r>
              <a:rPr lang="en-GB" sz="4400" dirty="0" smtClean="0"/>
              <a:t> 10</a:t>
            </a:r>
          </a:p>
          <a:p>
            <a:pPr>
              <a:buFont typeface="Arial" pitchFamily="34" charset="0"/>
              <a:buChar char="•"/>
            </a:pPr>
            <a:r>
              <a:rPr lang="en-GB" sz="4400" dirty="0" smtClean="0"/>
              <a:t> Thickness of sheet: 1 mm</a:t>
            </a:r>
          </a:p>
          <a:p>
            <a:pPr>
              <a:buFont typeface="Arial" pitchFamily="34" charset="0"/>
              <a:buChar char="•"/>
            </a:pPr>
            <a:r>
              <a:rPr lang="en-GB" sz="4400" dirty="0" smtClean="0"/>
              <a:t> 206 Cavities</a:t>
            </a:r>
          </a:p>
          <a:p>
            <a:pPr>
              <a:buFont typeface="Arial" pitchFamily="34" charset="0"/>
              <a:buChar char="•"/>
            </a:pPr>
            <a:r>
              <a:rPr lang="en-GB" sz="4400" dirty="0" smtClean="0"/>
              <a:t> 500 m</a:t>
            </a:r>
            <a:r>
              <a:rPr lang="en-GB" sz="4400" baseline="30000" dirty="0" smtClean="0"/>
              <a:t>2 </a:t>
            </a:r>
            <a:r>
              <a:rPr lang="en-GB" sz="4400" dirty="0" smtClean="0"/>
              <a:t>sheet</a:t>
            </a:r>
          </a:p>
          <a:p>
            <a:pPr>
              <a:buFont typeface="Arial" pitchFamily="34" charset="0"/>
              <a:buChar char="•"/>
            </a:pPr>
            <a:r>
              <a:rPr lang="en-GB" sz="4400" dirty="0" smtClean="0"/>
              <a:t> 4.5 t of material (</a:t>
            </a:r>
            <a:r>
              <a:rPr lang="el-GR" sz="4400" dirty="0" smtClean="0">
                <a:latin typeface="Times New Roman"/>
                <a:cs typeface="Times New Roman"/>
              </a:rPr>
              <a:t>σ</a:t>
            </a:r>
            <a:r>
              <a:rPr lang="en-US" sz="4400" dirty="0" smtClean="0">
                <a:latin typeface="Times New Roman"/>
                <a:cs typeface="Times New Roman"/>
              </a:rPr>
              <a:t>=9 kg/l)</a:t>
            </a:r>
            <a:endParaRPr lang="en-GB" sz="4400" dirty="0" smtClean="0"/>
          </a:p>
          <a:p>
            <a:pPr>
              <a:buFont typeface="Arial" pitchFamily="34" charset="0"/>
              <a:buChar char="•"/>
            </a:pPr>
            <a:r>
              <a:rPr lang="en-GB" sz="4400" dirty="0" smtClean="0"/>
              <a:t> 450 </a:t>
            </a:r>
            <a:r>
              <a:rPr lang="en-GB" sz="4400" dirty="0" err="1" smtClean="0"/>
              <a:t>kCHF</a:t>
            </a:r>
            <a:r>
              <a:rPr lang="en-GB" sz="4400" dirty="0" smtClean="0"/>
              <a:t> (100 CHF/kg)</a:t>
            </a:r>
            <a:endParaRPr lang="en-GB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Microwave Studio simulation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pic>
        <p:nvPicPr>
          <p:cNvPr id="7" name="Picture 6" descr="wwproposal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696009"/>
            <a:ext cx="8676000" cy="5233534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 t="7632"/>
          <a:stretch>
            <a:fillRect/>
          </a:stretch>
        </p:blipFill>
        <p:spPr bwMode="auto">
          <a:xfrm>
            <a:off x="1516468" y="2571744"/>
            <a:ext cx="6055928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214546" y="2571744"/>
            <a:ext cx="4429156" cy="1500198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935990" y="1285860"/>
            <a:ext cx="1779150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Area of Interest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9" idx="2"/>
          </p:cNvCxnSpPr>
          <p:nvPr/>
        </p:nvCxnSpPr>
        <p:spPr>
          <a:xfrm rot="5400000">
            <a:off x="4686928" y="1433107"/>
            <a:ext cx="916552" cy="136072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R240mm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3" y="1134845"/>
            <a:ext cx="9144000" cy="44649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Microwave Studio simulation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2401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 t="7632"/>
          <a:stretch>
            <a:fillRect/>
          </a:stretch>
        </p:blipFill>
        <p:spPr bwMode="auto">
          <a:xfrm>
            <a:off x="1374587" y="2571744"/>
            <a:ext cx="634168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144103" y="2571744"/>
            <a:ext cx="4500594" cy="1500198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429723" y="1285860"/>
            <a:ext cx="171553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Magnetic Shield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715871" y="1285860"/>
            <a:ext cx="1643014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Area of Interest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30" idx="2"/>
            <a:endCxn id="9" idx="0"/>
          </p:cNvCxnSpPr>
          <p:nvPr/>
        </p:nvCxnSpPr>
        <p:spPr>
          <a:xfrm rot="5400000">
            <a:off x="4507613" y="1541979"/>
            <a:ext cx="916552" cy="114297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1911918" y="1946675"/>
            <a:ext cx="642941" cy="3569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7"/>
          <p:cNvGrpSpPr/>
          <p:nvPr/>
        </p:nvGrpSpPr>
        <p:grpSpPr>
          <a:xfrm>
            <a:off x="1358285" y="3654792"/>
            <a:ext cx="6429420" cy="760100"/>
            <a:chOff x="1500166" y="3629074"/>
            <a:chExt cx="6072230" cy="76010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1500166" y="4357694"/>
              <a:ext cx="607223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 flipH="1" flipV="1">
              <a:off x="7228065" y="3995055"/>
              <a:ext cx="688662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 flipH="1" flipV="1">
              <a:off x="1120116" y="4009124"/>
              <a:ext cx="76010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45"/>
          <p:cNvGrpSpPr/>
          <p:nvPr/>
        </p:nvGrpSpPr>
        <p:grpSpPr>
          <a:xfrm>
            <a:off x="1358285" y="2308859"/>
            <a:ext cx="6429420" cy="760100"/>
            <a:chOff x="1500166" y="2264328"/>
            <a:chExt cx="6072230" cy="799459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500166" y="2285992"/>
              <a:ext cx="607223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 flipV="1">
              <a:off x="1107256" y="2670878"/>
              <a:ext cx="785819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 flipH="1" flipV="1">
              <a:off x="7172667" y="2664057"/>
              <a:ext cx="799457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5215937" y="4929198"/>
            <a:ext cx="2832827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l-GR" sz="5400" dirty="0" smtClean="0">
                <a:latin typeface="Times New Roman"/>
                <a:cs typeface="Times New Roman"/>
              </a:rPr>
              <a:t>μ</a:t>
            </a:r>
            <a:r>
              <a:rPr lang="en-US" sz="5400" baseline="-25000" dirty="0" smtClean="0">
                <a:latin typeface="Times New Roman"/>
                <a:cs typeface="Times New Roman"/>
              </a:rPr>
              <a:t>r</a:t>
            </a:r>
            <a:r>
              <a:rPr lang="en-US" sz="5400" dirty="0" smtClean="0">
                <a:latin typeface="Times New Roman"/>
                <a:cs typeface="Times New Roman"/>
              </a:rPr>
              <a:t>=42000</a:t>
            </a:r>
            <a:endParaRPr lang="en-GB" sz="5400" dirty="0"/>
          </a:p>
        </p:txBody>
      </p:sp>
      <p:sp>
        <p:nvSpPr>
          <p:cNvPr id="23" name="TextBox 22"/>
          <p:cNvSpPr txBox="1"/>
          <p:nvPr/>
        </p:nvSpPr>
        <p:spPr>
          <a:xfrm>
            <a:off x="2001227" y="4000504"/>
            <a:ext cx="1471878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3200" dirty="0" smtClean="0"/>
              <a:t>d=3mm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Microwave Studio simulation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pic>
        <p:nvPicPr>
          <p:cNvPr id="7" name="Picture 6" descr="wwproposal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696009"/>
            <a:ext cx="8675999" cy="5233533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 t="7632"/>
          <a:stretch>
            <a:fillRect/>
          </a:stretch>
        </p:blipFill>
        <p:spPr bwMode="auto">
          <a:xfrm>
            <a:off x="1516468" y="2571744"/>
            <a:ext cx="6055928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572000" y="4857760"/>
            <a:ext cx="33522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l-GR" sz="5400" dirty="0" smtClean="0">
                <a:latin typeface="Times New Roman"/>
                <a:cs typeface="Times New Roman"/>
              </a:rPr>
              <a:t>μ</a:t>
            </a:r>
            <a:r>
              <a:rPr lang="en-US" sz="5400" baseline="-25000" dirty="0" smtClean="0">
                <a:latin typeface="Times New Roman"/>
                <a:cs typeface="Times New Roman"/>
              </a:rPr>
              <a:t>r</a:t>
            </a:r>
            <a:r>
              <a:rPr lang="en-US" sz="5400" dirty="0" smtClean="0">
                <a:latin typeface="Times New Roman"/>
                <a:cs typeface="Times New Roman"/>
              </a:rPr>
              <a:t>=100.000</a:t>
            </a:r>
            <a:endParaRPr lang="en-GB" sz="5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500166" y="2428868"/>
            <a:ext cx="6072230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00166" y="4214818"/>
            <a:ext cx="6072230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14480" y="1357298"/>
            <a:ext cx="171553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Magnetic Shield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1982362" y="2018112"/>
            <a:ext cx="785817" cy="3569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R240mm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8000" y="714356"/>
            <a:ext cx="8856000" cy="52771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Microwave Studio simulation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2428860" y="2571744"/>
            <a:ext cx="4357718" cy="1500198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357818" y="4929198"/>
            <a:ext cx="2832827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l-GR" sz="5400" dirty="0" smtClean="0">
                <a:latin typeface="Times New Roman"/>
                <a:cs typeface="Times New Roman"/>
              </a:rPr>
              <a:t>μ</a:t>
            </a:r>
            <a:r>
              <a:rPr lang="en-US" sz="5400" baseline="-25000" dirty="0" smtClean="0">
                <a:latin typeface="Times New Roman"/>
                <a:cs typeface="Times New Roman"/>
              </a:rPr>
              <a:t>r</a:t>
            </a:r>
            <a:r>
              <a:rPr lang="en-US" sz="5400" dirty="0" smtClean="0">
                <a:latin typeface="Times New Roman"/>
                <a:cs typeface="Times New Roman"/>
              </a:rPr>
              <a:t>=10890</a:t>
            </a:r>
            <a:endParaRPr lang="en-GB" sz="5400" dirty="0"/>
          </a:p>
        </p:txBody>
      </p:sp>
      <p:sp>
        <p:nvSpPr>
          <p:cNvPr id="29" name="TextBox 28"/>
          <p:cNvSpPr txBox="1"/>
          <p:nvPr/>
        </p:nvSpPr>
        <p:spPr>
          <a:xfrm>
            <a:off x="1571604" y="1285860"/>
            <a:ext cx="171553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Magnetic Shield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857752" y="1285860"/>
            <a:ext cx="1643014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Area of Interest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30" idx="2"/>
            <a:endCxn id="9" idx="0"/>
          </p:cNvCxnSpPr>
          <p:nvPr/>
        </p:nvCxnSpPr>
        <p:spPr>
          <a:xfrm rot="5400000">
            <a:off x="4685213" y="1577698"/>
            <a:ext cx="916552" cy="107154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6200000" flipH="1">
            <a:off x="2089518" y="1946649"/>
            <a:ext cx="785817" cy="17861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643042" y="4214818"/>
            <a:ext cx="6072230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1334430" y="3951926"/>
            <a:ext cx="617224" cy="0"/>
          </a:xfrm>
          <a:prstGeom prst="line">
            <a:avLst/>
          </a:prstGeom>
          <a:ln w="952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643042" y="2474588"/>
            <a:ext cx="6000792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1393008" y="2678901"/>
            <a:ext cx="500066" cy="0"/>
          </a:xfrm>
          <a:prstGeom prst="line">
            <a:avLst/>
          </a:prstGeom>
          <a:ln w="952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71538" y="3016946"/>
            <a:ext cx="1497526" cy="58477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200" b="1" dirty="0" smtClean="0"/>
              <a:t>No GAP</a:t>
            </a:r>
            <a:endParaRPr lang="en-GB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715140" y="3071810"/>
            <a:ext cx="1880643" cy="584775"/>
          </a:xfrm>
          <a:prstGeom prst="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200" b="1" dirty="0" smtClean="0"/>
              <a:t>1mm GAP</a:t>
            </a:r>
            <a:endParaRPr lang="en-GB" sz="3200" b="1" dirty="0"/>
          </a:p>
        </p:txBody>
      </p:sp>
      <p:grpSp>
        <p:nvGrpSpPr>
          <p:cNvPr id="36" name="Group 35"/>
          <p:cNvGrpSpPr/>
          <p:nvPr/>
        </p:nvGrpSpPr>
        <p:grpSpPr>
          <a:xfrm>
            <a:off x="7039182" y="2339142"/>
            <a:ext cx="785818" cy="661230"/>
            <a:chOff x="7206062" y="2214554"/>
            <a:chExt cx="785818" cy="589792"/>
          </a:xfrm>
        </p:grpSpPr>
        <p:cxnSp>
          <p:nvCxnSpPr>
            <p:cNvPr id="19" name="Straight Connector 18"/>
            <p:cNvCxnSpPr/>
            <p:nvPr/>
          </p:nvCxnSpPr>
          <p:spPr>
            <a:xfrm rot="16200000" flipV="1">
              <a:off x="7652978" y="2509450"/>
              <a:ext cx="589792" cy="0"/>
            </a:xfrm>
            <a:prstGeom prst="line">
              <a:avLst/>
            </a:prstGeom>
            <a:ln w="952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206062" y="2214554"/>
              <a:ext cx="785818" cy="0"/>
            </a:xfrm>
            <a:prstGeom prst="line">
              <a:avLst/>
            </a:prstGeom>
            <a:ln w="952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 flipV="1">
            <a:off x="7072330" y="3669032"/>
            <a:ext cx="785818" cy="661230"/>
            <a:chOff x="7206062" y="2214554"/>
            <a:chExt cx="785818" cy="589792"/>
          </a:xfrm>
        </p:grpSpPr>
        <p:cxnSp>
          <p:nvCxnSpPr>
            <p:cNvPr id="46" name="Straight Connector 45"/>
            <p:cNvCxnSpPr/>
            <p:nvPr/>
          </p:nvCxnSpPr>
          <p:spPr>
            <a:xfrm rot="16200000" flipV="1">
              <a:off x="7652978" y="2509450"/>
              <a:ext cx="589792" cy="0"/>
            </a:xfrm>
            <a:prstGeom prst="line">
              <a:avLst/>
            </a:prstGeom>
            <a:ln w="952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7206062" y="2214554"/>
              <a:ext cx="785818" cy="0"/>
            </a:xfrm>
            <a:prstGeom prst="line">
              <a:avLst/>
            </a:prstGeom>
            <a:ln w="952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>
            <a:stCxn id="31" idx="2"/>
          </p:cNvCxnSpPr>
          <p:nvPr/>
        </p:nvCxnSpPr>
        <p:spPr>
          <a:xfrm rot="5400000">
            <a:off x="7120499" y="3751292"/>
            <a:ext cx="629671" cy="4402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31" idx="0"/>
          </p:cNvCxnSpPr>
          <p:nvPr/>
        </p:nvCxnSpPr>
        <p:spPr>
          <a:xfrm rot="16200000" flipV="1">
            <a:off x="7221020" y="2637368"/>
            <a:ext cx="642942" cy="22594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Why do we need a Magnetic Shield?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460432" y="0"/>
            <a:ext cx="68356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1/9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452407" y="333356"/>
            <a:ext cx="45624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143504" y="2071678"/>
          <a:ext cx="3235721" cy="1428760"/>
        </p:xfrm>
        <a:graphic>
          <a:graphicData uri="http://schemas.openxmlformats.org/presentationml/2006/ole">
            <p:oleObj spid="_x0000_s2051" name="Equation" r:id="rId5" imgW="977760" imgH="43164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683568" y="5301208"/>
          <a:ext cx="6470650" cy="882650"/>
        </p:xfrm>
        <a:graphic>
          <a:graphicData uri="http://schemas.openxmlformats.org/presentationml/2006/ole">
            <p:oleObj spid="_x0000_s2052" name="Equation" r:id="rId6" imgW="1955520" imgH="2664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380312" y="5517232"/>
            <a:ext cx="1383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RRR=300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27397" y="5013176"/>
            <a:ext cx="3712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H. </a:t>
            </a:r>
            <a:r>
              <a:rPr lang="en-GB" sz="1000" dirty="0" err="1" smtClean="0"/>
              <a:t>Padamsee</a:t>
            </a:r>
            <a:r>
              <a:rPr lang="en-GB" sz="1200" dirty="0" smtClean="0"/>
              <a:t> et al. RF Superconductivity for Accelerators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R240mm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642918"/>
            <a:ext cx="9143999" cy="54487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Microwave Studio simulation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2357422" y="2571744"/>
            <a:ext cx="4429156" cy="150019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357818" y="4929198"/>
            <a:ext cx="2832827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l-GR" sz="5400" dirty="0" smtClean="0">
                <a:latin typeface="Times New Roman"/>
                <a:cs typeface="Times New Roman"/>
              </a:rPr>
              <a:t>μ</a:t>
            </a:r>
            <a:r>
              <a:rPr lang="en-US" sz="5400" baseline="-25000" dirty="0" smtClean="0">
                <a:latin typeface="Times New Roman"/>
                <a:cs typeface="Times New Roman"/>
              </a:rPr>
              <a:t>r</a:t>
            </a:r>
            <a:r>
              <a:rPr lang="en-US" sz="5400" dirty="0" smtClean="0">
                <a:latin typeface="Times New Roman"/>
                <a:cs typeface="Times New Roman"/>
              </a:rPr>
              <a:t>=10890</a:t>
            </a:r>
            <a:endParaRPr lang="en-GB" sz="5400" dirty="0"/>
          </a:p>
        </p:txBody>
      </p:sp>
      <p:sp>
        <p:nvSpPr>
          <p:cNvPr id="29" name="TextBox 28"/>
          <p:cNvSpPr txBox="1"/>
          <p:nvPr/>
        </p:nvSpPr>
        <p:spPr>
          <a:xfrm>
            <a:off x="1571604" y="1285860"/>
            <a:ext cx="171553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Magnetic Shield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857752" y="1285860"/>
            <a:ext cx="1643014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Area of Interest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30" idx="2"/>
            <a:endCxn id="9" idx="0"/>
          </p:cNvCxnSpPr>
          <p:nvPr/>
        </p:nvCxnSpPr>
        <p:spPr>
          <a:xfrm rot="5400000">
            <a:off x="4667354" y="1559839"/>
            <a:ext cx="916552" cy="110725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2053799" y="1946675"/>
            <a:ext cx="642941" cy="3569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7"/>
          <p:cNvGrpSpPr/>
          <p:nvPr/>
        </p:nvGrpSpPr>
        <p:grpSpPr>
          <a:xfrm>
            <a:off x="1500166" y="3714752"/>
            <a:ext cx="6429420" cy="688662"/>
            <a:chOff x="1500166" y="3714752"/>
            <a:chExt cx="6072230" cy="688662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1500166" y="4357694"/>
              <a:ext cx="6072230" cy="0"/>
            </a:xfrm>
            <a:prstGeom prst="line">
              <a:avLst/>
            </a:prstGeom>
            <a:ln w="889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 flipH="1" flipV="1">
              <a:off x="7228065" y="4059083"/>
              <a:ext cx="688662" cy="0"/>
            </a:xfrm>
            <a:prstGeom prst="line">
              <a:avLst/>
            </a:prstGeom>
            <a:ln w="952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 flipH="1" flipV="1">
              <a:off x="1155835" y="4059083"/>
              <a:ext cx="688662" cy="0"/>
            </a:xfrm>
            <a:prstGeom prst="line">
              <a:avLst/>
            </a:prstGeom>
            <a:ln w="952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/>
          <p:cNvCxnSpPr/>
          <p:nvPr/>
        </p:nvCxnSpPr>
        <p:spPr>
          <a:xfrm flipV="1">
            <a:off x="1536742" y="2357430"/>
            <a:ext cx="2535192" cy="10718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1126600" y="2698244"/>
            <a:ext cx="747132" cy="0"/>
          </a:xfrm>
          <a:prstGeom prst="line">
            <a:avLst/>
          </a:prstGeom>
          <a:ln w="952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7572396" y="2681868"/>
            <a:ext cx="714380" cy="0"/>
          </a:xfrm>
          <a:prstGeom prst="line">
            <a:avLst/>
          </a:prstGeom>
          <a:ln w="952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429124" y="2357430"/>
            <a:ext cx="2428892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215206" y="2357430"/>
            <a:ext cx="705236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R240mm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642918"/>
            <a:ext cx="9143999" cy="54487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Microwave Studio simulation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2357422" y="2571744"/>
            <a:ext cx="4429156" cy="150019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357818" y="4929198"/>
            <a:ext cx="2832827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l-GR" sz="5400" dirty="0" smtClean="0">
                <a:latin typeface="Times New Roman"/>
                <a:cs typeface="Times New Roman"/>
              </a:rPr>
              <a:t>μ</a:t>
            </a:r>
            <a:r>
              <a:rPr lang="en-US" sz="5400" baseline="-25000" dirty="0" smtClean="0">
                <a:latin typeface="Times New Roman"/>
                <a:cs typeface="Times New Roman"/>
              </a:rPr>
              <a:t>r</a:t>
            </a:r>
            <a:r>
              <a:rPr lang="en-US" sz="5400" dirty="0" smtClean="0">
                <a:latin typeface="Times New Roman"/>
                <a:cs typeface="Times New Roman"/>
              </a:rPr>
              <a:t>=10890</a:t>
            </a:r>
            <a:endParaRPr lang="en-GB" sz="5400" dirty="0"/>
          </a:p>
        </p:txBody>
      </p:sp>
      <p:sp>
        <p:nvSpPr>
          <p:cNvPr id="29" name="TextBox 28"/>
          <p:cNvSpPr txBox="1"/>
          <p:nvPr/>
        </p:nvSpPr>
        <p:spPr>
          <a:xfrm>
            <a:off x="1571604" y="1285860"/>
            <a:ext cx="171553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Magnetic Shield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857752" y="1285860"/>
            <a:ext cx="1643014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Area of Interest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30" idx="2"/>
            <a:endCxn id="9" idx="0"/>
          </p:cNvCxnSpPr>
          <p:nvPr/>
        </p:nvCxnSpPr>
        <p:spPr>
          <a:xfrm rot="5400000">
            <a:off x="4667354" y="1559839"/>
            <a:ext cx="916552" cy="110725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2053799" y="1946675"/>
            <a:ext cx="642941" cy="3569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7"/>
          <p:cNvGrpSpPr/>
          <p:nvPr/>
        </p:nvGrpSpPr>
        <p:grpSpPr>
          <a:xfrm>
            <a:off x="1500166" y="3714752"/>
            <a:ext cx="6429420" cy="688662"/>
            <a:chOff x="1500166" y="3714752"/>
            <a:chExt cx="6072230" cy="688662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1500166" y="4357694"/>
              <a:ext cx="6072230" cy="0"/>
            </a:xfrm>
            <a:prstGeom prst="line">
              <a:avLst/>
            </a:prstGeom>
            <a:ln w="889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 flipH="1" flipV="1">
              <a:off x="7228065" y="4059083"/>
              <a:ext cx="688662" cy="0"/>
            </a:xfrm>
            <a:prstGeom prst="line">
              <a:avLst/>
            </a:prstGeom>
            <a:ln w="952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 flipH="1" flipV="1">
              <a:off x="1155835" y="4059083"/>
              <a:ext cx="688662" cy="0"/>
            </a:xfrm>
            <a:prstGeom prst="line">
              <a:avLst/>
            </a:prstGeom>
            <a:ln w="952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/>
          <p:cNvCxnSpPr/>
          <p:nvPr/>
        </p:nvCxnSpPr>
        <p:spPr>
          <a:xfrm flipV="1">
            <a:off x="1536742" y="2357430"/>
            <a:ext cx="2535192" cy="10718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1126600" y="2698244"/>
            <a:ext cx="747132" cy="0"/>
          </a:xfrm>
          <a:prstGeom prst="line">
            <a:avLst/>
          </a:prstGeom>
          <a:ln w="952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7572396" y="2681868"/>
            <a:ext cx="714380" cy="0"/>
          </a:xfrm>
          <a:prstGeom prst="line">
            <a:avLst/>
          </a:prstGeom>
          <a:ln w="952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429124" y="2357430"/>
            <a:ext cx="2428892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215206" y="2357430"/>
            <a:ext cx="705236" cy="0"/>
          </a:xfrm>
          <a:prstGeom prst="line">
            <a:avLst/>
          </a:prstGeom>
          <a:ln w="889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1142984"/>
            <a:ext cx="83582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200" dirty="0" smtClean="0"/>
              <a:t> </a:t>
            </a:r>
            <a:r>
              <a:rPr lang="en-GB" sz="3200" dirty="0" err="1" smtClean="0">
                <a:latin typeface="Times New Roman"/>
                <a:cs typeface="Times New Roman"/>
              </a:rPr>
              <a:t>μ</a:t>
            </a:r>
            <a:r>
              <a:rPr lang="en-GB" sz="3200" baseline="-25000" dirty="0" err="1" smtClean="0">
                <a:latin typeface="Times New Roman"/>
                <a:cs typeface="Times New Roman"/>
              </a:rPr>
              <a:t>r</a:t>
            </a:r>
            <a:r>
              <a:rPr lang="en-GB" sz="3200" baseline="-25000" dirty="0" smtClean="0">
                <a:latin typeface="Times New Roman"/>
                <a:cs typeface="Times New Roman"/>
              </a:rPr>
              <a:t> </a:t>
            </a:r>
            <a:r>
              <a:rPr lang="en-GB" sz="3200" dirty="0" smtClean="0">
                <a:latin typeface="Times New Roman"/>
                <a:cs typeface="Times New Roman"/>
              </a:rPr>
              <a:t>= 42.000 needed for the whole temperature</a:t>
            </a:r>
          </a:p>
          <a:p>
            <a:r>
              <a:rPr lang="en-GB" sz="3200" dirty="0" smtClean="0">
                <a:latin typeface="Times New Roman"/>
                <a:cs typeface="Times New Roman"/>
              </a:rPr>
              <a:t>  range for 3 mm sheet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>
                <a:latin typeface="Times New Roman"/>
                <a:cs typeface="Times New Roman"/>
              </a:rPr>
              <a:t> End caps are necessary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>
                <a:latin typeface="Times New Roman"/>
                <a:cs typeface="Times New Roman"/>
              </a:rPr>
              <a:t> A gap of a few millimetres between end caps</a:t>
            </a:r>
          </a:p>
          <a:p>
            <a:r>
              <a:rPr lang="en-GB" sz="3200" dirty="0" smtClean="0">
                <a:latin typeface="Times New Roman"/>
                <a:cs typeface="Times New Roman"/>
              </a:rPr>
              <a:t>  and cylinder can be tolerated</a:t>
            </a:r>
          </a:p>
          <a:p>
            <a:pPr>
              <a:buFont typeface="Arial" pitchFamily="34" charset="0"/>
              <a:buChar char="•"/>
            </a:pPr>
            <a:r>
              <a:rPr lang="en-GB" sz="3200" dirty="0" smtClean="0">
                <a:latin typeface="Times New Roman"/>
                <a:cs typeface="Times New Roman"/>
              </a:rPr>
              <a:t> Holes lead to higher field values than 1μT in </a:t>
            </a:r>
          </a:p>
          <a:p>
            <a:r>
              <a:rPr lang="en-GB" sz="3200" dirty="0" smtClean="0">
                <a:latin typeface="Times New Roman"/>
                <a:cs typeface="Times New Roman"/>
              </a:rPr>
              <a:t>  spots of approximately their size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928794" y="4786322"/>
            <a:ext cx="4387483" cy="147732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My recommendations: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External Shield of </a:t>
            </a:r>
            <a:r>
              <a:rPr lang="en-GB" dirty="0" err="1" smtClean="0"/>
              <a:t>Cryoperm</a:t>
            </a:r>
            <a:r>
              <a:rPr lang="en-GB" dirty="0" smtClean="0"/>
              <a:t> (3 mm)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As close as possible to the helium tank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Annealing of tubes and end caps	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Assumptions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pic>
        <p:nvPicPr>
          <p:cNvPr id="4098" name="Picture 2" descr="File:Geomagnetisme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714356"/>
            <a:ext cx="3852000" cy="3852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00803" y="620688"/>
            <a:ext cx="4635693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 Assumptions</a:t>
            </a:r>
          </a:p>
          <a:p>
            <a:pPr lvl="1"/>
            <a:r>
              <a:rPr lang="en-GB" sz="2800" dirty="0" smtClean="0"/>
              <a:t>- SPL goes straight from the</a:t>
            </a:r>
          </a:p>
          <a:p>
            <a:pPr lvl="1"/>
            <a:r>
              <a:rPr lang="en-GB" sz="2800" dirty="0" smtClean="0"/>
              <a:t>   South to the North </a:t>
            </a:r>
          </a:p>
          <a:p>
            <a:pPr lvl="1"/>
            <a:r>
              <a:rPr lang="en-GB" sz="2800" dirty="0" smtClean="0"/>
              <a:t>	(worst case)</a:t>
            </a:r>
          </a:p>
          <a:p>
            <a:pPr lvl="1">
              <a:buFontTx/>
              <a:buChar char="-"/>
            </a:pPr>
            <a:r>
              <a:rPr lang="en-GB" sz="2800" dirty="0" smtClean="0"/>
              <a:t> Magnetic field 48 </a:t>
            </a:r>
            <a:r>
              <a:rPr lang="el-GR" sz="2800" dirty="0" smtClean="0">
                <a:latin typeface="Times New Roman"/>
                <a:cs typeface="Times New Roman"/>
              </a:rPr>
              <a:t>μ</a:t>
            </a:r>
            <a:r>
              <a:rPr lang="en-GB" sz="2800" dirty="0" smtClean="0"/>
              <a:t>T</a:t>
            </a:r>
          </a:p>
          <a:p>
            <a:pPr lvl="2">
              <a:buFontTx/>
              <a:buChar char="-"/>
            </a:pPr>
            <a:r>
              <a:rPr lang="en-GB" sz="2800" dirty="0" smtClean="0"/>
              <a:t> Vertical 44 </a:t>
            </a:r>
            <a:r>
              <a:rPr lang="el-GR" sz="2800" dirty="0" smtClean="0">
                <a:latin typeface="Times New Roman"/>
                <a:cs typeface="Times New Roman"/>
              </a:rPr>
              <a:t>μ</a:t>
            </a:r>
            <a:r>
              <a:rPr lang="en-GB" sz="2800" dirty="0" smtClean="0"/>
              <a:t>T</a:t>
            </a:r>
          </a:p>
          <a:p>
            <a:pPr lvl="2">
              <a:buFontTx/>
              <a:buChar char="-"/>
            </a:pPr>
            <a:r>
              <a:rPr lang="en-GB" sz="2800" dirty="0" smtClean="0"/>
              <a:t> Horizontal 20 </a:t>
            </a:r>
            <a:r>
              <a:rPr lang="el-GR" sz="2800" dirty="0" smtClean="0">
                <a:latin typeface="Times New Roman"/>
                <a:cs typeface="Times New Roman"/>
              </a:rPr>
              <a:t>μ</a:t>
            </a:r>
            <a:r>
              <a:rPr lang="en-GB" sz="2800" dirty="0" smtClean="0"/>
              <a:t>T</a:t>
            </a:r>
          </a:p>
          <a:p>
            <a:pPr lvl="1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357686" y="4286256"/>
            <a:ext cx="34852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 Requirement</a:t>
            </a:r>
          </a:p>
          <a:p>
            <a:r>
              <a:rPr lang="en-GB" sz="2800" dirty="0" smtClean="0"/>
              <a:t>       - Less than 1 </a:t>
            </a:r>
            <a:r>
              <a:rPr lang="el-GR" sz="2800" dirty="0" smtClean="0">
                <a:latin typeface="Times New Roman"/>
                <a:cs typeface="Times New Roman"/>
              </a:rPr>
              <a:t>μ</a:t>
            </a:r>
            <a:r>
              <a:rPr lang="en-GB" sz="2800" dirty="0" smtClean="0"/>
              <a:t>T on</a:t>
            </a:r>
          </a:p>
          <a:p>
            <a:r>
              <a:rPr lang="en-GB" sz="2800" dirty="0" smtClean="0"/>
              <a:t>          cavity surface  </a:t>
            </a:r>
          </a:p>
        </p:txBody>
      </p:sp>
      <p:sp>
        <p:nvSpPr>
          <p:cNvPr id="9" name="Rectangle 8"/>
          <p:cNvSpPr/>
          <p:nvPr/>
        </p:nvSpPr>
        <p:spPr>
          <a:xfrm>
            <a:off x="467544" y="4725144"/>
            <a:ext cx="247535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/>
              <a:t>http://nl.wikipedia.org/wiki/Gebruiker:JrPol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8460432" y="0"/>
            <a:ext cx="68356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2/9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51520" y="3140968"/>
            <a:ext cx="4320480" cy="19442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55576" y="692696"/>
            <a:ext cx="7560840" cy="19442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Shielding Factors of an Open Cylinder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643966" y="0"/>
            <a:ext cx="50003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3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435671" y="1633488"/>
          <a:ext cx="1498600" cy="787400"/>
        </p:xfrm>
        <a:graphic>
          <a:graphicData uri="http://schemas.openxmlformats.org/presentationml/2006/ole">
            <p:oleObj spid="_x0000_s19458" name="Equation" r:id="rId4" imgW="749160" imgH="393480" progId="Equation.3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95536" y="3356992"/>
          <a:ext cx="1344612" cy="482600"/>
        </p:xfrm>
        <a:graphic>
          <a:graphicData uri="http://schemas.openxmlformats.org/presentationml/2006/ole">
            <p:oleObj spid="_x0000_s19459" name="Equation" r:id="rId5" imgW="672840" imgH="241200" progId="Equation.3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539552" y="4149080"/>
          <a:ext cx="1143000" cy="838200"/>
        </p:xfrm>
        <a:graphic>
          <a:graphicData uri="http://schemas.openxmlformats.org/presentationml/2006/ole">
            <p:oleObj spid="_x0000_s19461" name="Equation" r:id="rId6" imgW="571320" imgH="41904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788024" y="1268760"/>
            <a:ext cx="3058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Bigger cavities need thicker shields for same field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123728" y="364502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Longer cylinders shield the longitudinal field</a:t>
            </a:r>
          </a:p>
          <a:p>
            <a:r>
              <a:rPr lang="en-GB" b="1" dirty="0" smtClean="0"/>
              <a:t>less effective</a:t>
            </a:r>
            <a:endParaRPr lang="en-GB" b="1" dirty="0"/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1484635" y="841400"/>
          <a:ext cx="2727325" cy="530225"/>
        </p:xfrm>
        <a:graphic>
          <a:graphicData uri="http://schemas.openxmlformats.org/presentationml/2006/ole">
            <p:oleObj spid="_x0000_s19462" name="Equation" r:id="rId7" imgW="1371600" imgH="266400" progId="Equation.3">
              <p:embed/>
            </p:oleObj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4788024" y="2924944"/>
          <a:ext cx="3779912" cy="2599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724128" y="5373216"/>
            <a:ext cx="2854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Shielding of horizontal field </a:t>
            </a:r>
          </a:p>
          <a:p>
            <a:r>
              <a:rPr lang="en-GB" b="1" dirty="0" smtClean="0"/>
              <a:t>is harder than of vertical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-36512" y="6304002"/>
            <a:ext cx="16049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S: Shielding factors</a:t>
            </a:r>
          </a:p>
          <a:p>
            <a:r>
              <a:rPr lang="en-GB" sz="1000" dirty="0" smtClean="0">
                <a:cs typeface="Times New Roman"/>
              </a:rPr>
              <a:t>μ: Permeability of material </a:t>
            </a:r>
          </a:p>
          <a:p>
            <a:r>
              <a:rPr lang="en-GB" sz="1000" dirty="0" smtClean="0"/>
              <a:t>d: Thickness of sheet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19672" y="6304002"/>
            <a:ext cx="1798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D: Diameter of cylinder</a:t>
            </a:r>
          </a:p>
          <a:p>
            <a:r>
              <a:rPr lang="en-GB" sz="1000" dirty="0" smtClean="0"/>
              <a:t>L: Length of cylinder</a:t>
            </a:r>
          </a:p>
          <a:p>
            <a:r>
              <a:rPr lang="en-GB" sz="1000" dirty="0" smtClean="0"/>
              <a:t>N: Demagnetization coefficient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8460432" y="0"/>
            <a:ext cx="68356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3/9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Solutions found by other labs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836712"/>
            <a:ext cx="5216108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DESY (TTF) 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1 mm </a:t>
            </a:r>
            <a:r>
              <a:rPr lang="en-GB" dirty="0" err="1" smtClean="0"/>
              <a:t>Cryoperm</a:t>
            </a:r>
            <a:r>
              <a:rPr lang="en-GB" dirty="0" smtClean="0"/>
              <a:t> Shield attached to helium tank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err="1" smtClean="0"/>
              <a:t>Remagnetisation</a:t>
            </a:r>
            <a:r>
              <a:rPr lang="en-GB" dirty="0" smtClean="0"/>
              <a:t> of soft iron vacuum vessel</a:t>
            </a:r>
          </a:p>
          <a:p>
            <a:pPr lvl="1"/>
            <a:endParaRPr lang="en-GB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223620" y="2060848"/>
            <a:ext cx="5724644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PEFP/SNS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Two </a:t>
            </a:r>
            <a:r>
              <a:rPr lang="en-GB" dirty="0" err="1" smtClean="0"/>
              <a:t>amumetal</a:t>
            </a:r>
            <a:r>
              <a:rPr lang="en-GB" dirty="0" smtClean="0"/>
              <a:t> magnetic shields 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 Inner shield attached to helium vessel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 Outer shield attached to support structure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83614" y="3256745"/>
            <a:ext cx="576870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TRASCO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1 mm </a:t>
            </a:r>
            <a:r>
              <a:rPr lang="en-GB" dirty="0" err="1" smtClean="0"/>
              <a:t>Cryoperm</a:t>
            </a:r>
            <a:r>
              <a:rPr lang="en-GB" dirty="0" smtClean="0"/>
              <a:t> shield inside the helium tank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855351" y="3933056"/>
            <a:ext cx="5029017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S-DALINAC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Vertical - 0.1 mm sheets of </a:t>
            </a:r>
            <a:r>
              <a:rPr lang="en-GB" dirty="0" err="1" smtClean="0"/>
              <a:t>cryoperm</a:t>
            </a:r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Horizontal - Solenoid </a:t>
            </a: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>
            <a:off x="467544" y="5517232"/>
            <a:ext cx="93610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547664" y="5157192"/>
            <a:ext cx="4547592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Four questions:        - Active or passive shield? </a:t>
            </a:r>
          </a:p>
          <a:p>
            <a:r>
              <a:rPr lang="en-GB" dirty="0" smtClean="0"/>
              <a:t>		- One or two shields? </a:t>
            </a:r>
          </a:p>
          <a:p>
            <a:r>
              <a:rPr lang="en-GB" dirty="0" smtClean="0"/>
              <a:t>		- Where to put the shield? </a:t>
            </a:r>
          </a:p>
          <a:p>
            <a:r>
              <a:rPr lang="en-GB" dirty="0" smtClean="0"/>
              <a:t>		- Which material?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460432" y="0"/>
            <a:ext cx="68356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4/9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My Solution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sp>
        <p:nvSpPr>
          <p:cNvPr id="14" name="Right Arrow 13"/>
          <p:cNvSpPr/>
          <p:nvPr/>
        </p:nvSpPr>
        <p:spPr>
          <a:xfrm>
            <a:off x="467544" y="1137518"/>
            <a:ext cx="93610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619672" y="993502"/>
            <a:ext cx="4547592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Four questions:        - Active or passive shield? </a:t>
            </a:r>
          </a:p>
          <a:p>
            <a:r>
              <a:rPr lang="en-GB" dirty="0" smtClean="0"/>
              <a:t>		- One or two shields? </a:t>
            </a:r>
          </a:p>
          <a:p>
            <a:r>
              <a:rPr lang="en-GB" dirty="0" smtClean="0"/>
              <a:t>		- Where to put the shield? </a:t>
            </a:r>
          </a:p>
          <a:p>
            <a:r>
              <a:rPr lang="en-GB" dirty="0" smtClean="0"/>
              <a:t>		- Which material?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2852936"/>
            <a:ext cx="77266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b="1" dirty="0" smtClean="0"/>
              <a:t>One inner shield per cavity 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Horizontal field is harder to shield</a:t>
            </a:r>
            <a:endParaRPr lang="en-GB" b="1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Demagnetization factor decreases </a:t>
            </a:r>
            <a:r>
              <a:rPr lang="en-GB" dirty="0" err="1" smtClean="0"/>
              <a:t>quadratically</a:t>
            </a:r>
            <a:r>
              <a:rPr lang="en-GB" dirty="0" smtClean="0"/>
              <a:t> with length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Around </a:t>
            </a:r>
            <a:r>
              <a:rPr lang="en-GB" b="1" dirty="0" smtClean="0"/>
              <a:t>inner thermal shield</a:t>
            </a:r>
          </a:p>
          <a:p>
            <a:pPr lvl="2">
              <a:buFont typeface="Arial" pitchFamily="34" charset="0"/>
              <a:buChar char="•"/>
            </a:pPr>
            <a:r>
              <a:rPr lang="en-GB" b="1" dirty="0" smtClean="0"/>
              <a:t> </a:t>
            </a:r>
            <a:r>
              <a:rPr lang="en-GB" dirty="0" smtClean="0"/>
              <a:t>As close as possible to the cavity (more effective and less expensive)  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 End caps necessary between every cavity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79712" y="4653136"/>
            <a:ext cx="4320480" cy="19442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2291284" y="4869160"/>
          <a:ext cx="1344612" cy="482600"/>
        </p:xfrm>
        <a:graphic>
          <a:graphicData uri="http://schemas.openxmlformats.org/presentationml/2006/ole">
            <p:oleObj spid="_x0000_s36866" name="Equation" r:id="rId4" imgW="672840" imgH="241200" progId="Equation.3">
              <p:embed/>
            </p:oleObj>
          </a:graphicData>
        </a:graphic>
      </p:graphicFrame>
      <p:graphicFrame>
        <p:nvGraphicFramePr>
          <p:cNvPr id="16" name="Object 5"/>
          <p:cNvGraphicFramePr>
            <a:graphicFrameLocks noChangeAspect="1"/>
          </p:cNvGraphicFramePr>
          <p:nvPr/>
        </p:nvGraphicFramePr>
        <p:xfrm>
          <a:off x="2267744" y="5517232"/>
          <a:ext cx="1143000" cy="838200"/>
        </p:xfrm>
        <a:graphic>
          <a:graphicData uri="http://schemas.openxmlformats.org/presentationml/2006/ole">
            <p:oleObj spid="_x0000_s36867" name="Equation" r:id="rId5" imgW="571320" imgH="41904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851920" y="560201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Longer cylinders shield the longitudinal field</a:t>
            </a:r>
          </a:p>
          <a:p>
            <a:r>
              <a:rPr lang="en-GB" b="1" dirty="0" smtClean="0"/>
              <a:t>less effective</a:t>
            </a:r>
            <a:endParaRPr lang="en-GB" b="1" dirty="0"/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3923928" y="4725144"/>
          <a:ext cx="1498600" cy="787400"/>
        </p:xfrm>
        <a:graphic>
          <a:graphicData uri="http://schemas.openxmlformats.org/presentationml/2006/ole">
            <p:oleObj spid="_x0000_s36868" name="Equation" r:id="rId6" imgW="749160" imgH="39348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8460432" y="0"/>
            <a:ext cx="68356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5/9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Solutions found by other labs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2339752" y="548680"/>
            <a:ext cx="42607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End caps necessary between every cavity!</a:t>
            </a:r>
            <a:endParaRPr lang="en-GB" dirty="0"/>
          </a:p>
        </p:txBody>
      </p:sp>
      <p:pic>
        <p:nvPicPr>
          <p:cNvPr id="8" name="Picture 7" descr="Only_2endcaps_outer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546"/>
            <a:ext cx="9144000" cy="44649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91680" y="1772816"/>
            <a:ext cx="182005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No end caps here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 rot="5400000">
            <a:off x="1755295" y="2510582"/>
            <a:ext cx="1214844" cy="4779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</p:cNvCxnSpPr>
          <p:nvPr/>
        </p:nvCxnSpPr>
        <p:spPr>
          <a:xfrm rot="5400000">
            <a:off x="1791299" y="2690602"/>
            <a:ext cx="1358860" cy="2619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460432" y="0"/>
            <a:ext cx="68356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6/9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My Solution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sp>
        <p:nvSpPr>
          <p:cNvPr id="14" name="Right Arrow 13"/>
          <p:cNvSpPr/>
          <p:nvPr/>
        </p:nvSpPr>
        <p:spPr>
          <a:xfrm>
            <a:off x="467544" y="1137518"/>
            <a:ext cx="93610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619672" y="993502"/>
            <a:ext cx="5077224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Four questions:        - Active or passive shield? </a:t>
            </a:r>
          </a:p>
          <a:p>
            <a:r>
              <a:rPr lang="en-GB" dirty="0" smtClean="0"/>
              <a:t>		- One or two shields? </a:t>
            </a:r>
          </a:p>
          <a:p>
            <a:r>
              <a:rPr lang="en-GB" dirty="0" smtClean="0"/>
              <a:t>		- Where to put the shield? </a:t>
            </a:r>
          </a:p>
          <a:p>
            <a:r>
              <a:rPr lang="en-GB" dirty="0" smtClean="0"/>
              <a:t>		- Which material and thickness?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2852936"/>
            <a:ext cx="793954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b="1" dirty="0" smtClean="0"/>
              <a:t>One inner shield per cavity 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Horizontal field is harder to shield</a:t>
            </a:r>
            <a:endParaRPr lang="en-GB" b="1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Demagnetization factor decreases </a:t>
            </a:r>
            <a:r>
              <a:rPr lang="en-GB" dirty="0" err="1" smtClean="0"/>
              <a:t>quadratically</a:t>
            </a:r>
            <a:r>
              <a:rPr lang="en-GB" dirty="0" smtClean="0"/>
              <a:t> with length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Around </a:t>
            </a:r>
            <a:r>
              <a:rPr lang="en-GB" b="1" dirty="0" smtClean="0"/>
              <a:t>inner thermal shield</a:t>
            </a:r>
          </a:p>
          <a:p>
            <a:pPr lvl="2">
              <a:buFont typeface="Arial" pitchFamily="34" charset="0"/>
              <a:buChar char="•"/>
            </a:pPr>
            <a:r>
              <a:rPr lang="en-GB" b="1" dirty="0" smtClean="0"/>
              <a:t> </a:t>
            </a:r>
            <a:r>
              <a:rPr lang="en-GB" dirty="0" smtClean="0"/>
              <a:t>As close as possible to the cavity (more effective and less expensive)  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End caps necessary between every cavity</a:t>
            </a:r>
          </a:p>
          <a:p>
            <a:pPr>
              <a:buFont typeface="Arial" pitchFamily="34" charset="0"/>
              <a:buChar char="•"/>
            </a:pPr>
            <a:r>
              <a:rPr lang="en-GB" b="1" dirty="0" smtClean="0"/>
              <a:t>Two</a:t>
            </a:r>
            <a:r>
              <a:rPr lang="en-GB" dirty="0" smtClean="0"/>
              <a:t> </a:t>
            </a:r>
            <a:r>
              <a:rPr lang="en-GB" b="1" dirty="0" smtClean="0"/>
              <a:t>passive</a:t>
            </a:r>
            <a:r>
              <a:rPr lang="en-GB" dirty="0" smtClean="0"/>
              <a:t> shields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Outer shield helps to reduce the fields especially between two cavities</a:t>
            </a:r>
          </a:p>
          <a:p>
            <a:pPr>
              <a:buFont typeface="Arial" pitchFamily="34" charset="0"/>
              <a:buChar char="•"/>
            </a:pPr>
            <a:r>
              <a:rPr lang="en-GB" b="1" dirty="0" err="1" smtClean="0"/>
              <a:t>Amumetal</a:t>
            </a:r>
            <a:r>
              <a:rPr lang="en-GB" b="1" dirty="0" smtClean="0"/>
              <a:t> or </a:t>
            </a:r>
            <a:r>
              <a:rPr lang="en-GB" b="1" dirty="0" err="1" smtClean="0"/>
              <a:t>Cryoperm</a:t>
            </a:r>
            <a:r>
              <a:rPr lang="en-GB" b="1" dirty="0" smtClean="0"/>
              <a:t> inside, </a:t>
            </a:r>
            <a:r>
              <a:rPr lang="en-GB" b="1" dirty="0" err="1" smtClean="0"/>
              <a:t>Mumetal</a:t>
            </a:r>
            <a:r>
              <a:rPr lang="en-GB" b="1" dirty="0" smtClean="0"/>
              <a:t> outside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For realistic </a:t>
            </a:r>
            <a:r>
              <a:rPr lang="el-GR" dirty="0" smtClean="0">
                <a:cs typeface="Times New Roman"/>
              </a:rPr>
              <a:t>μ</a:t>
            </a:r>
            <a:r>
              <a:rPr lang="en-US" baseline="-25000" dirty="0" smtClean="0">
                <a:cs typeface="Times New Roman"/>
              </a:rPr>
              <a:t>r</a:t>
            </a:r>
            <a:r>
              <a:rPr lang="en-US" dirty="0" smtClean="0">
                <a:cs typeface="Times New Roman"/>
              </a:rPr>
              <a:t> values a thickness of </a:t>
            </a:r>
            <a:r>
              <a:rPr lang="en-US" b="1" dirty="0" smtClean="0">
                <a:cs typeface="Times New Roman"/>
              </a:rPr>
              <a:t>1 mm outside </a:t>
            </a:r>
            <a:r>
              <a:rPr lang="en-US" dirty="0" smtClean="0">
                <a:cs typeface="Times New Roman"/>
              </a:rPr>
              <a:t>and</a:t>
            </a:r>
            <a:r>
              <a:rPr lang="en-US" b="1" dirty="0" smtClean="0">
                <a:cs typeface="Times New Roman"/>
              </a:rPr>
              <a:t> 2 mm inside</a:t>
            </a:r>
            <a:r>
              <a:rPr lang="en-US" dirty="0" smtClean="0">
                <a:cs typeface="Times New Roman"/>
              </a:rPr>
              <a:t> sufficient</a:t>
            </a: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460432" y="0"/>
            <a:ext cx="68356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7/9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6439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My Solution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928670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550223"/>
            <a:ext cx="2818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Tobias.Junginger@quasar-group.org</a:t>
            </a:r>
            <a:endParaRPr lang="en-GB" sz="1400" dirty="0"/>
          </a:p>
        </p:txBody>
      </p:sp>
      <p:pic>
        <p:nvPicPr>
          <p:cNvPr id="8" name="Picture 7" descr="Only_2endcaps_outer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546"/>
            <a:ext cx="9143999" cy="44649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35896" y="2060848"/>
            <a:ext cx="203613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d=1 mm, </a:t>
            </a:r>
            <a:r>
              <a:rPr lang="el-GR" dirty="0" smtClean="0">
                <a:cs typeface="Times New Roman"/>
              </a:rPr>
              <a:t>μ</a:t>
            </a:r>
            <a:r>
              <a:rPr lang="en-US" baseline="-25000" dirty="0" smtClean="0">
                <a:cs typeface="Times New Roman"/>
              </a:rPr>
              <a:t>r</a:t>
            </a:r>
            <a:r>
              <a:rPr lang="en-US" dirty="0" smtClean="0">
                <a:cs typeface="Times New Roman"/>
              </a:rPr>
              <a:t>=54700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187624" y="2060848"/>
            <a:ext cx="200407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d=2 mm, </a:t>
            </a:r>
            <a:r>
              <a:rPr lang="el-GR" dirty="0" smtClean="0">
                <a:cs typeface="Times New Roman"/>
              </a:rPr>
              <a:t>μ</a:t>
            </a:r>
            <a:r>
              <a:rPr lang="en-US" baseline="-25000" dirty="0" smtClean="0">
                <a:cs typeface="Times New Roman"/>
              </a:rPr>
              <a:t>r</a:t>
            </a:r>
            <a:r>
              <a:rPr lang="en-US" dirty="0" smtClean="0">
                <a:cs typeface="Times New Roman"/>
              </a:rPr>
              <a:t>=13300 </a:t>
            </a:r>
            <a:endParaRPr lang="en-GB" dirty="0"/>
          </a:p>
        </p:txBody>
      </p:sp>
      <p:cxnSp>
        <p:nvCxnSpPr>
          <p:cNvPr id="17" name="Straight Arrow Connector 16"/>
          <p:cNvCxnSpPr>
            <a:stCxn id="14" idx="2"/>
          </p:cNvCxnSpPr>
          <p:nvPr/>
        </p:nvCxnSpPr>
        <p:spPr>
          <a:xfrm rot="16200000" flipH="1">
            <a:off x="2233349" y="2386493"/>
            <a:ext cx="710788" cy="798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2"/>
          </p:cNvCxnSpPr>
          <p:nvPr/>
        </p:nvCxnSpPr>
        <p:spPr>
          <a:xfrm rot="16200000" flipH="1">
            <a:off x="4509616" y="2574528"/>
            <a:ext cx="350748" cy="62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1520" y="5877272"/>
            <a:ext cx="684950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l-GR" dirty="0" smtClean="0">
                <a:cs typeface="Times New Roman"/>
              </a:rPr>
              <a:t>μ</a:t>
            </a:r>
            <a:r>
              <a:rPr lang="en-US" baseline="-25000" dirty="0" smtClean="0">
                <a:cs typeface="Times New Roman"/>
              </a:rPr>
              <a:t>r </a:t>
            </a:r>
            <a:r>
              <a:rPr lang="en-US" dirty="0" smtClean="0">
                <a:cs typeface="Times New Roman"/>
              </a:rPr>
              <a:t>values taken from </a:t>
            </a:r>
            <a:r>
              <a:rPr lang="en-GB" dirty="0" smtClean="0"/>
              <a:t>TESLA-Report 1994-23, measured on test cylinders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741907" y="478413"/>
            <a:ext cx="7718781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Times New Roman"/>
                <a:cs typeface="Times New Roman"/>
              </a:rPr>
              <a:t>Numerical model has been crosschecked with simplified analytical expression </a:t>
            </a:r>
          </a:p>
          <a:p>
            <a:pPr algn="ctr"/>
            <a:r>
              <a:rPr lang="en-US" dirty="0" smtClean="0">
                <a:latin typeface="Times New Roman"/>
                <a:cs typeface="Times New Roman"/>
              </a:rPr>
              <a:t>Numerical value for magnetic field in the middle of one cavity only 4 % higher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60432" y="0"/>
            <a:ext cx="68356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8/9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39088</TotalTime>
  <Words>808</Words>
  <Application>Microsoft Office PowerPoint</Application>
  <PresentationFormat>On-screen Show (4:3)</PresentationFormat>
  <Paragraphs>210</Paragraphs>
  <Slides>22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TJUNGING</dc:creator>
  <cp:lastModifiedBy>TJUNGING</cp:lastModifiedBy>
  <cp:revision>1915</cp:revision>
  <dcterms:created xsi:type="dcterms:W3CDTF">2009-07-28T09:03:19Z</dcterms:created>
  <dcterms:modified xsi:type="dcterms:W3CDTF">2010-11-15T14:21:29Z</dcterms:modified>
</cp:coreProperties>
</file>