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34" r:id="rId4"/>
    <p:sldMasterId id="2147484968" r:id="rId5"/>
    <p:sldMasterId id="2147484993" r:id="rId6"/>
    <p:sldMasterId id="2147485069" r:id="rId7"/>
    <p:sldMasterId id="2147485081" r:id="rId8"/>
    <p:sldMasterId id="2147485093" r:id="rId9"/>
  </p:sldMasterIdLst>
  <p:notesMasterIdLst>
    <p:notesMasterId r:id="rId73"/>
  </p:notesMasterIdLst>
  <p:handoutMasterIdLst>
    <p:handoutMasterId r:id="rId74"/>
  </p:handoutMasterIdLst>
  <p:sldIdLst>
    <p:sldId id="258" r:id="rId10"/>
    <p:sldId id="681" r:id="rId11"/>
    <p:sldId id="721" r:id="rId12"/>
    <p:sldId id="551" r:id="rId13"/>
    <p:sldId id="676" r:id="rId14"/>
    <p:sldId id="704" r:id="rId15"/>
    <p:sldId id="470" r:id="rId16"/>
    <p:sldId id="703" r:id="rId17"/>
    <p:sldId id="414" r:id="rId18"/>
    <p:sldId id="426" r:id="rId19"/>
    <p:sldId id="371" r:id="rId20"/>
    <p:sldId id="382" r:id="rId21"/>
    <p:sldId id="713" r:id="rId22"/>
    <p:sldId id="714" r:id="rId23"/>
    <p:sldId id="712" r:id="rId24"/>
    <p:sldId id="598" r:id="rId25"/>
    <p:sldId id="723" r:id="rId26"/>
    <p:sldId id="706" r:id="rId27"/>
    <p:sldId id="679" r:id="rId28"/>
    <p:sldId id="717" r:id="rId29"/>
    <p:sldId id="472" r:id="rId30"/>
    <p:sldId id="473" r:id="rId31"/>
    <p:sldId id="719" r:id="rId32"/>
    <p:sldId id="722" r:id="rId33"/>
    <p:sldId id="477" r:id="rId34"/>
    <p:sldId id="724" r:id="rId35"/>
    <p:sldId id="412" r:id="rId36"/>
    <p:sldId id="302" r:id="rId37"/>
    <p:sldId id="683" r:id="rId38"/>
    <p:sldId id="701" r:id="rId39"/>
    <p:sldId id="711" r:id="rId40"/>
    <p:sldId id="686" r:id="rId41"/>
    <p:sldId id="702" r:id="rId42"/>
    <p:sldId id="680" r:id="rId43"/>
    <p:sldId id="716" r:id="rId44"/>
    <p:sldId id="684" r:id="rId45"/>
    <p:sldId id="647" r:id="rId46"/>
    <p:sldId id="688" r:id="rId47"/>
    <p:sldId id="725" r:id="rId48"/>
    <p:sldId id="726" r:id="rId49"/>
    <p:sldId id="690" r:id="rId50"/>
    <p:sldId id="727" r:id="rId51"/>
    <p:sldId id="705" r:id="rId52"/>
    <p:sldId id="407" r:id="rId53"/>
    <p:sldId id="446" r:id="rId54"/>
    <p:sldId id="699" r:id="rId55"/>
    <p:sldId id="728" r:id="rId56"/>
    <p:sldId id="729" r:id="rId57"/>
    <p:sldId id="730" r:id="rId58"/>
    <p:sldId id="691" r:id="rId59"/>
    <p:sldId id="708" r:id="rId60"/>
    <p:sldId id="359" r:id="rId61"/>
    <p:sldId id="441" r:id="rId62"/>
    <p:sldId id="444" r:id="rId63"/>
    <p:sldId id="430" r:id="rId64"/>
    <p:sldId id="409" r:id="rId65"/>
    <p:sldId id="689" r:id="rId66"/>
    <p:sldId id="709" r:id="rId67"/>
    <p:sldId id="720" r:id="rId68"/>
    <p:sldId id="695" r:id="rId69"/>
    <p:sldId id="468" r:id="rId70"/>
    <p:sldId id="550" r:id="rId71"/>
    <p:sldId id="368" r:id="rId72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35D81"/>
    <a:srgbClr val="FFFF00"/>
    <a:srgbClr val="EA3F2E"/>
    <a:srgbClr val="1A72C0"/>
    <a:srgbClr val="011B35"/>
    <a:srgbClr val="012545"/>
    <a:srgbClr val="EFC951"/>
    <a:srgbClr val="FFC8B4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 autoAdjust="0"/>
    <p:restoredTop sz="94552" autoAdjust="0"/>
  </p:normalViewPr>
  <p:slideViewPr>
    <p:cSldViewPr>
      <p:cViewPr varScale="1">
        <p:scale>
          <a:sx n="109" d="100"/>
          <a:sy n="109" d="100"/>
        </p:scale>
        <p:origin x="52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4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16" Type="http://schemas.openxmlformats.org/officeDocument/2006/relationships/slide" Target="slides/slide7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7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2.xml"/><Relationship Id="rId19" Type="http://schemas.openxmlformats.org/officeDocument/2006/relationships/slide" Target="slides/slide10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slide" Target="slides/slide60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2.xml"/><Relationship Id="rId72" Type="http://schemas.openxmlformats.org/officeDocument/2006/relationships/slide" Target="slides/slide63.xml"/><Relationship Id="rId3" Type="http://schemas.openxmlformats.org/officeDocument/2006/relationships/customXml" Target="../customXml/item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slide" Target="slides/slide61.xml"/><Relationship Id="rId75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notesMaster" Target="notesMasters/notesMaster1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Relationship Id="rId34" Type="http://schemas.openxmlformats.org/officeDocument/2006/relationships/slide" Target="slides/slide25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2.xml"/><Relationship Id="rId2" Type="http://schemas.openxmlformats.org/officeDocument/2006/relationships/customXml" Target="../customXml/item2.xml"/><Relationship Id="rId29" Type="http://schemas.openxmlformats.org/officeDocument/2006/relationships/slide" Target="slides/slide2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  <c:pt idx="53">
                  <c:v>71</c:v>
                </c:pt>
                <c:pt idx="54">
                  <c:v>72</c:v>
                </c:pt>
                <c:pt idx="55">
                  <c:v>73</c:v>
                </c:pt>
                <c:pt idx="56">
                  <c:v>74</c:v>
                </c:pt>
                <c:pt idx="57">
                  <c:v>75</c:v>
                </c:pt>
                <c:pt idx="58">
                  <c:v>76</c:v>
                </c:pt>
                <c:pt idx="59">
                  <c:v>77</c:v>
                </c:pt>
                <c:pt idx="60">
                  <c:v>78</c:v>
                </c:pt>
                <c:pt idx="61">
                  <c:v>79</c:v>
                </c:pt>
                <c:pt idx="62">
                  <c:v>80</c:v>
                </c:pt>
                <c:pt idx="63">
                  <c:v>81</c:v>
                </c:pt>
                <c:pt idx="64">
                  <c:v>82</c:v>
                </c:pt>
                <c:pt idx="65">
                  <c:v>83</c:v>
                </c:pt>
                <c:pt idx="66">
                  <c:v>84</c:v>
                </c:pt>
                <c:pt idx="67">
                  <c:v>85</c:v>
                </c:pt>
                <c:pt idx="68">
                  <c:v>86</c:v>
                </c:pt>
                <c:pt idx="69">
                  <c:v>87</c:v>
                </c:pt>
                <c:pt idx="70">
                  <c:v>88</c:v>
                </c:pt>
                <c:pt idx="71">
                  <c:v>89</c:v>
                </c:pt>
                <c:pt idx="72">
                  <c:v>90</c:v>
                </c:pt>
                <c:pt idx="73">
                  <c:v>91</c:v>
                </c:pt>
                <c:pt idx="74">
                  <c:v>92</c:v>
                </c:pt>
                <c:pt idx="75">
                  <c:v>93</c:v>
                </c:pt>
                <c:pt idx="76">
                  <c:v>94</c:v>
                </c:pt>
                <c:pt idx="77">
                  <c:v>95</c:v>
                </c:pt>
                <c:pt idx="78">
                  <c:v>96</c:v>
                </c:pt>
                <c:pt idx="79">
                  <c:v>97</c:v>
                </c:pt>
                <c:pt idx="80">
                  <c:v>98</c:v>
                </c:pt>
                <c:pt idx="81">
                  <c:v>99</c:v>
                </c:pt>
                <c:pt idx="82">
                  <c:v>100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</c:v>
                </c:pt>
                <c:pt idx="1">
                  <c:v>5</c:v>
                </c:pt>
                <c:pt idx="2">
                  <c:v>46</c:v>
                </c:pt>
                <c:pt idx="3">
                  <c:v>90</c:v>
                </c:pt>
                <c:pt idx="4">
                  <c:v>218</c:v>
                </c:pt>
                <c:pt idx="5">
                  <c:v>472</c:v>
                </c:pt>
                <c:pt idx="6">
                  <c:v>702</c:v>
                </c:pt>
                <c:pt idx="7">
                  <c:v>820</c:v>
                </c:pt>
                <c:pt idx="8">
                  <c:v>914</c:v>
                </c:pt>
                <c:pt idx="9">
                  <c:v>1036</c:v>
                </c:pt>
                <c:pt idx="10">
                  <c:v>988</c:v>
                </c:pt>
                <c:pt idx="11">
                  <c:v>816</c:v>
                </c:pt>
                <c:pt idx="12">
                  <c:v>784</c:v>
                </c:pt>
                <c:pt idx="13">
                  <c:v>748</c:v>
                </c:pt>
                <c:pt idx="14">
                  <c:v>624</c:v>
                </c:pt>
                <c:pt idx="15">
                  <c:v>688</c:v>
                </c:pt>
                <c:pt idx="16">
                  <c:v>484</c:v>
                </c:pt>
                <c:pt idx="17">
                  <c:v>496</c:v>
                </c:pt>
                <c:pt idx="18">
                  <c:v>466</c:v>
                </c:pt>
                <c:pt idx="19">
                  <c:v>484</c:v>
                </c:pt>
                <c:pt idx="20">
                  <c:v>506</c:v>
                </c:pt>
                <c:pt idx="21">
                  <c:v>426</c:v>
                </c:pt>
                <c:pt idx="22">
                  <c:v>400</c:v>
                </c:pt>
                <c:pt idx="23">
                  <c:v>464</c:v>
                </c:pt>
                <c:pt idx="24">
                  <c:v>408</c:v>
                </c:pt>
                <c:pt idx="25">
                  <c:v>444</c:v>
                </c:pt>
                <c:pt idx="26">
                  <c:v>384</c:v>
                </c:pt>
                <c:pt idx="27">
                  <c:v>446</c:v>
                </c:pt>
                <c:pt idx="28">
                  <c:v>424</c:v>
                </c:pt>
                <c:pt idx="29">
                  <c:v>408</c:v>
                </c:pt>
                <c:pt idx="30">
                  <c:v>416</c:v>
                </c:pt>
                <c:pt idx="31">
                  <c:v>396</c:v>
                </c:pt>
                <c:pt idx="32">
                  <c:v>382</c:v>
                </c:pt>
                <c:pt idx="33">
                  <c:v>430</c:v>
                </c:pt>
                <c:pt idx="34">
                  <c:v>424</c:v>
                </c:pt>
                <c:pt idx="35">
                  <c:v>384</c:v>
                </c:pt>
                <c:pt idx="36">
                  <c:v>392</c:v>
                </c:pt>
                <c:pt idx="37">
                  <c:v>378</c:v>
                </c:pt>
                <c:pt idx="38">
                  <c:v>352</c:v>
                </c:pt>
                <c:pt idx="39">
                  <c:v>348</c:v>
                </c:pt>
                <c:pt idx="40">
                  <c:v>312</c:v>
                </c:pt>
                <c:pt idx="41">
                  <c:v>308</c:v>
                </c:pt>
                <c:pt idx="42">
                  <c:v>312</c:v>
                </c:pt>
                <c:pt idx="43">
                  <c:v>286</c:v>
                </c:pt>
                <c:pt idx="44">
                  <c:v>240</c:v>
                </c:pt>
                <c:pt idx="45">
                  <c:v>222</c:v>
                </c:pt>
                <c:pt idx="46">
                  <c:v>266</c:v>
                </c:pt>
                <c:pt idx="47">
                  <c:v>204</c:v>
                </c:pt>
                <c:pt idx="48">
                  <c:v>92</c:v>
                </c:pt>
                <c:pt idx="49">
                  <c:v>110</c:v>
                </c:pt>
                <c:pt idx="50">
                  <c:v>84</c:v>
                </c:pt>
                <c:pt idx="51">
                  <c:v>79</c:v>
                </c:pt>
                <c:pt idx="52">
                  <c:v>66</c:v>
                </c:pt>
                <c:pt idx="53">
                  <c:v>70</c:v>
                </c:pt>
                <c:pt idx="54">
                  <c:v>53</c:v>
                </c:pt>
                <c:pt idx="55">
                  <c:v>51</c:v>
                </c:pt>
                <c:pt idx="56">
                  <c:v>51</c:v>
                </c:pt>
                <c:pt idx="57">
                  <c:v>41</c:v>
                </c:pt>
                <c:pt idx="58">
                  <c:v>29</c:v>
                </c:pt>
                <c:pt idx="59">
                  <c:v>28</c:v>
                </c:pt>
                <c:pt idx="60">
                  <c:v>19</c:v>
                </c:pt>
                <c:pt idx="61">
                  <c:v>22</c:v>
                </c:pt>
                <c:pt idx="62">
                  <c:v>12</c:v>
                </c:pt>
                <c:pt idx="63">
                  <c:v>13</c:v>
                </c:pt>
                <c:pt idx="64">
                  <c:v>4</c:v>
                </c:pt>
                <c:pt idx="65">
                  <c:v>9</c:v>
                </c:pt>
                <c:pt idx="66">
                  <c:v>3</c:v>
                </c:pt>
                <c:pt idx="67">
                  <c:v>1</c:v>
                </c:pt>
                <c:pt idx="68">
                  <c:v>1</c:v>
                </c:pt>
                <c:pt idx="69">
                  <c:v>2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0</c:v>
                </c:pt>
                <c:pt idx="74">
                  <c:v>1</c:v>
                </c:pt>
                <c:pt idx="75">
                  <c:v>0</c:v>
                </c:pt>
                <c:pt idx="76">
                  <c:v>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A6-B548-A563-8E011A212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7705728"/>
        <c:axId val="889661504"/>
      </c:barChart>
      <c:catAx>
        <c:axId val="787705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CH"/>
          </a:p>
        </c:txPr>
        <c:crossAx val="889661504"/>
        <c:crosses val="autoZero"/>
        <c:auto val="1"/>
        <c:lblAlgn val="ctr"/>
        <c:lblOffset val="100"/>
        <c:tickLblSkip val="2"/>
        <c:noMultiLvlLbl val="0"/>
      </c:catAx>
      <c:valAx>
        <c:axId val="889661504"/>
        <c:scaling>
          <c:orientation val="minMax"/>
          <c:max val="1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CH"/>
          </a:p>
        </c:txPr>
        <c:crossAx val="787705728"/>
        <c:crosses val="autoZero"/>
        <c:crossBetween val="between"/>
        <c:majorUnit val="100"/>
      </c:valAx>
      <c:spPr>
        <a:solidFill>
          <a:schemeClr val="accent5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4/21/21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45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45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4334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5825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8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9940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56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528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63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63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02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511B1B38-6E86-7443-8175-E04CF3B8DD22}" type="slidenum">
              <a:rPr lang="en-GB" sz="1200"/>
              <a:pPr/>
              <a:t>10</a:t>
            </a:fld>
            <a:endParaRPr lang="en-GB" sz="1200"/>
          </a:p>
        </p:txBody>
      </p:sp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/>
            <a:fld id="{A04BD9F0-8606-1048-AF24-755DF875BC47}" type="slidenum">
              <a:rPr lang="en-GB" sz="1200"/>
              <a:pPr algn="r"/>
              <a:t>10</a:t>
            </a:fld>
            <a:endParaRPr lang="en-GB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ea typeface="MS PGothic" charset="0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1FC93C-9DB3-8F4E-AA34-AF3CE5B6042D}" type="slidenum"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8E2002-60AE-2145-B876-134F9FFAC958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53CD86-DA9F-4315-AE37-9350D86EE6FC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FC1CDF-F599-483C-A80C-44B1FB41F612}" type="slidenum">
              <a:rPr lang="de-DE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66193B-CCD8-4D26-A822-3475F6F18C09}" type="slidenum">
              <a:rPr lang="de-DE">
                <a:solidFill>
                  <a:prstClr val="black"/>
                </a:solidFill>
              </a:rPr>
              <a:pPr>
                <a:defRPr/>
              </a:pPr>
              <a:t>26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>
                <a:solidFill>
                  <a:prstClr val="black"/>
                </a:solidFill>
              </a:rPr>
              <a:pPr/>
              <a:t>33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>
                <a:solidFill>
                  <a:prstClr val="black"/>
                </a:solidFill>
                <a:cs typeface="+mn-cs"/>
              </a:rPr>
              <a:pPr algn="r"/>
              <a:t>33</a:t>
            </a:fld>
            <a:endParaRPr lang="en-GB" sz="1200">
              <a:solidFill>
                <a:prstClr val="black"/>
              </a:solidFill>
              <a:cs typeface="+mn-cs"/>
            </a:endParaRPr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42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44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44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568228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6" name="Rectangle 4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82575" y="1"/>
            <a:ext cx="8520113" cy="717452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6615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161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9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58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8038" y="977900"/>
            <a:ext cx="4184650" cy="2319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8038" y="3449638"/>
            <a:ext cx="4184650" cy="2320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3830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CERN /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389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78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36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16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90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82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3999" cy="60219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50009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38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07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258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687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617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CERN /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338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446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881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14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73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45547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934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766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0308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826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808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276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80" tIns="45692" rIns="91380" bIns="45692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8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380" tIns="45692" rIns="91380" bIns="45692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4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5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380" tIns="45692" rIns="91380" bIns="45692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CERN /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998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492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15" indent="0">
              <a:buNone/>
              <a:defRPr sz="1800"/>
            </a:lvl2pPr>
            <a:lvl3pPr marL="913832" indent="0">
              <a:buNone/>
              <a:defRPr sz="1600"/>
            </a:lvl3pPr>
            <a:lvl4pPr marL="1370748" indent="0">
              <a:buNone/>
              <a:defRPr sz="1400"/>
            </a:lvl4pPr>
            <a:lvl5pPr marL="1827662" indent="0">
              <a:buNone/>
              <a:defRPr sz="1400"/>
            </a:lvl5pPr>
            <a:lvl6pPr marL="2284579" indent="0">
              <a:buNone/>
              <a:defRPr sz="1400"/>
            </a:lvl6pPr>
            <a:lvl7pPr marL="2741494" indent="0">
              <a:buNone/>
              <a:defRPr sz="1400"/>
            </a:lvl7pPr>
            <a:lvl8pPr marL="3198408" indent="0">
              <a:buNone/>
              <a:defRPr sz="1400"/>
            </a:lvl8pPr>
            <a:lvl9pPr marL="3655325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837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5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7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6875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15" indent="0">
              <a:buNone/>
              <a:defRPr sz="2000" b="1"/>
            </a:lvl2pPr>
            <a:lvl3pPr marL="913832" indent="0">
              <a:buNone/>
              <a:defRPr sz="1800" b="1"/>
            </a:lvl3pPr>
            <a:lvl4pPr marL="1370748" indent="0">
              <a:buNone/>
              <a:defRPr sz="1600" b="1"/>
            </a:lvl4pPr>
            <a:lvl5pPr marL="1827662" indent="0">
              <a:buNone/>
              <a:defRPr sz="1600" b="1"/>
            </a:lvl5pPr>
            <a:lvl6pPr marL="2284579" indent="0">
              <a:buNone/>
              <a:defRPr sz="1600" b="1"/>
            </a:lvl6pPr>
            <a:lvl7pPr marL="2741494" indent="0">
              <a:buNone/>
              <a:defRPr sz="1600" b="1"/>
            </a:lvl7pPr>
            <a:lvl8pPr marL="3198408" indent="0">
              <a:buNone/>
              <a:defRPr sz="1600" b="1"/>
            </a:lvl8pPr>
            <a:lvl9pPr marL="365532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15" indent="0">
              <a:buNone/>
              <a:defRPr sz="2000" b="1"/>
            </a:lvl2pPr>
            <a:lvl3pPr marL="913832" indent="0">
              <a:buNone/>
              <a:defRPr sz="1800" b="1"/>
            </a:lvl3pPr>
            <a:lvl4pPr marL="1370748" indent="0">
              <a:buNone/>
              <a:defRPr sz="1600" b="1"/>
            </a:lvl4pPr>
            <a:lvl5pPr marL="1827662" indent="0">
              <a:buNone/>
              <a:defRPr sz="1600" b="1"/>
            </a:lvl5pPr>
            <a:lvl6pPr marL="2284579" indent="0">
              <a:buNone/>
              <a:defRPr sz="1600" b="1"/>
            </a:lvl6pPr>
            <a:lvl7pPr marL="2741494" indent="0">
              <a:buNone/>
              <a:defRPr sz="1600" b="1"/>
            </a:lvl7pPr>
            <a:lvl8pPr marL="3198408" indent="0">
              <a:buNone/>
              <a:defRPr sz="1600" b="1"/>
            </a:lvl8pPr>
            <a:lvl9pPr marL="365532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849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225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044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13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15" indent="0">
              <a:buNone/>
              <a:defRPr sz="1200"/>
            </a:lvl2pPr>
            <a:lvl3pPr marL="913832" indent="0">
              <a:buNone/>
              <a:defRPr sz="1000"/>
            </a:lvl3pPr>
            <a:lvl4pPr marL="1370748" indent="0">
              <a:buNone/>
              <a:defRPr sz="900"/>
            </a:lvl4pPr>
            <a:lvl5pPr marL="1827662" indent="0">
              <a:buNone/>
              <a:defRPr sz="900"/>
            </a:lvl5pPr>
            <a:lvl6pPr marL="2284579" indent="0">
              <a:buNone/>
              <a:defRPr sz="900"/>
            </a:lvl6pPr>
            <a:lvl7pPr marL="2741494" indent="0">
              <a:buNone/>
              <a:defRPr sz="900"/>
            </a:lvl7pPr>
            <a:lvl8pPr marL="3198408" indent="0">
              <a:buNone/>
              <a:defRPr sz="900"/>
            </a:lvl8pPr>
            <a:lvl9pPr marL="365532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895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15" indent="0">
              <a:buNone/>
              <a:defRPr sz="2800"/>
            </a:lvl2pPr>
            <a:lvl3pPr marL="913832" indent="0">
              <a:buNone/>
              <a:defRPr sz="2400"/>
            </a:lvl3pPr>
            <a:lvl4pPr marL="1370748" indent="0">
              <a:buNone/>
              <a:defRPr sz="2000"/>
            </a:lvl4pPr>
            <a:lvl5pPr marL="1827662" indent="0">
              <a:buNone/>
              <a:defRPr sz="2000"/>
            </a:lvl5pPr>
            <a:lvl6pPr marL="2284579" indent="0">
              <a:buNone/>
              <a:defRPr sz="2000"/>
            </a:lvl6pPr>
            <a:lvl7pPr marL="2741494" indent="0">
              <a:buNone/>
              <a:defRPr sz="2000"/>
            </a:lvl7pPr>
            <a:lvl8pPr marL="3198408" indent="0">
              <a:buNone/>
              <a:defRPr sz="2000"/>
            </a:lvl8pPr>
            <a:lvl9pPr marL="3655325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15" indent="0">
              <a:buNone/>
              <a:defRPr sz="1200"/>
            </a:lvl2pPr>
            <a:lvl3pPr marL="913832" indent="0">
              <a:buNone/>
              <a:defRPr sz="1000"/>
            </a:lvl3pPr>
            <a:lvl4pPr marL="1370748" indent="0">
              <a:buNone/>
              <a:defRPr sz="900"/>
            </a:lvl4pPr>
            <a:lvl5pPr marL="1827662" indent="0">
              <a:buNone/>
              <a:defRPr sz="900"/>
            </a:lvl5pPr>
            <a:lvl6pPr marL="2284579" indent="0">
              <a:buNone/>
              <a:defRPr sz="900"/>
            </a:lvl6pPr>
            <a:lvl7pPr marL="2741494" indent="0">
              <a:buNone/>
              <a:defRPr sz="900"/>
            </a:lvl7pPr>
            <a:lvl8pPr marL="3198408" indent="0">
              <a:buNone/>
              <a:defRPr sz="900"/>
            </a:lvl8pPr>
            <a:lvl9pPr marL="3655325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521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373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6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661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61820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54320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73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7324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69551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4804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6888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40639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6203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29444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98039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/>
          </p:nvPr>
        </p:nvSpPr>
        <p:spPr>
          <a:xfrm>
            <a:off x="996950" y="6210300"/>
            <a:ext cx="7687104" cy="552450"/>
          </a:xfrm>
        </p:spPr>
        <p:txBody>
          <a:bodyPr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8240660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1058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248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1171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9667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5444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45405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7359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50573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30076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9811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2795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4/21/21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09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03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7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20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 sz="1800" b="1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Textmasterformate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7180" y="6457950"/>
            <a:ext cx="8836819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r>
              <a:rPr lang="en-GB" sz="900" b="1" dirty="0">
                <a:solidFill>
                  <a:srgbClr val="808080"/>
                </a:solidFill>
                <a:ea typeface="+mn-ea"/>
                <a:cs typeface="+mn-cs"/>
              </a:rPr>
              <a:t>J. </a:t>
            </a:r>
            <a:r>
              <a:rPr lang="en-GB" sz="900" b="1" dirty="0" err="1">
                <a:solidFill>
                  <a:srgbClr val="808080"/>
                </a:solidFill>
                <a:ea typeface="+mn-ea"/>
                <a:cs typeface="+mn-cs"/>
              </a:rPr>
              <a:t>Mnich</a:t>
            </a:r>
            <a:r>
              <a:rPr lang="en-GB" sz="900" b="1" dirty="0">
                <a:solidFill>
                  <a:srgbClr val="808080"/>
                </a:solidFill>
                <a:ea typeface="+mn-ea"/>
                <a:cs typeface="+mn-cs"/>
              </a:rPr>
              <a:t>  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|  Das Higgs-</a:t>
            </a:r>
            <a:r>
              <a:rPr lang="en-GB" sz="900" dirty="0" err="1">
                <a:solidFill>
                  <a:srgbClr val="808080"/>
                </a:solidFill>
                <a:ea typeface="+mn-ea"/>
                <a:cs typeface="+mn-cs"/>
              </a:rPr>
              <a:t>Teilchen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: </a:t>
            </a:r>
            <a:r>
              <a:rPr lang="en-GB" sz="900" dirty="0" err="1">
                <a:solidFill>
                  <a:srgbClr val="808080"/>
                </a:solidFill>
                <a:ea typeface="+mn-ea"/>
                <a:cs typeface="+mn-cs"/>
              </a:rPr>
              <a:t>Eine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 </a:t>
            </a:r>
            <a:r>
              <a:rPr lang="en-GB" sz="900" dirty="0" err="1">
                <a:solidFill>
                  <a:srgbClr val="808080"/>
                </a:solidFill>
                <a:ea typeface="+mn-ea"/>
                <a:cs typeface="+mn-cs"/>
              </a:rPr>
              <a:t>Jahrhundertendeckung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 | </a:t>
            </a:r>
            <a:r>
              <a:rPr lang="en-GB" sz="900" dirty="0" err="1">
                <a:solidFill>
                  <a:srgbClr val="808080"/>
                </a:solidFill>
                <a:ea typeface="+mn-ea"/>
                <a:cs typeface="+mn-cs"/>
              </a:rPr>
              <a:t>Öffentlicher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 </a:t>
            </a:r>
            <a:r>
              <a:rPr lang="en-GB" sz="900" dirty="0" err="1">
                <a:solidFill>
                  <a:srgbClr val="808080"/>
                </a:solidFill>
                <a:ea typeface="+mn-ea"/>
                <a:cs typeface="+mn-cs"/>
              </a:rPr>
              <a:t>Abendvortrag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 DESY           		                              August 2012 |  </a:t>
            </a:r>
            <a:r>
              <a:rPr lang="en-GB" sz="900" b="1" dirty="0" err="1">
                <a:solidFill>
                  <a:srgbClr val="808080"/>
                </a:solidFill>
                <a:ea typeface="+mn-ea"/>
                <a:cs typeface="+mn-cs"/>
              </a:rPr>
              <a:t>Seite</a:t>
            </a:r>
            <a:r>
              <a:rPr lang="en-GB" sz="900" b="1" dirty="0">
                <a:solidFill>
                  <a:srgbClr val="808080"/>
                </a:solidFill>
                <a:ea typeface="+mn-ea"/>
                <a:cs typeface="+mn-cs"/>
              </a:rPr>
              <a:t> </a:t>
            </a:r>
            <a:fld id="{8E1DBE65-F621-4E58-8948-D49C24AA7067}" type="slidenum">
              <a:rPr lang="en-GB" sz="900" b="1">
                <a:solidFill>
                  <a:srgbClr val="808080"/>
                </a:solidFill>
                <a:ea typeface="+mn-ea"/>
                <a:cs typeface="+mn-cs"/>
              </a:rPr>
              <a:pPr/>
              <a:t>‹#›</a:t>
            </a:fld>
            <a:endParaRPr lang="en-GB" sz="900" b="1" dirty="0">
              <a:solidFill>
                <a:srgbClr val="80808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42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  <p:sldLayoutId id="2147484246" r:id="rId12"/>
    <p:sldLayoutId id="214748424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spect="1" noChangeArrowheads="1"/>
          </p:cNvSpPr>
          <p:nvPr userDrawn="1"/>
        </p:nvSpPr>
        <p:spPr bwMode="auto">
          <a:xfrm>
            <a:off x="0" y="-8920"/>
            <a:ext cx="9192000" cy="6894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</a:blip>
          <a:stretch>
            <a:fillRect/>
          </a:stretch>
        </p:blipFill>
        <p:spPr>
          <a:xfrm>
            <a:off x="77630" y="6341852"/>
            <a:ext cx="479594" cy="4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638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69" r:id="rId1"/>
    <p:sldLayoutId id="2147484970" r:id="rId2"/>
    <p:sldLayoutId id="2147484971" r:id="rId3"/>
    <p:sldLayoutId id="2147484972" r:id="rId4"/>
    <p:sldLayoutId id="2147484973" r:id="rId5"/>
    <p:sldLayoutId id="2147484974" r:id="rId6"/>
    <p:sldLayoutId id="2147484975" r:id="rId7"/>
    <p:sldLayoutId id="2147484976" r:id="rId8"/>
    <p:sldLayoutId id="2147484977" r:id="rId9"/>
    <p:sldLayoutId id="2147484978" r:id="rId10"/>
    <p:sldLayoutId id="214748497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D80EBE-9844-8249-A766-B820430A37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spect="1" noChangeArrowheads="1"/>
          </p:cNvSpPr>
          <p:nvPr userDrawn="1"/>
        </p:nvSpPr>
        <p:spPr bwMode="auto">
          <a:xfrm>
            <a:off x="0" y="-8920"/>
            <a:ext cx="9192000" cy="6894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</a:blip>
          <a:stretch>
            <a:fillRect/>
          </a:stretch>
        </p:blipFill>
        <p:spPr>
          <a:xfrm>
            <a:off x="77630" y="6341852"/>
            <a:ext cx="479594" cy="4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77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94" r:id="rId1"/>
    <p:sldLayoutId id="2147484995" r:id="rId2"/>
    <p:sldLayoutId id="2147484996" r:id="rId3"/>
    <p:sldLayoutId id="2147484997" r:id="rId4"/>
    <p:sldLayoutId id="2147484998" r:id="rId5"/>
    <p:sldLayoutId id="2147484999" r:id="rId6"/>
    <p:sldLayoutId id="2147485000" r:id="rId7"/>
    <p:sldLayoutId id="2147485001" r:id="rId8"/>
    <p:sldLayoutId id="2147485002" r:id="rId9"/>
    <p:sldLayoutId id="2147485003" r:id="rId10"/>
    <p:sldLayoutId id="2147485004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0" tIns="45692" rIns="91380" bIns="4569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59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8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2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380" tIns="45692" rIns="91380" bIns="45692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80" tIns="45692" rIns="91380" bIns="45692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spect="1" noChangeArrowheads="1"/>
          </p:cNvSpPr>
          <p:nvPr userDrawn="1"/>
        </p:nvSpPr>
        <p:spPr bwMode="auto">
          <a:xfrm>
            <a:off x="0" y="-8920"/>
            <a:ext cx="9192000" cy="6894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lIns="91380" tIns="45692" rIns="91380" bIns="45692"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</a:blip>
          <a:stretch>
            <a:fillRect/>
          </a:stretch>
        </p:blipFill>
        <p:spPr>
          <a:xfrm>
            <a:off x="77633" y="6341852"/>
            <a:ext cx="479594" cy="4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4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70" r:id="rId1"/>
    <p:sldLayoutId id="2147485071" r:id="rId2"/>
    <p:sldLayoutId id="2147485072" r:id="rId3"/>
    <p:sldLayoutId id="2147485073" r:id="rId4"/>
    <p:sldLayoutId id="2147485074" r:id="rId5"/>
    <p:sldLayoutId id="2147485075" r:id="rId6"/>
    <p:sldLayoutId id="2147485076" r:id="rId7"/>
    <p:sldLayoutId id="2147485077" r:id="rId8"/>
    <p:sldLayoutId id="2147485078" r:id="rId9"/>
    <p:sldLayoutId id="2147485079" r:id="rId10"/>
    <p:sldLayoutId id="2147485080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6915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3832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074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7662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686" indent="-342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488" indent="-285571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2292" indent="-228459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599206" indent="-228459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6121" indent="-228459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3036" indent="-22845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69952" indent="-22845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6868" indent="-22845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3783" indent="-22845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15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32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48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662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79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494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08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325" algn="l" defTabSz="4569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73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82" r:id="rId1"/>
    <p:sldLayoutId id="2147485083" r:id="rId2"/>
    <p:sldLayoutId id="2147485084" r:id="rId3"/>
    <p:sldLayoutId id="2147485085" r:id="rId4"/>
    <p:sldLayoutId id="2147485086" r:id="rId5"/>
    <p:sldLayoutId id="2147485087" r:id="rId6"/>
    <p:sldLayoutId id="2147485088" r:id="rId7"/>
    <p:sldLayoutId id="2147485089" r:id="rId8"/>
    <p:sldLayoutId id="2147485090" r:id="rId9"/>
    <p:sldLayoutId id="2147485091" r:id="rId10"/>
    <p:sldLayoutId id="2147485092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-3951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4" name="Image 6">
            <a:extLst>
              <a:ext uri="{FF2B5EF4-FFF2-40B4-BE49-F238E27FC236}">
                <a16:creationId xmlns:a16="http://schemas.microsoft.com/office/drawing/2014/main" id="{AAD499DD-92A5-B44E-8E00-7A8576D690F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11308"/>
            <a:ext cx="502068" cy="5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23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94" r:id="rId1"/>
    <p:sldLayoutId id="2147485095" r:id="rId2"/>
    <p:sldLayoutId id="2147485096" r:id="rId3"/>
    <p:sldLayoutId id="2147485097" r:id="rId4"/>
    <p:sldLayoutId id="2147485098" r:id="rId5"/>
    <p:sldLayoutId id="2147485099" r:id="rId6"/>
    <p:sldLayoutId id="2147485100" r:id="rId7"/>
    <p:sldLayoutId id="2147485101" r:id="rId8"/>
    <p:sldLayoutId id="2147485102" r:id="rId9"/>
    <p:sldLayoutId id="2147485103" r:id="rId10"/>
    <p:sldLayoutId id="2147485104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7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eg"/><Relationship Id="rId18" Type="http://schemas.openxmlformats.org/officeDocument/2006/relationships/image" Target="../media/image55.png"/><Relationship Id="rId3" Type="http://schemas.openxmlformats.org/officeDocument/2006/relationships/image" Target="../media/image40.png"/><Relationship Id="rId21" Type="http://schemas.openxmlformats.org/officeDocument/2006/relationships/image" Target="../media/image58.jpeg"/><Relationship Id="rId7" Type="http://schemas.openxmlformats.org/officeDocument/2006/relationships/image" Target="../media/image44.png"/><Relationship Id="rId12" Type="http://schemas.openxmlformats.org/officeDocument/2006/relationships/image" Target="../media/image49.jpeg"/><Relationship Id="rId17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3.jpeg"/><Relationship Id="rId20" Type="http://schemas.openxmlformats.org/officeDocument/2006/relationships/image" Target="../media/image57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3.pn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5" Type="http://schemas.openxmlformats.org/officeDocument/2006/relationships/image" Target="../media/image52.jpeg"/><Relationship Id="rId10" Type="http://schemas.openxmlformats.org/officeDocument/2006/relationships/image" Target="../media/image47.jpeg"/><Relationship Id="rId19" Type="http://schemas.openxmlformats.org/officeDocument/2006/relationships/image" Target="../media/image56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51.png"/><Relationship Id="rId22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0.jpe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83.jpg"/><Relationship Id="rId4" Type="http://schemas.openxmlformats.org/officeDocument/2006/relationships/image" Target="../media/image82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6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0"/>
            <a:ext cx="9161277" cy="6870958"/>
          </a:xfrm>
          <a:prstGeom prst="rect">
            <a:avLst/>
          </a:prstGeom>
          <a:effectLst>
            <a:innerShdw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80528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</a:t>
            </a: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Accelerating Science and Innovation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D8E75801-DAC5-B64E-A764-28C4C8F17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" y="1916832"/>
            <a:ext cx="9161277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b="1" dirty="0">
                <a:solidFill>
                  <a:srgbClr val="FFFF00"/>
                </a:solidFill>
              </a:rPr>
              <a:t>Investing in Big Science</a:t>
            </a:r>
          </a:p>
          <a:p>
            <a:pPr algn="ctr"/>
            <a:endParaRPr lang="en-US" sz="3000" dirty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</a:endParaRPr>
          </a:p>
          <a:p>
            <a:pPr algn="ctr"/>
            <a:r>
              <a:rPr lang="en-US" dirty="0">
                <a:solidFill>
                  <a:srgbClr val="FFFF00"/>
                </a:solidFill>
              </a:rPr>
              <a:t>Rolf Heuer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Emmanuel </a:t>
            </a:r>
            <a:r>
              <a:rPr lang="en-US" dirty="0" err="1">
                <a:solidFill>
                  <a:srgbClr val="FFFF00"/>
                </a:solidFill>
              </a:rPr>
              <a:t>Tsesmelis</a:t>
            </a:r>
            <a:endParaRPr lang="en-US" dirty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</a:endParaRPr>
          </a:p>
          <a:p>
            <a:pPr algn="ctr"/>
            <a:r>
              <a:rPr lang="en-US" dirty="0">
                <a:solidFill>
                  <a:srgbClr val="FFFF00"/>
                </a:solidFill>
              </a:rPr>
              <a:t>Perspectives on Big Science and the Question of Justice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22 April 2021</a:t>
            </a:r>
          </a:p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62"/>
          <p:cNvGrpSpPr>
            <a:grpSpLocks/>
          </p:cNvGrpSpPr>
          <p:nvPr/>
        </p:nvGrpSpPr>
        <p:grpSpPr bwMode="auto">
          <a:xfrm>
            <a:off x="1065213" y="533400"/>
            <a:ext cx="7894637" cy="5137150"/>
            <a:chOff x="671" y="362"/>
            <a:chExt cx="4973" cy="3236"/>
          </a:xfrm>
        </p:grpSpPr>
        <p:pic>
          <p:nvPicPr>
            <p:cNvPr id="35871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5872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5884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85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>
                    <a:solidFill>
                      <a:srgbClr val="FFC8B4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>
                    <a:solidFill>
                      <a:srgbClr val="FFC8B4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DE" sz="1600">
                    <a:solidFill>
                      <a:srgbClr val="FFC8B4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5889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873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5874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5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6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7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78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anose="020B0604020202020204" pitchFamily="34" charset="0"/>
                    <a:ea typeface="MS PGothic" panose="020B0600070205080204" pitchFamily="34" charset="-128"/>
                    <a:cs typeface="+mn-cs"/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3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anose="020B0604020202020204" pitchFamily="34" charset="0"/>
                    <a:ea typeface="MS PGothic" panose="020B0600070205080204" pitchFamily="34" charset="-128"/>
                    <a:cs typeface="+mn-cs"/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anose="020B0604020202020204" pitchFamily="34" charset="0"/>
                  <a:ea typeface="MS PGothic" panose="020B0600070205080204" pitchFamily="34" charset="-128"/>
                  <a:cs typeface="+mn-cs"/>
                </a:endParaRPr>
              </a:p>
            </p:txBody>
          </p:sp>
          <p:sp>
            <p:nvSpPr>
              <p:cNvPr id="4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5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en-GB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6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80000"/>
                  </a:lnSpc>
                  <a:defRPr/>
                </a:pPr>
                <a:r>
                  <a:rPr lang="de-DE" sz="1600">
                    <a:solidFill>
                      <a:srgbClr val="CCFFCC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35842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35861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defRPr/>
                </a:pPr>
                <a:r>
                  <a:rPr lang="de-CH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Arial" charset="0"/>
                  </a:rPr>
                  <a:t>Hubble</a:t>
                </a:r>
              </a:p>
            </p:txBody>
          </p:sp>
        </p:grpSp>
        <p:pic>
          <p:nvPicPr>
            <p:cNvPr id="13335" name="Picture 51" descr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099" dir="2700000" algn="ctr" rotWithShape="0">
                <a:schemeClr val="tx1">
                  <a:alpha val="74997"/>
                </a:scheme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>
                <a:lnSpc>
                  <a:spcPct val="90000"/>
                </a:lnSpc>
                <a:defRPr/>
              </a:pPr>
              <a:r>
                <a:rPr lang="de-CH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ALMA</a:t>
              </a:r>
            </a:p>
          </p:txBody>
        </p:sp>
        <p:grpSp>
          <p:nvGrpSpPr>
            <p:cNvPr id="35864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defRPr/>
                </a:pPr>
                <a:r>
                  <a:rPr lang="de-CH" sz="140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Arial" charset="0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ln>
              <a:noFill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MS PGothic" charset="0"/>
                  <a:cs typeface="MS PGothic" charset="0"/>
                </a:defRPr>
              </a:lvl9pPr>
            </a:lstStyle>
            <a:p>
              <a:pPr>
                <a:lnSpc>
                  <a:spcPct val="90000"/>
                </a:lnSpc>
                <a:defRPr/>
              </a:pPr>
              <a:r>
                <a:rPr lang="de-CH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cs typeface="Arial" charset="0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79512" y="4832350"/>
            <a:ext cx="6120680" cy="1649513"/>
            <a:chOff x="179190" y="4832350"/>
            <a:chExt cx="6120680" cy="1649513"/>
          </a:xfrm>
        </p:grpSpPr>
        <p:sp>
          <p:nvSpPr>
            <p:cNvPr id="35859" name="Rectangle 41"/>
            <p:cNvSpPr>
              <a:spLocks noChangeArrowheads="1"/>
            </p:cNvSpPr>
            <p:nvPr/>
          </p:nvSpPr>
          <p:spPr bwMode="auto">
            <a:xfrm>
              <a:off x="179190" y="5480050"/>
              <a:ext cx="6120680" cy="1001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1800" dirty="0">
                  <a:solidFill>
                    <a:srgbClr val="FFFFFF"/>
                  </a:solidFill>
                </a:rPr>
                <a:t>Study physics laws of first moments after Big Bang</a:t>
              </a:r>
            </a:p>
            <a:p>
              <a:pPr>
                <a:lnSpc>
                  <a:spcPct val="110000"/>
                </a:lnSpc>
              </a:pPr>
              <a:r>
                <a:rPr lang="en-GB" sz="1800" dirty="0">
                  <a:solidFill>
                    <a:srgbClr val="FFFFFF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charset="0"/>
                <a:buNone/>
              </a:pPr>
              <a:r>
                <a:rPr lang="en-GB" sz="1800" dirty="0">
                  <a:solidFill>
                    <a:srgbClr val="FFFFFF"/>
                  </a:solidFill>
                </a:rPr>
                <a:t>Astrophysics and Cosmology</a:t>
              </a:r>
              <a:endParaRPr lang="de-DE" sz="1800" dirty="0">
                <a:solidFill>
                  <a:srgbClr val="FFFFFF"/>
                </a:solidFill>
              </a:endParaRPr>
            </a:p>
          </p:txBody>
        </p:sp>
        <p:sp>
          <p:nvSpPr>
            <p:cNvPr id="35860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2514600" y="838200"/>
            <a:ext cx="4495800" cy="4572000"/>
            <a:chOff x="2514600" y="914400"/>
            <a:chExt cx="4495800" cy="4572000"/>
          </a:xfrm>
        </p:grpSpPr>
        <p:pic>
          <p:nvPicPr>
            <p:cNvPr id="28725" name="Picture 53"/>
            <p:cNvPicPr>
              <a:picLocks noChangeAspect="1" noChangeArrowheads="1"/>
            </p:cNvPicPr>
            <p:nvPr/>
          </p:nvPicPr>
          <p:blipFill>
            <a:blip r:embed="rId9">
              <a:lum bright="-12000" contrast="2000"/>
            </a:blip>
            <a:srcRect/>
            <a:stretch>
              <a:fillRect/>
            </a:stretch>
          </p:blipFill>
          <p:spPr bwMode="auto">
            <a:xfrm>
              <a:off x="4305300" y="914400"/>
              <a:ext cx="27051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tx1">
                  <a:alpha val="74997"/>
                </a:schemeClr>
              </a:outerShdw>
            </a:effectLst>
          </p:spPr>
        </p:pic>
        <p:sp>
          <p:nvSpPr>
            <p:cNvPr id="12338" name="Line 54"/>
            <p:cNvSpPr>
              <a:spLocks noChangeShapeType="1"/>
            </p:cNvSpPr>
            <p:nvPr/>
          </p:nvSpPr>
          <p:spPr bwMode="auto">
            <a:xfrm flipH="1" flipV="1">
              <a:off x="3484563" y="2274888"/>
              <a:ext cx="796925" cy="3184525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7"/>
                </a:scheme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339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4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>
                  <a:alpha val="74997"/>
                </a:scheme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35848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pPr>
                  <a:lnSpc>
                    <a:spcPct val="90000"/>
                  </a:lnSpc>
                  <a:defRPr/>
                </a:pPr>
                <a:r>
                  <a:rPr lang="de-CH" sz="2200">
                    <a:solidFill>
                      <a:srgbClr val="C7EEF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000000">
                    <a:alpha val="74997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1">
              <a:lum bright="100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50" y="2120900"/>
              <a:ext cx="685800" cy="673100"/>
            </a:xfrm>
            <a:prstGeom prst="rect">
              <a:avLst/>
            </a:prstGeom>
            <a:noFill/>
            <a:ln>
              <a:noFill/>
            </a:ln>
            <a:effectLst>
              <a:outerShdw blurRad="38100" dist="38100" dir="2700000" algn="tl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9606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>
                <a:ln>
                  <a:noFill/>
                </a:ln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Arial" charset="0"/>
                <a:ea typeface="ＭＳ Ｐゴシック" charset="-128"/>
              </a:rPr>
              <a:t>LHC ring: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Arial" charset="0"/>
                <a:ea typeface="ＭＳ Ｐゴシック" charset="-128"/>
              </a:rPr>
              <a:t>27 km circumference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Arial" charset="0"/>
              <a:ea typeface="ＭＳ Ｐゴシック" charset="-128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Helvetica"/>
                  <a:ea typeface="ＭＳ Ｐゴシック" charset="-128"/>
                </a:rPr>
                <a:t>ALICE</a:t>
              </a:r>
              <a:endPara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Helvetica"/>
                <a:ea typeface="ＭＳ Ｐゴシック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EAEAE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kumimoji="0" lang="de-CH" sz="20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Helvetica"/>
                  <a:ea typeface="ＭＳ Ｐゴシック" charset="-128"/>
                </a:rPr>
                <a:t>ATLAS</a:t>
              </a:r>
            </a:p>
          </p:txBody>
        </p:sp>
      </p:grpSp>
      <p:pic>
        <p:nvPicPr>
          <p:cNvPr id="36" name="Image 6">
            <a:extLst>
              <a:ext uri="{FF2B5EF4-FFF2-40B4-BE49-F238E27FC236}">
                <a16:creationId xmlns:a16="http://schemas.microsoft.com/office/drawing/2014/main" id="{03C6BD63-3592-EF4B-9F87-755831B9F9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11308"/>
            <a:ext cx="502068" cy="5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</a:rPr>
              <a:t>The Nobel Prize in Physics 2013 was awarded jointly to François Englert and Peter W. Higgs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</a:rPr>
              <a:t>"for the theoretical discovery of a mechanism that contributes to our understanding of the origin of mass of subatomic particles, and which recently was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Helvetica"/>
                <a:ea typeface="ＭＳ Ｐゴシック" charset="-128"/>
              </a:rPr>
              <a:t>confirmed through the discovery of the predicted fundamental particle, by the ATLAS and CMS experiments at CERN's Large Hadron Collider”.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Helvetica"/>
              <a:ea typeface="ＭＳ Ｐゴシック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B2519-D507-3941-816E-09C8BC056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52400"/>
            <a:ext cx="8075240" cy="762000"/>
          </a:xfrm>
        </p:spPr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Unanswered Questions in Physics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6316623-EF1D-1D4C-91F5-D5C97D11F7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813" y="1484784"/>
            <a:ext cx="7773987" cy="417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14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CE188-AFCE-AE43-B248-40DDBCA19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52400"/>
            <a:ext cx="8496944" cy="762000"/>
          </a:xfrm>
        </p:spPr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The High-Luminosity LHC (HL-LHC)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24B95D4-3469-6240-983A-53A7F61CE3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813" y="1586997"/>
            <a:ext cx="7773987" cy="421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306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C9ED5-6666-B84A-AD88-221374F0E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Scientific Priorities for the Future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78D20EE-C3CB-9346-B910-9206B6FA69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813" y="1672537"/>
            <a:ext cx="7773987" cy="404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58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0"/>
            <a:ext cx="8763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Cutting-edge science relies on cutting-edge instrumentation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lang="en-US" dirty="0">
                <a:solidFill>
                  <a:schemeClr val="accent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need to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develop new technologies and techniques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significant market for high-tech industry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high initial costs and long time scales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    strengthen the relations between RIs and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        industry in the field of scientific instrumentation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Wingdings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    promote </a:t>
            </a:r>
            <a:r>
              <a:rPr kumimoji="0" lang="en-US" sz="2400" b="1" i="0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knowledge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and 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technology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itchFamily="2" charset="2"/>
              </a:rPr>
              <a:t> transfer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0" y="2286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Key</a:t>
            </a:r>
            <a:r>
              <a:rPr kumimoji="0" lang="en-GB" sz="4000" b="0" i="0" u="none" strike="noStrike" kern="0" cap="none" spc="0" normalizeH="0" noProof="0" dirty="0">
                <a:ln>
                  <a:noFill/>
                </a:ln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 issue</a:t>
            </a:r>
            <a:r>
              <a:rPr kumimoji="0" lang="en-GB" sz="4000" b="0" i="0" u="none" strike="noStrike" kern="0" cap="none" spc="0" normalizeH="0" baseline="0" noProof="0" dirty="0">
                <a:ln>
                  <a:noFill/>
                </a:ln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: Scientific Instrumentation 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82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492896"/>
            <a:ext cx="495840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Which type of research to support?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Basic   –   Applied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Small scale   –   Large scale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Individual   –   International ?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1520" y="274638"/>
            <a:ext cx="843528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Investing in Science and Technology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0935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4E012-44B1-504D-ADF7-4408CF260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II. Technology and Innovation</a:t>
            </a:r>
          </a:p>
        </p:txBody>
      </p:sp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F4C96C80-FD9E-1F49-80C3-242ADB38B9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2813" y="1575878"/>
            <a:ext cx="7773987" cy="4239644"/>
          </a:xfrm>
        </p:spPr>
      </p:pic>
    </p:spTree>
    <p:extLst>
      <p:ext uri="{BB962C8B-B14F-4D97-AF65-F5344CB8AC3E}">
        <p14:creationId xmlns:p14="http://schemas.microsoft.com/office/powerpoint/2010/main" val="3645598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Science and Technology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204864"/>
            <a:ext cx="8229600" cy="12378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Investments in Science and Technology </a:t>
            </a:r>
            <a:r>
              <a:rPr lang="en-US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past </a:t>
            </a:r>
            <a:r>
              <a:rPr lang="en-US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have laid the basis for our society </a:t>
            </a:r>
            <a:r>
              <a:rPr lang="en-US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</a:t>
            </a:r>
            <a:r>
              <a:rPr lang="en-US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for our well-being </a:t>
            </a:r>
            <a:r>
              <a:rPr lang="en-US" sz="3200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today.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9552" y="3933056"/>
            <a:ext cx="8229600" cy="12378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Investments in Science and Technology </a:t>
            </a:r>
            <a:r>
              <a:rPr lang="en-US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</a:t>
            </a:r>
            <a:r>
              <a:rPr lang="en-US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will lay the basis for our society </a:t>
            </a:r>
            <a:r>
              <a:rPr lang="en-US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tomorrow</a:t>
            </a:r>
            <a:r>
              <a:rPr lang="en-US" sz="3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for our well-being </a:t>
            </a:r>
            <a:r>
              <a:rPr lang="en-US" sz="32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tomorrow.</a:t>
            </a:r>
          </a:p>
        </p:txBody>
      </p:sp>
    </p:spTree>
    <p:extLst>
      <p:ext uri="{BB962C8B-B14F-4D97-AF65-F5344CB8AC3E}">
        <p14:creationId xmlns:p14="http://schemas.microsoft.com/office/powerpoint/2010/main" val="3744259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492896"/>
            <a:ext cx="495840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Which type of research to support?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Basic   –   Applied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Small scale   –   Large scale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Individual   –   International ?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1520" y="274638"/>
            <a:ext cx="843528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Investing in Science and Technology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180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15262" cy="762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</a:rPr>
              <a:t>Primary Motivation for Research: </a:t>
            </a:r>
            <a:r>
              <a:rPr lang="en-US" i="1" dirty="0">
                <a:solidFill>
                  <a:srgbClr val="FFFF00"/>
                </a:solidFill>
              </a:rPr>
              <a:t>CURIOSITY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Results of Research: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Fundamental research </a:t>
            </a:r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 Applied research</a:t>
            </a:r>
            <a:endParaRPr lang="en-US" dirty="0">
              <a:solidFill>
                <a:schemeClr val="accent1"/>
              </a:solidFill>
            </a:endParaRPr>
          </a:p>
          <a:p>
            <a:pPr lvl="1"/>
            <a:r>
              <a:rPr lang="en-US" dirty="0">
                <a:solidFill>
                  <a:schemeClr val="accent1"/>
                </a:solidFill>
              </a:rPr>
              <a:t>Knowledge/Know-how </a:t>
            </a:r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 Application / Use</a:t>
            </a:r>
          </a:p>
          <a:p>
            <a:pPr lvl="1"/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Culture  Technology</a:t>
            </a:r>
          </a:p>
          <a:p>
            <a:pPr lvl="1"/>
            <a:endParaRPr lang="en-US" dirty="0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Primary aim of fundamental research –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KNOWLEDGE/KNOW-HOW</a:t>
            </a:r>
          </a:p>
          <a:p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Primary aim of applied research –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APPLICATION/USE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Fundamental &amp; applied research are inseparably connected.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A58ECDD-21D4-4479-890B-3871363B05E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39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196752"/>
            <a:ext cx="4040188" cy="750887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Where do detailed studies on a candle lead to…?</a:t>
            </a:r>
          </a:p>
        </p:txBody>
      </p:sp>
      <p:pic>
        <p:nvPicPr>
          <p:cNvPr id="11" name="Content Placeholder 10" descr="kerz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10880" b="1088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1052736"/>
            <a:ext cx="4041775" cy="750887"/>
          </a:xfrm>
        </p:spPr>
        <p:txBody>
          <a:bodyPr>
            <a:normAutofit/>
          </a:bodyPr>
          <a:lstStyle/>
          <a:p>
            <a:r>
              <a:rPr lang="en-US" dirty="0"/>
              <a:t>…</a:t>
            </a:r>
            <a:r>
              <a:rPr lang="en-US" sz="20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certainly not to light bulb.</a:t>
            </a:r>
          </a:p>
        </p:txBody>
      </p:sp>
      <p:pic>
        <p:nvPicPr>
          <p:cNvPr id="12" name="Content Placeholder 11" descr="gluehbirn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t="17521" b="1752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3820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2C220628-7FA6-4B53-AC27-7D944373B227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28600" y="6096000"/>
            <a:ext cx="8699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fundamental research to discover electricity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26064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 Example… </a:t>
            </a:r>
          </a:p>
        </p:txBody>
      </p:sp>
    </p:spTree>
    <p:extLst>
      <p:ext uri="{BB962C8B-B14F-4D97-AF65-F5344CB8AC3E}">
        <p14:creationId xmlns:p14="http://schemas.microsoft.com/office/powerpoint/2010/main" val="113777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cs typeface="Arial" pitchFamily="34" charset="0"/>
              </a:rPr>
              <a:t>Fundamental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70916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Fundamental research results in gain of knowledge/know-how.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But also results in applications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Time frame and areas of application are not predictable.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Fundamental research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Is </a:t>
            </a:r>
            <a:r>
              <a:rPr lang="en-US" dirty="0">
                <a:solidFill>
                  <a:srgbClr val="FFC000"/>
                </a:solidFill>
              </a:rPr>
              <a:t>innovation.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Needs</a:t>
            </a:r>
            <a:r>
              <a:rPr lang="en-US" dirty="0"/>
              <a:t> </a:t>
            </a:r>
            <a:r>
              <a:rPr lang="en-US" dirty="0">
                <a:solidFill>
                  <a:srgbClr val="FFC000"/>
                </a:solidFill>
              </a:rPr>
              <a:t>innovation.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Drives</a:t>
            </a:r>
            <a:r>
              <a:rPr lang="en-US" dirty="0"/>
              <a:t> </a:t>
            </a:r>
            <a:r>
              <a:rPr lang="en-US" dirty="0">
                <a:solidFill>
                  <a:srgbClr val="FFC000"/>
                </a:solidFill>
              </a:rPr>
              <a:t>innovation.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A58ECDD-21D4-4479-890B-3871363B05E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823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2"/>
          <p:cNvSpPr txBox="1">
            <a:spLocks noChangeArrowheads="1"/>
          </p:cNvSpPr>
          <p:nvPr/>
        </p:nvSpPr>
        <p:spPr bwMode="auto">
          <a:xfrm>
            <a:off x="304800" y="914400"/>
            <a:ext cx="8534400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GB" sz="3200" dirty="0">
                <a:solidFill>
                  <a:srgbClr val="FFFF00"/>
                </a:solidFill>
                <a:latin typeface="Verdana" pitchFamily="34" charset="0"/>
              </a:rPr>
              <a:t>Fundamental research </a:t>
            </a:r>
            <a:r>
              <a:rPr lang="en-GB" altLang="ja-JP" dirty="0">
                <a:solidFill>
                  <a:srgbClr val="FFFFFF"/>
                </a:solidFill>
                <a:latin typeface="Verdana" pitchFamily="34" charset="0"/>
                <a:ea typeface="ＭＳ Ｐゴシック" charset="-128"/>
              </a:rPr>
              <a:t>has always been a </a:t>
            </a:r>
            <a:r>
              <a:rPr lang="en-GB" dirty="0">
                <a:solidFill>
                  <a:srgbClr val="FFFFFF"/>
                </a:solidFill>
                <a:latin typeface="Verdana" pitchFamily="34" charset="0"/>
              </a:rPr>
              <a:t>driver for </a:t>
            </a:r>
            <a:r>
              <a:rPr lang="en-GB" sz="3200" dirty="0">
                <a:solidFill>
                  <a:srgbClr val="FFFF00"/>
                </a:solidFill>
                <a:latin typeface="Verdana" pitchFamily="34" charset="0"/>
              </a:rPr>
              <a:t>Innovation</a:t>
            </a:r>
            <a:endParaRPr lang="fr-FR" sz="3200" dirty="0">
              <a:solidFill>
                <a:srgbClr val="FFFF00"/>
              </a:solidFill>
              <a:latin typeface="Verdana" pitchFamily="34" charset="0"/>
            </a:endParaRPr>
          </a:p>
        </p:txBody>
      </p:sp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098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AutoShape 5"/>
          <p:cNvSpPr>
            <a:spLocks noChangeArrowheads="1"/>
          </p:cNvSpPr>
          <p:nvPr/>
        </p:nvSpPr>
        <p:spPr bwMode="auto">
          <a:xfrm>
            <a:off x="1752600" y="2743200"/>
            <a:ext cx="914400" cy="2286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</a:pPr>
            <a:endParaRPr lang="en-US">
              <a:latin typeface="Verdana" pitchFamily="34" charset="0"/>
            </a:endParaRPr>
          </a:p>
        </p:txBody>
      </p:sp>
      <p:sp>
        <p:nvSpPr>
          <p:cNvPr id="14340" name="Text Box 10"/>
          <p:cNvSpPr txBox="1">
            <a:spLocks noChangeArrowheads="1"/>
          </p:cNvSpPr>
          <p:nvPr/>
        </p:nvSpPr>
        <p:spPr bwMode="auto">
          <a:xfrm rot="-969628">
            <a:off x="2567249" y="3136293"/>
            <a:ext cx="1671763" cy="729430"/>
          </a:xfrm>
          <a:prstGeom prst="rect">
            <a:avLst/>
          </a:prstGeom>
          <a:solidFill>
            <a:srgbClr val="9999CC"/>
          </a:solidFill>
          <a:ln w="1587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fr-FR" dirty="0">
                <a:latin typeface="Verdana" pitchFamily="34" charset="0"/>
              </a:rPr>
              <a:t>100% SCIENCE</a:t>
            </a:r>
          </a:p>
        </p:txBody>
      </p:sp>
      <p:sp>
        <p:nvSpPr>
          <p:cNvPr id="14341" name="AutoShape 12"/>
          <p:cNvSpPr>
            <a:spLocks noChangeArrowheads="1"/>
          </p:cNvSpPr>
          <p:nvPr/>
        </p:nvSpPr>
        <p:spPr bwMode="auto">
          <a:xfrm>
            <a:off x="4343400" y="2743200"/>
            <a:ext cx="914400" cy="228600"/>
          </a:xfrm>
          <a:prstGeom prst="rightArrow">
            <a:avLst>
              <a:gd name="adj1" fmla="val 50000"/>
              <a:gd name="adj2" fmla="val 10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</a:pPr>
            <a:endParaRPr lang="en-US">
              <a:latin typeface="Verdana" pitchFamily="34" charset="0"/>
            </a:endParaRPr>
          </a:p>
        </p:txBody>
      </p:sp>
      <p:pic>
        <p:nvPicPr>
          <p:cNvPr id="1434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286000"/>
            <a:ext cx="1981200" cy="144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15"/>
          <p:cNvSpPr>
            <a:spLocks noChangeArrowheads="1"/>
          </p:cNvSpPr>
          <p:nvPr/>
        </p:nvSpPr>
        <p:spPr bwMode="auto">
          <a:xfrm rot="574552">
            <a:off x="6096000" y="3505200"/>
            <a:ext cx="762000" cy="152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</a:pPr>
            <a:endParaRPr lang="en-US">
              <a:latin typeface="Verdana" pitchFamily="34" charset="0"/>
            </a:endParaRPr>
          </a:p>
        </p:txBody>
      </p:sp>
      <p:pic>
        <p:nvPicPr>
          <p:cNvPr id="14344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221088"/>
            <a:ext cx="1330325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AutoShape 17"/>
          <p:cNvSpPr>
            <a:spLocks noChangeArrowheads="1"/>
          </p:cNvSpPr>
          <p:nvPr/>
        </p:nvSpPr>
        <p:spPr bwMode="auto">
          <a:xfrm>
            <a:off x="1691680" y="5085184"/>
            <a:ext cx="661988" cy="171450"/>
          </a:xfrm>
          <a:prstGeom prst="rightArrow">
            <a:avLst>
              <a:gd name="adj1" fmla="val 50000"/>
              <a:gd name="adj2" fmla="val 96528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</a:pPr>
            <a:endParaRPr lang="en-US">
              <a:latin typeface="Verdana" pitchFamily="34" charset="0"/>
            </a:endParaRPr>
          </a:p>
        </p:txBody>
      </p:sp>
      <p:sp>
        <p:nvSpPr>
          <p:cNvPr id="14346" name="Text Box 19"/>
          <p:cNvSpPr txBox="1">
            <a:spLocks noChangeArrowheads="1"/>
          </p:cNvSpPr>
          <p:nvPr/>
        </p:nvSpPr>
        <p:spPr bwMode="auto">
          <a:xfrm rot="-969628">
            <a:off x="2784780" y="5584565"/>
            <a:ext cx="1744990" cy="729430"/>
          </a:xfrm>
          <a:prstGeom prst="rect">
            <a:avLst/>
          </a:prstGeom>
          <a:solidFill>
            <a:srgbClr val="9999CC"/>
          </a:solidFill>
          <a:ln w="15875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fr-FR" dirty="0">
                <a:latin typeface="Verdana" pitchFamily="34" charset="0"/>
              </a:rPr>
              <a:t>100% SCIENCE</a:t>
            </a:r>
          </a:p>
        </p:txBody>
      </p:sp>
      <p:sp>
        <p:nvSpPr>
          <p:cNvPr id="14347" name="AutoShape 20"/>
          <p:cNvSpPr>
            <a:spLocks noChangeArrowheads="1"/>
          </p:cNvSpPr>
          <p:nvPr/>
        </p:nvSpPr>
        <p:spPr bwMode="auto">
          <a:xfrm>
            <a:off x="5029200" y="5105400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85000"/>
              </a:lnSpc>
            </a:pPr>
            <a:endParaRPr lang="en-US">
              <a:latin typeface="Verdana" pitchFamily="34" charset="0"/>
            </a:endParaRPr>
          </a:p>
        </p:txBody>
      </p:sp>
      <p:pic>
        <p:nvPicPr>
          <p:cNvPr id="14348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4608513"/>
            <a:ext cx="1981200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Text Box 24"/>
          <p:cNvSpPr txBox="1">
            <a:spLocks noChangeArrowheads="1"/>
          </p:cNvSpPr>
          <p:nvPr/>
        </p:nvSpPr>
        <p:spPr bwMode="auto">
          <a:xfrm>
            <a:off x="2057400" y="5029200"/>
            <a:ext cx="312420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FR" sz="2000" dirty="0" err="1">
                <a:solidFill>
                  <a:srgbClr val="92D050"/>
                </a:solidFill>
                <a:latin typeface="Verdana" pitchFamily="34" charset="0"/>
              </a:rPr>
              <a:t>Electromagnetism</a:t>
            </a:r>
            <a:endParaRPr lang="fr-FR" sz="2000" dirty="0">
              <a:solidFill>
                <a:srgbClr val="92D050"/>
              </a:solidFill>
              <a:latin typeface="Verdana" pitchFamily="34" charset="0"/>
            </a:endParaRPr>
          </a:p>
        </p:txBody>
      </p:sp>
      <p:sp>
        <p:nvSpPr>
          <p:cNvPr id="14350" name="Text Box 25"/>
          <p:cNvSpPr txBox="1">
            <a:spLocks noChangeArrowheads="1"/>
          </p:cNvSpPr>
          <p:nvPr/>
        </p:nvSpPr>
        <p:spPr bwMode="auto">
          <a:xfrm>
            <a:off x="2600325" y="2590800"/>
            <a:ext cx="1819275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FR" sz="2000" dirty="0" err="1">
                <a:solidFill>
                  <a:srgbClr val="92D050"/>
                </a:solidFill>
                <a:latin typeface="Verdana" pitchFamily="34" charset="0"/>
              </a:rPr>
              <a:t>Relativit</a:t>
            </a:r>
            <a:r>
              <a:rPr lang="fr-FR" sz="2000" dirty="0" err="1">
                <a:solidFill>
                  <a:srgbClr val="92D050"/>
                </a:solidFill>
                <a:latin typeface="Verdana" pitchFamily="34" charset="0"/>
                <a:ea typeface="ＭＳ Ｐゴシック" charset="-128"/>
              </a:rPr>
              <a:t>y</a:t>
            </a:r>
            <a:endParaRPr lang="fr-FR" sz="2000" dirty="0">
              <a:solidFill>
                <a:srgbClr val="92D050"/>
              </a:solidFill>
              <a:latin typeface="Verdana" pitchFamily="34" charset="0"/>
            </a:endParaRPr>
          </a:p>
        </p:txBody>
      </p:sp>
      <p:sp>
        <p:nvSpPr>
          <p:cNvPr id="14351" name="Text Box 28"/>
          <p:cNvSpPr txBox="1">
            <a:spLocks noChangeArrowheads="1"/>
          </p:cNvSpPr>
          <p:nvPr/>
        </p:nvSpPr>
        <p:spPr bwMode="auto">
          <a:xfrm>
            <a:off x="7239000" y="2708920"/>
            <a:ext cx="1905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GB" dirty="0">
                <a:solidFill>
                  <a:srgbClr val="92D050"/>
                </a:solidFill>
                <a:latin typeface="Verdana" pitchFamily="34" charset="0"/>
              </a:rPr>
              <a:t>GPS</a:t>
            </a:r>
          </a:p>
        </p:txBody>
      </p:sp>
      <p:sp>
        <p:nvSpPr>
          <p:cNvPr id="14352" name="Text Box 29"/>
          <p:cNvSpPr txBox="1">
            <a:spLocks noChangeArrowheads="1"/>
          </p:cNvSpPr>
          <p:nvPr/>
        </p:nvSpPr>
        <p:spPr bwMode="auto">
          <a:xfrm>
            <a:off x="251520" y="5805264"/>
            <a:ext cx="1244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fr-FR" sz="1200" dirty="0">
                <a:latin typeface="Verdana" pitchFamily="34" charset="0"/>
              </a:rPr>
              <a:t>J.C. Maxwell</a:t>
            </a:r>
          </a:p>
        </p:txBody>
      </p:sp>
      <p:sp>
        <p:nvSpPr>
          <p:cNvPr id="14353" name="Text Box 30"/>
          <p:cNvSpPr txBox="1">
            <a:spLocks noChangeArrowheads="1"/>
          </p:cNvSpPr>
          <p:nvPr/>
        </p:nvSpPr>
        <p:spPr bwMode="auto">
          <a:xfrm>
            <a:off x="395536" y="3717032"/>
            <a:ext cx="1010213" cy="24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fr-FR" sz="1200" dirty="0">
                <a:solidFill>
                  <a:srgbClr val="FFFFFF"/>
                </a:solidFill>
                <a:latin typeface="Verdana" pitchFamily="34" charset="0"/>
              </a:rPr>
              <a:t>A. Einstein</a:t>
            </a:r>
          </a:p>
        </p:txBody>
      </p:sp>
      <p:sp>
        <p:nvSpPr>
          <p:cNvPr id="14354" name="Text Box 31"/>
          <p:cNvSpPr txBox="1">
            <a:spLocks noChangeArrowheads="1"/>
          </p:cNvSpPr>
          <p:nvPr/>
        </p:nvSpPr>
        <p:spPr bwMode="auto">
          <a:xfrm>
            <a:off x="7467600" y="4797152"/>
            <a:ext cx="1676400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</a:pPr>
            <a:r>
              <a:rPr lang="en-GB" altLang="ja-JP" dirty="0">
                <a:solidFill>
                  <a:srgbClr val="92D050"/>
                </a:solidFill>
                <a:latin typeface="Verdana" pitchFamily="34" charset="0"/>
                <a:ea typeface="ＭＳ Ｐゴシック" charset="-128"/>
              </a:rPr>
              <a:t>GSM</a:t>
            </a:r>
            <a:endParaRPr lang="en-GB" dirty="0">
              <a:solidFill>
                <a:srgbClr val="92D050"/>
              </a:solidFill>
              <a:latin typeface="Verdana" pitchFamily="34" charset="0"/>
            </a:endParaRPr>
          </a:p>
          <a:p>
            <a:pPr algn="ctr" eaLnBrk="0" hangingPunct="0">
              <a:lnSpc>
                <a:spcPct val="85000"/>
              </a:lnSpc>
            </a:pPr>
            <a:endParaRPr lang="fr-FR" sz="12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297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98884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Example of innovation through the interplay between (basic and applied) science and technological developments: 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     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             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FFFF00"/>
                </a:solidFill>
                <a:latin typeface="Garamond" panose="02020404030301010803" pitchFamily="18" charset="0"/>
                <a:ea typeface="+mn-ea"/>
                <a:cs typeface="+mn-cs"/>
              </a:rPr>
              <a:t>Investing in Science and Technology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4361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>
            <a:off x="234950" y="330200"/>
            <a:ext cx="7432675" cy="938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-18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  <a:cs typeface="Arial" charset="0"/>
              </a:rPr>
              <a:t>On a typical day in Europe …..</a:t>
            </a:r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125413" y="142875"/>
            <a:ext cx="6463629" cy="461665"/>
          </a:xfrm>
          <a:prstGeom prst="rect">
            <a:avLst/>
          </a:prstGeom>
          <a:solidFill>
            <a:schemeClr val="bg1">
              <a:alpha val="57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de-DE" sz="2400" dirty="0">
                <a:solidFill>
                  <a:srgbClr val="0125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On a typical day somewhere in the world…</a:t>
            </a:r>
            <a:r>
              <a:rPr lang="de-DE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0257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1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hteck 68"/>
          <p:cNvSpPr>
            <a:spLocks noChangeArrowheads="1"/>
          </p:cNvSpPr>
          <p:nvPr/>
        </p:nvSpPr>
        <p:spPr bwMode="auto">
          <a:xfrm>
            <a:off x="0" y="0"/>
            <a:ext cx="9144000" cy="6572250"/>
          </a:xfrm>
          <a:prstGeom prst="rect">
            <a:avLst/>
          </a:prstGeom>
          <a:solidFill>
            <a:schemeClr val="bg1">
              <a:alpha val="49019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4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9388" y="74614"/>
            <a:ext cx="8907462" cy="6572251"/>
            <a:chOff x="113" y="47"/>
            <a:chExt cx="5611" cy="4140"/>
          </a:xfrm>
        </p:grpSpPr>
        <p:sp>
          <p:nvSpPr>
            <p:cNvPr id="3081" name="Text Box 4"/>
            <p:cNvSpPr txBox="1">
              <a:spLocks noChangeArrowheads="1"/>
            </p:cNvSpPr>
            <p:nvPr/>
          </p:nvSpPr>
          <p:spPr bwMode="auto">
            <a:xfrm>
              <a:off x="113" y="1891"/>
              <a:ext cx="74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Mobile Phone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SAW Structures</a:t>
              </a:r>
            </a:p>
          </p:txBody>
        </p:sp>
        <p:sp>
          <p:nvSpPr>
            <p:cNvPr id="3082" name="Text Box 5"/>
            <p:cNvSpPr txBox="1">
              <a:spLocks noChangeArrowheads="1"/>
            </p:cNvSpPr>
            <p:nvPr/>
          </p:nvSpPr>
          <p:spPr bwMode="auto">
            <a:xfrm>
              <a:off x="2961" y="130"/>
              <a:ext cx="122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Air Bag</a:t>
              </a:r>
            </a:p>
            <a:p>
              <a:r>
                <a:rPr lang="de-DE" sz="10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Accelaration Sensors</a:t>
              </a:r>
            </a:p>
            <a:p>
              <a:r>
                <a:rPr lang="de-DE" sz="10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MEMS</a:t>
              </a:r>
            </a:p>
          </p:txBody>
        </p:sp>
        <p:sp>
          <p:nvSpPr>
            <p:cNvPr id="3083" name="Text Box 6"/>
            <p:cNvSpPr txBox="1">
              <a:spLocks noChangeArrowheads="1"/>
            </p:cNvSpPr>
            <p:nvPr/>
          </p:nvSpPr>
          <p:spPr bwMode="auto">
            <a:xfrm>
              <a:off x="4048" y="47"/>
              <a:ext cx="87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Cosmetics</a:t>
              </a:r>
            </a:p>
            <a:p>
              <a:r>
                <a:rPr lang="de-DE" sz="10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TiO</a:t>
              </a:r>
              <a:r>
                <a:rPr lang="de-DE" sz="1000" b="1" baseline="-25000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2</a:t>
              </a:r>
              <a:r>
                <a:rPr lang="de-DE" sz="10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 Nanoparticle    </a:t>
              </a:r>
            </a:p>
          </p:txBody>
        </p:sp>
        <p:sp>
          <p:nvSpPr>
            <p:cNvPr id="3084" name="Text Box 7"/>
            <p:cNvSpPr txBox="1">
              <a:spLocks noChangeArrowheads="1"/>
            </p:cNvSpPr>
            <p:nvPr/>
          </p:nvSpPr>
          <p:spPr bwMode="auto">
            <a:xfrm>
              <a:off x="1565" y="3822"/>
              <a:ext cx="86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GMR Read Head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Magnetic 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Multilayers</a:t>
              </a:r>
            </a:p>
          </p:txBody>
        </p:sp>
        <p:sp>
          <p:nvSpPr>
            <p:cNvPr id="3085" name="Text Box 8"/>
            <p:cNvSpPr txBox="1">
              <a:spLocks noChangeArrowheads="1"/>
            </p:cNvSpPr>
            <p:nvPr/>
          </p:nvSpPr>
          <p:spPr bwMode="auto">
            <a:xfrm>
              <a:off x="405" y="405"/>
              <a:ext cx="106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Pace Maker</a:t>
              </a:r>
            </a:p>
            <a:p>
              <a:r>
                <a:rPr lang="de-DE" sz="10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Li-Batteries</a:t>
              </a:r>
            </a:p>
            <a:p>
              <a:r>
                <a:rPr lang="de-DE" sz="10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New Materials for Energy</a:t>
              </a:r>
            </a:p>
          </p:txBody>
        </p:sp>
        <p:sp>
          <p:nvSpPr>
            <p:cNvPr id="3086" name="Text Box 13"/>
            <p:cNvSpPr txBox="1">
              <a:spLocks noChangeArrowheads="1"/>
            </p:cNvSpPr>
            <p:nvPr/>
          </p:nvSpPr>
          <p:spPr bwMode="auto">
            <a:xfrm>
              <a:off x="472" y="3629"/>
              <a:ext cx="827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Bike Frame</a:t>
              </a:r>
            </a:p>
            <a:p>
              <a:r>
                <a:rPr lang="de-DE" sz="9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Carbon Fibres</a:t>
              </a:r>
            </a:p>
            <a:p>
              <a:r>
                <a:rPr lang="de-DE" sz="9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Composite Materials</a:t>
              </a:r>
            </a:p>
          </p:txBody>
        </p:sp>
        <p:sp>
          <p:nvSpPr>
            <p:cNvPr id="3087" name="Text Box 14"/>
            <p:cNvSpPr txBox="1">
              <a:spLocks noChangeArrowheads="1"/>
            </p:cNvSpPr>
            <p:nvPr/>
          </p:nvSpPr>
          <p:spPr bwMode="auto">
            <a:xfrm>
              <a:off x="3969" y="2025"/>
              <a:ext cx="78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Digital Camera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CCD Chip</a:t>
              </a:r>
            </a:p>
          </p:txBody>
        </p:sp>
        <p:pic>
          <p:nvPicPr>
            <p:cNvPr id="21522" name="Picture 17" descr="Ratten-Neuron auf FETs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00" y="1344"/>
              <a:ext cx="437" cy="536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23" name="Picture 18" descr="Schaltkrei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4" y="1389"/>
              <a:ext cx="479" cy="499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sp>
          <p:nvSpPr>
            <p:cNvPr id="3090" name="Text Box 20"/>
            <p:cNvSpPr txBox="1">
              <a:spLocks noChangeArrowheads="1"/>
            </p:cNvSpPr>
            <p:nvPr/>
          </p:nvSpPr>
          <p:spPr bwMode="auto">
            <a:xfrm>
              <a:off x="3470" y="3521"/>
              <a:ext cx="112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Intelligent Credit Card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Integrated Circuits</a:t>
              </a:r>
            </a:p>
          </p:txBody>
        </p:sp>
        <p:sp>
          <p:nvSpPr>
            <p:cNvPr id="3091" name="Text Box 24"/>
            <p:cNvSpPr txBox="1">
              <a:spLocks noChangeArrowheads="1"/>
            </p:cNvSpPr>
            <p:nvPr/>
          </p:nvSpPr>
          <p:spPr bwMode="auto">
            <a:xfrm>
              <a:off x="2472" y="3838"/>
              <a:ext cx="82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LED Display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Photonic Materials</a:t>
              </a:r>
            </a:p>
          </p:txBody>
        </p:sp>
        <p:sp>
          <p:nvSpPr>
            <p:cNvPr id="3092" name="Text Box 25"/>
            <p:cNvSpPr txBox="1">
              <a:spLocks noChangeArrowheads="1"/>
            </p:cNvSpPr>
            <p:nvPr/>
          </p:nvSpPr>
          <p:spPr bwMode="auto">
            <a:xfrm>
              <a:off x="1971" y="180"/>
              <a:ext cx="113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GPS Navigation</a:t>
              </a:r>
            </a:p>
            <a:p>
              <a:r>
                <a:rPr lang="de-DE" sz="1000" b="1" dirty="0">
                  <a:solidFill>
                    <a:srgbClr val="FFC000"/>
                  </a:solidFill>
                  <a:latin typeface="Arial" charset="0"/>
                  <a:cs typeface="Arial" charset="0"/>
                </a:rPr>
                <a:t>Functional Materials</a:t>
              </a:r>
            </a:p>
          </p:txBody>
        </p:sp>
        <p:sp>
          <p:nvSpPr>
            <p:cNvPr id="3093" name="Text Box 28"/>
            <p:cNvSpPr txBox="1">
              <a:spLocks noChangeArrowheads="1"/>
            </p:cNvSpPr>
            <p:nvPr/>
          </p:nvSpPr>
          <p:spPr bwMode="auto">
            <a:xfrm>
              <a:off x="2824" y="1842"/>
              <a:ext cx="111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Glasses and Coatings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Optical Materials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UV Filter</a:t>
              </a:r>
            </a:p>
          </p:txBody>
        </p:sp>
        <p:sp>
          <p:nvSpPr>
            <p:cNvPr id="3094" name="Text Box 30"/>
            <p:cNvSpPr txBox="1">
              <a:spLocks noChangeArrowheads="1"/>
            </p:cNvSpPr>
            <p:nvPr/>
          </p:nvSpPr>
          <p:spPr bwMode="auto">
            <a:xfrm>
              <a:off x="4830" y="2296"/>
              <a:ext cx="75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Artificial Lens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Biocompatible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Polymers</a:t>
              </a:r>
            </a:p>
          </p:txBody>
        </p:sp>
        <p:sp>
          <p:nvSpPr>
            <p:cNvPr id="3095" name="Oval 31"/>
            <p:cNvSpPr>
              <a:spLocks noChangeArrowheads="1"/>
            </p:cNvSpPr>
            <p:nvPr/>
          </p:nvSpPr>
          <p:spPr bwMode="auto">
            <a:xfrm>
              <a:off x="408" y="1026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96" name="Oval 32"/>
            <p:cNvSpPr>
              <a:spLocks noChangeArrowheads="1"/>
            </p:cNvSpPr>
            <p:nvPr/>
          </p:nvSpPr>
          <p:spPr bwMode="auto">
            <a:xfrm>
              <a:off x="4649" y="1162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97" name="Oval 33"/>
            <p:cNvSpPr>
              <a:spLocks noChangeArrowheads="1"/>
            </p:cNvSpPr>
            <p:nvPr/>
          </p:nvSpPr>
          <p:spPr bwMode="auto">
            <a:xfrm>
              <a:off x="1610" y="1389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98" name="Oval 34"/>
            <p:cNvSpPr>
              <a:spLocks noChangeArrowheads="1"/>
            </p:cNvSpPr>
            <p:nvPr/>
          </p:nvSpPr>
          <p:spPr bwMode="auto">
            <a:xfrm>
              <a:off x="2472" y="2092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99" name="Oval 35"/>
            <p:cNvSpPr>
              <a:spLocks noChangeArrowheads="1"/>
            </p:cNvSpPr>
            <p:nvPr/>
          </p:nvSpPr>
          <p:spPr bwMode="auto">
            <a:xfrm>
              <a:off x="2448" y="1117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00" name="Oval 36"/>
            <p:cNvSpPr>
              <a:spLocks noChangeArrowheads="1"/>
            </p:cNvSpPr>
            <p:nvPr/>
          </p:nvSpPr>
          <p:spPr bwMode="auto">
            <a:xfrm>
              <a:off x="2677" y="1140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01" name="Oval 37"/>
            <p:cNvSpPr>
              <a:spLocks noChangeArrowheads="1"/>
            </p:cNvSpPr>
            <p:nvPr/>
          </p:nvSpPr>
          <p:spPr bwMode="auto">
            <a:xfrm>
              <a:off x="2245" y="256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21543" name="Picture 38" descr="GMR disc driv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10" y="3157"/>
              <a:ext cx="612" cy="681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sp>
          <p:nvSpPr>
            <p:cNvPr id="3103" name="Oval 39"/>
            <p:cNvSpPr>
              <a:spLocks noChangeArrowheads="1"/>
            </p:cNvSpPr>
            <p:nvPr/>
          </p:nvSpPr>
          <p:spPr bwMode="auto">
            <a:xfrm>
              <a:off x="2562" y="2341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21545" name="Picture 40" descr="integrated_circuit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96" y="3022"/>
              <a:ext cx="525" cy="525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sp>
          <p:nvSpPr>
            <p:cNvPr id="3105" name="Oval 41"/>
            <p:cNvSpPr>
              <a:spLocks noChangeArrowheads="1"/>
            </p:cNvSpPr>
            <p:nvPr/>
          </p:nvSpPr>
          <p:spPr bwMode="auto">
            <a:xfrm>
              <a:off x="3016" y="247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06" name="Oval 42"/>
            <p:cNvSpPr>
              <a:spLocks noChangeArrowheads="1"/>
            </p:cNvSpPr>
            <p:nvPr/>
          </p:nvSpPr>
          <p:spPr bwMode="auto">
            <a:xfrm>
              <a:off x="4014" y="1071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21548" name="Picture 43" descr="na_tio2_sem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195" y="346"/>
              <a:ext cx="680" cy="51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sp>
          <p:nvSpPr>
            <p:cNvPr id="3108" name="Oval 44"/>
            <p:cNvSpPr>
              <a:spLocks noChangeArrowheads="1"/>
            </p:cNvSpPr>
            <p:nvPr/>
          </p:nvSpPr>
          <p:spPr bwMode="auto">
            <a:xfrm>
              <a:off x="5103" y="1071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09" name="Oval 45"/>
            <p:cNvSpPr>
              <a:spLocks noChangeArrowheads="1"/>
            </p:cNvSpPr>
            <p:nvPr/>
          </p:nvSpPr>
          <p:spPr bwMode="auto">
            <a:xfrm>
              <a:off x="748" y="256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pic>
          <p:nvPicPr>
            <p:cNvPr id="21551" name="Picture 46" descr="c fibres"/>
            <p:cNvPicPr>
              <a:picLocks noChangeAspect="1" noChangeArrowheads="1"/>
            </p:cNvPicPr>
            <p:nvPr/>
          </p:nvPicPr>
          <p:blipFill>
            <a:blip r:embed="rId9" cstate="print">
              <a:lum bright="-20000" contrast="22000"/>
            </a:blip>
            <a:srcRect/>
            <a:stretch>
              <a:fillRect/>
            </a:stretch>
          </p:blipFill>
          <p:spPr bwMode="auto">
            <a:xfrm>
              <a:off x="317" y="3158"/>
              <a:ext cx="487" cy="487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52" name="Picture 47" descr="composites"/>
            <p:cNvPicPr>
              <a:picLocks noChangeArrowheads="1"/>
            </p:cNvPicPr>
            <p:nvPr/>
          </p:nvPicPr>
          <p:blipFill>
            <a:blip r:embed="rId10" cstate="print">
              <a:lum contrast="22000"/>
            </a:blip>
            <a:srcRect/>
            <a:stretch>
              <a:fillRect/>
            </a:stretch>
          </p:blipFill>
          <p:spPr bwMode="auto">
            <a:xfrm>
              <a:off x="748" y="3067"/>
              <a:ext cx="499" cy="487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53" name="Picture 48" descr="led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643" y="3385"/>
              <a:ext cx="555" cy="465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54" name="Picture 49" descr="ccd chip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059" y="1570"/>
              <a:ext cx="590" cy="44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55" name="Picture 50" descr="ophthal-artificial-lens-pl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921" y="1752"/>
              <a:ext cx="496" cy="561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56" name="Picture 51" descr="li battery"/>
            <p:cNvPicPr>
              <a:picLocks noChangeAspect="1" noChangeArrowheads="1"/>
            </p:cNvPicPr>
            <p:nvPr/>
          </p:nvPicPr>
          <p:blipFill>
            <a:blip r:embed="rId14" cstate="print">
              <a:lum bright="-12000" contrast="18000"/>
            </a:blip>
            <a:srcRect b="22678"/>
            <a:stretch>
              <a:fillRect/>
            </a:stretch>
          </p:blipFill>
          <p:spPr bwMode="auto">
            <a:xfrm>
              <a:off x="630" y="720"/>
              <a:ext cx="691" cy="499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57" name="Picture 52" descr="hip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882" y="1264"/>
              <a:ext cx="439" cy="53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sp>
          <p:nvSpPr>
            <p:cNvPr id="3117" name="Text Box 53"/>
            <p:cNvSpPr txBox="1">
              <a:spLocks noChangeArrowheads="1"/>
            </p:cNvSpPr>
            <p:nvPr/>
          </p:nvSpPr>
          <p:spPr bwMode="auto">
            <a:xfrm>
              <a:off x="1701" y="1840"/>
              <a:ext cx="73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Artificial Hips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Biocompatible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Materials</a:t>
              </a:r>
            </a:p>
          </p:txBody>
        </p:sp>
        <p:sp>
          <p:nvSpPr>
            <p:cNvPr id="3118" name="Oval 54"/>
            <p:cNvSpPr>
              <a:spLocks noChangeArrowheads="1"/>
            </p:cNvSpPr>
            <p:nvPr/>
          </p:nvSpPr>
          <p:spPr bwMode="auto">
            <a:xfrm>
              <a:off x="3651" y="2568"/>
              <a:ext cx="136" cy="13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19" name="Text Box 56"/>
            <p:cNvSpPr txBox="1">
              <a:spLocks noChangeArrowheads="1"/>
            </p:cNvSpPr>
            <p:nvPr/>
          </p:nvSpPr>
          <p:spPr bwMode="auto">
            <a:xfrm>
              <a:off x="4558" y="3339"/>
              <a:ext cx="116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 sz="12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Exact Time via satellite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Semiconductíng devices</a:t>
              </a:r>
            </a:p>
            <a:p>
              <a:r>
                <a:rPr lang="de-DE" sz="1000" b="1" dirty="0">
                  <a:solidFill>
                    <a:srgbClr val="FFFF00"/>
                  </a:solidFill>
                  <a:latin typeface="Arial" charset="0"/>
                  <a:cs typeface="Arial" charset="0"/>
                </a:rPr>
                <a:t>Micro-Batteries</a:t>
              </a:r>
            </a:p>
          </p:txBody>
        </p:sp>
        <p:pic>
          <p:nvPicPr>
            <p:cNvPr id="21562" name="Picture 57" descr="REM IC Structure"/>
            <p:cNvPicPr>
              <a:picLocks noChangeAspect="1" noChangeArrowheads="1"/>
            </p:cNvPicPr>
            <p:nvPr/>
          </p:nvPicPr>
          <p:blipFill>
            <a:blip r:embed="rId16" cstate="print">
              <a:lum contrast="8000"/>
            </a:blip>
            <a:srcRect l="6128" t="1221" r="3502" b="10983"/>
            <a:stretch>
              <a:fillRect/>
            </a:stretch>
          </p:blipFill>
          <p:spPr bwMode="auto">
            <a:xfrm>
              <a:off x="2062" y="424"/>
              <a:ext cx="683" cy="476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63" name="Picture 58" descr="electroplated SAW device"/>
            <p:cNvPicPr>
              <a:picLocks noChangeAspect="1" noChangeArrowheads="1"/>
            </p:cNvPicPr>
            <p:nvPr/>
          </p:nvPicPr>
          <p:blipFill>
            <a:blip r:embed="rId17" cstate="print">
              <a:lum bright="-12000" contrast="12000"/>
            </a:blip>
            <a:srcRect/>
            <a:stretch>
              <a:fillRect/>
            </a:stretch>
          </p:blipFill>
          <p:spPr bwMode="auto">
            <a:xfrm>
              <a:off x="567" y="1344"/>
              <a:ext cx="453" cy="45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64" name="Picture 59" descr="BEschleunigungssensor FH-ISIT"/>
            <p:cNvPicPr>
              <a:picLocks noChangeAspect="1" noChangeArrowheads="1"/>
            </p:cNvPicPr>
            <p:nvPr/>
          </p:nvPicPr>
          <p:blipFill>
            <a:blip r:embed="rId18" cstate="print">
              <a:lum bright="-16000" contrast="16000"/>
            </a:blip>
            <a:srcRect r="20247" b="23517"/>
            <a:stretch>
              <a:fillRect/>
            </a:stretch>
          </p:blipFill>
          <p:spPr bwMode="auto">
            <a:xfrm>
              <a:off x="3310" y="572"/>
              <a:ext cx="613" cy="47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65" name="Picture 60" descr="3d Beschleunigungssensor"/>
            <p:cNvPicPr>
              <a:picLocks noChangeAspect="1" noChangeArrowheads="1"/>
            </p:cNvPicPr>
            <p:nvPr/>
          </p:nvPicPr>
          <p:blipFill>
            <a:blip r:embed="rId19" cstate="print">
              <a:lum bright="-14000" contrast="16000"/>
            </a:blip>
            <a:srcRect/>
            <a:stretch>
              <a:fillRect/>
            </a:stretch>
          </p:blipFill>
          <p:spPr bwMode="auto">
            <a:xfrm>
              <a:off x="2970" y="439"/>
              <a:ext cx="590" cy="451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66" name="Picture 61" descr="optical materials"/>
            <p:cNvPicPr>
              <a:picLocks noChangeAspect="1" noChangeArrowheads="1"/>
            </p:cNvPicPr>
            <p:nvPr/>
          </p:nvPicPr>
          <p:blipFill>
            <a:blip r:embed="rId20" cstate="print">
              <a:lum contrast="10000"/>
            </a:blip>
            <a:srcRect l="1212" t="52385" r="73895" b="22919"/>
            <a:stretch>
              <a:fillRect/>
            </a:stretch>
          </p:blipFill>
          <p:spPr bwMode="auto">
            <a:xfrm>
              <a:off x="2880" y="1434"/>
              <a:ext cx="590" cy="433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pic>
          <p:nvPicPr>
            <p:cNvPr id="21567" name="Picture 62" descr="chip"/>
            <p:cNvPicPr>
              <a:picLocks noChangeAspect="1" noChangeArrowheads="1"/>
            </p:cNvPicPr>
            <p:nvPr/>
          </p:nvPicPr>
          <p:blipFill>
            <a:blip r:embed="rId21" cstate="print">
              <a:lum bright="-6000" contrast="12000"/>
            </a:blip>
            <a:srcRect/>
            <a:stretch>
              <a:fillRect/>
            </a:stretch>
          </p:blipFill>
          <p:spPr bwMode="auto">
            <a:xfrm>
              <a:off x="4694" y="2704"/>
              <a:ext cx="490" cy="635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>
              <a:softEdge rad="127000"/>
            </a:effectLst>
          </p:spPr>
        </p:pic>
        <p:sp>
          <p:nvSpPr>
            <p:cNvPr id="3126" name="Line 21"/>
            <p:cNvSpPr>
              <a:spLocks noChangeShapeType="1"/>
            </p:cNvSpPr>
            <p:nvPr/>
          </p:nvSpPr>
          <p:spPr bwMode="auto">
            <a:xfrm flipH="1" flipV="1">
              <a:off x="3152" y="2568"/>
              <a:ext cx="808" cy="71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27" name="Line 11"/>
            <p:cNvSpPr>
              <a:spLocks noChangeShapeType="1"/>
            </p:cNvSpPr>
            <p:nvPr/>
          </p:nvSpPr>
          <p:spPr bwMode="auto">
            <a:xfrm flipH="1">
              <a:off x="1973" y="2704"/>
              <a:ext cx="317" cy="63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28" name="Line 23"/>
            <p:cNvSpPr>
              <a:spLocks noChangeShapeType="1"/>
            </p:cNvSpPr>
            <p:nvPr/>
          </p:nvSpPr>
          <p:spPr bwMode="auto">
            <a:xfrm flipH="1" flipV="1">
              <a:off x="2653" y="2478"/>
              <a:ext cx="272" cy="112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29" name="Line 55"/>
            <p:cNvSpPr>
              <a:spLocks noChangeShapeType="1"/>
            </p:cNvSpPr>
            <p:nvPr/>
          </p:nvSpPr>
          <p:spPr bwMode="auto">
            <a:xfrm flipH="1" flipV="1">
              <a:off x="3787" y="2659"/>
              <a:ext cx="1118" cy="3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0" name="Line 29"/>
            <p:cNvSpPr>
              <a:spLocks noChangeShapeType="1"/>
            </p:cNvSpPr>
            <p:nvPr/>
          </p:nvSpPr>
          <p:spPr bwMode="auto">
            <a:xfrm>
              <a:off x="5171" y="1208"/>
              <a:ext cx="29" cy="77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1" name="Line 15"/>
            <p:cNvSpPr>
              <a:spLocks noChangeShapeType="1"/>
            </p:cNvSpPr>
            <p:nvPr/>
          </p:nvSpPr>
          <p:spPr bwMode="auto">
            <a:xfrm flipH="1">
              <a:off x="4320" y="1299"/>
              <a:ext cx="375" cy="50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2" name="Line 27"/>
            <p:cNvSpPr>
              <a:spLocks noChangeShapeType="1"/>
            </p:cNvSpPr>
            <p:nvPr/>
          </p:nvSpPr>
          <p:spPr bwMode="auto">
            <a:xfrm flipH="1" flipV="1">
              <a:off x="2789" y="1253"/>
              <a:ext cx="361" cy="41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3" name="Line 16"/>
            <p:cNvSpPr>
              <a:spLocks noChangeShapeType="1"/>
            </p:cNvSpPr>
            <p:nvPr/>
          </p:nvSpPr>
          <p:spPr bwMode="auto">
            <a:xfrm flipH="1" flipV="1">
              <a:off x="2290" y="1593"/>
              <a:ext cx="227" cy="49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4" name="Line 19"/>
            <p:cNvSpPr>
              <a:spLocks noChangeShapeType="1"/>
            </p:cNvSpPr>
            <p:nvPr/>
          </p:nvSpPr>
          <p:spPr bwMode="auto">
            <a:xfrm flipH="1" flipV="1">
              <a:off x="476" y="1162"/>
              <a:ext cx="154" cy="45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5" name="Line 12"/>
            <p:cNvSpPr>
              <a:spLocks noChangeShapeType="1"/>
            </p:cNvSpPr>
            <p:nvPr/>
          </p:nvSpPr>
          <p:spPr bwMode="auto">
            <a:xfrm flipH="1">
              <a:off x="720" y="2705"/>
              <a:ext cx="96" cy="67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6" name="Line 22"/>
            <p:cNvSpPr>
              <a:spLocks noChangeShapeType="1"/>
            </p:cNvSpPr>
            <p:nvPr/>
          </p:nvSpPr>
          <p:spPr bwMode="auto">
            <a:xfrm flipV="1">
              <a:off x="4150" y="630"/>
              <a:ext cx="350" cy="48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7" name="Line 9"/>
            <p:cNvSpPr>
              <a:spLocks noChangeShapeType="1"/>
            </p:cNvSpPr>
            <p:nvPr/>
          </p:nvSpPr>
          <p:spPr bwMode="auto">
            <a:xfrm flipV="1">
              <a:off x="2562" y="720"/>
              <a:ext cx="723" cy="41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8" name="Line 26"/>
            <p:cNvSpPr>
              <a:spLocks noChangeShapeType="1"/>
            </p:cNvSpPr>
            <p:nvPr/>
          </p:nvSpPr>
          <p:spPr bwMode="auto">
            <a:xfrm flipH="1" flipV="1">
              <a:off x="2385" y="675"/>
              <a:ext cx="87" cy="46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39" name="Line 10"/>
            <p:cNvSpPr>
              <a:spLocks noChangeShapeType="1"/>
            </p:cNvSpPr>
            <p:nvPr/>
          </p:nvSpPr>
          <p:spPr bwMode="auto">
            <a:xfrm flipH="1" flipV="1">
              <a:off x="1170" y="900"/>
              <a:ext cx="462" cy="51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400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5" name="Text Box 25"/>
          <p:cNvSpPr txBox="1">
            <a:spLocks noChangeArrowheads="1"/>
          </p:cNvSpPr>
          <p:nvPr/>
        </p:nvSpPr>
        <p:spPr bwMode="auto">
          <a:xfrm>
            <a:off x="1928813" y="71438"/>
            <a:ext cx="10715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 dirty="0">
                <a:solidFill>
                  <a:srgbClr val="FFC000"/>
                </a:solidFill>
                <a:latin typeface="Arial" charset="0"/>
                <a:cs typeface="Arial" charset="0"/>
              </a:rPr>
              <a:t>Catalyzer</a:t>
            </a:r>
          </a:p>
          <a:p>
            <a:r>
              <a:rPr lang="de-DE" sz="1000" b="1" dirty="0">
                <a:solidFill>
                  <a:srgbClr val="FFC000"/>
                </a:solidFill>
                <a:latin typeface="Arial" charset="0"/>
                <a:cs typeface="Arial" charset="0"/>
              </a:rPr>
              <a:t>Nanoparticles</a:t>
            </a:r>
          </a:p>
        </p:txBody>
      </p:sp>
      <p:sp>
        <p:nvSpPr>
          <p:cNvPr id="66" name="Line 26"/>
          <p:cNvSpPr>
            <a:spLocks noChangeShapeType="1"/>
          </p:cNvSpPr>
          <p:nvPr/>
        </p:nvSpPr>
        <p:spPr bwMode="auto">
          <a:xfrm flipH="1" flipV="1">
            <a:off x="2714625" y="857250"/>
            <a:ext cx="1187450" cy="9858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40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67" name="Picture 8" descr="Katalysator I"/>
          <p:cNvPicPr>
            <a:picLocks noChangeAspect="1" noChangeArrowheads="1"/>
          </p:cNvPicPr>
          <p:nvPr/>
        </p:nvPicPr>
        <p:blipFill>
          <a:blip r:embed="rId22" cstate="print">
            <a:lum bright="-16000" contrast="12000"/>
          </a:blip>
          <a:srcRect l="43013" t="25352" b="23943"/>
          <a:stretch>
            <a:fillRect/>
          </a:stretch>
        </p:blipFill>
        <p:spPr bwMode="auto">
          <a:xfrm>
            <a:off x="1928794" y="438391"/>
            <a:ext cx="1143008" cy="70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26796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428596" y="1214422"/>
            <a:ext cx="82296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 Address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       - </a:t>
            </a:r>
            <a:r>
              <a:rPr lang="en-US" dirty="0">
                <a:solidFill>
                  <a:schemeClr val="accent1"/>
                </a:solidFill>
                <a:latin typeface="Calibri"/>
              </a:rPr>
              <a:t>fundamental science questions 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>
                <a:solidFill>
                  <a:schemeClr val="accent1"/>
                </a:solidFill>
                <a:latin typeface="Calibri"/>
              </a:rPr>
              <a:t>                                   at the forefront of research and technology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Provide 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>
                <a:solidFill>
                  <a:srgbClr val="FFFF00"/>
                </a:solidFill>
                <a:latin typeface="Calibri"/>
              </a:rPr>
              <a:t>       - </a:t>
            </a:r>
            <a:r>
              <a:rPr lang="en-US" dirty="0">
                <a:solidFill>
                  <a:schemeClr val="accent1"/>
                </a:solidFill>
                <a:latin typeface="Calibri"/>
              </a:rPr>
              <a:t>unique equipment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>
                <a:solidFill>
                  <a:schemeClr val="accent1"/>
                </a:solidFill>
                <a:latin typeface="Calibri"/>
              </a:rPr>
              <a:t>       - stimulating ideas which in turn attract good people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>
                <a:solidFill>
                  <a:schemeClr val="accent1"/>
                </a:solidFill>
                <a:latin typeface="Calibri"/>
              </a:rPr>
              <a:t>       - occasion to bring people together 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>
                <a:solidFill>
                  <a:schemeClr val="accent1"/>
                </a:solidFill>
                <a:latin typeface="Calibri"/>
              </a:rPr>
              <a:t>       - challenging requests for high technology and innovation</a:t>
            </a:r>
          </a:p>
          <a:p>
            <a:pPr>
              <a:buFont typeface="Arial" pitchFamily="34" charset="0"/>
              <a:buNone/>
              <a:defRPr/>
            </a:pPr>
            <a:endParaRPr lang="en-US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0218" y="217537"/>
            <a:ext cx="7427033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rgbClr val="FFFF00"/>
                </a:solidFill>
                <a:latin typeface="+mj-lt"/>
              </a:rPr>
              <a:t>Large-scale Science Projects 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891654" y="4343400"/>
            <a:ext cx="7239000" cy="381000"/>
          </a:xfrm>
          <a:prstGeom prst="rect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951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 bwMode="auto">
          <a:xfrm>
            <a:off x="298267" y="1196752"/>
            <a:ext cx="8785225" cy="545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6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kumimoji="0" lang="fr-FR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scientific</a:t>
            </a: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stimulate</a:t>
            </a: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innovation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: Apollo missions,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Station,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fr-FR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Pioneer/Voyager Missions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accelerators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CERN : LEP, LHC</a:t>
            </a:r>
          </a:p>
          <a:p>
            <a:pPr marL="266700" marR="0" lvl="0" indent="-2667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600" b="1" i="1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marR="0" lvl="0" indent="-2667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Pushing</a:t>
            </a: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kumimoji="0" lang="fr-FR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frontiers</a:t>
            </a: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kumimoji="0" lang="fr-FR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 CERN </a:t>
            </a:r>
            <a:r>
              <a:rPr lang="fr-FR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fr-FR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xamples</a:t>
            </a:r>
            <a:r>
              <a:rPr kumimoji="0" lang="fr-FR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Superconductivity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cryogenics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vacuum,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survey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metrology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Transport and installation of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heavy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equipment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Solid-state detectors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resistant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to high-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radiation.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Large-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industrial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control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Electronic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and information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Project management and </a:t>
            </a:r>
            <a:r>
              <a:rPr kumimoji="0" lang="fr-FR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co-ordination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23528" y="116632"/>
            <a:ext cx="8515672" cy="642942"/>
          </a:xfrm>
          <a:prstGeom prst="rect">
            <a:avLst/>
          </a:prstGeom>
          <a:ln>
            <a:noFill/>
          </a:ln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pPr algn="ctr"/>
            <a:r>
              <a:rPr lang="en-GB" kern="0" dirty="0">
                <a:solidFill>
                  <a:srgbClr val="FFFF00"/>
                </a:solidFill>
                <a:cs typeface="Arial" pitchFamily="34" charset="0"/>
              </a:rPr>
              <a:t>Innovation in Fundamental Research</a:t>
            </a:r>
          </a:p>
        </p:txBody>
      </p:sp>
    </p:spTree>
    <p:extLst>
      <p:ext uri="{BB962C8B-B14F-4D97-AF65-F5344CB8AC3E}">
        <p14:creationId xmlns:p14="http://schemas.microsoft.com/office/powerpoint/2010/main" val="100297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988840"/>
            <a:ext cx="7056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All </a:t>
            </a:r>
            <a:r>
              <a:rPr lang="en-US" sz="3200" dirty="0">
                <a:solidFill>
                  <a:schemeClr val="accent1"/>
                </a:solidFill>
              </a:rPr>
              <a:t>science must be supported, don’t distinguish between basic and applied research, it’s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                 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             </a:t>
            </a:r>
            <a:r>
              <a:rPr lang="en-US" sz="3200" b="1" dirty="0">
                <a:solidFill>
                  <a:srgbClr val="FFFF00"/>
                </a:solidFill>
              </a:rPr>
              <a:t>science, </a:t>
            </a:r>
            <a:r>
              <a:rPr lang="en-US" sz="3200" dirty="0">
                <a:solidFill>
                  <a:schemeClr val="accent1"/>
                </a:solidFill>
              </a:rPr>
              <a:t>it is </a:t>
            </a:r>
            <a:r>
              <a:rPr lang="en-US" sz="3200" b="1" dirty="0">
                <a:solidFill>
                  <a:srgbClr val="FFFF00"/>
                </a:solidFill>
              </a:rPr>
              <a:t>research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4" y="4941168"/>
            <a:ext cx="4160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Criteria: Excellence</a:t>
            </a:r>
            <a:endParaRPr lang="en-GB" sz="3600" dirty="0">
              <a:solidFill>
                <a:srgbClr val="FFFF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45B2FDC-FBA8-FE4D-A80D-748BCE8D2025}"/>
              </a:ext>
            </a:extLst>
          </p:cNvPr>
          <p:cNvSpPr txBox="1">
            <a:spLocks/>
          </p:cNvSpPr>
          <p:nvPr/>
        </p:nvSpPr>
        <p:spPr>
          <a:xfrm>
            <a:off x="354360" y="260648"/>
            <a:ext cx="843528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Investing in Science and Technology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654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44824"/>
            <a:ext cx="495840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Which type of research to support?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Basic   –   Applied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Small scale   –   Large scale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Individual   –   International ?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 rot="20834207">
            <a:off x="4110563" y="3532043"/>
            <a:ext cx="4289070" cy="865529"/>
          </a:xfrm>
          <a:prstGeom prst="rect">
            <a:avLst/>
          </a:prstGeom>
          <a:solidFill>
            <a:srgbClr val="1A72C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scale appropriate for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to be carried out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274638"/>
            <a:ext cx="8496944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Investing in Science and Technology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882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988840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Example of innovation through the interplay between (basic and applied) science and technological developments: 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      </a:t>
            </a:r>
          </a:p>
          <a:p>
            <a:r>
              <a:rPr lang="en-US" sz="3200" dirty="0">
                <a:solidFill>
                  <a:schemeClr val="accent1"/>
                </a:solidFill>
              </a:rPr>
              <a:t>              </a:t>
            </a:r>
            <a:r>
              <a:rPr lang="en-US" sz="3200" b="1" dirty="0">
                <a:solidFill>
                  <a:srgbClr val="FFFF00"/>
                </a:solidFill>
              </a:rPr>
              <a:t>Medical Applications</a:t>
            </a:r>
            <a:endParaRPr lang="en-GB" sz="3200" b="1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274638"/>
            <a:ext cx="864096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Investing in Science and Technology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01421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BC0D8-FEEA-A748-B484-6217EB6E2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762000"/>
          </a:xfrm>
        </p:spPr>
        <p:txBody>
          <a:bodyPr/>
          <a:lstStyle/>
          <a:p>
            <a:pPr algn="ctr"/>
            <a:r>
              <a:rPr lang="en-CH" sz="3600" dirty="0">
                <a:solidFill>
                  <a:srgbClr val="FFFF00"/>
                </a:solidFill>
              </a:rPr>
              <a:t>Applications in Medicine &amp; Healthcare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47EEB4-3BC1-CA49-8B8A-BCC8F084B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853" y="1484784"/>
            <a:ext cx="8291948" cy="416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3685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185150" y="6356350"/>
            <a:ext cx="5016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154E1218-16B3-464E-85D1-89C227C19C47}" type="slidenum">
              <a:rPr lang="en-GB" altLang="en-US" sz="1200" smtClean="0">
                <a:solidFill>
                  <a:srgbClr val="8999BE"/>
                </a:solidFill>
              </a:rPr>
              <a:pPr/>
              <a:t>32</a:t>
            </a:fld>
            <a:endParaRPr lang="en-GB" altLang="en-US" sz="1200">
              <a:solidFill>
                <a:srgbClr val="8999BE"/>
              </a:solidFill>
            </a:endParaRPr>
          </a:p>
        </p:txBody>
      </p:sp>
      <p:sp>
        <p:nvSpPr>
          <p:cNvPr id="31747" name="Line 1"/>
          <p:cNvSpPr>
            <a:spLocks noChangeShapeType="1"/>
          </p:cNvSpPr>
          <p:nvPr/>
        </p:nvSpPr>
        <p:spPr bwMode="auto">
          <a:xfrm rot="10800000" flipH="1">
            <a:off x="542925" y="4794250"/>
            <a:ext cx="7839075" cy="1588"/>
          </a:xfrm>
          <a:prstGeom prst="line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000000"/>
              </a:solidFill>
              <a:latin typeface="Helvetica"/>
              <a:ea typeface="+mn-ea"/>
              <a:cs typeface="+mn-cs"/>
            </a:endParaRPr>
          </a:p>
        </p:txBody>
      </p:sp>
      <p:sp>
        <p:nvSpPr>
          <p:cNvPr id="31748" name="Rectangle 2"/>
          <p:cNvSpPr>
            <a:spLocks/>
          </p:cNvSpPr>
          <p:nvPr/>
        </p:nvSpPr>
        <p:spPr bwMode="auto">
          <a:xfrm>
            <a:off x="455613" y="4946650"/>
            <a:ext cx="5127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800" dirty="0">
                <a:solidFill>
                  <a:srgbClr val="FFFFFF"/>
                </a:solidFill>
                <a:cs typeface="Arial" charset="0"/>
                <a:sym typeface="Arial" charset="0"/>
              </a:rPr>
              <a:t>1900</a:t>
            </a:r>
          </a:p>
        </p:txBody>
      </p:sp>
      <p:sp>
        <p:nvSpPr>
          <p:cNvPr id="31749" name="Rectangle 3"/>
          <p:cNvSpPr>
            <a:spLocks/>
          </p:cNvSpPr>
          <p:nvPr/>
        </p:nvSpPr>
        <p:spPr bwMode="auto">
          <a:xfrm>
            <a:off x="7545388" y="4946650"/>
            <a:ext cx="5127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800" dirty="0">
                <a:solidFill>
                  <a:srgbClr val="FFFFFF"/>
                </a:solidFill>
                <a:cs typeface="Arial" charset="0"/>
                <a:sym typeface="Arial" charset="0"/>
              </a:rPr>
              <a:t>2000</a:t>
            </a:r>
          </a:p>
        </p:txBody>
      </p:sp>
      <p:sp>
        <p:nvSpPr>
          <p:cNvPr id="31750" name="Rectangle 4"/>
          <p:cNvSpPr>
            <a:spLocks/>
          </p:cNvSpPr>
          <p:nvPr/>
        </p:nvSpPr>
        <p:spPr bwMode="auto">
          <a:xfrm>
            <a:off x="4143375" y="4946650"/>
            <a:ext cx="5127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800" dirty="0">
                <a:solidFill>
                  <a:srgbClr val="FFFFFF"/>
                </a:solidFill>
                <a:cs typeface="Arial" charset="0"/>
                <a:sym typeface="Arial" charset="0"/>
              </a:rPr>
              <a:t>1950</a:t>
            </a:r>
          </a:p>
        </p:txBody>
      </p:sp>
      <p:sp>
        <p:nvSpPr>
          <p:cNvPr id="31751" name="Rectangle 5"/>
          <p:cNvSpPr>
            <a:spLocks/>
          </p:cNvSpPr>
          <p:nvPr/>
        </p:nvSpPr>
        <p:spPr bwMode="auto">
          <a:xfrm>
            <a:off x="5840413" y="4946650"/>
            <a:ext cx="51276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800" dirty="0">
                <a:solidFill>
                  <a:srgbClr val="FFFFFF"/>
                </a:solidFill>
                <a:cs typeface="Arial" charset="0"/>
                <a:sym typeface="Arial" charset="0"/>
              </a:rPr>
              <a:t>1975</a:t>
            </a:r>
          </a:p>
        </p:txBody>
      </p:sp>
      <p:sp>
        <p:nvSpPr>
          <p:cNvPr id="31752" name="Rectangle 6"/>
          <p:cNvSpPr>
            <a:spLocks/>
          </p:cNvSpPr>
          <p:nvPr/>
        </p:nvSpPr>
        <p:spPr bwMode="auto">
          <a:xfrm>
            <a:off x="2295525" y="4946650"/>
            <a:ext cx="51276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800" dirty="0">
                <a:solidFill>
                  <a:srgbClr val="FFFFFF"/>
                </a:solidFill>
                <a:cs typeface="Arial" charset="0"/>
                <a:sym typeface="Arial" charset="0"/>
              </a:rPr>
              <a:t>1925</a:t>
            </a:r>
          </a:p>
        </p:txBody>
      </p:sp>
      <p:sp>
        <p:nvSpPr>
          <p:cNvPr id="31753" name="Rectangle 7"/>
          <p:cNvSpPr>
            <a:spLocks/>
          </p:cNvSpPr>
          <p:nvPr/>
        </p:nvSpPr>
        <p:spPr bwMode="auto">
          <a:xfrm>
            <a:off x="398463" y="379413"/>
            <a:ext cx="553959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800" dirty="0">
                <a:solidFill>
                  <a:srgbClr val="FFFF00"/>
                </a:solidFill>
                <a:latin typeface="+mj-lt"/>
                <a:cs typeface="Arial" charset="0"/>
                <a:sym typeface="Arial" charset="0"/>
              </a:rPr>
              <a:t>Medical diagnosis using Antimatter</a:t>
            </a:r>
          </a:p>
        </p:txBody>
      </p:sp>
      <p:sp>
        <p:nvSpPr>
          <p:cNvPr id="31754" name="Rectangle 8"/>
          <p:cNvSpPr>
            <a:spLocks/>
          </p:cNvSpPr>
          <p:nvPr/>
        </p:nvSpPr>
        <p:spPr bwMode="auto">
          <a:xfrm>
            <a:off x="258763" y="830263"/>
            <a:ext cx="558165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2000" dirty="0">
                <a:solidFill>
                  <a:srgbClr val="003366">
                    <a:lumMod val="20000"/>
                    <a:lumOff val="80000"/>
                  </a:srgbClr>
                </a:solidFill>
                <a:latin typeface="Arial Italic" pitchFamily="34" charset="0"/>
                <a:cs typeface="Arial Italic" pitchFamily="34" charset="0"/>
                <a:sym typeface="Arial Italic" pitchFamily="34" charset="0"/>
              </a:rPr>
              <a:t>“See more and better” with less radiation dose</a:t>
            </a:r>
          </a:p>
        </p:txBody>
      </p:sp>
      <p:pic>
        <p:nvPicPr>
          <p:cNvPr id="3175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188" y="182563"/>
            <a:ext cx="31337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6"/>
          <p:cNvGrpSpPr>
            <a:grpSpLocks/>
          </p:cNvGrpSpPr>
          <p:nvPr/>
        </p:nvGrpSpPr>
        <p:grpSpPr bwMode="auto">
          <a:xfrm>
            <a:off x="2982913" y="2081213"/>
            <a:ext cx="3860800" cy="3613150"/>
            <a:chOff x="0" y="0"/>
            <a:chExt cx="3459" cy="3237"/>
          </a:xfrm>
        </p:grpSpPr>
        <p:pic>
          <p:nvPicPr>
            <p:cNvPr id="31771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" y="0"/>
              <a:ext cx="2200" cy="1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72" name="AutoShape 12"/>
            <p:cNvSpPr>
              <a:spLocks/>
            </p:cNvSpPr>
            <p:nvPr/>
          </p:nvSpPr>
          <p:spPr bwMode="auto">
            <a:xfrm>
              <a:off x="0" y="2856"/>
              <a:ext cx="2848" cy="160"/>
            </a:xfrm>
            <a:prstGeom prst="rightArrow">
              <a:avLst>
                <a:gd name="adj1" fmla="val 32000"/>
                <a:gd name="adj2" fmla="val 220028"/>
              </a:avLst>
            </a:prstGeom>
            <a:solidFill>
              <a:srgbClr val="FF00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altLang="en-US" sz="2500">
                <a:solidFill>
                  <a:srgbClr val="000000"/>
                </a:solidFill>
                <a:cs typeface="+mn-cs"/>
                <a:sym typeface="Arial" charset="0"/>
              </a:endParaRPr>
            </a:p>
          </p:txBody>
        </p:sp>
        <p:sp>
          <p:nvSpPr>
            <p:cNvPr id="31773" name="Rectangle 13"/>
            <p:cNvSpPr>
              <a:spLocks/>
            </p:cNvSpPr>
            <p:nvPr/>
          </p:nvSpPr>
          <p:spPr bwMode="auto">
            <a:xfrm>
              <a:off x="1280" y="3016"/>
              <a:ext cx="705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600" dirty="0">
                  <a:solidFill>
                    <a:srgbClr val="FFFF00"/>
                  </a:solidFill>
                  <a:cs typeface="Arial" charset="0"/>
                  <a:sym typeface="Arial" charset="0"/>
                </a:rPr>
                <a:t>45 years</a:t>
              </a:r>
            </a:p>
          </p:txBody>
        </p:sp>
        <p:sp>
          <p:nvSpPr>
            <p:cNvPr id="31774" name="Line 14"/>
            <p:cNvSpPr>
              <a:spLocks noChangeShapeType="1"/>
            </p:cNvSpPr>
            <p:nvPr/>
          </p:nvSpPr>
          <p:spPr bwMode="auto">
            <a:xfrm rot="10800000" flipH="1">
              <a:off x="2832" y="1816"/>
              <a:ext cx="0" cy="54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>
                <a:solidFill>
                  <a:srgbClr val="000000"/>
                </a:solidFill>
                <a:latin typeface="Helvetica"/>
                <a:ea typeface="+mn-ea"/>
                <a:cs typeface="+mn-cs"/>
              </a:endParaRPr>
            </a:p>
          </p:txBody>
        </p:sp>
        <p:pic>
          <p:nvPicPr>
            <p:cNvPr id="31775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2" y="881"/>
              <a:ext cx="987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31757" name="Rectangle 17"/>
          <p:cNvSpPr>
            <a:spLocks/>
          </p:cNvSpPr>
          <p:nvPr/>
        </p:nvSpPr>
        <p:spPr bwMode="auto">
          <a:xfrm>
            <a:off x="6242050" y="1785938"/>
            <a:ext cx="255588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500" dirty="0">
                <a:solidFill>
                  <a:srgbClr val="FFFFFF"/>
                </a:solidFill>
                <a:cs typeface="Arial" charset="0"/>
                <a:sym typeface="Arial" charset="0"/>
              </a:rPr>
              <a:t>CT</a:t>
            </a:r>
          </a:p>
        </p:txBody>
      </p:sp>
      <p:sp>
        <p:nvSpPr>
          <p:cNvPr id="31758" name="Rectangle 18"/>
          <p:cNvSpPr>
            <a:spLocks/>
          </p:cNvSpPr>
          <p:nvPr/>
        </p:nvSpPr>
        <p:spPr bwMode="auto">
          <a:xfrm>
            <a:off x="7116763" y="1785938"/>
            <a:ext cx="7429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500" dirty="0">
                <a:solidFill>
                  <a:srgbClr val="FFFFFF"/>
                </a:solidFill>
                <a:cs typeface="Arial" charset="0"/>
                <a:sym typeface="Arial" charset="0"/>
              </a:rPr>
              <a:t>CT+PET</a:t>
            </a:r>
          </a:p>
        </p:txBody>
      </p:sp>
      <p:sp>
        <p:nvSpPr>
          <p:cNvPr id="31759" name="Rectangle 19"/>
          <p:cNvSpPr>
            <a:spLocks/>
          </p:cNvSpPr>
          <p:nvPr/>
        </p:nvSpPr>
        <p:spPr bwMode="auto">
          <a:xfrm>
            <a:off x="8394700" y="1785938"/>
            <a:ext cx="37306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500" dirty="0">
                <a:solidFill>
                  <a:srgbClr val="FFFFFF"/>
                </a:solidFill>
                <a:cs typeface="Arial" charset="0"/>
                <a:sym typeface="Arial" charset="0"/>
              </a:rPr>
              <a:t>PET</a:t>
            </a:r>
          </a:p>
        </p:txBody>
      </p: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6983413" y="3322638"/>
            <a:ext cx="2143125" cy="2590800"/>
            <a:chOff x="0" y="0"/>
            <a:chExt cx="1920" cy="2322"/>
          </a:xfrm>
        </p:grpSpPr>
        <p:sp>
          <p:nvSpPr>
            <p:cNvPr id="31768" name="Line 20"/>
            <p:cNvSpPr>
              <a:spLocks noChangeShapeType="1"/>
            </p:cNvSpPr>
            <p:nvPr/>
          </p:nvSpPr>
          <p:spPr bwMode="auto">
            <a:xfrm rot="10800000">
              <a:off x="832" y="704"/>
              <a:ext cx="0" cy="54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GB" sz="1800">
                <a:solidFill>
                  <a:srgbClr val="000000"/>
                </a:solidFill>
                <a:latin typeface="Helvetica"/>
                <a:ea typeface="+mn-ea"/>
                <a:cs typeface="+mn-cs"/>
              </a:endParaRPr>
            </a:p>
          </p:txBody>
        </p:sp>
        <p:sp>
          <p:nvSpPr>
            <p:cNvPr id="31769" name="Rectangle 21"/>
            <p:cNvSpPr>
              <a:spLocks/>
            </p:cNvSpPr>
            <p:nvPr/>
          </p:nvSpPr>
          <p:spPr bwMode="auto">
            <a:xfrm>
              <a:off x="0" y="0"/>
              <a:ext cx="1920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800" dirty="0">
                  <a:solidFill>
                    <a:srgbClr val="FFFFFF"/>
                  </a:solidFill>
                  <a:cs typeface="Arial" charset="0"/>
                  <a:sym typeface="Arial" charset="0"/>
                </a:rPr>
                <a:t>new PET Generation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800" dirty="0">
                  <a:solidFill>
                    <a:srgbClr val="FFFFFF"/>
                  </a:solidFill>
                  <a:cs typeface="Arial" charset="0"/>
                  <a:sym typeface="Arial" charset="0"/>
                </a:rPr>
                <a:t>(</a:t>
              </a:r>
              <a:r>
                <a:rPr lang="en-US" altLang="en-US" sz="1800" dirty="0" err="1">
                  <a:solidFill>
                    <a:srgbClr val="FFFFFF"/>
                  </a:solidFill>
                  <a:cs typeface="Arial" charset="0"/>
                  <a:sym typeface="Arial" charset="0"/>
                </a:rPr>
                <a:t>cristals</a:t>
              </a:r>
              <a:r>
                <a:rPr lang="en-US" altLang="en-US" sz="1800" dirty="0">
                  <a:solidFill>
                    <a:srgbClr val="FFFFFF"/>
                  </a:solidFill>
                  <a:cs typeface="Arial" charset="0"/>
                  <a:sym typeface="Arial" charset="0"/>
                </a:rPr>
                <a:t> from LHC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800" dirty="0">
                  <a:solidFill>
                    <a:srgbClr val="FFFFFF"/>
                  </a:solidFill>
                  <a:cs typeface="Arial" charset="0"/>
                  <a:sym typeface="Arial" charset="0"/>
                </a:rPr>
                <a:t>detectors)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altLang="en-US" sz="1800" dirty="0">
                <a:solidFill>
                  <a:srgbClr val="000000"/>
                </a:solidFill>
                <a:cs typeface="Arial" charset="0"/>
                <a:sym typeface="Arial" charset="0"/>
              </a:endParaRPr>
            </a:p>
          </p:txBody>
        </p:sp>
        <p:sp>
          <p:nvSpPr>
            <p:cNvPr id="31770" name="Rectangle 22"/>
            <p:cNvSpPr>
              <a:spLocks/>
            </p:cNvSpPr>
            <p:nvPr/>
          </p:nvSpPr>
          <p:spPr bwMode="auto">
            <a:xfrm>
              <a:off x="0" y="2088"/>
              <a:ext cx="1090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700" dirty="0">
                  <a:solidFill>
                    <a:srgbClr val="FFFF00"/>
                  </a:solidFill>
                  <a:latin typeface="Arial Bold Italic" pitchFamily="34" charset="0"/>
                  <a:cs typeface="Arial Bold Italic" pitchFamily="34" charset="0"/>
                  <a:sym typeface="Arial Bold Italic" pitchFamily="34" charset="0"/>
                </a:rPr>
                <a:t>Technology</a:t>
              </a:r>
            </a:p>
          </p:txBody>
        </p:sp>
      </p:grpSp>
      <p:grpSp>
        <p:nvGrpSpPr>
          <p:cNvPr id="28" name="Group 29"/>
          <p:cNvGrpSpPr>
            <a:grpSpLocks/>
          </p:cNvGrpSpPr>
          <p:nvPr/>
        </p:nvGrpSpPr>
        <p:grpSpPr bwMode="auto">
          <a:xfrm>
            <a:off x="1544638" y="3419475"/>
            <a:ext cx="1973262" cy="2451100"/>
            <a:chOff x="176" y="0"/>
            <a:chExt cx="1767" cy="2196"/>
          </a:xfrm>
        </p:grpSpPr>
        <p:sp>
          <p:nvSpPr>
            <p:cNvPr id="31763" name="Rectangle 24"/>
            <p:cNvSpPr>
              <a:spLocks/>
            </p:cNvSpPr>
            <p:nvPr/>
          </p:nvSpPr>
          <p:spPr bwMode="auto">
            <a:xfrm>
              <a:off x="645" y="0"/>
              <a:ext cx="1298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800" dirty="0">
                  <a:solidFill>
                    <a:srgbClr val="FFFFFF"/>
                  </a:solidFill>
                  <a:cs typeface="Arial" charset="0"/>
                  <a:sym typeface="Arial" charset="0"/>
                </a:rPr>
                <a:t>prediction and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800" dirty="0">
                  <a:solidFill>
                    <a:srgbClr val="FFFFFF"/>
                  </a:solidFill>
                  <a:cs typeface="Arial" charset="0"/>
                  <a:sym typeface="Arial" charset="0"/>
                </a:rPr>
                <a:t>discovery of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800" dirty="0">
                  <a:solidFill>
                    <a:srgbClr val="FFFFFF"/>
                  </a:solidFill>
                  <a:cs typeface="Arial" charset="0"/>
                  <a:sym typeface="Arial" charset="0"/>
                </a:rPr>
                <a:t>Antimatter</a:t>
              </a:r>
            </a:p>
          </p:txBody>
        </p:sp>
        <p:grpSp>
          <p:nvGrpSpPr>
            <p:cNvPr id="31764" name="Group 28"/>
            <p:cNvGrpSpPr>
              <a:grpSpLocks/>
            </p:cNvGrpSpPr>
            <p:nvPr/>
          </p:nvGrpSpPr>
          <p:grpSpPr bwMode="auto">
            <a:xfrm>
              <a:off x="176" y="762"/>
              <a:ext cx="1459" cy="1434"/>
              <a:chOff x="176" y="0"/>
              <a:chExt cx="1459" cy="1433"/>
            </a:xfrm>
          </p:grpSpPr>
          <p:sp>
            <p:nvSpPr>
              <p:cNvPr id="31765" name="Line 25"/>
              <p:cNvSpPr>
                <a:spLocks noChangeShapeType="1"/>
              </p:cNvSpPr>
              <p:nvPr/>
            </p:nvSpPr>
            <p:spPr bwMode="auto">
              <a:xfrm rot="10800000" flipH="1">
                <a:off x="1223" y="0"/>
                <a:ext cx="0" cy="342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>
                  <a:solidFill>
                    <a:srgbClr val="000000"/>
                  </a:solidFill>
                  <a:latin typeface="Helvetica"/>
                  <a:ea typeface="+mn-ea"/>
                  <a:cs typeface="+mn-cs"/>
                </a:endParaRPr>
              </a:p>
            </p:txBody>
          </p:sp>
          <p:sp>
            <p:nvSpPr>
              <p:cNvPr id="31766" name="Rectangle 26"/>
              <p:cNvSpPr>
                <a:spLocks/>
              </p:cNvSpPr>
              <p:nvPr/>
            </p:nvSpPr>
            <p:spPr bwMode="auto">
              <a:xfrm>
                <a:off x="176" y="1199"/>
                <a:ext cx="1459" cy="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en-US" sz="1700" dirty="0">
                    <a:solidFill>
                      <a:srgbClr val="FFFF00"/>
                    </a:solidFill>
                    <a:latin typeface="Arial Bold Italic" pitchFamily="34" charset="0"/>
                    <a:cs typeface="Arial Bold Italic" pitchFamily="34" charset="0"/>
                    <a:sym typeface="Arial Bold Italic" pitchFamily="34" charset="0"/>
                  </a:rPr>
                  <a:t>Basic Research</a:t>
                </a:r>
              </a:p>
            </p:txBody>
          </p:sp>
          <p:sp>
            <p:nvSpPr>
              <p:cNvPr id="31767" name="Line 27"/>
              <p:cNvSpPr>
                <a:spLocks noChangeShapeType="1"/>
              </p:cNvSpPr>
              <p:nvPr/>
            </p:nvSpPr>
            <p:spPr bwMode="auto">
              <a:xfrm rot="10800000" flipH="1">
                <a:off x="1359" y="0"/>
                <a:ext cx="0" cy="342"/>
              </a:xfrm>
              <a:prstGeom prst="line">
                <a:avLst/>
              </a:prstGeom>
              <a:noFill/>
              <a:ln w="25400">
                <a:solidFill>
                  <a:schemeClr val="accent1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1800">
                  <a:solidFill>
                    <a:srgbClr val="000000"/>
                  </a:solidFill>
                  <a:latin typeface="Helvetica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762" name="TextBox 34"/>
          <p:cNvSpPr txBox="1">
            <a:spLocks noChangeArrowheads="1"/>
          </p:cNvSpPr>
          <p:nvPr/>
        </p:nvSpPr>
        <p:spPr bwMode="auto">
          <a:xfrm>
            <a:off x="455613" y="1352550"/>
            <a:ext cx="526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dirty="0">
                <a:solidFill>
                  <a:srgbClr val="FFFF00"/>
                </a:solidFill>
                <a:latin typeface="Arial Bold" pitchFamily="34" charset="0"/>
                <a:cs typeface="Arial Bold" pitchFamily="34" charset="0"/>
                <a:sym typeface="Arial Bold" pitchFamily="34" charset="0"/>
              </a:rPr>
              <a:t>P</a:t>
            </a:r>
            <a:r>
              <a:rPr lang="en-US" altLang="en-US" dirty="0">
                <a:solidFill>
                  <a:srgbClr val="003366">
                    <a:lumMod val="20000"/>
                    <a:lumOff val="80000"/>
                  </a:srgbClr>
                </a:solidFill>
                <a:cs typeface="Arial" charset="0"/>
                <a:sym typeface="Arial" charset="0"/>
              </a:rPr>
              <a:t>ositron-</a:t>
            </a:r>
            <a:r>
              <a:rPr lang="en-US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 </a:t>
            </a:r>
            <a:r>
              <a:rPr lang="en-US" altLang="en-US" dirty="0">
                <a:solidFill>
                  <a:srgbClr val="FFFF00"/>
                </a:solidFill>
                <a:latin typeface="Arial Bold" pitchFamily="34" charset="0"/>
                <a:cs typeface="Arial Bold" pitchFamily="34" charset="0"/>
                <a:sym typeface="Arial Bold" pitchFamily="34" charset="0"/>
              </a:rPr>
              <a:t>E</a:t>
            </a:r>
            <a:r>
              <a:rPr lang="en-US" altLang="en-US" dirty="0">
                <a:solidFill>
                  <a:srgbClr val="003366">
                    <a:lumMod val="20000"/>
                    <a:lumOff val="80000"/>
                  </a:srgbClr>
                </a:solidFill>
                <a:cs typeface="Arial" charset="0"/>
                <a:sym typeface="Arial" charset="0"/>
              </a:rPr>
              <a:t>mission-</a:t>
            </a:r>
            <a:r>
              <a:rPr lang="en-US" altLang="en-US" dirty="0">
                <a:solidFill>
                  <a:srgbClr val="FFFF00"/>
                </a:solidFill>
                <a:latin typeface="Arial Bold" pitchFamily="34" charset="0"/>
                <a:cs typeface="Arial Bold" pitchFamily="34" charset="0"/>
                <a:sym typeface="Arial Bold" pitchFamily="34" charset="0"/>
              </a:rPr>
              <a:t>T</a:t>
            </a:r>
            <a:r>
              <a:rPr lang="en-US" altLang="en-US" dirty="0">
                <a:solidFill>
                  <a:srgbClr val="003366">
                    <a:lumMod val="20000"/>
                    <a:lumOff val="80000"/>
                  </a:srgbClr>
                </a:solidFill>
                <a:cs typeface="Arial" charset="0"/>
                <a:sym typeface="Arial" charset="0"/>
              </a:rPr>
              <a:t>omography</a:t>
            </a:r>
            <a:r>
              <a:rPr lang="en-US" altLang="en-US" dirty="0">
                <a:solidFill>
                  <a:srgbClr val="000000"/>
                </a:solidFill>
                <a:cs typeface="Arial" charset="0"/>
                <a:sym typeface="Arial" charset="0"/>
              </a:rPr>
              <a:t>        </a:t>
            </a:r>
          </a:p>
        </p:txBody>
      </p:sp>
    </p:spTree>
    <p:extLst>
      <p:ext uri="{BB962C8B-B14F-4D97-AF65-F5344CB8AC3E}">
        <p14:creationId xmlns:p14="http://schemas.microsoft.com/office/powerpoint/2010/main" val="124358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+mn-cs"/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45032" y="3953232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+mn-cs"/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+mn-cs"/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+mn-cs"/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+mn-cs"/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+mn-cs"/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cs typeface="+mn-cs"/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  <a:cs typeface="+mn-cs"/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+mn-cs"/>
                  </a:rPr>
                  <a:t>Protons</a:t>
                </a:r>
              </a:p>
              <a:p>
                <a:r>
                  <a:rPr lang="en-GB" sz="10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cs typeface="+mn-cs"/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+mn-cs"/>
                </a:rPr>
                <a:t>&gt;100’000 patients treated worldwide  (&gt;45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cs typeface="+mn-cs"/>
                </a:rPr>
                <a:t>&gt;50’000 patients treated in Europe  (&gt;14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protons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5" y="1323182"/>
            <a:ext cx="8736498" cy="244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20755906">
            <a:off x="1739256" y="3769143"/>
            <a:ext cx="5921814" cy="8309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Interplay between science and technology</a:t>
            </a:r>
          </a:p>
          <a:p>
            <a:r>
              <a:rPr lang="en-US" dirty="0"/>
              <a:t>over decades to improve human health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57373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noProof="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Example of Disruptive </a:t>
            </a:r>
            <a:r>
              <a:rPr lang="en-US" sz="44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I</a:t>
            </a:r>
            <a:r>
              <a:rPr lang="en-US" sz="4400" noProof="0" dirty="0" err="1">
                <a:solidFill>
                  <a:srgbClr val="FFFF00"/>
                </a:solidFill>
                <a:latin typeface="+mj-lt"/>
                <a:ea typeface="+mn-ea"/>
                <a:cs typeface="+mn-cs"/>
              </a:rPr>
              <a:t>nnovation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2420888"/>
            <a:ext cx="64087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Large scale international research at CERN required a paradigm shift in communication between researchers: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In 1989 the </a:t>
            </a:r>
            <a:r>
              <a:rPr lang="en-US" dirty="0">
                <a:solidFill>
                  <a:srgbClr val="FFFF00"/>
                </a:solidFill>
              </a:rPr>
              <a:t>W</a:t>
            </a:r>
            <a:r>
              <a:rPr lang="en-US" dirty="0">
                <a:solidFill>
                  <a:schemeClr val="accent1"/>
                </a:solidFill>
              </a:rPr>
              <a:t>orld </a:t>
            </a:r>
            <a:r>
              <a:rPr lang="en-US" dirty="0">
                <a:solidFill>
                  <a:srgbClr val="FFFF00"/>
                </a:solidFill>
              </a:rPr>
              <a:t>W</a:t>
            </a:r>
            <a:r>
              <a:rPr lang="en-US" dirty="0">
                <a:solidFill>
                  <a:schemeClr val="accent1"/>
                </a:solidFill>
              </a:rPr>
              <a:t>ide </a:t>
            </a:r>
            <a:r>
              <a:rPr lang="en-US" dirty="0">
                <a:solidFill>
                  <a:srgbClr val="FFFF00"/>
                </a:solidFill>
              </a:rPr>
              <a:t>W</a:t>
            </a:r>
            <a:r>
              <a:rPr lang="en-US" dirty="0">
                <a:solidFill>
                  <a:schemeClr val="accent1"/>
                </a:solidFill>
              </a:rPr>
              <a:t>eb was born at CERN and a few years later given to society, transforming our daily life.</a:t>
            </a:r>
          </a:p>
          <a:p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4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6F0C5-0F7D-B643-B769-4F10F2505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762000"/>
          </a:xfrm>
        </p:spPr>
        <p:txBody>
          <a:bodyPr/>
          <a:lstStyle/>
          <a:p>
            <a:pPr algn="ctr"/>
            <a:r>
              <a:rPr lang="en-CH" sz="3000" dirty="0">
                <a:solidFill>
                  <a:srgbClr val="FFFF00"/>
                </a:solidFill>
              </a:rPr>
              <a:t>The Worldwide LHC Computing Grid (WLCG)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322962C-7F2F-D24C-8823-D2540EA434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774" y="1598711"/>
            <a:ext cx="8508452" cy="273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530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28600"/>
            <a:ext cx="8229600" cy="1600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  <a:t>The Virtuous Circle</a:t>
            </a:r>
            <a:b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</a:b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ea typeface="+mj-ea"/>
                <a:cs typeface="+mj-cs"/>
              </a:rPr>
              <a:t>Basic research ↔ Innovation ↔ Applied research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2057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Synergy between research and innovation results not only in societal and economic impact but also, and very importantly, in the creation of enhanced opportunities for further developments.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 circle needs to remain strong, to be unbroken and to be supported over long term.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0" y="4326170"/>
            <a:ext cx="3384220" cy="703670"/>
          </a:xfrm>
          <a:prstGeom prst="rect">
            <a:avLst/>
          </a:prstGeom>
          <a:solidFill>
            <a:srgbClr val="1A72C0"/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Key Message (I) </a:t>
            </a:r>
          </a:p>
        </p:txBody>
      </p:sp>
    </p:spTree>
    <p:extLst>
      <p:ext uri="{BB962C8B-B14F-4D97-AF65-F5344CB8AC3E}">
        <p14:creationId xmlns:p14="http://schemas.microsoft.com/office/powerpoint/2010/main" val="98603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Key Message (II)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76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In today’s challenging period, all regions need to step up support for research and innovation in order to ensure, in a global competitive environment, the sustainable development of science and technology necessary for the upturn and growth of everybody’s economy.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	</a:t>
            </a:r>
            <a:r>
              <a:rPr lang="en-US" sz="3200" dirty="0">
                <a:solidFill>
                  <a:srgbClr val="FFFF00"/>
                </a:solidFill>
                <a:latin typeface="Calibri"/>
                <a:ea typeface="+mn-ea"/>
                <a:cs typeface="+mn-cs"/>
              </a:rPr>
              <a:t>Big Science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</a:t>
            </a:r>
            <a:r>
              <a:rPr lang="en-US" sz="3200" dirty="0">
                <a:solidFill>
                  <a:srgbClr val="FFFF00"/>
                </a:solidFill>
                <a:latin typeface="Calibri"/>
                <a:ea typeface="+mn-ea"/>
                <a:cs typeface="+mn-cs"/>
              </a:rPr>
              <a:t>is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vital for </a:t>
            </a:r>
            <a:r>
              <a:rPr lang="en-US" sz="3200" dirty="0">
                <a:solidFill>
                  <a:srgbClr val="FFFF00"/>
                </a:solidFill>
                <a:latin typeface="Calibri"/>
                <a:ea typeface="+mn-ea"/>
                <a:cs typeface="+mn-cs"/>
              </a:rPr>
              <a:t>our society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809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772816"/>
            <a:ext cx="495840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Which type of research to support?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</a:rPr>
              <a:t>Basic   –   Applied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Small scale   –   Large scale ?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rgbClr val="FFC000"/>
                </a:solidFill>
              </a:rPr>
              <a:t>Individual   –   International ?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 rot="20834207">
            <a:off x="4254578" y="3460035"/>
            <a:ext cx="4289070" cy="865529"/>
          </a:xfrm>
          <a:prstGeom prst="rect">
            <a:avLst/>
          </a:prstGeom>
          <a:solidFill>
            <a:srgbClr val="1A72C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scale appropriate for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to be carried out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 rot="20834207">
            <a:off x="4254578" y="5251731"/>
            <a:ext cx="4289070" cy="865529"/>
          </a:xfrm>
          <a:prstGeom prst="rect">
            <a:avLst/>
          </a:prstGeom>
          <a:solidFill>
            <a:srgbClr val="1A72C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cooperation and competition are both vital for research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51520" y="274638"/>
            <a:ext cx="843528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Investing in Science and Technology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38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en-GB" sz="3800" dirty="0">
                <a:solidFill>
                  <a:srgbClr val="FFFF00"/>
                </a:solidFill>
                <a:cs typeface="Arial" pitchFamily="34" charset="0"/>
              </a:rPr>
              <a:t>Essential Ingredients to Drive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3999" cy="4800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A concrete project with ambitious goals and deadline.</a:t>
            </a:r>
          </a:p>
          <a:p>
            <a:r>
              <a:rPr lang="en-GB" dirty="0">
                <a:solidFill>
                  <a:srgbClr val="FFFFFF"/>
                </a:solidFill>
              </a:rPr>
              <a:t>Highly competent and motivated teams in all domains and at all levels.</a:t>
            </a:r>
          </a:p>
          <a:p>
            <a:r>
              <a:rPr lang="en-GB" dirty="0">
                <a:solidFill>
                  <a:srgbClr val="FFFFFF"/>
                </a:solidFill>
              </a:rPr>
              <a:t>Investment in training and education.</a:t>
            </a:r>
          </a:p>
          <a:p>
            <a:r>
              <a:rPr lang="en-GB" dirty="0">
                <a:solidFill>
                  <a:srgbClr val="FFFFFF"/>
                </a:solidFill>
              </a:rPr>
              <a:t>Open collaboration with competent partners</a:t>
            </a:r>
          </a:p>
          <a:p>
            <a:pPr lvl="1"/>
            <a:r>
              <a:rPr lang="en-GB" dirty="0">
                <a:solidFill>
                  <a:srgbClr val="FFFFFF"/>
                </a:solidFill>
              </a:rPr>
              <a:t>Prestigious universities and research institutes.</a:t>
            </a:r>
          </a:p>
          <a:p>
            <a:pPr lvl="1"/>
            <a:r>
              <a:rPr lang="en-GB" dirty="0">
                <a:solidFill>
                  <a:srgbClr val="FFFFFF"/>
                </a:solidFill>
              </a:rPr>
              <a:t>Industrial partners for key technologies.</a:t>
            </a:r>
          </a:p>
          <a:p>
            <a:pPr lvl="1"/>
            <a:r>
              <a:rPr lang="en-GB" dirty="0">
                <a:solidFill>
                  <a:srgbClr val="FFFFFF"/>
                </a:solidFill>
              </a:rPr>
              <a:t>Learning from others, sharing the results freely.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A58ECDD-21D4-4479-890B-3871363B05E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289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 txBox="1">
            <a:spLocks/>
          </p:cNvSpPr>
          <p:nvPr/>
        </p:nvSpPr>
        <p:spPr bwMode="auto">
          <a:xfrm>
            <a:off x="611560" y="228600"/>
            <a:ext cx="866625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37609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376092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rgbClr val="FFFFFF"/>
                </a:solidFill>
                <a:latin typeface="Calibri"/>
              </a:rPr>
              <a:t>The role of Big Science:</a:t>
            </a:r>
          </a:p>
          <a:p>
            <a:pPr>
              <a:defRPr/>
            </a:pPr>
            <a:br>
              <a:rPr lang="en-GB" dirty="0">
                <a:solidFill>
                  <a:srgbClr val="FFFFFF"/>
                </a:solidFill>
                <a:latin typeface="Calibri"/>
              </a:rPr>
            </a:br>
            <a:r>
              <a:rPr lang="en-GB" dirty="0">
                <a:solidFill>
                  <a:srgbClr val="FFFFFF"/>
                </a:solidFill>
                <a:latin typeface="Calibri"/>
              </a:rPr>
              <a:t>                        – innovate, discover, publish, share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28625" y="5429250"/>
            <a:ext cx="8229600" cy="642938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en-GB" sz="3200" dirty="0">
                <a:solidFill>
                  <a:srgbClr val="FFFF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…what is its role for Society ?</a:t>
            </a:r>
          </a:p>
        </p:txBody>
      </p:sp>
      <p:pic>
        <p:nvPicPr>
          <p:cNvPr id="4" name="Picture 5" descr="87054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2062162"/>
            <a:ext cx="853440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Magne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27882"/>
            <a:ext cx="4484750" cy="340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\\cern.ch\dfs\Users\v\vzorica\Desktop\CMS_Detect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419" y="2016162"/>
            <a:ext cx="5050172" cy="341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74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B2991-A3F2-4346-B688-CAEF094DA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III. Collaboration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5D0C8AD-162E-334D-8E8C-6491D9BBFE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813" y="1575890"/>
            <a:ext cx="7773987" cy="423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5169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cs typeface="+mn-cs"/>
              </a:rPr>
              <a:t>CERN as an Example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3528" y="1676400"/>
            <a:ext cx="8496944" cy="4941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t>CERN is an example of a unique international institute, a global research infrastructure,          vital for large scale projects,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t>which in turn allow to support the sustainable development of science and technology necessary for the upturn and growth of everybody’s economy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t>But CERN is only strong through its close                         collaboration with national institutes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ＭＳ Ｐゴシック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ＭＳ Ｐゴシック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ＭＳ Ｐゴシック" charset="-128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62484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73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000" dirty="0">
                <a:solidFill>
                  <a:srgbClr val="FFFF00"/>
                </a:solidFill>
                <a:cs typeface="Arial" pitchFamily="34" charset="0"/>
              </a:rPr>
              <a:t>Large International Collaborations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2922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None/>
            </a:pPr>
            <a:endParaRPr lang="en-GB" dirty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solidFill>
                  <a:schemeClr val="accent1"/>
                </a:solidFill>
              </a:rPr>
              <a:t>A place where people learn to work together.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solidFill>
                  <a:schemeClr val="accent1"/>
                </a:solidFill>
              </a:rPr>
              <a:t>Collaboration and competition.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solidFill>
                  <a:schemeClr val="accent1"/>
                </a:solidFill>
              </a:rPr>
              <a:t>Diversity: good opportunity to recognize differences, accept them and learn to use them.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solidFill>
                  <a:schemeClr val="accent1"/>
                </a:solidFill>
              </a:rPr>
              <a:t>Influence the way of thinking &amp; planning. 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solidFill>
                  <a:schemeClr val="accent1"/>
                </a:solidFill>
              </a:rPr>
              <a:t>Information sharing: role of computing in internationalization and communication.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>
                <a:solidFill>
                  <a:schemeClr val="accent1"/>
                </a:solidFill>
              </a:rPr>
              <a:t>Experience can be used by individuals and in other fields.</a:t>
            </a:r>
          </a:p>
          <a:p>
            <a:pPr lvl="1" eaLnBrk="1" hangingPunct="1">
              <a:lnSpc>
                <a:spcPct val="90000"/>
              </a:lnSpc>
            </a:pPr>
            <a:endParaRPr lang="en-GB" dirty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GB" dirty="0">
                <a:sym typeface="Wingdings" pitchFamily="2" charset="2"/>
              </a:rPr>
              <a:t>      </a:t>
            </a:r>
            <a:r>
              <a:rPr lang="en-GB" dirty="0">
                <a:solidFill>
                  <a:srgbClr val="FFFF00"/>
                </a:solidFill>
                <a:sym typeface="Wingdings" pitchFamily="2" charset="2"/>
              </a:rPr>
              <a:t> management </a:t>
            </a:r>
            <a:r>
              <a:rPr lang="en-GB" dirty="0">
                <a:solidFill>
                  <a:srgbClr val="FFFF00"/>
                </a:solidFill>
                <a:sym typeface="Wingdings"/>
              </a:rPr>
              <a:t>through ‘common goals’</a:t>
            </a:r>
          </a:p>
          <a:p>
            <a:pPr>
              <a:buNone/>
            </a:pPr>
            <a:r>
              <a:rPr lang="en-GB" dirty="0">
                <a:solidFill>
                  <a:srgbClr val="FFFF00"/>
                </a:solidFill>
                <a:sym typeface="Wingdings"/>
              </a:rPr>
              <a:t>      </a:t>
            </a:r>
            <a:r>
              <a:rPr lang="en-GB" dirty="0">
                <a:solidFill>
                  <a:srgbClr val="FFFF00"/>
                </a:solidFill>
                <a:sym typeface="Wingdings" pitchFamily="2" charset="2"/>
              </a:rPr>
              <a:t> management by ‘convincing partners’</a:t>
            </a:r>
            <a:endParaRPr lang="en-GB" dirty="0">
              <a:solidFill>
                <a:srgbClr val="FFFF00"/>
              </a:solidFill>
              <a:sym typeface="Wingdings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A58ECDD-21D4-4479-890B-3871363B05E1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40430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218DBF2-65A6-BA43-9F3E-C10D03AFDE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759" y="2132856"/>
            <a:ext cx="9144000" cy="3105837"/>
          </a:xfrm>
          <a:prstGeom prst="rect">
            <a:avLst/>
          </a:prstGeom>
        </p:spPr>
      </p:pic>
      <p:sp>
        <p:nvSpPr>
          <p:cNvPr id="19" name="Title 4">
            <a:extLst>
              <a:ext uri="{FF2B5EF4-FFF2-40B4-BE49-F238E27FC236}">
                <a16:creationId xmlns:a16="http://schemas.microsoft.com/office/drawing/2014/main" id="{20F0FAD7-8905-644E-9B28-BDB663C42D0C}"/>
              </a:ext>
            </a:extLst>
          </p:cNvPr>
          <p:cNvSpPr txBox="1">
            <a:spLocks/>
          </p:cNvSpPr>
          <p:nvPr/>
        </p:nvSpPr>
        <p:spPr>
          <a:xfrm>
            <a:off x="696000" y="465591"/>
            <a:ext cx="7620416" cy="1116849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hlink"/>
                </a:solidFill>
                <a:latin typeface="Helvetica" pitchFamily="19" charset="0"/>
              </a:defRPr>
            </a:lvl9pPr>
          </a:lstStyle>
          <a:p>
            <a:r>
              <a:rPr lang="en-US" kern="0" dirty="0">
                <a:solidFill>
                  <a:srgbClr val="FFFF00"/>
                </a:solidFill>
              </a:rPr>
              <a:t>CERN is a model for </a:t>
            </a:r>
            <a:br>
              <a:rPr lang="en-US" kern="0" dirty="0">
                <a:solidFill>
                  <a:srgbClr val="FFFF00"/>
                </a:solidFill>
              </a:rPr>
            </a:br>
            <a:r>
              <a:rPr lang="en-US" kern="0" dirty="0">
                <a:solidFill>
                  <a:srgbClr val="FFFF00"/>
                </a:solidFill>
              </a:rPr>
              <a:t>open and inclusive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2467283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44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</a:t>
            </a:r>
          </a:p>
          <a:p>
            <a:pPr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127968" y="4351894"/>
            <a:ext cx="8168432" cy="2520279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 Serbia,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 and 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 in the Pre-Stage to Membership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Estonia, Slovenia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Croatia,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Membership or Associate Membership: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</a:t>
            </a:r>
            <a:r>
              <a:rPr lang="en-US" sz="160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Latvia</a:t>
            </a:r>
            <a:endParaRPr lang="en-US" sz="1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Russia, United States of America;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Union, JINR and UNESCO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4351784" cy="93536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Employees: ~</a:t>
            </a:r>
            <a:r>
              <a:rPr lang="en-US" sz="180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2 635 </a:t>
            </a:r>
            <a:r>
              <a:rPr lang="en-US" sz="1800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staff</a:t>
            </a:r>
            <a:r>
              <a:rPr lang="en-US" sz="180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, 756 </a:t>
            </a:r>
            <a:r>
              <a:rPr lang="en-US" sz="1800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fellows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Associates: ~11 399 users, 1 687 others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chemeClr val="accent1"/>
                </a:solidFill>
                <a:effectLst>
                  <a:outerShdw blurRad="50800" dist="38100" dir="2700000">
                    <a:schemeClr val="tx1"/>
                  </a:outerShdw>
                </a:effectLst>
              </a:rPr>
              <a:t>Budget (2021) ~ 1 200 MCHF</a:t>
            </a: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DD00915C-1C79-0E4C-8D4F-C5E50EC4BB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11308"/>
            <a:ext cx="502068" cy="5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72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6EB3EF0-0A03-B541-B4FD-4B916EE93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00" y="881368"/>
            <a:ext cx="8460000" cy="57966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3" y="152400"/>
            <a:ext cx="8958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Science is getting more and more global</a:t>
            </a:r>
          </a:p>
        </p:txBody>
      </p:sp>
    </p:spTree>
    <p:extLst>
      <p:ext uri="{BB962C8B-B14F-4D97-AF65-F5344CB8AC3E}">
        <p14:creationId xmlns:p14="http://schemas.microsoft.com/office/powerpoint/2010/main" val="4063698468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6961" y="1533680"/>
            <a:ext cx="68788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Sustainable Development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0" lang="en-GB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eeds</a:t>
            </a:r>
            <a:r>
              <a:rPr kumimoji="0" lang="en-GB" sz="36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trust,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trust between all people involved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09800" y="5386685"/>
            <a:ext cx="47676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Science for Peace</a:t>
            </a:r>
          </a:p>
        </p:txBody>
      </p:sp>
      <p:sp>
        <p:nvSpPr>
          <p:cNvPr id="4" name="Down Arrow 3"/>
          <p:cNvSpPr/>
          <p:nvPr/>
        </p:nvSpPr>
        <p:spPr bwMode="auto">
          <a:xfrm>
            <a:off x="4205785" y="4200680"/>
            <a:ext cx="484632" cy="978408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FFFF00"/>
                </a:solidFill>
                <a:latin typeface="+mj-lt"/>
                <a:cs typeface="+mn-cs"/>
              </a:rPr>
              <a:t>But there is more to it…..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38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46038"/>
            <a:ext cx="799288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CERN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Conceived late 1940s – two aims: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Enable construction of a facility for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(then) nuclear and (now) particle  physics research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beyond the means of individual members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Foster cooperation between peoples recently in conflict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SESAME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ynchrotron-light for 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xperimental 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cience and 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pplications in the 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iddle </a:t>
            </a: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ast)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Conceived late 1990s – two aims: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Enable construction of a facility for a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broad range of scientific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    research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beyond the means of individual members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-    Foster cooperation between peoples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3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56" y="116632"/>
            <a:ext cx="576063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4" name="image1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2063" y="3025301"/>
            <a:ext cx="447489" cy="6071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046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5360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SESAME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  (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S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ynchrotron-light for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xperimental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S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cience and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pplications in the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M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iddle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ast)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287" y="1668286"/>
            <a:ext cx="82071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SESAME is a synchrotron </a:t>
            </a:r>
            <a:r>
              <a:rPr lang="en-GB" dirty="0">
                <a:solidFill>
                  <a:srgbClr val="FFFFFF"/>
                </a:solidFill>
                <a:latin typeface="Helvetica"/>
                <a:cs typeface="+mn-cs"/>
              </a:rPr>
              <a:t>radiation facility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in Allan (Jordan)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1) 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to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 promote scientific 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a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nd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technical 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e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xcellence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in the Middle 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E</a:t>
            </a:r>
            <a:r>
              <a:rPr kumimoji="0" lang="en-GB" sz="2400" b="0" i="0" u="none" strike="noStrike" kern="1200" cap="none" spc="0" normalizeH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ast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and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beyond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(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and in particular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to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enable and achieve the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return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of scientists and engineers from the region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)</a:t>
            </a:r>
          </a:p>
        </p:txBody>
      </p:sp>
      <p:pic>
        <p:nvPicPr>
          <p:cNvPr id="6" name="image1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1798" y="32789"/>
            <a:ext cx="447489" cy="6071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469287" y="4035455"/>
            <a:ext cx="8000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Synchrotron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radiation allows research in many areas, e.g.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</a:t>
            </a:r>
            <a:r>
              <a:rPr lang="en-GB" dirty="0">
                <a:solidFill>
                  <a:schemeClr val="bg1"/>
                </a:solidFill>
                <a:latin typeface="Helvetica"/>
                <a:cs typeface="+mn-cs"/>
              </a:rPr>
              <a:t>b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iology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, </a:t>
            </a:r>
            <a:r>
              <a:rPr lang="en-GB" dirty="0">
                <a:solidFill>
                  <a:schemeClr val="bg1"/>
                </a:solidFill>
                <a:latin typeface="Helvetica"/>
                <a:cs typeface="+mn-cs"/>
              </a:rPr>
              <a:t>p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hysics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, </a:t>
            </a:r>
            <a:r>
              <a:rPr lang="en-GB" dirty="0">
                <a:solidFill>
                  <a:schemeClr val="bg1"/>
                </a:solidFill>
                <a:latin typeface="Helvetica"/>
                <a:cs typeface="+mn-cs"/>
              </a:rPr>
              <a:t>c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hemistry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, </a:t>
            </a:r>
            <a:r>
              <a:rPr lang="en-GB" dirty="0">
                <a:solidFill>
                  <a:schemeClr val="bg1"/>
                </a:solidFill>
                <a:latin typeface="Helvetica"/>
                <a:cs typeface="+mn-cs"/>
              </a:rPr>
              <a:t>a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rchaeology</a:t>
            </a:r>
            <a:r>
              <a:rPr lang="en-GB" dirty="0">
                <a:solidFill>
                  <a:schemeClr val="bg1"/>
                </a:solidFill>
                <a:latin typeface="Helvetica"/>
                <a:cs typeface="+mn-cs"/>
              </a:rPr>
              <a:t>, medicine, material science, environmental science, arts,…….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Helvetica"/>
              <a:ea typeface="ＭＳ Ｐゴシック" charset="-128"/>
              <a:cs typeface="+mn-cs"/>
              <a:sym typeface="Wingdings" panose="05000000000000000000" pitchFamily="2" charset="2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  <a:sym typeface="Wingdings" panose="05000000000000000000" pitchFamily="2" charset="2"/>
              </a:rPr>
              <a:t>                                      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  <a:sym typeface="Wingdings" panose="05000000000000000000" pitchFamily="2" charset="2"/>
              </a:rPr>
              <a:t> Building scientific capacity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Helvetica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427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073165" y="6165304"/>
            <a:ext cx="1366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Pakistan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90" y="2010224"/>
            <a:ext cx="7500000" cy="41550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9287" y="228038"/>
            <a:ext cx="84952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SESAME is a </a:t>
            </a:r>
            <a:r>
              <a:rPr lang="en-GB" dirty="0">
                <a:solidFill>
                  <a:srgbClr val="FFFFFF"/>
                </a:solidFill>
                <a:latin typeface="Helvetica"/>
                <a:cs typeface="+mn-cs"/>
              </a:rPr>
              <a:t>s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ynchrotron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radiation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facility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in Allan (Jordan)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2) to build scientific and cultural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bridges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between different societies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in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the Middle East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</a:t>
            </a:r>
            <a:r>
              <a:rPr lang="en-GB" dirty="0">
                <a:solidFill>
                  <a:srgbClr val="FFFF00"/>
                </a:solidFill>
                <a:latin typeface="Helvetica"/>
                <a:cs typeface="+mn-cs"/>
              </a:rPr>
              <a:t>a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nd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beyond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4716015" y="2702920"/>
            <a:ext cx="33843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aaa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4199554" y="1992947"/>
            <a:ext cx="3900836" cy="1200329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International Cooperation as example of </a:t>
            </a:r>
          </a:p>
          <a:p>
            <a:r>
              <a:rPr lang="en-US" dirty="0">
                <a:solidFill>
                  <a:srgbClr val="FFC000"/>
                </a:solidFill>
              </a:rPr>
              <a:t>peaceful cooperation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7" name="image1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21798" y="32789"/>
            <a:ext cx="447489" cy="6071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65629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FFFF00"/>
                </a:solidFill>
                <a:latin typeface="+mj-lt"/>
                <a:ea typeface="+mn-ea"/>
                <a:cs typeface="+mn-cs"/>
              </a:rPr>
              <a:t>Big Science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60848"/>
            <a:ext cx="8229600" cy="26556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generates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Knowledge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</a:t>
            </a:r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thereby creating educated minds</a:t>
            </a:r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generates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Innovation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</a:t>
            </a: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thereby changing society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 generate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Disruptive Innovation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                            thereby </a:t>
            </a:r>
            <a:r>
              <a:rPr lang="en-US" sz="3200" dirty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transform</a:t>
            </a: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ing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society</a:t>
            </a:r>
          </a:p>
        </p:txBody>
      </p:sp>
    </p:spTree>
    <p:extLst>
      <p:ext uri="{BB962C8B-B14F-4D97-AF65-F5344CB8AC3E}">
        <p14:creationId xmlns:p14="http://schemas.microsoft.com/office/powerpoint/2010/main" val="107393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139" y="1700808"/>
            <a:ext cx="81657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International collaboration is mandatory in many areas today, not only in science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It needs trust between partners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- It needs commitment, and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sustainability from all partners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5085184"/>
            <a:ext cx="6186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Science shows: It is possible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Key Message (III) </a:t>
            </a:r>
          </a:p>
        </p:txBody>
      </p:sp>
    </p:spTree>
    <p:extLst>
      <p:ext uri="{BB962C8B-B14F-4D97-AF65-F5344CB8AC3E}">
        <p14:creationId xmlns:p14="http://schemas.microsoft.com/office/powerpoint/2010/main" val="377105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541E4-714C-EF47-9587-3753EF08D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600" dirty="0">
                <a:solidFill>
                  <a:srgbClr val="FFFF00"/>
                </a:solidFill>
              </a:rPr>
              <a:t>IV. Education, Outreach and Training</a:t>
            </a:r>
          </a:p>
        </p:txBody>
      </p:sp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7AB7B367-0DB4-374D-8F77-9BC2CE05D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813" y="1576162"/>
            <a:ext cx="7773987" cy="4239076"/>
          </a:xfrm>
        </p:spPr>
      </p:pic>
    </p:spTree>
    <p:extLst>
      <p:ext uri="{BB962C8B-B14F-4D97-AF65-F5344CB8AC3E}">
        <p14:creationId xmlns:p14="http://schemas.microsoft.com/office/powerpoint/2010/main" val="3752372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219200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>
                <a:solidFill>
                  <a:srgbClr val="FFFFFF"/>
                </a:solidFill>
              </a:rPr>
              <a:t> All countries need more scientists, engineers, staff, . . .   </a:t>
            </a:r>
          </a:p>
          <a:p>
            <a:r>
              <a:rPr lang="en-US" sz="2400" dirty="0">
                <a:solidFill>
                  <a:srgbClr val="FFFFFF"/>
                </a:solidFill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  <a:p>
            <a:pPr>
              <a:buFontTx/>
              <a:buChar char="-"/>
            </a:pPr>
            <a:r>
              <a:rPr lang="en-US" sz="2400" dirty="0">
                <a:solidFill>
                  <a:srgbClr val="FFFF00"/>
                </a:solidFill>
              </a:rPr>
              <a:t>  targeted outreach activities</a:t>
            </a:r>
          </a:p>
          <a:p>
            <a:pPr>
              <a:buFontTx/>
              <a:buChar char="-"/>
            </a:pPr>
            <a:r>
              <a:rPr lang="en-US" sz="2400" dirty="0">
                <a:solidFill>
                  <a:srgbClr val="FFFF00"/>
                </a:solidFill>
              </a:rPr>
              <a:t>  encourage interest in careers in science</a:t>
            </a:r>
          </a:p>
          <a:p>
            <a:pPr>
              <a:buFontTx/>
              <a:buChar char="-"/>
            </a:pPr>
            <a:endParaRPr lang="en-US" sz="2400" dirty="0">
              <a:solidFill>
                <a:srgbClr val="FFFF00"/>
              </a:solidFill>
            </a:endParaRPr>
          </a:p>
          <a:p>
            <a:pPr>
              <a:buFontTx/>
              <a:buChar char="-"/>
            </a:pPr>
            <a:r>
              <a:rPr lang="en-US" sz="2400" dirty="0">
                <a:solidFill>
                  <a:srgbClr val="FFFFFF"/>
                </a:solidFill>
              </a:rPr>
              <a:t> Society needs to realize and appreciate science</a:t>
            </a:r>
          </a:p>
          <a:p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dirty="0">
                <a:solidFill>
                  <a:srgbClr val="FFFF00"/>
                </a:solidFill>
              </a:rPr>
              <a:t>- bring innovative science and exciting results (achieved at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Research Infrastructures, Universities, </a:t>
            </a:r>
            <a:r>
              <a:rPr lang="en-US" sz="2400" dirty="0" err="1">
                <a:solidFill>
                  <a:srgbClr val="FFFF00"/>
                </a:solidFill>
              </a:rPr>
              <a:t>etc</a:t>
            </a:r>
            <a:r>
              <a:rPr lang="en-US" sz="2400" dirty="0">
                <a:solidFill>
                  <a:srgbClr val="FFFF00"/>
                </a:solidFill>
              </a:rPr>
              <a:t>), and their 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application to societal challenges, to the notice of society, </a:t>
            </a:r>
          </a:p>
          <a:p>
            <a:r>
              <a:rPr lang="en-US" sz="2400" dirty="0">
                <a:solidFill>
                  <a:srgbClr val="FFFF00"/>
                </a:solidFill>
              </a:rPr>
              <a:t>  and, in particular, to the schools</a:t>
            </a:r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0" y="2286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Key Issue: Outreach and Education </a:t>
            </a:r>
            <a:endParaRPr lang="en-GB" sz="4000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18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48"/>
          <p:cNvCxnSpPr>
            <a:cxnSpLocks noChangeShapeType="1"/>
          </p:cNvCxnSpPr>
          <p:nvPr/>
        </p:nvCxnSpPr>
        <p:spPr bwMode="auto">
          <a:xfrm flipH="1">
            <a:off x="2836001" y="5654675"/>
            <a:ext cx="3143307" cy="535014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j-lt"/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>
            <a:off x="1619250" y="1842236"/>
            <a:ext cx="2304678" cy="1237731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2301" y="1196752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flipH="1">
            <a:off x="2538304" y="3926294"/>
            <a:ext cx="1880620" cy="102950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3282156" y="2810668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flipH="1" flipV="1">
            <a:off x="2617508" y="5181600"/>
            <a:ext cx="3250276" cy="393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222301" y="4421169"/>
            <a:ext cx="2395207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Undergraduates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01" y="2852936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5148" y="4797152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755576" y="5780758"/>
            <a:ext cx="2238113" cy="707886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Public visitors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150 thousand per year</a:t>
            </a:r>
          </a:p>
        </p:txBody>
      </p:sp>
      <p:grpSp>
        <p:nvGrpSpPr>
          <p:cNvPr id="24" name="Grouper 18"/>
          <p:cNvGrpSpPr/>
          <p:nvPr/>
        </p:nvGrpSpPr>
        <p:grpSpPr>
          <a:xfrm>
            <a:off x="4082675" y="1060618"/>
            <a:ext cx="4752528" cy="1477328"/>
            <a:chOff x="3995936" y="1052736"/>
            <a:chExt cx="4752528" cy="1477328"/>
          </a:xfrm>
        </p:grpSpPr>
        <p:grpSp>
          <p:nvGrpSpPr>
            <p:cNvPr id="25" name="Grouper 22"/>
            <p:cNvGrpSpPr/>
            <p:nvPr/>
          </p:nvGrpSpPr>
          <p:grpSpPr>
            <a:xfrm>
              <a:off x="6239498" y="1056089"/>
              <a:ext cx="2508966" cy="1463774"/>
              <a:chOff x="6239498" y="1056089"/>
              <a:chExt cx="2508966" cy="1463774"/>
            </a:xfrm>
          </p:grpSpPr>
          <p:pic>
            <p:nvPicPr>
              <p:cNvPr id="34" name="Picture 20" descr="Screen shot 2011-06-01 at 00.05.34.pn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39498" y="1056089"/>
                <a:ext cx="2508966" cy="1449600"/>
              </a:xfrm>
              <a:prstGeom prst="rect">
                <a:avLst/>
              </a:prstGeom>
              <a:effectLst>
                <a:outerShdw sx="1000" sy="1000">
                  <a:srgbClr val="000000"/>
                </a:outerShdw>
              </a:effectLst>
            </p:spPr>
          </p:pic>
          <p:sp>
            <p:nvSpPr>
              <p:cNvPr id="35" name="TextBox 21"/>
              <p:cNvSpPr txBox="1"/>
              <p:nvPr/>
            </p:nvSpPr>
            <p:spPr>
              <a:xfrm>
                <a:off x="6284997" y="1073313"/>
                <a:ext cx="2463467" cy="1446550"/>
              </a:xfrm>
              <a:prstGeom prst="rect">
                <a:avLst/>
              </a:prstGeom>
              <a:noFill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 eaLnBrk="1" hangingPunct="1">
                  <a:defRPr/>
                </a:pPr>
                <a:r>
                  <a:rPr lang="en-US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Latin American School of High-Energy Physics</a:t>
                </a: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Ibarra, Ecuador, 2015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San Juan del Rio, Mexico, 2017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Córdoba, Argentina 2019</a:t>
                </a:r>
              </a:p>
            </p:txBody>
          </p:sp>
        </p:grpSp>
        <p:grpSp>
          <p:nvGrpSpPr>
            <p:cNvPr id="26" name="Grouper 23"/>
            <p:cNvGrpSpPr/>
            <p:nvPr/>
          </p:nvGrpSpPr>
          <p:grpSpPr>
            <a:xfrm>
              <a:off x="3995936" y="1052736"/>
              <a:ext cx="2164431" cy="1477328"/>
              <a:chOff x="4139952" y="1056799"/>
              <a:chExt cx="2164431" cy="1477328"/>
            </a:xfrm>
          </p:grpSpPr>
          <p:pic>
            <p:nvPicPr>
              <p:cNvPr id="29" name="Picture 26" descr="kashii.jp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1066799"/>
                <a:ext cx="2164431" cy="1442953"/>
              </a:xfrm>
              <a:prstGeom prst="rect">
                <a:avLst/>
              </a:prstGeom>
            </p:spPr>
          </p:pic>
          <p:sp>
            <p:nvSpPr>
              <p:cNvPr id="32" name="TextBox 29"/>
              <p:cNvSpPr txBox="1"/>
              <p:nvPr/>
            </p:nvSpPr>
            <p:spPr>
              <a:xfrm>
                <a:off x="4139952" y="1056799"/>
                <a:ext cx="208823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en-US" sz="1400" dirty="0">
                    <a:solidFill>
                      <a:srgbClr val="FFFF0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Asia-Europe-Pacific School of High-Energy Physics </a:t>
                </a:r>
              </a:p>
              <a:p>
                <a:pPr eaLnBrk="1" hangingPunct="1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Fukuoka, Japan, 2012</a:t>
                </a:r>
              </a:p>
              <a:p>
                <a:pPr eaLnBrk="1" hangingPunct="1"/>
                <a:r>
                  <a:rPr lang="en-US" sz="1200" dirty="0" err="1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Puri</a:t>
                </a: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, India, 2014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chemeClr val="accent4"/>
                      </a:outerShdw>
                    </a:effectLst>
                  </a:rPr>
                  <a:t>2016 Beijing, China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2018 </a:t>
                </a:r>
                <a:r>
                  <a:rPr lang="en-US" sz="1200" dirty="0" err="1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Quy</a:t>
                </a: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 Nhon, Vietnam</a:t>
                </a:r>
              </a:p>
            </p:txBody>
          </p:sp>
        </p:grp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B1331237-5AA2-1E4C-97A0-5B8DCC9E89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0272" y="2564904"/>
            <a:ext cx="1800200" cy="254895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5C74900-E6BE-704B-8E79-A35A5BF78997}"/>
              </a:ext>
            </a:extLst>
          </p:cNvPr>
          <p:cNvSpPr txBox="1"/>
          <p:nvPr/>
        </p:nvSpPr>
        <p:spPr>
          <a:xfrm>
            <a:off x="6948264" y="4293096"/>
            <a:ext cx="2267744" cy="6924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School of Physics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200" dirty="0">
                <a:solidFill>
                  <a:srgbClr val="FFFF00"/>
                </a:solidFill>
                <a:effectLst>
                  <a:outerShdw blurRad="50800" dist="50800" dir="2700000" algn="ctr" rotWithShape="0">
                    <a:srgbClr val="000000"/>
                  </a:outerShdw>
                </a:effectLst>
              </a:rPr>
              <a:t>Russia, September 2019</a:t>
            </a:r>
          </a:p>
        </p:txBody>
      </p:sp>
    </p:spTree>
    <p:extLst>
      <p:ext uri="{BB962C8B-B14F-4D97-AF65-F5344CB8AC3E}">
        <p14:creationId xmlns:p14="http://schemas.microsoft.com/office/powerpoint/2010/main" val="23950390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9863" y="1512000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86902F-4F26-C844-8685-4174EBBFB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00" y="784086"/>
            <a:ext cx="8460000" cy="5803694"/>
          </a:xfrm>
          <a:prstGeom prst="rect">
            <a:avLst/>
          </a:prstGeom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0" y="76200"/>
            <a:ext cx="91472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CERN Teacher </a:t>
            </a:r>
            <a:r>
              <a:rPr lang="en-US" sz="4000" dirty="0" err="1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Programme</a:t>
            </a:r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</a:t>
            </a:r>
          </a:p>
        </p:txBody>
      </p:sp>
      <p:pic>
        <p:nvPicPr>
          <p:cNvPr id="10" name="Image 10">
            <a:extLst>
              <a:ext uri="{FF2B5EF4-FFF2-40B4-BE49-F238E27FC236}">
                <a16:creationId xmlns:a16="http://schemas.microsoft.com/office/drawing/2014/main" id="{851CA486-AC19-9B44-8A36-A47EF336C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198" y="1259091"/>
            <a:ext cx="3491880" cy="279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98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188640"/>
            <a:ext cx="623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4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Summer Students 2019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B6A146-59B0-2E40-BFE1-E36642EDA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54800"/>
            <a:ext cx="8460000" cy="58036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216" y="162000"/>
            <a:ext cx="2696784" cy="13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011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107504" y="1268760"/>
          <a:ext cx="5904656" cy="43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954180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41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600" dirty="0">
                <a:solidFill>
                  <a:srgbClr val="FFFF00"/>
                </a:solidFill>
                <a:latin typeface="+mj-lt"/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3200" dirty="0">
                <a:solidFill>
                  <a:srgbClr val="FFFF00"/>
                </a:solidFill>
                <a:latin typeface="+mj-lt"/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34076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ea typeface="ＭＳ Ｐゴシック" charset="0"/>
              </a:rPr>
              <a:t>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8766" y="392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  <a:ea typeface="ＭＳ Ｐゴシック" charset="0"/>
              </a:rPr>
              <a:t>65</a:t>
            </a:r>
          </a:p>
        </p:txBody>
      </p:sp>
      <p:pic>
        <p:nvPicPr>
          <p:cNvPr id="12" name="Picture 4" descr="NewChart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268760"/>
            <a:ext cx="2975917" cy="3384376"/>
          </a:xfrm>
          <a:prstGeom prst="rect">
            <a:avLst/>
          </a:prstGeom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333840" y="1447733"/>
            <a:ext cx="2515928" cy="111717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&gt;30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00 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</p:spTree>
    <p:extLst>
      <p:ext uri="{BB962C8B-B14F-4D97-AF65-F5344CB8AC3E}">
        <p14:creationId xmlns:p14="http://schemas.microsoft.com/office/powerpoint/2010/main" val="49262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575" y="1719558"/>
            <a:ext cx="8305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 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Helvetica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Society needs to realize and appreciate science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- Bring innovative science and exciting results (achieved at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 Research Infrastructures, Universities,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etc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), and their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 application to societal challenges, to the notice of society,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/>
                <a:ea typeface="ＭＳ Ｐゴシック" charset="-128"/>
                <a:cs typeface="+mn-cs"/>
              </a:rPr>
              <a:t>  and, in particular, to the schools.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1054540">
            <a:off x="5301820" y="4347298"/>
            <a:ext cx="3384220" cy="703670"/>
          </a:xfrm>
          <a:prstGeom prst="rect">
            <a:avLst/>
          </a:prstGeom>
          <a:solidFill>
            <a:srgbClr val="1A72C0"/>
          </a:solidFill>
          <a:ln>
            <a:solidFill>
              <a:srgbClr val="FFFF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t>Key Message (I</a:t>
            </a:r>
            <a:r>
              <a:rPr lang="en-US" sz="3600" dirty="0">
                <a:solidFill>
                  <a:sysClr val="window" lastClr="FFFFFF"/>
                </a:solidFill>
                <a:latin typeface="Calibri"/>
                <a:cs typeface="+mn-cs"/>
              </a:rPr>
              <a:t>V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t>)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1560" y="5530849"/>
            <a:ext cx="8208912" cy="70367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ysClr val="window" lastClr="FFFFFF"/>
                </a:solidFill>
                <a:latin typeface="Calibri"/>
                <a:cs typeface="+mn-cs"/>
              </a:rPr>
              <a:t>Scientists need to be ambassadors of science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charset="-128"/>
                <a:cs typeface="+mn-cs"/>
              </a:rPr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solidFill>
                  <a:srgbClr val="FFFF00"/>
                </a:solidFill>
                <a:latin typeface="+mj-lt"/>
                <a:cs typeface="+mn-cs"/>
              </a:rPr>
              <a:t>Public Acceptance of Science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72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763D5-08C9-924E-8CB5-271CD0355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H" dirty="0">
                <a:solidFill>
                  <a:srgbClr val="FFFF00"/>
                </a:solidFill>
              </a:rPr>
              <a:t>CERN Science Gateway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48DC4AA-7320-3D46-BF98-A4DC561349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1538" y="1628800"/>
            <a:ext cx="7773987" cy="305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222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B2598-5D96-AE48-95B4-A27A904F6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V. Concluding Remarks</a:t>
            </a:r>
          </a:p>
        </p:txBody>
      </p:sp>
      <p:pic>
        <p:nvPicPr>
          <p:cNvPr id="5" name="Content Placeholder 4" descr="A person standing on a rock&#10;&#10;Description automatically generated with medium confidence">
            <a:extLst>
              <a:ext uri="{FF2B5EF4-FFF2-40B4-BE49-F238E27FC236}">
                <a16:creationId xmlns:a16="http://schemas.microsoft.com/office/drawing/2014/main" id="{A3AF4382-8141-2B47-BE41-6A86052757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6506" y="1536700"/>
            <a:ext cx="7086600" cy="4318000"/>
          </a:xfrm>
        </p:spPr>
      </p:pic>
    </p:spTree>
    <p:extLst>
      <p:ext uri="{BB962C8B-B14F-4D97-AF65-F5344CB8AC3E}">
        <p14:creationId xmlns:p14="http://schemas.microsoft.com/office/powerpoint/2010/main" val="2215679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4AD51-CB37-5742-833C-315AF30BC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Four Pillars Underpin Big Science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44998DE-048D-3743-BF10-BFC47F764C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8812" y="1295400"/>
            <a:ext cx="4641989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3925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11560" y="1484784"/>
            <a:ext cx="8991600" cy="550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380" tIns="45692" rIns="91380" bIns="45692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w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ith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 strong sustained support for research,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with trust developed and kept between all partners,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with international collaboration,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FFFFFF"/>
              </a:solidFill>
              <a:latin typeface="Arial" pitchFamily="34" charset="0"/>
              <a:ea typeface="ＭＳ Ｐゴシック" pitchFamily="-112" charset="-128"/>
            </a:endParaRP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Arial" pitchFamily="34" charset="0"/>
                <a:ea typeface="ＭＳ Ｐゴシック" pitchFamily="-112" charset="-128"/>
              </a:rPr>
              <a:t>w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ith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 </a:t>
            </a:r>
            <a:r>
              <a:rPr lang="en-US" noProof="0" dirty="0">
                <a:solidFill>
                  <a:schemeClr val="accent5"/>
                </a:solidFill>
              </a:rPr>
              <a:t>s</a:t>
            </a:r>
            <a:r>
              <a:rPr lang="en-US" dirty="0" err="1">
                <a:solidFill>
                  <a:schemeClr val="accent5"/>
                </a:solidFill>
              </a:rPr>
              <a:t>cientists</a:t>
            </a:r>
            <a:r>
              <a:rPr lang="en-US" dirty="0">
                <a:solidFill>
                  <a:schemeClr val="accent5"/>
                </a:solidFill>
              </a:rPr>
              <a:t> as ambassadors for peaceful cooperation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              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will pave the way towards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</a:rPr>
              <a:t>                                      a sustainable future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60" y="404664"/>
            <a:ext cx="9065367" cy="61555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</a:rPr>
              <a:t>Science and Technology in the Next </a:t>
            </a:r>
            <a:r>
              <a:rPr lang="en-GB" sz="3400" dirty="0">
                <a:solidFill>
                  <a:srgbClr val="FFFF00"/>
                </a:solidFill>
                <a:latin typeface="+mj-lt"/>
              </a:rPr>
              <a:t>D</a:t>
            </a:r>
            <a:r>
              <a:rPr kumimoji="0" lang="en-GB" sz="3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</a:rPr>
              <a:t>ecades</a:t>
            </a:r>
            <a:r>
              <a:rPr kumimoji="0" lang="en-GB" sz="3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ＭＳ Ｐゴシック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39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457200" y="284202"/>
            <a:ext cx="8229600" cy="553998"/>
          </a:xfrm>
        </p:spPr>
        <p:txBody>
          <a:bodyPr tIns="0" bIns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b="1" dirty="0">
                <a:solidFill>
                  <a:srgbClr val="FFFF00"/>
                </a:solidFill>
                <a:ea typeface="ＭＳ Ｐゴシック" charset="0"/>
                <a:cs typeface="ＭＳ Ｐゴシック" charset="0"/>
              </a:rPr>
              <a:t>And finally….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762000" y="1219214"/>
            <a:ext cx="7698432" cy="4592026"/>
          </a:xfrm>
        </p:spPr>
        <p:txBody>
          <a:bodyPr wrap="square" lIns="0" tIns="0" rIns="0" bIns="0">
            <a:spAutoFit/>
          </a:bodyPr>
          <a:lstStyle/>
          <a:p>
            <a:pPr>
              <a:spcAft>
                <a:spcPts val="2400"/>
              </a:spcAft>
              <a:buClr>
                <a:srgbClr val="BA8F2D"/>
              </a:buClr>
              <a:buFont typeface="Wingdings" charset="0"/>
              <a:buChar char="§"/>
            </a:pPr>
            <a:r>
              <a:rPr lang="en-US" sz="240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The relationship between basic research and sustainable progress is fundamental (contrary to common belief, technology does not sustain itself on the long term).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charset="0"/>
              <a:buChar char="§"/>
            </a:pPr>
            <a:r>
              <a:rPr lang="en-US" sz="240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In a globalized world, 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knowledge</a:t>
            </a:r>
            <a:r>
              <a:rPr lang="en-US" sz="240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 is becoming the </a:t>
            </a:r>
            <a:r>
              <a:rPr lang="en-US" b="1" dirty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most important asset</a:t>
            </a:r>
            <a:r>
              <a:rPr lang="en-US" sz="2400" b="1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  <a:p>
            <a:pPr>
              <a:spcAft>
                <a:spcPts val="2400"/>
              </a:spcAft>
              <a:buClr>
                <a:srgbClr val="BA8F2D"/>
              </a:buClr>
              <a:buFont typeface="Wingdings" charset="0"/>
              <a:buChar char="§"/>
            </a:pPr>
            <a:r>
              <a:rPr lang="en-US" sz="2400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Developed countries are about to make a major strategic error by underestimating the value of fundamental research (whereas emerging countries are doing the opposite and catching up fast).</a:t>
            </a:r>
          </a:p>
        </p:txBody>
      </p:sp>
      <p:sp>
        <p:nvSpPr>
          <p:cNvPr id="92164" name="TextBox 4"/>
          <p:cNvSpPr txBox="1">
            <a:spLocks noChangeArrowheads="1"/>
          </p:cNvSpPr>
          <p:nvPr/>
        </p:nvSpPr>
        <p:spPr bwMode="auto">
          <a:xfrm>
            <a:off x="7086600" y="6248400"/>
            <a:ext cx="2057400" cy="533399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826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47" y="2132856"/>
            <a:ext cx="922503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48" y="119390"/>
            <a:ext cx="85427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>
                <a:solidFill>
                  <a:srgbClr val="FFFF00"/>
                </a:solidFill>
                <a:latin typeface="Helvetica"/>
                <a:ea typeface="+mn-ea"/>
                <a:cs typeface="+mn-cs"/>
              </a:rPr>
              <a:t>Last paragraph of the Editorial in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>
                <a:solidFill>
                  <a:srgbClr val="FFFF00"/>
                </a:solidFill>
                <a:latin typeface="Helvetica"/>
                <a:ea typeface="+mn-ea"/>
                <a:cs typeface="+mn-cs"/>
              </a:rPr>
              <a:t>           The Guardian,  4 March 2015,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>
                <a:solidFill>
                  <a:srgbClr val="FFFF00"/>
                </a:solidFill>
                <a:latin typeface="Helvetica"/>
                <a:ea typeface="+mn-ea"/>
                <a:cs typeface="+mn-cs"/>
              </a:rPr>
              <a:t>                                                  on CERN/LHC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015552" y="2743200"/>
            <a:ext cx="395202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53168" y="3048000"/>
            <a:ext cx="876730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10400" y="3352800"/>
            <a:ext cx="895718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>
            <a:cxnSpLocks/>
          </p:cNvCxnSpPr>
          <p:nvPr/>
        </p:nvCxnSpPr>
        <p:spPr bwMode="auto">
          <a:xfrm>
            <a:off x="53168" y="3581400"/>
            <a:ext cx="89144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>
            <a:cxnSpLocks/>
          </p:cNvCxnSpPr>
          <p:nvPr/>
        </p:nvCxnSpPr>
        <p:spPr bwMode="auto">
          <a:xfrm>
            <a:off x="-22747" y="3886200"/>
            <a:ext cx="1498403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" name="Straight Connector 3"/>
          <p:cNvCxnSpPr>
            <a:cxnSpLocks/>
          </p:cNvCxnSpPr>
          <p:nvPr/>
        </p:nvCxnSpPr>
        <p:spPr bwMode="auto">
          <a:xfrm>
            <a:off x="2555776" y="2438400"/>
            <a:ext cx="658822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3168" y="2743200"/>
            <a:ext cx="21566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90147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0" y="3359314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You!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7209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rgbClr val="FFFF00"/>
                </a:solidFill>
              </a:rPr>
              <a:t>Address</a:t>
            </a:r>
          </a:p>
          <a:p>
            <a:pPr>
              <a:buNone/>
            </a:pPr>
            <a:r>
              <a:rPr lang="en-US" dirty="0"/>
              <a:t>       </a:t>
            </a:r>
            <a:r>
              <a:rPr lang="en-US" dirty="0">
                <a:solidFill>
                  <a:schemeClr val="accent1"/>
                </a:solidFill>
              </a:rPr>
              <a:t>- Fundamental science questions at the forefront of </a:t>
            </a:r>
          </a:p>
          <a:p>
            <a:pPr>
              <a:buNone/>
            </a:pPr>
            <a:r>
              <a:rPr lang="en-US" dirty="0">
                <a:solidFill>
                  <a:schemeClr val="accent1"/>
                </a:solidFill>
              </a:rPr>
              <a:t>		research and technology. 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rgbClr val="FFFF00"/>
                </a:solidFill>
              </a:rPr>
              <a:t>Require</a:t>
            </a:r>
          </a:p>
          <a:p>
            <a:pPr>
              <a:buNone/>
            </a:pPr>
            <a:r>
              <a:rPr lang="en-US" dirty="0"/>
              <a:t>      </a:t>
            </a:r>
            <a:r>
              <a:rPr lang="en-US" dirty="0">
                <a:solidFill>
                  <a:schemeClr val="accent1"/>
                </a:solidFill>
              </a:rPr>
              <a:t> - </a:t>
            </a:r>
            <a:r>
              <a:rPr lang="en-US" dirty="0">
                <a:solidFill>
                  <a:srgbClr val="FFFFFF"/>
                </a:solidFill>
              </a:rPr>
              <a:t>Large and sustained infrastructures.</a:t>
            </a:r>
          </a:p>
          <a:p>
            <a:pPr>
              <a:buNone/>
            </a:pPr>
            <a:r>
              <a:rPr lang="en-US" dirty="0">
                <a:solidFill>
                  <a:srgbClr val="FFFFFF"/>
                </a:solidFill>
              </a:rPr>
              <a:t>       - Global collaboration on long time scales.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solidFill>
                  <a:srgbClr val="FFFF00"/>
                </a:solidFill>
              </a:rPr>
              <a:t>Provide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       </a:t>
            </a:r>
            <a:r>
              <a:rPr lang="en-US" dirty="0">
                <a:solidFill>
                  <a:srgbClr val="FFFFFF"/>
                </a:solidFill>
              </a:rPr>
              <a:t>- Unique equipment.</a:t>
            </a:r>
          </a:p>
          <a:p>
            <a:pPr>
              <a:buNone/>
            </a:pPr>
            <a:r>
              <a:rPr lang="en-US" dirty="0">
                <a:solidFill>
                  <a:srgbClr val="FFFFFF"/>
                </a:solidFill>
              </a:rPr>
              <a:t>       - Challenging requests for high technology &amp; innovation.</a:t>
            </a:r>
          </a:p>
          <a:p>
            <a:pPr>
              <a:buNone/>
            </a:pPr>
            <a:r>
              <a:rPr lang="en-US" dirty="0">
                <a:solidFill>
                  <a:srgbClr val="FFFFFF"/>
                </a:solidFill>
              </a:rPr>
              <a:t>       - Stimulating ideas which in turn attract good people.</a:t>
            </a:r>
          </a:p>
          <a:p>
            <a:pPr>
              <a:buNone/>
            </a:pPr>
            <a:r>
              <a:rPr lang="en-US" dirty="0">
                <a:solidFill>
                  <a:srgbClr val="FFFFFF"/>
                </a:solidFill>
              </a:rPr>
              <a:t>       - Occasion to bring people together via collaboration.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382000" y="6416675"/>
            <a:ext cx="762000" cy="365125"/>
          </a:xfrm>
          <a:prstGeom prst="rect">
            <a:avLst/>
          </a:prstGeom>
        </p:spPr>
        <p:txBody>
          <a:bodyPr/>
          <a:lstStyle/>
          <a:p>
            <a:fld id="{8A58ECDD-21D4-4479-890B-3871363B05E1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23528" y="260648"/>
            <a:ext cx="8161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CERN &amp; Large-scale Science Projects </a:t>
            </a:r>
          </a:p>
        </p:txBody>
      </p:sp>
    </p:spTree>
    <p:extLst>
      <p:ext uri="{BB962C8B-B14F-4D97-AF65-F5344CB8AC3E}">
        <p14:creationId xmlns:p14="http://schemas.microsoft.com/office/powerpoint/2010/main" val="297014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DC72D-ECD2-7F42-A9C0-67BC3645E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rgbClr val="FFFF00"/>
                </a:solidFill>
              </a:rPr>
              <a:t>I. Research</a:t>
            </a:r>
          </a:p>
        </p:txBody>
      </p:sp>
      <p:pic>
        <p:nvPicPr>
          <p:cNvPr id="4" name="Picture Placeholder 11">
            <a:extLst>
              <a:ext uri="{FF2B5EF4-FFF2-40B4-BE49-F238E27FC236}">
                <a16:creationId xmlns:a16="http://schemas.microsoft.com/office/drawing/2014/main" id="{C785214B-2BE3-3A4D-8349-536F873E86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813" y="1576579"/>
            <a:ext cx="7773987" cy="4238241"/>
          </a:xfrm>
        </p:spPr>
      </p:pic>
      <p:sp>
        <p:nvSpPr>
          <p:cNvPr id="5" name="ZoneTexte 2">
            <a:extLst>
              <a:ext uri="{FF2B5EF4-FFF2-40B4-BE49-F238E27FC236}">
                <a16:creationId xmlns:a16="http://schemas.microsoft.com/office/drawing/2014/main" id="{72E9B4CF-C710-F240-8C87-5939385B885C}"/>
              </a:ext>
            </a:extLst>
          </p:cNvPr>
          <p:cNvSpPr txBox="1"/>
          <p:nvPr/>
        </p:nvSpPr>
        <p:spPr>
          <a:xfrm>
            <a:off x="5723782" y="1722207"/>
            <a:ext cx="29913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highlight>
                  <a:srgbClr val="235D81"/>
                </a:highlight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 sz="2000" dirty="0">
                <a:solidFill>
                  <a:schemeClr val="bg1"/>
                </a:solidFill>
                <a:highlight>
                  <a:srgbClr val="235D81"/>
                </a:highlight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bg1"/>
                </a:solidFill>
                <a:highlight>
                  <a:srgbClr val="235D81"/>
                </a:highlight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fr-FR" sz="2000" dirty="0">
                <a:solidFill>
                  <a:schemeClr val="bg1"/>
                </a:solidFill>
                <a:highlight>
                  <a:srgbClr val="235D81"/>
                </a:highlight>
              </a:rPr>
              <a:t>.</a:t>
            </a:r>
            <a:endParaRPr lang="fr-FR" sz="2000" dirty="0">
              <a:solidFill>
                <a:schemeClr val="bg1"/>
              </a:solidFill>
              <a:highlight>
                <a:srgbClr val="235D81"/>
              </a:highligh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156002E6-7FD2-6B46-B6E1-A2661969F449}"/>
              </a:ext>
            </a:extLst>
          </p:cNvPr>
          <p:cNvSpPr txBox="1"/>
          <p:nvPr/>
        </p:nvSpPr>
        <p:spPr>
          <a:xfrm>
            <a:off x="5695472" y="3068960"/>
            <a:ext cx="2991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highlight>
                  <a:srgbClr val="235D81"/>
                </a:highlight>
                <a:ea typeface="Arial" charset="0"/>
                <a:cs typeface="Arial" charset="0"/>
              </a:rPr>
              <a:t>Its goal is to understand</a:t>
            </a:r>
          </a:p>
          <a:p>
            <a:r>
              <a:rPr lang="en-US" sz="2000" dirty="0">
                <a:solidFill>
                  <a:schemeClr val="bg1"/>
                </a:solidFill>
                <a:highlight>
                  <a:srgbClr val="235D81"/>
                </a:highlight>
                <a:ea typeface="Arial" charset="0"/>
                <a:cs typeface="Arial" charset="0"/>
              </a:rPr>
              <a:t>the most fundamental</a:t>
            </a:r>
          </a:p>
          <a:p>
            <a:r>
              <a:rPr lang="en-US" sz="2000" dirty="0">
                <a:solidFill>
                  <a:schemeClr val="bg1"/>
                </a:solidFill>
                <a:highlight>
                  <a:srgbClr val="235D81"/>
                </a:highlight>
                <a:ea typeface="Arial" charset="0"/>
                <a:cs typeface="Arial" charset="0"/>
              </a:rPr>
              <a:t>particles and laws of the universe.</a:t>
            </a:r>
            <a:endParaRPr lang="fr-FR" sz="2000" dirty="0">
              <a:solidFill>
                <a:schemeClr val="bg1"/>
              </a:solidFill>
              <a:highlight>
                <a:srgbClr val="235D81"/>
              </a:highlight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095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Scientific Challenge </a:t>
            </a:r>
          </a:p>
          <a:p>
            <a:pPr algn="ctr"/>
            <a:r>
              <a:rPr lang="en-GB" sz="3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pic>
        <p:nvPicPr>
          <p:cNvPr id="14" name="Image 6">
            <a:extLst>
              <a:ext uri="{FF2B5EF4-FFF2-40B4-BE49-F238E27FC236}">
                <a16:creationId xmlns:a16="http://schemas.microsoft.com/office/drawing/2014/main" id="{B1F43800-02A7-7244-9208-D0B32EED4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11308"/>
            <a:ext cx="502068" cy="5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92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schemas.microsoft.com/office/2006/metadata/properties"/>
    <ds:schemaRef ds:uri="9d6bd219-ebbf-484d-aa26-3d98f6a666b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sharepoint/v3/fields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6030</TotalTime>
  <Words>2479</Words>
  <Application>Microsoft Macintosh PowerPoint</Application>
  <PresentationFormat>On-screen Show (4:3)</PresentationFormat>
  <Paragraphs>486</Paragraphs>
  <Slides>63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63</vt:i4>
      </vt:variant>
    </vt:vector>
  </HeadingPairs>
  <TitlesOfParts>
    <vt:vector size="80" baseType="lpstr">
      <vt:lpstr>Arial</vt:lpstr>
      <vt:lpstr>Arial Black</vt:lpstr>
      <vt:lpstr>Arial Bold</vt:lpstr>
      <vt:lpstr>Arial Bold Italic</vt:lpstr>
      <vt:lpstr>Arial Italic</vt:lpstr>
      <vt:lpstr>Calibri</vt:lpstr>
      <vt:lpstr>Garamond</vt:lpstr>
      <vt:lpstr>Helvetica</vt:lpstr>
      <vt:lpstr>Monotype Sorts</vt:lpstr>
      <vt:lpstr>Verdana</vt:lpstr>
      <vt:lpstr>Wingdings</vt:lpstr>
      <vt:lpstr>2_DESY_Vortrag_3-1</vt:lpstr>
      <vt:lpstr>6_Bold Stripes</vt:lpstr>
      <vt:lpstr>1_Bold Stripes</vt:lpstr>
      <vt:lpstr>5_Bold Stripes</vt:lpstr>
      <vt:lpstr>Bold Stripes</vt:lpstr>
      <vt:lpstr>2_Bold Stripes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Four Pillars Underpin Big Science</vt:lpstr>
      <vt:lpstr>PowerPoint Presentation</vt:lpstr>
      <vt:lpstr>I. Research</vt:lpstr>
      <vt:lpstr>PowerPoint Presentation</vt:lpstr>
      <vt:lpstr>PowerPoint Presentation</vt:lpstr>
      <vt:lpstr>PowerPoint Presentation</vt:lpstr>
      <vt:lpstr>PowerPoint Presentation</vt:lpstr>
      <vt:lpstr>Unanswered Questions in Physics</vt:lpstr>
      <vt:lpstr>The High-Luminosity LHC (HL-LHC)</vt:lpstr>
      <vt:lpstr>Scientific Priorities for the Future</vt:lpstr>
      <vt:lpstr>PowerPoint Presentation</vt:lpstr>
      <vt:lpstr>PowerPoint Presentation</vt:lpstr>
      <vt:lpstr>II. Technology and Innovation</vt:lpstr>
      <vt:lpstr>PowerPoint Presentation</vt:lpstr>
      <vt:lpstr>Primary Motivation for Research: CURIOSITY</vt:lpstr>
      <vt:lpstr>PowerPoint Presentation</vt:lpstr>
      <vt:lpstr>Fundamental Research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Applications in Medicine &amp; Healthcare</vt:lpstr>
      <vt:lpstr>PowerPoint Presentation</vt:lpstr>
      <vt:lpstr>Medical Application as an Example of Particle Physics Spin-off</vt:lpstr>
      <vt:lpstr>PowerPoint Presentation</vt:lpstr>
      <vt:lpstr>The Worldwide LHC Computing Grid (WLCG)</vt:lpstr>
      <vt:lpstr>PowerPoint Presentation</vt:lpstr>
      <vt:lpstr>PowerPoint Presentation</vt:lpstr>
      <vt:lpstr>PowerPoint Presentation</vt:lpstr>
      <vt:lpstr>Essential Ingredients to Drive Innovation</vt:lpstr>
      <vt:lpstr>III. Collaboration</vt:lpstr>
      <vt:lpstr>PowerPoint Presentation</vt:lpstr>
      <vt:lpstr>Large International Collaborations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IV. Education, Outreach and Training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Science Gateway</vt:lpstr>
      <vt:lpstr>V. Concluding Remarks</vt:lpstr>
      <vt:lpstr>PowerPoint Presentation</vt:lpstr>
      <vt:lpstr> And finally….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Emmanuel Tsesmelis</cp:lastModifiedBy>
  <cp:revision>546</cp:revision>
  <cp:lastPrinted>2018-10-02T14:16:48Z</cp:lastPrinted>
  <dcterms:created xsi:type="dcterms:W3CDTF">2012-01-25T12:11:40Z</dcterms:created>
  <dcterms:modified xsi:type="dcterms:W3CDTF">2021-04-21T12:07:40Z</dcterms:modified>
</cp:coreProperties>
</file>