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63" r:id="rId5"/>
    <p:sldId id="262" r:id="rId6"/>
    <p:sldId id="258" r:id="rId7"/>
    <p:sldId id="278" r:id="rId8"/>
    <p:sldId id="282" r:id="rId9"/>
    <p:sldId id="281" r:id="rId10"/>
    <p:sldId id="266" r:id="rId11"/>
    <p:sldId id="283" r:id="rId12"/>
    <p:sldId id="285" r:id="rId13"/>
    <p:sldId id="272" r:id="rId14"/>
  </p:sldIdLst>
  <p:sldSz cx="9144000" cy="5143500" type="screen16x9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43" autoAdjust="0"/>
    <p:restoredTop sz="94660"/>
  </p:normalViewPr>
  <p:slideViewPr>
    <p:cSldViewPr snapToObjects="1" showGuides="1">
      <p:cViewPr varScale="1">
        <p:scale>
          <a:sx n="78" d="100"/>
          <a:sy n="78" d="100"/>
        </p:scale>
        <p:origin x="624" y="48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13/04/2021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13/04/2021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6363" y="739775"/>
            <a:ext cx="6584950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6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DFX instrumentation requirements, Conceptual design review of the DFX 31 Jan 2019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DFX instrumentation requirements, Conceptual design review of the DFX 31 Jan 2019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DFX instrumentation requirements, Conceptual design review of the DFX 31 Jan 2019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DFX instrumentation requirements, Conceptual design review of the DFX 31 Jan 2019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DFX instrumentation requirements, Conceptual design review of the DFX 31 Jan 2019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/>
              <a:t>DFX instrumentation requirements, Conceptual design review of the DFX 31 Jan 2019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/>
              <a:t>DFX instrumentation requirements, Conceptual design review of the DFX 31 Jan 2019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DFX instrumentation requirements, Conceptual design review of the DFX 31 Jan 2019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21629/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767987" y="2125484"/>
            <a:ext cx="7754180" cy="528568"/>
          </a:xfrm>
        </p:spPr>
        <p:txBody>
          <a:bodyPr/>
          <a:lstStyle/>
          <a:p>
            <a:r>
              <a:rPr lang="en-GB" dirty="0"/>
              <a:t>Functional Requirements and Bus Bar Layout in WP6a</a:t>
            </a: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405077" y="3507854"/>
            <a:ext cx="6480000" cy="742950"/>
          </a:xfrm>
        </p:spPr>
        <p:txBody>
          <a:bodyPr/>
          <a:lstStyle/>
          <a:p>
            <a:r>
              <a:rPr lang="en-US" dirty="0"/>
              <a:t>J. Fleiter, J. Hurte, A Ballarino</a:t>
            </a:r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1371600" y="4424362"/>
            <a:ext cx="6728792" cy="261938"/>
          </a:xfrm>
        </p:spPr>
        <p:txBody>
          <a:bodyPr>
            <a:normAutofit/>
          </a:bodyPr>
          <a:lstStyle/>
          <a:p>
            <a:r>
              <a:rPr lang="en-GB" b="0" i="0" dirty="0">
                <a:solidFill>
                  <a:schemeClr val="bg2"/>
                </a:solidFill>
              </a:rPr>
              <a:t>14</a:t>
            </a:r>
            <a:r>
              <a:rPr lang="en-GB" b="0" i="0" baseline="30000" dirty="0">
                <a:solidFill>
                  <a:schemeClr val="bg2"/>
                </a:solidFill>
              </a:rPr>
              <a:t>th</a:t>
            </a:r>
            <a:r>
              <a:rPr lang="en-GB" b="0" i="0" dirty="0">
                <a:solidFill>
                  <a:schemeClr val="bg2"/>
                </a:solidFill>
              </a:rPr>
              <a:t> April </a:t>
            </a:r>
            <a:r>
              <a:rPr lang="en-GB" b="0" i="0" dirty="0">
                <a:solidFill>
                  <a:schemeClr val="bg2"/>
                </a:solidFill>
              </a:rPr>
              <a:t>2021 Internal review of </a:t>
            </a:r>
            <a:r>
              <a:rPr lang="en-GB" b="0" i="0" dirty="0" err="1">
                <a:solidFill>
                  <a:schemeClr val="bg2"/>
                </a:solidFill>
              </a:rPr>
              <a:t>Busbars</a:t>
            </a:r>
            <a:r>
              <a:rPr lang="en-GB" b="0" i="0" dirty="0">
                <a:solidFill>
                  <a:schemeClr val="bg2"/>
                </a:solidFill>
              </a:rPr>
              <a:t> and splices, </a:t>
            </a:r>
            <a:r>
              <a:rPr lang="en-GB" b="0" i="0" dirty="0" err="1">
                <a:solidFill>
                  <a:schemeClr val="bg2"/>
                </a:solidFill>
              </a:rPr>
              <a:t>indico</a:t>
            </a:r>
            <a:r>
              <a:rPr lang="en-GB" b="0" i="0" dirty="0">
                <a:solidFill>
                  <a:schemeClr val="bg2"/>
                </a:solidFill>
              </a:rPr>
              <a:t> </a:t>
            </a:r>
            <a:r>
              <a:rPr lang="en-GB" b="0" i="0" dirty="0" smtClean="0">
                <a:solidFill>
                  <a:schemeClr val="bg2"/>
                </a:solidFill>
              </a:rPr>
              <a:t>1021628</a:t>
            </a:r>
            <a:endParaRPr lang="en-GB" b="0" i="0" dirty="0">
              <a:solidFill>
                <a:schemeClr val="bg2"/>
              </a:solidFill>
            </a:endParaRPr>
          </a:p>
          <a:p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708" y="843558"/>
            <a:ext cx="7996700" cy="3528392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en-US" sz="2900" dirty="0"/>
              <a:t>The SC Links require round </a:t>
            </a:r>
            <a:r>
              <a:rPr lang="en-US" sz="2900" dirty="0" err="1"/>
              <a:t>Nb-Ti</a:t>
            </a:r>
            <a:r>
              <a:rPr lang="en-US" sz="2900" dirty="0"/>
              <a:t> bus bars for the DFX and DFM</a:t>
            </a:r>
          </a:p>
          <a:p>
            <a:pPr algn="l"/>
            <a:r>
              <a:rPr lang="en-US" sz="2900" dirty="0"/>
              <a:t>Two types of round bus bars are required:</a:t>
            </a:r>
          </a:p>
          <a:p>
            <a:pPr lvl="2" algn="l"/>
            <a:r>
              <a:rPr lang="en-US" sz="2900" dirty="0"/>
              <a:t>18 kA rated cable for MQXF, D1 and D2</a:t>
            </a:r>
          </a:p>
          <a:p>
            <a:pPr lvl="2" algn="l"/>
            <a:r>
              <a:rPr lang="en-US" sz="2900" dirty="0"/>
              <a:t>2 kA rated cable for MCBXF and MCBRD  </a:t>
            </a:r>
          </a:p>
          <a:p>
            <a:pPr algn="l"/>
            <a:r>
              <a:rPr lang="en-US" sz="2900" dirty="0"/>
              <a:t>Functional requirements of the bus bars</a:t>
            </a:r>
          </a:p>
          <a:p>
            <a:pPr lvl="1" algn="l"/>
            <a:r>
              <a:rPr lang="en-US" sz="2900" dirty="0"/>
              <a:t>Ultimate design current 18 kA and 2 kA</a:t>
            </a:r>
          </a:p>
          <a:p>
            <a:pPr lvl="1" algn="l"/>
            <a:r>
              <a:rPr lang="en-US" sz="2900" dirty="0"/>
              <a:t>Temperature margin of 2.5 K (Top = 4.3 K)</a:t>
            </a:r>
          </a:p>
          <a:p>
            <a:pPr lvl="1" algn="l"/>
            <a:r>
              <a:rPr lang="en-US" sz="2900" dirty="0"/>
              <a:t>Hot spot </a:t>
            </a:r>
            <a:r>
              <a:rPr lang="en-US" sz="2900" dirty="0" smtClean="0"/>
              <a:t>temperature  </a:t>
            </a:r>
            <a:r>
              <a:rPr lang="en-US" sz="2900" dirty="0"/>
              <a:t>less than 100 K on Sc Link bus bar</a:t>
            </a:r>
          </a:p>
          <a:p>
            <a:pPr lvl="1" algn="l"/>
            <a:endParaRPr lang="en-US" sz="3400" dirty="0"/>
          </a:p>
          <a:p>
            <a:pPr algn="l"/>
            <a:endParaRPr lang="en-US" sz="2000" dirty="0"/>
          </a:p>
          <a:p>
            <a:pPr algn="l"/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95405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25235" y="555526"/>
            <a:ext cx="7920000" cy="3680222"/>
          </a:xfrm>
        </p:spPr>
        <p:txBody>
          <a:bodyPr>
            <a:normAutofit/>
          </a:bodyPr>
          <a:lstStyle/>
          <a:p>
            <a:pPr algn="l"/>
            <a:endParaRPr lang="en-US" dirty="0"/>
          </a:p>
          <a:p>
            <a:pPr algn="l"/>
            <a:r>
              <a:rPr lang="en-US" dirty="0"/>
              <a:t>Overview of the different circuits of WP6a</a:t>
            </a:r>
          </a:p>
          <a:p>
            <a:pPr algn="l"/>
            <a:r>
              <a:rPr lang="en-US" dirty="0"/>
              <a:t>Bus bar layout in DFX</a:t>
            </a:r>
          </a:p>
          <a:p>
            <a:pPr algn="l"/>
            <a:r>
              <a:rPr lang="en-US" dirty="0"/>
              <a:t>Bus bar layout in DFM</a:t>
            </a:r>
          </a:p>
          <a:p>
            <a:pPr algn="l"/>
            <a:r>
              <a:rPr lang="en-US" dirty="0"/>
              <a:t>Functional requirements</a:t>
            </a:r>
          </a:p>
          <a:p>
            <a:pPr algn="l"/>
            <a:endParaRPr lang="en-US" dirty="0"/>
          </a:p>
          <a:p>
            <a:pPr marL="457200" lvl="1" indent="0" algn="l">
              <a:buNone/>
            </a:pP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1874" y="0"/>
            <a:ext cx="7920000" cy="540000"/>
          </a:xfrm>
        </p:spPr>
        <p:txBody>
          <a:bodyPr/>
          <a:lstStyle/>
          <a:p>
            <a:r>
              <a:rPr lang="en-US" dirty="0"/>
              <a:t>Overview of Electrical Circuits of WP6a </a:t>
            </a:r>
            <a:endParaRPr lang="en-GB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10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9" name="Espace réservé du contenu 3">
            <a:extLst>
              <a:ext uri="{FF2B5EF4-FFF2-40B4-BE49-F238E27FC236}">
                <a16:creationId xmlns:a16="http://schemas.microsoft.com/office/drawing/2014/main" id="{8744A858-E9B8-4933-8C30-FF51085E611B}"/>
              </a:ext>
            </a:extLst>
          </p:cNvPr>
          <p:cNvSpPr txBox="1">
            <a:spLocks/>
          </p:cNvSpPr>
          <p:nvPr/>
        </p:nvSpPr>
        <p:spPr>
          <a:xfrm>
            <a:off x="233781" y="605696"/>
            <a:ext cx="8657270" cy="3062806"/>
          </a:xfrm>
          <a:prstGeom prst="rect">
            <a:avLst/>
          </a:prstGeom>
        </p:spPr>
        <p:txBody>
          <a:bodyPr vert="horz" lIns="0" tIns="0" rIns="0" bIns="0" rtlCol="0">
            <a:normAutofit fontScale="62500" lnSpcReduction="200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900" dirty="0"/>
              <a:t>Two types of SC Link system:</a:t>
            </a:r>
          </a:p>
          <a:p>
            <a:pPr lvl="1" algn="l"/>
            <a:r>
              <a:rPr lang="en-US" sz="2500" b="1" dirty="0"/>
              <a:t>Inner triplets: 19 branches of circuits</a:t>
            </a:r>
          </a:p>
          <a:p>
            <a:pPr lvl="2" algn="l"/>
            <a:r>
              <a:rPr lang="en-US" sz="2000" dirty="0"/>
              <a:t>2 × </a:t>
            </a:r>
            <a:r>
              <a:rPr lang="en-US" sz="2000" b="1" dirty="0"/>
              <a:t>18 kA      	MQXF main circuit</a:t>
            </a:r>
          </a:p>
          <a:p>
            <a:pPr lvl="2" algn="l">
              <a:lnSpc>
                <a:spcPct val="140000"/>
              </a:lnSpc>
            </a:pPr>
            <a:r>
              <a:rPr lang="en-US" sz="2000" dirty="0"/>
              <a:t>3 × </a:t>
            </a:r>
            <a:r>
              <a:rPr lang="en-US" sz="2000" b="1" dirty="0"/>
              <a:t>7 kA 		MQXF</a:t>
            </a:r>
            <a:r>
              <a:rPr lang="en-US" sz="2000" dirty="0"/>
              <a:t> </a:t>
            </a:r>
            <a:r>
              <a:rPr lang="en-US" sz="2000" b="1" dirty="0"/>
              <a:t>trims </a:t>
            </a:r>
          </a:p>
          <a:p>
            <a:pPr lvl="2" algn="l">
              <a:lnSpc>
                <a:spcPct val="140000"/>
              </a:lnSpc>
            </a:pPr>
            <a:r>
              <a:rPr lang="en-US" sz="2000" dirty="0"/>
              <a:t>2 × </a:t>
            </a:r>
            <a:r>
              <a:rPr lang="en-US" sz="2000" b="1" dirty="0"/>
              <a:t>14 kA	D1 circuit</a:t>
            </a:r>
          </a:p>
          <a:p>
            <a:pPr lvl="2" algn="l">
              <a:lnSpc>
                <a:spcPct val="140000"/>
              </a:lnSpc>
            </a:pPr>
            <a:r>
              <a:rPr lang="en-US" sz="2000" dirty="0"/>
              <a:t>12 × </a:t>
            </a:r>
            <a:r>
              <a:rPr lang="en-US" sz="2000" b="1" dirty="0"/>
              <a:t>2 kA</a:t>
            </a:r>
            <a:r>
              <a:rPr lang="en-US" sz="2000" dirty="0"/>
              <a:t>	</a:t>
            </a:r>
            <a:r>
              <a:rPr lang="en-US" sz="2000" b="1" dirty="0"/>
              <a:t>MCBXF circuit</a:t>
            </a:r>
          </a:p>
          <a:p>
            <a:pPr lvl="1" algn="l"/>
            <a:r>
              <a:rPr lang="en-US" sz="2600" b="1" dirty="0"/>
              <a:t>Matching sections: 10 branches of circuit</a:t>
            </a:r>
          </a:p>
          <a:p>
            <a:pPr lvl="2" algn="l"/>
            <a:r>
              <a:rPr lang="en-US" sz="2100" dirty="0"/>
              <a:t>2 × </a:t>
            </a:r>
            <a:r>
              <a:rPr lang="en-US" sz="2100" b="1" dirty="0"/>
              <a:t>14 kA      	D2</a:t>
            </a:r>
          </a:p>
          <a:p>
            <a:pPr lvl="2" algn="l" defTabSz="388938">
              <a:lnSpc>
                <a:spcPct val="140000"/>
              </a:lnSpc>
            </a:pPr>
            <a:r>
              <a:rPr lang="en-US" sz="2100" dirty="0"/>
              <a:t>10 × </a:t>
            </a:r>
            <a:r>
              <a:rPr lang="en-US" sz="2100" b="1" dirty="0"/>
              <a:t>0.6 kA      MCBRD</a:t>
            </a:r>
          </a:p>
          <a:p>
            <a:pPr marL="0" indent="0" algn="l">
              <a:buNone/>
            </a:pPr>
            <a:endParaRPr lang="en-US" dirty="0"/>
          </a:p>
          <a:p>
            <a:pPr algn="l"/>
            <a:r>
              <a:rPr lang="en-US" b="1" dirty="0" err="1"/>
              <a:t>Nb-Ti</a:t>
            </a:r>
            <a:r>
              <a:rPr lang="en-US" b="1" dirty="0"/>
              <a:t> bus bar cables extension will be attached at the surface to the MgB</a:t>
            </a:r>
            <a:r>
              <a:rPr lang="en-US" b="1" baseline="-25000" dirty="0"/>
              <a:t>2</a:t>
            </a:r>
            <a:r>
              <a:rPr lang="en-US" b="1" dirty="0"/>
              <a:t> cables of the SC Link before qualification of the system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9C2CAC5-7055-4020-817E-49761E36A5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4680" y="3651870"/>
            <a:ext cx="5652120" cy="206122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25C83E9-BE7C-44A4-A4B9-9A3222F2CAF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33" t="69612" r="20217"/>
          <a:stretch/>
        </p:blipFill>
        <p:spPr>
          <a:xfrm>
            <a:off x="4883459" y="3312975"/>
            <a:ext cx="2314561" cy="62637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40E113F-0AE1-4356-A3C2-0D91CBA51AB2}"/>
              </a:ext>
            </a:extLst>
          </p:cNvPr>
          <p:cNvSpPr txBox="1"/>
          <p:nvPr/>
        </p:nvSpPr>
        <p:spPr>
          <a:xfrm>
            <a:off x="4314619" y="4440013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WP3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0C5F03B-F381-4B29-B12B-F3811F86BB0B}"/>
              </a:ext>
            </a:extLst>
          </p:cNvPr>
          <p:cNvSpPr txBox="1"/>
          <p:nvPr/>
        </p:nvSpPr>
        <p:spPr>
          <a:xfrm>
            <a:off x="3467967" y="4497816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WP3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C1D8AD0-04D6-44F3-82BB-9F7555FF780D}"/>
              </a:ext>
            </a:extLst>
          </p:cNvPr>
          <p:cNvSpPr txBox="1"/>
          <p:nvPr/>
        </p:nvSpPr>
        <p:spPr>
          <a:xfrm>
            <a:off x="5076056" y="4040000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WP6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4090393-030F-464F-BA5E-97B998A82A02}"/>
              </a:ext>
            </a:extLst>
          </p:cNvPr>
          <p:cNvSpPr txBox="1"/>
          <p:nvPr/>
        </p:nvSpPr>
        <p:spPr>
          <a:xfrm>
            <a:off x="7092280" y="3971360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WP6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680" b="6390"/>
          <a:stretch/>
        </p:blipFill>
        <p:spPr>
          <a:xfrm>
            <a:off x="5709612" y="2882185"/>
            <a:ext cx="3553365" cy="21263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0"/>
            <a:ext cx="7920000" cy="540000"/>
          </a:xfrm>
        </p:spPr>
        <p:txBody>
          <a:bodyPr/>
          <a:lstStyle/>
          <a:p>
            <a:r>
              <a:rPr lang="en-US" dirty="0"/>
              <a:t>Bus Bar Layout in DFX and DFM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648527"/>
            <a:ext cx="5184576" cy="3972281"/>
          </a:xfrm>
        </p:spPr>
        <p:txBody>
          <a:bodyPr>
            <a:normAutofit lnSpcReduction="10000"/>
          </a:bodyPr>
          <a:lstStyle/>
          <a:p>
            <a:pPr algn="l"/>
            <a:r>
              <a:rPr lang="en-US" sz="2000" dirty="0"/>
              <a:t>The Sc Link systems will be equipped at the surface with Nb-</a:t>
            </a:r>
            <a:r>
              <a:rPr lang="en-US" sz="2000" dirty="0" err="1"/>
              <a:t>Ti</a:t>
            </a:r>
            <a:r>
              <a:rPr lang="en-US" sz="2000" dirty="0"/>
              <a:t> bus bar extension </a:t>
            </a:r>
          </a:p>
          <a:p>
            <a:pPr algn="l"/>
            <a:r>
              <a:rPr lang="en-US" sz="2000" dirty="0"/>
              <a:t>The MgB</a:t>
            </a:r>
            <a:r>
              <a:rPr lang="en-US" sz="2000" baseline="-25000" dirty="0"/>
              <a:t>2</a:t>
            </a:r>
            <a:r>
              <a:rPr lang="en-US" sz="2000" dirty="0"/>
              <a:t>/Nb-</a:t>
            </a:r>
            <a:r>
              <a:rPr lang="en-US" sz="2000" dirty="0" err="1"/>
              <a:t>Ti</a:t>
            </a:r>
            <a:r>
              <a:rPr lang="en-US" sz="2000" dirty="0"/>
              <a:t> splices of the SC Link will be qualified in SM18</a:t>
            </a:r>
          </a:p>
          <a:p>
            <a:pPr algn="l"/>
            <a:r>
              <a:rPr lang="en-US" sz="2000" dirty="0"/>
              <a:t>For the test in SM18 the </a:t>
            </a:r>
            <a:r>
              <a:rPr lang="en-US" sz="2000" dirty="0" err="1"/>
              <a:t>Nb-Ti</a:t>
            </a:r>
            <a:r>
              <a:rPr lang="en-US" sz="2000" dirty="0"/>
              <a:t> bus bar extensions equipping the SC Link systems will be shorted at 4.3 K</a:t>
            </a:r>
          </a:p>
          <a:p>
            <a:pPr algn="l"/>
            <a:r>
              <a:rPr lang="en-US" sz="2000" dirty="0"/>
              <a:t>Shorts among SC link bus bars (SM18 qualification) will be removed prior to installation</a:t>
            </a:r>
          </a:p>
          <a:p>
            <a:pPr algn="l"/>
            <a:r>
              <a:rPr lang="en-US" sz="2000" dirty="0"/>
              <a:t>During installation in the machine, the SC link bus bars will be spliced </a:t>
            </a:r>
            <a:r>
              <a:rPr lang="en-US" sz="2000" i="1" dirty="0"/>
              <a:t>in situ </a:t>
            </a:r>
            <a:r>
              <a:rPr lang="en-US" sz="2000" dirty="0"/>
              <a:t>to the bus bar of the lambda plate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5931561" y="2205846"/>
            <a:ext cx="2960919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The DFX/DCM lambda plate equipped with the 19 bus bars</a:t>
            </a:r>
          </a:p>
          <a:p>
            <a:r>
              <a:rPr lang="en-US" sz="1200" dirty="0">
                <a:hlinkClick r:id="rId3"/>
              </a:rPr>
              <a:t>https://indico.cern.ch/event/1021629/</a:t>
            </a:r>
            <a:endParaRPr lang="en-US" sz="1200" dirty="0"/>
          </a:p>
          <a:p>
            <a:endParaRPr lang="en-GB" sz="12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825140D-1E38-45B8-A641-0011FB145698}"/>
              </a:ext>
            </a:extLst>
          </p:cNvPr>
          <p:cNvPicPr/>
          <p:nvPr/>
        </p:nvPicPr>
        <p:blipFill rotWithShape="1">
          <a:blip r:embed="rId4"/>
          <a:srcRect l="12912" t="5311" r="18827" b="29945"/>
          <a:stretch/>
        </p:blipFill>
        <p:spPr bwMode="auto">
          <a:xfrm>
            <a:off x="6156616" y="902849"/>
            <a:ext cx="2375384" cy="130250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79F6862-D800-40A1-8B1B-CFB60F091D27}"/>
              </a:ext>
            </a:extLst>
          </p:cNvPr>
          <p:cNvSpPr txBox="1"/>
          <p:nvPr/>
        </p:nvSpPr>
        <p:spPr>
          <a:xfrm>
            <a:off x="6084168" y="3219822"/>
            <a:ext cx="46596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DFX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179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Routing of Nb-</a:t>
            </a:r>
            <a:r>
              <a:rPr lang="en-US" dirty="0" err="1"/>
              <a:t>Ti</a:t>
            </a:r>
            <a:r>
              <a:rPr lang="en-US" dirty="0"/>
              <a:t> Bus Bar in DFX</a:t>
            </a:r>
            <a:endParaRPr lang="en-GB" dirty="0"/>
          </a:p>
        </p:txBody>
      </p:sp>
      <p:grpSp>
        <p:nvGrpSpPr>
          <p:cNvPr id="92" name="Group 91"/>
          <p:cNvGrpSpPr/>
          <p:nvPr/>
        </p:nvGrpSpPr>
        <p:grpSpPr>
          <a:xfrm flipH="1">
            <a:off x="3980863" y="1687709"/>
            <a:ext cx="4942430" cy="3435753"/>
            <a:chOff x="246460" y="1337942"/>
            <a:chExt cx="9765507" cy="590904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46460" y="1337942"/>
              <a:ext cx="9765507" cy="5492624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1430383" y="3579223"/>
              <a:ext cx="346166" cy="1867988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MgB2-NbTi splices</a:t>
              </a:r>
              <a:endParaRPr lang="en-GB" sz="800" dirty="0">
                <a:solidFill>
                  <a:schemeClr val="tx1"/>
                </a:solidFill>
              </a:endParaRPr>
            </a:p>
          </p:txBody>
        </p:sp>
        <p:cxnSp>
          <p:nvCxnSpPr>
            <p:cNvPr id="8" name="Straight Connector 7"/>
            <p:cNvCxnSpPr>
              <a:stCxn id="7" idx="0"/>
            </p:cNvCxnSpPr>
            <p:nvPr/>
          </p:nvCxnSpPr>
          <p:spPr>
            <a:xfrm flipV="1">
              <a:off x="1603466" y="1457325"/>
              <a:ext cx="0" cy="2121898"/>
            </a:xfrm>
            <a:prstGeom prst="line">
              <a:avLst/>
            </a:prstGeom>
            <a:ln w="152400">
              <a:solidFill>
                <a:schemeClr val="accent2">
                  <a:lumMod val="40000"/>
                  <a:lumOff val="6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 rot="16080000" flipH="1">
              <a:off x="5571510" y="5093654"/>
              <a:ext cx="380629" cy="1133744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800" dirty="0" err="1">
                  <a:solidFill>
                    <a:schemeClr val="tx1"/>
                  </a:solidFill>
                </a:rPr>
                <a:t>NbTi-NbTi</a:t>
              </a:r>
              <a:r>
                <a:rPr lang="en-US" sz="800" dirty="0">
                  <a:solidFill>
                    <a:schemeClr val="tx1"/>
                  </a:solidFill>
                </a:rPr>
                <a:t> splices</a:t>
              </a:r>
              <a:endParaRPr lang="en-GB" sz="800" dirty="0">
                <a:solidFill>
                  <a:schemeClr val="tx1"/>
                </a:solidFill>
              </a:endParaRPr>
            </a:p>
          </p:txBody>
        </p:sp>
        <p:sp>
          <p:nvSpPr>
            <p:cNvPr id="16" name="Freeform 15"/>
            <p:cNvSpPr/>
            <p:nvPr/>
          </p:nvSpPr>
          <p:spPr>
            <a:xfrm>
              <a:off x="1589862" y="5457825"/>
              <a:ext cx="3660794" cy="504348"/>
            </a:xfrm>
            <a:custGeom>
              <a:avLst/>
              <a:gdLst>
                <a:gd name="connsiteX0" fmla="*/ 3194 w 3660794"/>
                <a:gd name="connsiteY0" fmla="*/ 0 h 504348"/>
                <a:gd name="connsiteX1" fmla="*/ 10338 w 3660794"/>
                <a:gd name="connsiteY1" fmla="*/ 150019 h 504348"/>
                <a:gd name="connsiteX2" fmla="*/ 88919 w 3660794"/>
                <a:gd name="connsiteY2" fmla="*/ 321469 h 504348"/>
                <a:gd name="connsiteX3" fmla="*/ 267513 w 3660794"/>
                <a:gd name="connsiteY3" fmla="*/ 478631 h 504348"/>
                <a:gd name="connsiteX4" fmla="*/ 596126 w 3660794"/>
                <a:gd name="connsiteY4" fmla="*/ 492919 h 504348"/>
                <a:gd name="connsiteX5" fmla="*/ 796151 w 3660794"/>
                <a:gd name="connsiteY5" fmla="*/ 364331 h 504348"/>
                <a:gd name="connsiteX6" fmla="*/ 1131907 w 3660794"/>
                <a:gd name="connsiteY6" fmla="*/ 157163 h 504348"/>
                <a:gd name="connsiteX7" fmla="*/ 1460519 w 3660794"/>
                <a:gd name="connsiteY7" fmla="*/ 114300 h 504348"/>
                <a:gd name="connsiteX8" fmla="*/ 2124888 w 3660794"/>
                <a:gd name="connsiteY8" fmla="*/ 128588 h 504348"/>
                <a:gd name="connsiteX9" fmla="*/ 2939276 w 3660794"/>
                <a:gd name="connsiteY9" fmla="*/ 157163 h 504348"/>
                <a:gd name="connsiteX10" fmla="*/ 3660794 w 3660794"/>
                <a:gd name="connsiteY10" fmla="*/ 135731 h 504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60794" h="504348">
                  <a:moveTo>
                    <a:pt x="3194" y="0"/>
                  </a:moveTo>
                  <a:cubicBezTo>
                    <a:pt x="-378" y="48220"/>
                    <a:pt x="-3949" y="96441"/>
                    <a:pt x="10338" y="150019"/>
                  </a:cubicBezTo>
                  <a:cubicBezTo>
                    <a:pt x="24625" y="203597"/>
                    <a:pt x="46057" y="266700"/>
                    <a:pt x="88919" y="321469"/>
                  </a:cubicBezTo>
                  <a:cubicBezTo>
                    <a:pt x="131782" y="376238"/>
                    <a:pt x="182979" y="450056"/>
                    <a:pt x="267513" y="478631"/>
                  </a:cubicBezTo>
                  <a:cubicBezTo>
                    <a:pt x="352047" y="507206"/>
                    <a:pt x="508020" y="511969"/>
                    <a:pt x="596126" y="492919"/>
                  </a:cubicBezTo>
                  <a:cubicBezTo>
                    <a:pt x="684232" y="473869"/>
                    <a:pt x="796151" y="364331"/>
                    <a:pt x="796151" y="364331"/>
                  </a:cubicBezTo>
                  <a:cubicBezTo>
                    <a:pt x="885448" y="308372"/>
                    <a:pt x="1021179" y="198835"/>
                    <a:pt x="1131907" y="157163"/>
                  </a:cubicBezTo>
                  <a:cubicBezTo>
                    <a:pt x="1242635" y="115491"/>
                    <a:pt x="1295022" y="119062"/>
                    <a:pt x="1460519" y="114300"/>
                  </a:cubicBezTo>
                  <a:lnTo>
                    <a:pt x="2124888" y="128588"/>
                  </a:lnTo>
                  <a:cubicBezTo>
                    <a:pt x="2371347" y="135732"/>
                    <a:pt x="2683292" y="155973"/>
                    <a:pt x="2939276" y="157163"/>
                  </a:cubicBezTo>
                  <a:cubicBezTo>
                    <a:pt x="3195260" y="158354"/>
                    <a:pt x="3428027" y="147042"/>
                    <a:pt x="3660794" y="135731"/>
                  </a:cubicBezTo>
                </a:path>
              </a:pathLst>
            </a:custGeom>
            <a:noFill/>
            <a:ln w="15240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9597032" y="5416399"/>
              <a:ext cx="254198" cy="789477"/>
            </a:xfrm>
            <a:prstGeom prst="rect">
              <a:avLst/>
            </a:prstGeom>
            <a:solidFill>
              <a:srgbClr val="AFE6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Freeform 17"/>
            <p:cNvSpPr/>
            <p:nvPr/>
          </p:nvSpPr>
          <p:spPr>
            <a:xfrm>
              <a:off x="6329362" y="5588655"/>
              <a:ext cx="3514725" cy="154921"/>
            </a:xfrm>
            <a:custGeom>
              <a:avLst/>
              <a:gdLst>
                <a:gd name="connsiteX0" fmla="*/ 0 w 3529012"/>
                <a:gd name="connsiteY0" fmla="*/ 103260 h 231847"/>
                <a:gd name="connsiteX1" fmla="*/ 614362 w 3529012"/>
                <a:gd name="connsiteY1" fmla="*/ 3247 h 231847"/>
                <a:gd name="connsiteX2" fmla="*/ 1850231 w 3529012"/>
                <a:gd name="connsiteY2" fmla="*/ 210416 h 231847"/>
                <a:gd name="connsiteX3" fmla="*/ 2900362 w 3529012"/>
                <a:gd name="connsiteY3" fmla="*/ 146122 h 231847"/>
                <a:gd name="connsiteX4" fmla="*/ 3529012 w 3529012"/>
                <a:gd name="connsiteY4" fmla="*/ 231847 h 231847"/>
                <a:gd name="connsiteX0" fmla="*/ 0 w 3514725"/>
                <a:gd name="connsiteY0" fmla="*/ 4950 h 785625"/>
                <a:gd name="connsiteX1" fmla="*/ 600075 w 3514725"/>
                <a:gd name="connsiteY1" fmla="*/ 557025 h 785625"/>
                <a:gd name="connsiteX2" fmla="*/ 1835944 w 3514725"/>
                <a:gd name="connsiteY2" fmla="*/ 764194 h 785625"/>
                <a:gd name="connsiteX3" fmla="*/ 2886075 w 3514725"/>
                <a:gd name="connsiteY3" fmla="*/ 699900 h 785625"/>
                <a:gd name="connsiteX4" fmla="*/ 3514725 w 3514725"/>
                <a:gd name="connsiteY4" fmla="*/ 785625 h 785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14725" h="785625">
                  <a:moveTo>
                    <a:pt x="0" y="4950"/>
                  </a:moveTo>
                  <a:cubicBezTo>
                    <a:pt x="152995" y="-53986"/>
                    <a:pt x="294084" y="430484"/>
                    <a:pt x="600075" y="557025"/>
                  </a:cubicBezTo>
                  <a:cubicBezTo>
                    <a:pt x="906066" y="683566"/>
                    <a:pt x="1454944" y="740382"/>
                    <a:pt x="1835944" y="764194"/>
                  </a:cubicBezTo>
                  <a:cubicBezTo>
                    <a:pt x="2216944" y="788007"/>
                    <a:pt x="2606278" y="696328"/>
                    <a:pt x="2886075" y="699900"/>
                  </a:cubicBezTo>
                  <a:cubicBezTo>
                    <a:pt x="3165872" y="703472"/>
                    <a:pt x="3340298" y="744548"/>
                    <a:pt x="3514725" y="785625"/>
                  </a:cubicBezTo>
                </a:path>
              </a:pathLst>
            </a:custGeom>
            <a:noFill/>
            <a:ln w="15240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9844087" y="5352105"/>
              <a:ext cx="167880" cy="934395"/>
            </a:xfrm>
            <a:prstGeom prst="rect">
              <a:avLst/>
            </a:prstGeom>
            <a:solidFill>
              <a:srgbClr val="FFCC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Plug</a:t>
              </a:r>
              <a:endParaRPr lang="en-GB" sz="1200" dirty="0">
                <a:solidFill>
                  <a:schemeClr val="tx1"/>
                </a:solidFill>
              </a:endParaRP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95877681-54CC-426E-8512-19AAD7C339A8}"/>
                </a:ext>
              </a:extLst>
            </p:cNvPr>
            <p:cNvSpPr txBox="1"/>
            <p:nvPr/>
          </p:nvSpPr>
          <p:spPr>
            <a:xfrm>
              <a:off x="6335982" y="6876448"/>
              <a:ext cx="1370502" cy="3705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2.5 m</a:t>
              </a:r>
              <a:endParaRPr kumimoji="0" lang="en-GB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C4E7945E-A0A5-4967-983C-D417E3F99419}"/>
                </a:ext>
              </a:extLst>
            </p:cNvPr>
            <p:cNvSpPr txBox="1"/>
            <p:nvPr/>
          </p:nvSpPr>
          <p:spPr>
            <a:xfrm>
              <a:off x="2745282" y="6777685"/>
              <a:ext cx="1349953" cy="3705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4 m</a:t>
              </a:r>
              <a:endParaRPr kumimoji="0" lang="en-GB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cxnSp>
        <p:nvCxnSpPr>
          <p:cNvPr id="111" name="Straight Arrow Connector 110"/>
          <p:cNvCxnSpPr/>
          <p:nvPr/>
        </p:nvCxnSpPr>
        <p:spPr>
          <a:xfrm flipV="1">
            <a:off x="4093253" y="4798825"/>
            <a:ext cx="2038653" cy="3341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/>
          <p:cNvCxnSpPr/>
          <p:nvPr/>
        </p:nvCxnSpPr>
        <p:spPr>
          <a:xfrm flipV="1">
            <a:off x="6297672" y="4755760"/>
            <a:ext cx="2038653" cy="3341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3" name="Picture 1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680" b="6390"/>
          <a:stretch/>
        </p:blipFill>
        <p:spPr>
          <a:xfrm>
            <a:off x="3929099" y="1731996"/>
            <a:ext cx="3088038" cy="1847866"/>
          </a:xfrm>
          <a:prstGeom prst="rect">
            <a:avLst/>
          </a:prstGeom>
        </p:spPr>
      </p:pic>
      <p:pic>
        <p:nvPicPr>
          <p:cNvPr id="114" name="Picture 1" descr="cid:image001.jpg@01D52147.3E5E4DE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398" y="2688003"/>
            <a:ext cx="3493274" cy="2363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5" name="Rectangle 114"/>
          <p:cNvSpPr/>
          <p:nvPr/>
        </p:nvSpPr>
        <p:spPr>
          <a:xfrm>
            <a:off x="395536" y="694591"/>
            <a:ext cx="864146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vertical to horizontal transition of the bus bar has a double bend S shape for allowing He vessel sub-modules </a:t>
            </a:r>
            <a:r>
              <a:rPr lang="en-US" dirty="0" smtClean="0"/>
              <a:t>integration and acts as a </a:t>
            </a:r>
            <a:r>
              <a:rPr lang="en-US" dirty="0"/>
              <a:t>L</a:t>
            </a:r>
            <a:r>
              <a:rPr lang="en-US" dirty="0" smtClean="0"/>
              <a:t>yra</a:t>
            </a:r>
            <a:endParaRPr lang="en-US" dirty="0"/>
          </a:p>
          <a:p>
            <a:r>
              <a:rPr lang="en-US" dirty="0"/>
              <a:t>Space reservation for bus bars in the </a:t>
            </a:r>
            <a:r>
              <a:rPr lang="en-US" b="1" dirty="0"/>
              <a:t>S shape</a:t>
            </a:r>
            <a:r>
              <a:rPr lang="en-US" dirty="0"/>
              <a:t>: </a:t>
            </a:r>
            <a:r>
              <a:rPr lang="en-US" b="1" dirty="0"/>
              <a:t>150 mm in diameter</a:t>
            </a:r>
            <a:r>
              <a:rPr lang="en-US" dirty="0"/>
              <a:t>, minimum </a:t>
            </a:r>
            <a:r>
              <a:rPr lang="en-US" b="1" dirty="0"/>
              <a:t>bending radius of 125 mm </a:t>
            </a:r>
            <a:r>
              <a:rPr lang="en-US" dirty="0"/>
              <a:t>(median bending radius of 200 mm)</a:t>
            </a:r>
          </a:p>
        </p:txBody>
      </p:sp>
      <p:pic>
        <p:nvPicPr>
          <p:cNvPr id="4" name="Picture 3" descr="A picture containing indoor, furniture&#10;&#10;Description automatically generated">
            <a:extLst>
              <a:ext uri="{FF2B5EF4-FFF2-40B4-BE49-F238E27FC236}">
                <a16:creationId xmlns:a16="http://schemas.microsoft.com/office/drawing/2014/main" id="{3E29F00A-67BA-4913-B0FD-CC839F35E75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3294" r="14142" b="18585"/>
          <a:stretch/>
        </p:blipFill>
        <p:spPr>
          <a:xfrm>
            <a:off x="107504" y="2536295"/>
            <a:ext cx="3715741" cy="2345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824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Routing of Bus Bar in DFM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731639"/>
            <a:ext cx="8435280" cy="3680222"/>
          </a:xfrm>
        </p:spPr>
        <p:txBody>
          <a:bodyPr>
            <a:normAutofit/>
          </a:bodyPr>
          <a:lstStyle/>
          <a:p>
            <a:pPr algn="l"/>
            <a:r>
              <a:rPr lang="en-GB" sz="2400" dirty="0"/>
              <a:t>The bus bar in the DFM will undergo a single 30 </a:t>
            </a:r>
            <a:r>
              <a:rPr lang="en-GB" sz="2400" dirty="0" err="1"/>
              <a:t>deg</a:t>
            </a:r>
            <a:r>
              <a:rPr lang="en-GB" sz="2400" dirty="0"/>
              <a:t> bend</a:t>
            </a:r>
          </a:p>
          <a:p>
            <a:pPr algn="l"/>
            <a:r>
              <a:rPr lang="en-GB" sz="2400" dirty="0"/>
              <a:t>Lyra will be formed to absorb displacement of MgB</a:t>
            </a:r>
            <a:r>
              <a:rPr lang="en-GB" sz="2400" baseline="-25000" dirty="0"/>
              <a:t>2</a:t>
            </a:r>
            <a:r>
              <a:rPr lang="en-GB" sz="2400" dirty="0"/>
              <a:t> splices</a:t>
            </a:r>
          </a:p>
          <a:p>
            <a:pPr algn="l"/>
            <a:r>
              <a:rPr lang="en-GB" sz="2400" dirty="0"/>
              <a:t>Space reservation for bus bar is &gt; 150 mm diameter</a:t>
            </a:r>
          </a:p>
          <a:p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3B75FE1-0A4B-46A6-902B-80FF6420072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9625" y="2474742"/>
            <a:ext cx="8681719" cy="2542195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D090FF4D-ABA6-45C9-B762-4F8C32510CFF}"/>
              </a:ext>
            </a:extLst>
          </p:cNvPr>
          <p:cNvSpPr/>
          <p:nvPr/>
        </p:nvSpPr>
        <p:spPr>
          <a:xfrm>
            <a:off x="159625" y="2059522"/>
            <a:ext cx="9112224" cy="3083978"/>
          </a:xfrm>
          <a:prstGeom prst="rect">
            <a:avLst/>
          </a:prstGeom>
          <a:solidFill>
            <a:srgbClr val="FFFFF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7498C7C-740B-495F-AA55-2EF31E875874}"/>
              </a:ext>
            </a:extLst>
          </p:cNvPr>
          <p:cNvSpPr/>
          <p:nvPr/>
        </p:nvSpPr>
        <p:spPr>
          <a:xfrm rot="6580024">
            <a:off x="3731781" y="3316704"/>
            <a:ext cx="346166" cy="11206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MgB2-NbTi splices</a:t>
            </a:r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18" name="Freeform 14">
            <a:extLst>
              <a:ext uri="{FF2B5EF4-FFF2-40B4-BE49-F238E27FC236}">
                <a16:creationId xmlns:a16="http://schemas.microsoft.com/office/drawing/2014/main" id="{740A8FA5-350E-4A78-B248-900B9212613D}"/>
              </a:ext>
            </a:extLst>
          </p:cNvPr>
          <p:cNvSpPr/>
          <p:nvPr/>
        </p:nvSpPr>
        <p:spPr>
          <a:xfrm>
            <a:off x="4421462" y="4064287"/>
            <a:ext cx="4322445" cy="115116"/>
          </a:xfrm>
          <a:custGeom>
            <a:avLst/>
            <a:gdLst>
              <a:gd name="connsiteX0" fmla="*/ 0 w 3529012"/>
              <a:gd name="connsiteY0" fmla="*/ 103260 h 231847"/>
              <a:gd name="connsiteX1" fmla="*/ 614362 w 3529012"/>
              <a:gd name="connsiteY1" fmla="*/ 3247 h 231847"/>
              <a:gd name="connsiteX2" fmla="*/ 1850231 w 3529012"/>
              <a:gd name="connsiteY2" fmla="*/ 210416 h 231847"/>
              <a:gd name="connsiteX3" fmla="*/ 2900362 w 3529012"/>
              <a:gd name="connsiteY3" fmla="*/ 146122 h 231847"/>
              <a:gd name="connsiteX4" fmla="*/ 3529012 w 3529012"/>
              <a:gd name="connsiteY4" fmla="*/ 231847 h 231847"/>
              <a:gd name="connsiteX0" fmla="*/ 0 w 3514725"/>
              <a:gd name="connsiteY0" fmla="*/ 4950 h 785625"/>
              <a:gd name="connsiteX1" fmla="*/ 600075 w 3514725"/>
              <a:gd name="connsiteY1" fmla="*/ 557025 h 785625"/>
              <a:gd name="connsiteX2" fmla="*/ 1835944 w 3514725"/>
              <a:gd name="connsiteY2" fmla="*/ 764194 h 785625"/>
              <a:gd name="connsiteX3" fmla="*/ 2886075 w 3514725"/>
              <a:gd name="connsiteY3" fmla="*/ 699900 h 785625"/>
              <a:gd name="connsiteX4" fmla="*/ 3514725 w 3514725"/>
              <a:gd name="connsiteY4" fmla="*/ 785625 h 785625"/>
              <a:gd name="connsiteX0" fmla="*/ 0 w 4322445"/>
              <a:gd name="connsiteY0" fmla="*/ 18297 h 335268"/>
              <a:gd name="connsiteX1" fmla="*/ 1407795 w 4322445"/>
              <a:gd name="connsiteY1" fmla="*/ 106668 h 335268"/>
              <a:gd name="connsiteX2" fmla="*/ 2643664 w 4322445"/>
              <a:gd name="connsiteY2" fmla="*/ 313837 h 335268"/>
              <a:gd name="connsiteX3" fmla="*/ 3693795 w 4322445"/>
              <a:gd name="connsiteY3" fmla="*/ 249543 h 335268"/>
              <a:gd name="connsiteX4" fmla="*/ 4322445 w 4322445"/>
              <a:gd name="connsiteY4" fmla="*/ 335268 h 335268"/>
              <a:gd name="connsiteX0" fmla="*/ 0 w 4322445"/>
              <a:gd name="connsiteY0" fmla="*/ 2744 h 905750"/>
              <a:gd name="connsiteX1" fmla="*/ 1072515 w 4322445"/>
              <a:gd name="connsiteY1" fmla="*/ 902596 h 905750"/>
              <a:gd name="connsiteX2" fmla="*/ 2643664 w 4322445"/>
              <a:gd name="connsiteY2" fmla="*/ 298284 h 905750"/>
              <a:gd name="connsiteX3" fmla="*/ 3693795 w 4322445"/>
              <a:gd name="connsiteY3" fmla="*/ 233990 h 905750"/>
              <a:gd name="connsiteX4" fmla="*/ 4322445 w 4322445"/>
              <a:gd name="connsiteY4" fmla="*/ 319715 h 905750"/>
              <a:gd name="connsiteX0" fmla="*/ 0 w 4322445"/>
              <a:gd name="connsiteY0" fmla="*/ 2359 h 1059360"/>
              <a:gd name="connsiteX1" fmla="*/ 1133475 w 4322445"/>
              <a:gd name="connsiteY1" fmla="*/ 1056779 h 1059360"/>
              <a:gd name="connsiteX2" fmla="*/ 2643664 w 4322445"/>
              <a:gd name="connsiteY2" fmla="*/ 297899 h 1059360"/>
              <a:gd name="connsiteX3" fmla="*/ 3693795 w 4322445"/>
              <a:gd name="connsiteY3" fmla="*/ 233605 h 1059360"/>
              <a:gd name="connsiteX4" fmla="*/ 4322445 w 4322445"/>
              <a:gd name="connsiteY4" fmla="*/ 319330 h 1059360"/>
              <a:gd name="connsiteX0" fmla="*/ 0 w 4322445"/>
              <a:gd name="connsiteY0" fmla="*/ 2567 h 1101532"/>
              <a:gd name="connsiteX1" fmla="*/ 1133475 w 4322445"/>
              <a:gd name="connsiteY1" fmla="*/ 1056987 h 1101532"/>
              <a:gd name="connsiteX2" fmla="*/ 2796064 w 4322445"/>
              <a:gd name="connsiteY2" fmla="*/ 839095 h 1101532"/>
              <a:gd name="connsiteX3" fmla="*/ 3693795 w 4322445"/>
              <a:gd name="connsiteY3" fmla="*/ 233813 h 1101532"/>
              <a:gd name="connsiteX4" fmla="*/ 4322445 w 4322445"/>
              <a:gd name="connsiteY4" fmla="*/ 319538 h 1101532"/>
              <a:gd name="connsiteX0" fmla="*/ 0 w 4322445"/>
              <a:gd name="connsiteY0" fmla="*/ 2567 h 1093788"/>
              <a:gd name="connsiteX1" fmla="*/ 1133475 w 4322445"/>
              <a:gd name="connsiteY1" fmla="*/ 1056987 h 1093788"/>
              <a:gd name="connsiteX2" fmla="*/ 2796064 w 4322445"/>
              <a:gd name="connsiteY2" fmla="*/ 839095 h 1093788"/>
              <a:gd name="connsiteX3" fmla="*/ 3808095 w 4322445"/>
              <a:gd name="connsiteY3" fmla="*/ 697520 h 1093788"/>
              <a:gd name="connsiteX4" fmla="*/ 4322445 w 4322445"/>
              <a:gd name="connsiteY4" fmla="*/ 319538 h 109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22445" h="1093788">
                <a:moveTo>
                  <a:pt x="0" y="2567"/>
                </a:moveTo>
                <a:cubicBezTo>
                  <a:pt x="152995" y="-56369"/>
                  <a:pt x="667464" y="917566"/>
                  <a:pt x="1133475" y="1056987"/>
                </a:cubicBezTo>
                <a:cubicBezTo>
                  <a:pt x="1599486" y="1196408"/>
                  <a:pt x="2350294" y="899006"/>
                  <a:pt x="2796064" y="839095"/>
                </a:cubicBezTo>
                <a:cubicBezTo>
                  <a:pt x="3241834" y="779184"/>
                  <a:pt x="3528298" y="693948"/>
                  <a:pt x="3808095" y="697520"/>
                </a:cubicBezTo>
                <a:cubicBezTo>
                  <a:pt x="4087892" y="701092"/>
                  <a:pt x="4148018" y="278461"/>
                  <a:pt x="4322445" y="319538"/>
                </a:cubicBezTo>
              </a:path>
            </a:pathLst>
          </a:custGeom>
          <a:noFill/>
          <a:ln w="11430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7C5A86D-BADB-4F06-92BE-6BF90FD94B89}"/>
              </a:ext>
            </a:extLst>
          </p:cNvPr>
          <p:cNvSpPr/>
          <p:nvPr/>
        </p:nvSpPr>
        <p:spPr>
          <a:xfrm>
            <a:off x="8730131" y="3811147"/>
            <a:ext cx="167880" cy="620090"/>
          </a:xfrm>
          <a:prstGeom prst="rect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Plug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E9282CD-84A5-45D5-B436-B0019B577ECA}"/>
              </a:ext>
            </a:extLst>
          </p:cNvPr>
          <p:cNvSpPr/>
          <p:nvPr/>
        </p:nvSpPr>
        <p:spPr>
          <a:xfrm rot="5400000">
            <a:off x="7950113" y="3718208"/>
            <a:ext cx="254773" cy="89417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800" dirty="0" err="1">
                <a:solidFill>
                  <a:schemeClr val="tx1"/>
                </a:solidFill>
              </a:rPr>
              <a:t>NbTi-NbTi</a:t>
            </a:r>
            <a:r>
              <a:rPr lang="en-US" sz="800" dirty="0">
                <a:solidFill>
                  <a:schemeClr val="tx1"/>
                </a:solidFill>
              </a:rPr>
              <a:t> splices</a:t>
            </a:r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21" name="Freeform 56">
            <a:extLst>
              <a:ext uri="{FF2B5EF4-FFF2-40B4-BE49-F238E27FC236}">
                <a16:creationId xmlns:a16="http://schemas.microsoft.com/office/drawing/2014/main" id="{58FDFCDB-3307-4C50-B466-91CBEFA5FAC0}"/>
              </a:ext>
            </a:extLst>
          </p:cNvPr>
          <p:cNvSpPr/>
          <p:nvPr/>
        </p:nvSpPr>
        <p:spPr>
          <a:xfrm>
            <a:off x="1058785" y="2872438"/>
            <a:ext cx="2301240" cy="815340"/>
          </a:xfrm>
          <a:custGeom>
            <a:avLst/>
            <a:gdLst>
              <a:gd name="connsiteX0" fmla="*/ 2301240 w 2301240"/>
              <a:gd name="connsiteY0" fmla="*/ 815340 h 815340"/>
              <a:gd name="connsiteX1" fmla="*/ 1409700 w 2301240"/>
              <a:gd name="connsiteY1" fmla="*/ 472440 h 815340"/>
              <a:gd name="connsiteX2" fmla="*/ 822960 w 2301240"/>
              <a:gd name="connsiteY2" fmla="*/ 259080 h 815340"/>
              <a:gd name="connsiteX3" fmla="*/ 335280 w 2301240"/>
              <a:gd name="connsiteY3" fmla="*/ 76200 h 815340"/>
              <a:gd name="connsiteX4" fmla="*/ 0 w 2301240"/>
              <a:gd name="connsiteY4" fmla="*/ 0 h 81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01240" h="815340">
                <a:moveTo>
                  <a:pt x="2301240" y="815340"/>
                </a:moveTo>
                <a:lnTo>
                  <a:pt x="1409700" y="472440"/>
                </a:lnTo>
                <a:cubicBezTo>
                  <a:pt x="1163320" y="379730"/>
                  <a:pt x="822960" y="259080"/>
                  <a:pt x="822960" y="259080"/>
                </a:cubicBezTo>
                <a:cubicBezTo>
                  <a:pt x="643890" y="193040"/>
                  <a:pt x="472440" y="119380"/>
                  <a:pt x="335280" y="76200"/>
                </a:cubicBezTo>
                <a:cubicBezTo>
                  <a:pt x="198120" y="33020"/>
                  <a:pt x="99060" y="16510"/>
                  <a:pt x="0" y="0"/>
                </a:cubicBezTo>
              </a:path>
            </a:pathLst>
          </a:custGeom>
          <a:ln w="152400">
            <a:solidFill>
              <a:schemeClr val="accent2">
                <a:lumMod val="40000"/>
                <a:lumOff val="6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D3BD10D-C3EA-4E71-BAF7-FB8C5CBC8A99}"/>
              </a:ext>
            </a:extLst>
          </p:cNvPr>
          <p:cNvSpPr txBox="1"/>
          <p:nvPr/>
        </p:nvSpPr>
        <p:spPr>
          <a:xfrm>
            <a:off x="5169220" y="4025876"/>
            <a:ext cx="461554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 err="1"/>
              <a:t>NbTi</a:t>
            </a:r>
            <a:r>
              <a:rPr lang="en-GB" sz="1050" dirty="0"/>
              <a:t> bus bars of Sc Link</a:t>
            </a:r>
            <a:endParaRPr lang="en-US" sz="105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CCD2C83-F060-4CD6-B2E7-A62C726FE4C8}"/>
              </a:ext>
            </a:extLst>
          </p:cNvPr>
          <p:cNvSpPr txBox="1"/>
          <p:nvPr/>
        </p:nvSpPr>
        <p:spPr>
          <a:xfrm rot="1153362">
            <a:off x="1170812" y="3560474"/>
            <a:ext cx="461554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MgB</a:t>
            </a:r>
            <a:r>
              <a:rPr lang="en-GB" sz="1200" baseline="-25000" dirty="0"/>
              <a:t>2</a:t>
            </a:r>
            <a:r>
              <a:rPr lang="en-GB" sz="1200" dirty="0"/>
              <a:t> cables</a:t>
            </a:r>
            <a:endParaRPr lang="en-US" sz="1200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BAA960A-D084-4981-A0CC-F3D008C313B5}"/>
              </a:ext>
            </a:extLst>
          </p:cNvPr>
          <p:cNvCxnSpPr>
            <a:cxnSpLocks/>
          </p:cNvCxnSpPr>
          <p:nvPr/>
        </p:nvCxnSpPr>
        <p:spPr>
          <a:xfrm flipV="1">
            <a:off x="3552673" y="5205377"/>
            <a:ext cx="4835751" cy="3341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8FD3E7D7-1550-4497-8920-73417F13DDD5}"/>
              </a:ext>
            </a:extLst>
          </p:cNvPr>
          <p:cNvSpPr txBox="1"/>
          <p:nvPr/>
        </p:nvSpPr>
        <p:spPr>
          <a:xfrm flipH="1">
            <a:off x="5923065" y="5397257"/>
            <a:ext cx="6936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2.5 m</a:t>
            </a:r>
            <a:endParaRPr kumimoji="0" lang="en-GB" sz="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5299226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Bus Bar Topology for DFX and DFM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681887"/>
            <a:ext cx="8447624" cy="4355376"/>
          </a:xfrm>
          <a:solidFill>
            <a:schemeClr val="bg1"/>
          </a:solidFill>
        </p:spPr>
        <p:txBody>
          <a:bodyPr>
            <a:normAutofit fontScale="62500" lnSpcReduction="20000"/>
          </a:bodyPr>
          <a:lstStyle/>
          <a:p>
            <a:pPr algn="l"/>
            <a:r>
              <a:rPr lang="en-US" sz="2400" b="1" dirty="0"/>
              <a:t>Two options were considered at the preliminary stage of the design</a:t>
            </a:r>
            <a:endParaRPr lang="en-US" sz="2100" dirty="0"/>
          </a:p>
          <a:p>
            <a:pPr lvl="1" algn="l"/>
            <a:r>
              <a:rPr lang="en-US" sz="2100" b="1" u="sng" dirty="0"/>
              <a:t>Rutherford cables:</a:t>
            </a:r>
          </a:p>
          <a:p>
            <a:pPr lvl="2" algn="l"/>
            <a:r>
              <a:rPr lang="en-US" sz="1800" dirty="0"/>
              <a:t>Single or pair of Rutherford cable stabilized with Sn-Ag.</a:t>
            </a:r>
          </a:p>
          <a:p>
            <a:pPr lvl="2" algn="l"/>
            <a:r>
              <a:rPr lang="en-US" sz="1800" dirty="0"/>
              <a:t>Additional copper </a:t>
            </a:r>
            <a:r>
              <a:rPr lang="en-US" sz="1800" dirty="0">
                <a:solidFill>
                  <a:srgbClr val="676767"/>
                </a:solidFill>
              </a:rPr>
              <a:t>shunt provided if not </a:t>
            </a:r>
            <a:r>
              <a:rPr lang="en-US" sz="1800" dirty="0"/>
              <a:t>enough in the cable</a:t>
            </a:r>
          </a:p>
          <a:p>
            <a:pPr lvl="2" algn="l"/>
            <a:r>
              <a:rPr lang="en-US" sz="1800" dirty="0">
                <a:solidFill>
                  <a:srgbClr val="00B050"/>
                </a:solidFill>
              </a:rPr>
              <a:t>Cables available and well known </a:t>
            </a:r>
          </a:p>
          <a:p>
            <a:pPr lvl="2" algn="l"/>
            <a:r>
              <a:rPr lang="en-US" sz="1800" dirty="0">
                <a:solidFill>
                  <a:schemeClr val="accent6">
                    <a:lumMod val="75000"/>
                  </a:schemeClr>
                </a:solidFill>
              </a:rPr>
              <a:t>Quite Easy to bend out of the plane</a:t>
            </a:r>
          </a:p>
          <a:p>
            <a:pPr lvl="2" algn="l"/>
            <a:r>
              <a:rPr lang="en-US" sz="1800" dirty="0">
                <a:solidFill>
                  <a:srgbClr val="00B050"/>
                </a:solidFill>
              </a:rPr>
              <a:t>Easy to splice </a:t>
            </a:r>
          </a:p>
          <a:p>
            <a:pPr lvl="2" algn="l"/>
            <a:r>
              <a:rPr lang="en-US" sz="1800" dirty="0">
                <a:solidFill>
                  <a:srgbClr val="FF0000"/>
                </a:solidFill>
              </a:rPr>
              <a:t>Very difficult to bend in the plane</a:t>
            </a:r>
          </a:p>
          <a:p>
            <a:pPr lvl="2" algn="l"/>
            <a:r>
              <a:rPr lang="en-US" sz="1800" dirty="0">
                <a:solidFill>
                  <a:srgbClr val="FF0000"/>
                </a:solidFill>
              </a:rPr>
              <a:t>Require Sn-Pb or Sn-Ag stabilization </a:t>
            </a:r>
          </a:p>
          <a:p>
            <a:pPr lvl="2" algn="l"/>
            <a:r>
              <a:rPr lang="en-US" sz="1800" dirty="0">
                <a:solidFill>
                  <a:srgbClr val="FF0000"/>
                </a:solidFill>
              </a:rPr>
              <a:t>Require insulation to be performed once shaped</a:t>
            </a:r>
          </a:p>
          <a:p>
            <a:pPr marL="914400" lvl="2" indent="0" algn="l">
              <a:buNone/>
            </a:pPr>
            <a:endParaRPr lang="en-US" sz="1500" dirty="0">
              <a:solidFill>
                <a:srgbClr val="7030A0"/>
              </a:solidFill>
            </a:endParaRPr>
          </a:p>
          <a:p>
            <a:pPr lvl="1" algn="l"/>
            <a:r>
              <a:rPr lang="en-US" sz="2100" b="1" u="sng" dirty="0"/>
              <a:t>Round bus bars </a:t>
            </a:r>
          </a:p>
          <a:p>
            <a:pPr lvl="2" algn="l"/>
            <a:r>
              <a:rPr lang="en-US" sz="1800" dirty="0"/>
              <a:t>Round cables made from LHC </a:t>
            </a:r>
            <a:r>
              <a:rPr lang="en-US" sz="1800" dirty="0" err="1"/>
              <a:t>NbTi</a:t>
            </a:r>
            <a:r>
              <a:rPr lang="en-US" sz="1800" dirty="0"/>
              <a:t> strands</a:t>
            </a:r>
          </a:p>
          <a:p>
            <a:pPr lvl="2" algn="l"/>
            <a:r>
              <a:rPr lang="en-US" sz="1800" dirty="0">
                <a:solidFill>
                  <a:schemeClr val="accent6">
                    <a:lumMod val="75000"/>
                  </a:schemeClr>
                </a:solidFill>
              </a:rPr>
              <a:t>Cables not existing, need development</a:t>
            </a:r>
          </a:p>
          <a:p>
            <a:pPr lvl="2" algn="l"/>
            <a:r>
              <a:rPr lang="en-US" sz="1800" dirty="0">
                <a:solidFill>
                  <a:srgbClr val="00B050"/>
                </a:solidFill>
              </a:rPr>
              <a:t>Easy to bend in any direction</a:t>
            </a:r>
          </a:p>
          <a:p>
            <a:pPr lvl="2" algn="l"/>
            <a:r>
              <a:rPr lang="en-US" sz="1800" dirty="0">
                <a:solidFill>
                  <a:srgbClr val="00B050"/>
                </a:solidFill>
              </a:rPr>
              <a:t>Easy to splice</a:t>
            </a:r>
          </a:p>
          <a:p>
            <a:pPr lvl="2" algn="l"/>
            <a:r>
              <a:rPr lang="en-US" sz="1800" dirty="0">
                <a:solidFill>
                  <a:srgbClr val="00B050"/>
                </a:solidFill>
              </a:rPr>
              <a:t>Doesn’t require Sn-Ag stabilization  </a:t>
            </a:r>
          </a:p>
          <a:p>
            <a:pPr lvl="2" algn="l"/>
            <a:r>
              <a:rPr lang="en-US" sz="1800" dirty="0">
                <a:solidFill>
                  <a:srgbClr val="00B050"/>
                </a:solidFill>
              </a:rPr>
              <a:t>Cable are already insulated</a:t>
            </a:r>
          </a:p>
          <a:p>
            <a:pPr lvl="2" algn="l"/>
            <a:endParaRPr lang="en-US" sz="1800" dirty="0">
              <a:solidFill>
                <a:srgbClr val="00B050"/>
              </a:solidFill>
            </a:endParaRPr>
          </a:p>
          <a:p>
            <a:pPr algn="l"/>
            <a:r>
              <a:rPr lang="en-US" sz="2600" b="1" dirty="0"/>
              <a:t>=&gt;Round bus bars selected for their flexibility in all directions and their as-built topology that doesn’t require stabilization and insulation after shaping</a:t>
            </a:r>
          </a:p>
          <a:p>
            <a:pPr algn="l"/>
            <a:r>
              <a:rPr lang="en-US" sz="2400" b="1" dirty="0"/>
              <a:t>For the sake of standardization, only two types of bus bars are considered for WP6A:</a:t>
            </a:r>
          </a:p>
          <a:p>
            <a:pPr lvl="1" algn="l"/>
            <a:r>
              <a:rPr lang="en-US" sz="2000" b="1" dirty="0"/>
              <a:t>18 kA for MQXF D1 and D2 circuits (total of 9 current lines per IP side)</a:t>
            </a:r>
          </a:p>
          <a:p>
            <a:pPr lvl="1" algn="l"/>
            <a:r>
              <a:rPr lang="en-US" sz="2000" b="1" dirty="0"/>
              <a:t>2 kA for MCBXF and MCBRD (total of 20 current lines per IP side)</a:t>
            </a:r>
          </a:p>
          <a:p>
            <a:pPr algn="l"/>
            <a:endParaRPr lang="en-US" sz="2400" b="1" dirty="0"/>
          </a:p>
          <a:p>
            <a:pPr algn="l"/>
            <a:endParaRPr lang="en-US" sz="2600" b="1" dirty="0"/>
          </a:p>
          <a:p>
            <a:pPr lvl="2" algn="l"/>
            <a:endParaRPr lang="en-US" sz="1800" dirty="0">
              <a:solidFill>
                <a:srgbClr val="34D42C"/>
              </a:solidFill>
            </a:endParaRPr>
          </a:p>
          <a:p>
            <a:pPr lvl="2" algn="l"/>
            <a:endParaRPr lang="en-US" sz="1350" dirty="0">
              <a:solidFill>
                <a:srgbClr val="34D42C"/>
              </a:solidFill>
            </a:endParaRPr>
          </a:p>
          <a:p>
            <a:pPr lvl="2" algn="l"/>
            <a:endParaRPr lang="en-US" sz="135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6960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Requirements for the Nb-</a:t>
            </a:r>
            <a:r>
              <a:rPr lang="en-US" dirty="0" err="1"/>
              <a:t>Ti</a:t>
            </a:r>
            <a:r>
              <a:rPr lang="en-US" dirty="0"/>
              <a:t> Bus Bars of WP6a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811" y="843558"/>
            <a:ext cx="8182751" cy="3680222"/>
          </a:xfrm>
        </p:spPr>
        <p:txBody>
          <a:bodyPr>
            <a:normAutofit fontScale="92500" lnSpcReduction="20000"/>
          </a:bodyPr>
          <a:lstStyle/>
          <a:p>
            <a:pPr lvl="1" algn="l"/>
            <a:r>
              <a:rPr lang="en-US" sz="2100" dirty="0"/>
              <a:t>Operating temperature of 4.3 K</a:t>
            </a:r>
          </a:p>
          <a:p>
            <a:pPr lvl="1" algn="l"/>
            <a:r>
              <a:rPr lang="en-US" sz="2100" dirty="0"/>
              <a:t>Transport nominal current with </a:t>
            </a:r>
            <a:r>
              <a:rPr lang="en-US" sz="2100" b="1" dirty="0"/>
              <a:t>temp margin of at least 2.5 K at peak field of 2 T</a:t>
            </a:r>
          </a:p>
          <a:p>
            <a:pPr lvl="1" algn="l"/>
            <a:r>
              <a:rPr lang="en-US" sz="2100" dirty="0"/>
              <a:t>Incorporate </a:t>
            </a:r>
            <a:r>
              <a:rPr lang="en-US" sz="2100" b="1" dirty="0"/>
              <a:t>sufficient Cu </a:t>
            </a:r>
            <a:r>
              <a:rPr lang="en-US" sz="2100" dirty="0"/>
              <a:t>to not exceed </a:t>
            </a:r>
            <a:r>
              <a:rPr lang="en-US" sz="2100" b="1" dirty="0"/>
              <a:t>100 K </a:t>
            </a:r>
            <a:r>
              <a:rPr lang="en-US" sz="2100" dirty="0"/>
              <a:t>during quench</a:t>
            </a:r>
          </a:p>
          <a:p>
            <a:pPr lvl="1" algn="l"/>
            <a:r>
              <a:rPr lang="en-US" sz="2100" dirty="0"/>
              <a:t>Be immersed in </a:t>
            </a:r>
            <a:r>
              <a:rPr lang="en-US" sz="2100" dirty="0" err="1"/>
              <a:t>LHe</a:t>
            </a:r>
            <a:endParaRPr lang="en-US" sz="2100" dirty="0"/>
          </a:p>
          <a:p>
            <a:pPr lvl="1" algn="l"/>
            <a:r>
              <a:rPr lang="en-US" sz="2100" dirty="0"/>
              <a:t>Be round to allow easy bending in all directions</a:t>
            </a:r>
          </a:p>
          <a:p>
            <a:pPr lvl="1" algn="l"/>
            <a:r>
              <a:rPr lang="en-US" sz="2100" dirty="0"/>
              <a:t>Have low splice resistance to other Nb-</a:t>
            </a:r>
            <a:r>
              <a:rPr lang="en-US" sz="2100" dirty="0" err="1"/>
              <a:t>Ti</a:t>
            </a:r>
            <a:r>
              <a:rPr lang="en-US" sz="2100" dirty="0"/>
              <a:t> bus bar &lt;1 n</a:t>
            </a:r>
            <a:r>
              <a:rPr lang="el-GR" sz="2100" dirty="0"/>
              <a:t>Ω</a:t>
            </a:r>
            <a:endParaRPr lang="en-US" sz="2100" dirty="0"/>
          </a:p>
          <a:p>
            <a:pPr lvl="1" algn="l"/>
            <a:r>
              <a:rPr lang="en-US" sz="2100" dirty="0"/>
              <a:t>Fulfil the voltage insulation requirements of the different circuits</a:t>
            </a:r>
          </a:p>
          <a:p>
            <a:pPr lvl="1" algn="l"/>
            <a:r>
              <a:rPr lang="en-US" sz="2100" dirty="0"/>
              <a:t>Be flexible enough to allow their routing (and formation of a </a:t>
            </a:r>
            <a:r>
              <a:rPr lang="en-US" sz="2100" dirty="0" err="1"/>
              <a:t>lyra</a:t>
            </a:r>
            <a:r>
              <a:rPr lang="en-US" sz="2100" dirty="0"/>
              <a:t>)</a:t>
            </a:r>
          </a:p>
          <a:p>
            <a:pPr lvl="1" algn="l"/>
            <a:r>
              <a:rPr lang="en-US" sz="2100" dirty="0"/>
              <a:t>Be mechanically maintained to avoid movement during powering of the circuit and/or transient on other circuits</a:t>
            </a:r>
          </a:p>
          <a:p>
            <a:pPr lvl="1" algn="l"/>
            <a:r>
              <a:rPr lang="en-US" sz="2100" dirty="0"/>
              <a:t>Equipped with voltage taps for electrical protection</a:t>
            </a:r>
          </a:p>
          <a:p>
            <a:pPr lvl="1" algn="l"/>
            <a:r>
              <a:rPr lang="en-US" sz="2100" dirty="0"/>
              <a:t>Provide continuity of Cu stabilizer at interconnects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8692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Requirements for the Nb-</a:t>
            </a:r>
            <a:r>
              <a:rPr lang="en-US" dirty="0" err="1"/>
              <a:t>Ti</a:t>
            </a:r>
            <a:r>
              <a:rPr lang="en-US" dirty="0"/>
              <a:t> Bus Bars of WP6a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0B70C64-6422-4F3E-985B-AF82886005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000" y="915566"/>
            <a:ext cx="7835635" cy="3127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17174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8DC553A-4E25-48C2-96AD-A2BB337CB84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1CD65B3-E8D1-4001-8E0C-4AF8A697297C}">
  <ds:schemaRefs>
    <ds:schemaRef ds:uri="http://purl.org/dc/elements/1.1/"/>
    <ds:schemaRef ds:uri="8946e33d-fd2f-4ae4-8ee9-d90c129cdf9e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C6AB97CC-549D-4859-BC7E-5D3C9B0F7F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7856</TotalTime>
  <Words>778</Words>
  <Application>Microsoft Office PowerPoint</Application>
  <PresentationFormat>On-screen Show (16:9)</PresentationFormat>
  <Paragraphs>110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Thème Office</vt:lpstr>
      <vt:lpstr>Functional Requirements and Bus Bar Layout in WP6a</vt:lpstr>
      <vt:lpstr>Outline</vt:lpstr>
      <vt:lpstr>Overview of Electrical Circuits of WP6a </vt:lpstr>
      <vt:lpstr>Bus Bar Layout in DFX and DFM</vt:lpstr>
      <vt:lpstr>Routing of Nb-Ti Bus Bar in DFX</vt:lpstr>
      <vt:lpstr>Routing of Bus Bar in DFM</vt:lpstr>
      <vt:lpstr>Bus Bar Topology for DFX and DFM</vt:lpstr>
      <vt:lpstr>Requirements for the Nb-Ti Bus Bars of WP6a</vt:lpstr>
      <vt:lpstr>Requirements for the Nb-Ti Bus Bars of WP6a</vt:lpstr>
      <vt:lpstr>Summary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Jerome Fleiter</cp:lastModifiedBy>
  <cp:revision>293</cp:revision>
  <cp:lastPrinted>2019-06-14T11:39:59Z</cp:lastPrinted>
  <dcterms:created xsi:type="dcterms:W3CDTF">2016-02-12T09:02:01Z</dcterms:created>
  <dcterms:modified xsi:type="dcterms:W3CDTF">2021-04-13T21:54:16Z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