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2"/>
  </p:notesMasterIdLst>
  <p:handoutMasterIdLst>
    <p:handoutMasterId r:id="rId23"/>
  </p:handoutMasterIdLst>
  <p:sldIdLst>
    <p:sldId id="263" r:id="rId5"/>
    <p:sldId id="262" r:id="rId6"/>
    <p:sldId id="291" r:id="rId7"/>
    <p:sldId id="287" r:id="rId8"/>
    <p:sldId id="268" r:id="rId9"/>
    <p:sldId id="299" r:id="rId10"/>
    <p:sldId id="296" r:id="rId11"/>
    <p:sldId id="297" r:id="rId12"/>
    <p:sldId id="298" r:id="rId13"/>
    <p:sldId id="292" r:id="rId14"/>
    <p:sldId id="306" r:id="rId15"/>
    <p:sldId id="305" r:id="rId16"/>
    <p:sldId id="301" r:id="rId17"/>
    <p:sldId id="302" r:id="rId18"/>
    <p:sldId id="303" r:id="rId19"/>
    <p:sldId id="300" r:id="rId20"/>
    <p:sldId id="272" r:id="rId21"/>
  </p:sldIdLst>
  <p:sldSz cx="9144000" cy="5143500" type="screen16x9"/>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43" autoAdjust="0"/>
    <p:restoredTop sz="94660"/>
  </p:normalViewPr>
  <p:slideViewPr>
    <p:cSldViewPr snapToObjects="1" showGuides="1">
      <p:cViewPr varScale="1">
        <p:scale>
          <a:sx n="75" d="100"/>
          <a:sy n="75" d="100"/>
        </p:scale>
        <p:origin x="128" y="40"/>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14/04/2021</a:t>
            </a:fld>
            <a:endParaRPr lang="fr-FR"/>
          </a:p>
        </p:txBody>
      </p:sp>
      <p:sp>
        <p:nvSpPr>
          <p:cNvPr id="4" name="Espace réservé du pied de page 3"/>
          <p:cNvSpPr>
            <a:spLocks noGrp="1"/>
          </p:cNvSpPr>
          <p:nvPr>
            <p:ph type="ftr" sz="quarter" idx="2"/>
          </p:nvPr>
        </p:nvSpPr>
        <p:spPr>
          <a:xfrm>
            <a:off x="0" y="9377317"/>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7"/>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14/04/2021</a:t>
            </a:fld>
            <a:endParaRPr lang="fr-FR"/>
          </a:p>
        </p:txBody>
      </p:sp>
      <p:sp>
        <p:nvSpPr>
          <p:cNvPr id="4" name="Espace réservé de l'image des diapositives 3"/>
          <p:cNvSpPr>
            <a:spLocks noGrp="1" noRot="1" noChangeAspect="1"/>
          </p:cNvSpPr>
          <p:nvPr>
            <p:ph type="sldImg" idx="2"/>
          </p:nvPr>
        </p:nvSpPr>
        <p:spPr>
          <a:xfrm>
            <a:off x="106363" y="739775"/>
            <a:ext cx="6584950"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6"/>
            <a:ext cx="543814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7"/>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7"/>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en-GB" noProof="0"/>
              <a:t>DFX instrumentation requirements, Conceptual design review of the DFX 31 Jan 2019</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en-GB" noProof="0"/>
              <a:t>DFX instrumentation requirements, Conceptual design review of the DFX 31 Jan 2019</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en-GB" noProof="0"/>
              <a:t>DFX instrumentation requirements, Conceptual design review of the DFX 31 Jan 2019</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en-GB" noProof="0"/>
              <a:t>DFX instrumentation requirements, Conceptual design review of the DFX 31 Jan 2019</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en-GB" noProof="0"/>
              <a:t>DFX instrumentation requirements, Conceptual design review of the DFX 31 Jan 2019</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a:t>DFX instrumentation requirements, Conceptual design review of the DFX 31 Jan 2019</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4767263"/>
            <a:ext cx="6440400" cy="270000"/>
          </a:xfrm>
        </p:spPr>
        <p:txBody>
          <a:bodyPr/>
          <a:lstStyle/>
          <a:p>
            <a:r>
              <a:rPr lang="en-GB" noProof="0"/>
              <a:t>DFX instrumentation requirements, Conceptual design review of the DFX 31 Jan 2019</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en-GB"/>
              <a:t>DFX instrumentation requirements, Conceptual design review of the DFX 31 Jan 2019</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ft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JPG"/></Relationships>
</file>

<file path=ppt/slides/_rels/slide1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jpg"/><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667133" y="1861200"/>
            <a:ext cx="8052396" cy="1500176"/>
          </a:xfrm>
        </p:spPr>
        <p:txBody>
          <a:bodyPr/>
          <a:lstStyle/>
          <a:p>
            <a:r>
              <a:rPr lang="en-GB" dirty="0"/>
              <a:t>Nb-</a:t>
            </a:r>
            <a:r>
              <a:rPr lang="en-GB" dirty="0" err="1"/>
              <a:t>Ti</a:t>
            </a:r>
            <a:r>
              <a:rPr lang="en-GB" dirty="0"/>
              <a:t> Round 18 kA and 2 kA Bus Bar Design, Procurement and Qualification</a:t>
            </a:r>
            <a:br>
              <a:rPr lang="en-GB" dirty="0"/>
            </a:br>
            <a:r>
              <a:rPr lang="en-GB" dirty="0"/>
              <a:t>Design of Other Bus Bars and Magnet “Leads”</a:t>
            </a:r>
          </a:p>
        </p:txBody>
      </p:sp>
      <p:sp>
        <p:nvSpPr>
          <p:cNvPr id="19" name="Sous-titre 18"/>
          <p:cNvSpPr>
            <a:spLocks noGrp="1"/>
          </p:cNvSpPr>
          <p:nvPr>
            <p:ph type="subTitle" idx="1"/>
          </p:nvPr>
        </p:nvSpPr>
        <p:spPr>
          <a:xfrm>
            <a:off x="1418819" y="3521394"/>
            <a:ext cx="6480000" cy="742950"/>
          </a:xfrm>
        </p:spPr>
        <p:txBody>
          <a:bodyPr/>
          <a:lstStyle/>
          <a:p>
            <a:r>
              <a:rPr lang="en-US" dirty="0"/>
              <a:t>J. Fleiter, S. C. Hopkins, J. Hurte, A. Ballarino</a:t>
            </a:r>
            <a:endParaRPr lang="en-GB" dirty="0"/>
          </a:p>
        </p:txBody>
      </p:sp>
      <p:sp>
        <p:nvSpPr>
          <p:cNvPr id="20" name="Espace réservé du texte 19"/>
          <p:cNvSpPr>
            <a:spLocks noGrp="1"/>
          </p:cNvSpPr>
          <p:nvPr>
            <p:ph type="body" sz="quarter" idx="14"/>
          </p:nvPr>
        </p:nvSpPr>
        <p:spPr>
          <a:xfrm>
            <a:off x="1371600" y="4424362"/>
            <a:ext cx="6728792" cy="261938"/>
          </a:xfrm>
        </p:spPr>
        <p:txBody>
          <a:bodyPr>
            <a:normAutofit/>
          </a:bodyPr>
          <a:lstStyle/>
          <a:p>
            <a:r>
              <a:rPr lang="en-GB" b="0" i="0" dirty="0">
                <a:solidFill>
                  <a:schemeClr val="bg2"/>
                </a:solidFill>
              </a:rPr>
              <a:t>14</a:t>
            </a:r>
            <a:r>
              <a:rPr lang="en-GB" b="0" i="0" baseline="30000" dirty="0">
                <a:solidFill>
                  <a:schemeClr val="bg2"/>
                </a:solidFill>
              </a:rPr>
              <a:t>th</a:t>
            </a:r>
            <a:r>
              <a:rPr lang="en-GB" b="0" i="0" dirty="0">
                <a:solidFill>
                  <a:schemeClr val="bg2"/>
                </a:solidFill>
              </a:rPr>
              <a:t> April 2021  Internal review of </a:t>
            </a:r>
            <a:r>
              <a:rPr lang="en-GB" b="0" i="0" dirty="0" err="1">
                <a:solidFill>
                  <a:schemeClr val="bg2"/>
                </a:solidFill>
              </a:rPr>
              <a:t>Busbars</a:t>
            </a:r>
            <a:r>
              <a:rPr lang="en-GB" b="0" i="0" dirty="0">
                <a:solidFill>
                  <a:schemeClr val="bg2"/>
                </a:solidFill>
              </a:rPr>
              <a:t> and </a:t>
            </a:r>
            <a:r>
              <a:rPr lang="en-GB" b="0" i="0" dirty="0" smtClean="0">
                <a:solidFill>
                  <a:schemeClr val="bg2"/>
                </a:solidFill>
              </a:rPr>
              <a:t>splices, </a:t>
            </a:r>
            <a:r>
              <a:rPr lang="en-GB" b="0" i="0" dirty="0" err="1" smtClean="0">
                <a:solidFill>
                  <a:schemeClr val="bg2"/>
                </a:solidFill>
              </a:rPr>
              <a:t>indico</a:t>
            </a:r>
            <a:r>
              <a:rPr lang="en-GB" b="0" i="0" dirty="0" smtClean="0">
                <a:solidFill>
                  <a:schemeClr val="bg2"/>
                </a:solidFill>
              </a:rPr>
              <a:t> 1021628</a:t>
            </a:r>
            <a:r>
              <a:rPr lang="en-GB" b="0" i="0" dirty="0">
                <a:solidFill>
                  <a:schemeClr val="bg2"/>
                </a:solidFill>
              </a:rPr>
              <a:t>/</a:t>
            </a:r>
          </a:p>
        </p:txBody>
      </p:sp>
      <p:pic>
        <p:nvPicPr>
          <p:cNvPr id="5" name="Image 4" descr="CERN-logo_outline.jpg"/>
          <p:cNvPicPr>
            <a:picLocks noChangeAspect="1"/>
          </p:cNvPicPr>
          <p:nvPr/>
        </p:nvPicPr>
        <p:blipFill>
          <a:blip r:embed="rId2"/>
          <a:stretch>
            <a:fillRect/>
          </a:stretch>
        </p:blipFill>
        <p:spPr>
          <a:xfrm>
            <a:off x="377190" y="4406900"/>
            <a:ext cx="613410" cy="6032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4D94E-B897-4BE8-93C5-13505881E937}"/>
              </a:ext>
            </a:extLst>
          </p:cNvPr>
          <p:cNvSpPr>
            <a:spLocks noGrp="1"/>
          </p:cNvSpPr>
          <p:nvPr>
            <p:ph type="title"/>
          </p:nvPr>
        </p:nvSpPr>
        <p:spPr>
          <a:xfrm>
            <a:off x="766800" y="0"/>
            <a:ext cx="7920000" cy="540000"/>
          </a:xfrm>
        </p:spPr>
        <p:txBody>
          <a:bodyPr/>
          <a:lstStyle/>
          <a:p>
            <a:r>
              <a:rPr lang="en-US" dirty="0"/>
              <a:t>Bus Bar Insulation</a:t>
            </a:r>
          </a:p>
        </p:txBody>
      </p:sp>
      <p:sp>
        <p:nvSpPr>
          <p:cNvPr id="3" name="Content Placeholder 2">
            <a:extLst>
              <a:ext uri="{FF2B5EF4-FFF2-40B4-BE49-F238E27FC236}">
                <a16:creationId xmlns:a16="http://schemas.microsoft.com/office/drawing/2014/main" id="{DE7C8C8E-35E1-43AF-91AC-F54393F24246}"/>
              </a:ext>
            </a:extLst>
          </p:cNvPr>
          <p:cNvSpPr>
            <a:spLocks noGrp="1"/>
          </p:cNvSpPr>
          <p:nvPr>
            <p:ph idx="1"/>
          </p:nvPr>
        </p:nvSpPr>
        <p:spPr>
          <a:xfrm>
            <a:off x="586203" y="483518"/>
            <a:ext cx="7920000" cy="3680222"/>
          </a:xfrm>
        </p:spPr>
        <p:txBody>
          <a:bodyPr>
            <a:normAutofit/>
          </a:bodyPr>
          <a:lstStyle/>
          <a:p>
            <a:pPr algn="l"/>
            <a:r>
              <a:rPr lang="en-GB" sz="1800" dirty="0">
                <a:latin typeface="Arial (Body)"/>
              </a:rPr>
              <a:t>Electrical insulation of bus bars provided by two layers of polyimide </a:t>
            </a:r>
            <a:r>
              <a:rPr lang="en-GB" sz="1800" dirty="0" err="1">
                <a:latin typeface="Arial (Body)"/>
              </a:rPr>
              <a:t>Kapton</a:t>
            </a:r>
            <a:r>
              <a:rPr lang="en-GB" sz="1800" dirty="0">
                <a:latin typeface="Arial (Body)"/>
                <a:sym typeface="Symbol" panose="05050102010706020507" pitchFamily="18" charset="2"/>
              </a:rPr>
              <a:t></a:t>
            </a:r>
            <a:endParaRPr lang="en-GB" sz="1800" dirty="0">
              <a:latin typeface="Arial (Body)"/>
            </a:endParaRPr>
          </a:p>
          <a:p>
            <a:pPr algn="l"/>
            <a:r>
              <a:rPr lang="en-GB" sz="1800" dirty="0">
                <a:latin typeface="Arial (Body)"/>
              </a:rPr>
              <a:t>Polyimide film: 50 µm thick and at least 15 mm wide for 18 kA cables and 10 mm wide for 2 kA cables;</a:t>
            </a:r>
          </a:p>
          <a:p>
            <a:pPr algn="l"/>
            <a:r>
              <a:rPr lang="en-GB" sz="1800" dirty="0">
                <a:latin typeface="Arial (Body)"/>
              </a:rPr>
              <a:t>Each layer wound with an overlap of two-thirds of the tape width between turns, such that the nominal layer thickness is triple the tape thickness;</a:t>
            </a:r>
          </a:p>
          <a:p>
            <a:pPr algn="l"/>
            <a:r>
              <a:rPr lang="en-GB" sz="1800" dirty="0">
                <a:latin typeface="Arial (Body)"/>
              </a:rPr>
              <a:t>Each layer consists of a single continuous length of polyimide tape, with no joints, discontinuities or local repairs within a cable piece length;</a:t>
            </a:r>
          </a:p>
          <a:p>
            <a:pPr algn="l"/>
            <a:r>
              <a:rPr lang="en-GB" sz="1800" dirty="0">
                <a:latin typeface="Arial (Body)"/>
              </a:rPr>
              <a:t>The first layer applied with a left-hand lay direction;</a:t>
            </a:r>
          </a:p>
          <a:p>
            <a:pPr algn="l"/>
            <a:r>
              <a:rPr lang="en-GB" sz="1800" dirty="0">
                <a:latin typeface="Arial (Body)"/>
              </a:rPr>
              <a:t>The second layer offset from the first layer along the length of the cable by one-sixth of the tape width;</a:t>
            </a:r>
          </a:p>
          <a:p>
            <a:pPr algn="l"/>
            <a:r>
              <a:rPr lang="en-GB" sz="1800" dirty="0">
                <a:latin typeface="Arial (Body)"/>
              </a:rPr>
              <a:t>The second layer applied with a right-hand lay direction.</a:t>
            </a:r>
          </a:p>
          <a:p>
            <a:pPr algn="l"/>
            <a:endParaRPr lang="en-GB" sz="1800" dirty="0">
              <a:latin typeface="Arial (Body)"/>
            </a:endParaRPr>
          </a:p>
          <a:p>
            <a:pPr algn="l"/>
            <a:endParaRPr lang="en-US" dirty="0"/>
          </a:p>
        </p:txBody>
      </p:sp>
      <p:sp>
        <p:nvSpPr>
          <p:cNvPr id="4" name="Slide Number Placeholder 3">
            <a:extLst>
              <a:ext uri="{FF2B5EF4-FFF2-40B4-BE49-F238E27FC236}">
                <a16:creationId xmlns:a16="http://schemas.microsoft.com/office/drawing/2014/main" id="{1AD3127F-5C94-479D-B5D5-B36B3E2FD86E}"/>
              </a:ext>
            </a:extLst>
          </p:cNvPr>
          <p:cNvSpPr>
            <a:spLocks noGrp="1"/>
          </p:cNvSpPr>
          <p:nvPr>
            <p:ph type="sldNum" sz="quarter" idx="12"/>
          </p:nvPr>
        </p:nvSpPr>
        <p:spPr/>
        <p:txBody>
          <a:bodyPr/>
          <a:lstStyle/>
          <a:p>
            <a:fld id="{BFDCA1C4-9514-7B4F-976F-D92F7E296653}" type="slidenum">
              <a:rPr lang="fr-FR" smtClean="0"/>
              <a:pPr/>
              <a:t>10</a:t>
            </a:fld>
            <a:endParaRPr lang="fr-FR"/>
          </a:p>
        </p:txBody>
      </p:sp>
      <p:pic>
        <p:nvPicPr>
          <p:cNvPr id="5" name="Picture 4">
            <a:extLst>
              <a:ext uri="{FF2B5EF4-FFF2-40B4-BE49-F238E27FC236}">
                <a16:creationId xmlns:a16="http://schemas.microsoft.com/office/drawing/2014/main" id="{E6891A56-65D4-4836-8D0F-85C952B69ECD}"/>
              </a:ext>
            </a:extLst>
          </p:cNvPr>
          <p:cNvPicPr/>
          <p:nvPr/>
        </p:nvPicPr>
        <p:blipFill>
          <a:blip r:embed="rId2"/>
          <a:stretch>
            <a:fillRect/>
          </a:stretch>
        </p:blipFill>
        <p:spPr>
          <a:xfrm>
            <a:off x="2132662" y="4253038"/>
            <a:ext cx="5967730" cy="784225"/>
          </a:xfrm>
          <a:prstGeom prst="rect">
            <a:avLst/>
          </a:prstGeom>
        </p:spPr>
      </p:pic>
    </p:spTree>
    <p:extLst>
      <p:ext uri="{BB962C8B-B14F-4D97-AF65-F5344CB8AC3E}">
        <p14:creationId xmlns:p14="http://schemas.microsoft.com/office/powerpoint/2010/main" val="4038314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8185" y="68244"/>
            <a:ext cx="7920000" cy="540000"/>
          </a:xfrm>
        </p:spPr>
        <p:txBody>
          <a:bodyPr/>
          <a:lstStyle/>
          <a:p>
            <a:r>
              <a:rPr lang="en-US" dirty="0" smtClean="0"/>
              <a:t>Measured performances of proof </a:t>
            </a:r>
            <a:r>
              <a:rPr lang="en-US" dirty="0"/>
              <a:t>of concept 18 kA and 2 kA Bus </a:t>
            </a:r>
            <a:r>
              <a:rPr lang="en-US" dirty="0" smtClean="0"/>
              <a:t>Bars</a:t>
            </a:r>
            <a:endParaRPr lang="en-GB" dirty="0"/>
          </a:p>
        </p:txBody>
      </p:sp>
      <p:sp>
        <p:nvSpPr>
          <p:cNvPr id="3" name="Content Placeholder 2"/>
          <p:cNvSpPr>
            <a:spLocks noGrp="1"/>
          </p:cNvSpPr>
          <p:nvPr>
            <p:ph idx="1"/>
          </p:nvPr>
        </p:nvSpPr>
        <p:spPr>
          <a:xfrm>
            <a:off x="258461" y="771550"/>
            <a:ext cx="5628963" cy="3680222"/>
          </a:xfrm>
        </p:spPr>
        <p:txBody>
          <a:bodyPr>
            <a:normAutofit/>
          </a:bodyPr>
          <a:lstStyle/>
          <a:p>
            <a:pPr algn="l"/>
            <a:r>
              <a:rPr lang="en-US" sz="1800" dirty="0"/>
              <a:t>Proof of concept cables (hand made) characterized in FRESCA test station at 4.3 K vs external field in the range 0-2 T</a:t>
            </a:r>
          </a:p>
          <a:p>
            <a:pPr lvl="1" algn="l"/>
            <a:r>
              <a:rPr lang="en-US" sz="1600" dirty="0"/>
              <a:t>18 kA cables 35 LHC Type 01 pitch of 200mm =&gt; </a:t>
            </a:r>
            <a:r>
              <a:rPr lang="en-US" sz="1600" b="1" dirty="0"/>
              <a:t>run to 24 kA @ 2.4 </a:t>
            </a:r>
            <a:r>
              <a:rPr lang="en-US" sz="1600" b="1" dirty="0" smtClean="0"/>
              <a:t>T=&gt; reduction of 1 strand to reduce pitch</a:t>
            </a:r>
            <a:endParaRPr lang="en-US" sz="1600" b="1" dirty="0"/>
          </a:p>
          <a:p>
            <a:pPr lvl="1" algn="l"/>
            <a:r>
              <a:rPr lang="en-US" sz="1600" dirty="0"/>
              <a:t>2 kA cables 21 LHC Type 02 pitch of 130 mm</a:t>
            </a:r>
            <a:r>
              <a:rPr lang="en-GB" sz="1600" dirty="0"/>
              <a:t>=&gt; </a:t>
            </a:r>
            <a:r>
              <a:rPr lang="en-GB" sz="1600" b="1" dirty="0"/>
              <a:t>run to 10 kA @ 2.3 T </a:t>
            </a:r>
            <a:endParaRPr lang="en-US" sz="1800" dirty="0"/>
          </a:p>
          <a:p>
            <a:pPr algn="l"/>
            <a:r>
              <a:rPr lang="en-US" sz="1800" b="1" dirty="0"/>
              <a:t>Splice resistance of 1 </a:t>
            </a:r>
            <a:r>
              <a:rPr lang="en-US" sz="1800" b="1" dirty="0" err="1"/>
              <a:t>nOhm</a:t>
            </a:r>
            <a:endParaRPr lang="en-US" sz="1800" b="1"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11</a:t>
            </a:fld>
            <a:endParaRPr lang="fr-FR"/>
          </a:p>
        </p:txBody>
      </p:sp>
      <p:pic>
        <p:nvPicPr>
          <p:cNvPr id="5" name="Picture 4"/>
          <p:cNvPicPr>
            <a:picLocks noChangeAspect="1"/>
          </p:cNvPicPr>
          <p:nvPr/>
        </p:nvPicPr>
        <p:blipFill>
          <a:blip r:embed="rId2"/>
          <a:stretch>
            <a:fillRect/>
          </a:stretch>
        </p:blipFill>
        <p:spPr>
          <a:xfrm>
            <a:off x="5461825" y="2867054"/>
            <a:ext cx="3601602" cy="2276446"/>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3357784"/>
            <a:ext cx="2080497" cy="1560373"/>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36613" t="32119" r="39869"/>
          <a:stretch/>
        </p:blipFill>
        <p:spPr>
          <a:xfrm rot="5400000">
            <a:off x="3469125" y="2764528"/>
            <a:ext cx="1350935" cy="2924536"/>
          </a:xfrm>
          <a:prstGeom prst="rect">
            <a:avLst/>
          </a:prstGeom>
        </p:spPr>
      </p:pic>
      <p:sp>
        <p:nvSpPr>
          <p:cNvPr id="8" name="Rectangle 7"/>
          <p:cNvSpPr/>
          <p:nvPr/>
        </p:nvSpPr>
        <p:spPr>
          <a:xfrm>
            <a:off x="4202742" y="3551328"/>
            <a:ext cx="1145570" cy="276999"/>
          </a:xfrm>
          <a:prstGeom prst="rect">
            <a:avLst/>
          </a:prstGeom>
        </p:spPr>
        <p:txBody>
          <a:bodyPr wrap="none">
            <a:spAutoFit/>
          </a:bodyPr>
          <a:lstStyle/>
          <a:p>
            <a:pPr algn="ctr"/>
            <a:r>
              <a:rPr lang="en-GB" sz="1200" b="1" i="1" dirty="0"/>
              <a:t>2 kA bus bar </a:t>
            </a:r>
          </a:p>
        </p:txBody>
      </p:sp>
      <p:sp>
        <p:nvSpPr>
          <p:cNvPr id="9" name="Rectangle 8"/>
          <p:cNvSpPr/>
          <p:nvPr/>
        </p:nvSpPr>
        <p:spPr>
          <a:xfrm>
            <a:off x="820519" y="3412828"/>
            <a:ext cx="1230530" cy="276999"/>
          </a:xfrm>
          <a:prstGeom prst="rect">
            <a:avLst/>
          </a:prstGeom>
        </p:spPr>
        <p:txBody>
          <a:bodyPr wrap="none">
            <a:spAutoFit/>
          </a:bodyPr>
          <a:lstStyle/>
          <a:p>
            <a:pPr algn="ctr"/>
            <a:r>
              <a:rPr lang="en-GB" sz="1200" b="1" i="1" dirty="0" smtClean="0"/>
              <a:t>18 </a:t>
            </a:r>
            <a:r>
              <a:rPr lang="en-GB" sz="1200" b="1" i="1" dirty="0"/>
              <a:t>kA bus bar </a:t>
            </a:r>
          </a:p>
        </p:txBody>
      </p:sp>
      <p:pic>
        <p:nvPicPr>
          <p:cNvPr id="10" name="Picture 9"/>
          <p:cNvPicPr>
            <a:picLocks noChangeAspect="1"/>
          </p:cNvPicPr>
          <p:nvPr/>
        </p:nvPicPr>
        <p:blipFill>
          <a:blip r:embed="rId5"/>
          <a:stretch>
            <a:fillRect/>
          </a:stretch>
        </p:blipFill>
        <p:spPr>
          <a:xfrm>
            <a:off x="6064268" y="884085"/>
            <a:ext cx="2622531" cy="1902620"/>
          </a:xfrm>
          <a:prstGeom prst="rect">
            <a:avLst/>
          </a:prstGeom>
        </p:spPr>
      </p:pic>
      <p:sp>
        <p:nvSpPr>
          <p:cNvPr id="12" name="Rectangle 11"/>
          <p:cNvSpPr/>
          <p:nvPr/>
        </p:nvSpPr>
        <p:spPr>
          <a:xfrm>
            <a:off x="7095626" y="514753"/>
            <a:ext cx="1959190" cy="253916"/>
          </a:xfrm>
          <a:prstGeom prst="rect">
            <a:avLst/>
          </a:prstGeom>
        </p:spPr>
        <p:txBody>
          <a:bodyPr wrap="none">
            <a:spAutoFit/>
          </a:bodyPr>
          <a:lstStyle/>
          <a:p>
            <a:pPr algn="ctr"/>
            <a:r>
              <a:rPr lang="en-US" sz="1050" b="1" i="1" dirty="0" smtClean="0"/>
              <a:t>Voltage across 18 kA splice</a:t>
            </a:r>
            <a:endParaRPr lang="en-GB" sz="1050" b="1" i="1" dirty="0"/>
          </a:p>
        </p:txBody>
      </p:sp>
    </p:spTree>
    <p:extLst>
      <p:ext uri="{BB962C8B-B14F-4D97-AF65-F5344CB8AC3E}">
        <p14:creationId xmlns:p14="http://schemas.microsoft.com/office/powerpoint/2010/main" val="8316227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a:srcRect l="1242" t="42808" r="43598" b="36414"/>
          <a:stretch/>
        </p:blipFill>
        <p:spPr>
          <a:xfrm>
            <a:off x="3080322" y="2485026"/>
            <a:ext cx="3606551" cy="837236"/>
          </a:xfrm>
          <a:prstGeom prst="rect">
            <a:avLst/>
          </a:prstGeom>
        </p:spPr>
      </p:pic>
      <p:sp>
        <p:nvSpPr>
          <p:cNvPr id="2" name="Title 1"/>
          <p:cNvSpPr>
            <a:spLocks noGrp="1"/>
          </p:cNvSpPr>
          <p:nvPr>
            <p:ph type="title"/>
          </p:nvPr>
        </p:nvSpPr>
        <p:spPr/>
        <p:txBody>
          <a:bodyPr/>
          <a:lstStyle/>
          <a:p>
            <a:r>
              <a:rPr lang="en-US" dirty="0" smtClean="0"/>
              <a:t>Production (hand made) of demonstrators of  18 kA and 2 kA bus bars</a:t>
            </a:r>
            <a:endParaRPr lang="en-GB" dirty="0"/>
          </a:p>
        </p:txBody>
      </p:sp>
      <p:sp>
        <p:nvSpPr>
          <p:cNvPr id="3" name="Content Placeholder 2"/>
          <p:cNvSpPr>
            <a:spLocks noGrp="1"/>
          </p:cNvSpPr>
          <p:nvPr>
            <p:ph idx="1"/>
          </p:nvPr>
        </p:nvSpPr>
        <p:spPr>
          <a:xfrm>
            <a:off x="395536" y="843558"/>
            <a:ext cx="7920000" cy="1872208"/>
          </a:xfrm>
        </p:spPr>
        <p:txBody>
          <a:bodyPr>
            <a:normAutofit fontScale="77500" lnSpcReduction="20000"/>
          </a:bodyPr>
          <a:lstStyle/>
          <a:p>
            <a:pPr algn="l"/>
            <a:r>
              <a:rPr lang="en-US" dirty="0" smtClean="0"/>
              <a:t>Several 3 m long bus bar 2 kA and 18 kA cables produced by hand to:</a:t>
            </a:r>
          </a:p>
          <a:p>
            <a:pPr lvl="1" algn="l"/>
            <a:r>
              <a:rPr lang="en-US" dirty="0" smtClean="0"/>
              <a:t>Measure their electrical performances at 4.3 K</a:t>
            </a:r>
          </a:p>
          <a:p>
            <a:pPr lvl="1" algn="l"/>
            <a:r>
              <a:rPr lang="en-US" dirty="0" smtClean="0"/>
              <a:t>Perform assembly of cables and routing studies in DFX and DFM</a:t>
            </a:r>
          </a:p>
          <a:p>
            <a:pPr lvl="1" algn="l"/>
            <a:r>
              <a:rPr lang="en-US" dirty="0" smtClean="0"/>
              <a:t>Perform </a:t>
            </a:r>
            <a:r>
              <a:rPr lang="en-GB" dirty="0"/>
              <a:t>routing studies in </a:t>
            </a:r>
            <a:r>
              <a:rPr lang="en-GB" dirty="0" smtClean="0"/>
              <a:t>N1 and N2 lines</a:t>
            </a:r>
          </a:p>
          <a:p>
            <a:pPr lvl="1" algn="l"/>
            <a:r>
              <a:rPr lang="en-US" dirty="0" smtClean="0"/>
              <a:t>Produce prototype of plugs</a:t>
            </a:r>
            <a:endParaRPr lang="en-GB" b="1" dirty="0"/>
          </a:p>
          <a:p>
            <a:pPr lvl="1" algn="l"/>
            <a:endParaRPr lang="en-GB" b="1"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12</a:t>
            </a:fld>
            <a:endParaRPr lang="fr-FR"/>
          </a:p>
        </p:txBody>
      </p:sp>
      <p:pic>
        <p:nvPicPr>
          <p:cNvPr id="5" name="Picture 4" descr="A picture containing indoor, furniture&#10;&#10;Description automatically generated">
            <a:extLst>
              <a:ext uri="{FF2B5EF4-FFF2-40B4-BE49-F238E27FC236}">
                <a16:creationId xmlns:a16="http://schemas.microsoft.com/office/drawing/2014/main" id="{3E29F00A-67BA-4913-B0FD-CC839F35E752}"/>
              </a:ext>
            </a:extLst>
          </p:cNvPr>
          <p:cNvPicPr>
            <a:picLocks noChangeAspect="1"/>
          </p:cNvPicPr>
          <p:nvPr/>
        </p:nvPicPr>
        <p:blipFill rotWithShape="1">
          <a:blip r:embed="rId3"/>
          <a:srcRect l="13294" r="14142" b="18585"/>
          <a:stretch/>
        </p:blipFill>
        <p:spPr>
          <a:xfrm>
            <a:off x="233356" y="2810876"/>
            <a:ext cx="2783924" cy="1756977"/>
          </a:xfrm>
          <a:prstGeom prst="rect">
            <a:avLst/>
          </a:prstGeom>
        </p:spPr>
      </p:pic>
      <p:sp>
        <p:nvSpPr>
          <p:cNvPr id="6" name="Rectangle 5"/>
          <p:cNvSpPr/>
          <p:nvPr/>
        </p:nvSpPr>
        <p:spPr>
          <a:xfrm>
            <a:off x="555952" y="4636744"/>
            <a:ext cx="2225289" cy="369332"/>
          </a:xfrm>
          <a:prstGeom prst="rect">
            <a:avLst/>
          </a:prstGeom>
          <a:solidFill>
            <a:schemeClr val="bg1"/>
          </a:solidFill>
          <a:ln>
            <a:solidFill>
              <a:schemeClr val="bg1"/>
            </a:solidFill>
          </a:ln>
        </p:spPr>
        <p:txBody>
          <a:bodyPr wrap="none">
            <a:spAutoFit/>
          </a:bodyPr>
          <a:lstStyle/>
          <a:p>
            <a:r>
              <a:rPr lang="en-GB" dirty="0" smtClean="0"/>
              <a:t>DFX routing </a:t>
            </a:r>
            <a:r>
              <a:rPr lang="en-GB" dirty="0" smtClean="0"/>
              <a:t>J. </a:t>
            </a:r>
            <a:r>
              <a:rPr lang="en-GB" sz="1600" dirty="0" smtClean="0"/>
              <a:t>Hurte</a:t>
            </a:r>
            <a:endParaRPr lang="en-GB" dirty="0"/>
          </a:p>
        </p:txBody>
      </p:sp>
      <p:pic>
        <p:nvPicPr>
          <p:cNvPr id="7" name="Picture 6" descr="\\CERN\dfs\Projects\jhurte\Photos_et_videos_machines\Photos\NbTi_Cables_For_Hilumi\Fresca\IMG_1349.JPG"/>
          <p:cNvPicPr/>
          <p:nvPr/>
        </p:nvPicPr>
        <p:blipFill rotWithShape="1">
          <a:blip r:embed="rId4" cstate="print">
            <a:extLst>
              <a:ext uri="{28A0092B-C50C-407E-A947-70E740481C1C}">
                <a14:useLocalDpi xmlns:a14="http://schemas.microsoft.com/office/drawing/2010/main" val="0"/>
              </a:ext>
            </a:extLst>
          </a:blip>
          <a:srcRect l="967" t="42549" r="20458" b="6630"/>
          <a:stretch/>
        </p:blipFill>
        <p:spPr bwMode="auto">
          <a:xfrm>
            <a:off x="3227864" y="3689364"/>
            <a:ext cx="2427816" cy="1081729"/>
          </a:xfrm>
          <a:prstGeom prst="rect">
            <a:avLst/>
          </a:prstGeom>
          <a:noFill/>
          <a:ln>
            <a:noFill/>
          </a:ln>
          <a:extLst>
            <a:ext uri="{53640926-AAD7-44D8-BBD7-CCE9431645EC}">
              <a14:shadowObscured xmlns:a14="http://schemas.microsoft.com/office/drawing/2010/main"/>
            </a:ext>
          </a:extLst>
        </p:spPr>
      </p:pic>
      <p:sp>
        <p:nvSpPr>
          <p:cNvPr id="9" name="Rectangle 8"/>
          <p:cNvSpPr/>
          <p:nvPr/>
        </p:nvSpPr>
        <p:spPr>
          <a:xfrm>
            <a:off x="3167491" y="4498244"/>
            <a:ext cx="2234779" cy="584775"/>
          </a:xfrm>
          <a:prstGeom prst="rect">
            <a:avLst/>
          </a:prstGeom>
          <a:solidFill>
            <a:schemeClr val="bg1"/>
          </a:solidFill>
        </p:spPr>
        <p:txBody>
          <a:bodyPr wrap="none">
            <a:spAutoFit/>
          </a:bodyPr>
          <a:lstStyle/>
          <a:p>
            <a:r>
              <a:rPr lang="en-GB" sz="1600" dirty="0" smtClean="0"/>
              <a:t>Splicing of 2 kA cables</a:t>
            </a:r>
          </a:p>
          <a:p>
            <a:r>
              <a:rPr lang="en-GB" sz="1600" dirty="0" smtClean="0"/>
              <a:t> (FRESCA J</a:t>
            </a:r>
            <a:r>
              <a:rPr lang="en-GB" sz="1600" dirty="0" smtClean="0"/>
              <a:t>. Hurte</a:t>
            </a:r>
            <a:endParaRPr lang="en-GB" sz="1600" dirty="0"/>
          </a:p>
        </p:txBody>
      </p:sp>
      <p:sp>
        <p:nvSpPr>
          <p:cNvPr id="11" name="Rectangle 10"/>
          <p:cNvSpPr/>
          <p:nvPr/>
        </p:nvSpPr>
        <p:spPr>
          <a:xfrm>
            <a:off x="3109008" y="3178972"/>
            <a:ext cx="2903152" cy="584775"/>
          </a:xfrm>
          <a:prstGeom prst="rect">
            <a:avLst/>
          </a:prstGeom>
        </p:spPr>
        <p:txBody>
          <a:bodyPr wrap="square">
            <a:spAutoFit/>
          </a:bodyPr>
          <a:lstStyle/>
          <a:p>
            <a:r>
              <a:rPr lang="en-GB" sz="1600" dirty="0" smtClean="0"/>
              <a:t>Section view of prototype plug</a:t>
            </a:r>
          </a:p>
          <a:p>
            <a:r>
              <a:rPr lang="en-US" sz="1600" dirty="0" smtClean="0"/>
              <a:t>Y. </a:t>
            </a:r>
            <a:r>
              <a:rPr lang="en-US" sz="1600" dirty="0" err="1" smtClean="0"/>
              <a:t>Leclercq</a:t>
            </a:r>
            <a:endParaRPr lang="en-GB" sz="1600" dirty="0"/>
          </a:p>
        </p:txBody>
      </p:sp>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8184" y="3122223"/>
            <a:ext cx="2724978" cy="1532800"/>
          </a:xfrm>
          <a:prstGeom prst="rect">
            <a:avLst/>
          </a:prstGeom>
        </p:spPr>
      </p:pic>
      <p:sp>
        <p:nvSpPr>
          <p:cNvPr id="12" name="Rectangle 11"/>
          <p:cNvSpPr/>
          <p:nvPr/>
        </p:nvSpPr>
        <p:spPr>
          <a:xfrm>
            <a:off x="6048400" y="4578214"/>
            <a:ext cx="2818400" cy="584775"/>
          </a:xfrm>
          <a:prstGeom prst="rect">
            <a:avLst/>
          </a:prstGeom>
        </p:spPr>
        <p:txBody>
          <a:bodyPr wrap="none">
            <a:spAutoFit/>
          </a:bodyPr>
          <a:lstStyle/>
          <a:p>
            <a:r>
              <a:rPr lang="en-GB" sz="1600" dirty="0" smtClean="0"/>
              <a:t>Routing of bus bars in N line </a:t>
            </a:r>
          </a:p>
          <a:p>
            <a:r>
              <a:rPr lang="en-GB" sz="1600" dirty="0" smtClean="0"/>
              <a:t>H. Prin</a:t>
            </a:r>
            <a:endParaRPr lang="en-GB" sz="1600" dirty="0"/>
          </a:p>
        </p:txBody>
      </p:sp>
    </p:spTree>
    <p:extLst>
      <p:ext uri="{BB962C8B-B14F-4D97-AF65-F5344CB8AC3E}">
        <p14:creationId xmlns:p14="http://schemas.microsoft.com/office/powerpoint/2010/main" val="1616754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4D94E-B897-4BE8-93C5-13505881E937}"/>
              </a:ext>
            </a:extLst>
          </p:cNvPr>
          <p:cNvSpPr>
            <a:spLocks noGrp="1"/>
          </p:cNvSpPr>
          <p:nvPr>
            <p:ph type="title"/>
          </p:nvPr>
        </p:nvSpPr>
        <p:spPr/>
        <p:txBody>
          <a:bodyPr/>
          <a:lstStyle/>
          <a:p>
            <a:r>
              <a:rPr lang="en-US" dirty="0"/>
              <a:t>Assemblies of 2 kA and 18 kA Cables</a:t>
            </a:r>
          </a:p>
        </p:txBody>
      </p:sp>
      <p:sp>
        <p:nvSpPr>
          <p:cNvPr id="3" name="Content Placeholder 2">
            <a:extLst>
              <a:ext uri="{FF2B5EF4-FFF2-40B4-BE49-F238E27FC236}">
                <a16:creationId xmlns:a16="http://schemas.microsoft.com/office/drawing/2014/main" id="{DE7C8C8E-35E1-43AF-91AC-F54393F24246}"/>
              </a:ext>
            </a:extLst>
          </p:cNvPr>
          <p:cNvSpPr>
            <a:spLocks noGrp="1"/>
          </p:cNvSpPr>
          <p:nvPr>
            <p:ph idx="1"/>
          </p:nvPr>
        </p:nvSpPr>
        <p:spPr>
          <a:xfrm>
            <a:off x="612000" y="761354"/>
            <a:ext cx="5574730" cy="4114651"/>
          </a:xfrm>
        </p:spPr>
        <p:txBody>
          <a:bodyPr>
            <a:normAutofit fontScale="92500" lnSpcReduction="10000"/>
          </a:bodyPr>
          <a:lstStyle/>
          <a:p>
            <a:pPr algn="l"/>
            <a:r>
              <a:rPr lang="en-GB" sz="1600" b="1" dirty="0">
                <a:latin typeface="Arial (Body)"/>
              </a:rPr>
              <a:t>For WP3, assemblies of individual 18 kA and 2 kA cables are required for routing in the N1 N2 lines (see slides from Herve):</a:t>
            </a:r>
          </a:p>
          <a:p>
            <a:pPr lvl="1" algn="l"/>
            <a:r>
              <a:rPr lang="en-GB" sz="1200" dirty="0">
                <a:latin typeface="Arial (Body)"/>
              </a:rPr>
              <a:t>4 × 2 kA cables</a:t>
            </a:r>
          </a:p>
          <a:p>
            <a:pPr lvl="1" algn="l"/>
            <a:r>
              <a:rPr lang="en-GB" sz="1200" dirty="0">
                <a:latin typeface="Arial (Body)"/>
              </a:rPr>
              <a:t>2 × 18 kA cables</a:t>
            </a:r>
          </a:p>
          <a:p>
            <a:pPr algn="l"/>
            <a:r>
              <a:rPr lang="en-GB" sz="1600" b="1" dirty="0">
                <a:latin typeface="Arial (Body)"/>
              </a:rPr>
              <a:t>Bus bar assembled on a planetary machine with a right-hand pitch, pitch to be confirmed</a:t>
            </a:r>
          </a:p>
          <a:p>
            <a:pPr algn="l"/>
            <a:r>
              <a:rPr lang="en-GB" sz="1600" b="1" dirty="0">
                <a:latin typeface="Arial (Body)"/>
              </a:rPr>
              <a:t>Fillers and core </a:t>
            </a:r>
          </a:p>
          <a:p>
            <a:pPr lvl="1" algn="l"/>
            <a:r>
              <a:rPr lang="en-GB" sz="1200" dirty="0">
                <a:latin typeface="Arial (Body)"/>
              </a:rPr>
              <a:t>To obtain a rounded topology, appropriately sized fillers from Kevlar® yarns will be used</a:t>
            </a:r>
          </a:p>
          <a:p>
            <a:pPr lvl="1" algn="l"/>
            <a:r>
              <a:rPr lang="en-GB" sz="1200" dirty="0">
                <a:latin typeface="Arial (Body)"/>
              </a:rPr>
              <a:t>Appropriately sized core may also be included (8 kA cable) </a:t>
            </a:r>
          </a:p>
          <a:p>
            <a:pPr lvl="1" algn="l"/>
            <a:r>
              <a:rPr lang="en-GB" sz="1200" dirty="0">
                <a:latin typeface="Arial (Body)"/>
              </a:rPr>
              <a:t>In each piece length, any core or fillers shall be continuous, with no joints.</a:t>
            </a:r>
          </a:p>
          <a:p>
            <a:pPr algn="l"/>
            <a:r>
              <a:rPr lang="en-GB" sz="1600" b="1" dirty="0">
                <a:latin typeface="Arial (Body)"/>
              </a:rPr>
              <a:t>Separators:</a:t>
            </a:r>
          </a:p>
          <a:p>
            <a:pPr lvl="1" algn="l"/>
            <a:r>
              <a:rPr lang="en-GB" sz="1200" dirty="0">
                <a:latin typeface="Arial (Body)"/>
              </a:rPr>
              <a:t>Insulating material may be introduced to separate constituent cables from each other, to aid the relative motion of adjacent constituent cables, preventing interfacial adhesion between sheaths. Nomex is used for this purpose in SC Link cables.</a:t>
            </a:r>
          </a:p>
          <a:p>
            <a:pPr algn="l"/>
            <a:r>
              <a:rPr lang="en-GB" sz="1600" b="1" dirty="0">
                <a:latin typeface="Arial (Body)"/>
              </a:rPr>
              <a:t>External sheath to protect the cable and ensuring the mechanical integrity and stability of the cable</a:t>
            </a:r>
            <a:endParaRPr lang="en-GB" sz="1600" dirty="0">
              <a:latin typeface="Arial (Body)"/>
            </a:endParaRPr>
          </a:p>
          <a:p>
            <a:pPr marL="0" indent="0" algn="l">
              <a:buNone/>
            </a:pPr>
            <a:endParaRPr lang="en-US" sz="2400" dirty="0"/>
          </a:p>
        </p:txBody>
      </p:sp>
      <p:sp>
        <p:nvSpPr>
          <p:cNvPr id="4" name="Slide Number Placeholder 3">
            <a:extLst>
              <a:ext uri="{FF2B5EF4-FFF2-40B4-BE49-F238E27FC236}">
                <a16:creationId xmlns:a16="http://schemas.microsoft.com/office/drawing/2014/main" id="{1AD3127F-5C94-479D-B5D5-B36B3E2FD86E}"/>
              </a:ext>
            </a:extLst>
          </p:cNvPr>
          <p:cNvSpPr>
            <a:spLocks noGrp="1"/>
          </p:cNvSpPr>
          <p:nvPr>
            <p:ph type="sldNum" sz="quarter" idx="12"/>
          </p:nvPr>
        </p:nvSpPr>
        <p:spPr/>
        <p:txBody>
          <a:bodyPr/>
          <a:lstStyle/>
          <a:p>
            <a:fld id="{BFDCA1C4-9514-7B4F-976F-D92F7E296653}" type="slidenum">
              <a:rPr lang="fr-FR" smtClean="0"/>
              <a:pPr/>
              <a:t>13</a:t>
            </a:fld>
            <a:endParaRPr lang="fr-FR"/>
          </a:p>
        </p:txBody>
      </p:sp>
      <p:pic>
        <p:nvPicPr>
          <p:cNvPr id="7" name="Picture 6" descr="Shape&#10;&#10;Description automatically generated">
            <a:extLst>
              <a:ext uri="{FF2B5EF4-FFF2-40B4-BE49-F238E27FC236}">
                <a16:creationId xmlns:a16="http://schemas.microsoft.com/office/drawing/2014/main" id="{5A9AEEFA-A7A3-4656-B0B3-878F51909387}"/>
              </a:ext>
            </a:extLst>
          </p:cNvPr>
          <p:cNvPicPr>
            <a:picLocks noChangeAspect="1"/>
          </p:cNvPicPr>
          <p:nvPr/>
        </p:nvPicPr>
        <p:blipFill>
          <a:blip r:embed="rId2"/>
          <a:stretch>
            <a:fillRect/>
          </a:stretch>
        </p:blipFill>
        <p:spPr>
          <a:xfrm>
            <a:off x="6280033" y="3120625"/>
            <a:ext cx="2385683" cy="1689858"/>
          </a:xfrm>
          <a:prstGeom prst="rect">
            <a:avLst/>
          </a:prstGeom>
        </p:spPr>
      </p:pic>
      <p:grpSp>
        <p:nvGrpSpPr>
          <p:cNvPr id="8" name="Group 7">
            <a:extLst>
              <a:ext uri="{FF2B5EF4-FFF2-40B4-BE49-F238E27FC236}">
                <a16:creationId xmlns:a16="http://schemas.microsoft.com/office/drawing/2014/main" id="{02EC159C-694C-482B-8C7E-C19D59DCB398}"/>
              </a:ext>
            </a:extLst>
          </p:cNvPr>
          <p:cNvGrpSpPr/>
          <p:nvPr/>
        </p:nvGrpSpPr>
        <p:grpSpPr>
          <a:xfrm>
            <a:off x="6186730" y="824441"/>
            <a:ext cx="2531429" cy="1747309"/>
            <a:chOff x="0" y="0"/>
            <a:chExt cx="3402330" cy="2296795"/>
          </a:xfrm>
        </p:grpSpPr>
        <p:pic>
          <p:nvPicPr>
            <p:cNvPr id="9" name="Picture 8" descr="A picture containing shape&#10;&#10;Description automatically generated">
              <a:extLst>
                <a:ext uri="{FF2B5EF4-FFF2-40B4-BE49-F238E27FC236}">
                  <a16:creationId xmlns:a16="http://schemas.microsoft.com/office/drawing/2014/main" id="{F0DEFF8E-4267-4A23-A78F-6B537BAFEAAE}"/>
                </a:ext>
              </a:extLst>
            </p:cNvPr>
            <p:cNvPicPr>
              <a:picLocks noChangeAspect="1"/>
            </p:cNvPicPr>
            <p:nvPr/>
          </p:nvPicPr>
          <p:blipFill>
            <a:blip r:embed="rId3"/>
            <a:stretch>
              <a:fillRect/>
            </a:stretch>
          </p:blipFill>
          <p:spPr>
            <a:xfrm>
              <a:off x="0" y="0"/>
              <a:ext cx="2296795" cy="2296795"/>
            </a:xfrm>
            <a:prstGeom prst="rect">
              <a:avLst/>
            </a:prstGeom>
          </p:spPr>
        </p:pic>
        <p:grpSp>
          <p:nvGrpSpPr>
            <p:cNvPr id="10" name="Group 9">
              <a:extLst>
                <a:ext uri="{FF2B5EF4-FFF2-40B4-BE49-F238E27FC236}">
                  <a16:creationId xmlns:a16="http://schemas.microsoft.com/office/drawing/2014/main" id="{DC955AE7-EB49-44FA-8629-C5DBAFE9679E}"/>
                </a:ext>
              </a:extLst>
            </p:cNvPr>
            <p:cNvGrpSpPr/>
            <p:nvPr/>
          </p:nvGrpSpPr>
          <p:grpSpPr>
            <a:xfrm>
              <a:off x="2219325" y="1485900"/>
              <a:ext cx="1183005" cy="146050"/>
              <a:chOff x="0" y="0"/>
              <a:chExt cx="1183005" cy="146050"/>
            </a:xfrm>
          </p:grpSpPr>
          <p:sp>
            <p:nvSpPr>
              <p:cNvPr id="21" name="Text Box 505">
                <a:extLst>
                  <a:ext uri="{FF2B5EF4-FFF2-40B4-BE49-F238E27FC236}">
                    <a16:creationId xmlns:a16="http://schemas.microsoft.com/office/drawing/2014/main" id="{0C0822C3-892D-4452-8981-DB7F3922D27C}"/>
                  </a:ext>
                </a:extLst>
              </p:cNvPr>
              <p:cNvSpPr txBox="1">
                <a:spLocks noChangeArrowheads="1"/>
              </p:cNvSpPr>
              <p:nvPr/>
            </p:nvSpPr>
            <p:spPr bwMode="auto">
              <a:xfrm>
                <a:off x="371475" y="0"/>
                <a:ext cx="811530"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a:effectLst/>
                    <a:latin typeface="Times New Roman" panose="02020603050405020304" pitchFamily="18" charset="0"/>
                    <a:ea typeface="Times New Roman" panose="02020603050405020304" pitchFamily="18" charset="0"/>
                  </a:rPr>
                  <a:t>Sheath (§ 3.4.2)</a:t>
                </a:r>
                <a:endParaRPr lang="en-US" sz="1000">
                  <a:effectLst/>
                  <a:latin typeface="Times New Roman" panose="02020603050405020304" pitchFamily="18" charset="0"/>
                  <a:ea typeface="Times New Roman" panose="02020603050405020304" pitchFamily="18" charset="0"/>
                </a:endParaRPr>
              </a:p>
            </p:txBody>
          </p:sp>
          <p:cxnSp>
            <p:nvCxnSpPr>
              <p:cNvPr id="22" name="Straight Connector 21">
                <a:extLst>
                  <a:ext uri="{FF2B5EF4-FFF2-40B4-BE49-F238E27FC236}">
                    <a16:creationId xmlns:a16="http://schemas.microsoft.com/office/drawing/2014/main" id="{8BD45EB9-49D3-45DB-BC3E-090C054FAC79}"/>
                  </a:ext>
                </a:extLst>
              </p:cNvPr>
              <p:cNvCxnSpPr>
                <a:cxnSpLocks noChangeShapeType="1"/>
              </p:cNvCxnSpPr>
              <p:nvPr/>
            </p:nvCxnSpPr>
            <p:spPr bwMode="auto">
              <a:xfrm flipH="1">
                <a:off x="0" y="76200"/>
                <a:ext cx="311603" cy="0"/>
              </a:xfrm>
              <a:prstGeom prst="line">
                <a:avLst/>
              </a:prstGeom>
              <a:noFill/>
              <a:ln w="9525">
                <a:solidFill>
                  <a:schemeClr val="tx1">
                    <a:lumMod val="100000"/>
                    <a:lumOff val="0"/>
                  </a:schemeClr>
                </a:solidFill>
                <a:round/>
                <a:headEnd/>
                <a:tailEnd type="oval" w="sm" len="sm"/>
              </a:ln>
              <a:extLst>
                <a:ext uri="{909E8E84-426E-40DD-AFC4-6F175D3DCCD1}">
                  <a14:hiddenFill xmlns:a14="http://schemas.microsoft.com/office/drawing/2010/main">
                    <a:noFill/>
                  </a14:hiddenFill>
                </a:ext>
              </a:extLst>
            </p:spPr>
          </p:cxnSp>
        </p:grpSp>
        <p:grpSp>
          <p:nvGrpSpPr>
            <p:cNvPr id="11" name="Group 10">
              <a:extLst>
                <a:ext uri="{FF2B5EF4-FFF2-40B4-BE49-F238E27FC236}">
                  <a16:creationId xmlns:a16="http://schemas.microsoft.com/office/drawing/2014/main" id="{3800C4AA-AE8F-49FF-9B1A-B80D899BD631}"/>
                </a:ext>
              </a:extLst>
            </p:cNvPr>
            <p:cNvGrpSpPr/>
            <p:nvPr/>
          </p:nvGrpSpPr>
          <p:grpSpPr>
            <a:xfrm>
              <a:off x="2076450" y="1076325"/>
              <a:ext cx="1255395" cy="146050"/>
              <a:chOff x="0" y="0"/>
              <a:chExt cx="1255395" cy="146050"/>
            </a:xfrm>
          </p:grpSpPr>
          <p:sp>
            <p:nvSpPr>
              <p:cNvPr id="19" name="Text Box 505">
                <a:extLst>
                  <a:ext uri="{FF2B5EF4-FFF2-40B4-BE49-F238E27FC236}">
                    <a16:creationId xmlns:a16="http://schemas.microsoft.com/office/drawing/2014/main" id="{7C65AA2A-AEE3-401E-B3E7-7C99BAD4A00A}"/>
                  </a:ext>
                </a:extLst>
              </p:cNvPr>
              <p:cNvSpPr txBox="1">
                <a:spLocks noChangeArrowheads="1"/>
              </p:cNvSpPr>
              <p:nvPr/>
            </p:nvSpPr>
            <p:spPr bwMode="auto">
              <a:xfrm>
                <a:off x="514350" y="0"/>
                <a:ext cx="741045"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a:effectLst/>
                    <a:latin typeface="Times New Roman" panose="02020603050405020304" pitchFamily="18" charset="0"/>
                    <a:ea typeface="Times New Roman" panose="02020603050405020304" pitchFamily="18" charset="0"/>
                  </a:rPr>
                  <a:t>Filler (§ 3.4.4)</a:t>
                </a:r>
                <a:endParaRPr lang="en-US" sz="1000">
                  <a:effectLst/>
                  <a:latin typeface="Times New Roman" panose="02020603050405020304" pitchFamily="18" charset="0"/>
                  <a:ea typeface="Times New Roman" panose="02020603050405020304" pitchFamily="18" charset="0"/>
                </a:endParaRPr>
              </a:p>
            </p:txBody>
          </p:sp>
          <p:cxnSp>
            <p:nvCxnSpPr>
              <p:cNvPr id="20" name="Straight Connector 19">
                <a:extLst>
                  <a:ext uri="{FF2B5EF4-FFF2-40B4-BE49-F238E27FC236}">
                    <a16:creationId xmlns:a16="http://schemas.microsoft.com/office/drawing/2014/main" id="{FBB421D1-7613-4AF6-B7C5-4E3E995AF9F1}"/>
                  </a:ext>
                </a:extLst>
              </p:cNvPr>
              <p:cNvCxnSpPr>
                <a:cxnSpLocks noChangeShapeType="1"/>
              </p:cNvCxnSpPr>
              <p:nvPr/>
            </p:nvCxnSpPr>
            <p:spPr bwMode="auto">
              <a:xfrm flipH="1">
                <a:off x="0" y="76200"/>
                <a:ext cx="447994" cy="0"/>
              </a:xfrm>
              <a:prstGeom prst="line">
                <a:avLst/>
              </a:prstGeom>
              <a:noFill/>
              <a:ln w="9525">
                <a:solidFill>
                  <a:schemeClr val="tx1">
                    <a:lumMod val="100000"/>
                    <a:lumOff val="0"/>
                  </a:schemeClr>
                </a:solidFill>
                <a:round/>
                <a:headEnd/>
                <a:tailEnd type="oval" w="sm" len="sm"/>
              </a:ln>
              <a:extLst>
                <a:ext uri="{909E8E84-426E-40DD-AFC4-6F175D3DCCD1}">
                  <a14:hiddenFill xmlns:a14="http://schemas.microsoft.com/office/drawing/2010/main">
                    <a:noFill/>
                  </a14:hiddenFill>
                </a:ext>
              </a:extLst>
            </p:spPr>
          </p:cxnSp>
        </p:grpSp>
        <p:grpSp>
          <p:nvGrpSpPr>
            <p:cNvPr id="12" name="Group 11">
              <a:extLst>
                <a:ext uri="{FF2B5EF4-FFF2-40B4-BE49-F238E27FC236}">
                  <a16:creationId xmlns:a16="http://schemas.microsoft.com/office/drawing/2014/main" id="{C6EED6CF-2E32-41C0-A3F9-0AEED51E6AF2}"/>
                </a:ext>
              </a:extLst>
            </p:cNvPr>
            <p:cNvGrpSpPr/>
            <p:nvPr/>
          </p:nvGrpSpPr>
          <p:grpSpPr>
            <a:xfrm>
              <a:off x="2038350" y="809625"/>
              <a:ext cx="1209675" cy="146050"/>
              <a:chOff x="0" y="0"/>
              <a:chExt cx="1209675" cy="146050"/>
            </a:xfrm>
          </p:grpSpPr>
          <p:sp>
            <p:nvSpPr>
              <p:cNvPr id="17" name="Text Box 505">
                <a:extLst>
                  <a:ext uri="{FF2B5EF4-FFF2-40B4-BE49-F238E27FC236}">
                    <a16:creationId xmlns:a16="http://schemas.microsoft.com/office/drawing/2014/main" id="{FCA4BBA6-51BE-429C-9FDF-BDC5F1EE554B}"/>
                  </a:ext>
                </a:extLst>
              </p:cNvPr>
              <p:cNvSpPr txBox="1">
                <a:spLocks noChangeArrowheads="1"/>
              </p:cNvSpPr>
              <p:nvPr/>
            </p:nvSpPr>
            <p:spPr bwMode="auto">
              <a:xfrm>
                <a:off x="542925" y="0"/>
                <a:ext cx="666750"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a:effectLst/>
                    <a:latin typeface="Times New Roman" panose="02020603050405020304" pitchFamily="18" charset="0"/>
                    <a:ea typeface="Times New Roman" panose="02020603050405020304" pitchFamily="18" charset="0"/>
                  </a:rPr>
                  <a:t>Separator (§)</a:t>
                </a:r>
                <a:endParaRPr lang="en-US" sz="1000">
                  <a:effectLst/>
                  <a:latin typeface="Times New Roman" panose="02020603050405020304" pitchFamily="18" charset="0"/>
                  <a:ea typeface="Times New Roman" panose="02020603050405020304" pitchFamily="18" charset="0"/>
                </a:endParaRPr>
              </a:p>
            </p:txBody>
          </p:sp>
          <p:cxnSp>
            <p:nvCxnSpPr>
              <p:cNvPr id="18" name="Straight Connector 17">
                <a:extLst>
                  <a:ext uri="{FF2B5EF4-FFF2-40B4-BE49-F238E27FC236}">
                    <a16:creationId xmlns:a16="http://schemas.microsoft.com/office/drawing/2014/main" id="{A30EE84E-A465-400C-99C9-D2182018E299}"/>
                  </a:ext>
                </a:extLst>
              </p:cNvPr>
              <p:cNvCxnSpPr>
                <a:cxnSpLocks noChangeShapeType="1"/>
              </p:cNvCxnSpPr>
              <p:nvPr/>
            </p:nvCxnSpPr>
            <p:spPr bwMode="auto">
              <a:xfrm flipH="1">
                <a:off x="0" y="66675"/>
                <a:ext cx="490855" cy="0"/>
              </a:xfrm>
              <a:prstGeom prst="line">
                <a:avLst/>
              </a:prstGeom>
              <a:noFill/>
              <a:ln w="9525">
                <a:solidFill>
                  <a:schemeClr val="tx1">
                    <a:lumMod val="100000"/>
                    <a:lumOff val="0"/>
                  </a:schemeClr>
                </a:solidFill>
                <a:round/>
                <a:headEnd/>
                <a:tailEnd type="oval" w="sm" len="sm"/>
              </a:ln>
              <a:extLst>
                <a:ext uri="{909E8E84-426E-40DD-AFC4-6F175D3DCCD1}">
                  <a14:hiddenFill xmlns:a14="http://schemas.microsoft.com/office/drawing/2010/main">
                    <a:noFill/>
                  </a14:hiddenFill>
                </a:ext>
              </a:extLst>
            </p:spPr>
          </p:cxnSp>
        </p:grpSp>
        <p:grpSp>
          <p:nvGrpSpPr>
            <p:cNvPr id="13" name="Group 12">
              <a:extLst>
                <a:ext uri="{FF2B5EF4-FFF2-40B4-BE49-F238E27FC236}">
                  <a16:creationId xmlns:a16="http://schemas.microsoft.com/office/drawing/2014/main" id="{0BAC9B04-64D2-4244-AD10-1D3291115846}"/>
                </a:ext>
              </a:extLst>
            </p:cNvPr>
            <p:cNvGrpSpPr/>
            <p:nvPr/>
          </p:nvGrpSpPr>
          <p:grpSpPr>
            <a:xfrm>
              <a:off x="1619250" y="600075"/>
              <a:ext cx="1512570" cy="146050"/>
              <a:chOff x="0" y="0"/>
              <a:chExt cx="1512570" cy="146050"/>
            </a:xfrm>
          </p:grpSpPr>
          <p:sp>
            <p:nvSpPr>
              <p:cNvPr id="15" name="Text Box 505">
                <a:extLst>
                  <a:ext uri="{FF2B5EF4-FFF2-40B4-BE49-F238E27FC236}">
                    <a16:creationId xmlns:a16="http://schemas.microsoft.com/office/drawing/2014/main" id="{DC50D1AA-9180-4B83-8153-C791AA5BE8EB}"/>
                  </a:ext>
                </a:extLst>
              </p:cNvPr>
              <p:cNvSpPr txBox="1">
                <a:spLocks noChangeArrowheads="1"/>
              </p:cNvSpPr>
              <p:nvPr/>
            </p:nvSpPr>
            <p:spPr bwMode="auto">
              <a:xfrm>
                <a:off x="962025" y="0"/>
                <a:ext cx="550545"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a:effectLst/>
                    <a:latin typeface="Times New Roman" panose="02020603050405020304" pitchFamily="18" charset="0"/>
                    <a:ea typeface="Times New Roman" panose="02020603050405020304" pitchFamily="18" charset="0"/>
                  </a:rPr>
                  <a:t>2 kA cable</a:t>
                </a:r>
                <a:endParaRPr lang="en-US" sz="1000">
                  <a:effectLst/>
                  <a:latin typeface="Times New Roman" panose="02020603050405020304" pitchFamily="18" charset="0"/>
                  <a:ea typeface="Times New Roman" panose="02020603050405020304" pitchFamily="18" charset="0"/>
                </a:endParaRPr>
              </a:p>
            </p:txBody>
          </p:sp>
          <p:cxnSp>
            <p:nvCxnSpPr>
              <p:cNvPr id="16" name="Straight Connector 15">
                <a:extLst>
                  <a:ext uri="{FF2B5EF4-FFF2-40B4-BE49-F238E27FC236}">
                    <a16:creationId xmlns:a16="http://schemas.microsoft.com/office/drawing/2014/main" id="{FDB3B62F-F7F0-4B5E-AAF6-111BD2E8897A}"/>
                  </a:ext>
                </a:extLst>
              </p:cNvPr>
              <p:cNvCxnSpPr>
                <a:cxnSpLocks noChangeShapeType="1"/>
              </p:cNvCxnSpPr>
              <p:nvPr/>
            </p:nvCxnSpPr>
            <p:spPr bwMode="auto">
              <a:xfrm flipH="1">
                <a:off x="0" y="85725"/>
                <a:ext cx="912179" cy="0"/>
              </a:xfrm>
              <a:prstGeom prst="line">
                <a:avLst/>
              </a:prstGeom>
              <a:noFill/>
              <a:ln w="9525">
                <a:solidFill>
                  <a:schemeClr val="tx1">
                    <a:lumMod val="100000"/>
                    <a:lumOff val="0"/>
                  </a:schemeClr>
                </a:solidFill>
                <a:round/>
                <a:headEnd/>
                <a:tailEnd type="oval" w="sm" len="sm"/>
              </a:ln>
              <a:extLst>
                <a:ext uri="{909E8E84-426E-40DD-AFC4-6F175D3DCCD1}">
                  <a14:hiddenFill xmlns:a14="http://schemas.microsoft.com/office/drawing/2010/main">
                    <a:noFill/>
                  </a14:hiddenFill>
                </a:ext>
              </a:extLst>
            </p:spPr>
          </p:cxnSp>
        </p:grpSp>
      </p:grpSp>
      <p:sp>
        <p:nvSpPr>
          <p:cNvPr id="23" name="Text Box 505">
            <a:extLst>
              <a:ext uri="{FF2B5EF4-FFF2-40B4-BE49-F238E27FC236}">
                <a16:creationId xmlns:a16="http://schemas.microsoft.com/office/drawing/2014/main" id="{C8648C18-CB0F-4585-A19C-E69980E843DC}"/>
              </a:ext>
            </a:extLst>
          </p:cNvPr>
          <p:cNvSpPr txBox="1">
            <a:spLocks noChangeArrowheads="1"/>
          </p:cNvSpPr>
          <p:nvPr/>
        </p:nvSpPr>
        <p:spPr bwMode="auto">
          <a:xfrm>
            <a:off x="6676181" y="2644247"/>
            <a:ext cx="82875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b="1" dirty="0">
                <a:effectLst/>
                <a:latin typeface="Times New Roman" panose="02020603050405020304" pitchFamily="18" charset="0"/>
                <a:ea typeface="Times New Roman" panose="02020603050405020304" pitchFamily="18" charset="0"/>
              </a:rPr>
              <a:t>4 × 2 kA cables</a:t>
            </a:r>
            <a:endParaRPr lang="en-US" sz="1000" b="1" dirty="0">
              <a:effectLst/>
              <a:latin typeface="Times New Roman" panose="02020603050405020304" pitchFamily="18" charset="0"/>
              <a:ea typeface="Times New Roman" panose="02020603050405020304" pitchFamily="18" charset="0"/>
            </a:endParaRPr>
          </a:p>
        </p:txBody>
      </p:sp>
      <p:sp>
        <p:nvSpPr>
          <p:cNvPr id="24" name="Text Box 505">
            <a:extLst>
              <a:ext uri="{FF2B5EF4-FFF2-40B4-BE49-F238E27FC236}">
                <a16:creationId xmlns:a16="http://schemas.microsoft.com/office/drawing/2014/main" id="{805EC908-42C0-4353-801D-AF22F2635CE5}"/>
              </a:ext>
            </a:extLst>
          </p:cNvPr>
          <p:cNvSpPr txBox="1">
            <a:spLocks noChangeArrowheads="1"/>
          </p:cNvSpPr>
          <p:nvPr/>
        </p:nvSpPr>
        <p:spPr bwMode="auto">
          <a:xfrm>
            <a:off x="7086277" y="4866134"/>
            <a:ext cx="89287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b="1" dirty="0">
                <a:effectLst/>
                <a:latin typeface="Times New Roman" panose="02020603050405020304" pitchFamily="18" charset="0"/>
                <a:ea typeface="Times New Roman" panose="02020603050405020304" pitchFamily="18" charset="0"/>
              </a:rPr>
              <a:t>2 × 18 kA cables</a:t>
            </a:r>
            <a:endParaRPr lang="en-US" sz="10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79035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85BAD-2726-46AF-B855-AE976F65458B}"/>
              </a:ext>
            </a:extLst>
          </p:cNvPr>
          <p:cNvSpPr>
            <a:spLocks noGrp="1"/>
          </p:cNvSpPr>
          <p:nvPr>
            <p:ph type="title"/>
          </p:nvPr>
        </p:nvSpPr>
        <p:spPr/>
        <p:txBody>
          <a:bodyPr/>
          <a:lstStyle/>
          <a:p>
            <a:r>
              <a:rPr lang="en-US" dirty="0"/>
              <a:t>Procurement of Round Bus Bars</a:t>
            </a:r>
          </a:p>
        </p:txBody>
      </p:sp>
      <p:sp>
        <p:nvSpPr>
          <p:cNvPr id="3" name="Content Placeholder 2">
            <a:extLst>
              <a:ext uri="{FF2B5EF4-FFF2-40B4-BE49-F238E27FC236}">
                <a16:creationId xmlns:a16="http://schemas.microsoft.com/office/drawing/2014/main" id="{D676351A-457E-4440-B3AB-B3EB7E2D5FBD}"/>
              </a:ext>
            </a:extLst>
          </p:cNvPr>
          <p:cNvSpPr>
            <a:spLocks noGrp="1"/>
          </p:cNvSpPr>
          <p:nvPr>
            <p:ph idx="1"/>
          </p:nvPr>
        </p:nvSpPr>
        <p:spPr>
          <a:xfrm>
            <a:off x="612000" y="771550"/>
            <a:ext cx="7992448" cy="3888432"/>
          </a:xfrm>
        </p:spPr>
        <p:txBody>
          <a:bodyPr>
            <a:normAutofit fontScale="62500" lnSpcReduction="20000"/>
          </a:bodyPr>
          <a:lstStyle/>
          <a:p>
            <a:pPr algn="l"/>
            <a:r>
              <a:rPr lang="en-US" dirty="0"/>
              <a:t>Technical Specification document ready. Specification committee meeting to be scheduled after this review, followed by invitation to tender</a:t>
            </a:r>
          </a:p>
          <a:p>
            <a:pPr algn="l"/>
            <a:r>
              <a:rPr lang="en-US" dirty="0"/>
              <a:t>A contract could be placed by summer to produce single 18 kA and 2 kA cables and assemblies of cables, with approximate quantities:</a:t>
            </a:r>
          </a:p>
          <a:p>
            <a:pPr lvl="1" algn="l"/>
            <a:r>
              <a:rPr lang="en-US" dirty="0"/>
              <a:t>1.5 km of 18 kA cable</a:t>
            </a:r>
          </a:p>
          <a:p>
            <a:pPr lvl="1" algn="l"/>
            <a:r>
              <a:rPr lang="en-US" dirty="0"/>
              <a:t>0.7 km of 2 kA cable</a:t>
            </a:r>
          </a:p>
          <a:p>
            <a:pPr lvl="1" algn="l"/>
            <a:r>
              <a:rPr lang="en-US" dirty="0"/>
              <a:t>1.0 km of 4×2 kA cable</a:t>
            </a:r>
          </a:p>
          <a:p>
            <a:pPr lvl="1" algn="l"/>
            <a:r>
              <a:rPr lang="en-US" dirty="0"/>
              <a:t>0.5 km of 2×18 kA cables</a:t>
            </a:r>
          </a:p>
          <a:p>
            <a:pPr algn="l"/>
            <a:r>
              <a:rPr lang="en-GB" dirty="0"/>
              <a:t>CERN provides the </a:t>
            </a:r>
            <a:r>
              <a:rPr lang="en-GB" dirty="0" err="1"/>
              <a:t>Nb-Ti</a:t>
            </a:r>
            <a:r>
              <a:rPr lang="en-GB" dirty="0"/>
              <a:t> wires</a:t>
            </a:r>
          </a:p>
          <a:p>
            <a:pPr algn="l"/>
            <a:r>
              <a:rPr lang="en-GB" dirty="0"/>
              <a:t>The production parameters will be refined iteratively with trial deliverables and validated in prototype production</a:t>
            </a:r>
          </a:p>
          <a:p>
            <a:pPr algn="l"/>
            <a:r>
              <a:rPr lang="en-GB" dirty="0"/>
              <a:t>Series production will cover the needs for the String test and HL-LHC</a:t>
            </a:r>
          </a:p>
          <a:p>
            <a:pPr algn="l"/>
            <a:r>
              <a:rPr lang="en-GB" dirty="0"/>
              <a:t>First unit lengths of series cables by end 2021</a:t>
            </a:r>
          </a:p>
        </p:txBody>
      </p:sp>
      <p:sp>
        <p:nvSpPr>
          <p:cNvPr id="4" name="Slide Number Placeholder 3">
            <a:extLst>
              <a:ext uri="{FF2B5EF4-FFF2-40B4-BE49-F238E27FC236}">
                <a16:creationId xmlns:a16="http://schemas.microsoft.com/office/drawing/2014/main" id="{7C8AE771-B2EF-41D5-9D30-7B63B37D8744}"/>
              </a:ext>
            </a:extLst>
          </p:cNvPr>
          <p:cNvSpPr>
            <a:spLocks noGrp="1"/>
          </p:cNvSpPr>
          <p:nvPr>
            <p:ph type="sldNum" sz="quarter" idx="12"/>
          </p:nvPr>
        </p:nvSpPr>
        <p:spPr/>
        <p:txBody>
          <a:bodyPr/>
          <a:lstStyle/>
          <a:p>
            <a:fld id="{BFDCA1C4-9514-7B4F-976F-D92F7E296653}" type="slidenum">
              <a:rPr lang="fr-FR" smtClean="0"/>
              <a:pPr/>
              <a:t>14</a:t>
            </a:fld>
            <a:endParaRPr lang="fr-FR"/>
          </a:p>
        </p:txBody>
      </p:sp>
    </p:spTree>
    <p:extLst>
      <p:ext uri="{BB962C8B-B14F-4D97-AF65-F5344CB8AC3E}">
        <p14:creationId xmlns:p14="http://schemas.microsoft.com/office/powerpoint/2010/main" val="38532173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85BAD-2726-46AF-B855-AE976F65458B}"/>
              </a:ext>
            </a:extLst>
          </p:cNvPr>
          <p:cNvSpPr>
            <a:spLocks noGrp="1"/>
          </p:cNvSpPr>
          <p:nvPr>
            <p:ph type="title"/>
          </p:nvPr>
        </p:nvSpPr>
        <p:spPr/>
        <p:txBody>
          <a:bodyPr/>
          <a:lstStyle/>
          <a:p>
            <a:r>
              <a:rPr lang="en-US" dirty="0"/>
              <a:t>Qualification of Round Bus Bars </a:t>
            </a:r>
          </a:p>
        </p:txBody>
      </p:sp>
      <p:sp>
        <p:nvSpPr>
          <p:cNvPr id="3" name="Content Placeholder 2">
            <a:extLst>
              <a:ext uri="{FF2B5EF4-FFF2-40B4-BE49-F238E27FC236}">
                <a16:creationId xmlns:a16="http://schemas.microsoft.com/office/drawing/2014/main" id="{D676351A-457E-4440-B3AB-B3EB7E2D5FBD}"/>
              </a:ext>
            </a:extLst>
          </p:cNvPr>
          <p:cNvSpPr>
            <a:spLocks noGrp="1"/>
          </p:cNvSpPr>
          <p:nvPr>
            <p:ph idx="1"/>
          </p:nvPr>
        </p:nvSpPr>
        <p:spPr>
          <a:xfrm>
            <a:off x="612000" y="771550"/>
            <a:ext cx="8280480" cy="3680222"/>
          </a:xfrm>
        </p:spPr>
        <p:txBody>
          <a:bodyPr>
            <a:normAutofit fontScale="62500" lnSpcReduction="20000"/>
          </a:bodyPr>
          <a:lstStyle/>
          <a:p>
            <a:pPr algn="l"/>
            <a:r>
              <a:rPr lang="en-US" dirty="0"/>
              <a:t>QC tests performed at the contractor’s premises (based on those performed for the MgB</a:t>
            </a:r>
            <a:r>
              <a:rPr lang="en-US" baseline="-25000" dirty="0"/>
              <a:t>2</a:t>
            </a:r>
            <a:r>
              <a:rPr lang="en-US" dirty="0"/>
              <a:t> cables)</a:t>
            </a:r>
          </a:p>
          <a:p>
            <a:pPr lvl="1" algn="l"/>
            <a:r>
              <a:rPr lang="en-US" dirty="0"/>
              <a:t>On-line measurement during cabling and insulation stage: </a:t>
            </a:r>
          </a:p>
          <a:p>
            <a:pPr lvl="2" algn="l"/>
            <a:r>
              <a:rPr lang="en-US" dirty="0"/>
              <a:t>tensile force applied on strands, insulation and cables, twist pitch at start and end of UL</a:t>
            </a:r>
          </a:p>
          <a:p>
            <a:pPr lvl="2" algn="l"/>
            <a:r>
              <a:rPr lang="en-GB" dirty="0"/>
              <a:t>external diameter of the cable and non-circularity</a:t>
            </a:r>
          </a:p>
          <a:p>
            <a:pPr lvl="2" algn="l"/>
            <a:r>
              <a:rPr lang="en-US" dirty="0"/>
              <a:t>insulation tested continuously online at ≥10 kV DC with a </a:t>
            </a:r>
            <a:r>
              <a:rPr lang="en-GB" dirty="0"/>
              <a:t>spark tester in accordance with IEC 62230 or an equivalent standard</a:t>
            </a:r>
          </a:p>
          <a:p>
            <a:pPr lvl="1" algn="l"/>
            <a:r>
              <a:rPr lang="en-GB" dirty="0"/>
              <a:t>Insulation tests on completed cables </a:t>
            </a:r>
            <a:r>
              <a:rPr lang="en-US" dirty="0"/>
              <a:t>at ≥10 kV DC and room temperature</a:t>
            </a:r>
            <a:endParaRPr lang="en-GB" dirty="0"/>
          </a:p>
          <a:p>
            <a:pPr algn="l"/>
            <a:r>
              <a:rPr lang="en-GB" dirty="0"/>
              <a:t>Tests performed at CERN </a:t>
            </a:r>
          </a:p>
          <a:p>
            <a:pPr lvl="1" algn="l"/>
            <a:r>
              <a:rPr lang="en-GB" dirty="0"/>
              <a:t>Insulation tests, both in the conditions above and in cryogenic (operating) conditions;</a:t>
            </a:r>
          </a:p>
          <a:p>
            <a:pPr lvl="1" algn="l"/>
            <a:r>
              <a:rPr lang="en-GB" dirty="0"/>
              <a:t>Electrical measurements under cryogenic conditions, including measurements of extracted strand </a:t>
            </a:r>
            <a:r>
              <a:rPr lang="en-GB" i="1" dirty="0" err="1"/>
              <a:t>I</a:t>
            </a:r>
            <a:r>
              <a:rPr lang="en-GB" i="1" baseline="-25000" dirty="0" err="1"/>
              <a:t>c</a:t>
            </a:r>
            <a:r>
              <a:rPr lang="en-GB" i="1" baseline="-25000" dirty="0"/>
              <a:t> </a:t>
            </a:r>
            <a:r>
              <a:rPr lang="en-GB" dirty="0"/>
              <a:t>to identify any degradation resulting from the cabling procedure (few strands for each cable unit length);</a:t>
            </a:r>
          </a:p>
          <a:p>
            <a:pPr lvl="1" algn="l"/>
            <a:r>
              <a:rPr lang="en-GB" dirty="0"/>
              <a:t>Microscopy of the cable cross-section to check for wire distortion;</a:t>
            </a:r>
          </a:p>
          <a:p>
            <a:pPr lvl="1" algn="l"/>
            <a:r>
              <a:rPr lang="en-GB" dirty="0"/>
              <a:t>Measurements of the cable dimensions;</a:t>
            </a:r>
          </a:p>
          <a:p>
            <a:pPr lvl="1" algn="l"/>
            <a:r>
              <a:rPr lang="en-GB" dirty="0"/>
              <a:t>Measurements of the twist pitch;</a:t>
            </a:r>
          </a:p>
          <a:p>
            <a:pPr lvl="1" algn="l"/>
            <a:r>
              <a:rPr lang="en-US" dirty="0"/>
              <a:t>In contribution to the bus bar project, measurement of splices.</a:t>
            </a:r>
            <a:endParaRPr lang="en-GB" dirty="0"/>
          </a:p>
          <a:p>
            <a:pPr algn="l"/>
            <a:endParaRPr lang="en-US" dirty="0"/>
          </a:p>
        </p:txBody>
      </p:sp>
      <p:sp>
        <p:nvSpPr>
          <p:cNvPr id="4" name="Slide Number Placeholder 3">
            <a:extLst>
              <a:ext uri="{FF2B5EF4-FFF2-40B4-BE49-F238E27FC236}">
                <a16:creationId xmlns:a16="http://schemas.microsoft.com/office/drawing/2014/main" id="{7C8AE771-B2EF-41D5-9D30-7B63B37D8744}"/>
              </a:ext>
            </a:extLst>
          </p:cNvPr>
          <p:cNvSpPr>
            <a:spLocks noGrp="1"/>
          </p:cNvSpPr>
          <p:nvPr>
            <p:ph type="sldNum" sz="quarter" idx="12"/>
          </p:nvPr>
        </p:nvSpPr>
        <p:spPr/>
        <p:txBody>
          <a:bodyPr/>
          <a:lstStyle/>
          <a:p>
            <a:fld id="{BFDCA1C4-9514-7B4F-976F-D92F7E296653}" type="slidenum">
              <a:rPr lang="fr-FR" smtClean="0"/>
              <a:pPr/>
              <a:t>15</a:t>
            </a:fld>
            <a:endParaRPr lang="fr-FR"/>
          </a:p>
        </p:txBody>
      </p:sp>
    </p:spTree>
    <p:extLst>
      <p:ext uri="{BB962C8B-B14F-4D97-AF65-F5344CB8AC3E}">
        <p14:creationId xmlns:p14="http://schemas.microsoft.com/office/powerpoint/2010/main" val="2511546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1" end="1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A08DE-AAF3-419C-9C89-B6599F61E927}"/>
              </a:ext>
            </a:extLst>
          </p:cNvPr>
          <p:cNvSpPr>
            <a:spLocks noGrp="1"/>
          </p:cNvSpPr>
          <p:nvPr>
            <p:ph type="title"/>
          </p:nvPr>
        </p:nvSpPr>
        <p:spPr>
          <a:xfrm>
            <a:off x="766800" y="106237"/>
            <a:ext cx="7920000" cy="540000"/>
          </a:xfrm>
        </p:spPr>
        <p:txBody>
          <a:bodyPr/>
          <a:lstStyle/>
          <a:p>
            <a:r>
              <a:rPr lang="en-US" dirty="0"/>
              <a:t>Design of Flat Bus Bars and </a:t>
            </a:r>
            <a:r>
              <a:rPr lang="en-GB" dirty="0"/>
              <a:t>Magnet Leads</a:t>
            </a:r>
            <a:endParaRPr lang="en-US" dirty="0"/>
          </a:p>
        </p:txBody>
      </p:sp>
      <p:sp>
        <p:nvSpPr>
          <p:cNvPr id="3" name="Content Placeholder 2">
            <a:extLst>
              <a:ext uri="{FF2B5EF4-FFF2-40B4-BE49-F238E27FC236}">
                <a16:creationId xmlns:a16="http://schemas.microsoft.com/office/drawing/2014/main" id="{EBA1B6D7-AE38-400D-878A-BC8CBF26F507}"/>
              </a:ext>
            </a:extLst>
          </p:cNvPr>
          <p:cNvSpPr>
            <a:spLocks noGrp="1"/>
          </p:cNvSpPr>
          <p:nvPr>
            <p:ph idx="1"/>
          </p:nvPr>
        </p:nvSpPr>
        <p:spPr>
          <a:xfrm>
            <a:off x="191032" y="734218"/>
            <a:ext cx="7920000" cy="4001080"/>
          </a:xfrm>
        </p:spPr>
        <p:txBody>
          <a:bodyPr>
            <a:normAutofit fontScale="62500" lnSpcReduction="20000"/>
          </a:bodyPr>
          <a:lstStyle/>
          <a:p>
            <a:pPr algn="l"/>
            <a:r>
              <a:rPr lang="en-US" dirty="0"/>
              <a:t>MQXF leads (no keystone) (production completed) </a:t>
            </a:r>
          </a:p>
          <a:p>
            <a:pPr lvl="1" algn="l"/>
            <a:r>
              <a:rPr lang="en-US" dirty="0"/>
              <a:t>34 LHC Type 01 strands</a:t>
            </a:r>
          </a:p>
          <a:p>
            <a:pPr lvl="1" algn="l"/>
            <a:r>
              <a:rPr lang="en-US" dirty="0"/>
              <a:t>Width 18.15 mm </a:t>
            </a:r>
          </a:p>
          <a:p>
            <a:pPr lvl="1" algn="l"/>
            <a:r>
              <a:rPr lang="en-US" dirty="0"/>
              <a:t>Mid Thickness 1.92 mm</a:t>
            </a:r>
          </a:p>
          <a:p>
            <a:pPr lvl="1" algn="l"/>
            <a:r>
              <a:rPr lang="en-US" dirty="0"/>
              <a:t>Pitch of 125 mm</a:t>
            </a:r>
          </a:p>
          <a:p>
            <a:pPr algn="l"/>
            <a:r>
              <a:rPr lang="en-US" dirty="0"/>
              <a:t>13 kA leads (type 02 LHC) (stock available)</a:t>
            </a:r>
          </a:p>
          <a:p>
            <a:pPr lvl="1" algn="l"/>
            <a:r>
              <a:rPr lang="en-US" dirty="0"/>
              <a:t>36 LHC Type 02 strands</a:t>
            </a:r>
          </a:p>
          <a:p>
            <a:pPr lvl="1" algn="l"/>
            <a:r>
              <a:rPr lang="en-US" dirty="0"/>
              <a:t>Width 15.10 mm </a:t>
            </a:r>
          </a:p>
          <a:p>
            <a:pPr lvl="1" algn="l"/>
            <a:r>
              <a:rPr lang="en-US" dirty="0"/>
              <a:t>Mid Thickness 1.48 mm</a:t>
            </a:r>
          </a:p>
          <a:p>
            <a:pPr lvl="1" algn="l"/>
            <a:r>
              <a:rPr lang="en-US" dirty="0"/>
              <a:t>Keystone 0.9 degrees</a:t>
            </a:r>
          </a:p>
          <a:p>
            <a:pPr lvl="1" algn="l"/>
            <a:r>
              <a:rPr lang="en-US" dirty="0"/>
              <a:t>Pitch of 100 mm</a:t>
            </a:r>
          </a:p>
          <a:p>
            <a:pPr algn="l"/>
            <a:r>
              <a:rPr lang="en-US" dirty="0"/>
              <a:t>MCBXF (type 05 HL-LHC) (production ongoing)</a:t>
            </a:r>
          </a:p>
          <a:p>
            <a:pPr lvl="1" algn="l"/>
            <a:r>
              <a:rPr lang="en-US" dirty="0"/>
              <a:t>18 HL-LHC Type 05 strands</a:t>
            </a:r>
          </a:p>
          <a:p>
            <a:pPr lvl="1" algn="l"/>
            <a:r>
              <a:rPr lang="en-US" dirty="0"/>
              <a:t>Width 4.37 mm </a:t>
            </a:r>
          </a:p>
          <a:p>
            <a:pPr lvl="1" algn="l"/>
            <a:r>
              <a:rPr lang="en-US" dirty="0"/>
              <a:t>Mid Thickness 0.845 mm</a:t>
            </a:r>
          </a:p>
          <a:p>
            <a:pPr lvl="1" algn="l"/>
            <a:r>
              <a:rPr lang="en-US" dirty="0"/>
              <a:t>Keystone 0.67 degrees</a:t>
            </a:r>
          </a:p>
          <a:p>
            <a:pPr lvl="1" algn="l"/>
            <a:r>
              <a:rPr lang="en-US" dirty="0"/>
              <a:t>Pitch of 33 mm</a:t>
            </a:r>
          </a:p>
          <a:p>
            <a:pPr lvl="1" algn="l"/>
            <a:endParaRPr lang="en-US" dirty="0"/>
          </a:p>
          <a:p>
            <a:endParaRPr lang="en-US" dirty="0"/>
          </a:p>
        </p:txBody>
      </p:sp>
      <p:sp>
        <p:nvSpPr>
          <p:cNvPr id="4" name="Slide Number Placeholder 3">
            <a:extLst>
              <a:ext uri="{FF2B5EF4-FFF2-40B4-BE49-F238E27FC236}">
                <a16:creationId xmlns:a16="http://schemas.microsoft.com/office/drawing/2014/main" id="{D6EAADE8-4C4B-4431-B927-4556042CC2F9}"/>
              </a:ext>
            </a:extLst>
          </p:cNvPr>
          <p:cNvSpPr>
            <a:spLocks noGrp="1"/>
          </p:cNvSpPr>
          <p:nvPr>
            <p:ph type="sldNum" sz="quarter" idx="12"/>
          </p:nvPr>
        </p:nvSpPr>
        <p:spPr/>
        <p:txBody>
          <a:bodyPr/>
          <a:lstStyle/>
          <a:p>
            <a:fld id="{BFDCA1C4-9514-7B4F-976F-D92F7E296653}" type="slidenum">
              <a:rPr lang="fr-FR" smtClean="0"/>
              <a:pPr/>
              <a:t>16</a:t>
            </a:fld>
            <a:endParaRPr lang="fr-FR"/>
          </a:p>
        </p:txBody>
      </p:sp>
      <p:pic>
        <p:nvPicPr>
          <p:cNvPr id="5" name="Picture 4">
            <a:extLst>
              <a:ext uri="{FF2B5EF4-FFF2-40B4-BE49-F238E27FC236}">
                <a16:creationId xmlns:a16="http://schemas.microsoft.com/office/drawing/2014/main" id="{4A5A6017-E713-46AB-A58A-6A897FC0EB93}"/>
              </a:ext>
            </a:extLst>
          </p:cNvPr>
          <p:cNvPicPr>
            <a:picLocks noChangeAspect="1"/>
          </p:cNvPicPr>
          <p:nvPr/>
        </p:nvPicPr>
        <p:blipFill>
          <a:blip r:embed="rId2"/>
          <a:stretch>
            <a:fillRect/>
          </a:stretch>
        </p:blipFill>
        <p:spPr>
          <a:xfrm>
            <a:off x="5655234" y="2094560"/>
            <a:ext cx="2876766" cy="1245204"/>
          </a:xfrm>
          <a:prstGeom prst="rect">
            <a:avLst/>
          </a:prstGeom>
        </p:spPr>
      </p:pic>
      <p:pic>
        <p:nvPicPr>
          <p:cNvPr id="6" name="Picture 5">
            <a:extLst>
              <a:ext uri="{FF2B5EF4-FFF2-40B4-BE49-F238E27FC236}">
                <a16:creationId xmlns:a16="http://schemas.microsoft.com/office/drawing/2014/main" id="{BB627243-15DF-4A8B-AF67-2E77BDE02347}"/>
              </a:ext>
            </a:extLst>
          </p:cNvPr>
          <p:cNvPicPr>
            <a:picLocks noChangeAspect="1"/>
          </p:cNvPicPr>
          <p:nvPr/>
        </p:nvPicPr>
        <p:blipFill>
          <a:blip r:embed="rId3"/>
          <a:stretch>
            <a:fillRect/>
          </a:stretch>
        </p:blipFill>
        <p:spPr>
          <a:xfrm>
            <a:off x="5698865" y="793998"/>
            <a:ext cx="2876766" cy="1273623"/>
          </a:xfrm>
          <a:prstGeom prst="rect">
            <a:avLst/>
          </a:prstGeom>
        </p:spPr>
      </p:pic>
      <p:pic>
        <p:nvPicPr>
          <p:cNvPr id="8" name="Picture 7">
            <a:extLst>
              <a:ext uri="{FF2B5EF4-FFF2-40B4-BE49-F238E27FC236}">
                <a16:creationId xmlns:a16="http://schemas.microsoft.com/office/drawing/2014/main" id="{430B32E5-2BC0-470C-A516-F7455107AC64}"/>
              </a:ext>
            </a:extLst>
          </p:cNvPr>
          <p:cNvPicPr>
            <a:picLocks noChangeAspect="1"/>
          </p:cNvPicPr>
          <p:nvPr/>
        </p:nvPicPr>
        <p:blipFill>
          <a:blip r:embed="rId4"/>
          <a:stretch>
            <a:fillRect/>
          </a:stretch>
        </p:blipFill>
        <p:spPr>
          <a:xfrm>
            <a:off x="5846276" y="3427745"/>
            <a:ext cx="2581944" cy="1671547"/>
          </a:xfrm>
          <a:prstGeom prst="rect">
            <a:avLst/>
          </a:prstGeom>
        </p:spPr>
      </p:pic>
      <p:sp>
        <p:nvSpPr>
          <p:cNvPr id="9" name="TextBox 8">
            <a:extLst>
              <a:ext uri="{FF2B5EF4-FFF2-40B4-BE49-F238E27FC236}">
                <a16:creationId xmlns:a16="http://schemas.microsoft.com/office/drawing/2014/main" id="{27F128BE-229C-49A3-9622-17BB3F3B495F}"/>
              </a:ext>
            </a:extLst>
          </p:cNvPr>
          <p:cNvSpPr txBox="1"/>
          <p:nvPr/>
        </p:nvSpPr>
        <p:spPr>
          <a:xfrm>
            <a:off x="7524328" y="625852"/>
            <a:ext cx="4572000" cy="261610"/>
          </a:xfrm>
          <a:prstGeom prst="rect">
            <a:avLst/>
          </a:prstGeom>
          <a:noFill/>
        </p:spPr>
        <p:txBody>
          <a:bodyPr wrap="square">
            <a:spAutoFit/>
          </a:bodyPr>
          <a:lstStyle/>
          <a:p>
            <a:r>
              <a:rPr lang="en-US" sz="1050" b="1" dirty="0"/>
              <a:t>LHC IT-2472</a:t>
            </a:r>
            <a:endParaRPr lang="en-US" sz="1050" dirty="0"/>
          </a:p>
        </p:txBody>
      </p:sp>
      <p:sp>
        <p:nvSpPr>
          <p:cNvPr id="10" name="TextBox 9">
            <a:extLst>
              <a:ext uri="{FF2B5EF4-FFF2-40B4-BE49-F238E27FC236}">
                <a16:creationId xmlns:a16="http://schemas.microsoft.com/office/drawing/2014/main" id="{ADD5DA3A-03B5-4F23-89B9-8C892846E1F2}"/>
              </a:ext>
            </a:extLst>
          </p:cNvPr>
          <p:cNvSpPr txBox="1"/>
          <p:nvPr/>
        </p:nvSpPr>
        <p:spPr>
          <a:xfrm>
            <a:off x="7668344" y="1963755"/>
            <a:ext cx="4572000" cy="261610"/>
          </a:xfrm>
          <a:prstGeom prst="rect">
            <a:avLst/>
          </a:prstGeom>
          <a:noFill/>
        </p:spPr>
        <p:txBody>
          <a:bodyPr wrap="square">
            <a:spAutoFit/>
          </a:bodyPr>
          <a:lstStyle/>
          <a:p>
            <a:r>
              <a:rPr lang="en-US" sz="1050" b="1" dirty="0"/>
              <a:t>LHC IT-2471</a:t>
            </a:r>
            <a:endParaRPr lang="en-US" sz="1050" dirty="0"/>
          </a:p>
        </p:txBody>
      </p:sp>
      <p:sp>
        <p:nvSpPr>
          <p:cNvPr id="11" name="TextBox 10">
            <a:extLst>
              <a:ext uri="{FF2B5EF4-FFF2-40B4-BE49-F238E27FC236}">
                <a16:creationId xmlns:a16="http://schemas.microsoft.com/office/drawing/2014/main" id="{B364C9F1-9944-4F34-AD5A-D584C40FD1CB}"/>
              </a:ext>
            </a:extLst>
          </p:cNvPr>
          <p:cNvSpPr txBox="1"/>
          <p:nvPr/>
        </p:nvSpPr>
        <p:spPr>
          <a:xfrm>
            <a:off x="7524328" y="3234704"/>
            <a:ext cx="4572000" cy="261610"/>
          </a:xfrm>
          <a:prstGeom prst="rect">
            <a:avLst/>
          </a:prstGeom>
          <a:noFill/>
        </p:spPr>
        <p:txBody>
          <a:bodyPr wrap="square">
            <a:spAutoFit/>
          </a:bodyPr>
          <a:lstStyle/>
          <a:p>
            <a:r>
              <a:rPr lang="en-US" sz="1050" b="1" dirty="0"/>
              <a:t>LHC IT-2631</a:t>
            </a:r>
            <a:endParaRPr lang="en-US" sz="1050" dirty="0"/>
          </a:p>
        </p:txBody>
      </p:sp>
    </p:spTree>
    <p:extLst>
      <p:ext uri="{BB962C8B-B14F-4D97-AF65-F5344CB8AC3E}">
        <p14:creationId xmlns:p14="http://schemas.microsoft.com/office/powerpoint/2010/main" val="3497717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3" end="1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4" end="1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5" end="1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6" end="1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3180"/>
            <a:ext cx="7920000" cy="540000"/>
          </a:xfrm>
        </p:spPr>
        <p:txBody>
          <a:bodyPr/>
          <a:lstStyle/>
          <a:p>
            <a:r>
              <a:rPr lang="en-US" dirty="0"/>
              <a:t>Summary</a:t>
            </a:r>
            <a:endParaRPr lang="en-GB" dirty="0"/>
          </a:p>
        </p:txBody>
      </p:sp>
      <p:sp>
        <p:nvSpPr>
          <p:cNvPr id="3" name="Content Placeholder 2"/>
          <p:cNvSpPr>
            <a:spLocks noGrp="1"/>
          </p:cNvSpPr>
          <p:nvPr>
            <p:ph idx="1"/>
          </p:nvPr>
        </p:nvSpPr>
        <p:spPr>
          <a:xfrm>
            <a:off x="158872" y="731639"/>
            <a:ext cx="8896292" cy="3680222"/>
          </a:xfrm>
        </p:spPr>
        <p:txBody>
          <a:bodyPr>
            <a:normAutofit fontScale="70000" lnSpcReduction="20000"/>
          </a:bodyPr>
          <a:lstStyle/>
          <a:p>
            <a:pPr algn="l"/>
            <a:r>
              <a:rPr lang="en-US" b="1" dirty="0"/>
              <a:t>Two geometries of round bus bars were defined:</a:t>
            </a:r>
          </a:p>
          <a:p>
            <a:pPr lvl="2" algn="l"/>
            <a:r>
              <a:rPr lang="en-US" dirty="0"/>
              <a:t>18 kA: 34 LHC Type 01 strands (OD=13 mm)</a:t>
            </a:r>
          </a:p>
          <a:p>
            <a:pPr lvl="2" algn="l"/>
            <a:r>
              <a:rPr lang="en-US" dirty="0"/>
              <a:t>2 kA: 21 LHC Type 02 strands (OD=7 mm) </a:t>
            </a:r>
          </a:p>
          <a:p>
            <a:pPr algn="l"/>
            <a:r>
              <a:rPr lang="en-US" sz="3000" i="1" dirty="0" err="1"/>
              <a:t>T</a:t>
            </a:r>
            <a:r>
              <a:rPr lang="en-US" sz="3000" i="1" baseline="-25000" dirty="0" err="1"/>
              <a:t>cs</a:t>
            </a:r>
            <a:r>
              <a:rPr lang="en-US" sz="3000" dirty="0"/>
              <a:t> of 6.8 K for 18 kA cable and 7.8 K for 2 kA cable</a:t>
            </a:r>
          </a:p>
          <a:p>
            <a:pPr algn="l"/>
            <a:r>
              <a:rPr lang="en-US" sz="3000" dirty="0"/>
              <a:t>Hot spot temperature less than 100 K for both cables</a:t>
            </a:r>
          </a:p>
          <a:p>
            <a:pPr algn="l"/>
            <a:r>
              <a:rPr lang="en-US" sz="3000" dirty="0"/>
              <a:t>Dielectric insulation by means of two layers of </a:t>
            </a:r>
            <a:r>
              <a:rPr lang="en-US" sz="3000" dirty="0" err="1"/>
              <a:t>Kapton</a:t>
            </a:r>
            <a:r>
              <a:rPr lang="en-US" sz="3000" baseline="30000" dirty="0">
                <a:sym typeface="Symbol" panose="05050102010706020507" pitchFamily="18" charset="2"/>
              </a:rPr>
              <a:t></a:t>
            </a:r>
            <a:endParaRPr lang="en-US" sz="3000" baseline="30000" dirty="0"/>
          </a:p>
          <a:p>
            <a:pPr algn="l"/>
            <a:r>
              <a:rPr lang="en-GB" dirty="0"/>
              <a:t>Protective sheath, protecting from external abrasion and ensuring the mechanical integrity and stability of the cable</a:t>
            </a:r>
          </a:p>
          <a:p>
            <a:pPr algn="l"/>
            <a:r>
              <a:rPr lang="en-GB" dirty="0"/>
              <a:t>Production plan presented, deliveries by end Q4 2021</a:t>
            </a:r>
          </a:p>
          <a:p>
            <a:pPr algn="l"/>
            <a:r>
              <a:rPr lang="en-GB" dirty="0"/>
              <a:t>Qualification plan presented shared between QC tests at supplier premises and at CERN (performed by CERN)</a:t>
            </a:r>
          </a:p>
          <a:p>
            <a:pPr algn="l"/>
            <a:r>
              <a:rPr lang="en-GB" dirty="0"/>
              <a:t>Design of flat bus bars </a:t>
            </a:r>
            <a:r>
              <a:rPr lang="en-GB" dirty="0" smtClean="0"/>
              <a:t>finalized, and some of them already produced.</a:t>
            </a:r>
            <a:endParaRPr lang="en-US" sz="2000" dirty="0"/>
          </a:p>
          <a:p>
            <a:pPr algn="l"/>
            <a:endParaRPr lang="en-GB" sz="200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17</a:t>
            </a:fld>
            <a:endParaRPr lang="fr-FR"/>
          </a:p>
        </p:txBody>
      </p:sp>
    </p:spTree>
    <p:extLst>
      <p:ext uri="{BB962C8B-B14F-4D97-AF65-F5344CB8AC3E}">
        <p14:creationId xmlns:p14="http://schemas.microsoft.com/office/powerpoint/2010/main" val="2549540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Outline</a:t>
            </a:r>
            <a:endParaRPr lang="en-GB" dirty="0"/>
          </a:p>
        </p:txBody>
      </p:sp>
      <p:sp>
        <p:nvSpPr>
          <p:cNvPr id="9" name="Espace réservé du contenu 8"/>
          <p:cNvSpPr>
            <a:spLocks noGrp="1"/>
          </p:cNvSpPr>
          <p:nvPr>
            <p:ph idx="1"/>
          </p:nvPr>
        </p:nvSpPr>
        <p:spPr>
          <a:xfrm>
            <a:off x="612000" y="883717"/>
            <a:ext cx="7920000" cy="3680222"/>
          </a:xfrm>
        </p:spPr>
        <p:txBody>
          <a:bodyPr>
            <a:normAutofit/>
          </a:bodyPr>
          <a:lstStyle/>
          <a:p>
            <a:pPr algn="l"/>
            <a:r>
              <a:rPr lang="en-US" dirty="0"/>
              <a:t>Functional specification of round bus bars</a:t>
            </a:r>
          </a:p>
          <a:p>
            <a:pPr algn="l"/>
            <a:r>
              <a:rPr lang="en-US" dirty="0"/>
              <a:t>Design of 18 kA and 2 kA Nb-</a:t>
            </a:r>
            <a:r>
              <a:rPr lang="en-US" dirty="0" err="1"/>
              <a:t>Ti</a:t>
            </a:r>
            <a:r>
              <a:rPr lang="en-US" dirty="0"/>
              <a:t> round bus bars</a:t>
            </a:r>
          </a:p>
          <a:p>
            <a:pPr algn="l"/>
            <a:r>
              <a:rPr lang="en-US" dirty="0"/>
              <a:t>Assemblies of 2 kA and 18 kA round bus bars</a:t>
            </a:r>
          </a:p>
          <a:p>
            <a:pPr algn="l"/>
            <a:r>
              <a:rPr lang="en-US" dirty="0"/>
              <a:t>Procurement and qualification</a:t>
            </a:r>
          </a:p>
          <a:p>
            <a:pPr algn="l"/>
            <a:r>
              <a:rPr lang="en-GB" dirty="0"/>
              <a:t>Design of other busbars and magnet “leads” </a:t>
            </a:r>
            <a:r>
              <a:rPr lang="en-US" dirty="0"/>
              <a:t>(Rutherford SC cable)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Recap of Specification for Round Bus Bars</a:t>
            </a:r>
            <a:endParaRPr lang="en-GB" dirty="0"/>
          </a:p>
        </p:txBody>
      </p:sp>
      <p:sp>
        <p:nvSpPr>
          <p:cNvPr id="3" name="Content Placeholder 2"/>
          <p:cNvSpPr>
            <a:spLocks noGrp="1"/>
          </p:cNvSpPr>
          <p:nvPr>
            <p:ph idx="1"/>
          </p:nvPr>
        </p:nvSpPr>
        <p:spPr>
          <a:xfrm>
            <a:off x="612000" y="914401"/>
            <a:ext cx="3239920" cy="3680222"/>
          </a:xfrm>
        </p:spPr>
        <p:txBody>
          <a:bodyPr>
            <a:normAutofit/>
          </a:bodyPr>
          <a:lstStyle/>
          <a:p>
            <a:pPr algn="l"/>
            <a:r>
              <a:rPr lang="en-US" sz="2000" dirty="0"/>
              <a:t>WP3 specification</a:t>
            </a:r>
            <a:endParaRPr lang="en-GB" sz="200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3</a:t>
            </a:fld>
            <a:endParaRPr lang="fr-FR"/>
          </a:p>
        </p:txBody>
      </p:sp>
      <p:pic>
        <p:nvPicPr>
          <p:cNvPr id="5" name="Picture 4"/>
          <p:cNvPicPr>
            <a:picLocks noChangeAspect="1"/>
          </p:cNvPicPr>
          <p:nvPr/>
        </p:nvPicPr>
        <p:blipFill rotWithShape="1">
          <a:blip r:embed="rId2">
            <a:clrChange>
              <a:clrFrom>
                <a:srgbClr val="FFFFFF"/>
              </a:clrFrom>
              <a:clrTo>
                <a:srgbClr val="FFFFFF">
                  <a:alpha val="0"/>
                </a:srgbClr>
              </a:clrTo>
            </a:clrChange>
          </a:blip>
          <a:srcRect l="18036" t="39724" r="16644" b="34032"/>
          <a:stretch/>
        </p:blipFill>
        <p:spPr>
          <a:xfrm>
            <a:off x="172954" y="1730789"/>
            <a:ext cx="4456254" cy="1412112"/>
          </a:xfrm>
          <a:prstGeom prst="rect">
            <a:avLst/>
          </a:prstGeom>
        </p:spPr>
      </p:pic>
      <p:sp>
        <p:nvSpPr>
          <p:cNvPr id="7" name="Content Placeholder 2"/>
          <p:cNvSpPr txBox="1">
            <a:spLocks/>
          </p:cNvSpPr>
          <p:nvPr/>
        </p:nvSpPr>
        <p:spPr>
          <a:xfrm>
            <a:off x="5446880" y="914401"/>
            <a:ext cx="3239920" cy="3680222"/>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US" sz="2000" dirty="0"/>
              <a:t>WP6 specification</a:t>
            </a:r>
            <a:endParaRPr lang="en-GB" sz="2000" dirty="0"/>
          </a:p>
        </p:txBody>
      </p:sp>
      <p:sp>
        <p:nvSpPr>
          <p:cNvPr id="9" name="Rectangle 8"/>
          <p:cNvSpPr/>
          <p:nvPr/>
        </p:nvSpPr>
        <p:spPr>
          <a:xfrm>
            <a:off x="87163" y="3363838"/>
            <a:ext cx="8770037" cy="1015663"/>
          </a:xfrm>
          <a:prstGeom prst="rect">
            <a:avLst/>
          </a:prstGeom>
        </p:spPr>
        <p:txBody>
          <a:bodyPr wrap="square">
            <a:spAutoFit/>
          </a:bodyPr>
          <a:lstStyle/>
          <a:p>
            <a:r>
              <a:rPr lang="en-US" sz="2000" dirty="0">
                <a:solidFill>
                  <a:schemeClr val="accent5"/>
                </a:solidFill>
              </a:rPr>
              <a:t>Two variants of round bus bar were considered: 18 kA and 2 kA. They were designed for an operating temperature of 6.8 K and a peak field on conductor of 2 T</a:t>
            </a:r>
            <a:endParaRPr lang="en-GB" sz="2000" dirty="0">
              <a:solidFill>
                <a:schemeClr val="accent5"/>
              </a:solidFill>
            </a:endParaRPr>
          </a:p>
        </p:txBody>
      </p:sp>
      <p:pic>
        <p:nvPicPr>
          <p:cNvPr id="8" name="Picture 7">
            <a:extLst>
              <a:ext uri="{FF2B5EF4-FFF2-40B4-BE49-F238E27FC236}">
                <a16:creationId xmlns:a16="http://schemas.microsoft.com/office/drawing/2014/main" id="{E8B69AF8-3822-4EB9-827D-D9803683AEA9}"/>
              </a:ext>
            </a:extLst>
          </p:cNvPr>
          <p:cNvPicPr>
            <a:picLocks noChangeAspect="1"/>
          </p:cNvPicPr>
          <p:nvPr/>
        </p:nvPicPr>
        <p:blipFill>
          <a:blip r:embed="rId3"/>
          <a:stretch>
            <a:fillRect/>
          </a:stretch>
        </p:blipFill>
        <p:spPr>
          <a:xfrm>
            <a:off x="4696668" y="1563638"/>
            <a:ext cx="4375291" cy="1746414"/>
          </a:xfrm>
          <a:prstGeom prst="rect">
            <a:avLst/>
          </a:prstGeom>
        </p:spPr>
      </p:pic>
    </p:spTree>
    <p:extLst>
      <p:ext uri="{BB962C8B-B14F-4D97-AF65-F5344CB8AC3E}">
        <p14:creationId xmlns:p14="http://schemas.microsoft.com/office/powerpoint/2010/main" val="28387758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Minimum SC and Cu Cross-Sectional Area</a:t>
            </a:r>
            <a:endParaRPr lang="en-GB" dirty="0"/>
          </a:p>
        </p:txBody>
      </p:sp>
      <p:sp>
        <p:nvSpPr>
          <p:cNvPr id="3" name="Content Placeholder 2"/>
          <p:cNvSpPr>
            <a:spLocks noGrp="1"/>
          </p:cNvSpPr>
          <p:nvPr>
            <p:ph idx="1"/>
          </p:nvPr>
        </p:nvSpPr>
        <p:spPr>
          <a:xfrm>
            <a:off x="323528" y="702126"/>
            <a:ext cx="8496944" cy="3669824"/>
          </a:xfrm>
        </p:spPr>
        <p:txBody>
          <a:bodyPr>
            <a:normAutofit fontScale="62500" lnSpcReduction="20000"/>
          </a:bodyPr>
          <a:lstStyle/>
          <a:p>
            <a:pPr algn="l"/>
            <a:endParaRPr lang="en-US" dirty="0"/>
          </a:p>
          <a:p>
            <a:pPr algn="l"/>
            <a:r>
              <a:rPr lang="en-US" dirty="0"/>
              <a:t>Bus bars shall by design transport 17.5 kA and 1.7 kA at 6.8 K with 2 T peak field</a:t>
            </a:r>
          </a:p>
          <a:p>
            <a:pPr algn="l"/>
            <a:r>
              <a:rPr lang="en-US" dirty="0"/>
              <a:t>Minimum cross-section of SC estimated using Luca’s </a:t>
            </a:r>
            <a:r>
              <a:rPr lang="en-US" i="1" dirty="0" err="1"/>
              <a:t>I</a:t>
            </a:r>
            <a:r>
              <a:rPr lang="en-US" i="1" baseline="-25000" dirty="0" err="1"/>
              <a:t>c</a:t>
            </a:r>
            <a:r>
              <a:rPr lang="en-US" dirty="0"/>
              <a:t> fit for LHC Type 01 strands </a:t>
            </a:r>
            <a:r>
              <a:rPr lang="en-US" dirty="0" smtClean="0"/>
              <a:t> </a:t>
            </a:r>
            <a:r>
              <a:rPr lang="en-US" dirty="0"/>
              <a:t>(515 A @1.9 K and 10 T) [LHC IT-2472 and LHC </a:t>
            </a:r>
            <a:r>
              <a:rPr lang="en-US" dirty="0" err="1"/>
              <a:t>Proj</a:t>
            </a:r>
            <a:r>
              <a:rPr lang="en-US" dirty="0"/>
              <a:t>. Rep. 358].</a:t>
            </a:r>
          </a:p>
          <a:p>
            <a:pPr algn="l"/>
            <a:r>
              <a:rPr lang="en-US" dirty="0"/>
              <a:t>At 6.8 K and 2 T, </a:t>
            </a:r>
            <a:r>
              <a:rPr lang="en-US" i="1" dirty="0" err="1"/>
              <a:t>J</a:t>
            </a:r>
            <a:r>
              <a:rPr lang="en-US" i="1" baseline="-25000" dirty="0" err="1"/>
              <a:t>c</a:t>
            </a:r>
            <a:r>
              <a:rPr lang="en-US" dirty="0"/>
              <a:t>=1620 A/mm</a:t>
            </a:r>
            <a:r>
              <a:rPr lang="en-US" baseline="30000" dirty="0"/>
              <a:t>2</a:t>
            </a:r>
            <a:r>
              <a:rPr lang="en-US" dirty="0"/>
              <a:t> for LHC Type 01 wire, </a:t>
            </a:r>
            <a:r>
              <a:rPr lang="en-US" b="1" dirty="0"/>
              <a:t>the minimum cross-sectional area of </a:t>
            </a:r>
            <a:r>
              <a:rPr lang="en-US" b="1" dirty="0" err="1"/>
              <a:t>Nb-Ti</a:t>
            </a:r>
            <a:r>
              <a:rPr lang="en-US" b="1" dirty="0"/>
              <a:t> is therefore:</a:t>
            </a:r>
          </a:p>
          <a:p>
            <a:pPr lvl="1" algn="l"/>
            <a:r>
              <a:rPr lang="en-US" b="1" dirty="0"/>
              <a:t>11 mm</a:t>
            </a:r>
            <a:r>
              <a:rPr lang="en-US" b="1" baseline="30000" dirty="0"/>
              <a:t>2</a:t>
            </a:r>
            <a:r>
              <a:rPr lang="en-US" b="1" dirty="0"/>
              <a:t> for 18 kA cables</a:t>
            </a:r>
          </a:p>
          <a:p>
            <a:pPr lvl="1" algn="l"/>
            <a:r>
              <a:rPr lang="en-US" b="1" dirty="0"/>
              <a:t>1.1 mm</a:t>
            </a:r>
            <a:r>
              <a:rPr lang="en-US" b="1" baseline="30000" dirty="0"/>
              <a:t>2</a:t>
            </a:r>
            <a:r>
              <a:rPr lang="en-US" b="1" dirty="0"/>
              <a:t> for 2 kA cables</a:t>
            </a:r>
          </a:p>
          <a:p>
            <a:pPr algn="l"/>
            <a:r>
              <a:rPr lang="en-US" dirty="0"/>
              <a:t>The </a:t>
            </a:r>
            <a:r>
              <a:rPr lang="en-GB" b="1" dirty="0"/>
              <a:t>minimum cross-section of Cu not to exceed 100 K </a:t>
            </a:r>
            <a:r>
              <a:rPr lang="en-GB" dirty="0"/>
              <a:t>during quench of the bus bars. It was estimated </a:t>
            </a:r>
            <a:r>
              <a:rPr lang="en-US" dirty="0"/>
              <a:t>with a detection time of 0.4 s and in </a:t>
            </a:r>
            <a:r>
              <a:rPr lang="en-GB" dirty="0"/>
              <a:t>adiabatic conditions (without He) but considering the SC cross-sectional area (11 mm</a:t>
            </a:r>
            <a:r>
              <a:rPr lang="en-GB" baseline="30000" dirty="0"/>
              <a:t>2</a:t>
            </a:r>
            <a:r>
              <a:rPr lang="en-GB" dirty="0"/>
              <a:t> for 18 kA and 1.1 mm</a:t>
            </a:r>
            <a:r>
              <a:rPr lang="en-GB" baseline="30000" dirty="0"/>
              <a:t>2</a:t>
            </a:r>
            <a:r>
              <a:rPr lang="en-GB" dirty="0"/>
              <a:t> of 2 kA):</a:t>
            </a:r>
          </a:p>
          <a:p>
            <a:pPr lvl="1" algn="l"/>
            <a:r>
              <a:rPr lang="en-US" b="1" dirty="0"/>
              <a:t>43 mm</a:t>
            </a:r>
            <a:r>
              <a:rPr lang="en-US" b="1" baseline="30000" dirty="0"/>
              <a:t>2</a:t>
            </a:r>
            <a:r>
              <a:rPr lang="en-US" b="1" dirty="0"/>
              <a:t> for 18 kA cables</a:t>
            </a:r>
          </a:p>
          <a:p>
            <a:pPr lvl="1" algn="l"/>
            <a:r>
              <a:rPr lang="en-US" b="1" dirty="0"/>
              <a:t>7 mm</a:t>
            </a:r>
            <a:r>
              <a:rPr lang="en-US" b="1" baseline="30000" dirty="0"/>
              <a:t>2</a:t>
            </a:r>
            <a:r>
              <a:rPr lang="en-US" b="1" dirty="0"/>
              <a:t> for 2 kA cables</a:t>
            </a:r>
          </a:p>
          <a:p>
            <a:pPr lvl="1" algn="l"/>
            <a:endParaRPr lang="en-GB" dirty="0"/>
          </a:p>
          <a:p>
            <a:pPr algn="l"/>
            <a:endParaRPr lang="en-US"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4</a:t>
            </a:fld>
            <a:endParaRPr lang="fr-FR"/>
          </a:p>
        </p:txBody>
      </p:sp>
    </p:spTree>
    <p:extLst>
      <p:ext uri="{BB962C8B-B14F-4D97-AF65-F5344CB8AC3E}">
        <p14:creationId xmlns:p14="http://schemas.microsoft.com/office/powerpoint/2010/main" val="134360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560" y="0"/>
            <a:ext cx="8434800" cy="540000"/>
          </a:xfrm>
        </p:spPr>
        <p:txBody>
          <a:bodyPr/>
          <a:lstStyle/>
          <a:p>
            <a:r>
              <a:rPr lang="en-US" dirty="0"/>
              <a:t>Bus Bar Geometry: Use of the SC Link Layout</a:t>
            </a:r>
            <a:endParaRPr lang="en-GB" dirty="0"/>
          </a:p>
        </p:txBody>
      </p:sp>
      <p:sp>
        <p:nvSpPr>
          <p:cNvPr id="3" name="Content Placeholder 2"/>
          <p:cNvSpPr>
            <a:spLocks noGrp="1"/>
          </p:cNvSpPr>
          <p:nvPr>
            <p:ph idx="1"/>
          </p:nvPr>
        </p:nvSpPr>
        <p:spPr>
          <a:xfrm>
            <a:off x="467543" y="557307"/>
            <a:ext cx="7003794" cy="3071124"/>
          </a:xfrm>
        </p:spPr>
        <p:txBody>
          <a:bodyPr>
            <a:normAutofit fontScale="77500" lnSpcReduction="20000"/>
          </a:bodyPr>
          <a:lstStyle/>
          <a:p>
            <a:pPr algn="l"/>
            <a:r>
              <a:rPr lang="en-US" sz="2400" dirty="0"/>
              <a:t>Use of design, materials and cabling experience from SC Link Project</a:t>
            </a:r>
          </a:p>
          <a:p>
            <a:pPr algn="l"/>
            <a:r>
              <a:rPr lang="en-US" sz="2400" dirty="0"/>
              <a:t>Round topology selected for ability to bend in all directions</a:t>
            </a:r>
          </a:p>
          <a:p>
            <a:pPr algn="l"/>
            <a:r>
              <a:rPr lang="en-US" sz="2400" dirty="0"/>
              <a:t>Single layer of strands selected to promote balanced current distribution and simplify splices </a:t>
            </a:r>
          </a:p>
          <a:p>
            <a:pPr algn="l"/>
            <a:r>
              <a:rPr lang="en-US" sz="2400" dirty="0"/>
              <a:t>One layer of SC strands helically wound around a copper multi-strand core</a:t>
            </a:r>
          </a:p>
          <a:p>
            <a:pPr algn="l"/>
            <a:r>
              <a:rPr lang="en-US" sz="2400" dirty="0"/>
              <a:t>Geometries of SC Link bus bar:</a:t>
            </a:r>
          </a:p>
          <a:p>
            <a:pPr lvl="1" algn="l"/>
            <a:r>
              <a:rPr lang="en-US" sz="1900" b="1" dirty="0"/>
              <a:t>18 kA cable: 34 LHC type 01 strands</a:t>
            </a:r>
            <a:r>
              <a:rPr lang="en-US" sz="1900" dirty="0"/>
              <a:t> (Ø=1.07 mm) around a 10.9 mm diameter multifilamentary core </a:t>
            </a:r>
          </a:p>
          <a:p>
            <a:pPr lvl="1" algn="l"/>
            <a:r>
              <a:rPr lang="en-US" sz="2000" b="1" dirty="0"/>
              <a:t>2 kA cable : 21 LHC type 02 strands</a:t>
            </a:r>
            <a:r>
              <a:rPr lang="en-US" sz="2000" dirty="0"/>
              <a:t> </a:t>
            </a:r>
            <a:r>
              <a:rPr lang="en-US" sz="1900" dirty="0"/>
              <a:t>(Ø=0.825 mm) around a 4.9 mm multifilamentary diameter core for MCBXF and MCBRD magnets</a:t>
            </a:r>
          </a:p>
          <a:p>
            <a:pPr algn="l"/>
            <a:endParaRPr lang="en-US" sz="2100" dirty="0"/>
          </a:p>
          <a:p>
            <a:pPr algn="l"/>
            <a:endParaRPr lang="en-US" sz="2100" dirty="0"/>
          </a:p>
          <a:p>
            <a:pPr algn="l"/>
            <a:endParaRPr lang="en-US" sz="2700" dirty="0"/>
          </a:p>
          <a:p>
            <a:pPr algn="l"/>
            <a:endParaRPr lang="en-GB" sz="27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pic>
        <p:nvPicPr>
          <p:cNvPr id="6" name="Picture 5">
            <a:extLst>
              <a:ext uri="{FF2B5EF4-FFF2-40B4-BE49-F238E27FC236}">
                <a16:creationId xmlns:a16="http://schemas.microsoft.com/office/drawing/2014/main" id="{2C6F42FE-7964-4E6A-A5A7-46F09E9B5924}"/>
              </a:ext>
            </a:extLst>
          </p:cNvPr>
          <p:cNvPicPr>
            <a:picLocks noChangeAspect="1"/>
          </p:cNvPicPr>
          <p:nvPr/>
        </p:nvPicPr>
        <p:blipFill>
          <a:blip r:embed="rId2"/>
          <a:stretch>
            <a:fillRect/>
          </a:stretch>
        </p:blipFill>
        <p:spPr>
          <a:xfrm>
            <a:off x="4607304" y="3774818"/>
            <a:ext cx="2876766" cy="1245204"/>
          </a:xfrm>
          <a:prstGeom prst="rect">
            <a:avLst/>
          </a:prstGeom>
        </p:spPr>
      </p:pic>
      <p:pic>
        <p:nvPicPr>
          <p:cNvPr id="8" name="Picture 7">
            <a:extLst>
              <a:ext uri="{FF2B5EF4-FFF2-40B4-BE49-F238E27FC236}">
                <a16:creationId xmlns:a16="http://schemas.microsoft.com/office/drawing/2014/main" id="{5C745B7E-DCB9-417E-899D-BE2CF80B8B66}"/>
              </a:ext>
            </a:extLst>
          </p:cNvPr>
          <p:cNvPicPr>
            <a:picLocks noChangeAspect="1"/>
          </p:cNvPicPr>
          <p:nvPr/>
        </p:nvPicPr>
        <p:blipFill>
          <a:blip r:embed="rId3"/>
          <a:stretch>
            <a:fillRect/>
          </a:stretch>
        </p:blipFill>
        <p:spPr>
          <a:xfrm>
            <a:off x="1928519" y="3774818"/>
            <a:ext cx="2699935" cy="1195335"/>
          </a:xfrm>
          <a:prstGeom prst="rect">
            <a:avLst/>
          </a:prstGeom>
        </p:spPr>
      </p:pic>
      <p:sp>
        <p:nvSpPr>
          <p:cNvPr id="15" name="TextBox 14">
            <a:extLst>
              <a:ext uri="{FF2B5EF4-FFF2-40B4-BE49-F238E27FC236}">
                <a16:creationId xmlns:a16="http://schemas.microsoft.com/office/drawing/2014/main" id="{C3A72877-BC1F-464D-A64F-29F5B818D2AB}"/>
              </a:ext>
            </a:extLst>
          </p:cNvPr>
          <p:cNvSpPr txBox="1"/>
          <p:nvPr/>
        </p:nvSpPr>
        <p:spPr>
          <a:xfrm>
            <a:off x="4608512" y="3587234"/>
            <a:ext cx="4572000" cy="261610"/>
          </a:xfrm>
          <a:prstGeom prst="rect">
            <a:avLst/>
          </a:prstGeom>
          <a:noFill/>
        </p:spPr>
        <p:txBody>
          <a:bodyPr wrap="square">
            <a:spAutoFit/>
          </a:bodyPr>
          <a:lstStyle/>
          <a:p>
            <a:r>
              <a:rPr lang="en-US" sz="1050" b="1" i="1" dirty="0"/>
              <a:t>Spec of LHC type 02 strand LHC IT-2471</a:t>
            </a:r>
            <a:endParaRPr lang="en-US" sz="1050" i="1" dirty="0"/>
          </a:p>
        </p:txBody>
      </p:sp>
      <p:pic>
        <p:nvPicPr>
          <p:cNvPr id="17" name="Picture 16" descr="A close up of a logo&#10;&#10;Description automatically generated">
            <a:extLst>
              <a:ext uri="{FF2B5EF4-FFF2-40B4-BE49-F238E27FC236}">
                <a16:creationId xmlns:a16="http://schemas.microsoft.com/office/drawing/2014/main" id="{CA9BAD33-9F6A-4083-BB64-3D68908EFCCB}"/>
              </a:ext>
            </a:extLst>
          </p:cNvPr>
          <p:cNvPicPr>
            <a:picLocks noChangeAspect="1"/>
          </p:cNvPicPr>
          <p:nvPr/>
        </p:nvPicPr>
        <p:blipFill>
          <a:blip r:embed="rId4"/>
          <a:stretch>
            <a:fillRect/>
          </a:stretch>
        </p:blipFill>
        <p:spPr>
          <a:xfrm>
            <a:off x="7326778" y="1037816"/>
            <a:ext cx="1500404" cy="1532875"/>
          </a:xfrm>
          <a:prstGeom prst="rect">
            <a:avLst/>
          </a:prstGeom>
        </p:spPr>
      </p:pic>
      <p:pic>
        <p:nvPicPr>
          <p:cNvPr id="18" name="Picture 17" descr="A picture containing building&#10;&#10;Description automatically generated">
            <a:extLst>
              <a:ext uri="{FF2B5EF4-FFF2-40B4-BE49-F238E27FC236}">
                <a16:creationId xmlns:a16="http://schemas.microsoft.com/office/drawing/2014/main" id="{CD7E1F45-C69A-485F-8079-7E57566F13ED}"/>
              </a:ext>
            </a:extLst>
          </p:cNvPr>
          <p:cNvPicPr>
            <a:picLocks noChangeAspect="1"/>
          </p:cNvPicPr>
          <p:nvPr/>
        </p:nvPicPr>
        <p:blipFill>
          <a:blip r:embed="rId5"/>
          <a:stretch>
            <a:fillRect/>
          </a:stretch>
        </p:blipFill>
        <p:spPr>
          <a:xfrm>
            <a:off x="7498186" y="3085006"/>
            <a:ext cx="805582" cy="825777"/>
          </a:xfrm>
          <a:prstGeom prst="rect">
            <a:avLst/>
          </a:prstGeom>
        </p:spPr>
      </p:pic>
      <p:grpSp>
        <p:nvGrpSpPr>
          <p:cNvPr id="19" name="Group 18">
            <a:extLst>
              <a:ext uri="{FF2B5EF4-FFF2-40B4-BE49-F238E27FC236}">
                <a16:creationId xmlns:a16="http://schemas.microsoft.com/office/drawing/2014/main" id="{61F6C1AE-6A48-4F66-ABC8-C65E2E30C9B9}"/>
              </a:ext>
            </a:extLst>
          </p:cNvPr>
          <p:cNvGrpSpPr/>
          <p:nvPr/>
        </p:nvGrpSpPr>
        <p:grpSpPr>
          <a:xfrm>
            <a:off x="8072388" y="2006558"/>
            <a:ext cx="892100" cy="925232"/>
            <a:chOff x="1" y="76200"/>
            <a:chExt cx="1048467" cy="1064372"/>
          </a:xfrm>
        </p:grpSpPr>
        <p:cxnSp>
          <p:nvCxnSpPr>
            <p:cNvPr id="36" name="Straight Connector 35">
              <a:extLst>
                <a:ext uri="{FF2B5EF4-FFF2-40B4-BE49-F238E27FC236}">
                  <a16:creationId xmlns:a16="http://schemas.microsoft.com/office/drawing/2014/main" id="{B152601D-D3B1-4207-BFF5-21CBDE881884}"/>
                </a:ext>
              </a:extLst>
            </p:cNvPr>
            <p:cNvCxnSpPr>
              <a:cxnSpLocks noChangeShapeType="1"/>
            </p:cNvCxnSpPr>
            <p:nvPr/>
          </p:nvCxnSpPr>
          <p:spPr bwMode="auto">
            <a:xfrm flipH="1" flipV="1">
              <a:off x="1" y="76200"/>
              <a:ext cx="527319" cy="812412"/>
            </a:xfrm>
            <a:prstGeom prst="line">
              <a:avLst/>
            </a:prstGeom>
            <a:noFill/>
            <a:ln w="9525">
              <a:solidFill>
                <a:schemeClr val="tx1">
                  <a:lumMod val="100000"/>
                  <a:lumOff val="0"/>
                </a:schemeClr>
              </a:solidFill>
              <a:round/>
              <a:headEnd/>
              <a:tailEnd type="oval" w="sm" len="sm"/>
            </a:ln>
            <a:extLst>
              <a:ext uri="{909E8E84-426E-40DD-AFC4-6F175D3DCCD1}">
                <a14:hiddenFill xmlns:a14="http://schemas.microsoft.com/office/drawing/2010/main">
                  <a:noFill/>
                </a14:hiddenFill>
              </a:ext>
            </a:extLst>
          </p:spPr>
        </p:cxnSp>
        <p:sp>
          <p:nvSpPr>
            <p:cNvPr id="37" name="Text Box 505">
              <a:extLst>
                <a:ext uri="{FF2B5EF4-FFF2-40B4-BE49-F238E27FC236}">
                  <a16:creationId xmlns:a16="http://schemas.microsoft.com/office/drawing/2014/main" id="{1341737B-456B-47FD-BDD2-8B4722A2C370}"/>
                </a:ext>
              </a:extLst>
            </p:cNvPr>
            <p:cNvSpPr txBox="1">
              <a:spLocks noChangeArrowheads="1"/>
            </p:cNvSpPr>
            <p:nvPr/>
          </p:nvSpPr>
          <p:spPr bwMode="auto">
            <a:xfrm>
              <a:off x="304296" y="963542"/>
              <a:ext cx="744172" cy="1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dirty="0">
                  <a:effectLst/>
                  <a:latin typeface="Times New Roman" panose="02020603050405020304" pitchFamily="18" charset="0"/>
                  <a:ea typeface="Times New Roman" panose="02020603050405020304" pitchFamily="18" charset="0"/>
                </a:rPr>
                <a:t>Copper core</a:t>
              </a:r>
              <a:endParaRPr lang="en-US" sz="1000" dirty="0">
                <a:effectLst/>
                <a:latin typeface="Times New Roman" panose="02020603050405020304" pitchFamily="18" charset="0"/>
                <a:ea typeface="Times New Roman" panose="02020603050405020304" pitchFamily="18" charset="0"/>
              </a:endParaRPr>
            </a:p>
          </p:txBody>
        </p:sp>
      </p:grpSp>
      <p:grpSp>
        <p:nvGrpSpPr>
          <p:cNvPr id="22" name="Group 21">
            <a:extLst>
              <a:ext uri="{FF2B5EF4-FFF2-40B4-BE49-F238E27FC236}">
                <a16:creationId xmlns:a16="http://schemas.microsoft.com/office/drawing/2014/main" id="{9C53B503-CA0C-4319-AF72-B2D2C86A0011}"/>
              </a:ext>
            </a:extLst>
          </p:cNvPr>
          <p:cNvGrpSpPr/>
          <p:nvPr/>
        </p:nvGrpSpPr>
        <p:grpSpPr>
          <a:xfrm>
            <a:off x="7612409" y="822541"/>
            <a:ext cx="1021113" cy="322913"/>
            <a:chOff x="-550129" y="-295274"/>
            <a:chExt cx="1200094" cy="371474"/>
          </a:xfrm>
        </p:grpSpPr>
        <p:sp>
          <p:nvSpPr>
            <p:cNvPr id="28" name="Text Box 505">
              <a:extLst>
                <a:ext uri="{FF2B5EF4-FFF2-40B4-BE49-F238E27FC236}">
                  <a16:creationId xmlns:a16="http://schemas.microsoft.com/office/drawing/2014/main" id="{817D4C65-DDA6-4966-A133-12F835D0EE42}"/>
                </a:ext>
              </a:extLst>
            </p:cNvPr>
            <p:cNvSpPr txBox="1">
              <a:spLocks noChangeArrowheads="1"/>
            </p:cNvSpPr>
            <p:nvPr/>
          </p:nvSpPr>
          <p:spPr bwMode="auto">
            <a:xfrm>
              <a:off x="-550129" y="-295274"/>
              <a:ext cx="1200094" cy="1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dirty="0">
                  <a:effectLst/>
                  <a:latin typeface="Times New Roman" panose="02020603050405020304" pitchFamily="18" charset="0"/>
                  <a:ea typeface="Times New Roman" panose="02020603050405020304" pitchFamily="18" charset="0"/>
                </a:rPr>
                <a:t>Nb-</a:t>
              </a:r>
              <a:r>
                <a:rPr lang="en-GB" sz="1000" dirty="0" err="1">
                  <a:effectLst/>
                  <a:latin typeface="Times New Roman" panose="02020603050405020304" pitchFamily="18" charset="0"/>
                  <a:ea typeface="Times New Roman" panose="02020603050405020304" pitchFamily="18" charset="0"/>
                </a:rPr>
                <a:t>Ti</a:t>
              </a:r>
              <a:r>
                <a:rPr lang="en-GB" sz="1000" dirty="0">
                  <a:effectLst/>
                  <a:latin typeface="Times New Roman" panose="02020603050405020304" pitchFamily="18" charset="0"/>
                  <a:ea typeface="Times New Roman" panose="02020603050405020304" pitchFamily="18" charset="0"/>
                </a:rPr>
                <a:t> wire, type 01</a:t>
              </a:r>
              <a:endParaRPr lang="en-US" sz="1000" dirty="0">
                <a:effectLst/>
                <a:latin typeface="Times New Roman" panose="02020603050405020304" pitchFamily="18" charset="0"/>
                <a:ea typeface="Times New Roman" panose="02020603050405020304" pitchFamily="18" charset="0"/>
              </a:endParaRPr>
            </a:p>
          </p:txBody>
        </p:sp>
        <p:cxnSp>
          <p:nvCxnSpPr>
            <p:cNvPr id="29" name="Straight Connector 28">
              <a:extLst>
                <a:ext uri="{FF2B5EF4-FFF2-40B4-BE49-F238E27FC236}">
                  <a16:creationId xmlns:a16="http://schemas.microsoft.com/office/drawing/2014/main" id="{8D94E4A4-DE33-4701-896C-BF253E8767BC}"/>
                </a:ext>
              </a:extLst>
            </p:cNvPr>
            <p:cNvCxnSpPr>
              <a:cxnSpLocks noChangeShapeType="1"/>
              <a:stCxn id="28" idx="2"/>
            </p:cNvCxnSpPr>
            <p:nvPr/>
          </p:nvCxnSpPr>
          <p:spPr bwMode="auto">
            <a:xfrm flipH="1">
              <a:off x="0" y="-118244"/>
              <a:ext cx="49919" cy="194444"/>
            </a:xfrm>
            <a:prstGeom prst="line">
              <a:avLst/>
            </a:prstGeom>
            <a:noFill/>
            <a:ln w="9525">
              <a:solidFill>
                <a:schemeClr val="tx1">
                  <a:lumMod val="100000"/>
                  <a:lumOff val="0"/>
                </a:schemeClr>
              </a:solidFill>
              <a:round/>
              <a:headEnd/>
              <a:tailEnd type="oval" w="sm" len="sm"/>
            </a:ln>
            <a:extLst>
              <a:ext uri="{909E8E84-426E-40DD-AFC4-6F175D3DCCD1}">
                <a14:hiddenFill xmlns:a14="http://schemas.microsoft.com/office/drawing/2010/main">
                  <a:noFill/>
                </a14:hiddenFill>
              </a:ext>
            </a:extLst>
          </p:spPr>
        </p:cxnSp>
      </p:grpSp>
      <p:grpSp>
        <p:nvGrpSpPr>
          <p:cNvPr id="23" name="Group 22">
            <a:extLst>
              <a:ext uri="{FF2B5EF4-FFF2-40B4-BE49-F238E27FC236}">
                <a16:creationId xmlns:a16="http://schemas.microsoft.com/office/drawing/2014/main" id="{12B87188-88C0-4132-AE3F-18FD5E34838B}"/>
              </a:ext>
            </a:extLst>
          </p:cNvPr>
          <p:cNvGrpSpPr/>
          <p:nvPr/>
        </p:nvGrpSpPr>
        <p:grpSpPr>
          <a:xfrm>
            <a:off x="7733005" y="3663480"/>
            <a:ext cx="1021113" cy="667537"/>
            <a:chOff x="-1196688" y="2470442"/>
            <a:chExt cx="1200094" cy="767924"/>
          </a:xfrm>
        </p:grpSpPr>
        <p:sp>
          <p:nvSpPr>
            <p:cNvPr id="26" name="Text Box 505">
              <a:extLst>
                <a:ext uri="{FF2B5EF4-FFF2-40B4-BE49-F238E27FC236}">
                  <a16:creationId xmlns:a16="http://schemas.microsoft.com/office/drawing/2014/main" id="{662114C8-BF18-42CC-B904-7EE836871D83}"/>
                </a:ext>
              </a:extLst>
            </p:cNvPr>
            <p:cNvSpPr txBox="1">
              <a:spLocks noChangeArrowheads="1"/>
            </p:cNvSpPr>
            <p:nvPr/>
          </p:nvSpPr>
          <p:spPr bwMode="auto">
            <a:xfrm>
              <a:off x="-1196688" y="3061335"/>
              <a:ext cx="1200094" cy="177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dirty="0">
                  <a:effectLst/>
                  <a:latin typeface="Times New Roman" panose="02020603050405020304" pitchFamily="18" charset="0"/>
                  <a:ea typeface="Times New Roman" panose="02020603050405020304" pitchFamily="18" charset="0"/>
                </a:rPr>
                <a:t>Nb-</a:t>
              </a:r>
              <a:r>
                <a:rPr lang="en-GB" sz="1000" dirty="0" err="1">
                  <a:effectLst/>
                  <a:latin typeface="Times New Roman" panose="02020603050405020304" pitchFamily="18" charset="0"/>
                  <a:ea typeface="Times New Roman" panose="02020603050405020304" pitchFamily="18" charset="0"/>
                </a:rPr>
                <a:t>Ti</a:t>
              </a:r>
              <a:r>
                <a:rPr lang="en-GB" sz="1000" dirty="0">
                  <a:effectLst/>
                  <a:latin typeface="Times New Roman" panose="02020603050405020304" pitchFamily="18" charset="0"/>
                  <a:ea typeface="Times New Roman" panose="02020603050405020304" pitchFamily="18" charset="0"/>
                </a:rPr>
                <a:t> wire, type 02</a:t>
              </a:r>
              <a:endParaRPr lang="en-US" sz="1000" dirty="0">
                <a:effectLst/>
                <a:latin typeface="Times New Roman" panose="02020603050405020304" pitchFamily="18" charset="0"/>
                <a:ea typeface="Times New Roman" panose="02020603050405020304" pitchFamily="18" charset="0"/>
              </a:endParaRPr>
            </a:p>
          </p:txBody>
        </p:sp>
        <p:cxnSp>
          <p:nvCxnSpPr>
            <p:cNvPr id="27" name="Straight Connector 26">
              <a:extLst>
                <a:ext uri="{FF2B5EF4-FFF2-40B4-BE49-F238E27FC236}">
                  <a16:creationId xmlns:a16="http://schemas.microsoft.com/office/drawing/2014/main" id="{7D126FA5-5E4E-41F7-9A5E-B2F0ACC8C3C8}"/>
                </a:ext>
              </a:extLst>
            </p:cNvPr>
            <p:cNvCxnSpPr>
              <a:cxnSpLocks noChangeShapeType="1"/>
              <a:stCxn id="26" idx="0"/>
            </p:cNvCxnSpPr>
            <p:nvPr/>
          </p:nvCxnSpPr>
          <p:spPr bwMode="auto">
            <a:xfrm flipH="1" flipV="1">
              <a:off x="-673924" y="2470442"/>
              <a:ext cx="77284" cy="590892"/>
            </a:xfrm>
            <a:prstGeom prst="line">
              <a:avLst/>
            </a:prstGeom>
            <a:noFill/>
            <a:ln w="9525">
              <a:solidFill>
                <a:schemeClr val="tx1">
                  <a:lumMod val="100000"/>
                  <a:lumOff val="0"/>
                </a:schemeClr>
              </a:solidFill>
              <a:round/>
              <a:headEnd/>
              <a:tailEnd type="oval" w="sm" len="sm"/>
            </a:ln>
            <a:extLst>
              <a:ext uri="{909E8E84-426E-40DD-AFC4-6F175D3DCCD1}">
                <a14:hiddenFill xmlns:a14="http://schemas.microsoft.com/office/drawing/2010/main">
                  <a:noFill/>
                </a14:hiddenFill>
              </a:ext>
            </a:extLst>
          </p:spPr>
        </p:cxnSp>
      </p:grpSp>
      <p:sp>
        <p:nvSpPr>
          <p:cNvPr id="24" name="Text Box 505">
            <a:extLst>
              <a:ext uri="{FF2B5EF4-FFF2-40B4-BE49-F238E27FC236}">
                <a16:creationId xmlns:a16="http://schemas.microsoft.com/office/drawing/2014/main" id="{4520F72D-42A6-4CC6-BA17-ED8214F39C83}"/>
              </a:ext>
            </a:extLst>
          </p:cNvPr>
          <p:cNvSpPr txBox="1">
            <a:spLocks noChangeArrowheads="1"/>
          </p:cNvSpPr>
          <p:nvPr/>
        </p:nvSpPr>
        <p:spPr bwMode="auto">
          <a:xfrm>
            <a:off x="7740105" y="2635826"/>
            <a:ext cx="641201"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b="1" dirty="0">
                <a:effectLst/>
                <a:latin typeface="Times New Roman" panose="02020603050405020304" pitchFamily="18" charset="0"/>
                <a:ea typeface="Times New Roman" panose="02020603050405020304" pitchFamily="18" charset="0"/>
              </a:rPr>
              <a:t>18 kA cable</a:t>
            </a:r>
            <a:endParaRPr lang="en-US" sz="1000" b="1" dirty="0">
              <a:effectLst/>
              <a:latin typeface="Times New Roman" panose="02020603050405020304" pitchFamily="18" charset="0"/>
              <a:ea typeface="Times New Roman" panose="02020603050405020304" pitchFamily="18" charset="0"/>
            </a:endParaRPr>
          </a:p>
        </p:txBody>
      </p:sp>
      <p:sp>
        <p:nvSpPr>
          <p:cNvPr id="25" name="Text Box 505">
            <a:extLst>
              <a:ext uri="{FF2B5EF4-FFF2-40B4-BE49-F238E27FC236}">
                <a16:creationId xmlns:a16="http://schemas.microsoft.com/office/drawing/2014/main" id="{8AFD79F7-D45B-4797-A168-68120C63F1D7}"/>
              </a:ext>
            </a:extLst>
          </p:cNvPr>
          <p:cNvSpPr txBox="1">
            <a:spLocks noChangeArrowheads="1"/>
          </p:cNvSpPr>
          <p:nvPr/>
        </p:nvSpPr>
        <p:spPr bwMode="auto">
          <a:xfrm>
            <a:off x="7612436" y="3984951"/>
            <a:ext cx="577081"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b="1" dirty="0">
                <a:effectLst/>
                <a:latin typeface="Times New Roman" panose="02020603050405020304" pitchFamily="18" charset="0"/>
                <a:ea typeface="Times New Roman" panose="02020603050405020304" pitchFamily="18" charset="0"/>
              </a:rPr>
              <a:t>2 kA cable</a:t>
            </a:r>
            <a:endParaRPr lang="en-US" sz="1000" b="1" dirty="0">
              <a:effectLst/>
              <a:latin typeface="Times New Roman" panose="02020603050405020304" pitchFamily="18" charset="0"/>
              <a:ea typeface="Times New Roman" panose="02020603050405020304" pitchFamily="18" charset="0"/>
            </a:endParaRPr>
          </a:p>
        </p:txBody>
      </p:sp>
      <p:cxnSp>
        <p:nvCxnSpPr>
          <p:cNvPr id="40" name="Straight Connector 39">
            <a:extLst>
              <a:ext uri="{FF2B5EF4-FFF2-40B4-BE49-F238E27FC236}">
                <a16:creationId xmlns:a16="http://schemas.microsoft.com/office/drawing/2014/main" id="{1A057BDA-5656-4EC1-9C55-89146D7BED9D}"/>
              </a:ext>
            </a:extLst>
          </p:cNvPr>
          <p:cNvCxnSpPr>
            <a:cxnSpLocks noChangeShapeType="1"/>
          </p:cNvCxnSpPr>
          <p:nvPr/>
        </p:nvCxnSpPr>
        <p:spPr bwMode="auto">
          <a:xfrm flipH="1">
            <a:off x="7900976" y="2979112"/>
            <a:ext cx="636045" cy="518782"/>
          </a:xfrm>
          <a:prstGeom prst="line">
            <a:avLst/>
          </a:prstGeom>
          <a:noFill/>
          <a:ln w="9525">
            <a:solidFill>
              <a:schemeClr val="tx1">
                <a:lumMod val="100000"/>
                <a:lumOff val="0"/>
              </a:schemeClr>
            </a:solidFill>
            <a:round/>
            <a:headEnd/>
            <a:tailEnd type="oval" w="sm" len="sm"/>
          </a:ln>
          <a:extLst>
            <a:ext uri="{909E8E84-426E-40DD-AFC4-6F175D3DCCD1}">
              <a14:hiddenFill xmlns:a14="http://schemas.microsoft.com/office/drawing/2010/main">
                <a:noFill/>
              </a14:hiddenFill>
            </a:ext>
          </a:extLst>
        </p:spPr>
      </p:cxnSp>
      <p:sp>
        <p:nvSpPr>
          <p:cNvPr id="45" name="TextBox 44">
            <a:extLst>
              <a:ext uri="{FF2B5EF4-FFF2-40B4-BE49-F238E27FC236}">
                <a16:creationId xmlns:a16="http://schemas.microsoft.com/office/drawing/2014/main" id="{92408DA6-9AF5-49BA-8599-78D05692142A}"/>
              </a:ext>
            </a:extLst>
          </p:cNvPr>
          <p:cNvSpPr txBox="1"/>
          <p:nvPr/>
        </p:nvSpPr>
        <p:spPr>
          <a:xfrm>
            <a:off x="1928413" y="3587234"/>
            <a:ext cx="4572000" cy="261610"/>
          </a:xfrm>
          <a:prstGeom prst="rect">
            <a:avLst/>
          </a:prstGeom>
          <a:noFill/>
        </p:spPr>
        <p:txBody>
          <a:bodyPr wrap="square">
            <a:spAutoFit/>
          </a:bodyPr>
          <a:lstStyle/>
          <a:p>
            <a:r>
              <a:rPr lang="en-US" sz="1050" b="1" i="1" dirty="0"/>
              <a:t>Spec of LHC type 01 strand LHC IT-2472</a:t>
            </a:r>
            <a:endParaRPr lang="en-US" sz="1050" i="1" dirty="0"/>
          </a:p>
        </p:txBody>
      </p:sp>
    </p:spTree>
    <p:extLst>
      <p:ext uri="{BB962C8B-B14F-4D97-AF65-F5344CB8AC3E}">
        <p14:creationId xmlns:p14="http://schemas.microsoft.com/office/powerpoint/2010/main" val="1684324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45"/>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3FF70-ED71-4A4A-A7C2-866A3FAAEBA9}"/>
              </a:ext>
            </a:extLst>
          </p:cNvPr>
          <p:cNvSpPr>
            <a:spLocks noGrp="1"/>
          </p:cNvSpPr>
          <p:nvPr>
            <p:ph type="title"/>
          </p:nvPr>
        </p:nvSpPr>
        <p:spPr/>
        <p:txBody>
          <a:bodyPr/>
          <a:lstStyle/>
          <a:p>
            <a:r>
              <a:rPr lang="en-US" dirty="0"/>
              <a:t>Expected Performance of the 18 kA and 2 kA Bus Bars</a:t>
            </a:r>
          </a:p>
        </p:txBody>
      </p:sp>
      <p:sp>
        <p:nvSpPr>
          <p:cNvPr id="3" name="Content Placeholder 2">
            <a:extLst>
              <a:ext uri="{FF2B5EF4-FFF2-40B4-BE49-F238E27FC236}">
                <a16:creationId xmlns:a16="http://schemas.microsoft.com/office/drawing/2014/main" id="{0B4D6457-F3C6-4855-AEE4-D9AA0B9E87AC}"/>
              </a:ext>
            </a:extLst>
          </p:cNvPr>
          <p:cNvSpPr>
            <a:spLocks noGrp="1"/>
          </p:cNvSpPr>
          <p:nvPr>
            <p:ph idx="1"/>
          </p:nvPr>
        </p:nvSpPr>
        <p:spPr/>
        <p:txBody>
          <a:bodyPr>
            <a:normAutofit/>
          </a:bodyPr>
          <a:lstStyle/>
          <a:p>
            <a:pPr algn="l"/>
            <a:r>
              <a:rPr lang="en-US" sz="2400" dirty="0"/>
              <a:t>18 kA cables @ 2T</a:t>
            </a:r>
          </a:p>
          <a:p>
            <a:pPr lvl="1" algn="l"/>
            <a:r>
              <a:rPr lang="en-US" sz="2000" dirty="0"/>
              <a:t>Critical current:</a:t>
            </a:r>
          </a:p>
          <a:p>
            <a:pPr lvl="2" algn="l"/>
            <a:r>
              <a:rPr lang="en-US" sz="1600" dirty="0"/>
              <a:t>4.3 K: 63 kA (3.6 × I ultimate)</a:t>
            </a:r>
          </a:p>
          <a:p>
            <a:pPr lvl="2" algn="l"/>
            <a:r>
              <a:rPr lang="en-US" sz="1600" dirty="0"/>
              <a:t>1.9 K: 102 kA (5.8 × I ultimate)</a:t>
            </a:r>
          </a:p>
          <a:p>
            <a:pPr lvl="1" algn="l"/>
            <a:r>
              <a:rPr lang="en-US" sz="2000" i="1" dirty="0" err="1"/>
              <a:t>T</a:t>
            </a:r>
            <a:r>
              <a:rPr lang="en-US" sz="2000" i="1" baseline="-25000" dirty="0" err="1"/>
              <a:t>cs</a:t>
            </a:r>
            <a:r>
              <a:rPr lang="en-US" sz="2000" dirty="0"/>
              <a:t> 6.86 K</a:t>
            </a:r>
          </a:p>
          <a:p>
            <a:pPr algn="l"/>
            <a:r>
              <a:rPr lang="en-US" sz="2400" dirty="0"/>
              <a:t>2 kA cables @ 2T</a:t>
            </a:r>
          </a:p>
          <a:p>
            <a:pPr lvl="1" algn="l"/>
            <a:r>
              <a:rPr lang="en-US" sz="2000" dirty="0"/>
              <a:t>Critical current:</a:t>
            </a:r>
          </a:p>
          <a:p>
            <a:pPr lvl="2" algn="l"/>
            <a:r>
              <a:rPr lang="en-US" sz="1600" dirty="0"/>
              <a:t>4.3 K: 22 kA (12.8 × I ultimate)</a:t>
            </a:r>
          </a:p>
          <a:p>
            <a:pPr lvl="2" algn="l"/>
            <a:r>
              <a:rPr lang="en-US" sz="1600" dirty="0"/>
              <a:t>1.9 K: 35 kA (20.8 × I ultimate)</a:t>
            </a:r>
          </a:p>
          <a:p>
            <a:pPr lvl="1" algn="l"/>
            <a:r>
              <a:rPr lang="en-US" sz="2000" i="1" dirty="0" err="1"/>
              <a:t>T</a:t>
            </a:r>
            <a:r>
              <a:rPr lang="en-US" sz="2000" i="1" baseline="-25000" dirty="0" err="1"/>
              <a:t>cs</a:t>
            </a:r>
            <a:r>
              <a:rPr lang="en-US" sz="2000" dirty="0"/>
              <a:t> 7.8 K</a:t>
            </a:r>
          </a:p>
          <a:p>
            <a:endParaRPr lang="en-US" dirty="0"/>
          </a:p>
        </p:txBody>
      </p:sp>
      <p:sp>
        <p:nvSpPr>
          <p:cNvPr id="4" name="Slide Number Placeholder 3">
            <a:extLst>
              <a:ext uri="{FF2B5EF4-FFF2-40B4-BE49-F238E27FC236}">
                <a16:creationId xmlns:a16="http://schemas.microsoft.com/office/drawing/2014/main" id="{C3CA2413-5119-4029-9DF5-8D228513ED35}"/>
              </a:ext>
            </a:extLst>
          </p:cNvPr>
          <p:cNvSpPr>
            <a:spLocks noGrp="1"/>
          </p:cNvSpPr>
          <p:nvPr>
            <p:ph type="sldNum" sz="quarter" idx="12"/>
          </p:nvPr>
        </p:nvSpPr>
        <p:spPr/>
        <p:txBody>
          <a:bodyPr/>
          <a:lstStyle/>
          <a:p>
            <a:fld id="{BFDCA1C4-9514-7B4F-976F-D92F7E296653}" type="slidenum">
              <a:rPr lang="fr-FR" smtClean="0"/>
              <a:pPr/>
              <a:t>6</a:t>
            </a:fld>
            <a:endParaRPr lang="fr-FR"/>
          </a:p>
        </p:txBody>
      </p:sp>
      <p:grpSp>
        <p:nvGrpSpPr>
          <p:cNvPr id="5" name="Group 4">
            <a:extLst>
              <a:ext uri="{FF2B5EF4-FFF2-40B4-BE49-F238E27FC236}">
                <a16:creationId xmlns:a16="http://schemas.microsoft.com/office/drawing/2014/main" id="{64356781-7225-479C-AF6C-6C6D371693DB}"/>
              </a:ext>
            </a:extLst>
          </p:cNvPr>
          <p:cNvGrpSpPr/>
          <p:nvPr/>
        </p:nvGrpSpPr>
        <p:grpSpPr>
          <a:xfrm>
            <a:off x="6748636" y="791816"/>
            <a:ext cx="1756844" cy="3583313"/>
            <a:chOff x="-140016" y="-247649"/>
            <a:chExt cx="2064784" cy="4122186"/>
          </a:xfrm>
        </p:grpSpPr>
        <p:pic>
          <p:nvPicPr>
            <p:cNvPr id="6" name="Picture 5" descr="A close up of a logo&#10;&#10;Description automatically generated">
              <a:extLst>
                <a:ext uri="{FF2B5EF4-FFF2-40B4-BE49-F238E27FC236}">
                  <a16:creationId xmlns:a16="http://schemas.microsoft.com/office/drawing/2014/main" id="{CA315C8A-CF2F-4D88-B985-455477DB7CD4}"/>
                </a:ext>
              </a:extLst>
            </p:cNvPr>
            <p:cNvPicPr>
              <a:picLocks noChangeAspect="1"/>
            </p:cNvPicPr>
            <p:nvPr/>
          </p:nvPicPr>
          <p:blipFill>
            <a:blip r:embed="rId2"/>
            <a:stretch>
              <a:fillRect/>
            </a:stretch>
          </p:blipFill>
          <p:spPr>
            <a:xfrm>
              <a:off x="0" y="0"/>
              <a:ext cx="1763395" cy="1763395"/>
            </a:xfrm>
            <a:prstGeom prst="rect">
              <a:avLst/>
            </a:prstGeom>
          </p:spPr>
        </p:pic>
        <p:pic>
          <p:nvPicPr>
            <p:cNvPr id="7" name="Picture 6" descr="A picture containing building&#10;&#10;Description automatically generated">
              <a:extLst>
                <a:ext uri="{FF2B5EF4-FFF2-40B4-BE49-F238E27FC236}">
                  <a16:creationId xmlns:a16="http://schemas.microsoft.com/office/drawing/2014/main" id="{584E1B39-FB97-41B3-8B4B-54AEFA15E77A}"/>
                </a:ext>
              </a:extLst>
            </p:cNvPr>
            <p:cNvPicPr>
              <a:picLocks noChangeAspect="1"/>
            </p:cNvPicPr>
            <p:nvPr/>
          </p:nvPicPr>
          <p:blipFill>
            <a:blip r:embed="rId3"/>
            <a:stretch>
              <a:fillRect/>
            </a:stretch>
          </p:blipFill>
          <p:spPr>
            <a:xfrm>
              <a:off x="537109" y="2662225"/>
              <a:ext cx="946785" cy="949961"/>
            </a:xfrm>
            <a:prstGeom prst="rect">
              <a:avLst/>
            </a:prstGeom>
          </p:spPr>
        </p:pic>
        <p:grpSp>
          <p:nvGrpSpPr>
            <p:cNvPr id="8" name="Group 7">
              <a:extLst>
                <a:ext uri="{FF2B5EF4-FFF2-40B4-BE49-F238E27FC236}">
                  <a16:creationId xmlns:a16="http://schemas.microsoft.com/office/drawing/2014/main" id="{36425CE6-16B4-4F66-ADFA-E2E86720F934}"/>
                </a:ext>
              </a:extLst>
            </p:cNvPr>
            <p:cNvGrpSpPr/>
            <p:nvPr/>
          </p:nvGrpSpPr>
          <p:grpSpPr>
            <a:xfrm>
              <a:off x="876301" y="1114425"/>
              <a:ext cx="1048467" cy="1064372"/>
              <a:chOff x="1" y="76200"/>
              <a:chExt cx="1048467" cy="1064372"/>
            </a:xfrm>
          </p:grpSpPr>
          <p:cxnSp>
            <p:nvCxnSpPr>
              <p:cNvPr id="17" name="Straight Connector 16">
                <a:extLst>
                  <a:ext uri="{FF2B5EF4-FFF2-40B4-BE49-F238E27FC236}">
                    <a16:creationId xmlns:a16="http://schemas.microsoft.com/office/drawing/2014/main" id="{5F8BB9B7-107F-4928-881E-EF0B19A18012}"/>
                  </a:ext>
                </a:extLst>
              </p:cNvPr>
              <p:cNvCxnSpPr>
                <a:cxnSpLocks noChangeShapeType="1"/>
              </p:cNvCxnSpPr>
              <p:nvPr/>
            </p:nvCxnSpPr>
            <p:spPr bwMode="auto">
              <a:xfrm flipH="1" flipV="1">
                <a:off x="1" y="76200"/>
                <a:ext cx="527319" cy="812412"/>
              </a:xfrm>
              <a:prstGeom prst="line">
                <a:avLst/>
              </a:prstGeom>
              <a:noFill/>
              <a:ln w="9525">
                <a:solidFill>
                  <a:schemeClr val="tx1">
                    <a:lumMod val="100000"/>
                    <a:lumOff val="0"/>
                  </a:schemeClr>
                </a:solidFill>
                <a:round/>
                <a:headEnd/>
                <a:tailEnd type="oval" w="sm" len="sm"/>
              </a:ln>
              <a:extLst>
                <a:ext uri="{909E8E84-426E-40DD-AFC4-6F175D3DCCD1}">
                  <a14:hiddenFill xmlns:a14="http://schemas.microsoft.com/office/drawing/2010/main">
                    <a:noFill/>
                  </a14:hiddenFill>
                </a:ext>
              </a:extLst>
            </p:spPr>
          </p:cxnSp>
          <p:sp>
            <p:nvSpPr>
              <p:cNvPr id="18" name="Text Box 505">
                <a:extLst>
                  <a:ext uri="{FF2B5EF4-FFF2-40B4-BE49-F238E27FC236}">
                    <a16:creationId xmlns:a16="http://schemas.microsoft.com/office/drawing/2014/main" id="{EABA1B0E-C6CB-469C-9565-974B0E0502DE}"/>
                  </a:ext>
                </a:extLst>
              </p:cNvPr>
              <p:cNvSpPr txBox="1">
                <a:spLocks noChangeArrowheads="1"/>
              </p:cNvSpPr>
              <p:nvPr/>
            </p:nvSpPr>
            <p:spPr bwMode="auto">
              <a:xfrm>
                <a:off x="304296" y="963542"/>
                <a:ext cx="744172" cy="1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dirty="0">
                    <a:effectLst/>
                    <a:latin typeface="Times New Roman" panose="02020603050405020304" pitchFamily="18" charset="0"/>
                    <a:ea typeface="Times New Roman" panose="02020603050405020304" pitchFamily="18" charset="0"/>
                  </a:rPr>
                  <a:t>Copper core</a:t>
                </a:r>
                <a:endParaRPr lang="en-US" sz="1000" dirty="0">
                  <a:effectLst/>
                  <a:latin typeface="Times New Roman" panose="02020603050405020304" pitchFamily="18" charset="0"/>
                  <a:ea typeface="Times New Roman" panose="02020603050405020304" pitchFamily="18" charset="0"/>
                </a:endParaRPr>
              </a:p>
            </p:txBody>
          </p:sp>
        </p:grpSp>
        <p:grpSp>
          <p:nvGrpSpPr>
            <p:cNvPr id="9" name="Group 8">
              <a:extLst>
                <a:ext uri="{FF2B5EF4-FFF2-40B4-BE49-F238E27FC236}">
                  <a16:creationId xmlns:a16="http://schemas.microsoft.com/office/drawing/2014/main" id="{01628DE5-7044-4F6F-84B6-14B94C9104C0}"/>
                </a:ext>
              </a:extLst>
            </p:cNvPr>
            <p:cNvGrpSpPr/>
            <p:nvPr/>
          </p:nvGrpSpPr>
          <p:grpSpPr>
            <a:xfrm>
              <a:off x="335696" y="-247649"/>
              <a:ext cx="1200094" cy="371474"/>
              <a:chOff x="-550129" y="-295274"/>
              <a:chExt cx="1200094" cy="371474"/>
            </a:xfrm>
          </p:grpSpPr>
          <p:sp>
            <p:nvSpPr>
              <p:cNvPr id="15" name="Text Box 505">
                <a:extLst>
                  <a:ext uri="{FF2B5EF4-FFF2-40B4-BE49-F238E27FC236}">
                    <a16:creationId xmlns:a16="http://schemas.microsoft.com/office/drawing/2014/main" id="{2177F33F-B5E5-4F57-B8C5-5B433A3CE146}"/>
                  </a:ext>
                </a:extLst>
              </p:cNvPr>
              <p:cNvSpPr txBox="1">
                <a:spLocks noChangeArrowheads="1"/>
              </p:cNvSpPr>
              <p:nvPr/>
            </p:nvSpPr>
            <p:spPr bwMode="auto">
              <a:xfrm>
                <a:off x="-550129" y="-295274"/>
                <a:ext cx="1200094" cy="1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dirty="0">
                    <a:effectLst/>
                    <a:latin typeface="Times New Roman" panose="02020603050405020304" pitchFamily="18" charset="0"/>
                    <a:ea typeface="Times New Roman" panose="02020603050405020304" pitchFamily="18" charset="0"/>
                  </a:rPr>
                  <a:t>Nb-</a:t>
                </a:r>
                <a:r>
                  <a:rPr lang="en-GB" sz="1000" dirty="0" err="1">
                    <a:effectLst/>
                    <a:latin typeface="Times New Roman" panose="02020603050405020304" pitchFamily="18" charset="0"/>
                    <a:ea typeface="Times New Roman" panose="02020603050405020304" pitchFamily="18" charset="0"/>
                  </a:rPr>
                  <a:t>Ti</a:t>
                </a:r>
                <a:r>
                  <a:rPr lang="en-GB" sz="1000" dirty="0">
                    <a:effectLst/>
                    <a:latin typeface="Times New Roman" panose="02020603050405020304" pitchFamily="18" charset="0"/>
                    <a:ea typeface="Times New Roman" panose="02020603050405020304" pitchFamily="18" charset="0"/>
                  </a:rPr>
                  <a:t> wire, type 01</a:t>
                </a:r>
                <a:endParaRPr lang="en-US" sz="1000" dirty="0">
                  <a:effectLst/>
                  <a:latin typeface="Times New Roman" panose="02020603050405020304" pitchFamily="18" charset="0"/>
                  <a:ea typeface="Times New Roman" panose="02020603050405020304" pitchFamily="18" charset="0"/>
                </a:endParaRPr>
              </a:p>
            </p:txBody>
          </p:sp>
          <p:cxnSp>
            <p:nvCxnSpPr>
              <p:cNvPr id="16" name="Straight Connector 15">
                <a:extLst>
                  <a:ext uri="{FF2B5EF4-FFF2-40B4-BE49-F238E27FC236}">
                    <a16:creationId xmlns:a16="http://schemas.microsoft.com/office/drawing/2014/main" id="{02F73DD5-A69A-4D0C-8071-BF41ACF46AEB}"/>
                  </a:ext>
                </a:extLst>
              </p:cNvPr>
              <p:cNvCxnSpPr>
                <a:cxnSpLocks noChangeShapeType="1"/>
                <a:stCxn id="15" idx="2"/>
              </p:cNvCxnSpPr>
              <p:nvPr/>
            </p:nvCxnSpPr>
            <p:spPr bwMode="auto">
              <a:xfrm flipH="1">
                <a:off x="0" y="-118244"/>
                <a:ext cx="49919" cy="194444"/>
              </a:xfrm>
              <a:prstGeom prst="line">
                <a:avLst/>
              </a:prstGeom>
              <a:noFill/>
              <a:ln w="9525">
                <a:solidFill>
                  <a:schemeClr val="tx1">
                    <a:lumMod val="100000"/>
                    <a:lumOff val="0"/>
                  </a:schemeClr>
                </a:solidFill>
                <a:round/>
                <a:headEnd/>
                <a:tailEnd type="oval" w="sm" len="sm"/>
              </a:ln>
              <a:extLst>
                <a:ext uri="{909E8E84-426E-40DD-AFC4-6F175D3DCCD1}">
                  <a14:hiddenFill xmlns:a14="http://schemas.microsoft.com/office/drawing/2010/main">
                    <a:noFill/>
                  </a14:hiddenFill>
                </a:ext>
              </a:extLst>
            </p:spPr>
          </p:cxnSp>
        </p:grpSp>
        <p:grpSp>
          <p:nvGrpSpPr>
            <p:cNvPr id="10" name="Group 9">
              <a:extLst>
                <a:ext uri="{FF2B5EF4-FFF2-40B4-BE49-F238E27FC236}">
                  <a16:creationId xmlns:a16="http://schemas.microsoft.com/office/drawing/2014/main" id="{CC858EF6-EDB1-4AEE-94FE-E5242DDAED60}"/>
                </a:ext>
              </a:extLst>
            </p:cNvPr>
            <p:cNvGrpSpPr/>
            <p:nvPr/>
          </p:nvGrpSpPr>
          <p:grpSpPr>
            <a:xfrm>
              <a:off x="-140016" y="2456065"/>
              <a:ext cx="1200094" cy="454218"/>
              <a:chOff x="-2149791" y="1598815"/>
              <a:chExt cx="1200094" cy="454218"/>
            </a:xfrm>
          </p:grpSpPr>
          <p:sp>
            <p:nvSpPr>
              <p:cNvPr id="13" name="Text Box 505">
                <a:extLst>
                  <a:ext uri="{FF2B5EF4-FFF2-40B4-BE49-F238E27FC236}">
                    <a16:creationId xmlns:a16="http://schemas.microsoft.com/office/drawing/2014/main" id="{AB69C688-242E-4252-9A90-085F193B5F06}"/>
                  </a:ext>
                </a:extLst>
              </p:cNvPr>
              <p:cNvSpPr txBox="1">
                <a:spLocks noChangeArrowheads="1"/>
              </p:cNvSpPr>
              <p:nvPr/>
            </p:nvSpPr>
            <p:spPr bwMode="auto">
              <a:xfrm>
                <a:off x="-2149791" y="1598815"/>
                <a:ext cx="1200094" cy="1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dirty="0">
                    <a:effectLst/>
                    <a:latin typeface="Times New Roman" panose="02020603050405020304" pitchFamily="18" charset="0"/>
                    <a:ea typeface="Times New Roman" panose="02020603050405020304" pitchFamily="18" charset="0"/>
                  </a:rPr>
                  <a:t>Nb-</a:t>
                </a:r>
                <a:r>
                  <a:rPr lang="en-GB" sz="1000" dirty="0" err="1">
                    <a:effectLst/>
                    <a:latin typeface="Times New Roman" panose="02020603050405020304" pitchFamily="18" charset="0"/>
                    <a:ea typeface="Times New Roman" panose="02020603050405020304" pitchFamily="18" charset="0"/>
                  </a:rPr>
                  <a:t>Ti</a:t>
                </a:r>
                <a:r>
                  <a:rPr lang="en-GB" sz="1000" dirty="0">
                    <a:effectLst/>
                    <a:latin typeface="Times New Roman" panose="02020603050405020304" pitchFamily="18" charset="0"/>
                    <a:ea typeface="Times New Roman" panose="02020603050405020304" pitchFamily="18" charset="0"/>
                  </a:rPr>
                  <a:t> wire, type 02</a:t>
                </a:r>
                <a:endParaRPr lang="en-US" sz="1000" dirty="0">
                  <a:effectLst/>
                  <a:latin typeface="Times New Roman" panose="02020603050405020304" pitchFamily="18" charset="0"/>
                  <a:ea typeface="Times New Roman" panose="02020603050405020304" pitchFamily="18" charset="0"/>
                </a:endParaRPr>
              </a:p>
            </p:txBody>
          </p:sp>
          <p:cxnSp>
            <p:nvCxnSpPr>
              <p:cNvPr id="14" name="Straight Connector 13">
                <a:extLst>
                  <a:ext uri="{FF2B5EF4-FFF2-40B4-BE49-F238E27FC236}">
                    <a16:creationId xmlns:a16="http://schemas.microsoft.com/office/drawing/2014/main" id="{AAC31827-73EE-49D8-9458-60C3A5AC74FF}"/>
                  </a:ext>
                </a:extLst>
              </p:cNvPr>
              <p:cNvCxnSpPr>
                <a:cxnSpLocks noChangeShapeType="1"/>
                <a:stCxn id="13" idx="2"/>
              </p:cNvCxnSpPr>
              <p:nvPr/>
            </p:nvCxnSpPr>
            <p:spPr bwMode="auto">
              <a:xfrm>
                <a:off x="-1549743" y="1775845"/>
                <a:ext cx="310508" cy="277188"/>
              </a:xfrm>
              <a:prstGeom prst="line">
                <a:avLst/>
              </a:prstGeom>
              <a:noFill/>
              <a:ln w="9525">
                <a:solidFill>
                  <a:schemeClr val="tx1">
                    <a:lumMod val="100000"/>
                    <a:lumOff val="0"/>
                  </a:schemeClr>
                </a:solidFill>
                <a:round/>
                <a:headEnd/>
                <a:tailEnd type="oval" w="sm" len="sm"/>
              </a:ln>
              <a:extLst>
                <a:ext uri="{909E8E84-426E-40DD-AFC4-6F175D3DCCD1}">
                  <a14:hiddenFill xmlns:a14="http://schemas.microsoft.com/office/drawing/2010/main">
                    <a:noFill/>
                  </a14:hiddenFill>
                </a:ext>
              </a:extLst>
            </p:spPr>
          </p:cxnSp>
        </p:grpSp>
        <p:sp>
          <p:nvSpPr>
            <p:cNvPr id="11" name="Text Box 505">
              <a:extLst>
                <a:ext uri="{FF2B5EF4-FFF2-40B4-BE49-F238E27FC236}">
                  <a16:creationId xmlns:a16="http://schemas.microsoft.com/office/drawing/2014/main" id="{26E45314-9B12-453E-9E67-5FBEC8DE6214}"/>
                </a:ext>
              </a:extLst>
            </p:cNvPr>
            <p:cNvSpPr txBox="1">
              <a:spLocks noChangeArrowheads="1"/>
            </p:cNvSpPr>
            <p:nvPr/>
          </p:nvSpPr>
          <p:spPr bwMode="auto">
            <a:xfrm>
              <a:off x="485775" y="1838325"/>
              <a:ext cx="753591" cy="1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b="1" dirty="0">
                  <a:effectLst/>
                  <a:latin typeface="Times New Roman" panose="02020603050405020304" pitchFamily="18" charset="0"/>
                  <a:ea typeface="Times New Roman" panose="02020603050405020304" pitchFamily="18" charset="0"/>
                </a:rPr>
                <a:t>18 kA cable</a:t>
              </a:r>
              <a:endParaRPr lang="en-US" sz="1000" b="1" dirty="0">
                <a:effectLst/>
                <a:latin typeface="Times New Roman" panose="02020603050405020304" pitchFamily="18" charset="0"/>
                <a:ea typeface="Times New Roman" panose="02020603050405020304" pitchFamily="18" charset="0"/>
              </a:endParaRPr>
            </a:p>
          </p:txBody>
        </p:sp>
        <p:sp>
          <p:nvSpPr>
            <p:cNvPr id="12" name="Text Box 505">
              <a:extLst>
                <a:ext uri="{FF2B5EF4-FFF2-40B4-BE49-F238E27FC236}">
                  <a16:creationId xmlns:a16="http://schemas.microsoft.com/office/drawing/2014/main" id="{ADC1F5A5-156E-4EDE-BA88-41FF1997EBA4}"/>
                </a:ext>
              </a:extLst>
            </p:cNvPr>
            <p:cNvSpPr txBox="1">
              <a:spLocks noChangeArrowheads="1"/>
            </p:cNvSpPr>
            <p:nvPr/>
          </p:nvSpPr>
          <p:spPr bwMode="auto">
            <a:xfrm>
              <a:off x="671385" y="3697507"/>
              <a:ext cx="678232" cy="1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b="1" dirty="0">
                  <a:effectLst/>
                  <a:latin typeface="Times New Roman" panose="02020603050405020304" pitchFamily="18" charset="0"/>
                  <a:ea typeface="Times New Roman" panose="02020603050405020304" pitchFamily="18" charset="0"/>
                </a:rPr>
                <a:t>2 kA cable</a:t>
              </a:r>
              <a:endParaRPr lang="en-US" sz="1000" b="1" dirty="0">
                <a:effectLst/>
                <a:latin typeface="Times New Roman" panose="02020603050405020304" pitchFamily="18" charset="0"/>
                <a:ea typeface="Times New Roman" panose="02020603050405020304" pitchFamily="18" charset="0"/>
              </a:endParaRPr>
            </a:p>
          </p:txBody>
        </p:sp>
      </p:grpSp>
    </p:spTree>
    <p:extLst>
      <p:ext uri="{BB962C8B-B14F-4D97-AF65-F5344CB8AC3E}">
        <p14:creationId xmlns:p14="http://schemas.microsoft.com/office/powerpoint/2010/main" val="4258241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7279D-6DCA-4931-B411-B74B3C321C29}"/>
              </a:ext>
            </a:extLst>
          </p:cNvPr>
          <p:cNvSpPr>
            <a:spLocks noGrp="1"/>
          </p:cNvSpPr>
          <p:nvPr>
            <p:ph type="title"/>
          </p:nvPr>
        </p:nvSpPr>
        <p:spPr/>
        <p:txBody>
          <a:bodyPr/>
          <a:lstStyle/>
          <a:p>
            <a:r>
              <a:rPr lang="en-US" dirty="0"/>
              <a:t>Copper Core</a:t>
            </a:r>
          </a:p>
        </p:txBody>
      </p:sp>
      <p:sp>
        <p:nvSpPr>
          <p:cNvPr id="3" name="Content Placeholder 2">
            <a:extLst>
              <a:ext uri="{FF2B5EF4-FFF2-40B4-BE49-F238E27FC236}">
                <a16:creationId xmlns:a16="http://schemas.microsoft.com/office/drawing/2014/main" id="{E91F6D9E-5531-4B25-9C4D-ACBDD4DFCC54}"/>
              </a:ext>
            </a:extLst>
          </p:cNvPr>
          <p:cNvSpPr>
            <a:spLocks noGrp="1"/>
          </p:cNvSpPr>
          <p:nvPr>
            <p:ph idx="1"/>
          </p:nvPr>
        </p:nvSpPr>
        <p:spPr>
          <a:xfrm>
            <a:off x="179512" y="691888"/>
            <a:ext cx="8795280" cy="3159945"/>
          </a:xfrm>
        </p:spPr>
        <p:txBody>
          <a:bodyPr>
            <a:normAutofit fontScale="77500" lnSpcReduction="20000"/>
          </a:bodyPr>
          <a:lstStyle/>
          <a:p>
            <a:pPr algn="l"/>
            <a:r>
              <a:rPr lang="en-GB" dirty="0"/>
              <a:t>Made from tin-coated Electrolytic Tough Pitch (ETP) copper strands, or an equivalent grade, with a RRR of 60 or more in the completed cable</a:t>
            </a:r>
          </a:p>
          <a:p>
            <a:pPr algn="l"/>
            <a:r>
              <a:rPr lang="en-GB" dirty="0"/>
              <a:t>Copper strands right hand twisted, with a pitch of 100 mm for 18 kA and 50 mm for 2 kA cables </a:t>
            </a:r>
          </a:p>
          <a:p>
            <a:pPr algn="l"/>
            <a:r>
              <a:rPr lang="en-GB" dirty="0"/>
              <a:t>The copper cross-sectional area is </a:t>
            </a:r>
            <a:r>
              <a:rPr lang="en-GB" dirty="0">
                <a:sym typeface="Symbol" panose="05050102010706020507" pitchFamily="18" charset="2"/>
              </a:rPr>
              <a:t> </a:t>
            </a:r>
            <a:r>
              <a:rPr lang="en-GB" dirty="0" smtClean="0"/>
              <a:t>65 </a:t>
            </a:r>
            <a:r>
              <a:rPr lang="en-GB" dirty="0"/>
              <a:t>mm</a:t>
            </a:r>
            <a:r>
              <a:rPr lang="en-GB" baseline="30000" dirty="0"/>
              <a:t>2</a:t>
            </a:r>
            <a:r>
              <a:rPr lang="en-GB" dirty="0"/>
              <a:t> for the 18 kA cables and </a:t>
            </a:r>
            <a:r>
              <a:rPr lang="en-GB" dirty="0">
                <a:sym typeface="Symbol" panose="05050102010706020507" pitchFamily="18" charset="2"/>
              </a:rPr>
              <a:t> </a:t>
            </a:r>
            <a:r>
              <a:rPr lang="en-GB" dirty="0" smtClean="0"/>
              <a:t>14 </a:t>
            </a:r>
            <a:r>
              <a:rPr lang="en-GB" dirty="0"/>
              <a:t>mm</a:t>
            </a:r>
            <a:r>
              <a:rPr lang="en-GB" baseline="30000" dirty="0"/>
              <a:t>2</a:t>
            </a:r>
            <a:r>
              <a:rPr lang="en-GB" dirty="0"/>
              <a:t>  for the 2 kA cables</a:t>
            </a:r>
          </a:p>
          <a:p>
            <a:pPr algn="l"/>
            <a:r>
              <a:rPr lang="en-GB" dirty="0"/>
              <a:t>The outer diameters are about 10.9 mm (18 kA) and 4.9 mm (2 kA)</a:t>
            </a:r>
          </a:p>
          <a:p>
            <a:pPr algn="l"/>
            <a:r>
              <a:rPr lang="en-GB" dirty="0"/>
              <a:t>In each piece length of cable, the core will be continuous, with no joints</a:t>
            </a:r>
          </a:p>
          <a:p>
            <a:pPr algn="l"/>
            <a:endParaRPr lang="en-US" dirty="0"/>
          </a:p>
        </p:txBody>
      </p:sp>
      <p:sp>
        <p:nvSpPr>
          <p:cNvPr id="4" name="Slide Number Placeholder 3">
            <a:extLst>
              <a:ext uri="{FF2B5EF4-FFF2-40B4-BE49-F238E27FC236}">
                <a16:creationId xmlns:a16="http://schemas.microsoft.com/office/drawing/2014/main" id="{B130237A-F35A-47CA-8834-2F5F7E72937B}"/>
              </a:ext>
            </a:extLst>
          </p:cNvPr>
          <p:cNvSpPr>
            <a:spLocks noGrp="1"/>
          </p:cNvSpPr>
          <p:nvPr>
            <p:ph type="sldNum" sz="quarter" idx="12"/>
          </p:nvPr>
        </p:nvSpPr>
        <p:spPr/>
        <p:txBody>
          <a:bodyPr/>
          <a:lstStyle/>
          <a:p>
            <a:fld id="{BFDCA1C4-9514-7B4F-976F-D92F7E296653}" type="slidenum">
              <a:rPr lang="fr-FR" smtClean="0"/>
              <a:pPr/>
              <a:t>7</a:t>
            </a:fld>
            <a:endParaRPr lang="fr-FR"/>
          </a:p>
        </p:txBody>
      </p:sp>
      <p:pic>
        <p:nvPicPr>
          <p:cNvPr id="7" name="Picture 6">
            <a:extLst>
              <a:ext uri="{FF2B5EF4-FFF2-40B4-BE49-F238E27FC236}">
                <a16:creationId xmlns:a16="http://schemas.microsoft.com/office/drawing/2014/main" id="{83997BD5-3FB9-407C-8D8B-7830C3F2C9C8}"/>
              </a:ext>
            </a:extLst>
          </p:cNvPr>
          <p:cNvPicPr>
            <a:picLocks noChangeAspect="1"/>
          </p:cNvPicPr>
          <p:nvPr/>
        </p:nvPicPr>
        <p:blipFill>
          <a:blip r:embed="rId2"/>
          <a:stretch>
            <a:fillRect/>
          </a:stretch>
        </p:blipFill>
        <p:spPr>
          <a:xfrm>
            <a:off x="3067089" y="3435846"/>
            <a:ext cx="3009822" cy="1408061"/>
          </a:xfrm>
          <a:prstGeom prst="rect">
            <a:avLst/>
          </a:prstGeom>
        </p:spPr>
      </p:pic>
    </p:spTree>
    <p:extLst>
      <p:ext uri="{BB962C8B-B14F-4D97-AF65-F5344CB8AC3E}">
        <p14:creationId xmlns:p14="http://schemas.microsoft.com/office/powerpoint/2010/main" val="3957141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D9F2E-C2F1-4FC6-A88A-FD5A77C6F89E}"/>
              </a:ext>
            </a:extLst>
          </p:cNvPr>
          <p:cNvSpPr>
            <a:spLocks noGrp="1"/>
          </p:cNvSpPr>
          <p:nvPr>
            <p:ph type="title"/>
          </p:nvPr>
        </p:nvSpPr>
        <p:spPr>
          <a:xfrm>
            <a:off x="596886" y="-62526"/>
            <a:ext cx="7920000" cy="540000"/>
          </a:xfrm>
        </p:spPr>
        <p:txBody>
          <a:bodyPr/>
          <a:lstStyle/>
          <a:p>
            <a:r>
              <a:rPr lang="en-US" dirty="0"/>
              <a:t>SC Layer</a:t>
            </a:r>
          </a:p>
        </p:txBody>
      </p:sp>
      <p:sp>
        <p:nvSpPr>
          <p:cNvPr id="3" name="Content Placeholder 2">
            <a:extLst>
              <a:ext uri="{FF2B5EF4-FFF2-40B4-BE49-F238E27FC236}">
                <a16:creationId xmlns:a16="http://schemas.microsoft.com/office/drawing/2014/main" id="{C86609AC-7067-4861-9834-E0B815AD72A6}"/>
              </a:ext>
            </a:extLst>
          </p:cNvPr>
          <p:cNvSpPr>
            <a:spLocks noGrp="1"/>
          </p:cNvSpPr>
          <p:nvPr>
            <p:ph idx="1"/>
          </p:nvPr>
        </p:nvSpPr>
        <p:spPr>
          <a:xfrm>
            <a:off x="157440" y="489626"/>
            <a:ext cx="7049627" cy="3450276"/>
          </a:xfrm>
        </p:spPr>
        <p:txBody>
          <a:bodyPr>
            <a:normAutofit fontScale="62500" lnSpcReduction="20000"/>
          </a:bodyPr>
          <a:lstStyle/>
          <a:p>
            <a:pPr algn="l"/>
            <a:r>
              <a:rPr lang="en-GB" dirty="0"/>
              <a:t>The superconducting strands are helically wound around the copper core, with a left-hand pitch (150 mm for 18 kA and 75 mm for 2 kA)</a:t>
            </a:r>
          </a:p>
          <a:p>
            <a:pPr algn="l"/>
            <a:r>
              <a:rPr lang="en-GB" dirty="0"/>
              <a:t>The strands will be arranged uniformly around the core in a single, well-packed layer without crossovers</a:t>
            </a:r>
          </a:p>
          <a:p>
            <a:pPr algn="l"/>
            <a:r>
              <a:rPr lang="en-GB" dirty="0"/>
              <a:t>Minimum bend radius applied on the strands during cabling of 30 mm</a:t>
            </a:r>
          </a:p>
          <a:p>
            <a:pPr algn="l"/>
            <a:r>
              <a:rPr lang="en-GB" dirty="0"/>
              <a:t>For cabling operations, a planetary machine will be used, the specified twist pitch will be achieved without applying additional torsional forces to the cabled components. We know at least one industrial cabling site able to produce what is specified – the one producing the SC Link round MgB</a:t>
            </a:r>
            <a:r>
              <a:rPr lang="en-GB" baseline="-25000" dirty="0"/>
              <a:t>2</a:t>
            </a:r>
            <a:r>
              <a:rPr lang="en-GB" dirty="0"/>
              <a:t> cables</a:t>
            </a:r>
          </a:p>
          <a:p>
            <a:pPr algn="l"/>
            <a:r>
              <a:rPr lang="en-GB" dirty="0"/>
              <a:t>No lubricants other than ethanol – if needed - will be used during production</a:t>
            </a:r>
          </a:p>
        </p:txBody>
      </p:sp>
      <p:sp>
        <p:nvSpPr>
          <p:cNvPr id="4" name="Slide Number Placeholder 3">
            <a:extLst>
              <a:ext uri="{FF2B5EF4-FFF2-40B4-BE49-F238E27FC236}">
                <a16:creationId xmlns:a16="http://schemas.microsoft.com/office/drawing/2014/main" id="{B20788E3-5276-4B4C-9B1B-678B5C6A1F96}"/>
              </a:ext>
            </a:extLst>
          </p:cNvPr>
          <p:cNvSpPr>
            <a:spLocks noGrp="1"/>
          </p:cNvSpPr>
          <p:nvPr>
            <p:ph type="sldNum" sz="quarter" idx="12"/>
          </p:nvPr>
        </p:nvSpPr>
        <p:spPr/>
        <p:txBody>
          <a:bodyPr/>
          <a:lstStyle/>
          <a:p>
            <a:fld id="{BFDCA1C4-9514-7B4F-976F-D92F7E296653}" type="slidenum">
              <a:rPr lang="fr-FR" smtClean="0"/>
              <a:pPr/>
              <a:t>8</a:t>
            </a:fld>
            <a:endParaRPr lang="fr-FR"/>
          </a:p>
        </p:txBody>
      </p:sp>
      <p:grpSp>
        <p:nvGrpSpPr>
          <p:cNvPr id="6" name="Group 5">
            <a:extLst>
              <a:ext uri="{FF2B5EF4-FFF2-40B4-BE49-F238E27FC236}">
                <a16:creationId xmlns:a16="http://schemas.microsoft.com/office/drawing/2014/main" id="{BECD8838-31C2-43A7-8E20-35BA1A6DDEC5}"/>
              </a:ext>
            </a:extLst>
          </p:cNvPr>
          <p:cNvGrpSpPr/>
          <p:nvPr/>
        </p:nvGrpSpPr>
        <p:grpSpPr>
          <a:xfrm>
            <a:off x="7232257" y="514542"/>
            <a:ext cx="1619538" cy="3047259"/>
            <a:chOff x="-140016" y="-247649"/>
            <a:chExt cx="2064784" cy="4122186"/>
          </a:xfrm>
        </p:grpSpPr>
        <p:pic>
          <p:nvPicPr>
            <p:cNvPr id="7" name="Picture 6" descr="A close up of a logo&#10;&#10;Description automatically generated">
              <a:extLst>
                <a:ext uri="{FF2B5EF4-FFF2-40B4-BE49-F238E27FC236}">
                  <a16:creationId xmlns:a16="http://schemas.microsoft.com/office/drawing/2014/main" id="{6FB4D17E-9B43-4592-BCF0-6DFD7B961AD6}"/>
                </a:ext>
              </a:extLst>
            </p:cNvPr>
            <p:cNvPicPr>
              <a:picLocks noChangeAspect="1"/>
            </p:cNvPicPr>
            <p:nvPr/>
          </p:nvPicPr>
          <p:blipFill>
            <a:blip r:embed="rId2"/>
            <a:stretch>
              <a:fillRect/>
            </a:stretch>
          </p:blipFill>
          <p:spPr>
            <a:xfrm>
              <a:off x="0" y="0"/>
              <a:ext cx="1763395" cy="1763395"/>
            </a:xfrm>
            <a:prstGeom prst="rect">
              <a:avLst/>
            </a:prstGeom>
          </p:spPr>
        </p:pic>
        <p:pic>
          <p:nvPicPr>
            <p:cNvPr id="8" name="Picture 7" descr="A picture containing building&#10;&#10;Description automatically generated">
              <a:extLst>
                <a:ext uri="{FF2B5EF4-FFF2-40B4-BE49-F238E27FC236}">
                  <a16:creationId xmlns:a16="http://schemas.microsoft.com/office/drawing/2014/main" id="{CB90D97C-6729-414C-AF17-1414C8E46481}"/>
                </a:ext>
              </a:extLst>
            </p:cNvPr>
            <p:cNvPicPr>
              <a:picLocks noChangeAspect="1"/>
            </p:cNvPicPr>
            <p:nvPr/>
          </p:nvPicPr>
          <p:blipFill>
            <a:blip r:embed="rId3"/>
            <a:stretch>
              <a:fillRect/>
            </a:stretch>
          </p:blipFill>
          <p:spPr>
            <a:xfrm>
              <a:off x="537109" y="2662225"/>
              <a:ext cx="946785" cy="949961"/>
            </a:xfrm>
            <a:prstGeom prst="rect">
              <a:avLst/>
            </a:prstGeom>
          </p:spPr>
        </p:pic>
        <p:grpSp>
          <p:nvGrpSpPr>
            <p:cNvPr id="9" name="Group 8">
              <a:extLst>
                <a:ext uri="{FF2B5EF4-FFF2-40B4-BE49-F238E27FC236}">
                  <a16:creationId xmlns:a16="http://schemas.microsoft.com/office/drawing/2014/main" id="{7351C945-3D1C-4DA7-807F-70B8D6152C91}"/>
                </a:ext>
              </a:extLst>
            </p:cNvPr>
            <p:cNvGrpSpPr/>
            <p:nvPr/>
          </p:nvGrpSpPr>
          <p:grpSpPr>
            <a:xfrm>
              <a:off x="876301" y="1114425"/>
              <a:ext cx="1048467" cy="1064372"/>
              <a:chOff x="1" y="76200"/>
              <a:chExt cx="1048467" cy="1064372"/>
            </a:xfrm>
          </p:grpSpPr>
          <p:cxnSp>
            <p:nvCxnSpPr>
              <p:cNvPr id="18" name="Straight Connector 17">
                <a:extLst>
                  <a:ext uri="{FF2B5EF4-FFF2-40B4-BE49-F238E27FC236}">
                    <a16:creationId xmlns:a16="http://schemas.microsoft.com/office/drawing/2014/main" id="{3A1559ED-97E1-4852-920B-3CB2A23147C2}"/>
                  </a:ext>
                </a:extLst>
              </p:cNvPr>
              <p:cNvCxnSpPr>
                <a:cxnSpLocks noChangeShapeType="1"/>
              </p:cNvCxnSpPr>
              <p:nvPr/>
            </p:nvCxnSpPr>
            <p:spPr bwMode="auto">
              <a:xfrm flipH="1" flipV="1">
                <a:off x="1" y="76200"/>
                <a:ext cx="527319" cy="812412"/>
              </a:xfrm>
              <a:prstGeom prst="line">
                <a:avLst/>
              </a:prstGeom>
              <a:noFill/>
              <a:ln w="9525">
                <a:solidFill>
                  <a:schemeClr val="tx1">
                    <a:lumMod val="100000"/>
                    <a:lumOff val="0"/>
                  </a:schemeClr>
                </a:solidFill>
                <a:round/>
                <a:headEnd/>
                <a:tailEnd type="oval" w="sm" len="sm"/>
              </a:ln>
              <a:extLst>
                <a:ext uri="{909E8E84-426E-40DD-AFC4-6F175D3DCCD1}">
                  <a14:hiddenFill xmlns:a14="http://schemas.microsoft.com/office/drawing/2010/main">
                    <a:noFill/>
                  </a14:hiddenFill>
                </a:ext>
              </a:extLst>
            </p:spPr>
          </p:cxnSp>
          <p:sp>
            <p:nvSpPr>
              <p:cNvPr id="19" name="Text Box 505">
                <a:extLst>
                  <a:ext uri="{FF2B5EF4-FFF2-40B4-BE49-F238E27FC236}">
                    <a16:creationId xmlns:a16="http://schemas.microsoft.com/office/drawing/2014/main" id="{B57EE8A9-26E4-4CB3-8365-44B3F6AC8536}"/>
                  </a:ext>
                </a:extLst>
              </p:cNvPr>
              <p:cNvSpPr txBox="1">
                <a:spLocks noChangeArrowheads="1"/>
              </p:cNvSpPr>
              <p:nvPr/>
            </p:nvSpPr>
            <p:spPr bwMode="auto">
              <a:xfrm>
                <a:off x="304296" y="963542"/>
                <a:ext cx="744172" cy="1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dirty="0">
                    <a:effectLst/>
                    <a:latin typeface="Times New Roman" panose="02020603050405020304" pitchFamily="18" charset="0"/>
                    <a:ea typeface="Times New Roman" panose="02020603050405020304" pitchFamily="18" charset="0"/>
                  </a:rPr>
                  <a:t>Copper core</a:t>
                </a:r>
                <a:endParaRPr lang="en-US" sz="1000" dirty="0">
                  <a:effectLst/>
                  <a:latin typeface="Times New Roman" panose="02020603050405020304" pitchFamily="18" charset="0"/>
                  <a:ea typeface="Times New Roman" panose="02020603050405020304" pitchFamily="18" charset="0"/>
                </a:endParaRPr>
              </a:p>
            </p:txBody>
          </p:sp>
        </p:grpSp>
        <p:grpSp>
          <p:nvGrpSpPr>
            <p:cNvPr id="10" name="Group 9">
              <a:extLst>
                <a:ext uri="{FF2B5EF4-FFF2-40B4-BE49-F238E27FC236}">
                  <a16:creationId xmlns:a16="http://schemas.microsoft.com/office/drawing/2014/main" id="{57DACC7E-E81F-4DD1-984D-C866E22AA350}"/>
                </a:ext>
              </a:extLst>
            </p:cNvPr>
            <p:cNvGrpSpPr/>
            <p:nvPr/>
          </p:nvGrpSpPr>
          <p:grpSpPr>
            <a:xfrm>
              <a:off x="335696" y="-247649"/>
              <a:ext cx="1357019" cy="371474"/>
              <a:chOff x="-550129" y="-295274"/>
              <a:chExt cx="1357019" cy="371474"/>
            </a:xfrm>
          </p:grpSpPr>
          <p:sp>
            <p:nvSpPr>
              <p:cNvPr id="16" name="Text Box 505">
                <a:extLst>
                  <a:ext uri="{FF2B5EF4-FFF2-40B4-BE49-F238E27FC236}">
                    <a16:creationId xmlns:a16="http://schemas.microsoft.com/office/drawing/2014/main" id="{123CC088-676B-48C2-A5EA-53B04D2DCE2B}"/>
                  </a:ext>
                </a:extLst>
              </p:cNvPr>
              <p:cNvSpPr txBox="1">
                <a:spLocks noChangeArrowheads="1"/>
              </p:cNvSpPr>
              <p:nvPr/>
            </p:nvSpPr>
            <p:spPr bwMode="auto">
              <a:xfrm>
                <a:off x="-550129" y="-295274"/>
                <a:ext cx="1357019" cy="208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dirty="0" err="1">
                    <a:effectLst/>
                    <a:latin typeface="Times New Roman" panose="02020603050405020304" pitchFamily="18" charset="0"/>
                    <a:ea typeface="Times New Roman" panose="02020603050405020304" pitchFamily="18" charset="0"/>
                  </a:rPr>
                  <a:t>Nb-Ti</a:t>
                </a:r>
                <a:r>
                  <a:rPr lang="en-GB" sz="1000" dirty="0">
                    <a:effectLst/>
                    <a:latin typeface="Times New Roman" panose="02020603050405020304" pitchFamily="18" charset="0"/>
                    <a:ea typeface="Times New Roman" panose="02020603050405020304" pitchFamily="18" charset="0"/>
                  </a:rPr>
                  <a:t> wire, Type 01</a:t>
                </a:r>
                <a:endParaRPr lang="en-US" sz="1000" dirty="0">
                  <a:effectLst/>
                  <a:latin typeface="Times New Roman" panose="02020603050405020304" pitchFamily="18" charset="0"/>
                  <a:ea typeface="Times New Roman" panose="02020603050405020304" pitchFamily="18" charset="0"/>
                </a:endParaRPr>
              </a:p>
            </p:txBody>
          </p:sp>
          <p:cxnSp>
            <p:nvCxnSpPr>
              <p:cNvPr id="17" name="Straight Connector 16">
                <a:extLst>
                  <a:ext uri="{FF2B5EF4-FFF2-40B4-BE49-F238E27FC236}">
                    <a16:creationId xmlns:a16="http://schemas.microsoft.com/office/drawing/2014/main" id="{6850B369-E378-436D-84B3-C8BE0CA3B317}"/>
                  </a:ext>
                </a:extLst>
              </p:cNvPr>
              <p:cNvCxnSpPr>
                <a:cxnSpLocks noChangeShapeType="1"/>
                <a:stCxn id="16" idx="2"/>
              </p:cNvCxnSpPr>
              <p:nvPr/>
            </p:nvCxnSpPr>
            <p:spPr bwMode="auto">
              <a:xfrm flipH="1">
                <a:off x="2" y="-87102"/>
                <a:ext cx="128378" cy="163302"/>
              </a:xfrm>
              <a:prstGeom prst="line">
                <a:avLst/>
              </a:prstGeom>
              <a:noFill/>
              <a:ln w="9525">
                <a:solidFill>
                  <a:schemeClr val="tx1">
                    <a:lumMod val="100000"/>
                    <a:lumOff val="0"/>
                  </a:schemeClr>
                </a:solidFill>
                <a:round/>
                <a:headEnd/>
                <a:tailEnd type="oval" w="sm" len="sm"/>
              </a:ln>
              <a:extLst>
                <a:ext uri="{909E8E84-426E-40DD-AFC4-6F175D3DCCD1}">
                  <a14:hiddenFill xmlns:a14="http://schemas.microsoft.com/office/drawing/2010/main">
                    <a:noFill/>
                  </a14:hiddenFill>
                </a:ext>
              </a:extLst>
            </p:spPr>
          </p:cxnSp>
        </p:grpSp>
        <p:grpSp>
          <p:nvGrpSpPr>
            <p:cNvPr id="11" name="Group 10">
              <a:extLst>
                <a:ext uri="{FF2B5EF4-FFF2-40B4-BE49-F238E27FC236}">
                  <a16:creationId xmlns:a16="http://schemas.microsoft.com/office/drawing/2014/main" id="{51D9018D-B7B6-467A-B6E6-25E7994B782E}"/>
                </a:ext>
              </a:extLst>
            </p:cNvPr>
            <p:cNvGrpSpPr/>
            <p:nvPr/>
          </p:nvGrpSpPr>
          <p:grpSpPr>
            <a:xfrm>
              <a:off x="-140016" y="2456065"/>
              <a:ext cx="1357019" cy="454218"/>
              <a:chOff x="-2149791" y="1598815"/>
              <a:chExt cx="1357019" cy="454218"/>
            </a:xfrm>
          </p:grpSpPr>
          <p:sp>
            <p:nvSpPr>
              <p:cNvPr id="14" name="Text Box 505">
                <a:extLst>
                  <a:ext uri="{FF2B5EF4-FFF2-40B4-BE49-F238E27FC236}">
                    <a16:creationId xmlns:a16="http://schemas.microsoft.com/office/drawing/2014/main" id="{19E402E4-DBAF-49D0-8CBF-3EF78C450518}"/>
                  </a:ext>
                </a:extLst>
              </p:cNvPr>
              <p:cNvSpPr txBox="1">
                <a:spLocks noChangeArrowheads="1"/>
              </p:cNvSpPr>
              <p:nvPr/>
            </p:nvSpPr>
            <p:spPr bwMode="auto">
              <a:xfrm>
                <a:off x="-2149791" y="1598815"/>
                <a:ext cx="1357019" cy="208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dirty="0" err="1">
                    <a:effectLst/>
                    <a:latin typeface="Times New Roman" panose="02020603050405020304" pitchFamily="18" charset="0"/>
                    <a:ea typeface="Times New Roman" panose="02020603050405020304" pitchFamily="18" charset="0"/>
                  </a:rPr>
                  <a:t>Nb-Ti</a:t>
                </a:r>
                <a:r>
                  <a:rPr lang="en-GB" sz="1000" dirty="0">
                    <a:effectLst/>
                    <a:latin typeface="Times New Roman" panose="02020603050405020304" pitchFamily="18" charset="0"/>
                    <a:ea typeface="Times New Roman" panose="02020603050405020304" pitchFamily="18" charset="0"/>
                  </a:rPr>
                  <a:t> wire, Type 02</a:t>
                </a:r>
                <a:endParaRPr lang="en-US" sz="1000" dirty="0">
                  <a:effectLst/>
                  <a:latin typeface="Times New Roman" panose="02020603050405020304" pitchFamily="18" charset="0"/>
                  <a:ea typeface="Times New Roman" panose="02020603050405020304" pitchFamily="18" charset="0"/>
                </a:endParaRPr>
              </a:p>
            </p:txBody>
          </p:sp>
          <p:cxnSp>
            <p:nvCxnSpPr>
              <p:cNvPr id="15" name="Straight Connector 14">
                <a:extLst>
                  <a:ext uri="{FF2B5EF4-FFF2-40B4-BE49-F238E27FC236}">
                    <a16:creationId xmlns:a16="http://schemas.microsoft.com/office/drawing/2014/main" id="{7CCB9963-F2F7-402A-B83A-F58A401A7CE9}"/>
                  </a:ext>
                </a:extLst>
              </p:cNvPr>
              <p:cNvCxnSpPr>
                <a:cxnSpLocks noChangeShapeType="1"/>
                <a:stCxn id="14" idx="2"/>
              </p:cNvCxnSpPr>
              <p:nvPr/>
            </p:nvCxnSpPr>
            <p:spPr bwMode="auto">
              <a:xfrm>
                <a:off x="-1471281" y="1806987"/>
                <a:ext cx="232047" cy="246046"/>
              </a:xfrm>
              <a:prstGeom prst="line">
                <a:avLst/>
              </a:prstGeom>
              <a:noFill/>
              <a:ln w="9525">
                <a:solidFill>
                  <a:schemeClr val="tx1">
                    <a:lumMod val="100000"/>
                    <a:lumOff val="0"/>
                  </a:schemeClr>
                </a:solidFill>
                <a:round/>
                <a:headEnd/>
                <a:tailEnd type="oval" w="sm" len="sm"/>
              </a:ln>
              <a:extLst>
                <a:ext uri="{909E8E84-426E-40DD-AFC4-6F175D3DCCD1}">
                  <a14:hiddenFill xmlns:a14="http://schemas.microsoft.com/office/drawing/2010/main">
                    <a:noFill/>
                  </a14:hiddenFill>
                </a:ext>
              </a:extLst>
            </p:spPr>
          </p:cxnSp>
        </p:grpSp>
        <p:sp>
          <p:nvSpPr>
            <p:cNvPr id="12" name="Text Box 505">
              <a:extLst>
                <a:ext uri="{FF2B5EF4-FFF2-40B4-BE49-F238E27FC236}">
                  <a16:creationId xmlns:a16="http://schemas.microsoft.com/office/drawing/2014/main" id="{94B5674F-E774-46B8-8AEA-45F846F7F0D4}"/>
                </a:ext>
              </a:extLst>
            </p:cNvPr>
            <p:cNvSpPr txBox="1">
              <a:spLocks noChangeArrowheads="1"/>
            </p:cNvSpPr>
            <p:nvPr/>
          </p:nvSpPr>
          <p:spPr bwMode="auto">
            <a:xfrm>
              <a:off x="485775" y="1838325"/>
              <a:ext cx="753591" cy="1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b="1" dirty="0">
                  <a:effectLst/>
                  <a:latin typeface="Times New Roman" panose="02020603050405020304" pitchFamily="18" charset="0"/>
                  <a:ea typeface="Times New Roman" panose="02020603050405020304" pitchFamily="18" charset="0"/>
                </a:rPr>
                <a:t>18 kA cable</a:t>
              </a:r>
              <a:endParaRPr lang="en-US" sz="1000" b="1" dirty="0">
                <a:effectLst/>
                <a:latin typeface="Times New Roman" panose="02020603050405020304" pitchFamily="18" charset="0"/>
                <a:ea typeface="Times New Roman" panose="02020603050405020304" pitchFamily="18" charset="0"/>
              </a:endParaRPr>
            </a:p>
          </p:txBody>
        </p:sp>
        <p:sp>
          <p:nvSpPr>
            <p:cNvPr id="13" name="Text Box 505">
              <a:extLst>
                <a:ext uri="{FF2B5EF4-FFF2-40B4-BE49-F238E27FC236}">
                  <a16:creationId xmlns:a16="http://schemas.microsoft.com/office/drawing/2014/main" id="{81B4BE65-D39B-4172-B712-9098168C4B4D}"/>
                </a:ext>
              </a:extLst>
            </p:cNvPr>
            <p:cNvSpPr txBox="1">
              <a:spLocks noChangeArrowheads="1"/>
            </p:cNvSpPr>
            <p:nvPr/>
          </p:nvSpPr>
          <p:spPr bwMode="auto">
            <a:xfrm>
              <a:off x="671385" y="3697507"/>
              <a:ext cx="678232" cy="1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b="1" dirty="0">
                  <a:effectLst/>
                  <a:latin typeface="Times New Roman" panose="02020603050405020304" pitchFamily="18" charset="0"/>
                  <a:ea typeface="Times New Roman" panose="02020603050405020304" pitchFamily="18" charset="0"/>
                </a:rPr>
                <a:t>2 kA cable</a:t>
              </a:r>
              <a:endParaRPr lang="en-US" sz="1000" b="1" dirty="0">
                <a:effectLst/>
                <a:latin typeface="Times New Roman" panose="02020603050405020304" pitchFamily="18" charset="0"/>
                <a:ea typeface="Times New Roman" panose="02020603050405020304" pitchFamily="18" charset="0"/>
              </a:endParaRPr>
            </a:p>
          </p:txBody>
        </p:sp>
      </p:grpSp>
      <p:pic>
        <p:nvPicPr>
          <p:cNvPr id="20" name="Picture 19"/>
          <p:cNvPicPr>
            <a:picLocks noChangeAspect="1"/>
          </p:cNvPicPr>
          <p:nvPr/>
        </p:nvPicPr>
        <p:blipFill>
          <a:blip r:embed="rId4"/>
          <a:stretch>
            <a:fillRect/>
          </a:stretch>
        </p:blipFill>
        <p:spPr>
          <a:xfrm>
            <a:off x="470499" y="3868070"/>
            <a:ext cx="7797596" cy="951855"/>
          </a:xfrm>
          <a:prstGeom prst="rect">
            <a:avLst/>
          </a:prstGeom>
        </p:spPr>
      </p:pic>
    </p:spTree>
    <p:extLst>
      <p:ext uri="{BB962C8B-B14F-4D97-AF65-F5344CB8AC3E}">
        <p14:creationId xmlns:p14="http://schemas.microsoft.com/office/powerpoint/2010/main" val="4213262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20968-3839-41DB-AFD9-EB1613B78286}"/>
              </a:ext>
            </a:extLst>
          </p:cNvPr>
          <p:cNvSpPr>
            <a:spLocks noGrp="1"/>
          </p:cNvSpPr>
          <p:nvPr>
            <p:ph type="title"/>
          </p:nvPr>
        </p:nvSpPr>
        <p:spPr/>
        <p:txBody>
          <a:bodyPr/>
          <a:lstStyle/>
          <a:p>
            <a:r>
              <a:rPr lang="en-US" dirty="0"/>
              <a:t>Insulation Scheme and Protective Sheaths</a:t>
            </a:r>
          </a:p>
        </p:txBody>
      </p:sp>
      <p:sp>
        <p:nvSpPr>
          <p:cNvPr id="3" name="Content Placeholder 2">
            <a:extLst>
              <a:ext uri="{FF2B5EF4-FFF2-40B4-BE49-F238E27FC236}">
                <a16:creationId xmlns:a16="http://schemas.microsoft.com/office/drawing/2014/main" id="{9CBBA805-7C7E-4CC0-9143-EB06B92876AF}"/>
              </a:ext>
            </a:extLst>
          </p:cNvPr>
          <p:cNvSpPr>
            <a:spLocks noGrp="1"/>
          </p:cNvSpPr>
          <p:nvPr>
            <p:ph idx="1"/>
          </p:nvPr>
        </p:nvSpPr>
        <p:spPr>
          <a:xfrm>
            <a:off x="483164" y="1010608"/>
            <a:ext cx="6265844" cy="3289334"/>
          </a:xfrm>
        </p:spPr>
        <p:txBody>
          <a:bodyPr>
            <a:normAutofit fontScale="70000" lnSpcReduction="20000"/>
          </a:bodyPr>
          <a:lstStyle/>
          <a:p>
            <a:pPr algn="l"/>
            <a:r>
              <a:rPr lang="en-GB" sz="2800" dirty="0">
                <a:latin typeface="Arial (Body)"/>
              </a:rPr>
              <a:t>Electrical insulation of bus bars provided by two layers of polyimide </a:t>
            </a:r>
            <a:r>
              <a:rPr lang="en-GB" sz="2800" dirty="0" err="1">
                <a:latin typeface="Arial (Body)"/>
              </a:rPr>
              <a:t>Kapton</a:t>
            </a:r>
            <a:r>
              <a:rPr lang="en-GB" sz="2800" baseline="30000" dirty="0">
                <a:latin typeface="Arial (Body)"/>
                <a:sym typeface="Symbol" panose="05050102010706020507" pitchFamily="18" charset="2"/>
              </a:rPr>
              <a:t></a:t>
            </a:r>
            <a:r>
              <a:rPr lang="en-GB" sz="2800" dirty="0">
                <a:latin typeface="Arial (Body)"/>
              </a:rPr>
              <a:t> (see next slide)</a:t>
            </a:r>
          </a:p>
          <a:p>
            <a:pPr algn="l"/>
            <a:r>
              <a:rPr lang="en-GB" dirty="0">
                <a:latin typeface="Arial (Body)"/>
              </a:rPr>
              <a:t>Insulated cables enclosed in a protective sheath, protecting from external abrasion and </a:t>
            </a:r>
            <a:r>
              <a:rPr lang="en-GB" dirty="0"/>
              <a:t>ensuring the mechanical integrity and stability of the cable</a:t>
            </a:r>
          </a:p>
          <a:p>
            <a:pPr algn="l"/>
            <a:r>
              <a:rPr lang="en-GB" dirty="0"/>
              <a:t>Sheath manufactured from an electrically insulating material</a:t>
            </a:r>
          </a:p>
          <a:p>
            <a:pPr algn="l"/>
            <a:r>
              <a:rPr lang="en-GB" dirty="0"/>
              <a:t>Sheath will provide full coverage of insulation</a:t>
            </a:r>
          </a:p>
          <a:p>
            <a:pPr algn="l"/>
            <a:r>
              <a:rPr lang="en-GB" dirty="0"/>
              <a:t>Sheath thickness not exceeding 1 mm</a:t>
            </a:r>
          </a:p>
          <a:p>
            <a:pPr algn="l"/>
            <a:r>
              <a:rPr lang="en-US" dirty="0"/>
              <a:t>Insulation layout similar to what is already implemented in the MgB</a:t>
            </a:r>
            <a:r>
              <a:rPr lang="en-US" baseline="-25000" dirty="0"/>
              <a:t>2</a:t>
            </a:r>
            <a:r>
              <a:rPr lang="en-US" dirty="0"/>
              <a:t> SC cables</a:t>
            </a:r>
            <a:endParaRPr lang="en-GB" dirty="0"/>
          </a:p>
          <a:p>
            <a:pPr algn="l"/>
            <a:endParaRPr lang="en-GB" dirty="0"/>
          </a:p>
          <a:p>
            <a:pPr algn="l"/>
            <a:endParaRPr lang="en-GB" sz="2800" dirty="0">
              <a:latin typeface="Arial (Body)"/>
            </a:endParaRPr>
          </a:p>
          <a:p>
            <a:endParaRPr lang="en-GB" sz="2800" dirty="0">
              <a:latin typeface="Arial (Body)"/>
            </a:endParaRPr>
          </a:p>
          <a:p>
            <a:endParaRPr lang="en-US" dirty="0"/>
          </a:p>
        </p:txBody>
      </p:sp>
      <p:sp>
        <p:nvSpPr>
          <p:cNvPr id="4" name="Slide Number Placeholder 3">
            <a:extLst>
              <a:ext uri="{FF2B5EF4-FFF2-40B4-BE49-F238E27FC236}">
                <a16:creationId xmlns:a16="http://schemas.microsoft.com/office/drawing/2014/main" id="{D780E7D7-9C2E-49CE-9090-D6C404F3A002}"/>
              </a:ext>
            </a:extLst>
          </p:cNvPr>
          <p:cNvSpPr>
            <a:spLocks noGrp="1"/>
          </p:cNvSpPr>
          <p:nvPr>
            <p:ph type="sldNum" sz="quarter" idx="12"/>
          </p:nvPr>
        </p:nvSpPr>
        <p:spPr/>
        <p:txBody>
          <a:bodyPr/>
          <a:lstStyle/>
          <a:p>
            <a:fld id="{BFDCA1C4-9514-7B4F-976F-D92F7E296653}" type="slidenum">
              <a:rPr lang="fr-FR" smtClean="0"/>
              <a:pPr/>
              <a:t>9</a:t>
            </a:fld>
            <a:endParaRPr lang="fr-FR"/>
          </a:p>
        </p:txBody>
      </p:sp>
      <p:grpSp>
        <p:nvGrpSpPr>
          <p:cNvPr id="30" name="Group 29">
            <a:extLst>
              <a:ext uri="{FF2B5EF4-FFF2-40B4-BE49-F238E27FC236}">
                <a16:creationId xmlns:a16="http://schemas.microsoft.com/office/drawing/2014/main" id="{491E64EC-7070-42FC-A4C0-B27EEBB92649}"/>
              </a:ext>
            </a:extLst>
          </p:cNvPr>
          <p:cNvGrpSpPr/>
          <p:nvPr/>
        </p:nvGrpSpPr>
        <p:grpSpPr>
          <a:xfrm>
            <a:off x="6948264" y="921388"/>
            <a:ext cx="1517484" cy="3368038"/>
            <a:chOff x="0" y="0"/>
            <a:chExt cx="1783469" cy="3874537"/>
          </a:xfrm>
        </p:grpSpPr>
        <p:pic>
          <p:nvPicPr>
            <p:cNvPr id="31" name="Picture 30" descr="A close up of a logo&#10;&#10;Description automatically generated">
              <a:extLst>
                <a:ext uri="{FF2B5EF4-FFF2-40B4-BE49-F238E27FC236}">
                  <a16:creationId xmlns:a16="http://schemas.microsoft.com/office/drawing/2014/main" id="{26BCFF25-8FEC-481C-A6EC-E3AA55730605}"/>
                </a:ext>
              </a:extLst>
            </p:cNvPr>
            <p:cNvPicPr>
              <a:picLocks noChangeAspect="1"/>
            </p:cNvPicPr>
            <p:nvPr/>
          </p:nvPicPr>
          <p:blipFill>
            <a:blip r:embed="rId2"/>
            <a:stretch>
              <a:fillRect/>
            </a:stretch>
          </p:blipFill>
          <p:spPr>
            <a:xfrm>
              <a:off x="0" y="0"/>
              <a:ext cx="1763395" cy="1763395"/>
            </a:xfrm>
            <a:prstGeom prst="rect">
              <a:avLst/>
            </a:prstGeom>
          </p:spPr>
        </p:pic>
        <p:pic>
          <p:nvPicPr>
            <p:cNvPr id="32" name="Picture 31" descr="A picture containing building&#10;&#10;Description automatically generated">
              <a:extLst>
                <a:ext uri="{FF2B5EF4-FFF2-40B4-BE49-F238E27FC236}">
                  <a16:creationId xmlns:a16="http://schemas.microsoft.com/office/drawing/2014/main" id="{DACBA3A3-7C21-471B-B354-3C006D499A49}"/>
                </a:ext>
              </a:extLst>
            </p:cNvPr>
            <p:cNvPicPr>
              <a:picLocks noChangeAspect="1"/>
            </p:cNvPicPr>
            <p:nvPr/>
          </p:nvPicPr>
          <p:blipFill>
            <a:blip r:embed="rId3"/>
            <a:stretch>
              <a:fillRect/>
            </a:stretch>
          </p:blipFill>
          <p:spPr>
            <a:xfrm>
              <a:off x="537109" y="2662225"/>
              <a:ext cx="946785" cy="949961"/>
            </a:xfrm>
            <a:prstGeom prst="rect">
              <a:avLst/>
            </a:prstGeom>
          </p:spPr>
        </p:pic>
        <p:grpSp>
          <p:nvGrpSpPr>
            <p:cNvPr id="33" name="Group 32">
              <a:extLst>
                <a:ext uri="{FF2B5EF4-FFF2-40B4-BE49-F238E27FC236}">
                  <a16:creationId xmlns:a16="http://schemas.microsoft.com/office/drawing/2014/main" id="{4AACDC0C-A86D-4846-A2C7-091A39A7C0AE}"/>
                </a:ext>
              </a:extLst>
            </p:cNvPr>
            <p:cNvGrpSpPr/>
            <p:nvPr/>
          </p:nvGrpSpPr>
          <p:grpSpPr>
            <a:xfrm>
              <a:off x="1180596" y="1513841"/>
              <a:ext cx="602873" cy="788259"/>
              <a:chOff x="304296" y="475616"/>
              <a:chExt cx="602873" cy="788259"/>
            </a:xfrm>
          </p:grpSpPr>
          <p:cxnSp>
            <p:nvCxnSpPr>
              <p:cNvPr id="42" name="Straight Connector 41">
                <a:extLst>
                  <a:ext uri="{FF2B5EF4-FFF2-40B4-BE49-F238E27FC236}">
                    <a16:creationId xmlns:a16="http://schemas.microsoft.com/office/drawing/2014/main" id="{F6DDD84C-43D0-41FC-91F4-584D6C286C44}"/>
                  </a:ext>
                </a:extLst>
              </p:cNvPr>
              <p:cNvCxnSpPr>
                <a:cxnSpLocks noChangeShapeType="1"/>
                <a:stCxn id="43" idx="0"/>
              </p:cNvCxnSpPr>
              <p:nvPr/>
            </p:nvCxnSpPr>
            <p:spPr bwMode="auto">
              <a:xfrm flipH="1" flipV="1">
                <a:off x="527321" y="475616"/>
                <a:ext cx="78412" cy="611229"/>
              </a:xfrm>
              <a:prstGeom prst="line">
                <a:avLst/>
              </a:prstGeom>
              <a:noFill/>
              <a:ln w="9525">
                <a:solidFill>
                  <a:schemeClr val="tx1">
                    <a:lumMod val="100000"/>
                    <a:lumOff val="0"/>
                  </a:schemeClr>
                </a:solidFill>
                <a:round/>
                <a:headEnd/>
                <a:tailEnd type="oval" w="sm" len="sm"/>
              </a:ln>
              <a:extLst>
                <a:ext uri="{909E8E84-426E-40DD-AFC4-6F175D3DCCD1}">
                  <a14:hiddenFill xmlns:a14="http://schemas.microsoft.com/office/drawing/2010/main">
                    <a:noFill/>
                  </a14:hiddenFill>
                </a:ext>
              </a:extLst>
            </p:spPr>
          </p:cxnSp>
          <p:sp>
            <p:nvSpPr>
              <p:cNvPr id="43" name="Text Box 505">
                <a:extLst>
                  <a:ext uri="{FF2B5EF4-FFF2-40B4-BE49-F238E27FC236}">
                    <a16:creationId xmlns:a16="http://schemas.microsoft.com/office/drawing/2014/main" id="{5BE2F77A-151A-4C76-A03B-5D5253D3BD0A}"/>
                  </a:ext>
                </a:extLst>
              </p:cNvPr>
              <p:cNvSpPr txBox="1">
                <a:spLocks noChangeArrowheads="1"/>
              </p:cNvSpPr>
              <p:nvPr/>
            </p:nvSpPr>
            <p:spPr bwMode="auto">
              <a:xfrm>
                <a:off x="304296" y="1086845"/>
                <a:ext cx="602873" cy="1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dirty="0">
                    <a:effectLst/>
                    <a:latin typeface="Times New Roman" panose="02020603050405020304" pitchFamily="18" charset="0"/>
                    <a:ea typeface="Times New Roman" panose="02020603050405020304" pitchFamily="18" charset="0"/>
                  </a:rPr>
                  <a:t>Insulation</a:t>
                </a:r>
                <a:endParaRPr lang="en-US" sz="1000" dirty="0">
                  <a:effectLst/>
                  <a:latin typeface="Times New Roman" panose="02020603050405020304" pitchFamily="18" charset="0"/>
                  <a:ea typeface="Times New Roman" panose="02020603050405020304" pitchFamily="18" charset="0"/>
                </a:endParaRPr>
              </a:p>
            </p:txBody>
          </p:sp>
        </p:grpSp>
        <p:cxnSp>
          <p:nvCxnSpPr>
            <p:cNvPr id="41" name="Straight Connector 40">
              <a:extLst>
                <a:ext uri="{FF2B5EF4-FFF2-40B4-BE49-F238E27FC236}">
                  <a16:creationId xmlns:a16="http://schemas.microsoft.com/office/drawing/2014/main" id="{A4DA354D-93B0-4C00-9BC5-4F811BF94DB4}"/>
                </a:ext>
              </a:extLst>
            </p:cNvPr>
            <p:cNvCxnSpPr>
              <a:cxnSpLocks noChangeShapeType="1"/>
            </p:cNvCxnSpPr>
            <p:nvPr/>
          </p:nvCxnSpPr>
          <p:spPr bwMode="auto">
            <a:xfrm flipV="1">
              <a:off x="335696" y="1611063"/>
              <a:ext cx="69862" cy="527426"/>
            </a:xfrm>
            <a:prstGeom prst="line">
              <a:avLst/>
            </a:prstGeom>
            <a:noFill/>
            <a:ln w="9525">
              <a:solidFill>
                <a:schemeClr val="tx1">
                  <a:lumMod val="100000"/>
                  <a:lumOff val="0"/>
                </a:schemeClr>
              </a:solidFill>
              <a:round/>
              <a:headEnd/>
              <a:tailEnd type="oval" w="sm" len="sm"/>
            </a:ln>
            <a:extLst>
              <a:ext uri="{909E8E84-426E-40DD-AFC4-6F175D3DCCD1}">
                <a14:hiddenFill xmlns:a14="http://schemas.microsoft.com/office/drawing/2010/main">
                  <a:noFill/>
                </a14:hiddenFill>
              </a:ext>
            </a:extLst>
          </p:spPr>
        </p:cxnSp>
        <p:grpSp>
          <p:nvGrpSpPr>
            <p:cNvPr id="35" name="Group 34">
              <a:extLst>
                <a:ext uri="{FF2B5EF4-FFF2-40B4-BE49-F238E27FC236}">
                  <a16:creationId xmlns:a16="http://schemas.microsoft.com/office/drawing/2014/main" id="{9ABD6312-7A39-48D5-BA33-24AAD45E8DE8}"/>
                </a:ext>
              </a:extLst>
            </p:cNvPr>
            <p:cNvGrpSpPr/>
            <p:nvPr/>
          </p:nvGrpSpPr>
          <p:grpSpPr>
            <a:xfrm>
              <a:off x="75067" y="2211459"/>
              <a:ext cx="511617" cy="759724"/>
              <a:chOff x="-1934708" y="1354209"/>
              <a:chExt cx="511617" cy="759724"/>
            </a:xfrm>
          </p:grpSpPr>
          <p:sp>
            <p:nvSpPr>
              <p:cNvPr id="38" name="Text Box 505">
                <a:extLst>
                  <a:ext uri="{FF2B5EF4-FFF2-40B4-BE49-F238E27FC236}">
                    <a16:creationId xmlns:a16="http://schemas.microsoft.com/office/drawing/2014/main" id="{C84130CA-926F-469E-B5FC-5FEC7D8E53B2}"/>
                  </a:ext>
                </a:extLst>
              </p:cNvPr>
              <p:cNvSpPr txBox="1">
                <a:spLocks noChangeArrowheads="1"/>
              </p:cNvSpPr>
              <p:nvPr/>
            </p:nvSpPr>
            <p:spPr bwMode="auto">
              <a:xfrm>
                <a:off x="-1934708" y="1354209"/>
                <a:ext cx="410708" cy="1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dirty="0">
                    <a:effectLst/>
                    <a:latin typeface="Times New Roman" panose="02020603050405020304" pitchFamily="18" charset="0"/>
                    <a:ea typeface="Times New Roman" panose="02020603050405020304" pitchFamily="18" charset="0"/>
                  </a:rPr>
                  <a:t>Sheath</a:t>
                </a:r>
                <a:endParaRPr lang="en-US" sz="1000" dirty="0">
                  <a:effectLst/>
                  <a:latin typeface="Times New Roman" panose="02020603050405020304" pitchFamily="18" charset="0"/>
                  <a:ea typeface="Times New Roman" panose="02020603050405020304" pitchFamily="18" charset="0"/>
                </a:endParaRPr>
              </a:p>
            </p:txBody>
          </p:sp>
          <p:cxnSp>
            <p:nvCxnSpPr>
              <p:cNvPr id="39" name="Straight Connector 38">
                <a:extLst>
                  <a:ext uri="{FF2B5EF4-FFF2-40B4-BE49-F238E27FC236}">
                    <a16:creationId xmlns:a16="http://schemas.microsoft.com/office/drawing/2014/main" id="{9CFB7262-E5B2-4317-A5D4-F036964233D0}"/>
                  </a:ext>
                </a:extLst>
              </p:cNvPr>
              <p:cNvCxnSpPr>
                <a:cxnSpLocks noChangeShapeType="1"/>
              </p:cNvCxnSpPr>
              <p:nvPr/>
            </p:nvCxnSpPr>
            <p:spPr bwMode="auto">
              <a:xfrm>
                <a:off x="-1639149" y="1531239"/>
                <a:ext cx="216058" cy="582694"/>
              </a:xfrm>
              <a:prstGeom prst="line">
                <a:avLst/>
              </a:prstGeom>
              <a:noFill/>
              <a:ln w="9525">
                <a:solidFill>
                  <a:schemeClr val="tx1">
                    <a:lumMod val="100000"/>
                    <a:lumOff val="0"/>
                  </a:schemeClr>
                </a:solidFill>
                <a:round/>
                <a:headEnd/>
                <a:tailEnd type="oval" w="sm" len="sm"/>
              </a:ln>
              <a:extLst>
                <a:ext uri="{909E8E84-426E-40DD-AFC4-6F175D3DCCD1}">
                  <a14:hiddenFill xmlns:a14="http://schemas.microsoft.com/office/drawing/2010/main">
                    <a:noFill/>
                  </a14:hiddenFill>
                </a:ext>
              </a:extLst>
            </p:spPr>
          </p:cxnSp>
        </p:grpSp>
        <p:sp>
          <p:nvSpPr>
            <p:cNvPr id="36" name="Text Box 505">
              <a:extLst>
                <a:ext uri="{FF2B5EF4-FFF2-40B4-BE49-F238E27FC236}">
                  <a16:creationId xmlns:a16="http://schemas.microsoft.com/office/drawing/2014/main" id="{B81C4703-34E7-437D-BF67-A76C9B9601D8}"/>
                </a:ext>
              </a:extLst>
            </p:cNvPr>
            <p:cNvSpPr txBox="1">
              <a:spLocks noChangeArrowheads="1"/>
            </p:cNvSpPr>
            <p:nvPr/>
          </p:nvSpPr>
          <p:spPr bwMode="auto">
            <a:xfrm>
              <a:off x="485775" y="1838325"/>
              <a:ext cx="753591" cy="1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b="1" dirty="0">
                  <a:effectLst/>
                  <a:latin typeface="Times New Roman" panose="02020603050405020304" pitchFamily="18" charset="0"/>
                  <a:ea typeface="Times New Roman" panose="02020603050405020304" pitchFamily="18" charset="0"/>
                </a:rPr>
                <a:t>18 kA cable</a:t>
              </a:r>
              <a:endParaRPr lang="en-US" sz="1000" b="1" dirty="0">
                <a:effectLst/>
                <a:latin typeface="Times New Roman" panose="02020603050405020304" pitchFamily="18" charset="0"/>
                <a:ea typeface="Times New Roman" panose="02020603050405020304" pitchFamily="18" charset="0"/>
              </a:endParaRPr>
            </a:p>
          </p:txBody>
        </p:sp>
        <p:sp>
          <p:nvSpPr>
            <p:cNvPr id="37" name="Text Box 505">
              <a:extLst>
                <a:ext uri="{FF2B5EF4-FFF2-40B4-BE49-F238E27FC236}">
                  <a16:creationId xmlns:a16="http://schemas.microsoft.com/office/drawing/2014/main" id="{14CD2098-73D2-477D-A553-42981EE909C4}"/>
                </a:ext>
              </a:extLst>
            </p:cNvPr>
            <p:cNvSpPr txBox="1">
              <a:spLocks noChangeArrowheads="1"/>
            </p:cNvSpPr>
            <p:nvPr/>
          </p:nvSpPr>
          <p:spPr bwMode="auto">
            <a:xfrm>
              <a:off x="671385" y="3697507"/>
              <a:ext cx="678232" cy="1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b="1" dirty="0">
                  <a:effectLst/>
                  <a:latin typeface="Times New Roman" panose="02020603050405020304" pitchFamily="18" charset="0"/>
                  <a:ea typeface="Times New Roman" panose="02020603050405020304" pitchFamily="18" charset="0"/>
                </a:rPr>
                <a:t>2 kA cable</a:t>
              </a:r>
              <a:endParaRPr lang="en-US" sz="1000" b="1" dirty="0">
                <a:effectLst/>
                <a:latin typeface="Times New Roman" panose="02020603050405020304" pitchFamily="18" charset="0"/>
                <a:ea typeface="Times New Roman" panose="02020603050405020304" pitchFamily="18" charset="0"/>
              </a:endParaRPr>
            </a:p>
          </p:txBody>
        </p:sp>
      </p:grpSp>
      <p:cxnSp>
        <p:nvCxnSpPr>
          <p:cNvPr id="47" name="Straight Connector 46">
            <a:extLst>
              <a:ext uri="{FF2B5EF4-FFF2-40B4-BE49-F238E27FC236}">
                <a16:creationId xmlns:a16="http://schemas.microsoft.com/office/drawing/2014/main" id="{5B00ECE5-14C1-498A-BEAA-27C5C4465A9C}"/>
              </a:ext>
            </a:extLst>
          </p:cNvPr>
          <p:cNvCxnSpPr>
            <a:cxnSpLocks noChangeShapeType="1"/>
          </p:cNvCxnSpPr>
          <p:nvPr/>
        </p:nvCxnSpPr>
        <p:spPr bwMode="auto">
          <a:xfrm flipH="1">
            <a:off x="8070481" y="2920698"/>
            <a:ext cx="72069" cy="460298"/>
          </a:xfrm>
          <a:prstGeom prst="line">
            <a:avLst/>
          </a:prstGeom>
          <a:noFill/>
          <a:ln w="9525">
            <a:solidFill>
              <a:schemeClr val="tx1">
                <a:lumMod val="100000"/>
                <a:lumOff val="0"/>
              </a:schemeClr>
            </a:solidFill>
            <a:round/>
            <a:headEnd/>
            <a:tailEnd type="oval" w="sm" len="sm"/>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552729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16:9 format</Description0>
    <Note xmlns="8946e33d-fd2f-4ae4-8ee9-d90c129cdf9e">For external collaborators: you may replace the CERN logo by your home institute logo if needed
https://edms.cern.ch/document/1586456/</Not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6AB97CC-549D-4859-BC7E-5D3C9B0F7F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1CD65B3-E8D1-4001-8E0C-4AF8A697297C}">
  <ds:schemaRef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8946e33d-fd2f-4ae4-8ee9-d90c129cdf9e"/>
    <ds:schemaRef ds:uri="http://schemas.microsoft.com/office/2006/documentManagement/types"/>
    <ds:schemaRef ds:uri="http://www.w3.org/XML/1998/namespace"/>
    <ds:schemaRef ds:uri="http://purl.org/dc/terms/"/>
  </ds:schemaRefs>
</ds:datastoreItem>
</file>

<file path=customXml/itemProps3.xml><?xml version="1.0" encoding="utf-8"?>
<ds:datastoreItem xmlns:ds="http://schemas.openxmlformats.org/officeDocument/2006/customXml" ds:itemID="{98DC553A-4E25-48C2-96AD-A2BB337CB84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HLU-Pres-test01.thmx</Template>
  <TotalTime>7912</TotalTime>
  <Words>1952</Words>
  <Application>Microsoft Office PowerPoint</Application>
  <PresentationFormat>On-screen Show (16:9)</PresentationFormat>
  <Paragraphs>206</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Arial (Body)</vt:lpstr>
      <vt:lpstr>Calibri</vt:lpstr>
      <vt:lpstr>Symbol</vt:lpstr>
      <vt:lpstr>Times New Roman</vt:lpstr>
      <vt:lpstr>Wingdings</vt:lpstr>
      <vt:lpstr>Thème Office</vt:lpstr>
      <vt:lpstr>Nb-Ti Round 18 kA and 2 kA Bus Bar Design, Procurement and Qualification Design of Other Bus Bars and Magnet “Leads”</vt:lpstr>
      <vt:lpstr>Outline</vt:lpstr>
      <vt:lpstr>Recap of Specification for Round Bus Bars</vt:lpstr>
      <vt:lpstr>Minimum SC and Cu Cross-Sectional Area</vt:lpstr>
      <vt:lpstr>Bus Bar Geometry: Use of the SC Link Layout</vt:lpstr>
      <vt:lpstr>Expected Performance of the 18 kA and 2 kA Bus Bars</vt:lpstr>
      <vt:lpstr>Copper Core</vt:lpstr>
      <vt:lpstr>SC Layer</vt:lpstr>
      <vt:lpstr>Insulation Scheme and Protective Sheaths</vt:lpstr>
      <vt:lpstr>Bus Bar Insulation</vt:lpstr>
      <vt:lpstr>Measured performances of proof of concept 18 kA and 2 kA Bus Bars</vt:lpstr>
      <vt:lpstr>Production (hand made) of demonstrators of  18 kA and 2 kA bus bars</vt:lpstr>
      <vt:lpstr>Assemblies of 2 kA and 18 kA Cables</vt:lpstr>
      <vt:lpstr>Procurement of Round Bus Bars</vt:lpstr>
      <vt:lpstr>Qualification of Round Bus Bars </vt:lpstr>
      <vt:lpstr>Design of Flat Bus Bars and Magnet Leads</vt:lpstr>
      <vt:lpstr>Summary</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HiLumi-Pres-Template-16-9-2logo-v2</dc:title>
  <dc:creator>André-Pierre OLIVIER</dc:creator>
  <cp:lastModifiedBy>Jerome Fleiter</cp:lastModifiedBy>
  <cp:revision>445</cp:revision>
  <cp:lastPrinted>2021-04-13T13:24:26Z</cp:lastPrinted>
  <dcterms:created xsi:type="dcterms:W3CDTF">2016-02-12T09:02:01Z</dcterms:created>
  <dcterms:modified xsi:type="dcterms:W3CDTF">2021-04-14T06:46:56Z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