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263" r:id="rId5"/>
    <p:sldId id="268" r:id="rId6"/>
    <p:sldId id="269" r:id="rId7"/>
    <p:sldId id="270" r:id="rId8"/>
    <p:sldId id="273" r:id="rId9"/>
    <p:sldId id="274" r:id="rId10"/>
    <p:sldId id="275" r:id="rId11"/>
    <p:sldId id="280" r:id="rId12"/>
    <p:sldId id="281" r:id="rId13"/>
    <p:sldId id="282" r:id="rId14"/>
    <p:sldId id="279" r:id="rId15"/>
    <p:sldId id="288" r:id="rId16"/>
    <p:sldId id="287" r:id="rId17"/>
    <p:sldId id="284" r:id="rId18"/>
    <p:sldId id="272" r:id="rId19"/>
    <p:sldId id="278" r:id="rId20"/>
    <p:sldId id="283" r:id="rId21"/>
    <p:sldId id="277" r:id="rId22"/>
    <p:sldId id="290" r:id="rId23"/>
    <p:sldId id="293" r:id="rId24"/>
    <p:sldId id="297" r:id="rId25"/>
    <p:sldId id="276" r:id="rId26"/>
    <p:sldId id="289" r:id="rId27"/>
    <p:sldId id="292" r:id="rId28"/>
    <p:sldId id="286" r:id="rId29"/>
    <p:sldId id="296" r:id="rId30"/>
    <p:sldId id="285" r:id="rId31"/>
    <p:sldId id="294" r:id="rId32"/>
    <p:sldId id="291" r:id="rId33"/>
    <p:sldId id="295" r:id="rId3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AFC"/>
    <a:srgbClr val="0B700E"/>
    <a:srgbClr val="199D3D"/>
    <a:srgbClr val="1BA35A"/>
    <a:srgbClr val="33CC33"/>
    <a:srgbClr val="76FF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3266" autoAdjust="0"/>
  </p:normalViewPr>
  <p:slideViewPr>
    <p:cSldViewPr snapToObjects="1" showGuides="1">
      <p:cViewPr varScale="1">
        <p:scale>
          <a:sx n="148" d="100"/>
          <a:sy n="148" d="100"/>
        </p:scale>
        <p:origin x="414" y="13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13/04/2021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2496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008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449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7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5551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5212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png"/><Relationship Id="rId4" Type="http://schemas.openxmlformats.org/officeDocument/2006/relationships/image" Target="../media/image6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6.png"/><Relationship Id="rId7" Type="http://schemas.openxmlformats.org/officeDocument/2006/relationships/image" Target="../media/image7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11" Type="http://schemas.openxmlformats.org/officeDocument/2006/relationships/image" Target="../media/image74.png"/><Relationship Id="rId5" Type="http://schemas.openxmlformats.org/officeDocument/2006/relationships/image" Target="../media/image68.jpeg"/><Relationship Id="rId10" Type="http://schemas.openxmlformats.org/officeDocument/2006/relationships/image" Target="../media/image73.png"/><Relationship Id="rId4" Type="http://schemas.openxmlformats.org/officeDocument/2006/relationships/image" Target="../media/image67.jpeg"/><Relationship Id="rId9" Type="http://schemas.openxmlformats.org/officeDocument/2006/relationships/image" Target="../media/image7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910314/" TargetMode="External"/><Relationship Id="rId13" Type="http://schemas.openxmlformats.org/officeDocument/2006/relationships/hyperlink" Target="https://indico.cern.ch/event/963060/" TargetMode="External"/><Relationship Id="rId3" Type="http://schemas.openxmlformats.org/officeDocument/2006/relationships/hyperlink" Target="https://indico.cern.ch/event/478951/" TargetMode="External"/><Relationship Id="rId7" Type="http://schemas.openxmlformats.org/officeDocument/2006/relationships/hyperlink" Target="https://indico.cern.ch/event/790483/" TargetMode="External"/><Relationship Id="rId12" Type="http://schemas.openxmlformats.org/officeDocument/2006/relationships/hyperlink" Target="https://edms.cern.ch/document/2515485/" TargetMode="External"/><Relationship Id="rId2" Type="http://schemas.openxmlformats.org/officeDocument/2006/relationships/hyperlink" Target="https://lhc-div-mms.web.cern.ch/lhc-div-mms/tests/MAG/docum/hilumi/Presentations/2015-12-10_hp_busbar.ppt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805403/" TargetMode="External"/><Relationship Id="rId11" Type="http://schemas.openxmlformats.org/officeDocument/2006/relationships/hyperlink" Target="https://indico.cern.ch/event/742082/contributions/3141508/" TargetMode="External"/><Relationship Id="rId5" Type="http://schemas.openxmlformats.org/officeDocument/2006/relationships/hyperlink" Target="https://indico.cern.ch/event/746549/" TargetMode="External"/><Relationship Id="rId10" Type="http://schemas.openxmlformats.org/officeDocument/2006/relationships/hyperlink" Target="https://indico.cern.ch/event/647714/contributions/2646576/" TargetMode="External"/><Relationship Id="rId4" Type="http://schemas.openxmlformats.org/officeDocument/2006/relationships/hyperlink" Target="https://indico.cern.ch/event/946104/" TargetMode="External"/><Relationship Id="rId9" Type="http://schemas.openxmlformats.org/officeDocument/2006/relationships/hyperlink" Target="https://indico.cern.ch/event/835702/contributions/3503952/" TargetMode="External"/><Relationship Id="rId14" Type="http://schemas.openxmlformats.org/officeDocument/2006/relationships/hyperlink" Target="https://edms.cern.ch/document/1144154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jpe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pn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5.png"/><Relationship Id="rId7" Type="http://schemas.microsoft.com/office/2007/relationships/hdphoto" Target="../media/hdphoto1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2.png"/><Relationship Id="rId5" Type="http://schemas.openxmlformats.org/officeDocument/2006/relationships/image" Target="../media/image37.png"/><Relationship Id="rId10" Type="http://schemas.openxmlformats.org/officeDocument/2006/relationships/image" Target="../media/image41.jpeg"/><Relationship Id="rId4" Type="http://schemas.openxmlformats.org/officeDocument/2006/relationships/image" Target="../media/image36.png"/><Relationship Id="rId9" Type="http://schemas.openxmlformats.org/officeDocument/2006/relationships/image" Target="../media/image4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jpe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Busbars</a:t>
            </a:r>
            <a:r>
              <a:rPr lang="en-US" dirty="0"/>
              <a:t>, internal routing, supports and expansion loops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2931790"/>
            <a:ext cx="6480000" cy="1411610"/>
          </a:xfrm>
        </p:spPr>
        <p:txBody>
          <a:bodyPr>
            <a:normAutofit fontScale="62500" lnSpcReduction="20000"/>
          </a:bodyPr>
          <a:lstStyle/>
          <a:p>
            <a:r>
              <a:rPr lang="en-GB" sz="2600" dirty="0"/>
              <a:t>H. Prin</a:t>
            </a:r>
          </a:p>
          <a:p>
            <a:pPr lvl="1" algn="l"/>
            <a:r>
              <a:rPr lang="en-GB" sz="2000" dirty="0"/>
              <a:t>E. Todesco, R. Principe, J. Fleiter</a:t>
            </a:r>
          </a:p>
          <a:p>
            <a:pPr lvl="1" algn="l">
              <a:tabLst>
                <a:tab pos="1431925" algn="l"/>
              </a:tabLst>
            </a:pPr>
            <a:r>
              <a:rPr lang="en-GB" sz="2000" dirty="0"/>
              <a:t>IT quads: 	R. Bossert (FNAL), A. Temporal for the integration</a:t>
            </a:r>
          </a:p>
          <a:p>
            <a:pPr lvl="1" algn="l">
              <a:tabLst>
                <a:tab pos="1431925" algn="l"/>
              </a:tabLst>
            </a:pPr>
            <a:r>
              <a:rPr lang="en-GB" sz="2000" dirty="0"/>
              <a:t>D1: 	T. Nakamoto (KEK), Y. Leclercq, D. Duarte Ramos</a:t>
            </a:r>
          </a:p>
          <a:p>
            <a:pPr lvl="1" algn="l">
              <a:tabLst>
                <a:tab pos="1431925" algn="l"/>
              </a:tabLst>
            </a:pPr>
            <a:r>
              <a:rPr lang="en-GB" sz="2000" dirty="0"/>
              <a:t>D2: 	O. Id Bahmane for the integration</a:t>
            </a:r>
          </a:p>
          <a:p>
            <a:pPr lvl="1" algn="l">
              <a:tabLst>
                <a:tab pos="1431925" algn="l"/>
              </a:tabLst>
            </a:pPr>
            <a:r>
              <a:rPr lang="en-GB" sz="2000" dirty="0"/>
              <a:t>MCBXFA/B: 	J.-C. Perez, F. Toral</a:t>
            </a:r>
          </a:p>
          <a:p>
            <a:pPr lvl="1" algn="l">
              <a:tabLst>
                <a:tab pos="1431925" algn="l"/>
              </a:tabLst>
            </a:pPr>
            <a:r>
              <a:rPr lang="en-GB" sz="2000" dirty="0"/>
              <a:t>MCBRD: 	G. Kirby, A. Musso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424362"/>
            <a:ext cx="6480000" cy="414338"/>
          </a:xfrm>
        </p:spPr>
        <p:txBody>
          <a:bodyPr>
            <a:normAutofit fontScale="92500" lnSpcReduction="10000"/>
          </a:bodyPr>
          <a:lstStyle/>
          <a:p>
            <a:pPr>
              <a:tabLst>
                <a:tab pos="5286375" algn="l"/>
              </a:tabLst>
            </a:pPr>
            <a:r>
              <a:rPr lang="en-GB" b="0" i="0" dirty="0" err="1">
                <a:solidFill>
                  <a:schemeClr val="bg2"/>
                </a:solidFill>
              </a:rPr>
              <a:t>Busbars</a:t>
            </a:r>
            <a:r>
              <a:rPr lang="en-GB" b="0" i="0" dirty="0">
                <a:solidFill>
                  <a:schemeClr val="bg2"/>
                </a:solidFill>
              </a:rPr>
              <a:t> and Splice Review		14/04/2021 </a:t>
            </a:r>
          </a:p>
          <a:p>
            <a:r>
              <a:rPr lang="en-GB" b="0" i="0" dirty="0">
                <a:solidFill>
                  <a:schemeClr val="bg2"/>
                </a:solidFill>
              </a:rPr>
              <a:t>https://indico.cern.ch/event/1021628/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C9C8C6"/>
              </a:clrFrom>
              <a:clrTo>
                <a:srgbClr val="C9C8C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5867" y="3003798"/>
            <a:ext cx="3659754" cy="1478984"/>
          </a:xfrm>
          <a:prstGeom prst="rect">
            <a:avLst/>
          </a:prstGeom>
        </p:spPr>
      </p:pic>
      <p:sp>
        <p:nvSpPr>
          <p:cNvPr id="141" name="Rectangle 140"/>
          <p:cNvSpPr/>
          <p:nvPr/>
        </p:nvSpPr>
        <p:spPr>
          <a:xfrm>
            <a:off x="107504" y="3867894"/>
            <a:ext cx="2080145" cy="10618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GB" sz="105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Splices  between round cables and conduction cooled leads inspired from the ones used for the 60 and 120A orbit corrector circuits or the 230A trim leads in the 11T</a:t>
            </a:r>
            <a:endParaRPr lang="en-GB" sz="3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120 and 200A for the CP HO Correctors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0021" y="740757"/>
            <a:ext cx="8886838" cy="331236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pSp>
        <p:nvGrpSpPr>
          <p:cNvPr id="22" name="Group 21"/>
          <p:cNvGrpSpPr/>
          <p:nvPr/>
        </p:nvGrpSpPr>
        <p:grpSpPr>
          <a:xfrm>
            <a:off x="791206" y="1677617"/>
            <a:ext cx="7432679" cy="2005665"/>
            <a:chOff x="791206" y="2212466"/>
            <a:chExt cx="7432679" cy="2005665"/>
          </a:xfrm>
        </p:grpSpPr>
        <p:grpSp>
          <p:nvGrpSpPr>
            <p:cNvPr id="8" name="Group 7"/>
            <p:cNvGrpSpPr/>
            <p:nvPr/>
          </p:nvGrpSpPr>
          <p:grpSpPr>
            <a:xfrm>
              <a:off x="1182710" y="2212466"/>
              <a:ext cx="7041175" cy="2005665"/>
              <a:chOff x="1182710" y="2212466"/>
              <a:chExt cx="7041175" cy="2005665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1182710" y="2212466"/>
                <a:ext cx="7041175" cy="2005665"/>
              </a:xfrm>
              <a:custGeom>
                <a:avLst/>
                <a:gdLst>
                  <a:gd name="connsiteX0" fmla="*/ 7189431 w 7385708"/>
                  <a:gd name="connsiteY0" fmla="*/ 2586 h 2108694"/>
                  <a:gd name="connsiteX1" fmla="*/ 7043127 w 7385708"/>
                  <a:gd name="connsiteY1" fmla="*/ 154986 h 2108694"/>
                  <a:gd name="connsiteX2" fmla="*/ 4025607 w 7385708"/>
                  <a:gd name="connsiteY2" fmla="*/ 996234 h 2108694"/>
                  <a:gd name="connsiteX3" fmla="*/ 319239 w 7385708"/>
                  <a:gd name="connsiteY3" fmla="*/ 2020362 h 2108694"/>
                  <a:gd name="connsiteX4" fmla="*/ 185127 w 7385708"/>
                  <a:gd name="connsiteY4" fmla="*/ 2038650 h 2108694"/>
                  <a:gd name="connsiteX5" fmla="*/ 215607 w 7385708"/>
                  <a:gd name="connsiteY5" fmla="*/ 1880154 h 2108694"/>
                  <a:gd name="connsiteX0" fmla="*/ 7317066 w 7461969"/>
                  <a:gd name="connsiteY0" fmla="*/ 860 h 2148878"/>
                  <a:gd name="connsiteX1" fmla="*/ 7043127 w 7461969"/>
                  <a:gd name="connsiteY1" fmla="*/ 195170 h 2148878"/>
                  <a:gd name="connsiteX2" fmla="*/ 4025607 w 7461969"/>
                  <a:gd name="connsiteY2" fmla="*/ 1036418 h 2148878"/>
                  <a:gd name="connsiteX3" fmla="*/ 319239 w 7461969"/>
                  <a:gd name="connsiteY3" fmla="*/ 2060546 h 2148878"/>
                  <a:gd name="connsiteX4" fmla="*/ 185127 w 7461969"/>
                  <a:gd name="connsiteY4" fmla="*/ 2078834 h 2148878"/>
                  <a:gd name="connsiteX5" fmla="*/ 215607 w 7461969"/>
                  <a:gd name="connsiteY5" fmla="*/ 1920338 h 2148878"/>
                  <a:gd name="connsiteX0" fmla="*/ 7317066 w 7317066"/>
                  <a:gd name="connsiteY0" fmla="*/ 0 h 2148018"/>
                  <a:gd name="connsiteX1" fmla="*/ 7043127 w 7317066"/>
                  <a:gd name="connsiteY1" fmla="*/ 194310 h 2148018"/>
                  <a:gd name="connsiteX2" fmla="*/ 4025607 w 7317066"/>
                  <a:gd name="connsiteY2" fmla="*/ 1035558 h 2148018"/>
                  <a:gd name="connsiteX3" fmla="*/ 319239 w 7317066"/>
                  <a:gd name="connsiteY3" fmla="*/ 2059686 h 2148018"/>
                  <a:gd name="connsiteX4" fmla="*/ 185127 w 7317066"/>
                  <a:gd name="connsiteY4" fmla="*/ 2077974 h 2148018"/>
                  <a:gd name="connsiteX5" fmla="*/ 215607 w 7317066"/>
                  <a:gd name="connsiteY5" fmla="*/ 1919478 h 2148018"/>
                  <a:gd name="connsiteX0" fmla="*/ 7317066 w 7317066"/>
                  <a:gd name="connsiteY0" fmla="*/ 0 h 2148018"/>
                  <a:gd name="connsiteX1" fmla="*/ 6856437 w 7317066"/>
                  <a:gd name="connsiteY1" fmla="*/ 262890 h 2148018"/>
                  <a:gd name="connsiteX2" fmla="*/ 4025607 w 7317066"/>
                  <a:gd name="connsiteY2" fmla="*/ 1035558 h 2148018"/>
                  <a:gd name="connsiteX3" fmla="*/ 319239 w 7317066"/>
                  <a:gd name="connsiteY3" fmla="*/ 2059686 h 2148018"/>
                  <a:gd name="connsiteX4" fmla="*/ 185127 w 7317066"/>
                  <a:gd name="connsiteY4" fmla="*/ 2077974 h 2148018"/>
                  <a:gd name="connsiteX5" fmla="*/ 215607 w 7317066"/>
                  <a:gd name="connsiteY5" fmla="*/ 1919478 h 2148018"/>
                  <a:gd name="connsiteX0" fmla="*/ 7317066 w 7317066"/>
                  <a:gd name="connsiteY0" fmla="*/ 0 h 2148018"/>
                  <a:gd name="connsiteX1" fmla="*/ 6930732 w 7317066"/>
                  <a:gd name="connsiteY1" fmla="*/ 238125 h 2148018"/>
                  <a:gd name="connsiteX2" fmla="*/ 4025607 w 7317066"/>
                  <a:gd name="connsiteY2" fmla="*/ 1035558 h 2148018"/>
                  <a:gd name="connsiteX3" fmla="*/ 319239 w 7317066"/>
                  <a:gd name="connsiteY3" fmla="*/ 2059686 h 2148018"/>
                  <a:gd name="connsiteX4" fmla="*/ 185127 w 7317066"/>
                  <a:gd name="connsiteY4" fmla="*/ 2077974 h 2148018"/>
                  <a:gd name="connsiteX5" fmla="*/ 215607 w 7317066"/>
                  <a:gd name="connsiteY5" fmla="*/ 1919478 h 2148018"/>
                  <a:gd name="connsiteX0" fmla="*/ 7214196 w 7214196"/>
                  <a:gd name="connsiteY0" fmla="*/ 0 h 2069913"/>
                  <a:gd name="connsiteX1" fmla="*/ 6930732 w 7214196"/>
                  <a:gd name="connsiteY1" fmla="*/ 160020 h 2069913"/>
                  <a:gd name="connsiteX2" fmla="*/ 4025607 w 7214196"/>
                  <a:gd name="connsiteY2" fmla="*/ 957453 h 2069913"/>
                  <a:gd name="connsiteX3" fmla="*/ 319239 w 7214196"/>
                  <a:gd name="connsiteY3" fmla="*/ 1981581 h 2069913"/>
                  <a:gd name="connsiteX4" fmla="*/ 185127 w 7214196"/>
                  <a:gd name="connsiteY4" fmla="*/ 1999869 h 2069913"/>
                  <a:gd name="connsiteX5" fmla="*/ 215607 w 7214196"/>
                  <a:gd name="connsiteY5" fmla="*/ 1841373 h 2069913"/>
                  <a:gd name="connsiteX0" fmla="*/ 7214196 w 7214196"/>
                  <a:gd name="connsiteY0" fmla="*/ 0 h 2069913"/>
                  <a:gd name="connsiteX1" fmla="*/ 6930732 w 7214196"/>
                  <a:gd name="connsiteY1" fmla="*/ 160020 h 2069913"/>
                  <a:gd name="connsiteX2" fmla="*/ 4025607 w 7214196"/>
                  <a:gd name="connsiteY2" fmla="*/ 957453 h 2069913"/>
                  <a:gd name="connsiteX3" fmla="*/ 319239 w 7214196"/>
                  <a:gd name="connsiteY3" fmla="*/ 1981581 h 2069913"/>
                  <a:gd name="connsiteX4" fmla="*/ 185127 w 7214196"/>
                  <a:gd name="connsiteY4" fmla="*/ 1999869 h 2069913"/>
                  <a:gd name="connsiteX5" fmla="*/ 215607 w 7214196"/>
                  <a:gd name="connsiteY5" fmla="*/ 1841373 h 2069913"/>
                  <a:gd name="connsiteX0" fmla="*/ 7214196 w 7232780"/>
                  <a:gd name="connsiteY0" fmla="*/ 0 h 2069913"/>
                  <a:gd name="connsiteX1" fmla="*/ 6930732 w 7232780"/>
                  <a:gd name="connsiteY1" fmla="*/ 160020 h 2069913"/>
                  <a:gd name="connsiteX2" fmla="*/ 4025607 w 7232780"/>
                  <a:gd name="connsiteY2" fmla="*/ 957453 h 2069913"/>
                  <a:gd name="connsiteX3" fmla="*/ 319239 w 7232780"/>
                  <a:gd name="connsiteY3" fmla="*/ 1981581 h 2069913"/>
                  <a:gd name="connsiteX4" fmla="*/ 185127 w 7232780"/>
                  <a:gd name="connsiteY4" fmla="*/ 1999869 h 2069913"/>
                  <a:gd name="connsiteX5" fmla="*/ 215607 w 7232780"/>
                  <a:gd name="connsiteY5" fmla="*/ 1841373 h 2069913"/>
                  <a:gd name="connsiteX0" fmla="*/ 7214196 w 7214196"/>
                  <a:gd name="connsiteY0" fmla="*/ 0 h 2069913"/>
                  <a:gd name="connsiteX1" fmla="*/ 6930732 w 7214196"/>
                  <a:gd name="connsiteY1" fmla="*/ 160020 h 2069913"/>
                  <a:gd name="connsiteX2" fmla="*/ 4025607 w 7214196"/>
                  <a:gd name="connsiteY2" fmla="*/ 957453 h 2069913"/>
                  <a:gd name="connsiteX3" fmla="*/ 319239 w 7214196"/>
                  <a:gd name="connsiteY3" fmla="*/ 1981581 h 2069913"/>
                  <a:gd name="connsiteX4" fmla="*/ 185127 w 7214196"/>
                  <a:gd name="connsiteY4" fmla="*/ 1999869 h 2069913"/>
                  <a:gd name="connsiteX5" fmla="*/ 215607 w 7214196"/>
                  <a:gd name="connsiteY5" fmla="*/ 1841373 h 2069913"/>
                  <a:gd name="connsiteX0" fmla="*/ 7153344 w 7153344"/>
                  <a:gd name="connsiteY0" fmla="*/ 0 h 2046530"/>
                  <a:gd name="connsiteX1" fmla="*/ 6869880 w 7153344"/>
                  <a:gd name="connsiteY1" fmla="*/ 160020 h 2046530"/>
                  <a:gd name="connsiteX2" fmla="*/ 3964755 w 7153344"/>
                  <a:gd name="connsiteY2" fmla="*/ 957453 h 2046530"/>
                  <a:gd name="connsiteX3" fmla="*/ 346017 w 7153344"/>
                  <a:gd name="connsiteY3" fmla="*/ 1947291 h 2046530"/>
                  <a:gd name="connsiteX4" fmla="*/ 124275 w 7153344"/>
                  <a:gd name="connsiteY4" fmla="*/ 1999869 h 2046530"/>
                  <a:gd name="connsiteX5" fmla="*/ 154755 w 7153344"/>
                  <a:gd name="connsiteY5" fmla="*/ 1841373 h 2046530"/>
                  <a:gd name="connsiteX0" fmla="*/ 7041175 w 7041175"/>
                  <a:gd name="connsiteY0" fmla="*/ 0 h 2005665"/>
                  <a:gd name="connsiteX1" fmla="*/ 6757711 w 7041175"/>
                  <a:gd name="connsiteY1" fmla="*/ 160020 h 2005665"/>
                  <a:gd name="connsiteX2" fmla="*/ 3852586 w 7041175"/>
                  <a:gd name="connsiteY2" fmla="*/ 957453 h 2005665"/>
                  <a:gd name="connsiteX3" fmla="*/ 233848 w 7041175"/>
                  <a:gd name="connsiteY3" fmla="*/ 1947291 h 2005665"/>
                  <a:gd name="connsiteX4" fmla="*/ 12106 w 7041175"/>
                  <a:gd name="connsiteY4" fmla="*/ 1999869 h 2005665"/>
                  <a:gd name="connsiteX5" fmla="*/ 42586 w 7041175"/>
                  <a:gd name="connsiteY5" fmla="*/ 1841373 h 2005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41175" h="2005665">
                    <a:moveTo>
                      <a:pt x="7041175" y="0"/>
                    </a:moveTo>
                    <a:cubicBezTo>
                      <a:pt x="6934495" y="20066"/>
                      <a:pt x="6963387" y="88075"/>
                      <a:pt x="6757711" y="160020"/>
                    </a:cubicBezTo>
                    <a:cubicBezTo>
                      <a:pt x="6552035" y="231965"/>
                      <a:pt x="4939896" y="659575"/>
                      <a:pt x="3852586" y="957453"/>
                    </a:cubicBezTo>
                    <a:lnTo>
                      <a:pt x="233848" y="1947291"/>
                    </a:lnTo>
                    <a:cubicBezTo>
                      <a:pt x="58588" y="1993392"/>
                      <a:pt x="43983" y="2017522"/>
                      <a:pt x="12106" y="1999869"/>
                    </a:cubicBezTo>
                    <a:cubicBezTo>
                      <a:pt x="-19771" y="1982216"/>
                      <a:pt x="18710" y="1908937"/>
                      <a:pt x="42586" y="1841373"/>
                    </a:cubicBezTo>
                  </a:path>
                </a:pathLst>
              </a:custGeom>
              <a:noFill/>
              <a:ln w="15875">
                <a:solidFill>
                  <a:srgbClr val="199D3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7825740" y="2270760"/>
                <a:ext cx="207379" cy="137160"/>
              </a:xfrm>
              <a:custGeom>
                <a:avLst/>
                <a:gdLst>
                  <a:gd name="connsiteX0" fmla="*/ 100965 w 199753"/>
                  <a:gd name="connsiteY0" fmla="*/ 0 h 137160"/>
                  <a:gd name="connsiteX1" fmla="*/ 40005 w 199753"/>
                  <a:gd name="connsiteY1" fmla="*/ 15240 h 137160"/>
                  <a:gd name="connsiteX2" fmla="*/ 70485 w 199753"/>
                  <a:gd name="connsiteY2" fmla="*/ 47625 h 137160"/>
                  <a:gd name="connsiteX3" fmla="*/ 196215 w 199753"/>
                  <a:gd name="connsiteY3" fmla="*/ 15240 h 137160"/>
                  <a:gd name="connsiteX4" fmla="*/ 150495 w 199753"/>
                  <a:gd name="connsiteY4" fmla="*/ 76200 h 137160"/>
                  <a:gd name="connsiteX5" fmla="*/ 0 w 199753"/>
                  <a:gd name="connsiteY5" fmla="*/ 137160 h 137160"/>
                  <a:gd name="connsiteX0" fmla="*/ 100965 w 210495"/>
                  <a:gd name="connsiteY0" fmla="*/ 0 h 137160"/>
                  <a:gd name="connsiteX1" fmla="*/ 40005 w 210495"/>
                  <a:gd name="connsiteY1" fmla="*/ 15240 h 137160"/>
                  <a:gd name="connsiteX2" fmla="*/ 70485 w 210495"/>
                  <a:gd name="connsiteY2" fmla="*/ 47625 h 137160"/>
                  <a:gd name="connsiteX3" fmla="*/ 207645 w 210495"/>
                  <a:gd name="connsiteY3" fmla="*/ 20955 h 137160"/>
                  <a:gd name="connsiteX4" fmla="*/ 150495 w 210495"/>
                  <a:gd name="connsiteY4" fmla="*/ 76200 h 137160"/>
                  <a:gd name="connsiteX5" fmla="*/ 0 w 210495"/>
                  <a:gd name="connsiteY5" fmla="*/ 137160 h 137160"/>
                  <a:gd name="connsiteX0" fmla="*/ 100965 w 210495"/>
                  <a:gd name="connsiteY0" fmla="*/ 0 h 137160"/>
                  <a:gd name="connsiteX1" fmla="*/ 40005 w 210495"/>
                  <a:gd name="connsiteY1" fmla="*/ 15240 h 137160"/>
                  <a:gd name="connsiteX2" fmla="*/ 70485 w 210495"/>
                  <a:gd name="connsiteY2" fmla="*/ 47625 h 137160"/>
                  <a:gd name="connsiteX3" fmla="*/ 207645 w 210495"/>
                  <a:gd name="connsiteY3" fmla="*/ 20955 h 137160"/>
                  <a:gd name="connsiteX4" fmla="*/ 150495 w 210495"/>
                  <a:gd name="connsiteY4" fmla="*/ 76200 h 137160"/>
                  <a:gd name="connsiteX5" fmla="*/ 0 w 210495"/>
                  <a:gd name="connsiteY5" fmla="*/ 137160 h 137160"/>
                  <a:gd name="connsiteX0" fmla="*/ 100965 w 211269"/>
                  <a:gd name="connsiteY0" fmla="*/ 0 h 137160"/>
                  <a:gd name="connsiteX1" fmla="*/ 40005 w 211269"/>
                  <a:gd name="connsiteY1" fmla="*/ 15240 h 137160"/>
                  <a:gd name="connsiteX2" fmla="*/ 70485 w 211269"/>
                  <a:gd name="connsiteY2" fmla="*/ 47625 h 137160"/>
                  <a:gd name="connsiteX3" fmla="*/ 207645 w 211269"/>
                  <a:gd name="connsiteY3" fmla="*/ 20955 h 137160"/>
                  <a:gd name="connsiteX4" fmla="*/ 150495 w 211269"/>
                  <a:gd name="connsiteY4" fmla="*/ 76200 h 137160"/>
                  <a:gd name="connsiteX5" fmla="*/ 0 w 211269"/>
                  <a:gd name="connsiteY5" fmla="*/ 137160 h 137160"/>
                  <a:gd name="connsiteX0" fmla="*/ 100965 w 211269"/>
                  <a:gd name="connsiteY0" fmla="*/ 0 h 137160"/>
                  <a:gd name="connsiteX1" fmla="*/ 40005 w 211269"/>
                  <a:gd name="connsiteY1" fmla="*/ 15240 h 137160"/>
                  <a:gd name="connsiteX2" fmla="*/ 70485 w 211269"/>
                  <a:gd name="connsiteY2" fmla="*/ 47625 h 137160"/>
                  <a:gd name="connsiteX3" fmla="*/ 207645 w 211269"/>
                  <a:gd name="connsiteY3" fmla="*/ 20955 h 137160"/>
                  <a:gd name="connsiteX4" fmla="*/ 150495 w 211269"/>
                  <a:gd name="connsiteY4" fmla="*/ 76200 h 137160"/>
                  <a:gd name="connsiteX5" fmla="*/ 0 w 211269"/>
                  <a:gd name="connsiteY5" fmla="*/ 137160 h 137160"/>
                  <a:gd name="connsiteX0" fmla="*/ 100965 w 211269"/>
                  <a:gd name="connsiteY0" fmla="*/ 0 h 137160"/>
                  <a:gd name="connsiteX1" fmla="*/ 47625 w 211269"/>
                  <a:gd name="connsiteY1" fmla="*/ 7620 h 137160"/>
                  <a:gd name="connsiteX2" fmla="*/ 70485 w 211269"/>
                  <a:gd name="connsiteY2" fmla="*/ 47625 h 137160"/>
                  <a:gd name="connsiteX3" fmla="*/ 207645 w 211269"/>
                  <a:gd name="connsiteY3" fmla="*/ 20955 h 137160"/>
                  <a:gd name="connsiteX4" fmla="*/ 150495 w 211269"/>
                  <a:gd name="connsiteY4" fmla="*/ 76200 h 137160"/>
                  <a:gd name="connsiteX5" fmla="*/ 0 w 211269"/>
                  <a:gd name="connsiteY5" fmla="*/ 137160 h 137160"/>
                  <a:gd name="connsiteX0" fmla="*/ 100965 w 213694"/>
                  <a:gd name="connsiteY0" fmla="*/ 0 h 137160"/>
                  <a:gd name="connsiteX1" fmla="*/ 47625 w 213694"/>
                  <a:gd name="connsiteY1" fmla="*/ 7620 h 137160"/>
                  <a:gd name="connsiteX2" fmla="*/ 32385 w 213694"/>
                  <a:gd name="connsiteY2" fmla="*/ 51435 h 137160"/>
                  <a:gd name="connsiteX3" fmla="*/ 207645 w 213694"/>
                  <a:gd name="connsiteY3" fmla="*/ 20955 h 137160"/>
                  <a:gd name="connsiteX4" fmla="*/ 150495 w 213694"/>
                  <a:gd name="connsiteY4" fmla="*/ 76200 h 137160"/>
                  <a:gd name="connsiteX5" fmla="*/ 0 w 213694"/>
                  <a:gd name="connsiteY5" fmla="*/ 137160 h 137160"/>
                  <a:gd name="connsiteX0" fmla="*/ 100965 w 213694"/>
                  <a:gd name="connsiteY0" fmla="*/ 0 h 137160"/>
                  <a:gd name="connsiteX1" fmla="*/ 47625 w 213694"/>
                  <a:gd name="connsiteY1" fmla="*/ 7620 h 137160"/>
                  <a:gd name="connsiteX2" fmla="*/ 32385 w 213694"/>
                  <a:gd name="connsiteY2" fmla="*/ 51435 h 137160"/>
                  <a:gd name="connsiteX3" fmla="*/ 207645 w 213694"/>
                  <a:gd name="connsiteY3" fmla="*/ 20955 h 137160"/>
                  <a:gd name="connsiteX4" fmla="*/ 150495 w 213694"/>
                  <a:gd name="connsiteY4" fmla="*/ 76200 h 137160"/>
                  <a:gd name="connsiteX5" fmla="*/ 0 w 213694"/>
                  <a:gd name="connsiteY5" fmla="*/ 137160 h 137160"/>
                  <a:gd name="connsiteX0" fmla="*/ 100965 w 207379"/>
                  <a:gd name="connsiteY0" fmla="*/ 0 h 137160"/>
                  <a:gd name="connsiteX1" fmla="*/ 47625 w 207379"/>
                  <a:gd name="connsiteY1" fmla="*/ 7620 h 137160"/>
                  <a:gd name="connsiteX2" fmla="*/ 32385 w 207379"/>
                  <a:gd name="connsiteY2" fmla="*/ 51435 h 137160"/>
                  <a:gd name="connsiteX3" fmla="*/ 201930 w 207379"/>
                  <a:gd name="connsiteY3" fmla="*/ 3810 h 137160"/>
                  <a:gd name="connsiteX4" fmla="*/ 150495 w 207379"/>
                  <a:gd name="connsiteY4" fmla="*/ 76200 h 137160"/>
                  <a:gd name="connsiteX5" fmla="*/ 0 w 207379"/>
                  <a:gd name="connsiteY5" fmla="*/ 13716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379" h="137160">
                    <a:moveTo>
                      <a:pt x="100965" y="0"/>
                    </a:moveTo>
                    <a:cubicBezTo>
                      <a:pt x="73025" y="3651"/>
                      <a:pt x="59055" y="-953"/>
                      <a:pt x="47625" y="7620"/>
                    </a:cubicBezTo>
                    <a:cubicBezTo>
                      <a:pt x="36195" y="16193"/>
                      <a:pt x="6668" y="52070"/>
                      <a:pt x="32385" y="51435"/>
                    </a:cubicBezTo>
                    <a:cubicBezTo>
                      <a:pt x="58102" y="50800"/>
                      <a:pt x="182245" y="-317"/>
                      <a:pt x="201930" y="3810"/>
                    </a:cubicBezTo>
                    <a:cubicBezTo>
                      <a:pt x="221615" y="7937"/>
                      <a:pt x="184150" y="53975"/>
                      <a:pt x="150495" y="76200"/>
                    </a:cubicBezTo>
                    <a:cubicBezTo>
                      <a:pt x="116840" y="98425"/>
                      <a:pt x="58896" y="116840"/>
                      <a:pt x="0" y="137160"/>
                    </a:cubicBezTo>
                  </a:path>
                </a:pathLst>
              </a:custGeom>
              <a:noFill/>
              <a:ln w="15875">
                <a:solidFill>
                  <a:srgbClr val="199D3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1423245" y="2372832"/>
              <a:ext cx="6177708" cy="1764249"/>
              <a:chOff x="2046177" y="2212467"/>
              <a:chExt cx="6177708" cy="1764249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2046177" y="2212467"/>
                <a:ext cx="6177708" cy="1764249"/>
              </a:xfrm>
              <a:custGeom>
                <a:avLst/>
                <a:gdLst>
                  <a:gd name="connsiteX0" fmla="*/ 7189431 w 7385708"/>
                  <a:gd name="connsiteY0" fmla="*/ 2586 h 2108694"/>
                  <a:gd name="connsiteX1" fmla="*/ 7043127 w 7385708"/>
                  <a:gd name="connsiteY1" fmla="*/ 154986 h 2108694"/>
                  <a:gd name="connsiteX2" fmla="*/ 4025607 w 7385708"/>
                  <a:gd name="connsiteY2" fmla="*/ 996234 h 2108694"/>
                  <a:gd name="connsiteX3" fmla="*/ 319239 w 7385708"/>
                  <a:gd name="connsiteY3" fmla="*/ 2020362 h 2108694"/>
                  <a:gd name="connsiteX4" fmla="*/ 185127 w 7385708"/>
                  <a:gd name="connsiteY4" fmla="*/ 2038650 h 2108694"/>
                  <a:gd name="connsiteX5" fmla="*/ 215607 w 7385708"/>
                  <a:gd name="connsiteY5" fmla="*/ 1880154 h 2108694"/>
                  <a:gd name="connsiteX0" fmla="*/ 7317066 w 7461969"/>
                  <a:gd name="connsiteY0" fmla="*/ 860 h 2148878"/>
                  <a:gd name="connsiteX1" fmla="*/ 7043127 w 7461969"/>
                  <a:gd name="connsiteY1" fmla="*/ 195170 h 2148878"/>
                  <a:gd name="connsiteX2" fmla="*/ 4025607 w 7461969"/>
                  <a:gd name="connsiteY2" fmla="*/ 1036418 h 2148878"/>
                  <a:gd name="connsiteX3" fmla="*/ 319239 w 7461969"/>
                  <a:gd name="connsiteY3" fmla="*/ 2060546 h 2148878"/>
                  <a:gd name="connsiteX4" fmla="*/ 185127 w 7461969"/>
                  <a:gd name="connsiteY4" fmla="*/ 2078834 h 2148878"/>
                  <a:gd name="connsiteX5" fmla="*/ 215607 w 7461969"/>
                  <a:gd name="connsiteY5" fmla="*/ 1920338 h 2148878"/>
                  <a:gd name="connsiteX0" fmla="*/ 7317066 w 7317066"/>
                  <a:gd name="connsiteY0" fmla="*/ 0 h 2148018"/>
                  <a:gd name="connsiteX1" fmla="*/ 7043127 w 7317066"/>
                  <a:gd name="connsiteY1" fmla="*/ 194310 h 2148018"/>
                  <a:gd name="connsiteX2" fmla="*/ 4025607 w 7317066"/>
                  <a:gd name="connsiteY2" fmla="*/ 1035558 h 2148018"/>
                  <a:gd name="connsiteX3" fmla="*/ 319239 w 7317066"/>
                  <a:gd name="connsiteY3" fmla="*/ 2059686 h 2148018"/>
                  <a:gd name="connsiteX4" fmla="*/ 185127 w 7317066"/>
                  <a:gd name="connsiteY4" fmla="*/ 2077974 h 2148018"/>
                  <a:gd name="connsiteX5" fmla="*/ 215607 w 7317066"/>
                  <a:gd name="connsiteY5" fmla="*/ 1919478 h 2148018"/>
                  <a:gd name="connsiteX0" fmla="*/ 7317066 w 7317066"/>
                  <a:gd name="connsiteY0" fmla="*/ 0 h 2148018"/>
                  <a:gd name="connsiteX1" fmla="*/ 6856437 w 7317066"/>
                  <a:gd name="connsiteY1" fmla="*/ 262890 h 2148018"/>
                  <a:gd name="connsiteX2" fmla="*/ 4025607 w 7317066"/>
                  <a:gd name="connsiteY2" fmla="*/ 1035558 h 2148018"/>
                  <a:gd name="connsiteX3" fmla="*/ 319239 w 7317066"/>
                  <a:gd name="connsiteY3" fmla="*/ 2059686 h 2148018"/>
                  <a:gd name="connsiteX4" fmla="*/ 185127 w 7317066"/>
                  <a:gd name="connsiteY4" fmla="*/ 2077974 h 2148018"/>
                  <a:gd name="connsiteX5" fmla="*/ 215607 w 7317066"/>
                  <a:gd name="connsiteY5" fmla="*/ 1919478 h 2148018"/>
                  <a:gd name="connsiteX0" fmla="*/ 7317066 w 7317066"/>
                  <a:gd name="connsiteY0" fmla="*/ 0 h 2148018"/>
                  <a:gd name="connsiteX1" fmla="*/ 6930732 w 7317066"/>
                  <a:gd name="connsiteY1" fmla="*/ 238125 h 2148018"/>
                  <a:gd name="connsiteX2" fmla="*/ 4025607 w 7317066"/>
                  <a:gd name="connsiteY2" fmla="*/ 1035558 h 2148018"/>
                  <a:gd name="connsiteX3" fmla="*/ 319239 w 7317066"/>
                  <a:gd name="connsiteY3" fmla="*/ 2059686 h 2148018"/>
                  <a:gd name="connsiteX4" fmla="*/ 185127 w 7317066"/>
                  <a:gd name="connsiteY4" fmla="*/ 2077974 h 2148018"/>
                  <a:gd name="connsiteX5" fmla="*/ 215607 w 7317066"/>
                  <a:gd name="connsiteY5" fmla="*/ 1919478 h 2148018"/>
                  <a:gd name="connsiteX0" fmla="*/ 7214196 w 7214196"/>
                  <a:gd name="connsiteY0" fmla="*/ 0 h 2069913"/>
                  <a:gd name="connsiteX1" fmla="*/ 6930732 w 7214196"/>
                  <a:gd name="connsiteY1" fmla="*/ 160020 h 2069913"/>
                  <a:gd name="connsiteX2" fmla="*/ 4025607 w 7214196"/>
                  <a:gd name="connsiteY2" fmla="*/ 957453 h 2069913"/>
                  <a:gd name="connsiteX3" fmla="*/ 319239 w 7214196"/>
                  <a:gd name="connsiteY3" fmla="*/ 1981581 h 2069913"/>
                  <a:gd name="connsiteX4" fmla="*/ 185127 w 7214196"/>
                  <a:gd name="connsiteY4" fmla="*/ 1999869 h 2069913"/>
                  <a:gd name="connsiteX5" fmla="*/ 215607 w 7214196"/>
                  <a:gd name="connsiteY5" fmla="*/ 1841373 h 2069913"/>
                  <a:gd name="connsiteX0" fmla="*/ 7214196 w 7214196"/>
                  <a:gd name="connsiteY0" fmla="*/ 0 h 2069913"/>
                  <a:gd name="connsiteX1" fmla="*/ 6930732 w 7214196"/>
                  <a:gd name="connsiteY1" fmla="*/ 160020 h 2069913"/>
                  <a:gd name="connsiteX2" fmla="*/ 4025607 w 7214196"/>
                  <a:gd name="connsiteY2" fmla="*/ 957453 h 2069913"/>
                  <a:gd name="connsiteX3" fmla="*/ 319239 w 7214196"/>
                  <a:gd name="connsiteY3" fmla="*/ 1981581 h 2069913"/>
                  <a:gd name="connsiteX4" fmla="*/ 185127 w 7214196"/>
                  <a:gd name="connsiteY4" fmla="*/ 1999869 h 2069913"/>
                  <a:gd name="connsiteX5" fmla="*/ 215607 w 7214196"/>
                  <a:gd name="connsiteY5" fmla="*/ 1841373 h 2069913"/>
                  <a:gd name="connsiteX0" fmla="*/ 7214196 w 7232780"/>
                  <a:gd name="connsiteY0" fmla="*/ 0 h 2069913"/>
                  <a:gd name="connsiteX1" fmla="*/ 6930732 w 7232780"/>
                  <a:gd name="connsiteY1" fmla="*/ 160020 h 2069913"/>
                  <a:gd name="connsiteX2" fmla="*/ 4025607 w 7232780"/>
                  <a:gd name="connsiteY2" fmla="*/ 957453 h 2069913"/>
                  <a:gd name="connsiteX3" fmla="*/ 319239 w 7232780"/>
                  <a:gd name="connsiteY3" fmla="*/ 1981581 h 2069913"/>
                  <a:gd name="connsiteX4" fmla="*/ 185127 w 7232780"/>
                  <a:gd name="connsiteY4" fmla="*/ 1999869 h 2069913"/>
                  <a:gd name="connsiteX5" fmla="*/ 215607 w 7232780"/>
                  <a:gd name="connsiteY5" fmla="*/ 1841373 h 2069913"/>
                  <a:gd name="connsiteX0" fmla="*/ 7214196 w 7214196"/>
                  <a:gd name="connsiteY0" fmla="*/ 0 h 2069913"/>
                  <a:gd name="connsiteX1" fmla="*/ 6930732 w 7214196"/>
                  <a:gd name="connsiteY1" fmla="*/ 160020 h 2069913"/>
                  <a:gd name="connsiteX2" fmla="*/ 4025607 w 7214196"/>
                  <a:gd name="connsiteY2" fmla="*/ 957453 h 2069913"/>
                  <a:gd name="connsiteX3" fmla="*/ 319239 w 7214196"/>
                  <a:gd name="connsiteY3" fmla="*/ 1981581 h 2069913"/>
                  <a:gd name="connsiteX4" fmla="*/ 185127 w 7214196"/>
                  <a:gd name="connsiteY4" fmla="*/ 1999869 h 2069913"/>
                  <a:gd name="connsiteX5" fmla="*/ 215607 w 7214196"/>
                  <a:gd name="connsiteY5" fmla="*/ 1841373 h 2069913"/>
                  <a:gd name="connsiteX0" fmla="*/ 7256111 w 7256111"/>
                  <a:gd name="connsiteY0" fmla="*/ 0 h 2081972"/>
                  <a:gd name="connsiteX1" fmla="*/ 6972647 w 7256111"/>
                  <a:gd name="connsiteY1" fmla="*/ 160020 h 2081972"/>
                  <a:gd name="connsiteX2" fmla="*/ 4067522 w 7256111"/>
                  <a:gd name="connsiteY2" fmla="*/ 957453 h 2081972"/>
                  <a:gd name="connsiteX3" fmla="*/ 361154 w 7256111"/>
                  <a:gd name="connsiteY3" fmla="*/ 1981581 h 2081972"/>
                  <a:gd name="connsiteX4" fmla="*/ 227042 w 7256111"/>
                  <a:gd name="connsiteY4" fmla="*/ 1999869 h 2081972"/>
                  <a:gd name="connsiteX5" fmla="*/ 1116677 w 7256111"/>
                  <a:gd name="connsiteY5" fmla="*/ 1595628 h 2081972"/>
                  <a:gd name="connsiteX0" fmla="*/ 7029689 w 7029689"/>
                  <a:gd name="connsiteY0" fmla="*/ 0 h 2002489"/>
                  <a:gd name="connsiteX1" fmla="*/ 6746225 w 7029689"/>
                  <a:gd name="connsiteY1" fmla="*/ 160020 h 2002489"/>
                  <a:gd name="connsiteX2" fmla="*/ 3841100 w 7029689"/>
                  <a:gd name="connsiteY2" fmla="*/ 957453 h 2002489"/>
                  <a:gd name="connsiteX3" fmla="*/ 1054847 w 7029689"/>
                  <a:gd name="connsiteY3" fmla="*/ 1728216 h 2002489"/>
                  <a:gd name="connsiteX4" fmla="*/ 620 w 7029689"/>
                  <a:gd name="connsiteY4" fmla="*/ 1999869 h 2002489"/>
                  <a:gd name="connsiteX5" fmla="*/ 890255 w 7029689"/>
                  <a:gd name="connsiteY5" fmla="*/ 1595628 h 2002489"/>
                  <a:gd name="connsiteX0" fmla="*/ 6225231 w 6225231"/>
                  <a:gd name="connsiteY0" fmla="*/ 0 h 1802882"/>
                  <a:gd name="connsiteX1" fmla="*/ 5941767 w 6225231"/>
                  <a:gd name="connsiteY1" fmla="*/ 160020 h 1802882"/>
                  <a:gd name="connsiteX2" fmla="*/ 3036642 w 6225231"/>
                  <a:gd name="connsiteY2" fmla="*/ 957453 h 1802882"/>
                  <a:gd name="connsiteX3" fmla="*/ 250389 w 6225231"/>
                  <a:gd name="connsiteY3" fmla="*/ 1728216 h 1802882"/>
                  <a:gd name="connsiteX4" fmla="*/ 114372 w 6225231"/>
                  <a:gd name="connsiteY4" fmla="*/ 1757934 h 1802882"/>
                  <a:gd name="connsiteX5" fmla="*/ 85797 w 6225231"/>
                  <a:gd name="connsiteY5" fmla="*/ 1595628 h 1802882"/>
                  <a:gd name="connsiteX0" fmla="*/ 6149011 w 6149011"/>
                  <a:gd name="connsiteY0" fmla="*/ 0 h 1765572"/>
                  <a:gd name="connsiteX1" fmla="*/ 5865547 w 6149011"/>
                  <a:gd name="connsiteY1" fmla="*/ 160020 h 1765572"/>
                  <a:gd name="connsiteX2" fmla="*/ 2960422 w 6149011"/>
                  <a:gd name="connsiteY2" fmla="*/ 957453 h 1765572"/>
                  <a:gd name="connsiteX3" fmla="*/ 174169 w 6149011"/>
                  <a:gd name="connsiteY3" fmla="*/ 1728216 h 1765572"/>
                  <a:gd name="connsiteX4" fmla="*/ 38152 w 6149011"/>
                  <a:gd name="connsiteY4" fmla="*/ 1757934 h 1765572"/>
                  <a:gd name="connsiteX5" fmla="*/ 9577 w 6149011"/>
                  <a:gd name="connsiteY5" fmla="*/ 1595628 h 1765572"/>
                  <a:gd name="connsiteX0" fmla="*/ 6232567 w 6232567"/>
                  <a:gd name="connsiteY0" fmla="*/ 0 h 1797829"/>
                  <a:gd name="connsiteX1" fmla="*/ 5949103 w 6232567"/>
                  <a:gd name="connsiteY1" fmla="*/ 160020 h 1797829"/>
                  <a:gd name="connsiteX2" fmla="*/ 3043978 w 6232567"/>
                  <a:gd name="connsiteY2" fmla="*/ 957453 h 1797829"/>
                  <a:gd name="connsiteX3" fmla="*/ 257725 w 6232567"/>
                  <a:gd name="connsiteY3" fmla="*/ 1728216 h 1797829"/>
                  <a:gd name="connsiteX4" fmla="*/ 104563 w 6232567"/>
                  <a:gd name="connsiteY4" fmla="*/ 1746504 h 1797829"/>
                  <a:gd name="connsiteX5" fmla="*/ 93133 w 6232567"/>
                  <a:gd name="connsiteY5" fmla="*/ 1595628 h 1797829"/>
                  <a:gd name="connsiteX0" fmla="*/ 6223745 w 6223745"/>
                  <a:gd name="connsiteY0" fmla="*/ 0 h 1796205"/>
                  <a:gd name="connsiteX1" fmla="*/ 5940281 w 6223745"/>
                  <a:gd name="connsiteY1" fmla="*/ 160020 h 1796205"/>
                  <a:gd name="connsiteX2" fmla="*/ 3035156 w 6223745"/>
                  <a:gd name="connsiteY2" fmla="*/ 957453 h 1796205"/>
                  <a:gd name="connsiteX3" fmla="*/ 248903 w 6223745"/>
                  <a:gd name="connsiteY3" fmla="*/ 1728216 h 1796205"/>
                  <a:gd name="connsiteX4" fmla="*/ 95741 w 6223745"/>
                  <a:gd name="connsiteY4" fmla="*/ 1746504 h 1796205"/>
                  <a:gd name="connsiteX5" fmla="*/ 84311 w 6223745"/>
                  <a:gd name="connsiteY5" fmla="*/ 1595628 h 1796205"/>
                  <a:gd name="connsiteX0" fmla="*/ 6164530 w 6164530"/>
                  <a:gd name="connsiteY0" fmla="*/ 0 h 1754562"/>
                  <a:gd name="connsiteX1" fmla="*/ 5881066 w 6164530"/>
                  <a:gd name="connsiteY1" fmla="*/ 160020 h 1754562"/>
                  <a:gd name="connsiteX2" fmla="*/ 2975941 w 6164530"/>
                  <a:gd name="connsiteY2" fmla="*/ 957453 h 1754562"/>
                  <a:gd name="connsiteX3" fmla="*/ 189688 w 6164530"/>
                  <a:gd name="connsiteY3" fmla="*/ 1728216 h 1754562"/>
                  <a:gd name="connsiteX4" fmla="*/ 36526 w 6164530"/>
                  <a:gd name="connsiteY4" fmla="*/ 1746504 h 1754562"/>
                  <a:gd name="connsiteX5" fmla="*/ 25096 w 6164530"/>
                  <a:gd name="connsiteY5" fmla="*/ 1595628 h 1754562"/>
                  <a:gd name="connsiteX0" fmla="*/ 6232673 w 6232673"/>
                  <a:gd name="connsiteY0" fmla="*/ 0 h 1801119"/>
                  <a:gd name="connsiteX1" fmla="*/ 5949209 w 6232673"/>
                  <a:gd name="connsiteY1" fmla="*/ 160020 h 1801119"/>
                  <a:gd name="connsiteX2" fmla="*/ 3044084 w 6232673"/>
                  <a:gd name="connsiteY2" fmla="*/ 957453 h 1801119"/>
                  <a:gd name="connsiteX3" fmla="*/ 257831 w 6232673"/>
                  <a:gd name="connsiteY3" fmla="*/ 1728216 h 1801119"/>
                  <a:gd name="connsiteX4" fmla="*/ 83714 w 6232673"/>
                  <a:gd name="connsiteY4" fmla="*/ 1757934 h 1801119"/>
                  <a:gd name="connsiteX5" fmla="*/ 93239 w 6232673"/>
                  <a:gd name="connsiteY5" fmla="*/ 1595628 h 1801119"/>
                  <a:gd name="connsiteX0" fmla="*/ 6177708 w 6177708"/>
                  <a:gd name="connsiteY0" fmla="*/ 0 h 1764249"/>
                  <a:gd name="connsiteX1" fmla="*/ 5894244 w 6177708"/>
                  <a:gd name="connsiteY1" fmla="*/ 160020 h 1764249"/>
                  <a:gd name="connsiteX2" fmla="*/ 2989119 w 6177708"/>
                  <a:gd name="connsiteY2" fmla="*/ 957453 h 1764249"/>
                  <a:gd name="connsiteX3" fmla="*/ 202866 w 6177708"/>
                  <a:gd name="connsiteY3" fmla="*/ 1728216 h 1764249"/>
                  <a:gd name="connsiteX4" fmla="*/ 28749 w 6177708"/>
                  <a:gd name="connsiteY4" fmla="*/ 1757934 h 1764249"/>
                  <a:gd name="connsiteX5" fmla="*/ 38274 w 6177708"/>
                  <a:gd name="connsiteY5" fmla="*/ 1595628 h 176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7708" h="1764249">
                    <a:moveTo>
                      <a:pt x="6177708" y="0"/>
                    </a:moveTo>
                    <a:cubicBezTo>
                      <a:pt x="6071028" y="20066"/>
                      <a:pt x="6099920" y="88075"/>
                      <a:pt x="5894244" y="160020"/>
                    </a:cubicBezTo>
                    <a:cubicBezTo>
                      <a:pt x="5688568" y="231965"/>
                      <a:pt x="3937682" y="696087"/>
                      <a:pt x="2989119" y="957453"/>
                    </a:cubicBezTo>
                    <a:lnTo>
                      <a:pt x="202866" y="1728216"/>
                    </a:lnTo>
                    <a:cubicBezTo>
                      <a:pt x="103806" y="1756854"/>
                      <a:pt x="86661" y="1774317"/>
                      <a:pt x="28749" y="1757934"/>
                    </a:cubicBezTo>
                    <a:cubicBezTo>
                      <a:pt x="-29163" y="1741551"/>
                      <a:pt x="14398" y="1663192"/>
                      <a:pt x="38274" y="1595628"/>
                    </a:cubicBezTo>
                  </a:path>
                </a:pathLst>
              </a:custGeom>
              <a:noFill/>
              <a:ln w="15875">
                <a:solidFill>
                  <a:srgbClr val="199D3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7825740" y="2270760"/>
                <a:ext cx="207379" cy="137160"/>
              </a:xfrm>
              <a:custGeom>
                <a:avLst/>
                <a:gdLst>
                  <a:gd name="connsiteX0" fmla="*/ 100965 w 199753"/>
                  <a:gd name="connsiteY0" fmla="*/ 0 h 137160"/>
                  <a:gd name="connsiteX1" fmla="*/ 40005 w 199753"/>
                  <a:gd name="connsiteY1" fmla="*/ 15240 h 137160"/>
                  <a:gd name="connsiteX2" fmla="*/ 70485 w 199753"/>
                  <a:gd name="connsiteY2" fmla="*/ 47625 h 137160"/>
                  <a:gd name="connsiteX3" fmla="*/ 196215 w 199753"/>
                  <a:gd name="connsiteY3" fmla="*/ 15240 h 137160"/>
                  <a:gd name="connsiteX4" fmla="*/ 150495 w 199753"/>
                  <a:gd name="connsiteY4" fmla="*/ 76200 h 137160"/>
                  <a:gd name="connsiteX5" fmla="*/ 0 w 199753"/>
                  <a:gd name="connsiteY5" fmla="*/ 137160 h 137160"/>
                  <a:gd name="connsiteX0" fmla="*/ 100965 w 210495"/>
                  <a:gd name="connsiteY0" fmla="*/ 0 h 137160"/>
                  <a:gd name="connsiteX1" fmla="*/ 40005 w 210495"/>
                  <a:gd name="connsiteY1" fmla="*/ 15240 h 137160"/>
                  <a:gd name="connsiteX2" fmla="*/ 70485 w 210495"/>
                  <a:gd name="connsiteY2" fmla="*/ 47625 h 137160"/>
                  <a:gd name="connsiteX3" fmla="*/ 207645 w 210495"/>
                  <a:gd name="connsiteY3" fmla="*/ 20955 h 137160"/>
                  <a:gd name="connsiteX4" fmla="*/ 150495 w 210495"/>
                  <a:gd name="connsiteY4" fmla="*/ 76200 h 137160"/>
                  <a:gd name="connsiteX5" fmla="*/ 0 w 210495"/>
                  <a:gd name="connsiteY5" fmla="*/ 137160 h 137160"/>
                  <a:gd name="connsiteX0" fmla="*/ 100965 w 210495"/>
                  <a:gd name="connsiteY0" fmla="*/ 0 h 137160"/>
                  <a:gd name="connsiteX1" fmla="*/ 40005 w 210495"/>
                  <a:gd name="connsiteY1" fmla="*/ 15240 h 137160"/>
                  <a:gd name="connsiteX2" fmla="*/ 70485 w 210495"/>
                  <a:gd name="connsiteY2" fmla="*/ 47625 h 137160"/>
                  <a:gd name="connsiteX3" fmla="*/ 207645 w 210495"/>
                  <a:gd name="connsiteY3" fmla="*/ 20955 h 137160"/>
                  <a:gd name="connsiteX4" fmla="*/ 150495 w 210495"/>
                  <a:gd name="connsiteY4" fmla="*/ 76200 h 137160"/>
                  <a:gd name="connsiteX5" fmla="*/ 0 w 210495"/>
                  <a:gd name="connsiteY5" fmla="*/ 137160 h 137160"/>
                  <a:gd name="connsiteX0" fmla="*/ 100965 w 211269"/>
                  <a:gd name="connsiteY0" fmla="*/ 0 h 137160"/>
                  <a:gd name="connsiteX1" fmla="*/ 40005 w 211269"/>
                  <a:gd name="connsiteY1" fmla="*/ 15240 h 137160"/>
                  <a:gd name="connsiteX2" fmla="*/ 70485 w 211269"/>
                  <a:gd name="connsiteY2" fmla="*/ 47625 h 137160"/>
                  <a:gd name="connsiteX3" fmla="*/ 207645 w 211269"/>
                  <a:gd name="connsiteY3" fmla="*/ 20955 h 137160"/>
                  <a:gd name="connsiteX4" fmla="*/ 150495 w 211269"/>
                  <a:gd name="connsiteY4" fmla="*/ 76200 h 137160"/>
                  <a:gd name="connsiteX5" fmla="*/ 0 w 211269"/>
                  <a:gd name="connsiteY5" fmla="*/ 137160 h 137160"/>
                  <a:gd name="connsiteX0" fmla="*/ 100965 w 211269"/>
                  <a:gd name="connsiteY0" fmla="*/ 0 h 137160"/>
                  <a:gd name="connsiteX1" fmla="*/ 40005 w 211269"/>
                  <a:gd name="connsiteY1" fmla="*/ 15240 h 137160"/>
                  <a:gd name="connsiteX2" fmla="*/ 70485 w 211269"/>
                  <a:gd name="connsiteY2" fmla="*/ 47625 h 137160"/>
                  <a:gd name="connsiteX3" fmla="*/ 207645 w 211269"/>
                  <a:gd name="connsiteY3" fmla="*/ 20955 h 137160"/>
                  <a:gd name="connsiteX4" fmla="*/ 150495 w 211269"/>
                  <a:gd name="connsiteY4" fmla="*/ 76200 h 137160"/>
                  <a:gd name="connsiteX5" fmla="*/ 0 w 211269"/>
                  <a:gd name="connsiteY5" fmla="*/ 137160 h 137160"/>
                  <a:gd name="connsiteX0" fmla="*/ 100965 w 211269"/>
                  <a:gd name="connsiteY0" fmla="*/ 0 h 137160"/>
                  <a:gd name="connsiteX1" fmla="*/ 47625 w 211269"/>
                  <a:gd name="connsiteY1" fmla="*/ 7620 h 137160"/>
                  <a:gd name="connsiteX2" fmla="*/ 70485 w 211269"/>
                  <a:gd name="connsiteY2" fmla="*/ 47625 h 137160"/>
                  <a:gd name="connsiteX3" fmla="*/ 207645 w 211269"/>
                  <a:gd name="connsiteY3" fmla="*/ 20955 h 137160"/>
                  <a:gd name="connsiteX4" fmla="*/ 150495 w 211269"/>
                  <a:gd name="connsiteY4" fmla="*/ 76200 h 137160"/>
                  <a:gd name="connsiteX5" fmla="*/ 0 w 211269"/>
                  <a:gd name="connsiteY5" fmla="*/ 137160 h 137160"/>
                  <a:gd name="connsiteX0" fmla="*/ 100965 w 213694"/>
                  <a:gd name="connsiteY0" fmla="*/ 0 h 137160"/>
                  <a:gd name="connsiteX1" fmla="*/ 47625 w 213694"/>
                  <a:gd name="connsiteY1" fmla="*/ 7620 h 137160"/>
                  <a:gd name="connsiteX2" fmla="*/ 32385 w 213694"/>
                  <a:gd name="connsiteY2" fmla="*/ 51435 h 137160"/>
                  <a:gd name="connsiteX3" fmla="*/ 207645 w 213694"/>
                  <a:gd name="connsiteY3" fmla="*/ 20955 h 137160"/>
                  <a:gd name="connsiteX4" fmla="*/ 150495 w 213694"/>
                  <a:gd name="connsiteY4" fmla="*/ 76200 h 137160"/>
                  <a:gd name="connsiteX5" fmla="*/ 0 w 213694"/>
                  <a:gd name="connsiteY5" fmla="*/ 137160 h 137160"/>
                  <a:gd name="connsiteX0" fmla="*/ 100965 w 213694"/>
                  <a:gd name="connsiteY0" fmla="*/ 0 h 137160"/>
                  <a:gd name="connsiteX1" fmla="*/ 47625 w 213694"/>
                  <a:gd name="connsiteY1" fmla="*/ 7620 h 137160"/>
                  <a:gd name="connsiteX2" fmla="*/ 32385 w 213694"/>
                  <a:gd name="connsiteY2" fmla="*/ 51435 h 137160"/>
                  <a:gd name="connsiteX3" fmla="*/ 207645 w 213694"/>
                  <a:gd name="connsiteY3" fmla="*/ 20955 h 137160"/>
                  <a:gd name="connsiteX4" fmla="*/ 150495 w 213694"/>
                  <a:gd name="connsiteY4" fmla="*/ 76200 h 137160"/>
                  <a:gd name="connsiteX5" fmla="*/ 0 w 213694"/>
                  <a:gd name="connsiteY5" fmla="*/ 137160 h 137160"/>
                  <a:gd name="connsiteX0" fmla="*/ 100965 w 207379"/>
                  <a:gd name="connsiteY0" fmla="*/ 0 h 137160"/>
                  <a:gd name="connsiteX1" fmla="*/ 47625 w 207379"/>
                  <a:gd name="connsiteY1" fmla="*/ 7620 h 137160"/>
                  <a:gd name="connsiteX2" fmla="*/ 32385 w 207379"/>
                  <a:gd name="connsiteY2" fmla="*/ 51435 h 137160"/>
                  <a:gd name="connsiteX3" fmla="*/ 201930 w 207379"/>
                  <a:gd name="connsiteY3" fmla="*/ 3810 h 137160"/>
                  <a:gd name="connsiteX4" fmla="*/ 150495 w 207379"/>
                  <a:gd name="connsiteY4" fmla="*/ 76200 h 137160"/>
                  <a:gd name="connsiteX5" fmla="*/ 0 w 207379"/>
                  <a:gd name="connsiteY5" fmla="*/ 13716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379" h="137160">
                    <a:moveTo>
                      <a:pt x="100965" y="0"/>
                    </a:moveTo>
                    <a:cubicBezTo>
                      <a:pt x="73025" y="3651"/>
                      <a:pt x="59055" y="-953"/>
                      <a:pt x="47625" y="7620"/>
                    </a:cubicBezTo>
                    <a:cubicBezTo>
                      <a:pt x="36195" y="16193"/>
                      <a:pt x="6668" y="52070"/>
                      <a:pt x="32385" y="51435"/>
                    </a:cubicBezTo>
                    <a:cubicBezTo>
                      <a:pt x="58102" y="50800"/>
                      <a:pt x="182245" y="-317"/>
                      <a:pt x="201930" y="3810"/>
                    </a:cubicBezTo>
                    <a:cubicBezTo>
                      <a:pt x="221615" y="7937"/>
                      <a:pt x="184150" y="53975"/>
                      <a:pt x="150495" y="76200"/>
                    </a:cubicBezTo>
                    <a:cubicBezTo>
                      <a:pt x="116840" y="98425"/>
                      <a:pt x="58896" y="116840"/>
                      <a:pt x="0" y="137160"/>
                    </a:cubicBezTo>
                  </a:path>
                </a:pathLst>
              </a:custGeom>
              <a:noFill/>
              <a:ln w="15875">
                <a:solidFill>
                  <a:srgbClr val="199D3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1598523" y="2533196"/>
              <a:ext cx="5413517" cy="1550880"/>
              <a:chOff x="2810366" y="2212466"/>
              <a:chExt cx="5413517" cy="1550880"/>
            </a:xfrm>
          </p:grpSpPr>
          <p:sp>
            <p:nvSpPr>
              <p:cNvPr id="14" name="Freeform 13"/>
              <p:cNvSpPr/>
              <p:nvPr/>
            </p:nvSpPr>
            <p:spPr>
              <a:xfrm>
                <a:off x="2810366" y="2212466"/>
                <a:ext cx="5413517" cy="1550880"/>
              </a:xfrm>
              <a:custGeom>
                <a:avLst/>
                <a:gdLst>
                  <a:gd name="connsiteX0" fmla="*/ 7189431 w 7385708"/>
                  <a:gd name="connsiteY0" fmla="*/ 2586 h 2108694"/>
                  <a:gd name="connsiteX1" fmla="*/ 7043127 w 7385708"/>
                  <a:gd name="connsiteY1" fmla="*/ 154986 h 2108694"/>
                  <a:gd name="connsiteX2" fmla="*/ 4025607 w 7385708"/>
                  <a:gd name="connsiteY2" fmla="*/ 996234 h 2108694"/>
                  <a:gd name="connsiteX3" fmla="*/ 319239 w 7385708"/>
                  <a:gd name="connsiteY3" fmla="*/ 2020362 h 2108694"/>
                  <a:gd name="connsiteX4" fmla="*/ 185127 w 7385708"/>
                  <a:gd name="connsiteY4" fmla="*/ 2038650 h 2108694"/>
                  <a:gd name="connsiteX5" fmla="*/ 215607 w 7385708"/>
                  <a:gd name="connsiteY5" fmla="*/ 1880154 h 2108694"/>
                  <a:gd name="connsiteX0" fmla="*/ 7317066 w 7461969"/>
                  <a:gd name="connsiteY0" fmla="*/ 860 h 2148878"/>
                  <a:gd name="connsiteX1" fmla="*/ 7043127 w 7461969"/>
                  <a:gd name="connsiteY1" fmla="*/ 195170 h 2148878"/>
                  <a:gd name="connsiteX2" fmla="*/ 4025607 w 7461969"/>
                  <a:gd name="connsiteY2" fmla="*/ 1036418 h 2148878"/>
                  <a:gd name="connsiteX3" fmla="*/ 319239 w 7461969"/>
                  <a:gd name="connsiteY3" fmla="*/ 2060546 h 2148878"/>
                  <a:gd name="connsiteX4" fmla="*/ 185127 w 7461969"/>
                  <a:gd name="connsiteY4" fmla="*/ 2078834 h 2148878"/>
                  <a:gd name="connsiteX5" fmla="*/ 215607 w 7461969"/>
                  <a:gd name="connsiteY5" fmla="*/ 1920338 h 2148878"/>
                  <a:gd name="connsiteX0" fmla="*/ 7317066 w 7317066"/>
                  <a:gd name="connsiteY0" fmla="*/ 0 h 2148018"/>
                  <a:gd name="connsiteX1" fmla="*/ 7043127 w 7317066"/>
                  <a:gd name="connsiteY1" fmla="*/ 194310 h 2148018"/>
                  <a:gd name="connsiteX2" fmla="*/ 4025607 w 7317066"/>
                  <a:gd name="connsiteY2" fmla="*/ 1035558 h 2148018"/>
                  <a:gd name="connsiteX3" fmla="*/ 319239 w 7317066"/>
                  <a:gd name="connsiteY3" fmla="*/ 2059686 h 2148018"/>
                  <a:gd name="connsiteX4" fmla="*/ 185127 w 7317066"/>
                  <a:gd name="connsiteY4" fmla="*/ 2077974 h 2148018"/>
                  <a:gd name="connsiteX5" fmla="*/ 215607 w 7317066"/>
                  <a:gd name="connsiteY5" fmla="*/ 1919478 h 2148018"/>
                  <a:gd name="connsiteX0" fmla="*/ 7317066 w 7317066"/>
                  <a:gd name="connsiteY0" fmla="*/ 0 h 2148018"/>
                  <a:gd name="connsiteX1" fmla="*/ 6856437 w 7317066"/>
                  <a:gd name="connsiteY1" fmla="*/ 262890 h 2148018"/>
                  <a:gd name="connsiteX2" fmla="*/ 4025607 w 7317066"/>
                  <a:gd name="connsiteY2" fmla="*/ 1035558 h 2148018"/>
                  <a:gd name="connsiteX3" fmla="*/ 319239 w 7317066"/>
                  <a:gd name="connsiteY3" fmla="*/ 2059686 h 2148018"/>
                  <a:gd name="connsiteX4" fmla="*/ 185127 w 7317066"/>
                  <a:gd name="connsiteY4" fmla="*/ 2077974 h 2148018"/>
                  <a:gd name="connsiteX5" fmla="*/ 215607 w 7317066"/>
                  <a:gd name="connsiteY5" fmla="*/ 1919478 h 2148018"/>
                  <a:gd name="connsiteX0" fmla="*/ 7317066 w 7317066"/>
                  <a:gd name="connsiteY0" fmla="*/ 0 h 2148018"/>
                  <a:gd name="connsiteX1" fmla="*/ 6930732 w 7317066"/>
                  <a:gd name="connsiteY1" fmla="*/ 238125 h 2148018"/>
                  <a:gd name="connsiteX2" fmla="*/ 4025607 w 7317066"/>
                  <a:gd name="connsiteY2" fmla="*/ 1035558 h 2148018"/>
                  <a:gd name="connsiteX3" fmla="*/ 319239 w 7317066"/>
                  <a:gd name="connsiteY3" fmla="*/ 2059686 h 2148018"/>
                  <a:gd name="connsiteX4" fmla="*/ 185127 w 7317066"/>
                  <a:gd name="connsiteY4" fmla="*/ 2077974 h 2148018"/>
                  <a:gd name="connsiteX5" fmla="*/ 215607 w 7317066"/>
                  <a:gd name="connsiteY5" fmla="*/ 1919478 h 2148018"/>
                  <a:gd name="connsiteX0" fmla="*/ 7214196 w 7214196"/>
                  <a:gd name="connsiteY0" fmla="*/ 0 h 2069913"/>
                  <a:gd name="connsiteX1" fmla="*/ 6930732 w 7214196"/>
                  <a:gd name="connsiteY1" fmla="*/ 160020 h 2069913"/>
                  <a:gd name="connsiteX2" fmla="*/ 4025607 w 7214196"/>
                  <a:gd name="connsiteY2" fmla="*/ 957453 h 2069913"/>
                  <a:gd name="connsiteX3" fmla="*/ 319239 w 7214196"/>
                  <a:gd name="connsiteY3" fmla="*/ 1981581 h 2069913"/>
                  <a:gd name="connsiteX4" fmla="*/ 185127 w 7214196"/>
                  <a:gd name="connsiteY4" fmla="*/ 1999869 h 2069913"/>
                  <a:gd name="connsiteX5" fmla="*/ 215607 w 7214196"/>
                  <a:gd name="connsiteY5" fmla="*/ 1841373 h 2069913"/>
                  <a:gd name="connsiteX0" fmla="*/ 7214196 w 7214196"/>
                  <a:gd name="connsiteY0" fmla="*/ 0 h 2069913"/>
                  <a:gd name="connsiteX1" fmla="*/ 6930732 w 7214196"/>
                  <a:gd name="connsiteY1" fmla="*/ 160020 h 2069913"/>
                  <a:gd name="connsiteX2" fmla="*/ 4025607 w 7214196"/>
                  <a:gd name="connsiteY2" fmla="*/ 957453 h 2069913"/>
                  <a:gd name="connsiteX3" fmla="*/ 319239 w 7214196"/>
                  <a:gd name="connsiteY3" fmla="*/ 1981581 h 2069913"/>
                  <a:gd name="connsiteX4" fmla="*/ 185127 w 7214196"/>
                  <a:gd name="connsiteY4" fmla="*/ 1999869 h 2069913"/>
                  <a:gd name="connsiteX5" fmla="*/ 215607 w 7214196"/>
                  <a:gd name="connsiteY5" fmla="*/ 1841373 h 2069913"/>
                  <a:gd name="connsiteX0" fmla="*/ 7214196 w 7232780"/>
                  <a:gd name="connsiteY0" fmla="*/ 0 h 2069913"/>
                  <a:gd name="connsiteX1" fmla="*/ 6930732 w 7232780"/>
                  <a:gd name="connsiteY1" fmla="*/ 160020 h 2069913"/>
                  <a:gd name="connsiteX2" fmla="*/ 4025607 w 7232780"/>
                  <a:gd name="connsiteY2" fmla="*/ 957453 h 2069913"/>
                  <a:gd name="connsiteX3" fmla="*/ 319239 w 7232780"/>
                  <a:gd name="connsiteY3" fmla="*/ 1981581 h 2069913"/>
                  <a:gd name="connsiteX4" fmla="*/ 185127 w 7232780"/>
                  <a:gd name="connsiteY4" fmla="*/ 1999869 h 2069913"/>
                  <a:gd name="connsiteX5" fmla="*/ 215607 w 7232780"/>
                  <a:gd name="connsiteY5" fmla="*/ 1841373 h 2069913"/>
                  <a:gd name="connsiteX0" fmla="*/ 7214196 w 7214196"/>
                  <a:gd name="connsiteY0" fmla="*/ 0 h 2069913"/>
                  <a:gd name="connsiteX1" fmla="*/ 6930732 w 7214196"/>
                  <a:gd name="connsiteY1" fmla="*/ 160020 h 2069913"/>
                  <a:gd name="connsiteX2" fmla="*/ 4025607 w 7214196"/>
                  <a:gd name="connsiteY2" fmla="*/ 957453 h 2069913"/>
                  <a:gd name="connsiteX3" fmla="*/ 319239 w 7214196"/>
                  <a:gd name="connsiteY3" fmla="*/ 1981581 h 2069913"/>
                  <a:gd name="connsiteX4" fmla="*/ 185127 w 7214196"/>
                  <a:gd name="connsiteY4" fmla="*/ 1999869 h 2069913"/>
                  <a:gd name="connsiteX5" fmla="*/ 215607 w 7214196"/>
                  <a:gd name="connsiteY5" fmla="*/ 1841373 h 2069913"/>
                  <a:gd name="connsiteX0" fmla="*/ 7298896 w 7298896"/>
                  <a:gd name="connsiteY0" fmla="*/ 0 h 2095024"/>
                  <a:gd name="connsiteX1" fmla="*/ 7015432 w 7298896"/>
                  <a:gd name="connsiteY1" fmla="*/ 160020 h 2095024"/>
                  <a:gd name="connsiteX2" fmla="*/ 4110307 w 7298896"/>
                  <a:gd name="connsiteY2" fmla="*/ 957453 h 2095024"/>
                  <a:gd name="connsiteX3" fmla="*/ 403939 w 7298896"/>
                  <a:gd name="connsiteY3" fmla="*/ 1981581 h 2095024"/>
                  <a:gd name="connsiteX4" fmla="*/ 269827 w 7298896"/>
                  <a:gd name="connsiteY4" fmla="*/ 1999869 h 2095024"/>
                  <a:gd name="connsiteX5" fmla="*/ 1930987 w 7298896"/>
                  <a:gd name="connsiteY5" fmla="*/ 1361313 h 2095024"/>
                  <a:gd name="connsiteX0" fmla="*/ 7029420 w 7029420"/>
                  <a:gd name="connsiteY0" fmla="*/ 0 h 2001369"/>
                  <a:gd name="connsiteX1" fmla="*/ 6745956 w 7029420"/>
                  <a:gd name="connsiteY1" fmla="*/ 160020 h 2001369"/>
                  <a:gd name="connsiteX2" fmla="*/ 3840831 w 7029420"/>
                  <a:gd name="connsiteY2" fmla="*/ 957453 h 2001369"/>
                  <a:gd name="connsiteX3" fmla="*/ 1829913 w 7029420"/>
                  <a:gd name="connsiteY3" fmla="*/ 1520571 h 2001369"/>
                  <a:gd name="connsiteX4" fmla="*/ 351 w 7029420"/>
                  <a:gd name="connsiteY4" fmla="*/ 1999869 h 2001369"/>
                  <a:gd name="connsiteX5" fmla="*/ 1661511 w 7029420"/>
                  <a:gd name="connsiteY5" fmla="*/ 1361313 h 2001369"/>
                  <a:gd name="connsiteX0" fmla="*/ 7029420 w 7029420"/>
                  <a:gd name="connsiteY0" fmla="*/ 0 h 2000936"/>
                  <a:gd name="connsiteX1" fmla="*/ 6745956 w 7029420"/>
                  <a:gd name="connsiteY1" fmla="*/ 160020 h 2000936"/>
                  <a:gd name="connsiteX2" fmla="*/ 3840831 w 7029420"/>
                  <a:gd name="connsiteY2" fmla="*/ 957453 h 2000936"/>
                  <a:gd name="connsiteX3" fmla="*/ 1829913 w 7029420"/>
                  <a:gd name="connsiteY3" fmla="*/ 1520571 h 2000936"/>
                  <a:gd name="connsiteX4" fmla="*/ 351 w 7029420"/>
                  <a:gd name="connsiteY4" fmla="*/ 1999869 h 2000936"/>
                  <a:gd name="connsiteX5" fmla="*/ 1661511 w 7029420"/>
                  <a:gd name="connsiteY5" fmla="*/ 1361313 h 2000936"/>
                  <a:gd name="connsiteX0" fmla="*/ 5435352 w 5435352"/>
                  <a:gd name="connsiteY0" fmla="*/ 0 h 1570069"/>
                  <a:gd name="connsiteX1" fmla="*/ 5151888 w 5435352"/>
                  <a:gd name="connsiteY1" fmla="*/ 160020 h 1570069"/>
                  <a:gd name="connsiteX2" fmla="*/ 2246763 w 5435352"/>
                  <a:gd name="connsiteY2" fmla="*/ 957453 h 1570069"/>
                  <a:gd name="connsiteX3" fmla="*/ 235845 w 5435352"/>
                  <a:gd name="connsiteY3" fmla="*/ 1520571 h 1570069"/>
                  <a:gd name="connsiteX4" fmla="*/ 21723 w 5435352"/>
                  <a:gd name="connsiteY4" fmla="*/ 1523619 h 1570069"/>
                  <a:gd name="connsiteX5" fmla="*/ 67443 w 5435352"/>
                  <a:gd name="connsiteY5" fmla="*/ 1361313 h 1570069"/>
                  <a:gd name="connsiteX0" fmla="*/ 5445827 w 5445827"/>
                  <a:gd name="connsiteY0" fmla="*/ 0 h 1581558"/>
                  <a:gd name="connsiteX1" fmla="*/ 5162363 w 5445827"/>
                  <a:gd name="connsiteY1" fmla="*/ 160020 h 1581558"/>
                  <a:gd name="connsiteX2" fmla="*/ 2257238 w 5445827"/>
                  <a:gd name="connsiteY2" fmla="*/ 957453 h 1581558"/>
                  <a:gd name="connsiteX3" fmla="*/ 246320 w 5445827"/>
                  <a:gd name="connsiteY3" fmla="*/ 1520571 h 1581558"/>
                  <a:gd name="connsiteX4" fmla="*/ 15053 w 5445827"/>
                  <a:gd name="connsiteY4" fmla="*/ 1548384 h 1581558"/>
                  <a:gd name="connsiteX5" fmla="*/ 77918 w 5445827"/>
                  <a:gd name="connsiteY5" fmla="*/ 1361313 h 1581558"/>
                  <a:gd name="connsiteX0" fmla="*/ 5443899 w 5443899"/>
                  <a:gd name="connsiteY0" fmla="*/ 0 h 1583587"/>
                  <a:gd name="connsiteX1" fmla="*/ 5160435 w 5443899"/>
                  <a:gd name="connsiteY1" fmla="*/ 160020 h 1583587"/>
                  <a:gd name="connsiteX2" fmla="*/ 2255310 w 5443899"/>
                  <a:gd name="connsiteY2" fmla="*/ 957453 h 1583587"/>
                  <a:gd name="connsiteX3" fmla="*/ 244392 w 5443899"/>
                  <a:gd name="connsiteY3" fmla="*/ 1520571 h 1583587"/>
                  <a:gd name="connsiteX4" fmla="*/ 13125 w 5443899"/>
                  <a:gd name="connsiteY4" fmla="*/ 1548384 h 1583587"/>
                  <a:gd name="connsiteX5" fmla="*/ 75990 w 5443899"/>
                  <a:gd name="connsiteY5" fmla="*/ 1361313 h 1583587"/>
                  <a:gd name="connsiteX0" fmla="*/ 5443899 w 5443899"/>
                  <a:gd name="connsiteY0" fmla="*/ 0 h 1565196"/>
                  <a:gd name="connsiteX1" fmla="*/ 5160435 w 5443899"/>
                  <a:gd name="connsiteY1" fmla="*/ 160020 h 1565196"/>
                  <a:gd name="connsiteX2" fmla="*/ 2255310 w 5443899"/>
                  <a:gd name="connsiteY2" fmla="*/ 957453 h 1565196"/>
                  <a:gd name="connsiteX3" fmla="*/ 244392 w 5443899"/>
                  <a:gd name="connsiteY3" fmla="*/ 1520571 h 1565196"/>
                  <a:gd name="connsiteX4" fmla="*/ 13125 w 5443899"/>
                  <a:gd name="connsiteY4" fmla="*/ 1548384 h 1565196"/>
                  <a:gd name="connsiteX5" fmla="*/ 75990 w 5443899"/>
                  <a:gd name="connsiteY5" fmla="*/ 1361313 h 1565196"/>
                  <a:gd name="connsiteX0" fmla="*/ 5443899 w 5443899"/>
                  <a:gd name="connsiteY0" fmla="*/ 0 h 1563850"/>
                  <a:gd name="connsiteX1" fmla="*/ 5160435 w 5443899"/>
                  <a:gd name="connsiteY1" fmla="*/ 160020 h 1563850"/>
                  <a:gd name="connsiteX2" fmla="*/ 2255310 w 5443899"/>
                  <a:gd name="connsiteY2" fmla="*/ 957453 h 1563850"/>
                  <a:gd name="connsiteX3" fmla="*/ 244392 w 5443899"/>
                  <a:gd name="connsiteY3" fmla="*/ 1520571 h 1563850"/>
                  <a:gd name="connsiteX4" fmla="*/ 13125 w 5443899"/>
                  <a:gd name="connsiteY4" fmla="*/ 1548384 h 1563850"/>
                  <a:gd name="connsiteX5" fmla="*/ 75990 w 5443899"/>
                  <a:gd name="connsiteY5" fmla="*/ 1361313 h 1563850"/>
                  <a:gd name="connsiteX0" fmla="*/ 5421221 w 5421221"/>
                  <a:gd name="connsiteY0" fmla="*/ 0 h 1583587"/>
                  <a:gd name="connsiteX1" fmla="*/ 5137757 w 5421221"/>
                  <a:gd name="connsiteY1" fmla="*/ 160020 h 1583587"/>
                  <a:gd name="connsiteX2" fmla="*/ 2232632 w 5421221"/>
                  <a:gd name="connsiteY2" fmla="*/ 957453 h 1583587"/>
                  <a:gd name="connsiteX3" fmla="*/ 221714 w 5421221"/>
                  <a:gd name="connsiteY3" fmla="*/ 1520571 h 1583587"/>
                  <a:gd name="connsiteX4" fmla="*/ 20927 w 5421221"/>
                  <a:gd name="connsiteY4" fmla="*/ 1548384 h 1583587"/>
                  <a:gd name="connsiteX5" fmla="*/ 53312 w 5421221"/>
                  <a:gd name="connsiteY5" fmla="*/ 1361313 h 1583587"/>
                  <a:gd name="connsiteX0" fmla="*/ 5428214 w 5428214"/>
                  <a:gd name="connsiteY0" fmla="*/ 0 h 1580020"/>
                  <a:gd name="connsiteX1" fmla="*/ 5144750 w 5428214"/>
                  <a:gd name="connsiteY1" fmla="*/ 160020 h 1580020"/>
                  <a:gd name="connsiteX2" fmla="*/ 2239625 w 5428214"/>
                  <a:gd name="connsiteY2" fmla="*/ 957453 h 1580020"/>
                  <a:gd name="connsiteX3" fmla="*/ 228707 w 5428214"/>
                  <a:gd name="connsiteY3" fmla="*/ 1520571 h 1580020"/>
                  <a:gd name="connsiteX4" fmla="*/ 27920 w 5428214"/>
                  <a:gd name="connsiteY4" fmla="*/ 1548384 h 1580020"/>
                  <a:gd name="connsiteX5" fmla="*/ 69830 w 5428214"/>
                  <a:gd name="connsiteY5" fmla="*/ 1387983 h 1580020"/>
                  <a:gd name="connsiteX0" fmla="*/ 5408440 w 5408440"/>
                  <a:gd name="connsiteY0" fmla="*/ 0 h 1560229"/>
                  <a:gd name="connsiteX1" fmla="*/ 5124976 w 5408440"/>
                  <a:gd name="connsiteY1" fmla="*/ 160020 h 1560229"/>
                  <a:gd name="connsiteX2" fmla="*/ 2219851 w 5408440"/>
                  <a:gd name="connsiteY2" fmla="*/ 957453 h 1560229"/>
                  <a:gd name="connsiteX3" fmla="*/ 208933 w 5408440"/>
                  <a:gd name="connsiteY3" fmla="*/ 1520571 h 1560229"/>
                  <a:gd name="connsiteX4" fmla="*/ 8146 w 5408440"/>
                  <a:gd name="connsiteY4" fmla="*/ 1548384 h 1560229"/>
                  <a:gd name="connsiteX5" fmla="*/ 50056 w 5408440"/>
                  <a:gd name="connsiteY5" fmla="*/ 1387983 h 1560229"/>
                  <a:gd name="connsiteX0" fmla="*/ 5431497 w 5431497"/>
                  <a:gd name="connsiteY0" fmla="*/ 0 h 1576297"/>
                  <a:gd name="connsiteX1" fmla="*/ 5148033 w 5431497"/>
                  <a:gd name="connsiteY1" fmla="*/ 160020 h 1576297"/>
                  <a:gd name="connsiteX2" fmla="*/ 2242908 w 5431497"/>
                  <a:gd name="connsiteY2" fmla="*/ 957453 h 1576297"/>
                  <a:gd name="connsiteX3" fmla="*/ 231990 w 5431497"/>
                  <a:gd name="connsiteY3" fmla="*/ 1520571 h 1576297"/>
                  <a:gd name="connsiteX4" fmla="*/ 25488 w 5431497"/>
                  <a:gd name="connsiteY4" fmla="*/ 1540764 h 1576297"/>
                  <a:gd name="connsiteX5" fmla="*/ 73113 w 5431497"/>
                  <a:gd name="connsiteY5" fmla="*/ 1387983 h 1576297"/>
                  <a:gd name="connsiteX0" fmla="*/ 5413517 w 5413517"/>
                  <a:gd name="connsiteY0" fmla="*/ 0 h 1550880"/>
                  <a:gd name="connsiteX1" fmla="*/ 5130053 w 5413517"/>
                  <a:gd name="connsiteY1" fmla="*/ 160020 h 1550880"/>
                  <a:gd name="connsiteX2" fmla="*/ 2224928 w 5413517"/>
                  <a:gd name="connsiteY2" fmla="*/ 957453 h 1550880"/>
                  <a:gd name="connsiteX3" fmla="*/ 214010 w 5413517"/>
                  <a:gd name="connsiteY3" fmla="*/ 1520571 h 1550880"/>
                  <a:gd name="connsiteX4" fmla="*/ 7508 w 5413517"/>
                  <a:gd name="connsiteY4" fmla="*/ 1540764 h 1550880"/>
                  <a:gd name="connsiteX5" fmla="*/ 55133 w 5413517"/>
                  <a:gd name="connsiteY5" fmla="*/ 1387983 h 155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13517" h="1550880">
                    <a:moveTo>
                      <a:pt x="5413517" y="0"/>
                    </a:moveTo>
                    <a:cubicBezTo>
                      <a:pt x="5306837" y="20066"/>
                      <a:pt x="5335729" y="88075"/>
                      <a:pt x="5130053" y="160020"/>
                    </a:cubicBezTo>
                    <a:cubicBezTo>
                      <a:pt x="4924377" y="231965"/>
                      <a:pt x="3044268" y="730695"/>
                      <a:pt x="2224928" y="957453"/>
                    </a:cubicBezTo>
                    <a:lnTo>
                      <a:pt x="214010" y="1520571"/>
                    </a:lnTo>
                    <a:cubicBezTo>
                      <a:pt x="107330" y="1545400"/>
                      <a:pt x="33987" y="1562862"/>
                      <a:pt x="7508" y="1540764"/>
                    </a:cubicBezTo>
                    <a:cubicBezTo>
                      <a:pt x="-18971" y="1518666"/>
                      <a:pt x="31257" y="1455547"/>
                      <a:pt x="55133" y="1387983"/>
                    </a:cubicBezTo>
                  </a:path>
                </a:pathLst>
              </a:custGeom>
              <a:noFill/>
              <a:ln w="15875">
                <a:solidFill>
                  <a:srgbClr val="199D3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7825740" y="2270760"/>
                <a:ext cx="207379" cy="137160"/>
              </a:xfrm>
              <a:custGeom>
                <a:avLst/>
                <a:gdLst>
                  <a:gd name="connsiteX0" fmla="*/ 100965 w 199753"/>
                  <a:gd name="connsiteY0" fmla="*/ 0 h 137160"/>
                  <a:gd name="connsiteX1" fmla="*/ 40005 w 199753"/>
                  <a:gd name="connsiteY1" fmla="*/ 15240 h 137160"/>
                  <a:gd name="connsiteX2" fmla="*/ 70485 w 199753"/>
                  <a:gd name="connsiteY2" fmla="*/ 47625 h 137160"/>
                  <a:gd name="connsiteX3" fmla="*/ 196215 w 199753"/>
                  <a:gd name="connsiteY3" fmla="*/ 15240 h 137160"/>
                  <a:gd name="connsiteX4" fmla="*/ 150495 w 199753"/>
                  <a:gd name="connsiteY4" fmla="*/ 76200 h 137160"/>
                  <a:gd name="connsiteX5" fmla="*/ 0 w 199753"/>
                  <a:gd name="connsiteY5" fmla="*/ 137160 h 137160"/>
                  <a:gd name="connsiteX0" fmla="*/ 100965 w 210495"/>
                  <a:gd name="connsiteY0" fmla="*/ 0 h 137160"/>
                  <a:gd name="connsiteX1" fmla="*/ 40005 w 210495"/>
                  <a:gd name="connsiteY1" fmla="*/ 15240 h 137160"/>
                  <a:gd name="connsiteX2" fmla="*/ 70485 w 210495"/>
                  <a:gd name="connsiteY2" fmla="*/ 47625 h 137160"/>
                  <a:gd name="connsiteX3" fmla="*/ 207645 w 210495"/>
                  <a:gd name="connsiteY3" fmla="*/ 20955 h 137160"/>
                  <a:gd name="connsiteX4" fmla="*/ 150495 w 210495"/>
                  <a:gd name="connsiteY4" fmla="*/ 76200 h 137160"/>
                  <a:gd name="connsiteX5" fmla="*/ 0 w 210495"/>
                  <a:gd name="connsiteY5" fmla="*/ 137160 h 137160"/>
                  <a:gd name="connsiteX0" fmla="*/ 100965 w 210495"/>
                  <a:gd name="connsiteY0" fmla="*/ 0 h 137160"/>
                  <a:gd name="connsiteX1" fmla="*/ 40005 w 210495"/>
                  <a:gd name="connsiteY1" fmla="*/ 15240 h 137160"/>
                  <a:gd name="connsiteX2" fmla="*/ 70485 w 210495"/>
                  <a:gd name="connsiteY2" fmla="*/ 47625 h 137160"/>
                  <a:gd name="connsiteX3" fmla="*/ 207645 w 210495"/>
                  <a:gd name="connsiteY3" fmla="*/ 20955 h 137160"/>
                  <a:gd name="connsiteX4" fmla="*/ 150495 w 210495"/>
                  <a:gd name="connsiteY4" fmla="*/ 76200 h 137160"/>
                  <a:gd name="connsiteX5" fmla="*/ 0 w 210495"/>
                  <a:gd name="connsiteY5" fmla="*/ 137160 h 137160"/>
                  <a:gd name="connsiteX0" fmla="*/ 100965 w 211269"/>
                  <a:gd name="connsiteY0" fmla="*/ 0 h 137160"/>
                  <a:gd name="connsiteX1" fmla="*/ 40005 w 211269"/>
                  <a:gd name="connsiteY1" fmla="*/ 15240 h 137160"/>
                  <a:gd name="connsiteX2" fmla="*/ 70485 w 211269"/>
                  <a:gd name="connsiteY2" fmla="*/ 47625 h 137160"/>
                  <a:gd name="connsiteX3" fmla="*/ 207645 w 211269"/>
                  <a:gd name="connsiteY3" fmla="*/ 20955 h 137160"/>
                  <a:gd name="connsiteX4" fmla="*/ 150495 w 211269"/>
                  <a:gd name="connsiteY4" fmla="*/ 76200 h 137160"/>
                  <a:gd name="connsiteX5" fmla="*/ 0 w 211269"/>
                  <a:gd name="connsiteY5" fmla="*/ 137160 h 137160"/>
                  <a:gd name="connsiteX0" fmla="*/ 100965 w 211269"/>
                  <a:gd name="connsiteY0" fmla="*/ 0 h 137160"/>
                  <a:gd name="connsiteX1" fmla="*/ 40005 w 211269"/>
                  <a:gd name="connsiteY1" fmla="*/ 15240 h 137160"/>
                  <a:gd name="connsiteX2" fmla="*/ 70485 w 211269"/>
                  <a:gd name="connsiteY2" fmla="*/ 47625 h 137160"/>
                  <a:gd name="connsiteX3" fmla="*/ 207645 w 211269"/>
                  <a:gd name="connsiteY3" fmla="*/ 20955 h 137160"/>
                  <a:gd name="connsiteX4" fmla="*/ 150495 w 211269"/>
                  <a:gd name="connsiteY4" fmla="*/ 76200 h 137160"/>
                  <a:gd name="connsiteX5" fmla="*/ 0 w 211269"/>
                  <a:gd name="connsiteY5" fmla="*/ 137160 h 137160"/>
                  <a:gd name="connsiteX0" fmla="*/ 100965 w 211269"/>
                  <a:gd name="connsiteY0" fmla="*/ 0 h 137160"/>
                  <a:gd name="connsiteX1" fmla="*/ 47625 w 211269"/>
                  <a:gd name="connsiteY1" fmla="*/ 7620 h 137160"/>
                  <a:gd name="connsiteX2" fmla="*/ 70485 w 211269"/>
                  <a:gd name="connsiteY2" fmla="*/ 47625 h 137160"/>
                  <a:gd name="connsiteX3" fmla="*/ 207645 w 211269"/>
                  <a:gd name="connsiteY3" fmla="*/ 20955 h 137160"/>
                  <a:gd name="connsiteX4" fmla="*/ 150495 w 211269"/>
                  <a:gd name="connsiteY4" fmla="*/ 76200 h 137160"/>
                  <a:gd name="connsiteX5" fmla="*/ 0 w 211269"/>
                  <a:gd name="connsiteY5" fmla="*/ 137160 h 137160"/>
                  <a:gd name="connsiteX0" fmla="*/ 100965 w 213694"/>
                  <a:gd name="connsiteY0" fmla="*/ 0 h 137160"/>
                  <a:gd name="connsiteX1" fmla="*/ 47625 w 213694"/>
                  <a:gd name="connsiteY1" fmla="*/ 7620 h 137160"/>
                  <a:gd name="connsiteX2" fmla="*/ 32385 w 213694"/>
                  <a:gd name="connsiteY2" fmla="*/ 51435 h 137160"/>
                  <a:gd name="connsiteX3" fmla="*/ 207645 w 213694"/>
                  <a:gd name="connsiteY3" fmla="*/ 20955 h 137160"/>
                  <a:gd name="connsiteX4" fmla="*/ 150495 w 213694"/>
                  <a:gd name="connsiteY4" fmla="*/ 76200 h 137160"/>
                  <a:gd name="connsiteX5" fmla="*/ 0 w 213694"/>
                  <a:gd name="connsiteY5" fmla="*/ 137160 h 137160"/>
                  <a:gd name="connsiteX0" fmla="*/ 100965 w 213694"/>
                  <a:gd name="connsiteY0" fmla="*/ 0 h 137160"/>
                  <a:gd name="connsiteX1" fmla="*/ 47625 w 213694"/>
                  <a:gd name="connsiteY1" fmla="*/ 7620 h 137160"/>
                  <a:gd name="connsiteX2" fmla="*/ 32385 w 213694"/>
                  <a:gd name="connsiteY2" fmla="*/ 51435 h 137160"/>
                  <a:gd name="connsiteX3" fmla="*/ 207645 w 213694"/>
                  <a:gd name="connsiteY3" fmla="*/ 20955 h 137160"/>
                  <a:gd name="connsiteX4" fmla="*/ 150495 w 213694"/>
                  <a:gd name="connsiteY4" fmla="*/ 76200 h 137160"/>
                  <a:gd name="connsiteX5" fmla="*/ 0 w 213694"/>
                  <a:gd name="connsiteY5" fmla="*/ 137160 h 137160"/>
                  <a:gd name="connsiteX0" fmla="*/ 100965 w 207379"/>
                  <a:gd name="connsiteY0" fmla="*/ 0 h 137160"/>
                  <a:gd name="connsiteX1" fmla="*/ 47625 w 207379"/>
                  <a:gd name="connsiteY1" fmla="*/ 7620 h 137160"/>
                  <a:gd name="connsiteX2" fmla="*/ 32385 w 207379"/>
                  <a:gd name="connsiteY2" fmla="*/ 51435 h 137160"/>
                  <a:gd name="connsiteX3" fmla="*/ 201930 w 207379"/>
                  <a:gd name="connsiteY3" fmla="*/ 3810 h 137160"/>
                  <a:gd name="connsiteX4" fmla="*/ 150495 w 207379"/>
                  <a:gd name="connsiteY4" fmla="*/ 76200 h 137160"/>
                  <a:gd name="connsiteX5" fmla="*/ 0 w 207379"/>
                  <a:gd name="connsiteY5" fmla="*/ 13716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379" h="137160">
                    <a:moveTo>
                      <a:pt x="100965" y="0"/>
                    </a:moveTo>
                    <a:cubicBezTo>
                      <a:pt x="73025" y="3651"/>
                      <a:pt x="59055" y="-953"/>
                      <a:pt x="47625" y="7620"/>
                    </a:cubicBezTo>
                    <a:cubicBezTo>
                      <a:pt x="36195" y="16193"/>
                      <a:pt x="6668" y="52070"/>
                      <a:pt x="32385" y="51435"/>
                    </a:cubicBezTo>
                    <a:cubicBezTo>
                      <a:pt x="58102" y="50800"/>
                      <a:pt x="182245" y="-317"/>
                      <a:pt x="201930" y="3810"/>
                    </a:cubicBezTo>
                    <a:cubicBezTo>
                      <a:pt x="221615" y="7937"/>
                      <a:pt x="184150" y="53975"/>
                      <a:pt x="150495" y="76200"/>
                    </a:cubicBezTo>
                    <a:cubicBezTo>
                      <a:pt x="116840" y="98425"/>
                      <a:pt x="58896" y="116840"/>
                      <a:pt x="0" y="137160"/>
                    </a:cubicBezTo>
                  </a:path>
                </a:pathLst>
              </a:custGeom>
              <a:noFill/>
              <a:ln w="15875">
                <a:solidFill>
                  <a:srgbClr val="199D3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996291" y="2643758"/>
              <a:ext cx="5457444" cy="1355607"/>
              <a:chOff x="2775968" y="2382012"/>
              <a:chExt cx="5457444" cy="1355607"/>
            </a:xfrm>
          </p:grpSpPr>
          <p:sp>
            <p:nvSpPr>
              <p:cNvPr id="17" name="Freeform 16"/>
              <p:cNvSpPr/>
              <p:nvPr/>
            </p:nvSpPr>
            <p:spPr>
              <a:xfrm>
                <a:off x="2775968" y="2382012"/>
                <a:ext cx="5457444" cy="1355607"/>
              </a:xfrm>
              <a:custGeom>
                <a:avLst/>
                <a:gdLst>
                  <a:gd name="connsiteX0" fmla="*/ 7189431 w 7385708"/>
                  <a:gd name="connsiteY0" fmla="*/ 2586 h 2108694"/>
                  <a:gd name="connsiteX1" fmla="*/ 7043127 w 7385708"/>
                  <a:gd name="connsiteY1" fmla="*/ 154986 h 2108694"/>
                  <a:gd name="connsiteX2" fmla="*/ 4025607 w 7385708"/>
                  <a:gd name="connsiteY2" fmla="*/ 996234 h 2108694"/>
                  <a:gd name="connsiteX3" fmla="*/ 319239 w 7385708"/>
                  <a:gd name="connsiteY3" fmla="*/ 2020362 h 2108694"/>
                  <a:gd name="connsiteX4" fmla="*/ 185127 w 7385708"/>
                  <a:gd name="connsiteY4" fmla="*/ 2038650 h 2108694"/>
                  <a:gd name="connsiteX5" fmla="*/ 215607 w 7385708"/>
                  <a:gd name="connsiteY5" fmla="*/ 1880154 h 2108694"/>
                  <a:gd name="connsiteX0" fmla="*/ 7317066 w 7461969"/>
                  <a:gd name="connsiteY0" fmla="*/ 860 h 2148878"/>
                  <a:gd name="connsiteX1" fmla="*/ 7043127 w 7461969"/>
                  <a:gd name="connsiteY1" fmla="*/ 195170 h 2148878"/>
                  <a:gd name="connsiteX2" fmla="*/ 4025607 w 7461969"/>
                  <a:gd name="connsiteY2" fmla="*/ 1036418 h 2148878"/>
                  <a:gd name="connsiteX3" fmla="*/ 319239 w 7461969"/>
                  <a:gd name="connsiteY3" fmla="*/ 2060546 h 2148878"/>
                  <a:gd name="connsiteX4" fmla="*/ 185127 w 7461969"/>
                  <a:gd name="connsiteY4" fmla="*/ 2078834 h 2148878"/>
                  <a:gd name="connsiteX5" fmla="*/ 215607 w 7461969"/>
                  <a:gd name="connsiteY5" fmla="*/ 1920338 h 2148878"/>
                  <a:gd name="connsiteX0" fmla="*/ 7317066 w 7317066"/>
                  <a:gd name="connsiteY0" fmla="*/ 0 h 2148018"/>
                  <a:gd name="connsiteX1" fmla="*/ 7043127 w 7317066"/>
                  <a:gd name="connsiteY1" fmla="*/ 194310 h 2148018"/>
                  <a:gd name="connsiteX2" fmla="*/ 4025607 w 7317066"/>
                  <a:gd name="connsiteY2" fmla="*/ 1035558 h 2148018"/>
                  <a:gd name="connsiteX3" fmla="*/ 319239 w 7317066"/>
                  <a:gd name="connsiteY3" fmla="*/ 2059686 h 2148018"/>
                  <a:gd name="connsiteX4" fmla="*/ 185127 w 7317066"/>
                  <a:gd name="connsiteY4" fmla="*/ 2077974 h 2148018"/>
                  <a:gd name="connsiteX5" fmla="*/ 215607 w 7317066"/>
                  <a:gd name="connsiteY5" fmla="*/ 1919478 h 2148018"/>
                  <a:gd name="connsiteX0" fmla="*/ 7317066 w 7317066"/>
                  <a:gd name="connsiteY0" fmla="*/ 0 h 2148018"/>
                  <a:gd name="connsiteX1" fmla="*/ 6856437 w 7317066"/>
                  <a:gd name="connsiteY1" fmla="*/ 262890 h 2148018"/>
                  <a:gd name="connsiteX2" fmla="*/ 4025607 w 7317066"/>
                  <a:gd name="connsiteY2" fmla="*/ 1035558 h 2148018"/>
                  <a:gd name="connsiteX3" fmla="*/ 319239 w 7317066"/>
                  <a:gd name="connsiteY3" fmla="*/ 2059686 h 2148018"/>
                  <a:gd name="connsiteX4" fmla="*/ 185127 w 7317066"/>
                  <a:gd name="connsiteY4" fmla="*/ 2077974 h 2148018"/>
                  <a:gd name="connsiteX5" fmla="*/ 215607 w 7317066"/>
                  <a:gd name="connsiteY5" fmla="*/ 1919478 h 2148018"/>
                  <a:gd name="connsiteX0" fmla="*/ 7317066 w 7317066"/>
                  <a:gd name="connsiteY0" fmla="*/ 0 h 2148018"/>
                  <a:gd name="connsiteX1" fmla="*/ 6930732 w 7317066"/>
                  <a:gd name="connsiteY1" fmla="*/ 238125 h 2148018"/>
                  <a:gd name="connsiteX2" fmla="*/ 4025607 w 7317066"/>
                  <a:gd name="connsiteY2" fmla="*/ 1035558 h 2148018"/>
                  <a:gd name="connsiteX3" fmla="*/ 319239 w 7317066"/>
                  <a:gd name="connsiteY3" fmla="*/ 2059686 h 2148018"/>
                  <a:gd name="connsiteX4" fmla="*/ 185127 w 7317066"/>
                  <a:gd name="connsiteY4" fmla="*/ 2077974 h 2148018"/>
                  <a:gd name="connsiteX5" fmla="*/ 215607 w 7317066"/>
                  <a:gd name="connsiteY5" fmla="*/ 1919478 h 2148018"/>
                  <a:gd name="connsiteX0" fmla="*/ 7214196 w 7214196"/>
                  <a:gd name="connsiteY0" fmla="*/ 0 h 2069913"/>
                  <a:gd name="connsiteX1" fmla="*/ 6930732 w 7214196"/>
                  <a:gd name="connsiteY1" fmla="*/ 160020 h 2069913"/>
                  <a:gd name="connsiteX2" fmla="*/ 4025607 w 7214196"/>
                  <a:gd name="connsiteY2" fmla="*/ 957453 h 2069913"/>
                  <a:gd name="connsiteX3" fmla="*/ 319239 w 7214196"/>
                  <a:gd name="connsiteY3" fmla="*/ 1981581 h 2069913"/>
                  <a:gd name="connsiteX4" fmla="*/ 185127 w 7214196"/>
                  <a:gd name="connsiteY4" fmla="*/ 1999869 h 2069913"/>
                  <a:gd name="connsiteX5" fmla="*/ 215607 w 7214196"/>
                  <a:gd name="connsiteY5" fmla="*/ 1841373 h 2069913"/>
                  <a:gd name="connsiteX0" fmla="*/ 7214196 w 7214196"/>
                  <a:gd name="connsiteY0" fmla="*/ 0 h 2069913"/>
                  <a:gd name="connsiteX1" fmla="*/ 6930732 w 7214196"/>
                  <a:gd name="connsiteY1" fmla="*/ 160020 h 2069913"/>
                  <a:gd name="connsiteX2" fmla="*/ 4025607 w 7214196"/>
                  <a:gd name="connsiteY2" fmla="*/ 957453 h 2069913"/>
                  <a:gd name="connsiteX3" fmla="*/ 319239 w 7214196"/>
                  <a:gd name="connsiteY3" fmla="*/ 1981581 h 2069913"/>
                  <a:gd name="connsiteX4" fmla="*/ 185127 w 7214196"/>
                  <a:gd name="connsiteY4" fmla="*/ 1999869 h 2069913"/>
                  <a:gd name="connsiteX5" fmla="*/ 215607 w 7214196"/>
                  <a:gd name="connsiteY5" fmla="*/ 1841373 h 2069913"/>
                  <a:gd name="connsiteX0" fmla="*/ 7214196 w 7232780"/>
                  <a:gd name="connsiteY0" fmla="*/ 0 h 2069913"/>
                  <a:gd name="connsiteX1" fmla="*/ 6930732 w 7232780"/>
                  <a:gd name="connsiteY1" fmla="*/ 160020 h 2069913"/>
                  <a:gd name="connsiteX2" fmla="*/ 4025607 w 7232780"/>
                  <a:gd name="connsiteY2" fmla="*/ 957453 h 2069913"/>
                  <a:gd name="connsiteX3" fmla="*/ 319239 w 7232780"/>
                  <a:gd name="connsiteY3" fmla="*/ 1981581 h 2069913"/>
                  <a:gd name="connsiteX4" fmla="*/ 185127 w 7232780"/>
                  <a:gd name="connsiteY4" fmla="*/ 1999869 h 2069913"/>
                  <a:gd name="connsiteX5" fmla="*/ 215607 w 7232780"/>
                  <a:gd name="connsiteY5" fmla="*/ 1841373 h 2069913"/>
                  <a:gd name="connsiteX0" fmla="*/ 7214196 w 7214196"/>
                  <a:gd name="connsiteY0" fmla="*/ 0 h 2069913"/>
                  <a:gd name="connsiteX1" fmla="*/ 6930732 w 7214196"/>
                  <a:gd name="connsiteY1" fmla="*/ 160020 h 2069913"/>
                  <a:gd name="connsiteX2" fmla="*/ 4025607 w 7214196"/>
                  <a:gd name="connsiteY2" fmla="*/ 957453 h 2069913"/>
                  <a:gd name="connsiteX3" fmla="*/ 319239 w 7214196"/>
                  <a:gd name="connsiteY3" fmla="*/ 1981581 h 2069913"/>
                  <a:gd name="connsiteX4" fmla="*/ 185127 w 7214196"/>
                  <a:gd name="connsiteY4" fmla="*/ 1999869 h 2069913"/>
                  <a:gd name="connsiteX5" fmla="*/ 215607 w 7214196"/>
                  <a:gd name="connsiteY5" fmla="*/ 1841373 h 2069913"/>
                  <a:gd name="connsiteX0" fmla="*/ 7153344 w 7153344"/>
                  <a:gd name="connsiteY0" fmla="*/ 0 h 2046530"/>
                  <a:gd name="connsiteX1" fmla="*/ 6869880 w 7153344"/>
                  <a:gd name="connsiteY1" fmla="*/ 160020 h 2046530"/>
                  <a:gd name="connsiteX2" fmla="*/ 3964755 w 7153344"/>
                  <a:gd name="connsiteY2" fmla="*/ 957453 h 2046530"/>
                  <a:gd name="connsiteX3" fmla="*/ 346017 w 7153344"/>
                  <a:gd name="connsiteY3" fmla="*/ 1947291 h 2046530"/>
                  <a:gd name="connsiteX4" fmla="*/ 124275 w 7153344"/>
                  <a:gd name="connsiteY4" fmla="*/ 1999869 h 2046530"/>
                  <a:gd name="connsiteX5" fmla="*/ 154755 w 7153344"/>
                  <a:gd name="connsiteY5" fmla="*/ 1841373 h 2046530"/>
                  <a:gd name="connsiteX0" fmla="*/ 7041175 w 7041175"/>
                  <a:gd name="connsiteY0" fmla="*/ 0 h 2005665"/>
                  <a:gd name="connsiteX1" fmla="*/ 6757711 w 7041175"/>
                  <a:gd name="connsiteY1" fmla="*/ 160020 h 2005665"/>
                  <a:gd name="connsiteX2" fmla="*/ 3852586 w 7041175"/>
                  <a:gd name="connsiteY2" fmla="*/ 957453 h 2005665"/>
                  <a:gd name="connsiteX3" fmla="*/ 233848 w 7041175"/>
                  <a:gd name="connsiteY3" fmla="*/ 1947291 h 2005665"/>
                  <a:gd name="connsiteX4" fmla="*/ 12106 w 7041175"/>
                  <a:gd name="connsiteY4" fmla="*/ 1999869 h 2005665"/>
                  <a:gd name="connsiteX5" fmla="*/ 42586 w 7041175"/>
                  <a:gd name="connsiteY5" fmla="*/ 1841373 h 2005665"/>
                  <a:gd name="connsiteX0" fmla="*/ 7050700 w 7064680"/>
                  <a:gd name="connsiteY0" fmla="*/ 61597 h 1897717"/>
                  <a:gd name="connsiteX1" fmla="*/ 6757711 w 7064680"/>
                  <a:gd name="connsiteY1" fmla="*/ 52072 h 1897717"/>
                  <a:gd name="connsiteX2" fmla="*/ 3852586 w 7064680"/>
                  <a:gd name="connsiteY2" fmla="*/ 849505 h 1897717"/>
                  <a:gd name="connsiteX3" fmla="*/ 233848 w 7064680"/>
                  <a:gd name="connsiteY3" fmla="*/ 1839343 h 1897717"/>
                  <a:gd name="connsiteX4" fmla="*/ 12106 w 7064680"/>
                  <a:gd name="connsiteY4" fmla="*/ 1891921 h 1897717"/>
                  <a:gd name="connsiteX5" fmla="*/ 42586 w 7064680"/>
                  <a:gd name="connsiteY5" fmla="*/ 1733425 h 1897717"/>
                  <a:gd name="connsiteX0" fmla="*/ 7050700 w 7050700"/>
                  <a:gd name="connsiteY0" fmla="*/ 0 h 1836120"/>
                  <a:gd name="connsiteX1" fmla="*/ 6268126 w 7050700"/>
                  <a:gd name="connsiteY1" fmla="*/ 114300 h 1836120"/>
                  <a:gd name="connsiteX2" fmla="*/ 3852586 w 7050700"/>
                  <a:gd name="connsiteY2" fmla="*/ 787908 h 1836120"/>
                  <a:gd name="connsiteX3" fmla="*/ 233848 w 7050700"/>
                  <a:gd name="connsiteY3" fmla="*/ 1777746 h 1836120"/>
                  <a:gd name="connsiteX4" fmla="*/ 12106 w 7050700"/>
                  <a:gd name="connsiteY4" fmla="*/ 1830324 h 1836120"/>
                  <a:gd name="connsiteX5" fmla="*/ 42586 w 7050700"/>
                  <a:gd name="connsiteY5" fmla="*/ 1671828 h 1836120"/>
                  <a:gd name="connsiteX0" fmla="*/ 7050700 w 7050700"/>
                  <a:gd name="connsiteY0" fmla="*/ 0 h 1836120"/>
                  <a:gd name="connsiteX1" fmla="*/ 6268126 w 7050700"/>
                  <a:gd name="connsiteY1" fmla="*/ 114300 h 1836120"/>
                  <a:gd name="connsiteX2" fmla="*/ 3852586 w 7050700"/>
                  <a:gd name="connsiteY2" fmla="*/ 787908 h 1836120"/>
                  <a:gd name="connsiteX3" fmla="*/ 233848 w 7050700"/>
                  <a:gd name="connsiteY3" fmla="*/ 1777746 h 1836120"/>
                  <a:gd name="connsiteX4" fmla="*/ 12106 w 7050700"/>
                  <a:gd name="connsiteY4" fmla="*/ 1830324 h 1836120"/>
                  <a:gd name="connsiteX5" fmla="*/ 42586 w 7050700"/>
                  <a:gd name="connsiteY5" fmla="*/ 1671828 h 1836120"/>
                  <a:gd name="connsiteX0" fmla="*/ 7174038 w 7174038"/>
                  <a:gd name="connsiteY0" fmla="*/ 0 h 1843355"/>
                  <a:gd name="connsiteX1" fmla="*/ 6391464 w 7174038"/>
                  <a:gd name="connsiteY1" fmla="*/ 114300 h 1843355"/>
                  <a:gd name="connsiteX2" fmla="*/ 3975924 w 7174038"/>
                  <a:gd name="connsiteY2" fmla="*/ 787908 h 1843355"/>
                  <a:gd name="connsiteX3" fmla="*/ 2028506 w 7174038"/>
                  <a:gd name="connsiteY3" fmla="*/ 1325626 h 1843355"/>
                  <a:gd name="connsiteX4" fmla="*/ 135444 w 7174038"/>
                  <a:gd name="connsiteY4" fmla="*/ 1830324 h 1843355"/>
                  <a:gd name="connsiteX5" fmla="*/ 165924 w 7174038"/>
                  <a:gd name="connsiteY5" fmla="*/ 1671828 h 1843355"/>
                  <a:gd name="connsiteX0" fmla="*/ 7008423 w 7008423"/>
                  <a:gd name="connsiteY0" fmla="*/ 0 h 1681871"/>
                  <a:gd name="connsiteX1" fmla="*/ 6225849 w 7008423"/>
                  <a:gd name="connsiteY1" fmla="*/ 114300 h 1681871"/>
                  <a:gd name="connsiteX2" fmla="*/ 3810309 w 7008423"/>
                  <a:gd name="connsiteY2" fmla="*/ 787908 h 1681871"/>
                  <a:gd name="connsiteX3" fmla="*/ 1862891 w 7008423"/>
                  <a:gd name="connsiteY3" fmla="*/ 1325626 h 1681871"/>
                  <a:gd name="connsiteX4" fmla="*/ 1656389 w 7008423"/>
                  <a:gd name="connsiteY4" fmla="*/ 1388364 h 1681871"/>
                  <a:gd name="connsiteX5" fmla="*/ 309 w 7008423"/>
                  <a:gd name="connsiteY5" fmla="*/ 1671828 h 1681871"/>
                  <a:gd name="connsiteX0" fmla="*/ 5443714 w 5443714"/>
                  <a:gd name="connsiteY0" fmla="*/ 0 h 1406407"/>
                  <a:gd name="connsiteX1" fmla="*/ 4661140 w 5443714"/>
                  <a:gd name="connsiteY1" fmla="*/ 114300 h 1406407"/>
                  <a:gd name="connsiteX2" fmla="*/ 2245600 w 5443714"/>
                  <a:gd name="connsiteY2" fmla="*/ 787908 h 1406407"/>
                  <a:gd name="connsiteX3" fmla="*/ 298182 w 5443714"/>
                  <a:gd name="connsiteY3" fmla="*/ 1325626 h 1406407"/>
                  <a:gd name="connsiteX4" fmla="*/ 91680 w 5443714"/>
                  <a:gd name="connsiteY4" fmla="*/ 1388364 h 1406407"/>
                  <a:gd name="connsiteX5" fmla="*/ 5320 w 5443714"/>
                  <a:gd name="connsiteY5" fmla="*/ 1168908 h 1406407"/>
                  <a:gd name="connsiteX0" fmla="*/ 5443664 w 5443664"/>
                  <a:gd name="connsiteY0" fmla="*/ 0 h 1399364"/>
                  <a:gd name="connsiteX1" fmla="*/ 4661090 w 5443664"/>
                  <a:gd name="connsiteY1" fmla="*/ 114300 h 1399364"/>
                  <a:gd name="connsiteX2" fmla="*/ 2245550 w 5443664"/>
                  <a:gd name="connsiteY2" fmla="*/ 787908 h 1399364"/>
                  <a:gd name="connsiteX3" fmla="*/ 293052 w 5443664"/>
                  <a:gd name="connsiteY3" fmla="*/ 1305306 h 1399364"/>
                  <a:gd name="connsiteX4" fmla="*/ 91630 w 5443664"/>
                  <a:gd name="connsiteY4" fmla="*/ 1388364 h 1399364"/>
                  <a:gd name="connsiteX5" fmla="*/ 5270 w 5443664"/>
                  <a:gd name="connsiteY5" fmla="*/ 1168908 h 1399364"/>
                  <a:gd name="connsiteX0" fmla="*/ 5447277 w 5447277"/>
                  <a:gd name="connsiteY0" fmla="*/ 0 h 1370196"/>
                  <a:gd name="connsiteX1" fmla="*/ 4664703 w 5447277"/>
                  <a:gd name="connsiteY1" fmla="*/ 114300 h 1370196"/>
                  <a:gd name="connsiteX2" fmla="*/ 2249163 w 5447277"/>
                  <a:gd name="connsiteY2" fmla="*/ 787908 h 1370196"/>
                  <a:gd name="connsiteX3" fmla="*/ 296665 w 5447277"/>
                  <a:gd name="connsiteY3" fmla="*/ 1305306 h 1370196"/>
                  <a:gd name="connsiteX4" fmla="*/ 59683 w 5447277"/>
                  <a:gd name="connsiteY4" fmla="*/ 1347724 h 1370196"/>
                  <a:gd name="connsiteX5" fmla="*/ 8883 w 5447277"/>
                  <a:gd name="connsiteY5" fmla="*/ 1168908 h 1370196"/>
                  <a:gd name="connsiteX0" fmla="*/ 5447277 w 5447277"/>
                  <a:gd name="connsiteY0" fmla="*/ 0 h 1355518"/>
                  <a:gd name="connsiteX1" fmla="*/ 4664703 w 5447277"/>
                  <a:gd name="connsiteY1" fmla="*/ 114300 h 1355518"/>
                  <a:gd name="connsiteX2" fmla="*/ 2249163 w 5447277"/>
                  <a:gd name="connsiteY2" fmla="*/ 787908 h 1355518"/>
                  <a:gd name="connsiteX3" fmla="*/ 296665 w 5447277"/>
                  <a:gd name="connsiteY3" fmla="*/ 1305306 h 1355518"/>
                  <a:gd name="connsiteX4" fmla="*/ 59683 w 5447277"/>
                  <a:gd name="connsiteY4" fmla="*/ 1347724 h 1355518"/>
                  <a:gd name="connsiteX5" fmla="*/ 8883 w 5447277"/>
                  <a:gd name="connsiteY5" fmla="*/ 1168908 h 1355518"/>
                  <a:gd name="connsiteX0" fmla="*/ 5464259 w 5464259"/>
                  <a:gd name="connsiteY0" fmla="*/ 0 h 1355782"/>
                  <a:gd name="connsiteX1" fmla="*/ 4681685 w 5464259"/>
                  <a:gd name="connsiteY1" fmla="*/ 114300 h 1355782"/>
                  <a:gd name="connsiteX2" fmla="*/ 2266145 w 5464259"/>
                  <a:gd name="connsiteY2" fmla="*/ 787908 h 1355782"/>
                  <a:gd name="connsiteX3" fmla="*/ 313647 w 5464259"/>
                  <a:gd name="connsiteY3" fmla="*/ 1305306 h 1355782"/>
                  <a:gd name="connsiteX4" fmla="*/ 76665 w 5464259"/>
                  <a:gd name="connsiteY4" fmla="*/ 1347724 h 1355782"/>
                  <a:gd name="connsiteX5" fmla="*/ 6815 w 5464259"/>
                  <a:gd name="connsiteY5" fmla="*/ 1165098 h 1355782"/>
                  <a:gd name="connsiteX0" fmla="*/ 5462202 w 5462202"/>
                  <a:gd name="connsiteY0" fmla="*/ 0 h 1369301"/>
                  <a:gd name="connsiteX1" fmla="*/ 4679628 w 5462202"/>
                  <a:gd name="connsiteY1" fmla="*/ 114300 h 1369301"/>
                  <a:gd name="connsiteX2" fmla="*/ 2264088 w 5462202"/>
                  <a:gd name="connsiteY2" fmla="*/ 787908 h 1369301"/>
                  <a:gd name="connsiteX3" fmla="*/ 311590 w 5462202"/>
                  <a:gd name="connsiteY3" fmla="*/ 1305306 h 1369301"/>
                  <a:gd name="connsiteX4" fmla="*/ 103183 w 5462202"/>
                  <a:gd name="connsiteY4" fmla="*/ 1345819 h 1369301"/>
                  <a:gd name="connsiteX5" fmla="*/ 4758 w 5462202"/>
                  <a:gd name="connsiteY5" fmla="*/ 1165098 h 1369301"/>
                  <a:gd name="connsiteX0" fmla="*/ 5457444 w 5457444"/>
                  <a:gd name="connsiteY0" fmla="*/ 0 h 1369301"/>
                  <a:gd name="connsiteX1" fmla="*/ 4674870 w 5457444"/>
                  <a:gd name="connsiteY1" fmla="*/ 114300 h 1369301"/>
                  <a:gd name="connsiteX2" fmla="*/ 2259330 w 5457444"/>
                  <a:gd name="connsiteY2" fmla="*/ 787908 h 1369301"/>
                  <a:gd name="connsiteX3" fmla="*/ 306832 w 5457444"/>
                  <a:gd name="connsiteY3" fmla="*/ 1305306 h 1369301"/>
                  <a:gd name="connsiteX4" fmla="*/ 98425 w 5457444"/>
                  <a:gd name="connsiteY4" fmla="*/ 1345819 h 1369301"/>
                  <a:gd name="connsiteX5" fmla="*/ 0 w 5457444"/>
                  <a:gd name="connsiteY5" fmla="*/ 1165098 h 1369301"/>
                  <a:gd name="connsiteX0" fmla="*/ 5457444 w 5457444"/>
                  <a:gd name="connsiteY0" fmla="*/ 0 h 1369301"/>
                  <a:gd name="connsiteX1" fmla="*/ 4674870 w 5457444"/>
                  <a:gd name="connsiteY1" fmla="*/ 114300 h 1369301"/>
                  <a:gd name="connsiteX2" fmla="*/ 2259330 w 5457444"/>
                  <a:gd name="connsiteY2" fmla="*/ 787908 h 1369301"/>
                  <a:gd name="connsiteX3" fmla="*/ 306832 w 5457444"/>
                  <a:gd name="connsiteY3" fmla="*/ 1305306 h 1369301"/>
                  <a:gd name="connsiteX4" fmla="*/ 98425 w 5457444"/>
                  <a:gd name="connsiteY4" fmla="*/ 1345819 h 1369301"/>
                  <a:gd name="connsiteX5" fmla="*/ 0 w 5457444"/>
                  <a:gd name="connsiteY5" fmla="*/ 1165098 h 1369301"/>
                  <a:gd name="connsiteX0" fmla="*/ 5457444 w 5457444"/>
                  <a:gd name="connsiteY0" fmla="*/ 0 h 1355607"/>
                  <a:gd name="connsiteX1" fmla="*/ 4674870 w 5457444"/>
                  <a:gd name="connsiteY1" fmla="*/ 114300 h 1355607"/>
                  <a:gd name="connsiteX2" fmla="*/ 2259330 w 5457444"/>
                  <a:gd name="connsiteY2" fmla="*/ 787908 h 1355607"/>
                  <a:gd name="connsiteX3" fmla="*/ 306832 w 5457444"/>
                  <a:gd name="connsiteY3" fmla="*/ 1305306 h 1355607"/>
                  <a:gd name="connsiteX4" fmla="*/ 98425 w 5457444"/>
                  <a:gd name="connsiteY4" fmla="*/ 1345819 h 1355607"/>
                  <a:gd name="connsiteX5" fmla="*/ 0 w 5457444"/>
                  <a:gd name="connsiteY5" fmla="*/ 1165098 h 1355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57444" h="1355607">
                    <a:moveTo>
                      <a:pt x="5457444" y="0"/>
                    </a:moveTo>
                    <a:cubicBezTo>
                      <a:pt x="5103114" y="84836"/>
                      <a:pt x="5207889" y="-17018"/>
                      <a:pt x="4674870" y="114300"/>
                    </a:cubicBezTo>
                    <a:cubicBezTo>
                      <a:pt x="4141851" y="245618"/>
                      <a:pt x="2987336" y="589407"/>
                      <a:pt x="2259330" y="787908"/>
                    </a:cubicBezTo>
                    <a:lnTo>
                      <a:pt x="306832" y="1305306"/>
                    </a:lnTo>
                    <a:cubicBezTo>
                      <a:pt x="144801" y="1348761"/>
                      <a:pt x="149564" y="1369187"/>
                      <a:pt x="98425" y="1345819"/>
                    </a:cubicBezTo>
                    <a:cubicBezTo>
                      <a:pt x="47286" y="1322451"/>
                      <a:pt x="33274" y="1295527"/>
                      <a:pt x="0" y="1165098"/>
                    </a:cubicBezTo>
                  </a:path>
                </a:pathLst>
              </a:custGeom>
              <a:noFill/>
              <a:ln w="15875">
                <a:solidFill>
                  <a:srgbClr val="199D3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7379969" y="2444116"/>
                <a:ext cx="582930" cy="68580"/>
              </a:xfrm>
              <a:custGeom>
                <a:avLst/>
                <a:gdLst>
                  <a:gd name="connsiteX0" fmla="*/ 100965 w 199753"/>
                  <a:gd name="connsiteY0" fmla="*/ 0 h 137160"/>
                  <a:gd name="connsiteX1" fmla="*/ 40005 w 199753"/>
                  <a:gd name="connsiteY1" fmla="*/ 15240 h 137160"/>
                  <a:gd name="connsiteX2" fmla="*/ 70485 w 199753"/>
                  <a:gd name="connsiteY2" fmla="*/ 47625 h 137160"/>
                  <a:gd name="connsiteX3" fmla="*/ 196215 w 199753"/>
                  <a:gd name="connsiteY3" fmla="*/ 15240 h 137160"/>
                  <a:gd name="connsiteX4" fmla="*/ 150495 w 199753"/>
                  <a:gd name="connsiteY4" fmla="*/ 76200 h 137160"/>
                  <a:gd name="connsiteX5" fmla="*/ 0 w 199753"/>
                  <a:gd name="connsiteY5" fmla="*/ 137160 h 137160"/>
                  <a:gd name="connsiteX0" fmla="*/ 100965 w 210495"/>
                  <a:gd name="connsiteY0" fmla="*/ 0 h 137160"/>
                  <a:gd name="connsiteX1" fmla="*/ 40005 w 210495"/>
                  <a:gd name="connsiteY1" fmla="*/ 15240 h 137160"/>
                  <a:gd name="connsiteX2" fmla="*/ 70485 w 210495"/>
                  <a:gd name="connsiteY2" fmla="*/ 47625 h 137160"/>
                  <a:gd name="connsiteX3" fmla="*/ 207645 w 210495"/>
                  <a:gd name="connsiteY3" fmla="*/ 20955 h 137160"/>
                  <a:gd name="connsiteX4" fmla="*/ 150495 w 210495"/>
                  <a:gd name="connsiteY4" fmla="*/ 76200 h 137160"/>
                  <a:gd name="connsiteX5" fmla="*/ 0 w 210495"/>
                  <a:gd name="connsiteY5" fmla="*/ 137160 h 137160"/>
                  <a:gd name="connsiteX0" fmla="*/ 100965 w 210495"/>
                  <a:gd name="connsiteY0" fmla="*/ 0 h 137160"/>
                  <a:gd name="connsiteX1" fmla="*/ 40005 w 210495"/>
                  <a:gd name="connsiteY1" fmla="*/ 15240 h 137160"/>
                  <a:gd name="connsiteX2" fmla="*/ 70485 w 210495"/>
                  <a:gd name="connsiteY2" fmla="*/ 47625 h 137160"/>
                  <a:gd name="connsiteX3" fmla="*/ 207645 w 210495"/>
                  <a:gd name="connsiteY3" fmla="*/ 20955 h 137160"/>
                  <a:gd name="connsiteX4" fmla="*/ 150495 w 210495"/>
                  <a:gd name="connsiteY4" fmla="*/ 76200 h 137160"/>
                  <a:gd name="connsiteX5" fmla="*/ 0 w 210495"/>
                  <a:gd name="connsiteY5" fmla="*/ 137160 h 137160"/>
                  <a:gd name="connsiteX0" fmla="*/ 100965 w 211269"/>
                  <a:gd name="connsiteY0" fmla="*/ 0 h 137160"/>
                  <a:gd name="connsiteX1" fmla="*/ 40005 w 211269"/>
                  <a:gd name="connsiteY1" fmla="*/ 15240 h 137160"/>
                  <a:gd name="connsiteX2" fmla="*/ 70485 w 211269"/>
                  <a:gd name="connsiteY2" fmla="*/ 47625 h 137160"/>
                  <a:gd name="connsiteX3" fmla="*/ 207645 w 211269"/>
                  <a:gd name="connsiteY3" fmla="*/ 20955 h 137160"/>
                  <a:gd name="connsiteX4" fmla="*/ 150495 w 211269"/>
                  <a:gd name="connsiteY4" fmla="*/ 76200 h 137160"/>
                  <a:gd name="connsiteX5" fmla="*/ 0 w 211269"/>
                  <a:gd name="connsiteY5" fmla="*/ 137160 h 137160"/>
                  <a:gd name="connsiteX0" fmla="*/ 100965 w 211269"/>
                  <a:gd name="connsiteY0" fmla="*/ 0 h 137160"/>
                  <a:gd name="connsiteX1" fmla="*/ 40005 w 211269"/>
                  <a:gd name="connsiteY1" fmla="*/ 15240 h 137160"/>
                  <a:gd name="connsiteX2" fmla="*/ 70485 w 211269"/>
                  <a:gd name="connsiteY2" fmla="*/ 47625 h 137160"/>
                  <a:gd name="connsiteX3" fmla="*/ 207645 w 211269"/>
                  <a:gd name="connsiteY3" fmla="*/ 20955 h 137160"/>
                  <a:gd name="connsiteX4" fmla="*/ 150495 w 211269"/>
                  <a:gd name="connsiteY4" fmla="*/ 76200 h 137160"/>
                  <a:gd name="connsiteX5" fmla="*/ 0 w 211269"/>
                  <a:gd name="connsiteY5" fmla="*/ 137160 h 137160"/>
                  <a:gd name="connsiteX0" fmla="*/ 100965 w 211269"/>
                  <a:gd name="connsiteY0" fmla="*/ 0 h 137160"/>
                  <a:gd name="connsiteX1" fmla="*/ 47625 w 211269"/>
                  <a:gd name="connsiteY1" fmla="*/ 7620 h 137160"/>
                  <a:gd name="connsiteX2" fmla="*/ 70485 w 211269"/>
                  <a:gd name="connsiteY2" fmla="*/ 47625 h 137160"/>
                  <a:gd name="connsiteX3" fmla="*/ 207645 w 211269"/>
                  <a:gd name="connsiteY3" fmla="*/ 20955 h 137160"/>
                  <a:gd name="connsiteX4" fmla="*/ 150495 w 211269"/>
                  <a:gd name="connsiteY4" fmla="*/ 76200 h 137160"/>
                  <a:gd name="connsiteX5" fmla="*/ 0 w 211269"/>
                  <a:gd name="connsiteY5" fmla="*/ 137160 h 137160"/>
                  <a:gd name="connsiteX0" fmla="*/ 100965 w 213694"/>
                  <a:gd name="connsiteY0" fmla="*/ 0 h 137160"/>
                  <a:gd name="connsiteX1" fmla="*/ 47625 w 213694"/>
                  <a:gd name="connsiteY1" fmla="*/ 7620 h 137160"/>
                  <a:gd name="connsiteX2" fmla="*/ 32385 w 213694"/>
                  <a:gd name="connsiteY2" fmla="*/ 51435 h 137160"/>
                  <a:gd name="connsiteX3" fmla="*/ 207645 w 213694"/>
                  <a:gd name="connsiteY3" fmla="*/ 20955 h 137160"/>
                  <a:gd name="connsiteX4" fmla="*/ 150495 w 213694"/>
                  <a:gd name="connsiteY4" fmla="*/ 76200 h 137160"/>
                  <a:gd name="connsiteX5" fmla="*/ 0 w 213694"/>
                  <a:gd name="connsiteY5" fmla="*/ 137160 h 137160"/>
                  <a:gd name="connsiteX0" fmla="*/ 100965 w 213694"/>
                  <a:gd name="connsiteY0" fmla="*/ 0 h 137160"/>
                  <a:gd name="connsiteX1" fmla="*/ 47625 w 213694"/>
                  <a:gd name="connsiteY1" fmla="*/ 7620 h 137160"/>
                  <a:gd name="connsiteX2" fmla="*/ 32385 w 213694"/>
                  <a:gd name="connsiteY2" fmla="*/ 51435 h 137160"/>
                  <a:gd name="connsiteX3" fmla="*/ 207645 w 213694"/>
                  <a:gd name="connsiteY3" fmla="*/ 20955 h 137160"/>
                  <a:gd name="connsiteX4" fmla="*/ 150495 w 213694"/>
                  <a:gd name="connsiteY4" fmla="*/ 76200 h 137160"/>
                  <a:gd name="connsiteX5" fmla="*/ 0 w 213694"/>
                  <a:gd name="connsiteY5" fmla="*/ 137160 h 137160"/>
                  <a:gd name="connsiteX0" fmla="*/ 100965 w 207379"/>
                  <a:gd name="connsiteY0" fmla="*/ 0 h 137160"/>
                  <a:gd name="connsiteX1" fmla="*/ 47625 w 207379"/>
                  <a:gd name="connsiteY1" fmla="*/ 7620 h 137160"/>
                  <a:gd name="connsiteX2" fmla="*/ 32385 w 207379"/>
                  <a:gd name="connsiteY2" fmla="*/ 51435 h 137160"/>
                  <a:gd name="connsiteX3" fmla="*/ 201930 w 207379"/>
                  <a:gd name="connsiteY3" fmla="*/ 3810 h 137160"/>
                  <a:gd name="connsiteX4" fmla="*/ 150495 w 207379"/>
                  <a:gd name="connsiteY4" fmla="*/ 76200 h 137160"/>
                  <a:gd name="connsiteX5" fmla="*/ 0 w 207379"/>
                  <a:gd name="connsiteY5" fmla="*/ 137160 h 137160"/>
                  <a:gd name="connsiteX0" fmla="*/ 546735 w 670006"/>
                  <a:gd name="connsiteY0" fmla="*/ 0 h 241935"/>
                  <a:gd name="connsiteX1" fmla="*/ 493395 w 670006"/>
                  <a:gd name="connsiteY1" fmla="*/ 7620 h 241935"/>
                  <a:gd name="connsiteX2" fmla="*/ 478155 w 670006"/>
                  <a:gd name="connsiteY2" fmla="*/ 51435 h 241935"/>
                  <a:gd name="connsiteX3" fmla="*/ 647700 w 670006"/>
                  <a:gd name="connsiteY3" fmla="*/ 3810 h 241935"/>
                  <a:gd name="connsiteX4" fmla="*/ 596265 w 670006"/>
                  <a:gd name="connsiteY4" fmla="*/ 76200 h 241935"/>
                  <a:gd name="connsiteX5" fmla="*/ 0 w 670006"/>
                  <a:gd name="connsiteY5" fmla="*/ 241935 h 241935"/>
                  <a:gd name="connsiteX0" fmla="*/ 546735 w 649107"/>
                  <a:gd name="connsiteY0" fmla="*/ 1183 h 243118"/>
                  <a:gd name="connsiteX1" fmla="*/ 493395 w 649107"/>
                  <a:gd name="connsiteY1" fmla="*/ 8803 h 243118"/>
                  <a:gd name="connsiteX2" fmla="*/ 478155 w 649107"/>
                  <a:gd name="connsiteY2" fmla="*/ 52618 h 243118"/>
                  <a:gd name="connsiteX3" fmla="*/ 647700 w 649107"/>
                  <a:gd name="connsiteY3" fmla="*/ 4993 h 243118"/>
                  <a:gd name="connsiteX4" fmla="*/ 369570 w 649107"/>
                  <a:gd name="connsiteY4" fmla="*/ 197398 h 243118"/>
                  <a:gd name="connsiteX5" fmla="*/ 0 w 649107"/>
                  <a:gd name="connsiteY5" fmla="*/ 243118 h 243118"/>
                  <a:gd name="connsiteX0" fmla="*/ 546735 w 558760"/>
                  <a:gd name="connsiteY0" fmla="*/ 0 h 241935"/>
                  <a:gd name="connsiteX1" fmla="*/ 493395 w 558760"/>
                  <a:gd name="connsiteY1" fmla="*/ 7620 h 241935"/>
                  <a:gd name="connsiteX2" fmla="*/ 478155 w 558760"/>
                  <a:gd name="connsiteY2" fmla="*/ 51435 h 241935"/>
                  <a:gd name="connsiteX3" fmla="*/ 556260 w 558760"/>
                  <a:gd name="connsiteY3" fmla="*/ 177165 h 241935"/>
                  <a:gd name="connsiteX4" fmla="*/ 369570 w 558760"/>
                  <a:gd name="connsiteY4" fmla="*/ 196215 h 241935"/>
                  <a:gd name="connsiteX5" fmla="*/ 0 w 558760"/>
                  <a:gd name="connsiteY5" fmla="*/ 241935 h 241935"/>
                  <a:gd name="connsiteX0" fmla="*/ 493395 w 558760"/>
                  <a:gd name="connsiteY0" fmla="*/ 0 h 234315"/>
                  <a:gd name="connsiteX1" fmla="*/ 478155 w 558760"/>
                  <a:gd name="connsiteY1" fmla="*/ 43815 h 234315"/>
                  <a:gd name="connsiteX2" fmla="*/ 556260 w 558760"/>
                  <a:gd name="connsiteY2" fmla="*/ 169545 h 234315"/>
                  <a:gd name="connsiteX3" fmla="*/ 369570 w 558760"/>
                  <a:gd name="connsiteY3" fmla="*/ 188595 h 234315"/>
                  <a:gd name="connsiteX4" fmla="*/ 0 w 558760"/>
                  <a:gd name="connsiteY4" fmla="*/ 234315 h 234315"/>
                  <a:gd name="connsiteX0" fmla="*/ 478155 w 558760"/>
                  <a:gd name="connsiteY0" fmla="*/ 0 h 190500"/>
                  <a:gd name="connsiteX1" fmla="*/ 556260 w 558760"/>
                  <a:gd name="connsiteY1" fmla="*/ 125730 h 190500"/>
                  <a:gd name="connsiteX2" fmla="*/ 369570 w 558760"/>
                  <a:gd name="connsiteY2" fmla="*/ 144780 h 190500"/>
                  <a:gd name="connsiteX3" fmla="*/ 0 w 558760"/>
                  <a:gd name="connsiteY3" fmla="*/ 190500 h 190500"/>
                  <a:gd name="connsiteX0" fmla="*/ 603885 w 606728"/>
                  <a:gd name="connsiteY0" fmla="*/ 0 h 95250"/>
                  <a:gd name="connsiteX1" fmla="*/ 556260 w 606728"/>
                  <a:gd name="connsiteY1" fmla="*/ 30480 h 95250"/>
                  <a:gd name="connsiteX2" fmla="*/ 369570 w 606728"/>
                  <a:gd name="connsiteY2" fmla="*/ 49530 h 95250"/>
                  <a:gd name="connsiteX3" fmla="*/ 0 w 606728"/>
                  <a:gd name="connsiteY3" fmla="*/ 95250 h 95250"/>
                  <a:gd name="connsiteX0" fmla="*/ 603885 w 605459"/>
                  <a:gd name="connsiteY0" fmla="*/ 0 h 95250"/>
                  <a:gd name="connsiteX1" fmla="*/ 531495 w 605459"/>
                  <a:gd name="connsiteY1" fmla="*/ 40005 h 95250"/>
                  <a:gd name="connsiteX2" fmla="*/ 369570 w 605459"/>
                  <a:gd name="connsiteY2" fmla="*/ 49530 h 95250"/>
                  <a:gd name="connsiteX3" fmla="*/ 0 w 605459"/>
                  <a:gd name="connsiteY3" fmla="*/ 95250 h 95250"/>
                  <a:gd name="connsiteX0" fmla="*/ 603885 w 605110"/>
                  <a:gd name="connsiteY0" fmla="*/ 0 h 95250"/>
                  <a:gd name="connsiteX1" fmla="*/ 516255 w 605110"/>
                  <a:gd name="connsiteY1" fmla="*/ 22860 h 95250"/>
                  <a:gd name="connsiteX2" fmla="*/ 369570 w 605110"/>
                  <a:gd name="connsiteY2" fmla="*/ 49530 h 95250"/>
                  <a:gd name="connsiteX3" fmla="*/ 0 w 605110"/>
                  <a:gd name="connsiteY3" fmla="*/ 95250 h 95250"/>
                  <a:gd name="connsiteX0" fmla="*/ 603885 w 607119"/>
                  <a:gd name="connsiteY0" fmla="*/ 0 h 95250"/>
                  <a:gd name="connsiteX1" fmla="*/ 516255 w 607119"/>
                  <a:gd name="connsiteY1" fmla="*/ 22860 h 95250"/>
                  <a:gd name="connsiteX2" fmla="*/ 369570 w 607119"/>
                  <a:gd name="connsiteY2" fmla="*/ 49530 h 95250"/>
                  <a:gd name="connsiteX3" fmla="*/ 0 w 607119"/>
                  <a:gd name="connsiteY3" fmla="*/ 95250 h 95250"/>
                  <a:gd name="connsiteX0" fmla="*/ 603885 w 608014"/>
                  <a:gd name="connsiteY0" fmla="*/ 0 h 95250"/>
                  <a:gd name="connsiteX1" fmla="*/ 523875 w 608014"/>
                  <a:gd name="connsiteY1" fmla="*/ 36195 h 95250"/>
                  <a:gd name="connsiteX2" fmla="*/ 369570 w 608014"/>
                  <a:gd name="connsiteY2" fmla="*/ 49530 h 95250"/>
                  <a:gd name="connsiteX3" fmla="*/ 0 w 608014"/>
                  <a:gd name="connsiteY3" fmla="*/ 95250 h 95250"/>
                  <a:gd name="connsiteX0" fmla="*/ 603885 w 603885"/>
                  <a:gd name="connsiteY0" fmla="*/ 0 h 95250"/>
                  <a:gd name="connsiteX1" fmla="*/ 369570 w 603885"/>
                  <a:gd name="connsiteY1" fmla="*/ 49530 h 95250"/>
                  <a:gd name="connsiteX2" fmla="*/ 0 w 603885"/>
                  <a:gd name="connsiteY2" fmla="*/ 95250 h 95250"/>
                  <a:gd name="connsiteX0" fmla="*/ 582930 w 582930"/>
                  <a:gd name="connsiteY0" fmla="*/ 0 h 68580"/>
                  <a:gd name="connsiteX1" fmla="*/ 369570 w 582930"/>
                  <a:gd name="connsiteY1" fmla="*/ 22860 h 68580"/>
                  <a:gd name="connsiteX2" fmla="*/ 0 w 582930"/>
                  <a:gd name="connsiteY2" fmla="*/ 68580 h 68580"/>
                  <a:gd name="connsiteX0" fmla="*/ 582930 w 582930"/>
                  <a:gd name="connsiteY0" fmla="*/ 0 h 68580"/>
                  <a:gd name="connsiteX1" fmla="*/ 369570 w 582930"/>
                  <a:gd name="connsiteY1" fmla="*/ 22860 h 68580"/>
                  <a:gd name="connsiteX2" fmla="*/ 0 w 582930"/>
                  <a:gd name="connsiteY2" fmla="*/ 68580 h 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2930" h="68580">
                    <a:moveTo>
                      <a:pt x="582930" y="0"/>
                    </a:moveTo>
                    <a:cubicBezTo>
                      <a:pt x="442674" y="35084"/>
                      <a:pt x="466725" y="11430"/>
                      <a:pt x="369570" y="22860"/>
                    </a:cubicBezTo>
                    <a:cubicBezTo>
                      <a:pt x="272415" y="34290"/>
                      <a:pt x="58896" y="48260"/>
                      <a:pt x="0" y="68580"/>
                    </a:cubicBezTo>
                  </a:path>
                </a:pathLst>
              </a:custGeom>
              <a:noFill/>
              <a:ln w="15875">
                <a:solidFill>
                  <a:srgbClr val="199D3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0" name="Freeform 19"/>
            <p:cNvSpPr/>
            <p:nvPr/>
          </p:nvSpPr>
          <p:spPr>
            <a:xfrm>
              <a:off x="791206" y="2906260"/>
              <a:ext cx="4783298" cy="1166221"/>
            </a:xfrm>
            <a:custGeom>
              <a:avLst/>
              <a:gdLst>
                <a:gd name="connsiteX0" fmla="*/ 7189431 w 7385708"/>
                <a:gd name="connsiteY0" fmla="*/ 2586 h 2108694"/>
                <a:gd name="connsiteX1" fmla="*/ 7043127 w 7385708"/>
                <a:gd name="connsiteY1" fmla="*/ 154986 h 2108694"/>
                <a:gd name="connsiteX2" fmla="*/ 4025607 w 7385708"/>
                <a:gd name="connsiteY2" fmla="*/ 996234 h 2108694"/>
                <a:gd name="connsiteX3" fmla="*/ 319239 w 7385708"/>
                <a:gd name="connsiteY3" fmla="*/ 2020362 h 2108694"/>
                <a:gd name="connsiteX4" fmla="*/ 185127 w 7385708"/>
                <a:gd name="connsiteY4" fmla="*/ 2038650 h 2108694"/>
                <a:gd name="connsiteX5" fmla="*/ 215607 w 7385708"/>
                <a:gd name="connsiteY5" fmla="*/ 1880154 h 2108694"/>
                <a:gd name="connsiteX0" fmla="*/ 7317066 w 7461969"/>
                <a:gd name="connsiteY0" fmla="*/ 860 h 2148878"/>
                <a:gd name="connsiteX1" fmla="*/ 7043127 w 7461969"/>
                <a:gd name="connsiteY1" fmla="*/ 195170 h 2148878"/>
                <a:gd name="connsiteX2" fmla="*/ 4025607 w 7461969"/>
                <a:gd name="connsiteY2" fmla="*/ 1036418 h 2148878"/>
                <a:gd name="connsiteX3" fmla="*/ 319239 w 7461969"/>
                <a:gd name="connsiteY3" fmla="*/ 2060546 h 2148878"/>
                <a:gd name="connsiteX4" fmla="*/ 185127 w 7461969"/>
                <a:gd name="connsiteY4" fmla="*/ 2078834 h 2148878"/>
                <a:gd name="connsiteX5" fmla="*/ 215607 w 7461969"/>
                <a:gd name="connsiteY5" fmla="*/ 1920338 h 2148878"/>
                <a:gd name="connsiteX0" fmla="*/ 7317066 w 7317066"/>
                <a:gd name="connsiteY0" fmla="*/ 0 h 2148018"/>
                <a:gd name="connsiteX1" fmla="*/ 7043127 w 7317066"/>
                <a:gd name="connsiteY1" fmla="*/ 194310 h 2148018"/>
                <a:gd name="connsiteX2" fmla="*/ 4025607 w 7317066"/>
                <a:gd name="connsiteY2" fmla="*/ 1035558 h 2148018"/>
                <a:gd name="connsiteX3" fmla="*/ 319239 w 7317066"/>
                <a:gd name="connsiteY3" fmla="*/ 2059686 h 2148018"/>
                <a:gd name="connsiteX4" fmla="*/ 185127 w 7317066"/>
                <a:gd name="connsiteY4" fmla="*/ 2077974 h 2148018"/>
                <a:gd name="connsiteX5" fmla="*/ 215607 w 7317066"/>
                <a:gd name="connsiteY5" fmla="*/ 1919478 h 2148018"/>
                <a:gd name="connsiteX0" fmla="*/ 7317066 w 7317066"/>
                <a:gd name="connsiteY0" fmla="*/ 0 h 2148018"/>
                <a:gd name="connsiteX1" fmla="*/ 6856437 w 7317066"/>
                <a:gd name="connsiteY1" fmla="*/ 262890 h 2148018"/>
                <a:gd name="connsiteX2" fmla="*/ 4025607 w 7317066"/>
                <a:gd name="connsiteY2" fmla="*/ 1035558 h 2148018"/>
                <a:gd name="connsiteX3" fmla="*/ 319239 w 7317066"/>
                <a:gd name="connsiteY3" fmla="*/ 2059686 h 2148018"/>
                <a:gd name="connsiteX4" fmla="*/ 185127 w 7317066"/>
                <a:gd name="connsiteY4" fmla="*/ 2077974 h 2148018"/>
                <a:gd name="connsiteX5" fmla="*/ 215607 w 7317066"/>
                <a:gd name="connsiteY5" fmla="*/ 1919478 h 2148018"/>
                <a:gd name="connsiteX0" fmla="*/ 7317066 w 7317066"/>
                <a:gd name="connsiteY0" fmla="*/ 0 h 2148018"/>
                <a:gd name="connsiteX1" fmla="*/ 6930732 w 7317066"/>
                <a:gd name="connsiteY1" fmla="*/ 238125 h 2148018"/>
                <a:gd name="connsiteX2" fmla="*/ 4025607 w 7317066"/>
                <a:gd name="connsiteY2" fmla="*/ 1035558 h 2148018"/>
                <a:gd name="connsiteX3" fmla="*/ 319239 w 7317066"/>
                <a:gd name="connsiteY3" fmla="*/ 2059686 h 2148018"/>
                <a:gd name="connsiteX4" fmla="*/ 185127 w 7317066"/>
                <a:gd name="connsiteY4" fmla="*/ 2077974 h 2148018"/>
                <a:gd name="connsiteX5" fmla="*/ 215607 w 7317066"/>
                <a:gd name="connsiteY5" fmla="*/ 1919478 h 2148018"/>
                <a:gd name="connsiteX0" fmla="*/ 7214196 w 7214196"/>
                <a:gd name="connsiteY0" fmla="*/ 0 h 2069913"/>
                <a:gd name="connsiteX1" fmla="*/ 6930732 w 7214196"/>
                <a:gd name="connsiteY1" fmla="*/ 160020 h 2069913"/>
                <a:gd name="connsiteX2" fmla="*/ 4025607 w 7214196"/>
                <a:gd name="connsiteY2" fmla="*/ 957453 h 2069913"/>
                <a:gd name="connsiteX3" fmla="*/ 319239 w 7214196"/>
                <a:gd name="connsiteY3" fmla="*/ 1981581 h 2069913"/>
                <a:gd name="connsiteX4" fmla="*/ 185127 w 7214196"/>
                <a:gd name="connsiteY4" fmla="*/ 1999869 h 2069913"/>
                <a:gd name="connsiteX5" fmla="*/ 215607 w 7214196"/>
                <a:gd name="connsiteY5" fmla="*/ 1841373 h 2069913"/>
                <a:gd name="connsiteX0" fmla="*/ 7214196 w 7214196"/>
                <a:gd name="connsiteY0" fmla="*/ 0 h 2069913"/>
                <a:gd name="connsiteX1" fmla="*/ 6930732 w 7214196"/>
                <a:gd name="connsiteY1" fmla="*/ 160020 h 2069913"/>
                <a:gd name="connsiteX2" fmla="*/ 4025607 w 7214196"/>
                <a:gd name="connsiteY2" fmla="*/ 957453 h 2069913"/>
                <a:gd name="connsiteX3" fmla="*/ 319239 w 7214196"/>
                <a:gd name="connsiteY3" fmla="*/ 1981581 h 2069913"/>
                <a:gd name="connsiteX4" fmla="*/ 185127 w 7214196"/>
                <a:gd name="connsiteY4" fmla="*/ 1999869 h 2069913"/>
                <a:gd name="connsiteX5" fmla="*/ 215607 w 7214196"/>
                <a:gd name="connsiteY5" fmla="*/ 1841373 h 2069913"/>
                <a:gd name="connsiteX0" fmla="*/ 7214196 w 7232780"/>
                <a:gd name="connsiteY0" fmla="*/ 0 h 2069913"/>
                <a:gd name="connsiteX1" fmla="*/ 6930732 w 7232780"/>
                <a:gd name="connsiteY1" fmla="*/ 160020 h 2069913"/>
                <a:gd name="connsiteX2" fmla="*/ 4025607 w 7232780"/>
                <a:gd name="connsiteY2" fmla="*/ 957453 h 2069913"/>
                <a:gd name="connsiteX3" fmla="*/ 319239 w 7232780"/>
                <a:gd name="connsiteY3" fmla="*/ 1981581 h 2069913"/>
                <a:gd name="connsiteX4" fmla="*/ 185127 w 7232780"/>
                <a:gd name="connsiteY4" fmla="*/ 1999869 h 2069913"/>
                <a:gd name="connsiteX5" fmla="*/ 215607 w 7232780"/>
                <a:gd name="connsiteY5" fmla="*/ 1841373 h 2069913"/>
                <a:gd name="connsiteX0" fmla="*/ 7214196 w 7214196"/>
                <a:gd name="connsiteY0" fmla="*/ 0 h 2069913"/>
                <a:gd name="connsiteX1" fmla="*/ 6930732 w 7214196"/>
                <a:gd name="connsiteY1" fmla="*/ 160020 h 2069913"/>
                <a:gd name="connsiteX2" fmla="*/ 4025607 w 7214196"/>
                <a:gd name="connsiteY2" fmla="*/ 957453 h 2069913"/>
                <a:gd name="connsiteX3" fmla="*/ 319239 w 7214196"/>
                <a:gd name="connsiteY3" fmla="*/ 1981581 h 2069913"/>
                <a:gd name="connsiteX4" fmla="*/ 185127 w 7214196"/>
                <a:gd name="connsiteY4" fmla="*/ 1999869 h 2069913"/>
                <a:gd name="connsiteX5" fmla="*/ 215607 w 7214196"/>
                <a:gd name="connsiteY5" fmla="*/ 1841373 h 2069913"/>
                <a:gd name="connsiteX0" fmla="*/ 7153344 w 7153344"/>
                <a:gd name="connsiteY0" fmla="*/ 0 h 2046530"/>
                <a:gd name="connsiteX1" fmla="*/ 6869880 w 7153344"/>
                <a:gd name="connsiteY1" fmla="*/ 160020 h 2046530"/>
                <a:gd name="connsiteX2" fmla="*/ 3964755 w 7153344"/>
                <a:gd name="connsiteY2" fmla="*/ 957453 h 2046530"/>
                <a:gd name="connsiteX3" fmla="*/ 346017 w 7153344"/>
                <a:gd name="connsiteY3" fmla="*/ 1947291 h 2046530"/>
                <a:gd name="connsiteX4" fmla="*/ 124275 w 7153344"/>
                <a:gd name="connsiteY4" fmla="*/ 1999869 h 2046530"/>
                <a:gd name="connsiteX5" fmla="*/ 154755 w 7153344"/>
                <a:gd name="connsiteY5" fmla="*/ 1841373 h 2046530"/>
                <a:gd name="connsiteX0" fmla="*/ 7041175 w 7041175"/>
                <a:gd name="connsiteY0" fmla="*/ 0 h 2005665"/>
                <a:gd name="connsiteX1" fmla="*/ 6757711 w 7041175"/>
                <a:gd name="connsiteY1" fmla="*/ 160020 h 2005665"/>
                <a:gd name="connsiteX2" fmla="*/ 3852586 w 7041175"/>
                <a:gd name="connsiteY2" fmla="*/ 957453 h 2005665"/>
                <a:gd name="connsiteX3" fmla="*/ 233848 w 7041175"/>
                <a:gd name="connsiteY3" fmla="*/ 1947291 h 2005665"/>
                <a:gd name="connsiteX4" fmla="*/ 12106 w 7041175"/>
                <a:gd name="connsiteY4" fmla="*/ 1999869 h 2005665"/>
                <a:gd name="connsiteX5" fmla="*/ 42586 w 7041175"/>
                <a:gd name="connsiteY5" fmla="*/ 1841373 h 2005665"/>
                <a:gd name="connsiteX0" fmla="*/ 7050700 w 7064680"/>
                <a:gd name="connsiteY0" fmla="*/ 61597 h 1897717"/>
                <a:gd name="connsiteX1" fmla="*/ 6757711 w 7064680"/>
                <a:gd name="connsiteY1" fmla="*/ 52072 h 1897717"/>
                <a:gd name="connsiteX2" fmla="*/ 3852586 w 7064680"/>
                <a:gd name="connsiteY2" fmla="*/ 849505 h 1897717"/>
                <a:gd name="connsiteX3" fmla="*/ 233848 w 7064680"/>
                <a:gd name="connsiteY3" fmla="*/ 1839343 h 1897717"/>
                <a:gd name="connsiteX4" fmla="*/ 12106 w 7064680"/>
                <a:gd name="connsiteY4" fmla="*/ 1891921 h 1897717"/>
                <a:gd name="connsiteX5" fmla="*/ 42586 w 7064680"/>
                <a:gd name="connsiteY5" fmla="*/ 1733425 h 1897717"/>
                <a:gd name="connsiteX0" fmla="*/ 7050700 w 7050700"/>
                <a:gd name="connsiteY0" fmla="*/ 0 h 1836120"/>
                <a:gd name="connsiteX1" fmla="*/ 6268126 w 7050700"/>
                <a:gd name="connsiteY1" fmla="*/ 114300 h 1836120"/>
                <a:gd name="connsiteX2" fmla="*/ 3852586 w 7050700"/>
                <a:gd name="connsiteY2" fmla="*/ 787908 h 1836120"/>
                <a:gd name="connsiteX3" fmla="*/ 233848 w 7050700"/>
                <a:gd name="connsiteY3" fmla="*/ 1777746 h 1836120"/>
                <a:gd name="connsiteX4" fmla="*/ 12106 w 7050700"/>
                <a:gd name="connsiteY4" fmla="*/ 1830324 h 1836120"/>
                <a:gd name="connsiteX5" fmla="*/ 42586 w 7050700"/>
                <a:gd name="connsiteY5" fmla="*/ 1671828 h 1836120"/>
                <a:gd name="connsiteX0" fmla="*/ 7050700 w 7050700"/>
                <a:gd name="connsiteY0" fmla="*/ 0 h 1836120"/>
                <a:gd name="connsiteX1" fmla="*/ 6268126 w 7050700"/>
                <a:gd name="connsiteY1" fmla="*/ 114300 h 1836120"/>
                <a:gd name="connsiteX2" fmla="*/ 3852586 w 7050700"/>
                <a:gd name="connsiteY2" fmla="*/ 787908 h 1836120"/>
                <a:gd name="connsiteX3" fmla="*/ 233848 w 7050700"/>
                <a:gd name="connsiteY3" fmla="*/ 1777746 h 1836120"/>
                <a:gd name="connsiteX4" fmla="*/ 12106 w 7050700"/>
                <a:gd name="connsiteY4" fmla="*/ 1830324 h 1836120"/>
                <a:gd name="connsiteX5" fmla="*/ 42586 w 7050700"/>
                <a:gd name="connsiteY5" fmla="*/ 1671828 h 1836120"/>
                <a:gd name="connsiteX0" fmla="*/ 7231724 w 7231724"/>
                <a:gd name="connsiteY0" fmla="*/ 0 h 1861408"/>
                <a:gd name="connsiteX1" fmla="*/ 6449150 w 7231724"/>
                <a:gd name="connsiteY1" fmla="*/ 114300 h 1861408"/>
                <a:gd name="connsiteX2" fmla="*/ 4033610 w 7231724"/>
                <a:gd name="connsiteY2" fmla="*/ 787908 h 1861408"/>
                <a:gd name="connsiteX3" fmla="*/ 2865225 w 7231724"/>
                <a:gd name="connsiteY3" fmla="*/ 1030234 h 1861408"/>
                <a:gd name="connsiteX4" fmla="*/ 193130 w 7231724"/>
                <a:gd name="connsiteY4" fmla="*/ 1830324 h 1861408"/>
                <a:gd name="connsiteX5" fmla="*/ 223610 w 7231724"/>
                <a:gd name="connsiteY5" fmla="*/ 1671828 h 1861408"/>
                <a:gd name="connsiteX0" fmla="*/ 7008331 w 7008331"/>
                <a:gd name="connsiteY0" fmla="*/ 0 h 1677615"/>
                <a:gd name="connsiteX1" fmla="*/ 6225757 w 7008331"/>
                <a:gd name="connsiteY1" fmla="*/ 114300 h 1677615"/>
                <a:gd name="connsiteX2" fmla="*/ 3810217 w 7008331"/>
                <a:gd name="connsiteY2" fmla="*/ 787908 h 1677615"/>
                <a:gd name="connsiteX3" fmla="*/ 2641832 w 7008331"/>
                <a:gd name="connsiteY3" fmla="*/ 1030234 h 1677615"/>
                <a:gd name="connsiteX4" fmla="*/ 2378255 w 7008331"/>
                <a:gd name="connsiteY4" fmla="*/ 1088308 h 1677615"/>
                <a:gd name="connsiteX5" fmla="*/ 217 w 7008331"/>
                <a:gd name="connsiteY5" fmla="*/ 1671828 h 1677615"/>
                <a:gd name="connsiteX0" fmla="*/ 7008298 w 7008298"/>
                <a:gd name="connsiteY0" fmla="*/ 0 h 1676686"/>
                <a:gd name="connsiteX1" fmla="*/ 6225724 w 7008298"/>
                <a:gd name="connsiteY1" fmla="*/ 114300 h 1676686"/>
                <a:gd name="connsiteX2" fmla="*/ 3810184 w 7008298"/>
                <a:gd name="connsiteY2" fmla="*/ 787908 h 1676686"/>
                <a:gd name="connsiteX3" fmla="*/ 2641799 w 7008298"/>
                <a:gd name="connsiteY3" fmla="*/ 1030234 h 1676686"/>
                <a:gd name="connsiteX4" fmla="*/ 2378222 w 7008298"/>
                <a:gd name="connsiteY4" fmla="*/ 1088308 h 1676686"/>
                <a:gd name="connsiteX5" fmla="*/ 184 w 7008298"/>
                <a:gd name="connsiteY5" fmla="*/ 1671828 h 1676686"/>
                <a:gd name="connsiteX0" fmla="*/ 4753368 w 4753368"/>
                <a:gd name="connsiteY0" fmla="*/ 0 h 1097985"/>
                <a:gd name="connsiteX1" fmla="*/ 3970794 w 4753368"/>
                <a:gd name="connsiteY1" fmla="*/ 114300 h 1097985"/>
                <a:gd name="connsiteX2" fmla="*/ 1555254 w 4753368"/>
                <a:gd name="connsiteY2" fmla="*/ 787908 h 1097985"/>
                <a:gd name="connsiteX3" fmla="*/ 386869 w 4753368"/>
                <a:gd name="connsiteY3" fmla="*/ 1030234 h 1097985"/>
                <a:gd name="connsiteX4" fmla="*/ 123292 w 4753368"/>
                <a:gd name="connsiteY4" fmla="*/ 1088308 h 1097985"/>
                <a:gd name="connsiteX5" fmla="*/ 4360 w 4753368"/>
                <a:gd name="connsiteY5" fmla="*/ 863856 h 1097985"/>
                <a:gd name="connsiteX0" fmla="*/ 4753368 w 4753368"/>
                <a:gd name="connsiteY0" fmla="*/ 0 h 1099681"/>
                <a:gd name="connsiteX1" fmla="*/ 3970794 w 4753368"/>
                <a:gd name="connsiteY1" fmla="*/ 114300 h 1099681"/>
                <a:gd name="connsiteX2" fmla="*/ 1534299 w 4753368"/>
                <a:gd name="connsiteY2" fmla="*/ 719581 h 1099681"/>
                <a:gd name="connsiteX3" fmla="*/ 386869 w 4753368"/>
                <a:gd name="connsiteY3" fmla="*/ 1030234 h 1099681"/>
                <a:gd name="connsiteX4" fmla="*/ 123292 w 4753368"/>
                <a:gd name="connsiteY4" fmla="*/ 1088308 h 1099681"/>
                <a:gd name="connsiteX5" fmla="*/ 4360 w 4753368"/>
                <a:gd name="connsiteY5" fmla="*/ 863856 h 1099681"/>
                <a:gd name="connsiteX0" fmla="*/ 4759887 w 4759887"/>
                <a:gd name="connsiteY0" fmla="*/ 0 h 1068083"/>
                <a:gd name="connsiteX1" fmla="*/ 3977313 w 4759887"/>
                <a:gd name="connsiteY1" fmla="*/ 114300 h 1068083"/>
                <a:gd name="connsiteX2" fmla="*/ 1540818 w 4759887"/>
                <a:gd name="connsiteY2" fmla="*/ 719581 h 1068083"/>
                <a:gd name="connsiteX3" fmla="*/ 393388 w 4759887"/>
                <a:gd name="connsiteY3" fmla="*/ 1030234 h 1068083"/>
                <a:gd name="connsiteX4" fmla="*/ 65041 w 4759887"/>
                <a:gd name="connsiteY4" fmla="*/ 1044509 h 1068083"/>
                <a:gd name="connsiteX5" fmla="*/ 10879 w 4759887"/>
                <a:gd name="connsiteY5" fmla="*/ 863856 h 1068083"/>
                <a:gd name="connsiteX0" fmla="*/ 4789954 w 4789954"/>
                <a:gd name="connsiteY0" fmla="*/ 0 h 1067311"/>
                <a:gd name="connsiteX1" fmla="*/ 4007380 w 4789954"/>
                <a:gd name="connsiteY1" fmla="*/ 114300 h 1067311"/>
                <a:gd name="connsiteX2" fmla="*/ 1570885 w 4789954"/>
                <a:gd name="connsiteY2" fmla="*/ 719581 h 1067311"/>
                <a:gd name="connsiteX3" fmla="*/ 423455 w 4789954"/>
                <a:gd name="connsiteY3" fmla="*/ 1030234 h 1067311"/>
                <a:gd name="connsiteX4" fmla="*/ 95108 w 4789954"/>
                <a:gd name="connsiteY4" fmla="*/ 1044509 h 1067311"/>
                <a:gd name="connsiteX5" fmla="*/ 6656 w 4789954"/>
                <a:gd name="connsiteY5" fmla="*/ 876120 h 1067311"/>
                <a:gd name="connsiteX0" fmla="*/ 4783298 w 4783298"/>
                <a:gd name="connsiteY0" fmla="*/ 0 h 1067311"/>
                <a:gd name="connsiteX1" fmla="*/ 4000724 w 4783298"/>
                <a:gd name="connsiteY1" fmla="*/ 114300 h 1067311"/>
                <a:gd name="connsiteX2" fmla="*/ 1564229 w 4783298"/>
                <a:gd name="connsiteY2" fmla="*/ 719581 h 1067311"/>
                <a:gd name="connsiteX3" fmla="*/ 416799 w 4783298"/>
                <a:gd name="connsiteY3" fmla="*/ 1030234 h 1067311"/>
                <a:gd name="connsiteX4" fmla="*/ 88452 w 4783298"/>
                <a:gd name="connsiteY4" fmla="*/ 1044509 h 1067311"/>
                <a:gd name="connsiteX5" fmla="*/ 0 w 4783298"/>
                <a:gd name="connsiteY5" fmla="*/ 876120 h 1067311"/>
                <a:gd name="connsiteX0" fmla="*/ 4783298 w 4783298"/>
                <a:gd name="connsiteY0" fmla="*/ 0 h 1072545"/>
                <a:gd name="connsiteX1" fmla="*/ 4000724 w 4783298"/>
                <a:gd name="connsiteY1" fmla="*/ 114300 h 1072545"/>
                <a:gd name="connsiteX2" fmla="*/ 1564229 w 4783298"/>
                <a:gd name="connsiteY2" fmla="*/ 719581 h 1072545"/>
                <a:gd name="connsiteX3" fmla="*/ 416799 w 4783298"/>
                <a:gd name="connsiteY3" fmla="*/ 1030234 h 1072545"/>
                <a:gd name="connsiteX4" fmla="*/ 124647 w 4783298"/>
                <a:gd name="connsiteY4" fmla="*/ 1053269 h 1072545"/>
                <a:gd name="connsiteX5" fmla="*/ 0 w 4783298"/>
                <a:gd name="connsiteY5" fmla="*/ 876120 h 1072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83298" h="1072545">
                  <a:moveTo>
                    <a:pt x="4783298" y="0"/>
                  </a:moveTo>
                  <a:cubicBezTo>
                    <a:pt x="4428968" y="84836"/>
                    <a:pt x="4537236" y="-5630"/>
                    <a:pt x="4000724" y="114300"/>
                  </a:cubicBezTo>
                  <a:cubicBezTo>
                    <a:pt x="3464213" y="234230"/>
                    <a:pt x="2161550" y="566925"/>
                    <a:pt x="1564229" y="719581"/>
                  </a:cubicBezTo>
                  <a:cubicBezTo>
                    <a:pt x="966908" y="872237"/>
                    <a:pt x="656729" y="974619"/>
                    <a:pt x="416799" y="1030234"/>
                  </a:cubicBezTo>
                  <a:cubicBezTo>
                    <a:pt x="176869" y="1085849"/>
                    <a:pt x="194113" y="1078955"/>
                    <a:pt x="124647" y="1053269"/>
                  </a:cubicBezTo>
                  <a:cubicBezTo>
                    <a:pt x="55181" y="1027583"/>
                    <a:pt x="56134" y="997995"/>
                    <a:pt x="0" y="876120"/>
                  </a:cubicBezTo>
                </a:path>
              </a:pathLst>
            </a:custGeom>
            <a:noFill/>
            <a:ln w="15875">
              <a:solidFill>
                <a:srgbClr val="199D3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4" name="Straight Arrow Connector 23"/>
          <p:cNvCxnSpPr>
            <a:stCxn id="82" idx="2"/>
            <a:endCxn id="20" idx="0"/>
          </p:cNvCxnSpPr>
          <p:nvPr/>
        </p:nvCxnSpPr>
        <p:spPr>
          <a:xfrm flipH="1" flipV="1">
            <a:off x="5574504" y="2371411"/>
            <a:ext cx="1640136" cy="20103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91" idx="0"/>
          </p:cNvCxnSpPr>
          <p:nvPr/>
        </p:nvCxnSpPr>
        <p:spPr>
          <a:xfrm flipH="1" flipV="1">
            <a:off x="5944789" y="2143998"/>
            <a:ext cx="1419394" cy="22514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98" idx="1"/>
            <a:endCxn id="15" idx="5"/>
          </p:cNvCxnSpPr>
          <p:nvPr/>
        </p:nvCxnSpPr>
        <p:spPr>
          <a:xfrm flipH="1" flipV="1">
            <a:off x="6613897" y="2193801"/>
            <a:ext cx="1690509" cy="21900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12" idx="5"/>
          </p:cNvCxnSpPr>
          <p:nvPr/>
        </p:nvCxnSpPr>
        <p:spPr>
          <a:xfrm flipH="1" flipV="1">
            <a:off x="7202808" y="2033436"/>
            <a:ext cx="1142622" cy="22310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7" idx="5"/>
          </p:cNvCxnSpPr>
          <p:nvPr/>
        </p:nvCxnSpPr>
        <p:spPr>
          <a:xfrm flipH="1" flipV="1">
            <a:off x="7825740" y="1873071"/>
            <a:ext cx="634693" cy="24443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4208" y="2392832"/>
            <a:ext cx="2529306" cy="2699198"/>
          </a:xfrm>
          <a:prstGeom prst="rect">
            <a:avLst/>
          </a:prstGeom>
        </p:spPr>
      </p:pic>
      <p:grpSp>
        <p:nvGrpSpPr>
          <p:cNvPr id="79" name="Group 78"/>
          <p:cNvGrpSpPr/>
          <p:nvPr/>
        </p:nvGrpSpPr>
        <p:grpSpPr>
          <a:xfrm>
            <a:off x="8342079" y="4282406"/>
            <a:ext cx="70374" cy="70374"/>
            <a:chOff x="3909600" y="4366800"/>
            <a:chExt cx="91045" cy="91045"/>
          </a:xfrm>
        </p:grpSpPr>
        <p:grpSp>
          <p:nvGrpSpPr>
            <p:cNvPr id="57" name="Group 56"/>
            <p:cNvGrpSpPr>
              <a:grpSpLocks noChangeAspect="1"/>
            </p:cNvGrpSpPr>
            <p:nvPr/>
          </p:nvGrpSpPr>
          <p:grpSpPr>
            <a:xfrm>
              <a:off x="3921150" y="4376885"/>
              <a:ext cx="72279" cy="72766"/>
              <a:chOff x="4448709" y="3070167"/>
              <a:chExt cx="1725449" cy="1737108"/>
            </a:xfrm>
          </p:grpSpPr>
          <p:sp>
            <p:nvSpPr>
              <p:cNvPr id="59" name="Freeform 58"/>
              <p:cNvSpPr/>
              <p:nvPr/>
            </p:nvSpPr>
            <p:spPr>
              <a:xfrm>
                <a:off x="5307465" y="3073891"/>
                <a:ext cx="866689" cy="866697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60" name="Freeform 59"/>
              <p:cNvSpPr/>
              <p:nvPr/>
            </p:nvSpPr>
            <p:spPr>
              <a:xfrm>
                <a:off x="5307467" y="3936856"/>
                <a:ext cx="866691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61" name="Freeform 60"/>
              <p:cNvSpPr/>
              <p:nvPr/>
            </p:nvSpPr>
            <p:spPr>
              <a:xfrm>
                <a:off x="4448709" y="3940583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62" name="Freeform 61"/>
              <p:cNvSpPr/>
              <p:nvPr/>
            </p:nvSpPr>
            <p:spPr>
              <a:xfrm>
                <a:off x="4448713" y="3070167"/>
                <a:ext cx="866687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</p:grpSp>
        <p:sp>
          <p:nvSpPr>
            <p:cNvPr id="58" name="Oval 57"/>
            <p:cNvSpPr/>
            <p:nvPr/>
          </p:nvSpPr>
          <p:spPr>
            <a:xfrm>
              <a:off x="3909600" y="4366800"/>
              <a:ext cx="91045" cy="91045"/>
            </a:xfrm>
            <a:prstGeom prst="ellipse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7214640" y="4346533"/>
            <a:ext cx="70374" cy="70374"/>
            <a:chOff x="3909535" y="4366800"/>
            <a:chExt cx="91042" cy="91045"/>
          </a:xfrm>
        </p:grpSpPr>
        <p:grpSp>
          <p:nvGrpSpPr>
            <p:cNvPr id="81" name="Group 80"/>
            <p:cNvGrpSpPr>
              <a:grpSpLocks noChangeAspect="1"/>
            </p:cNvGrpSpPr>
            <p:nvPr/>
          </p:nvGrpSpPr>
          <p:grpSpPr>
            <a:xfrm>
              <a:off x="3921150" y="4376885"/>
              <a:ext cx="72279" cy="72766"/>
              <a:chOff x="4448709" y="3070167"/>
              <a:chExt cx="1725449" cy="1737108"/>
            </a:xfrm>
          </p:grpSpPr>
          <p:sp>
            <p:nvSpPr>
              <p:cNvPr id="83" name="Freeform 82"/>
              <p:cNvSpPr/>
              <p:nvPr/>
            </p:nvSpPr>
            <p:spPr>
              <a:xfrm>
                <a:off x="5307465" y="3073891"/>
                <a:ext cx="866689" cy="866697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84" name="Freeform 83"/>
              <p:cNvSpPr/>
              <p:nvPr/>
            </p:nvSpPr>
            <p:spPr>
              <a:xfrm>
                <a:off x="5307467" y="3936856"/>
                <a:ext cx="866691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85" name="Freeform 84"/>
              <p:cNvSpPr/>
              <p:nvPr/>
            </p:nvSpPr>
            <p:spPr>
              <a:xfrm>
                <a:off x="4448709" y="3940583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86" name="Freeform 85"/>
              <p:cNvSpPr/>
              <p:nvPr/>
            </p:nvSpPr>
            <p:spPr>
              <a:xfrm>
                <a:off x="4448713" y="3070167"/>
                <a:ext cx="866687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</p:grpSp>
        <p:sp>
          <p:nvSpPr>
            <p:cNvPr id="82" name="Oval 81"/>
            <p:cNvSpPr/>
            <p:nvPr/>
          </p:nvSpPr>
          <p:spPr>
            <a:xfrm>
              <a:off x="3909535" y="4366800"/>
              <a:ext cx="91042" cy="91045"/>
            </a:xfrm>
            <a:prstGeom prst="ellipse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7327461" y="4345536"/>
            <a:ext cx="70373" cy="70374"/>
            <a:chOff x="3909615" y="4366800"/>
            <a:chExt cx="91045" cy="91045"/>
          </a:xfrm>
        </p:grpSpPr>
        <p:grpSp>
          <p:nvGrpSpPr>
            <p:cNvPr id="88" name="Group 87"/>
            <p:cNvGrpSpPr>
              <a:grpSpLocks noChangeAspect="1"/>
            </p:cNvGrpSpPr>
            <p:nvPr/>
          </p:nvGrpSpPr>
          <p:grpSpPr>
            <a:xfrm>
              <a:off x="3921150" y="4376885"/>
              <a:ext cx="72279" cy="72766"/>
              <a:chOff x="4448709" y="3070167"/>
              <a:chExt cx="1725449" cy="1737108"/>
            </a:xfrm>
          </p:grpSpPr>
          <p:sp>
            <p:nvSpPr>
              <p:cNvPr id="90" name="Freeform 89"/>
              <p:cNvSpPr/>
              <p:nvPr/>
            </p:nvSpPr>
            <p:spPr>
              <a:xfrm>
                <a:off x="5307465" y="3073891"/>
                <a:ext cx="866689" cy="866697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91" name="Freeform 90"/>
              <p:cNvSpPr/>
              <p:nvPr/>
            </p:nvSpPr>
            <p:spPr>
              <a:xfrm>
                <a:off x="5307467" y="3936856"/>
                <a:ext cx="866691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92" name="Freeform 91"/>
              <p:cNvSpPr/>
              <p:nvPr/>
            </p:nvSpPr>
            <p:spPr>
              <a:xfrm>
                <a:off x="4448709" y="3940583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93" name="Freeform 92"/>
              <p:cNvSpPr/>
              <p:nvPr/>
            </p:nvSpPr>
            <p:spPr>
              <a:xfrm>
                <a:off x="4448713" y="3070167"/>
                <a:ext cx="866687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</p:grpSp>
        <p:sp>
          <p:nvSpPr>
            <p:cNvPr id="89" name="Oval 88"/>
            <p:cNvSpPr/>
            <p:nvPr/>
          </p:nvSpPr>
          <p:spPr>
            <a:xfrm>
              <a:off x="3909615" y="4366800"/>
              <a:ext cx="91045" cy="91045"/>
            </a:xfrm>
            <a:prstGeom prst="ellipse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8294100" y="4373584"/>
            <a:ext cx="70374" cy="70374"/>
            <a:chOff x="3909600" y="4366800"/>
            <a:chExt cx="91045" cy="91045"/>
          </a:xfrm>
        </p:grpSpPr>
        <p:grpSp>
          <p:nvGrpSpPr>
            <p:cNvPr id="97" name="Group 96"/>
            <p:cNvGrpSpPr>
              <a:grpSpLocks noChangeAspect="1"/>
            </p:cNvGrpSpPr>
            <p:nvPr/>
          </p:nvGrpSpPr>
          <p:grpSpPr>
            <a:xfrm>
              <a:off x="3921150" y="4376885"/>
              <a:ext cx="72279" cy="72766"/>
              <a:chOff x="4448709" y="3070167"/>
              <a:chExt cx="1725449" cy="1737108"/>
            </a:xfrm>
          </p:grpSpPr>
          <p:sp>
            <p:nvSpPr>
              <p:cNvPr id="99" name="Freeform 98"/>
              <p:cNvSpPr/>
              <p:nvPr/>
            </p:nvSpPr>
            <p:spPr>
              <a:xfrm>
                <a:off x="5307465" y="3073891"/>
                <a:ext cx="866689" cy="866697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100" name="Freeform 99"/>
              <p:cNvSpPr/>
              <p:nvPr/>
            </p:nvSpPr>
            <p:spPr>
              <a:xfrm>
                <a:off x="5307467" y="3936856"/>
                <a:ext cx="866691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101" name="Freeform 100"/>
              <p:cNvSpPr/>
              <p:nvPr/>
            </p:nvSpPr>
            <p:spPr>
              <a:xfrm>
                <a:off x="4448709" y="3940583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102" name="Freeform 101"/>
              <p:cNvSpPr/>
              <p:nvPr/>
            </p:nvSpPr>
            <p:spPr>
              <a:xfrm>
                <a:off x="4448713" y="3070167"/>
                <a:ext cx="866687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</p:grpSp>
        <p:sp>
          <p:nvSpPr>
            <p:cNvPr id="98" name="Oval 97"/>
            <p:cNvSpPr/>
            <p:nvPr/>
          </p:nvSpPr>
          <p:spPr>
            <a:xfrm>
              <a:off x="3909600" y="4366800"/>
              <a:ext cx="91045" cy="91045"/>
            </a:xfrm>
            <a:prstGeom prst="ellipse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8390059" y="4373584"/>
            <a:ext cx="70374" cy="70374"/>
            <a:chOff x="3909600" y="4366800"/>
            <a:chExt cx="91045" cy="91045"/>
          </a:xfrm>
        </p:grpSpPr>
        <p:grpSp>
          <p:nvGrpSpPr>
            <p:cNvPr id="104" name="Group 103"/>
            <p:cNvGrpSpPr>
              <a:grpSpLocks noChangeAspect="1"/>
            </p:cNvGrpSpPr>
            <p:nvPr/>
          </p:nvGrpSpPr>
          <p:grpSpPr>
            <a:xfrm>
              <a:off x="3921150" y="4376885"/>
              <a:ext cx="72279" cy="72766"/>
              <a:chOff x="4448709" y="3070167"/>
              <a:chExt cx="1725449" cy="1737108"/>
            </a:xfrm>
          </p:grpSpPr>
          <p:sp>
            <p:nvSpPr>
              <p:cNvPr id="106" name="Freeform 105"/>
              <p:cNvSpPr/>
              <p:nvPr/>
            </p:nvSpPr>
            <p:spPr>
              <a:xfrm>
                <a:off x="5307465" y="3073891"/>
                <a:ext cx="866689" cy="866697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107" name="Freeform 106"/>
              <p:cNvSpPr/>
              <p:nvPr/>
            </p:nvSpPr>
            <p:spPr>
              <a:xfrm>
                <a:off x="5307467" y="3936856"/>
                <a:ext cx="866691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108" name="Freeform 107"/>
              <p:cNvSpPr/>
              <p:nvPr/>
            </p:nvSpPr>
            <p:spPr>
              <a:xfrm>
                <a:off x="4448709" y="3940583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109" name="Freeform 108"/>
              <p:cNvSpPr/>
              <p:nvPr/>
            </p:nvSpPr>
            <p:spPr>
              <a:xfrm>
                <a:off x="4448713" y="3070167"/>
                <a:ext cx="866687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</p:grpSp>
        <p:sp>
          <p:nvSpPr>
            <p:cNvPr id="105" name="Oval 104"/>
            <p:cNvSpPr/>
            <p:nvPr/>
          </p:nvSpPr>
          <p:spPr>
            <a:xfrm>
              <a:off x="3909600" y="4366800"/>
              <a:ext cx="91045" cy="91045"/>
            </a:xfrm>
            <a:prstGeom prst="ellipse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3" name="Rectangle 112"/>
          <p:cNvSpPr/>
          <p:nvPr/>
        </p:nvSpPr>
        <p:spPr>
          <a:xfrm>
            <a:off x="430022" y="1642238"/>
            <a:ext cx="10561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Conduction cooled leads</a:t>
            </a:r>
            <a:endParaRPr lang="en-GB" sz="5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14" name="Straight Arrow Connector 113"/>
          <p:cNvCxnSpPr>
            <a:stCxn id="113" idx="2"/>
          </p:cNvCxnSpPr>
          <p:nvPr/>
        </p:nvCxnSpPr>
        <p:spPr>
          <a:xfrm flipH="1">
            <a:off x="800313" y="2103903"/>
            <a:ext cx="157763" cy="5865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/>
          <p:nvPr/>
        </p:nvCxnSpPr>
        <p:spPr>
          <a:xfrm>
            <a:off x="963093" y="2091482"/>
            <a:ext cx="21373" cy="4802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>
            <a:stCxn id="113" idx="2"/>
          </p:cNvCxnSpPr>
          <p:nvPr/>
        </p:nvCxnSpPr>
        <p:spPr>
          <a:xfrm>
            <a:off x="958076" y="2103903"/>
            <a:ext cx="205085" cy="7303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>
            <a:stCxn id="113" idx="2"/>
          </p:cNvCxnSpPr>
          <p:nvPr/>
        </p:nvCxnSpPr>
        <p:spPr>
          <a:xfrm>
            <a:off x="958076" y="2103903"/>
            <a:ext cx="446288" cy="6698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stCxn id="113" idx="2"/>
          </p:cNvCxnSpPr>
          <p:nvPr/>
        </p:nvCxnSpPr>
        <p:spPr>
          <a:xfrm>
            <a:off x="958076" y="2103903"/>
            <a:ext cx="654889" cy="6162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0" name="Freeform 139"/>
          <p:cNvSpPr/>
          <p:nvPr/>
        </p:nvSpPr>
        <p:spPr>
          <a:xfrm>
            <a:off x="6406515" y="2619375"/>
            <a:ext cx="638175" cy="819150"/>
          </a:xfrm>
          <a:custGeom>
            <a:avLst/>
            <a:gdLst>
              <a:gd name="connsiteX0" fmla="*/ 0 w 638175"/>
              <a:gd name="connsiteY0" fmla="*/ 127635 h 617220"/>
              <a:gd name="connsiteX1" fmla="*/ 401955 w 638175"/>
              <a:gd name="connsiteY1" fmla="*/ 0 h 617220"/>
              <a:gd name="connsiteX2" fmla="*/ 638175 w 638175"/>
              <a:gd name="connsiteY2" fmla="*/ 501015 h 617220"/>
              <a:gd name="connsiteX3" fmla="*/ 480060 w 638175"/>
              <a:gd name="connsiteY3" fmla="*/ 617220 h 617220"/>
              <a:gd name="connsiteX4" fmla="*/ 0 w 638175"/>
              <a:gd name="connsiteY4" fmla="*/ 127635 h 617220"/>
              <a:gd name="connsiteX0" fmla="*/ 0 w 638175"/>
              <a:gd name="connsiteY0" fmla="*/ 127635 h 819150"/>
              <a:gd name="connsiteX1" fmla="*/ 401955 w 638175"/>
              <a:gd name="connsiteY1" fmla="*/ 0 h 819150"/>
              <a:gd name="connsiteX2" fmla="*/ 638175 w 638175"/>
              <a:gd name="connsiteY2" fmla="*/ 501015 h 819150"/>
              <a:gd name="connsiteX3" fmla="*/ 417195 w 638175"/>
              <a:gd name="connsiteY3" fmla="*/ 819150 h 819150"/>
              <a:gd name="connsiteX4" fmla="*/ 0 w 638175"/>
              <a:gd name="connsiteY4" fmla="*/ 127635 h 819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8175" h="819150">
                <a:moveTo>
                  <a:pt x="0" y="127635"/>
                </a:moveTo>
                <a:lnTo>
                  <a:pt x="401955" y="0"/>
                </a:lnTo>
                <a:lnTo>
                  <a:pt x="638175" y="501015"/>
                </a:lnTo>
                <a:lnTo>
                  <a:pt x="417195" y="819150"/>
                </a:lnTo>
                <a:lnTo>
                  <a:pt x="0" y="127635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A856AE-4BAB-485F-994F-2D0F7E1304D5}"/>
              </a:ext>
            </a:extLst>
          </p:cNvPr>
          <p:cNvSpPr/>
          <p:nvPr/>
        </p:nvSpPr>
        <p:spPr>
          <a:xfrm>
            <a:off x="5314586" y="3989297"/>
            <a:ext cx="630203" cy="658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156" name="Group 155"/>
          <p:cNvGrpSpPr/>
          <p:nvPr/>
        </p:nvGrpSpPr>
        <p:grpSpPr>
          <a:xfrm>
            <a:off x="2269751" y="3528949"/>
            <a:ext cx="4206125" cy="1581753"/>
            <a:chOff x="2114749" y="4927041"/>
            <a:chExt cx="5533130" cy="2080786"/>
          </a:xfrm>
        </p:grpSpPr>
        <p:sp>
          <p:nvSpPr>
            <p:cNvPr id="146" name="TextBox 145"/>
            <p:cNvSpPr txBox="1"/>
            <p:nvPr/>
          </p:nvSpPr>
          <p:spPr>
            <a:xfrm rot="20838155">
              <a:off x="4924407" y="5396805"/>
              <a:ext cx="2441521" cy="668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Connection to magnet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Sc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leads</a:t>
              </a:r>
            </a:p>
            <a:p>
              <a:pPr algn="r"/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</a:t>
              </a:r>
              <a:r>
                <a:rPr lang="en-US" sz="900" baseline="30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st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pair for MC_XF</a:t>
              </a:r>
            </a:p>
            <a:p>
              <a:pPr algn="r"/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</a:t>
              </a:r>
              <a:r>
                <a:rPr lang="en-US" sz="900" baseline="30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nd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pair for MC_SXF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 rot="20850829">
              <a:off x="4453999" y="4927041"/>
              <a:ext cx="319388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5 x LHC </a:t>
              </a:r>
              <a:r>
                <a:rPr lang="en-GB" sz="105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Sc</a:t>
              </a:r>
              <a:r>
                <a:rPr lang="en-GB" sz="105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600A </a:t>
              </a:r>
              <a:r>
                <a:rPr lang="en-GB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cable Ø5.6mm (4wires) for HO correctors</a:t>
              </a:r>
            </a:p>
          </p:txBody>
        </p:sp>
        <p:sp>
          <p:nvSpPr>
            <p:cNvPr id="148" name="TextBox 147"/>
            <p:cNvSpPr txBox="1"/>
            <p:nvPr/>
          </p:nvSpPr>
          <p:spPr>
            <a:xfrm rot="20772461">
              <a:off x="2413635" y="5963128"/>
              <a:ext cx="2390655" cy="4858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Connection to one of the</a:t>
              </a:r>
            </a:p>
            <a:p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5 conduction cooled leads (Cu)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149" name="Picture 148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0960917">
              <a:off x="4670363" y="5948434"/>
              <a:ext cx="1363688" cy="1059393"/>
            </a:xfrm>
            <a:prstGeom prst="rect">
              <a:avLst/>
            </a:prstGeom>
          </p:spPr>
        </p:pic>
        <p:grpSp>
          <p:nvGrpSpPr>
            <p:cNvPr id="150" name="Group 149"/>
            <p:cNvGrpSpPr>
              <a:grpSpLocks noChangeAspect="1"/>
            </p:cNvGrpSpPr>
            <p:nvPr/>
          </p:nvGrpSpPr>
          <p:grpSpPr>
            <a:xfrm rot="441342">
              <a:off x="7118076" y="5090816"/>
              <a:ext cx="497932" cy="295176"/>
              <a:chOff x="6359253" y="2804607"/>
              <a:chExt cx="960010" cy="569096"/>
            </a:xfrm>
          </p:grpSpPr>
          <p:sp>
            <p:nvSpPr>
              <p:cNvPr id="151" name="Right Arrow 36"/>
              <p:cNvSpPr/>
              <p:nvPr/>
            </p:nvSpPr>
            <p:spPr>
              <a:xfrm rot="20321587">
                <a:off x="6593276" y="2804607"/>
                <a:ext cx="725987" cy="434958"/>
              </a:xfrm>
              <a:custGeom>
                <a:avLst/>
                <a:gdLst>
                  <a:gd name="connsiteX0" fmla="*/ 0 w 543910"/>
                  <a:gd name="connsiteY0" fmla="*/ 78828 h 315310"/>
                  <a:gd name="connsiteX1" fmla="*/ 386255 w 543910"/>
                  <a:gd name="connsiteY1" fmla="*/ 78828 h 315310"/>
                  <a:gd name="connsiteX2" fmla="*/ 386255 w 543910"/>
                  <a:gd name="connsiteY2" fmla="*/ 0 h 315310"/>
                  <a:gd name="connsiteX3" fmla="*/ 543910 w 543910"/>
                  <a:gd name="connsiteY3" fmla="*/ 157655 h 315310"/>
                  <a:gd name="connsiteX4" fmla="*/ 386255 w 543910"/>
                  <a:gd name="connsiteY4" fmla="*/ 315310 h 315310"/>
                  <a:gd name="connsiteX5" fmla="*/ 386255 w 543910"/>
                  <a:gd name="connsiteY5" fmla="*/ 236483 h 315310"/>
                  <a:gd name="connsiteX6" fmla="*/ 0 w 543910"/>
                  <a:gd name="connsiteY6" fmla="*/ 236483 h 315310"/>
                  <a:gd name="connsiteX7" fmla="*/ 0 w 543910"/>
                  <a:gd name="connsiteY7" fmla="*/ 78828 h 315310"/>
                  <a:gd name="connsiteX0" fmla="*/ 71636 w 615546"/>
                  <a:gd name="connsiteY0" fmla="*/ 78828 h 315310"/>
                  <a:gd name="connsiteX1" fmla="*/ 457891 w 615546"/>
                  <a:gd name="connsiteY1" fmla="*/ 78828 h 315310"/>
                  <a:gd name="connsiteX2" fmla="*/ 457891 w 615546"/>
                  <a:gd name="connsiteY2" fmla="*/ 0 h 315310"/>
                  <a:gd name="connsiteX3" fmla="*/ 615546 w 615546"/>
                  <a:gd name="connsiteY3" fmla="*/ 157655 h 315310"/>
                  <a:gd name="connsiteX4" fmla="*/ 457891 w 615546"/>
                  <a:gd name="connsiteY4" fmla="*/ 315310 h 315310"/>
                  <a:gd name="connsiteX5" fmla="*/ 457891 w 615546"/>
                  <a:gd name="connsiteY5" fmla="*/ 236483 h 315310"/>
                  <a:gd name="connsiteX6" fmla="*/ 0 w 615546"/>
                  <a:gd name="connsiteY6" fmla="*/ 236660 h 315310"/>
                  <a:gd name="connsiteX7" fmla="*/ 71636 w 615546"/>
                  <a:gd name="connsiteY7" fmla="*/ 78828 h 315310"/>
                  <a:gd name="connsiteX0" fmla="*/ 71636 w 615546"/>
                  <a:gd name="connsiteY0" fmla="*/ 78828 h 315310"/>
                  <a:gd name="connsiteX1" fmla="*/ 430891 w 615546"/>
                  <a:gd name="connsiteY1" fmla="*/ 75966 h 315310"/>
                  <a:gd name="connsiteX2" fmla="*/ 457891 w 615546"/>
                  <a:gd name="connsiteY2" fmla="*/ 0 h 315310"/>
                  <a:gd name="connsiteX3" fmla="*/ 615546 w 615546"/>
                  <a:gd name="connsiteY3" fmla="*/ 157655 h 315310"/>
                  <a:gd name="connsiteX4" fmla="*/ 457891 w 615546"/>
                  <a:gd name="connsiteY4" fmla="*/ 315310 h 315310"/>
                  <a:gd name="connsiteX5" fmla="*/ 457891 w 615546"/>
                  <a:gd name="connsiteY5" fmla="*/ 236483 h 315310"/>
                  <a:gd name="connsiteX6" fmla="*/ 0 w 615546"/>
                  <a:gd name="connsiteY6" fmla="*/ 236660 h 315310"/>
                  <a:gd name="connsiteX7" fmla="*/ 71636 w 615546"/>
                  <a:gd name="connsiteY7" fmla="*/ 78828 h 315310"/>
                  <a:gd name="connsiteX0" fmla="*/ 71636 w 615546"/>
                  <a:gd name="connsiteY0" fmla="*/ 78828 h 315310"/>
                  <a:gd name="connsiteX1" fmla="*/ 430891 w 615546"/>
                  <a:gd name="connsiteY1" fmla="*/ 75966 h 315310"/>
                  <a:gd name="connsiteX2" fmla="*/ 457891 w 615546"/>
                  <a:gd name="connsiteY2" fmla="*/ 0 h 315310"/>
                  <a:gd name="connsiteX3" fmla="*/ 615546 w 615546"/>
                  <a:gd name="connsiteY3" fmla="*/ 157655 h 315310"/>
                  <a:gd name="connsiteX4" fmla="*/ 457891 w 615546"/>
                  <a:gd name="connsiteY4" fmla="*/ 315310 h 315310"/>
                  <a:gd name="connsiteX5" fmla="*/ 381330 w 615546"/>
                  <a:gd name="connsiteY5" fmla="*/ 229627 h 315310"/>
                  <a:gd name="connsiteX6" fmla="*/ 0 w 615546"/>
                  <a:gd name="connsiteY6" fmla="*/ 236660 h 315310"/>
                  <a:gd name="connsiteX7" fmla="*/ 71636 w 615546"/>
                  <a:gd name="connsiteY7" fmla="*/ 78828 h 315310"/>
                  <a:gd name="connsiteX0" fmla="*/ 71636 w 615546"/>
                  <a:gd name="connsiteY0" fmla="*/ 78828 h 340598"/>
                  <a:gd name="connsiteX1" fmla="*/ 430891 w 615546"/>
                  <a:gd name="connsiteY1" fmla="*/ 75966 h 340598"/>
                  <a:gd name="connsiteX2" fmla="*/ 457891 w 615546"/>
                  <a:gd name="connsiteY2" fmla="*/ 0 h 340598"/>
                  <a:gd name="connsiteX3" fmla="*/ 615546 w 615546"/>
                  <a:gd name="connsiteY3" fmla="*/ 157655 h 340598"/>
                  <a:gd name="connsiteX4" fmla="*/ 345789 w 615546"/>
                  <a:gd name="connsiteY4" fmla="*/ 340598 h 340598"/>
                  <a:gd name="connsiteX5" fmla="*/ 381330 w 615546"/>
                  <a:gd name="connsiteY5" fmla="*/ 229627 h 340598"/>
                  <a:gd name="connsiteX6" fmla="*/ 0 w 615546"/>
                  <a:gd name="connsiteY6" fmla="*/ 236660 h 340598"/>
                  <a:gd name="connsiteX7" fmla="*/ 71636 w 615546"/>
                  <a:gd name="connsiteY7" fmla="*/ 78828 h 340598"/>
                  <a:gd name="connsiteX0" fmla="*/ 71636 w 615546"/>
                  <a:gd name="connsiteY0" fmla="*/ 78828 h 298789"/>
                  <a:gd name="connsiteX1" fmla="*/ 430891 w 615546"/>
                  <a:gd name="connsiteY1" fmla="*/ 75966 h 298789"/>
                  <a:gd name="connsiteX2" fmla="*/ 457891 w 615546"/>
                  <a:gd name="connsiteY2" fmla="*/ 0 h 298789"/>
                  <a:gd name="connsiteX3" fmla="*/ 615546 w 615546"/>
                  <a:gd name="connsiteY3" fmla="*/ 157655 h 298789"/>
                  <a:gd name="connsiteX4" fmla="*/ 353991 w 615546"/>
                  <a:gd name="connsiteY4" fmla="*/ 298789 h 298789"/>
                  <a:gd name="connsiteX5" fmla="*/ 381330 w 615546"/>
                  <a:gd name="connsiteY5" fmla="*/ 229627 h 298789"/>
                  <a:gd name="connsiteX6" fmla="*/ 0 w 615546"/>
                  <a:gd name="connsiteY6" fmla="*/ 236660 h 298789"/>
                  <a:gd name="connsiteX7" fmla="*/ 71636 w 615546"/>
                  <a:gd name="connsiteY7" fmla="*/ 78828 h 298789"/>
                  <a:gd name="connsiteX0" fmla="*/ 71636 w 615546"/>
                  <a:gd name="connsiteY0" fmla="*/ 78828 h 315883"/>
                  <a:gd name="connsiteX1" fmla="*/ 430891 w 615546"/>
                  <a:gd name="connsiteY1" fmla="*/ 75966 h 315883"/>
                  <a:gd name="connsiteX2" fmla="*/ 457891 w 615546"/>
                  <a:gd name="connsiteY2" fmla="*/ 0 h 315883"/>
                  <a:gd name="connsiteX3" fmla="*/ 615546 w 615546"/>
                  <a:gd name="connsiteY3" fmla="*/ 157655 h 315883"/>
                  <a:gd name="connsiteX4" fmla="*/ 344040 w 615546"/>
                  <a:gd name="connsiteY4" fmla="*/ 315883 h 315883"/>
                  <a:gd name="connsiteX5" fmla="*/ 381330 w 615546"/>
                  <a:gd name="connsiteY5" fmla="*/ 229627 h 315883"/>
                  <a:gd name="connsiteX6" fmla="*/ 0 w 615546"/>
                  <a:gd name="connsiteY6" fmla="*/ 236660 h 315883"/>
                  <a:gd name="connsiteX7" fmla="*/ 71636 w 615546"/>
                  <a:gd name="connsiteY7" fmla="*/ 78828 h 315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5546" h="315883">
                    <a:moveTo>
                      <a:pt x="71636" y="78828"/>
                    </a:moveTo>
                    <a:lnTo>
                      <a:pt x="430891" y="75966"/>
                    </a:lnTo>
                    <a:lnTo>
                      <a:pt x="457891" y="0"/>
                    </a:lnTo>
                    <a:lnTo>
                      <a:pt x="615546" y="157655"/>
                    </a:lnTo>
                    <a:lnTo>
                      <a:pt x="344040" y="315883"/>
                    </a:lnTo>
                    <a:lnTo>
                      <a:pt x="381330" y="229627"/>
                    </a:lnTo>
                    <a:lnTo>
                      <a:pt x="0" y="236660"/>
                    </a:lnTo>
                    <a:lnTo>
                      <a:pt x="71636" y="78828"/>
                    </a:lnTo>
                    <a:close/>
                  </a:path>
                </a:pathLst>
              </a:cu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 b="1" i="1" dirty="0"/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 rot="20499511">
                <a:off x="6359253" y="2869321"/>
                <a:ext cx="356160" cy="5043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endParaRPr lang="en-GB" sz="1100" b="1" i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53" name="Group 152"/>
            <p:cNvGrpSpPr/>
            <p:nvPr/>
          </p:nvGrpSpPr>
          <p:grpSpPr>
            <a:xfrm rot="228504">
              <a:off x="2114749" y="6450369"/>
              <a:ext cx="373132" cy="262207"/>
              <a:chOff x="147254" y="5423871"/>
              <a:chExt cx="725987" cy="510166"/>
            </a:xfrm>
          </p:grpSpPr>
          <p:sp>
            <p:nvSpPr>
              <p:cNvPr id="154" name="Right Arrow 36"/>
              <p:cNvSpPr/>
              <p:nvPr/>
            </p:nvSpPr>
            <p:spPr>
              <a:xfrm rot="9521587">
                <a:off x="147254" y="5423871"/>
                <a:ext cx="725987" cy="434959"/>
              </a:xfrm>
              <a:custGeom>
                <a:avLst/>
                <a:gdLst>
                  <a:gd name="connsiteX0" fmla="*/ 0 w 543910"/>
                  <a:gd name="connsiteY0" fmla="*/ 78828 h 315310"/>
                  <a:gd name="connsiteX1" fmla="*/ 386255 w 543910"/>
                  <a:gd name="connsiteY1" fmla="*/ 78828 h 315310"/>
                  <a:gd name="connsiteX2" fmla="*/ 386255 w 543910"/>
                  <a:gd name="connsiteY2" fmla="*/ 0 h 315310"/>
                  <a:gd name="connsiteX3" fmla="*/ 543910 w 543910"/>
                  <a:gd name="connsiteY3" fmla="*/ 157655 h 315310"/>
                  <a:gd name="connsiteX4" fmla="*/ 386255 w 543910"/>
                  <a:gd name="connsiteY4" fmla="*/ 315310 h 315310"/>
                  <a:gd name="connsiteX5" fmla="*/ 386255 w 543910"/>
                  <a:gd name="connsiteY5" fmla="*/ 236483 h 315310"/>
                  <a:gd name="connsiteX6" fmla="*/ 0 w 543910"/>
                  <a:gd name="connsiteY6" fmla="*/ 236483 h 315310"/>
                  <a:gd name="connsiteX7" fmla="*/ 0 w 543910"/>
                  <a:gd name="connsiteY7" fmla="*/ 78828 h 315310"/>
                  <a:gd name="connsiteX0" fmla="*/ 71636 w 615546"/>
                  <a:gd name="connsiteY0" fmla="*/ 78828 h 315310"/>
                  <a:gd name="connsiteX1" fmla="*/ 457891 w 615546"/>
                  <a:gd name="connsiteY1" fmla="*/ 78828 h 315310"/>
                  <a:gd name="connsiteX2" fmla="*/ 457891 w 615546"/>
                  <a:gd name="connsiteY2" fmla="*/ 0 h 315310"/>
                  <a:gd name="connsiteX3" fmla="*/ 615546 w 615546"/>
                  <a:gd name="connsiteY3" fmla="*/ 157655 h 315310"/>
                  <a:gd name="connsiteX4" fmla="*/ 457891 w 615546"/>
                  <a:gd name="connsiteY4" fmla="*/ 315310 h 315310"/>
                  <a:gd name="connsiteX5" fmla="*/ 457891 w 615546"/>
                  <a:gd name="connsiteY5" fmla="*/ 236483 h 315310"/>
                  <a:gd name="connsiteX6" fmla="*/ 0 w 615546"/>
                  <a:gd name="connsiteY6" fmla="*/ 236660 h 315310"/>
                  <a:gd name="connsiteX7" fmla="*/ 71636 w 615546"/>
                  <a:gd name="connsiteY7" fmla="*/ 78828 h 315310"/>
                  <a:gd name="connsiteX0" fmla="*/ 71636 w 615546"/>
                  <a:gd name="connsiteY0" fmla="*/ 78828 h 315310"/>
                  <a:gd name="connsiteX1" fmla="*/ 430891 w 615546"/>
                  <a:gd name="connsiteY1" fmla="*/ 75966 h 315310"/>
                  <a:gd name="connsiteX2" fmla="*/ 457891 w 615546"/>
                  <a:gd name="connsiteY2" fmla="*/ 0 h 315310"/>
                  <a:gd name="connsiteX3" fmla="*/ 615546 w 615546"/>
                  <a:gd name="connsiteY3" fmla="*/ 157655 h 315310"/>
                  <a:gd name="connsiteX4" fmla="*/ 457891 w 615546"/>
                  <a:gd name="connsiteY4" fmla="*/ 315310 h 315310"/>
                  <a:gd name="connsiteX5" fmla="*/ 457891 w 615546"/>
                  <a:gd name="connsiteY5" fmla="*/ 236483 h 315310"/>
                  <a:gd name="connsiteX6" fmla="*/ 0 w 615546"/>
                  <a:gd name="connsiteY6" fmla="*/ 236660 h 315310"/>
                  <a:gd name="connsiteX7" fmla="*/ 71636 w 615546"/>
                  <a:gd name="connsiteY7" fmla="*/ 78828 h 315310"/>
                  <a:gd name="connsiteX0" fmla="*/ 71636 w 615546"/>
                  <a:gd name="connsiteY0" fmla="*/ 78828 h 315310"/>
                  <a:gd name="connsiteX1" fmla="*/ 430891 w 615546"/>
                  <a:gd name="connsiteY1" fmla="*/ 75966 h 315310"/>
                  <a:gd name="connsiteX2" fmla="*/ 457891 w 615546"/>
                  <a:gd name="connsiteY2" fmla="*/ 0 h 315310"/>
                  <a:gd name="connsiteX3" fmla="*/ 615546 w 615546"/>
                  <a:gd name="connsiteY3" fmla="*/ 157655 h 315310"/>
                  <a:gd name="connsiteX4" fmla="*/ 457891 w 615546"/>
                  <a:gd name="connsiteY4" fmla="*/ 315310 h 315310"/>
                  <a:gd name="connsiteX5" fmla="*/ 381330 w 615546"/>
                  <a:gd name="connsiteY5" fmla="*/ 229627 h 315310"/>
                  <a:gd name="connsiteX6" fmla="*/ 0 w 615546"/>
                  <a:gd name="connsiteY6" fmla="*/ 236660 h 315310"/>
                  <a:gd name="connsiteX7" fmla="*/ 71636 w 615546"/>
                  <a:gd name="connsiteY7" fmla="*/ 78828 h 315310"/>
                  <a:gd name="connsiteX0" fmla="*/ 71636 w 615546"/>
                  <a:gd name="connsiteY0" fmla="*/ 78828 h 340598"/>
                  <a:gd name="connsiteX1" fmla="*/ 430891 w 615546"/>
                  <a:gd name="connsiteY1" fmla="*/ 75966 h 340598"/>
                  <a:gd name="connsiteX2" fmla="*/ 457891 w 615546"/>
                  <a:gd name="connsiteY2" fmla="*/ 0 h 340598"/>
                  <a:gd name="connsiteX3" fmla="*/ 615546 w 615546"/>
                  <a:gd name="connsiteY3" fmla="*/ 157655 h 340598"/>
                  <a:gd name="connsiteX4" fmla="*/ 345789 w 615546"/>
                  <a:gd name="connsiteY4" fmla="*/ 340598 h 340598"/>
                  <a:gd name="connsiteX5" fmla="*/ 381330 w 615546"/>
                  <a:gd name="connsiteY5" fmla="*/ 229627 h 340598"/>
                  <a:gd name="connsiteX6" fmla="*/ 0 w 615546"/>
                  <a:gd name="connsiteY6" fmla="*/ 236660 h 340598"/>
                  <a:gd name="connsiteX7" fmla="*/ 71636 w 615546"/>
                  <a:gd name="connsiteY7" fmla="*/ 78828 h 340598"/>
                  <a:gd name="connsiteX0" fmla="*/ 71636 w 615546"/>
                  <a:gd name="connsiteY0" fmla="*/ 78828 h 298789"/>
                  <a:gd name="connsiteX1" fmla="*/ 430891 w 615546"/>
                  <a:gd name="connsiteY1" fmla="*/ 75966 h 298789"/>
                  <a:gd name="connsiteX2" fmla="*/ 457891 w 615546"/>
                  <a:gd name="connsiteY2" fmla="*/ 0 h 298789"/>
                  <a:gd name="connsiteX3" fmla="*/ 615546 w 615546"/>
                  <a:gd name="connsiteY3" fmla="*/ 157655 h 298789"/>
                  <a:gd name="connsiteX4" fmla="*/ 353991 w 615546"/>
                  <a:gd name="connsiteY4" fmla="*/ 298789 h 298789"/>
                  <a:gd name="connsiteX5" fmla="*/ 381330 w 615546"/>
                  <a:gd name="connsiteY5" fmla="*/ 229627 h 298789"/>
                  <a:gd name="connsiteX6" fmla="*/ 0 w 615546"/>
                  <a:gd name="connsiteY6" fmla="*/ 236660 h 298789"/>
                  <a:gd name="connsiteX7" fmla="*/ 71636 w 615546"/>
                  <a:gd name="connsiteY7" fmla="*/ 78828 h 298789"/>
                  <a:gd name="connsiteX0" fmla="*/ 71636 w 615546"/>
                  <a:gd name="connsiteY0" fmla="*/ 78828 h 315883"/>
                  <a:gd name="connsiteX1" fmla="*/ 430891 w 615546"/>
                  <a:gd name="connsiteY1" fmla="*/ 75966 h 315883"/>
                  <a:gd name="connsiteX2" fmla="*/ 457891 w 615546"/>
                  <a:gd name="connsiteY2" fmla="*/ 0 h 315883"/>
                  <a:gd name="connsiteX3" fmla="*/ 615546 w 615546"/>
                  <a:gd name="connsiteY3" fmla="*/ 157655 h 315883"/>
                  <a:gd name="connsiteX4" fmla="*/ 344040 w 615546"/>
                  <a:gd name="connsiteY4" fmla="*/ 315883 h 315883"/>
                  <a:gd name="connsiteX5" fmla="*/ 381330 w 615546"/>
                  <a:gd name="connsiteY5" fmla="*/ 229627 h 315883"/>
                  <a:gd name="connsiteX6" fmla="*/ 0 w 615546"/>
                  <a:gd name="connsiteY6" fmla="*/ 236660 h 315883"/>
                  <a:gd name="connsiteX7" fmla="*/ 71636 w 615546"/>
                  <a:gd name="connsiteY7" fmla="*/ 78828 h 315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5546" h="315883">
                    <a:moveTo>
                      <a:pt x="71636" y="78828"/>
                    </a:moveTo>
                    <a:lnTo>
                      <a:pt x="430891" y="75966"/>
                    </a:lnTo>
                    <a:lnTo>
                      <a:pt x="457891" y="0"/>
                    </a:lnTo>
                    <a:lnTo>
                      <a:pt x="615546" y="157655"/>
                    </a:lnTo>
                    <a:lnTo>
                      <a:pt x="344040" y="315883"/>
                    </a:lnTo>
                    <a:lnTo>
                      <a:pt x="381330" y="229627"/>
                    </a:lnTo>
                    <a:lnTo>
                      <a:pt x="0" y="236660"/>
                    </a:lnTo>
                    <a:lnTo>
                      <a:pt x="71636" y="78828"/>
                    </a:lnTo>
                    <a:close/>
                  </a:path>
                </a:pathLst>
              </a:custGeom>
              <a:gradFill>
                <a:lin ang="5400000" scaled="0"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 b="1" i="1" dirty="0"/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 rot="20499511">
                <a:off x="342995" y="5425033"/>
                <a:ext cx="359423" cy="5090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endParaRPr lang="en-GB" sz="1100" b="1" i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8F3DE3C5-98B1-4896-B5D5-6A0AB87F44E1}"/>
              </a:ext>
            </a:extLst>
          </p:cNvPr>
          <p:cNvSpPr txBox="1"/>
          <p:nvPr/>
        </p:nvSpPr>
        <p:spPr>
          <a:xfrm rot="20838155">
            <a:off x="3995436" y="3233322"/>
            <a:ext cx="11056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Plyospire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sleeve</a:t>
            </a:r>
            <a:endParaRPr lang="en-GB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803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">
            <a:extLst>
              <a:ext uri="{FF2B5EF4-FFF2-40B4-BE49-F238E27FC236}">
                <a16:creationId xmlns:a16="http://schemas.microsoft.com/office/drawing/2014/main" id="{0AA89491-F46F-4E38-96A3-320A123942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80429" y="1836517"/>
            <a:ext cx="3164261" cy="1887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5842" y="2687693"/>
            <a:ext cx="2907420" cy="2422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13kA and 600A Circuits for the D2 cold mass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000" y="900000"/>
            <a:ext cx="4366385" cy="1101600"/>
          </a:xfrm>
          <a:prstGeom prst="rect">
            <a:avLst/>
          </a:prstGeom>
          <a:noFill/>
        </p:spPr>
      </p:pic>
      <p:cxnSp>
        <p:nvCxnSpPr>
          <p:cNvPr id="10" name="Straight Connector 9"/>
          <p:cNvCxnSpPr/>
          <p:nvPr/>
        </p:nvCxnSpPr>
        <p:spPr>
          <a:xfrm>
            <a:off x="1259632" y="1094265"/>
            <a:ext cx="2934000" cy="0"/>
          </a:xfrm>
          <a:prstGeom prst="line">
            <a:avLst/>
          </a:prstGeom>
          <a:ln w="12700">
            <a:solidFill>
              <a:srgbClr val="1BA35A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259632" y="1131590"/>
            <a:ext cx="2934000" cy="0"/>
          </a:xfrm>
          <a:prstGeom prst="line">
            <a:avLst/>
          </a:prstGeom>
          <a:ln w="12700">
            <a:solidFill>
              <a:srgbClr val="1BA35A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331640" y="1166400"/>
            <a:ext cx="2880000" cy="0"/>
          </a:xfrm>
          <a:prstGeom prst="line">
            <a:avLst/>
          </a:prstGeom>
          <a:ln w="6350">
            <a:solidFill>
              <a:srgbClr val="0B700E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331640" y="1195200"/>
            <a:ext cx="2880000" cy="0"/>
          </a:xfrm>
          <a:prstGeom prst="line">
            <a:avLst/>
          </a:prstGeom>
          <a:ln w="6350">
            <a:solidFill>
              <a:srgbClr val="0B700E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331632" y="1227600"/>
            <a:ext cx="2880000" cy="0"/>
          </a:xfrm>
          <a:prstGeom prst="line">
            <a:avLst/>
          </a:prstGeom>
          <a:ln w="6350">
            <a:solidFill>
              <a:srgbClr val="0B700E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331632" y="1249200"/>
            <a:ext cx="2880000" cy="0"/>
          </a:xfrm>
          <a:prstGeom prst="line">
            <a:avLst/>
          </a:prstGeom>
          <a:ln w="6350">
            <a:solidFill>
              <a:srgbClr val="0B700E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30753" y="693676"/>
            <a:ext cx="26254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Busbars</a:t>
            </a:r>
            <a:r>
              <a:rPr lang="en-GB" sz="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for the cold test junction to the CFB in SM18</a:t>
            </a:r>
            <a:endParaRPr lang="en-GB" sz="5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698610" y="2780306"/>
            <a:ext cx="245882" cy="3461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0822" y="2956222"/>
            <a:ext cx="1807822" cy="181186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51227" y="2972295"/>
            <a:ext cx="873201" cy="1711475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216407" y="2570846"/>
            <a:ext cx="111523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MBRD  leads</a:t>
            </a:r>
            <a:endParaRPr lang="en-GB" sz="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774024" y="2817067"/>
            <a:ext cx="184468" cy="6187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9" idx="2"/>
          </p:cNvCxnSpPr>
          <p:nvPr/>
        </p:nvCxnSpPr>
        <p:spPr>
          <a:xfrm>
            <a:off x="774024" y="2817067"/>
            <a:ext cx="341592" cy="5290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outerShdw blurRad="40000" dist="20000" dir="5400000" rotWithShape="0">
              <a:schemeClr val="tx1">
                <a:alpha val="38000"/>
              </a:schemeClr>
            </a:outerShd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5707351" y="4437549"/>
            <a:ext cx="111523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MCBRD  leads</a:t>
            </a:r>
            <a:endParaRPr lang="en-GB" sz="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H="1" flipV="1">
            <a:off x="5294870" y="4011910"/>
            <a:ext cx="546880" cy="477009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5580112" y="4114052"/>
            <a:ext cx="261638" cy="374867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  <a:effectLst>
            <a:outerShdw blurRad="40000" dist="20000" dir="5400000" rotWithShape="0">
              <a:schemeClr val="tx1">
                <a:lumMod val="65000"/>
                <a:lumOff val="35000"/>
                <a:alpha val="38000"/>
              </a:schemeClr>
            </a:outerShd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3395075" y="4861920"/>
            <a:ext cx="132094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600A round </a:t>
            </a:r>
            <a:r>
              <a:rPr lang="en-GB" sz="10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busbars</a:t>
            </a:r>
            <a:endParaRPr lang="en-GB" sz="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4636909" y="4488919"/>
            <a:ext cx="696309" cy="496725"/>
          </a:xfrm>
          <a:prstGeom prst="straightConnector1">
            <a:avLst/>
          </a:prstGeom>
          <a:ln>
            <a:solidFill>
              <a:srgbClr val="1BA35A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45" idx="0"/>
          </p:cNvCxnSpPr>
          <p:nvPr/>
        </p:nvCxnSpPr>
        <p:spPr>
          <a:xfrm flipH="1" flipV="1">
            <a:off x="3680228" y="4539435"/>
            <a:ext cx="375318" cy="322485"/>
          </a:xfrm>
          <a:prstGeom prst="straightConnector1">
            <a:avLst/>
          </a:prstGeom>
          <a:ln>
            <a:solidFill>
              <a:srgbClr val="1BA35A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cxnSpLocks/>
            <a:stCxn id="45" idx="1"/>
          </p:cNvCxnSpPr>
          <p:nvPr/>
        </p:nvCxnSpPr>
        <p:spPr>
          <a:xfrm flipH="1" flipV="1">
            <a:off x="1547664" y="4902263"/>
            <a:ext cx="1847411" cy="82768"/>
          </a:xfrm>
          <a:prstGeom prst="straightConnector1">
            <a:avLst/>
          </a:prstGeom>
          <a:ln>
            <a:solidFill>
              <a:srgbClr val="1BA35A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67432" y="2067694"/>
            <a:ext cx="1582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63500" dir="2700000" algn="tl">
                    <a:srgbClr val="000000">
                      <a:alpha val="43137"/>
                    </a:srgbClr>
                  </a:outerShdw>
                </a:effectLst>
              </a:rPr>
              <a:t>Magnet leads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227406" y="1140790"/>
            <a:ext cx="17417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i="1" dirty="0">
                <a:solidFill>
                  <a:srgbClr val="00B050"/>
                </a:solidFill>
                <a:effectLst>
                  <a:outerShdw blurRad="38100" dist="63500" dir="2700000" algn="tl">
                    <a:srgbClr val="000000">
                      <a:alpha val="43137"/>
                    </a:srgbClr>
                  </a:outerShdw>
                </a:effectLst>
              </a:rPr>
              <a:t>Round </a:t>
            </a:r>
            <a:r>
              <a:rPr lang="en-GB" sz="1200" b="1" i="1" dirty="0" err="1">
                <a:solidFill>
                  <a:srgbClr val="00B050"/>
                </a:solidFill>
                <a:effectLst>
                  <a:outerShdw blurRad="38100" dist="63500" dir="2700000" algn="tl">
                    <a:srgbClr val="000000">
                      <a:alpha val="43137"/>
                    </a:srgbClr>
                  </a:outerShdw>
                </a:effectLst>
              </a:rPr>
              <a:t>busbars</a:t>
            </a:r>
            <a:endParaRPr lang="en-GB" sz="1200" b="1" i="1" dirty="0">
              <a:solidFill>
                <a:srgbClr val="00B050"/>
              </a:solidFill>
              <a:effectLst>
                <a:outerShdw blurRad="38100" dist="635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314955" y="2329036"/>
            <a:ext cx="132094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18kA round </a:t>
            </a:r>
            <a:r>
              <a:rPr lang="en-GB" sz="10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busbars</a:t>
            </a:r>
            <a:endParaRPr lang="en-GB" sz="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 flipH="1">
            <a:off x="2627784" y="2533259"/>
            <a:ext cx="143848" cy="265374"/>
          </a:xfrm>
          <a:prstGeom prst="straightConnector1">
            <a:avLst/>
          </a:prstGeom>
          <a:ln>
            <a:solidFill>
              <a:srgbClr val="0B700E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1227113" y="2392076"/>
            <a:ext cx="931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Expansion loop</a:t>
            </a:r>
            <a:endParaRPr lang="en-GB" sz="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74" name="Straight Arrow Connector 73"/>
          <p:cNvCxnSpPr/>
          <p:nvPr/>
        </p:nvCxnSpPr>
        <p:spPr>
          <a:xfrm flipH="1">
            <a:off x="3022053" y="801398"/>
            <a:ext cx="613843" cy="365002"/>
          </a:xfrm>
          <a:prstGeom prst="straightConnector1">
            <a:avLst/>
          </a:prstGeom>
          <a:ln>
            <a:solidFill>
              <a:srgbClr val="0B700E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499579" y="3527998"/>
            <a:ext cx="832061" cy="4839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-42931" y="3135362"/>
            <a:ext cx="677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Leads holding fixtures</a:t>
            </a:r>
            <a:endParaRPr lang="en-GB" sz="5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463575" y="3527998"/>
            <a:ext cx="940073" cy="1996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0A1D970-80C5-4638-B551-6D26DF5D0C1C}"/>
              </a:ext>
            </a:extLst>
          </p:cNvPr>
          <p:cNvGrpSpPr/>
          <p:nvPr/>
        </p:nvGrpSpPr>
        <p:grpSpPr>
          <a:xfrm>
            <a:off x="5618003" y="745889"/>
            <a:ext cx="3811338" cy="1350938"/>
            <a:chOff x="8074040" y="1842854"/>
            <a:chExt cx="3811338" cy="1350938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BF39F0BC-3AD0-4834-8BA8-F4E7A2D87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EFFFF"/>
                </a:clrFrom>
                <a:clrTo>
                  <a:srgbClr val="FE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715294" y="2164121"/>
              <a:ext cx="1469085" cy="1029671"/>
            </a:xfrm>
            <a:prstGeom prst="rect">
              <a:avLst/>
            </a:prstGeom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33B2287-7402-4529-960A-C3EFDA60BCFB}"/>
                </a:ext>
              </a:extLst>
            </p:cNvPr>
            <p:cNvSpPr/>
            <p:nvPr/>
          </p:nvSpPr>
          <p:spPr>
            <a:xfrm>
              <a:off x="9632493" y="1842854"/>
              <a:ext cx="1496363" cy="2411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18kA round busses</a:t>
              </a:r>
              <a:endParaRPr lang="fr-CH" sz="1000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489A996F-A3F2-42E5-AF6E-59D27DB38A56}"/>
                </a:ext>
              </a:extLst>
            </p:cNvPr>
            <p:cNvCxnSpPr>
              <a:stCxn id="41" idx="2"/>
            </p:cNvCxnSpPr>
            <p:nvPr/>
          </p:nvCxnSpPr>
          <p:spPr>
            <a:xfrm flipH="1">
              <a:off x="10122182" y="2084023"/>
              <a:ext cx="258493" cy="22247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2391497-F354-4F6F-BC5B-4BA3E874E6AA}"/>
                </a:ext>
              </a:extLst>
            </p:cNvPr>
            <p:cNvSpPr/>
            <p:nvPr/>
          </p:nvSpPr>
          <p:spPr>
            <a:xfrm>
              <a:off x="8074040" y="2072659"/>
              <a:ext cx="887273" cy="2411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MBRD leads</a:t>
              </a:r>
              <a:endParaRPr lang="fr-CH" sz="1000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44E1BFB1-04BD-4A31-9188-F7B8E76063D3}"/>
                </a:ext>
              </a:extLst>
            </p:cNvPr>
            <p:cNvCxnSpPr>
              <a:stCxn id="44" idx="2"/>
            </p:cNvCxnSpPr>
            <p:nvPr/>
          </p:nvCxnSpPr>
          <p:spPr>
            <a:xfrm>
              <a:off x="8517677" y="2313828"/>
              <a:ext cx="300582" cy="29928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452A0A8-4A47-4801-93E9-CA93FD436B74}"/>
                </a:ext>
              </a:extLst>
            </p:cNvPr>
            <p:cNvSpPr/>
            <p:nvPr/>
          </p:nvSpPr>
          <p:spPr>
            <a:xfrm>
              <a:off x="10389015" y="2125371"/>
              <a:ext cx="1496363" cy="2411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600A round busses</a:t>
              </a:r>
              <a:endParaRPr lang="fr-CH" sz="1000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46A869F9-A77A-4418-B595-35D86DAF0D22}"/>
                </a:ext>
              </a:extLst>
            </p:cNvPr>
            <p:cNvCxnSpPr>
              <a:stCxn id="49" idx="1"/>
            </p:cNvCxnSpPr>
            <p:nvPr/>
          </p:nvCxnSpPr>
          <p:spPr>
            <a:xfrm flipH="1">
              <a:off x="10181752" y="2245956"/>
              <a:ext cx="207263" cy="15200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58" name="Picture 57">
            <a:extLst>
              <a:ext uri="{FF2B5EF4-FFF2-40B4-BE49-F238E27FC236}">
                <a16:creationId xmlns:a16="http://schemas.microsoft.com/office/drawing/2014/main" id="{D94327BE-263D-4356-AC1E-45D12E7083D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9990" y="1359041"/>
            <a:ext cx="1128139" cy="1408096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grpSp>
        <p:nvGrpSpPr>
          <p:cNvPr id="60" name="Group 59">
            <a:extLst>
              <a:ext uri="{FF2B5EF4-FFF2-40B4-BE49-F238E27FC236}">
                <a16:creationId xmlns:a16="http://schemas.microsoft.com/office/drawing/2014/main" id="{493EC981-2FCF-4C33-8F0C-2C23C4BEE581}"/>
              </a:ext>
            </a:extLst>
          </p:cNvPr>
          <p:cNvGrpSpPr/>
          <p:nvPr/>
        </p:nvGrpSpPr>
        <p:grpSpPr>
          <a:xfrm>
            <a:off x="6810721" y="3645497"/>
            <a:ext cx="2286853" cy="1498003"/>
            <a:chOff x="1200149" y="361155"/>
            <a:chExt cx="8928100" cy="5848351"/>
          </a:xfrm>
        </p:grpSpPr>
        <p:pic>
          <p:nvPicPr>
            <p:cNvPr id="67" name="Picture 5">
              <a:extLst>
                <a:ext uri="{FF2B5EF4-FFF2-40B4-BE49-F238E27FC236}">
                  <a16:creationId xmlns:a16="http://schemas.microsoft.com/office/drawing/2014/main" id="{970CCDDA-0754-42EA-A43B-0266E904677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00149" y="1131110"/>
              <a:ext cx="4311651" cy="4793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5" name="Picture 9">
              <a:extLst>
                <a:ext uri="{FF2B5EF4-FFF2-40B4-BE49-F238E27FC236}">
                  <a16:creationId xmlns:a16="http://schemas.microsoft.com/office/drawing/2014/main" id="{48FB66C3-CC3E-4985-8B56-E071D31D37E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664199" y="361155"/>
              <a:ext cx="4464050" cy="5848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9227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4BEFA-895B-4EDA-8833-95B54A804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135000"/>
            <a:ext cx="8352928" cy="540000"/>
          </a:xfrm>
        </p:spPr>
        <p:txBody>
          <a:bodyPr/>
          <a:lstStyle/>
          <a:p>
            <a:r>
              <a:rPr lang="en-GB" dirty="0"/>
              <a:t>Busbars and related components</a:t>
            </a:r>
            <a:br>
              <a:rPr lang="en-GB" dirty="0"/>
            </a:br>
            <a:r>
              <a:rPr lang="en-GB" dirty="0"/>
              <a:t>Drawing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36672D-FDC0-4FA3-8AA0-18F1ADAF5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4C599C2-63E8-4AD6-BB30-3E0A411988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723284"/>
              </p:ext>
            </p:extLst>
          </p:nvPr>
        </p:nvGraphicFramePr>
        <p:xfrm>
          <a:off x="179512" y="1059582"/>
          <a:ext cx="8867286" cy="38643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6821">
                  <a:extLst>
                    <a:ext uri="{9D8B030D-6E8A-4147-A177-3AD203B41FA5}">
                      <a16:colId xmlns:a16="http://schemas.microsoft.com/office/drawing/2014/main" val="1578306733"/>
                    </a:ext>
                  </a:extLst>
                </a:gridCol>
                <a:gridCol w="1278093">
                  <a:extLst>
                    <a:ext uri="{9D8B030D-6E8A-4147-A177-3AD203B41FA5}">
                      <a16:colId xmlns:a16="http://schemas.microsoft.com/office/drawing/2014/main" val="2272826340"/>
                    </a:ext>
                  </a:extLst>
                </a:gridCol>
                <a:gridCol w="1278093">
                  <a:extLst>
                    <a:ext uri="{9D8B030D-6E8A-4147-A177-3AD203B41FA5}">
                      <a16:colId xmlns:a16="http://schemas.microsoft.com/office/drawing/2014/main" val="1708551275"/>
                    </a:ext>
                  </a:extLst>
                </a:gridCol>
                <a:gridCol w="1278093">
                  <a:extLst>
                    <a:ext uri="{9D8B030D-6E8A-4147-A177-3AD203B41FA5}">
                      <a16:colId xmlns:a16="http://schemas.microsoft.com/office/drawing/2014/main" val="1210229591"/>
                    </a:ext>
                  </a:extLst>
                </a:gridCol>
                <a:gridCol w="1278093">
                  <a:extLst>
                    <a:ext uri="{9D8B030D-6E8A-4147-A177-3AD203B41FA5}">
                      <a16:colId xmlns:a16="http://schemas.microsoft.com/office/drawing/2014/main" val="3426303923"/>
                    </a:ext>
                  </a:extLst>
                </a:gridCol>
                <a:gridCol w="1278093">
                  <a:extLst>
                    <a:ext uri="{9D8B030D-6E8A-4147-A177-3AD203B41FA5}">
                      <a16:colId xmlns:a16="http://schemas.microsoft.com/office/drawing/2014/main" val="2493627182"/>
                    </a:ext>
                  </a:extLst>
                </a:gridCol>
              </a:tblGrid>
              <a:tr h="74020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Q1/Q3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Q2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354539"/>
                  </a:ext>
                </a:extLst>
              </a:tr>
              <a:tr h="598154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3D models and integration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i="1" dirty="0">
                          <a:solidFill>
                            <a:srgbClr val="1BA35A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28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i="1" dirty="0">
                          <a:solidFill>
                            <a:srgbClr val="1BA35A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28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June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i="1" dirty="0">
                          <a:solidFill>
                            <a:srgbClr val="1BA35A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28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i="1" dirty="0">
                          <a:solidFill>
                            <a:srgbClr val="1BA35A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28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0721676"/>
                  </a:ext>
                </a:extLst>
              </a:tr>
              <a:tr h="598154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Subcomponents fabrication drawings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i="1" dirty="0">
                          <a:solidFill>
                            <a:srgbClr val="1BA35A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28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i="1" dirty="0">
                          <a:solidFill>
                            <a:srgbClr val="1BA35A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28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June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i="1" dirty="0">
                          <a:solidFill>
                            <a:srgbClr val="1BA35A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28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i="1" dirty="0">
                          <a:solidFill>
                            <a:srgbClr val="1BA35A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28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6393846"/>
                  </a:ext>
                </a:extLst>
              </a:tr>
              <a:tr h="683604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Cold mass</a:t>
                      </a:r>
                    </a:p>
                    <a:p>
                      <a:pPr algn="ctr"/>
                      <a:r>
                        <a:rPr lang="en-GB" sz="14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Integration drawings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i="1" kern="1200" dirty="0">
                          <a:solidFill>
                            <a:srgbClr val="1BA35A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Under revision</a:t>
                      </a:r>
                      <a:endParaRPr lang="en-GB" sz="1100" b="1" i="1" kern="1200" dirty="0">
                        <a:solidFill>
                          <a:srgbClr val="1BA35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July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July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i="1" dirty="0">
                          <a:solidFill>
                            <a:srgbClr val="1BA35A"/>
                          </a:solidFill>
                          <a:sym typeface="Wingdings" panose="05000000000000000000" pitchFamily="2" charset="2"/>
                        </a:rPr>
                        <a:t> </a:t>
                      </a:r>
                      <a:r>
                        <a:rPr lang="en-GB" sz="1100" b="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cold mass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Extension to DCM Sep 21</a:t>
                      </a:r>
                      <a:endParaRPr lang="en-GB" sz="2000" b="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July 2021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6604174"/>
                  </a:ext>
                </a:extLst>
              </a:tr>
              <a:tr h="598154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Interconnection</a:t>
                      </a:r>
                    </a:p>
                    <a:p>
                      <a:pPr algn="ctr"/>
                      <a:r>
                        <a:rPr lang="en-GB" sz="14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3D  models</a:t>
                      </a: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Nov 2021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July 2021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5584109"/>
                  </a:ext>
                </a:extLst>
              </a:tr>
              <a:tr h="598154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Interconnection</a:t>
                      </a:r>
                    </a:p>
                    <a:p>
                      <a:pPr algn="ctr"/>
                      <a:r>
                        <a:rPr lang="en-GB" sz="14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drawings</a:t>
                      </a: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Dec 2021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Aug 2021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08366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09822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09A06-1404-47A0-8B34-116C53E01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Lessons learnt from LHC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117233-CA61-45F9-A3A4-B475635B4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1086E50-1C3A-4B09-A25A-8150DC6E38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30510"/>
              </p:ext>
            </p:extLst>
          </p:nvPr>
        </p:nvGraphicFramePr>
        <p:xfrm>
          <a:off x="76880" y="675000"/>
          <a:ext cx="8969920" cy="4441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8976">
                  <a:extLst>
                    <a:ext uri="{9D8B030D-6E8A-4147-A177-3AD203B41FA5}">
                      <a16:colId xmlns:a16="http://schemas.microsoft.com/office/drawing/2014/main" val="4214435937"/>
                    </a:ext>
                  </a:extLst>
                </a:gridCol>
                <a:gridCol w="5770944">
                  <a:extLst>
                    <a:ext uri="{9D8B030D-6E8A-4147-A177-3AD203B41FA5}">
                      <a16:colId xmlns:a16="http://schemas.microsoft.com/office/drawing/2014/main" val="1721781821"/>
                    </a:ext>
                  </a:extLst>
                </a:gridCol>
              </a:tblGrid>
              <a:tr h="474647">
                <a:tc>
                  <a:txBody>
                    <a:bodyPr/>
                    <a:lstStyle/>
                    <a:p>
                      <a:pPr algn="ctr"/>
                      <a:r>
                        <a:rPr lang="en-GB" i="1" dirty="0"/>
                        <a:t>Issue in the LHC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 dirty="0"/>
                        <a:t>Mitigation for HL-LHC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2209792"/>
                  </a:ext>
                </a:extLst>
              </a:tr>
              <a:tr h="474647">
                <a:tc>
                  <a:txBody>
                    <a:bodyPr/>
                    <a:lstStyle/>
                    <a:p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Busses alignment in the splices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accent6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Round cable cross section</a:t>
                      </a:r>
                    </a:p>
                    <a:p>
                      <a:pPr marL="171450" indent="-171450">
                        <a:buClr>
                          <a:schemeClr val="accent6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Cable flexibility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1412635"/>
                  </a:ext>
                </a:extLst>
              </a:tr>
              <a:tr h="290838">
                <a:tc>
                  <a:txBody>
                    <a:bodyPr/>
                    <a:lstStyle/>
                    <a:p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Sharp edges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accent6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Chamfered or rounded corners in particular inside the end covers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9392378"/>
                  </a:ext>
                </a:extLst>
              </a:tr>
              <a:tr h="686902">
                <a:tc>
                  <a:txBody>
                    <a:bodyPr/>
                    <a:lstStyle/>
                    <a:p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Busbars proximities with other equipment (MB busses/MCS, SSS busses/HX tube, spools/shell…)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accent6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Volumes for MQXFA and B expansion loops increased by moving the connection boxes towards the magnets.</a:t>
                      </a:r>
                    </a:p>
                    <a:p>
                      <a:pPr marL="171450" indent="-171450">
                        <a:buClr>
                          <a:schemeClr val="accent6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Very comfortable for the other magnets.</a:t>
                      </a:r>
                    </a:p>
                    <a:p>
                      <a:pPr marL="171450" indent="-171450">
                        <a:buClr>
                          <a:schemeClr val="accent6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Checks on mock-ups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9394148"/>
                  </a:ext>
                </a:extLst>
              </a:tr>
              <a:tr h="536642">
                <a:tc>
                  <a:txBody>
                    <a:bodyPr/>
                    <a:lstStyle/>
                    <a:p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Spider legs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accent6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Spacers </a:t>
                      </a:r>
                      <a:r>
                        <a:rPr lang="en-GB" sz="1050" i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design inspired from one used in the present LHC Inner Triplet </a:t>
                      </a:r>
                    </a:p>
                    <a:p>
                      <a:pPr marL="171450" indent="-171450">
                        <a:buClr>
                          <a:schemeClr val="accent6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sz="1050" i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No metallic contact to ground</a:t>
                      </a:r>
                    </a:p>
                    <a:p>
                      <a:pPr marL="171450" indent="-171450">
                        <a:buClr>
                          <a:schemeClr val="accent6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sz="1050" i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Centring system using springs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8753075"/>
                  </a:ext>
                </a:extLst>
              </a:tr>
              <a:tr h="474647">
                <a:tc>
                  <a:txBody>
                    <a:bodyPr/>
                    <a:lstStyle/>
                    <a:p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Lorentz forces in the connection cryostat and the splices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accent6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18kA busses of the main circuit are twisted from the DCM up to Q3</a:t>
                      </a:r>
                    </a:p>
                    <a:p>
                      <a:pPr marL="171450" indent="-171450">
                        <a:buClr>
                          <a:schemeClr val="accent6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Holding fixtures are distributed along the magnet lead path and the splice insulation boxes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6392590"/>
                  </a:ext>
                </a:extLst>
              </a:tr>
              <a:tr h="474647">
                <a:tc>
                  <a:txBody>
                    <a:bodyPr/>
                    <a:lstStyle/>
                    <a:p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N-line filling factor in the 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accent6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Insertion easier without core associated to the twisted pair</a:t>
                      </a:r>
                    </a:p>
                    <a:p>
                      <a:pPr marL="171450" indent="-171450">
                        <a:buClr>
                          <a:schemeClr val="accent6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highlight>
                            <a:srgbClr val="F2FAFC"/>
                          </a:highlight>
                        </a:rPr>
                        <a:t>NOMEX, Basalt</a:t>
                      </a:r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or </a:t>
                      </a:r>
                      <a:r>
                        <a:rPr lang="en-GB" sz="1050" i="1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Siligaine</a:t>
                      </a:r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sleeves rather than glass fibre (toughness</a:t>
                      </a:r>
                      <a:r>
                        <a:rPr lang="en-GB" sz="105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</a:t>
                      </a:r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, friction</a:t>
                      </a:r>
                      <a:r>
                        <a:rPr lang="en-GB" sz="105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</a:t>
                      </a:r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8490065"/>
                  </a:ext>
                </a:extLst>
              </a:tr>
              <a:tr h="474647">
                <a:tc>
                  <a:txBody>
                    <a:bodyPr/>
                    <a:lstStyle/>
                    <a:p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SSS series 500 busbars length adjustment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accent6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Cable cutter to adjust flat and round cables rather than milling machine on surface or saw and file in the tunnel for the copper stabiliser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0477631"/>
                  </a:ext>
                </a:extLst>
              </a:tr>
              <a:tr h="474647">
                <a:tc>
                  <a:txBody>
                    <a:bodyPr/>
                    <a:lstStyle/>
                    <a:p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600A and 6kA cable metallic sleeves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accent6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sz="105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Except the existing 600A busses used inside the CP and the D2, all cables will be delivered insulated without metallic braid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90735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102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12A84-C8D3-47A4-8F87-6A5EEBD44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78DA7-FFCF-4FC1-BD48-5F2A8E4701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71550"/>
            <a:ext cx="7920000" cy="3888433"/>
          </a:xfrm>
        </p:spPr>
        <p:txBody>
          <a:bodyPr>
            <a:normAutofit/>
          </a:bodyPr>
          <a:lstStyle/>
          <a:p>
            <a:pPr marL="180975" indent="-180975" algn="just"/>
            <a:r>
              <a:rPr lang="en-GB" sz="1600" dirty="0"/>
              <a:t>Busbars typology and routing is clearly defined</a:t>
            </a:r>
          </a:p>
          <a:p>
            <a:pPr marL="536575" lvl="1" indent="-265113" algn="just">
              <a:buFont typeface="Wingdings" panose="05000000000000000000" pitchFamily="2" charset="2"/>
              <a:buChar char="F"/>
            </a:pPr>
            <a:r>
              <a:rPr lang="en-GB" sz="1400" dirty="0"/>
              <a:t>Designed to minimise the number of splices and the ergonomic during installation, </a:t>
            </a:r>
          </a:p>
          <a:p>
            <a:pPr marL="536575" lvl="1" indent="-265113" algn="just">
              <a:buFont typeface="Wingdings" panose="05000000000000000000" pitchFamily="2" charset="2"/>
              <a:buChar char="F"/>
            </a:pPr>
            <a:r>
              <a:rPr lang="en-GB" sz="1400" dirty="0"/>
              <a:t>Integration according to the HL-LHC WP3 Bus Bars technical specification and conceptual lay out (</a:t>
            </a:r>
            <a:r>
              <a:rPr lang="en-GB" sz="1400" dirty="0" err="1"/>
              <a:t>edms</a:t>
            </a:r>
            <a:r>
              <a:rPr lang="en-GB" sz="1400" dirty="0"/>
              <a:t> 2029211) and compliant with the splice catalogue study (</a:t>
            </a:r>
            <a:r>
              <a:rPr lang="en-GB" sz="1400" dirty="0" err="1"/>
              <a:t>edms</a:t>
            </a:r>
            <a:r>
              <a:rPr lang="en-GB" sz="1400" dirty="0"/>
              <a:t> 2492410 see Rosario’s talk).</a:t>
            </a:r>
          </a:p>
          <a:p>
            <a:pPr marL="180975" indent="-180975" algn="just"/>
            <a:r>
              <a:rPr lang="en-GB" sz="1600" dirty="0"/>
              <a:t>Magnet lead routing and integration is discussed and agreed with the Project Engineers and external collaborators.</a:t>
            </a:r>
          </a:p>
          <a:p>
            <a:pPr marL="180975" indent="-180975" algn="just"/>
            <a:r>
              <a:rPr lang="en-GB" sz="1600" dirty="0"/>
              <a:t>Round busbars insertion test inside the N-line is conclusive for 18kA at the moment</a:t>
            </a:r>
          </a:p>
          <a:p>
            <a:pPr marL="536575" lvl="1" indent="-265113" algn="just">
              <a:buFont typeface="Wingdings" panose="05000000000000000000" pitchFamily="2" charset="2"/>
              <a:buChar char="F"/>
            </a:pPr>
            <a:r>
              <a:rPr lang="en-GB" sz="1400" dirty="0"/>
              <a:t>4x 2kA insertion test to be performed</a:t>
            </a:r>
          </a:p>
          <a:p>
            <a:pPr marL="536575" lvl="1" indent="-265113" algn="just">
              <a:buFont typeface="Wingdings" panose="05000000000000000000" pitchFamily="2" charset="2"/>
              <a:buChar char="F"/>
            </a:pPr>
            <a:r>
              <a:rPr lang="en-GB" sz="1400" dirty="0"/>
              <a:t>It needs to be realised along the IT full length (~52m)</a:t>
            </a:r>
          </a:p>
          <a:p>
            <a:pPr marL="180975" indent="-180975" algn="just"/>
            <a:r>
              <a:rPr lang="en-GB" sz="1600" dirty="0"/>
              <a:t>Supporting inside the CP and between the D1 and DFM will be finalised in June 21.</a:t>
            </a:r>
          </a:p>
          <a:p>
            <a:pPr marL="180975" indent="-180975" algn="just"/>
            <a:r>
              <a:rPr lang="en-GB" sz="1600" dirty="0"/>
              <a:t>Busbars integration drawings in the cold masses will be completed in July 21, interconnection ones for the tunnel (and the string) by the end of the year.</a:t>
            </a:r>
          </a:p>
          <a:p>
            <a:pPr marL="180975" indent="-180975" algn="just"/>
            <a:r>
              <a:rPr lang="en-GB" sz="2000" b="1" dirty="0"/>
              <a:t>No show stopper identified</a:t>
            </a:r>
          </a:p>
          <a:p>
            <a:pPr lvl="1" algn="just"/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266C30-CD59-4185-B140-5DAD0133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05307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Spare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6890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Material and Presentation Library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8900" indent="-88900">
              <a:tabLst>
                <a:tab pos="4303713" algn="l"/>
              </a:tabLst>
            </a:pPr>
            <a:r>
              <a:rPr lang="en-GB" sz="1100" i="1" dirty="0"/>
              <a:t>Quadrupoles and orbit correctors bus bars routing along the inner triplet string (WP3 Meeting 2015-12-10)</a:t>
            </a:r>
          </a:p>
          <a:p>
            <a:pPr marL="0" indent="0">
              <a:buNone/>
              <a:tabLst>
                <a:tab pos="719138" algn="l"/>
                <a:tab pos="4303713" algn="l"/>
              </a:tabLst>
            </a:pPr>
            <a:r>
              <a:rPr lang="en-GB" sz="1100" i="1" dirty="0"/>
              <a:t>	</a:t>
            </a:r>
            <a:r>
              <a:rPr lang="en-GB" sz="1100" i="1" dirty="0">
                <a:hlinkClick r:id="rId2"/>
              </a:rPr>
              <a:t>https://lhc-div-mms.web.cern.ch/lhc-div-mms/tests/MAG/docum/hilumi/Presentations/2015-12-10_hp_busbar.pptx</a:t>
            </a:r>
            <a:endParaRPr lang="en-GB" sz="1100" i="1" dirty="0"/>
          </a:p>
          <a:p>
            <a:pPr marL="88900" indent="-88900">
              <a:tabLst>
                <a:tab pos="4303713" algn="l"/>
              </a:tabLst>
            </a:pPr>
            <a:r>
              <a:rPr lang="en-GB" sz="1100" i="1" dirty="0"/>
              <a:t>Quadrupoles and orbit correctors bus bars routing (MQXF Workshop at CERN 2016-02-03)</a:t>
            </a:r>
          </a:p>
          <a:p>
            <a:pPr marL="0" indent="0">
              <a:buNone/>
              <a:tabLst>
                <a:tab pos="4303713" algn="l"/>
              </a:tabLst>
            </a:pPr>
            <a:r>
              <a:rPr lang="en-GB" sz="1100" i="1" dirty="0"/>
              <a:t>	</a:t>
            </a:r>
            <a:r>
              <a:rPr lang="en-GB" sz="1100" i="1" dirty="0">
                <a:hlinkClick r:id="rId3"/>
              </a:rPr>
              <a:t>https://indico.cern.ch/event/478951/</a:t>
            </a:r>
            <a:endParaRPr lang="en-GB" sz="1100" i="1" dirty="0"/>
          </a:p>
          <a:p>
            <a:pPr marL="88900" indent="-88900">
              <a:tabLst>
                <a:tab pos="4303713" algn="l"/>
              </a:tabLst>
            </a:pPr>
            <a:r>
              <a:rPr lang="en-GB" sz="1100" i="1" dirty="0"/>
              <a:t>Q1/Q2/Q3 Bus bar outstanding issues:	</a:t>
            </a:r>
            <a:r>
              <a:rPr lang="en-GB" sz="1100" i="1" dirty="0">
                <a:hlinkClick r:id="rId4"/>
              </a:rPr>
              <a:t>https://indico.cern.ch/event/946104/</a:t>
            </a:r>
            <a:endParaRPr lang="en-GB" sz="1100" i="1" dirty="0"/>
          </a:p>
          <a:p>
            <a:pPr marL="88900" indent="-88900">
              <a:tabLst>
                <a:tab pos="4303713" algn="l"/>
              </a:tabLst>
            </a:pPr>
            <a:r>
              <a:rPr lang="en-GB" sz="1100" i="1" dirty="0"/>
              <a:t>Room for the bus bar expansion loop:	</a:t>
            </a:r>
            <a:r>
              <a:rPr lang="en-GB" sz="1100" i="1" dirty="0">
                <a:hlinkClick r:id="rId5"/>
              </a:rPr>
              <a:t>https://indico.cern.ch/event/746549//</a:t>
            </a:r>
            <a:endParaRPr lang="en-GB" sz="1100" i="1" dirty="0"/>
          </a:p>
          <a:p>
            <a:pPr marL="88900" indent="-88900">
              <a:tabLst>
                <a:tab pos="4303713" algn="l"/>
              </a:tabLst>
            </a:pPr>
            <a:r>
              <a:rPr lang="en-GB" sz="1100" i="1" dirty="0"/>
              <a:t>Q1/Q3 bus work update:	</a:t>
            </a:r>
            <a:r>
              <a:rPr lang="en-GB" sz="1100" i="1" dirty="0">
                <a:hlinkClick r:id="rId6"/>
              </a:rPr>
              <a:t>https://indico.cern.ch/event/805403/</a:t>
            </a:r>
            <a:endParaRPr lang="en-GB" sz="1100" i="1" dirty="0"/>
          </a:p>
          <a:p>
            <a:pPr marL="88900" indent="-88900">
              <a:tabLst>
                <a:tab pos="4303713" algn="l"/>
              </a:tabLst>
            </a:pPr>
            <a:r>
              <a:rPr lang="en-GB" sz="1100" i="1" dirty="0"/>
              <a:t>Third Lead (CM Meeting 2019-01-18):	</a:t>
            </a:r>
            <a:r>
              <a:rPr lang="en-GB" sz="1100" i="1" dirty="0">
                <a:hlinkClick r:id="rId7"/>
              </a:rPr>
              <a:t>https://indico.cern.ch/event/790483/</a:t>
            </a:r>
            <a:endParaRPr lang="en-GB" sz="1100" i="1" dirty="0"/>
          </a:p>
          <a:p>
            <a:pPr marL="88900" indent="-88900">
              <a:tabLst>
                <a:tab pos="4303713" algn="l"/>
              </a:tabLst>
            </a:pPr>
            <a:endParaRPr lang="en-GB" sz="1100" i="1" dirty="0"/>
          </a:p>
          <a:p>
            <a:pPr marL="88900" indent="-88900">
              <a:tabLst>
                <a:tab pos="4303713" algn="l"/>
              </a:tabLst>
            </a:pPr>
            <a:r>
              <a:rPr lang="en-GB" sz="1100" i="1" dirty="0"/>
              <a:t>Busbars in D2 cold mass and cryostat (WP3 Meeting 2020-04-22)	</a:t>
            </a:r>
            <a:r>
              <a:rPr lang="en-GB" sz="1100" i="1" dirty="0">
                <a:hlinkClick r:id="rId8"/>
              </a:rPr>
              <a:t>https://indico.cern.ch/event/910314/</a:t>
            </a:r>
            <a:endParaRPr lang="en-GB" sz="1100" i="1" dirty="0"/>
          </a:p>
          <a:p>
            <a:pPr marL="88900" indent="-88900">
              <a:tabLst>
                <a:tab pos="4303713" algn="l"/>
              </a:tabLst>
            </a:pPr>
            <a:r>
              <a:rPr lang="en-GB" sz="1100" i="1" dirty="0"/>
              <a:t>Superconducting Bus Bars Inside Cryostats (Int. Review of the HL-LHC Magnet Circuits 2019-09-09):	 	</a:t>
            </a:r>
            <a:r>
              <a:rPr lang="en-GB" sz="1100" i="1" dirty="0">
                <a:hlinkClick r:id="rId9"/>
              </a:rPr>
              <a:t>https://indico.cern.ch/event/835702/contributions/3503952/</a:t>
            </a:r>
            <a:endParaRPr lang="en-GB" sz="1100" i="1" dirty="0"/>
          </a:p>
          <a:p>
            <a:pPr marL="88900" indent="-88900">
              <a:tabLst>
                <a:tab pos="4303713" algn="l"/>
              </a:tabLst>
            </a:pPr>
            <a:endParaRPr lang="en-GB" sz="11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8900" indent="-88900">
              <a:tabLst>
                <a:tab pos="4303713" algn="l"/>
              </a:tabLst>
            </a:pPr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Nb-</a:t>
            </a:r>
            <a:r>
              <a:rPr lang="en-GB" sz="11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</a:t>
            </a:r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busbars design and interfaces (7</a:t>
            </a:r>
            <a:r>
              <a:rPr lang="en-GB" sz="1100" i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1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HiLumi</a:t>
            </a:r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Collab Meeting)	</a:t>
            </a:r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10"/>
              </a:rPr>
              <a:t>https://indico.cern.ch/event/647714/contributions/2646576/</a:t>
            </a:r>
            <a:endParaRPr lang="en-GB" sz="11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8900" indent="-88900">
              <a:tabLst>
                <a:tab pos="4303713" algn="l"/>
              </a:tabLst>
            </a:pPr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Expansion loops (8</a:t>
            </a:r>
            <a:r>
              <a:rPr lang="en-GB" sz="1100" i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1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HiLumi</a:t>
            </a:r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Collab Meeting):	</a:t>
            </a:r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11"/>
              </a:rPr>
              <a:t>https://indico.cern.ch/event/742082/contributions/3141508/</a:t>
            </a:r>
            <a:endParaRPr lang="en-GB" sz="11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8900" indent="-88900">
              <a:tabLst>
                <a:tab pos="4303713" algn="l"/>
              </a:tabLst>
            </a:pPr>
            <a:r>
              <a:rPr lang="en-GB" sz="1100" i="1" dirty="0"/>
              <a:t>Q2 busbars drawing folder: 	</a:t>
            </a:r>
            <a:r>
              <a:rPr lang="en-GB" sz="1100" i="1" dirty="0">
                <a:hlinkClick r:id="rId12"/>
              </a:rPr>
              <a:t>https://edms.cern.ch/document/2515485/</a:t>
            </a:r>
            <a:endParaRPr lang="en-GB" sz="1100" i="1" dirty="0"/>
          </a:p>
          <a:p>
            <a:pPr marL="88900" indent="-88900">
              <a:tabLst>
                <a:tab pos="4303713" algn="l"/>
              </a:tabLst>
            </a:pPr>
            <a:r>
              <a:rPr lang="en-GB" sz="1100" i="1" dirty="0"/>
              <a:t>Busbars installation procedure (FNAL):	</a:t>
            </a:r>
            <a:r>
              <a:rPr lang="en-GB" sz="1100" i="1" dirty="0">
                <a:hlinkClick r:id="rId13"/>
              </a:rPr>
              <a:t>https://indico.cern.ch/event/963060/</a:t>
            </a:r>
            <a:endParaRPr lang="en-GB" sz="1100" i="1" dirty="0"/>
          </a:p>
          <a:p>
            <a:pPr marL="88900" indent="-88900">
              <a:tabLst>
                <a:tab pos="3406775" algn="l"/>
                <a:tab pos="3675063" algn="l"/>
              </a:tabLst>
            </a:pPr>
            <a:endParaRPr lang="en-GB" sz="1100" i="1" dirty="0"/>
          </a:p>
          <a:p>
            <a:pPr marL="88900" indent="-88900">
              <a:tabLst>
                <a:tab pos="4303713" algn="l"/>
              </a:tabLst>
            </a:pPr>
            <a:r>
              <a:rPr lang="en-GB" sz="1100" i="1" dirty="0"/>
              <a:t>LHC 13 kA circuit Risk Analysis	</a:t>
            </a:r>
            <a:r>
              <a:rPr lang="en-GB" sz="1100" i="1" dirty="0"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https://edms.cern.ch/document/1144154</a:t>
            </a:r>
            <a:endParaRPr lang="en-GB" sz="1100" i="1" dirty="0"/>
          </a:p>
          <a:p>
            <a:pPr marL="88900" indent="-88900">
              <a:tabLst>
                <a:tab pos="4303713" algn="l"/>
              </a:tabLst>
            </a:pPr>
            <a:endParaRPr lang="en-GB" sz="11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85407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Busbars</a:t>
            </a:r>
            <a:r>
              <a:rPr lang="en-US" dirty="0"/>
              <a:t> Layout Summary</a:t>
            </a:r>
            <a:br>
              <a:rPr lang="en-US" dirty="0"/>
            </a:br>
            <a:r>
              <a:rPr lang="en-US" dirty="0"/>
              <a:t>in the Inner Triplet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9215" y="915566"/>
            <a:ext cx="2160471" cy="4000234"/>
          </a:xfrm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1430724" y="4083918"/>
            <a:ext cx="364168" cy="36416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2684379" y="4083918"/>
            <a:ext cx="364168" cy="36416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1503146" y="4225839"/>
            <a:ext cx="114821" cy="114821"/>
            <a:chOff x="3909535" y="4366800"/>
            <a:chExt cx="91042" cy="91045"/>
          </a:xfrm>
        </p:grpSpPr>
        <p:grpSp>
          <p:nvGrpSpPr>
            <p:cNvPr id="10" name="Group 9"/>
            <p:cNvGrpSpPr>
              <a:grpSpLocks noChangeAspect="1"/>
            </p:cNvGrpSpPr>
            <p:nvPr/>
          </p:nvGrpSpPr>
          <p:grpSpPr>
            <a:xfrm>
              <a:off x="3921150" y="4376885"/>
              <a:ext cx="72280" cy="72766"/>
              <a:chOff x="4448709" y="3070167"/>
              <a:chExt cx="1725449" cy="1737108"/>
            </a:xfrm>
          </p:grpSpPr>
          <p:sp>
            <p:nvSpPr>
              <p:cNvPr id="12" name="Freeform 11"/>
              <p:cNvSpPr/>
              <p:nvPr/>
            </p:nvSpPr>
            <p:spPr>
              <a:xfrm>
                <a:off x="5307465" y="3073891"/>
                <a:ext cx="866689" cy="866697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5307467" y="3936856"/>
                <a:ext cx="866691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4448709" y="3940583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4448713" y="3070167"/>
                <a:ext cx="866687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</p:grpSp>
        <p:sp>
          <p:nvSpPr>
            <p:cNvPr id="11" name="Oval 10"/>
            <p:cNvSpPr/>
            <p:nvPr/>
          </p:nvSpPr>
          <p:spPr>
            <a:xfrm>
              <a:off x="3909535" y="4366800"/>
              <a:ext cx="91042" cy="91045"/>
            </a:xfrm>
            <a:prstGeom prst="ellipse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06852" y="4227934"/>
            <a:ext cx="114821" cy="114821"/>
            <a:chOff x="3909535" y="4366800"/>
            <a:chExt cx="91042" cy="91045"/>
          </a:xfrm>
        </p:grpSpPr>
        <p:grpSp>
          <p:nvGrpSpPr>
            <p:cNvPr id="17" name="Group 16"/>
            <p:cNvGrpSpPr>
              <a:grpSpLocks noChangeAspect="1"/>
            </p:cNvGrpSpPr>
            <p:nvPr/>
          </p:nvGrpSpPr>
          <p:grpSpPr>
            <a:xfrm>
              <a:off x="3921150" y="4376885"/>
              <a:ext cx="72280" cy="72766"/>
              <a:chOff x="4448709" y="3070167"/>
              <a:chExt cx="1725449" cy="1737108"/>
            </a:xfrm>
          </p:grpSpPr>
          <p:sp>
            <p:nvSpPr>
              <p:cNvPr id="19" name="Freeform 18"/>
              <p:cNvSpPr/>
              <p:nvPr/>
            </p:nvSpPr>
            <p:spPr>
              <a:xfrm>
                <a:off x="5307465" y="3073891"/>
                <a:ext cx="866689" cy="866697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5307467" y="3936856"/>
                <a:ext cx="866691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21" name="Freeform 20"/>
              <p:cNvSpPr/>
              <p:nvPr/>
            </p:nvSpPr>
            <p:spPr>
              <a:xfrm>
                <a:off x="4448709" y="3940583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4448713" y="3070167"/>
                <a:ext cx="866687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</p:grpSp>
        <p:sp>
          <p:nvSpPr>
            <p:cNvPr id="18" name="Oval 17"/>
            <p:cNvSpPr/>
            <p:nvPr/>
          </p:nvSpPr>
          <p:spPr>
            <a:xfrm>
              <a:off x="3909535" y="4366800"/>
              <a:ext cx="91042" cy="91045"/>
            </a:xfrm>
            <a:prstGeom prst="ellipse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751733" y="4252302"/>
            <a:ext cx="114821" cy="114821"/>
            <a:chOff x="3909535" y="4366800"/>
            <a:chExt cx="91042" cy="91045"/>
          </a:xfrm>
        </p:grpSpPr>
        <p:grpSp>
          <p:nvGrpSpPr>
            <p:cNvPr id="24" name="Group 23"/>
            <p:cNvGrpSpPr>
              <a:grpSpLocks noChangeAspect="1"/>
            </p:cNvGrpSpPr>
            <p:nvPr/>
          </p:nvGrpSpPr>
          <p:grpSpPr>
            <a:xfrm>
              <a:off x="3921150" y="4376885"/>
              <a:ext cx="72280" cy="72766"/>
              <a:chOff x="4448709" y="3070167"/>
              <a:chExt cx="1725449" cy="1737108"/>
            </a:xfrm>
          </p:grpSpPr>
          <p:sp>
            <p:nvSpPr>
              <p:cNvPr id="26" name="Freeform 25"/>
              <p:cNvSpPr/>
              <p:nvPr/>
            </p:nvSpPr>
            <p:spPr>
              <a:xfrm>
                <a:off x="5307465" y="3073891"/>
                <a:ext cx="866689" cy="866697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5307467" y="3936856"/>
                <a:ext cx="866691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4448709" y="3940583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4448713" y="3070167"/>
                <a:ext cx="866687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</p:grpSp>
        <p:sp>
          <p:nvSpPr>
            <p:cNvPr id="25" name="Oval 24"/>
            <p:cNvSpPr/>
            <p:nvPr/>
          </p:nvSpPr>
          <p:spPr>
            <a:xfrm>
              <a:off x="3909535" y="4366800"/>
              <a:ext cx="91042" cy="91045"/>
            </a:xfrm>
            <a:prstGeom prst="ellipse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866554" y="4248775"/>
            <a:ext cx="114821" cy="114821"/>
            <a:chOff x="3909535" y="4366800"/>
            <a:chExt cx="91042" cy="91045"/>
          </a:xfrm>
        </p:grpSpPr>
        <p:grpSp>
          <p:nvGrpSpPr>
            <p:cNvPr id="31" name="Group 30"/>
            <p:cNvGrpSpPr>
              <a:grpSpLocks noChangeAspect="1"/>
            </p:cNvGrpSpPr>
            <p:nvPr/>
          </p:nvGrpSpPr>
          <p:grpSpPr>
            <a:xfrm>
              <a:off x="3921150" y="4376885"/>
              <a:ext cx="72280" cy="72766"/>
              <a:chOff x="4448709" y="3070167"/>
              <a:chExt cx="1725449" cy="1737108"/>
            </a:xfrm>
          </p:grpSpPr>
          <p:sp>
            <p:nvSpPr>
              <p:cNvPr id="33" name="Freeform 32"/>
              <p:cNvSpPr/>
              <p:nvPr/>
            </p:nvSpPr>
            <p:spPr>
              <a:xfrm>
                <a:off x="5307465" y="3073891"/>
                <a:ext cx="866689" cy="866697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34" name="Freeform 33"/>
              <p:cNvSpPr/>
              <p:nvPr/>
            </p:nvSpPr>
            <p:spPr>
              <a:xfrm>
                <a:off x="5307467" y="3936856"/>
                <a:ext cx="866691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35" name="Freeform 34"/>
              <p:cNvSpPr/>
              <p:nvPr/>
            </p:nvSpPr>
            <p:spPr>
              <a:xfrm>
                <a:off x="4448709" y="3940583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36" name="Freeform 35"/>
              <p:cNvSpPr/>
              <p:nvPr/>
            </p:nvSpPr>
            <p:spPr>
              <a:xfrm>
                <a:off x="4448713" y="3070167"/>
                <a:ext cx="866687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</p:grpSp>
        <p:sp>
          <p:nvSpPr>
            <p:cNvPr id="32" name="Oval 31"/>
            <p:cNvSpPr/>
            <p:nvPr/>
          </p:nvSpPr>
          <p:spPr>
            <a:xfrm>
              <a:off x="3909535" y="4366800"/>
              <a:ext cx="91042" cy="91045"/>
            </a:xfrm>
            <a:prstGeom prst="ellipse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803010" y="4146474"/>
            <a:ext cx="114821" cy="114821"/>
            <a:chOff x="3909535" y="4366800"/>
            <a:chExt cx="91042" cy="91045"/>
          </a:xfrm>
        </p:grpSpPr>
        <p:grpSp>
          <p:nvGrpSpPr>
            <p:cNvPr id="38" name="Group 37"/>
            <p:cNvGrpSpPr>
              <a:grpSpLocks noChangeAspect="1"/>
            </p:cNvGrpSpPr>
            <p:nvPr/>
          </p:nvGrpSpPr>
          <p:grpSpPr>
            <a:xfrm>
              <a:off x="3921150" y="4376885"/>
              <a:ext cx="72280" cy="72766"/>
              <a:chOff x="4448709" y="3070167"/>
              <a:chExt cx="1725449" cy="1737108"/>
            </a:xfrm>
          </p:grpSpPr>
          <p:sp>
            <p:nvSpPr>
              <p:cNvPr id="40" name="Freeform 39"/>
              <p:cNvSpPr/>
              <p:nvPr/>
            </p:nvSpPr>
            <p:spPr>
              <a:xfrm>
                <a:off x="5307465" y="3073891"/>
                <a:ext cx="866689" cy="866697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41" name="Freeform 40"/>
              <p:cNvSpPr/>
              <p:nvPr/>
            </p:nvSpPr>
            <p:spPr>
              <a:xfrm>
                <a:off x="5307467" y="3936856"/>
                <a:ext cx="866691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42" name="Freeform 41"/>
              <p:cNvSpPr/>
              <p:nvPr/>
            </p:nvSpPr>
            <p:spPr>
              <a:xfrm>
                <a:off x="4448709" y="3940583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4448713" y="3070167"/>
                <a:ext cx="866687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</p:grpSp>
        <p:sp>
          <p:nvSpPr>
            <p:cNvPr id="39" name="Oval 38"/>
            <p:cNvSpPr/>
            <p:nvPr/>
          </p:nvSpPr>
          <p:spPr>
            <a:xfrm>
              <a:off x="3909535" y="4366800"/>
              <a:ext cx="91042" cy="91045"/>
            </a:xfrm>
            <a:prstGeom prst="ellipse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14762" y="2565140"/>
            <a:ext cx="234973" cy="246162"/>
          </a:xfrm>
          <a:prstGeom prst="ellipse">
            <a:avLst/>
          </a:prstGeom>
        </p:spPr>
      </p:pic>
      <p:cxnSp>
        <p:nvCxnSpPr>
          <p:cNvPr id="46" name="Straight Arrow Connector 45"/>
          <p:cNvCxnSpPr>
            <a:stCxn id="18" idx="0"/>
          </p:cNvCxnSpPr>
          <p:nvPr/>
        </p:nvCxnSpPr>
        <p:spPr>
          <a:xfrm flipH="1" flipV="1">
            <a:off x="1316227" y="3651870"/>
            <a:ext cx="348036" cy="576064"/>
          </a:xfrm>
          <a:prstGeom prst="straightConnector1">
            <a:avLst/>
          </a:prstGeom>
          <a:ln>
            <a:solidFill>
              <a:srgbClr val="199D3D"/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9" idx="0"/>
          </p:cNvCxnSpPr>
          <p:nvPr/>
        </p:nvCxnSpPr>
        <p:spPr>
          <a:xfrm flipV="1">
            <a:off x="2860421" y="3651870"/>
            <a:ext cx="329375" cy="494604"/>
          </a:xfrm>
          <a:prstGeom prst="straightConnector1">
            <a:avLst/>
          </a:prstGeom>
          <a:ln>
            <a:solidFill>
              <a:srgbClr val="199D3D"/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4527463" y="1244755"/>
            <a:ext cx="1997505" cy="2640769"/>
            <a:chOff x="7659325" y="1121377"/>
            <a:chExt cx="4248474" cy="5616625"/>
          </a:xfrm>
          <a:effectLst>
            <a:glow rad="139700">
              <a:schemeClr val="accent3">
                <a:satMod val="175000"/>
                <a:alpha val="40000"/>
              </a:schemeClr>
            </a:glow>
          </a:effectLst>
        </p:grpSpPr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659327" y="1121378"/>
              <a:ext cx="4248472" cy="5616624"/>
            </a:xfrm>
            <a:prstGeom prst="round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659325" y="1121377"/>
              <a:ext cx="2069896" cy="3967645"/>
            </a:xfrm>
            <a:prstGeom prst="roundRect">
              <a:avLst>
                <a:gd name="adj" fmla="val 32646"/>
              </a:avLst>
            </a:prstGeom>
            <a:ln>
              <a:noFill/>
            </a:ln>
          </p:spPr>
        </p:pic>
      </p:grpSp>
      <p:cxnSp>
        <p:nvCxnSpPr>
          <p:cNvPr id="55" name="Straight Connector 54"/>
          <p:cNvCxnSpPr/>
          <p:nvPr/>
        </p:nvCxnSpPr>
        <p:spPr>
          <a:xfrm>
            <a:off x="2540363" y="2463738"/>
            <a:ext cx="1987101" cy="101402"/>
          </a:xfrm>
          <a:prstGeom prst="line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4701458" y="4386138"/>
            <a:ext cx="386965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600A round </a:t>
            </a:r>
            <a:r>
              <a:rPr lang="en-GB" sz="10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busbars</a:t>
            </a:r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for the 120 and 200A HO correctors (L1/L2)</a:t>
            </a:r>
            <a:endParaRPr lang="en-GB" sz="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659066" y="4074276"/>
            <a:ext cx="373180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120 and 200A HO correctors conduction cooled current leads</a:t>
            </a:r>
            <a:endParaRPr lang="en-GB" sz="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856115" y="1462557"/>
            <a:ext cx="22097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18kA round </a:t>
            </a:r>
            <a:r>
              <a:rPr lang="en-GB" sz="10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busbars</a:t>
            </a:r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for the quads and trim leads (N1)</a:t>
            </a:r>
            <a:endParaRPr lang="en-GB" sz="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856114" y="2114329"/>
            <a:ext cx="22097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2kA round </a:t>
            </a:r>
            <a:r>
              <a:rPr lang="en-GB" sz="10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busbars</a:t>
            </a:r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for the orbit correctors (N2)</a:t>
            </a:r>
            <a:endParaRPr lang="en-GB" sz="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856115" y="3543972"/>
            <a:ext cx="239640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MCBXFA/B orbit corrector leads (M)</a:t>
            </a:r>
            <a:endParaRPr lang="en-GB" sz="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6856115" y="3055775"/>
            <a:ext cx="22878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MQXFA/B quad lead</a:t>
            </a:r>
          </a:p>
          <a:p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+ 18kA flat bus (M)</a:t>
            </a:r>
            <a:endParaRPr lang="en-GB" sz="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3" name="Straight Arrow Connector 62"/>
          <p:cNvCxnSpPr>
            <a:stCxn id="58" idx="1"/>
          </p:cNvCxnSpPr>
          <p:nvPr/>
        </p:nvCxnSpPr>
        <p:spPr>
          <a:xfrm flipH="1">
            <a:off x="5292080" y="1662612"/>
            <a:ext cx="1564035" cy="80112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59" idx="1"/>
          </p:cNvCxnSpPr>
          <p:nvPr/>
        </p:nvCxnSpPr>
        <p:spPr>
          <a:xfrm flipH="1">
            <a:off x="6265282" y="2314384"/>
            <a:ext cx="590832" cy="31182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61" idx="1"/>
          </p:cNvCxnSpPr>
          <p:nvPr/>
        </p:nvCxnSpPr>
        <p:spPr>
          <a:xfrm flipH="1">
            <a:off x="5652120" y="3255830"/>
            <a:ext cx="1203995" cy="842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60" idx="1"/>
          </p:cNvCxnSpPr>
          <p:nvPr/>
        </p:nvCxnSpPr>
        <p:spPr>
          <a:xfrm flipH="1" flipV="1">
            <a:off x="5724128" y="3480340"/>
            <a:ext cx="1131987" cy="1867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56" idx="1"/>
            <a:endCxn id="32" idx="5"/>
          </p:cNvCxnSpPr>
          <p:nvPr/>
        </p:nvCxnSpPr>
        <p:spPr>
          <a:xfrm flipH="1" flipV="1">
            <a:off x="2964560" y="4346781"/>
            <a:ext cx="1736898" cy="16246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cxnSpLocks/>
            <a:stCxn id="57" idx="1"/>
          </p:cNvCxnSpPr>
          <p:nvPr/>
        </p:nvCxnSpPr>
        <p:spPr>
          <a:xfrm flipH="1" flipV="1">
            <a:off x="3830129" y="3898745"/>
            <a:ext cx="828937" cy="2986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5405983" y="3317081"/>
            <a:ext cx="252685" cy="4803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ctangle 91"/>
          <p:cNvSpPr/>
          <p:nvPr/>
        </p:nvSpPr>
        <p:spPr>
          <a:xfrm>
            <a:off x="5405983" y="3256268"/>
            <a:ext cx="252685" cy="48033"/>
          </a:xfrm>
          <a:prstGeom prst="rect">
            <a:avLst/>
          </a:prstGeom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8" name="Straight Arrow Connector 67"/>
          <p:cNvCxnSpPr>
            <a:stCxn id="61" idx="1"/>
          </p:cNvCxnSpPr>
          <p:nvPr/>
        </p:nvCxnSpPr>
        <p:spPr>
          <a:xfrm flipH="1">
            <a:off x="5652120" y="3255830"/>
            <a:ext cx="1203995" cy="244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26B401B1-5926-4F65-91B2-4BD14702F26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42972" y="1244755"/>
            <a:ext cx="2763060" cy="3671045"/>
          </a:xfrm>
          <a:prstGeom prst="rect">
            <a:avLst/>
          </a:prstGeom>
        </p:spPr>
      </p:pic>
      <p:sp>
        <p:nvSpPr>
          <p:cNvPr id="53" name="Rounded Rectangle 52"/>
          <p:cNvSpPr/>
          <p:nvPr/>
        </p:nvSpPr>
        <p:spPr>
          <a:xfrm>
            <a:off x="1892291" y="2067694"/>
            <a:ext cx="648072" cy="792087"/>
          </a:xfrm>
          <a:prstGeom prst="roundRect">
            <a:avLst>
              <a:gd name="adj" fmla="val 22426"/>
            </a:avLst>
          </a:prstGeom>
          <a:noFill/>
          <a:ln>
            <a:solidFill>
              <a:schemeClr val="accent3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B4C4BFC9-8D1F-45D4-BBCD-5F1A225B52EE}"/>
              </a:ext>
            </a:extLst>
          </p:cNvPr>
          <p:cNvSpPr/>
          <p:nvPr/>
        </p:nvSpPr>
        <p:spPr>
          <a:xfrm>
            <a:off x="4774316" y="4755049"/>
            <a:ext cx="325406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18kA flat busses</a:t>
            </a:r>
            <a:endParaRPr lang="en-GB" sz="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EB888C6-A295-49A0-AAC7-C326E7641262}"/>
              </a:ext>
            </a:extLst>
          </p:cNvPr>
          <p:cNvCxnSpPr>
            <a:cxnSpLocks/>
            <a:stCxn id="77" idx="1"/>
          </p:cNvCxnSpPr>
          <p:nvPr/>
        </p:nvCxnSpPr>
        <p:spPr>
          <a:xfrm flipH="1" flipV="1">
            <a:off x="1677986" y="4330130"/>
            <a:ext cx="3096330" cy="5480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CF0276B6-6F97-42AC-8049-18E4A2BBC0EE}"/>
              </a:ext>
            </a:extLst>
          </p:cNvPr>
          <p:cNvSpPr txBox="1"/>
          <p:nvPr/>
        </p:nvSpPr>
        <p:spPr>
          <a:xfrm>
            <a:off x="4612720" y="2981356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200" b="1" i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dirty="0"/>
              <a:t>N1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757143E-BE82-4FC5-AFBA-58C5D244F27F}"/>
              </a:ext>
            </a:extLst>
          </p:cNvPr>
          <p:cNvSpPr txBox="1"/>
          <p:nvPr/>
        </p:nvSpPr>
        <p:spPr>
          <a:xfrm>
            <a:off x="6035625" y="2999726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200" b="1" i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dirty="0"/>
              <a:t>N2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0F6F050-C3CA-420A-B5E4-2163690B1600}"/>
              </a:ext>
            </a:extLst>
          </p:cNvPr>
          <p:cNvSpPr txBox="1"/>
          <p:nvPr/>
        </p:nvSpPr>
        <p:spPr>
          <a:xfrm>
            <a:off x="5761191" y="3495376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i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1286A8F2-D3BC-4E57-8E04-DE341CAC4165}"/>
              </a:ext>
            </a:extLst>
          </p:cNvPr>
          <p:cNvCxnSpPr>
            <a:cxnSpLocks/>
          </p:cNvCxnSpPr>
          <p:nvPr/>
        </p:nvCxnSpPr>
        <p:spPr>
          <a:xfrm flipH="1" flipV="1">
            <a:off x="6156177" y="3667084"/>
            <a:ext cx="259680" cy="295942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71D7D48A-5C2C-4774-B421-BF9AFE1D4762}"/>
              </a:ext>
            </a:extLst>
          </p:cNvPr>
          <p:cNvSpPr/>
          <p:nvPr/>
        </p:nvSpPr>
        <p:spPr>
          <a:xfrm>
            <a:off x="6401351" y="3841512"/>
            <a:ext cx="906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Ø139.7mm</a:t>
            </a:r>
            <a:endParaRPr lang="en-GB" sz="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9838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18kA Flat </a:t>
            </a:r>
            <a:r>
              <a:rPr lang="en-GB" dirty="0" err="1"/>
              <a:t>Busbars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grpSp>
        <p:nvGrpSpPr>
          <p:cNvPr id="5" name="Group 4"/>
          <p:cNvGrpSpPr/>
          <p:nvPr/>
        </p:nvGrpSpPr>
        <p:grpSpPr>
          <a:xfrm>
            <a:off x="683568" y="675000"/>
            <a:ext cx="7804198" cy="4096251"/>
            <a:chOff x="705682" y="1372911"/>
            <a:chExt cx="7804198" cy="409625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B4727B0-ABF0-4A05-8309-A9425EF6B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87507" y="2225489"/>
              <a:ext cx="3648544" cy="1824274"/>
            </a:xfrm>
            <a:prstGeom prst="rect">
              <a:avLst/>
            </a:prstGeom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06B89BF-F349-4ADA-BA42-8DE360C255EA}"/>
                </a:ext>
              </a:extLst>
            </p:cNvPr>
            <p:cNvCxnSpPr>
              <a:cxnSpLocks/>
            </p:cNvCxnSpPr>
            <p:nvPr/>
          </p:nvCxnSpPr>
          <p:spPr>
            <a:xfrm>
              <a:off x="857448" y="2440913"/>
              <a:ext cx="205010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8682AFC-28A3-4CE3-B976-63CC4D9E57C9}"/>
                </a:ext>
              </a:extLst>
            </p:cNvPr>
            <p:cNvCxnSpPr>
              <a:cxnSpLocks/>
            </p:cNvCxnSpPr>
            <p:nvPr/>
          </p:nvCxnSpPr>
          <p:spPr>
            <a:xfrm>
              <a:off x="849651" y="2827749"/>
              <a:ext cx="202377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1D3C769F-D8B4-4419-AB3E-72B35F1568ED}"/>
                </a:ext>
              </a:extLst>
            </p:cNvPr>
            <p:cNvCxnSpPr/>
            <p:nvPr/>
          </p:nvCxnSpPr>
          <p:spPr>
            <a:xfrm>
              <a:off x="1003030" y="2170536"/>
              <a:ext cx="0" cy="275519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91A261E-9C87-451A-AB58-5FF9C13645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7476" y="2819151"/>
              <a:ext cx="0" cy="247087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C5571CB-2CD8-4241-9FE9-C568F692B9B4}"/>
                </a:ext>
              </a:extLst>
            </p:cNvPr>
            <p:cNvCxnSpPr>
              <a:cxnSpLocks/>
            </p:cNvCxnSpPr>
            <p:nvPr/>
          </p:nvCxnSpPr>
          <p:spPr>
            <a:xfrm>
              <a:off x="1610142" y="3396997"/>
              <a:ext cx="130019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F9759C6-B7C3-483E-A1F1-6D6EAC798FA1}"/>
                </a:ext>
              </a:extLst>
            </p:cNvPr>
            <p:cNvCxnSpPr>
              <a:cxnSpLocks/>
            </p:cNvCxnSpPr>
            <p:nvPr/>
          </p:nvCxnSpPr>
          <p:spPr>
            <a:xfrm>
              <a:off x="2089976" y="3774781"/>
              <a:ext cx="77719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6D1FDC9-1BF9-402A-BAEC-91DC919FEDD5}"/>
                </a:ext>
              </a:extLst>
            </p:cNvPr>
            <p:cNvCxnSpPr>
              <a:cxnSpLocks/>
            </p:cNvCxnSpPr>
            <p:nvPr/>
          </p:nvCxnSpPr>
          <p:spPr>
            <a:xfrm>
              <a:off x="1795404" y="2491579"/>
              <a:ext cx="0" cy="338021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C1AEBF7-878C-481D-8566-4437DFB06CC7}"/>
                </a:ext>
              </a:extLst>
            </p:cNvPr>
            <p:cNvSpPr txBox="1"/>
            <p:nvPr/>
          </p:nvSpPr>
          <p:spPr>
            <a:xfrm>
              <a:off x="799039" y="2504823"/>
              <a:ext cx="7377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3.9 mm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F698E6A-CA13-49E0-A063-F43FA641DE02}"/>
                </a:ext>
              </a:extLst>
            </p:cNvPr>
            <p:cNvSpPr txBox="1"/>
            <p:nvPr/>
          </p:nvSpPr>
          <p:spPr>
            <a:xfrm>
              <a:off x="1950833" y="3452552"/>
              <a:ext cx="7377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3.9 mm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CD18605-4174-4320-AD8C-C6E210F60614}"/>
                </a:ext>
              </a:extLst>
            </p:cNvPr>
            <p:cNvSpPr txBox="1"/>
            <p:nvPr/>
          </p:nvSpPr>
          <p:spPr>
            <a:xfrm>
              <a:off x="1475573" y="2969634"/>
              <a:ext cx="7409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975 µm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83A542C-0883-4846-AD11-B281BE2BBDD0}"/>
                </a:ext>
              </a:extLst>
            </p:cNvPr>
            <p:cNvCxnSpPr>
              <a:cxnSpLocks/>
            </p:cNvCxnSpPr>
            <p:nvPr/>
          </p:nvCxnSpPr>
          <p:spPr>
            <a:xfrm>
              <a:off x="2972675" y="1677756"/>
              <a:ext cx="0" cy="6439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CF8D495-21F9-4B3C-95AE-54EA28A6E0B6}"/>
                </a:ext>
              </a:extLst>
            </p:cNvPr>
            <p:cNvCxnSpPr>
              <a:cxnSpLocks/>
            </p:cNvCxnSpPr>
            <p:nvPr/>
          </p:nvCxnSpPr>
          <p:spPr>
            <a:xfrm>
              <a:off x="6022403" y="1677756"/>
              <a:ext cx="0" cy="7084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27A27DE-A94B-4716-990C-0EA5D8789CEA}"/>
                </a:ext>
              </a:extLst>
            </p:cNvPr>
            <p:cNvCxnSpPr>
              <a:cxnSpLocks/>
            </p:cNvCxnSpPr>
            <p:nvPr/>
          </p:nvCxnSpPr>
          <p:spPr>
            <a:xfrm>
              <a:off x="6298679" y="1397098"/>
              <a:ext cx="0" cy="7833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EF025D9-43B5-40FD-8252-35514FD9FE83}"/>
                </a:ext>
              </a:extLst>
            </p:cNvPr>
            <p:cNvCxnSpPr>
              <a:cxnSpLocks/>
            </p:cNvCxnSpPr>
            <p:nvPr/>
          </p:nvCxnSpPr>
          <p:spPr>
            <a:xfrm>
              <a:off x="2708700" y="1424258"/>
              <a:ext cx="0" cy="7601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2230A44-E4F5-487F-A9F0-72910D73D5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59109" y="1821432"/>
              <a:ext cx="1158936" cy="0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E05866C1-4F57-4F61-A8C6-43DC68793B83}"/>
                </a:ext>
              </a:extLst>
            </p:cNvPr>
            <p:cNvCxnSpPr>
              <a:cxnSpLocks/>
            </p:cNvCxnSpPr>
            <p:nvPr/>
          </p:nvCxnSpPr>
          <p:spPr>
            <a:xfrm>
              <a:off x="4849430" y="1817400"/>
              <a:ext cx="1160696" cy="0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DC7BEAB-D792-44E8-8F23-3BDADB710D4F}"/>
                </a:ext>
              </a:extLst>
            </p:cNvPr>
            <p:cNvSpPr txBox="1"/>
            <p:nvPr/>
          </p:nvSpPr>
          <p:spPr>
            <a:xfrm>
              <a:off x="4147301" y="1684948"/>
              <a:ext cx="8290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18.2 mm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6358D46-70B3-4FA0-A107-5DAAE00A8902}"/>
                </a:ext>
              </a:extLst>
            </p:cNvPr>
            <p:cNvSpPr txBox="1"/>
            <p:nvPr/>
          </p:nvSpPr>
          <p:spPr>
            <a:xfrm>
              <a:off x="4194543" y="1372911"/>
              <a:ext cx="8290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19.2 mm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4ADF5EE0-7FC0-4259-B655-A33DD5C53AB2}"/>
                </a:ext>
              </a:extLst>
            </p:cNvPr>
            <p:cNvCxnSpPr>
              <a:cxnSpLocks/>
            </p:cNvCxnSpPr>
            <p:nvPr/>
          </p:nvCxnSpPr>
          <p:spPr>
            <a:xfrm>
              <a:off x="5008709" y="1518344"/>
              <a:ext cx="1291128" cy="0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54B5FA43-A4B7-437D-8C8E-AADB54107F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96558" y="1541881"/>
              <a:ext cx="1483248" cy="0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E6CA1EB-1B4C-4F33-B8CF-7FE30FD90C10}"/>
                </a:ext>
              </a:extLst>
            </p:cNvPr>
            <p:cNvCxnSpPr>
              <a:cxnSpLocks/>
            </p:cNvCxnSpPr>
            <p:nvPr/>
          </p:nvCxnSpPr>
          <p:spPr>
            <a:xfrm>
              <a:off x="6369495" y="2251223"/>
              <a:ext cx="8458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781001FB-4388-41DE-B951-C29E7B554D62}"/>
                </a:ext>
              </a:extLst>
            </p:cNvPr>
            <p:cNvCxnSpPr>
              <a:cxnSpLocks/>
            </p:cNvCxnSpPr>
            <p:nvPr/>
          </p:nvCxnSpPr>
          <p:spPr>
            <a:xfrm>
              <a:off x="7056466" y="3108712"/>
              <a:ext cx="0" cy="909270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8975BB7B-2183-4291-9FC9-9FF17E0515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59717" y="2284338"/>
              <a:ext cx="0" cy="447304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A105B10-3547-4AFA-B163-99C80CAFD001}"/>
                </a:ext>
              </a:extLst>
            </p:cNvPr>
            <p:cNvSpPr txBox="1"/>
            <p:nvPr/>
          </p:nvSpPr>
          <p:spPr>
            <a:xfrm>
              <a:off x="6773787" y="2819408"/>
              <a:ext cx="8290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9.78 mm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0C0AA91D-4D3D-4483-8CC5-691E7B3744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58351" y="3859641"/>
              <a:ext cx="215158" cy="1299789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11F112EE-9DD2-42E9-93D1-2F0EF34252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13953" y="3986389"/>
              <a:ext cx="278898" cy="752109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91C2303E-3681-44A8-8E9B-E2C1B928F3C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23988" y="3133773"/>
              <a:ext cx="418093" cy="1750137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FC07641-EC5E-4222-9902-C2A4D34AADC9}"/>
                </a:ext>
              </a:extLst>
            </p:cNvPr>
            <p:cNvSpPr txBox="1"/>
            <p:nvPr/>
          </p:nvSpPr>
          <p:spPr>
            <a:xfrm>
              <a:off x="5479883" y="4746069"/>
              <a:ext cx="30299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3 layers of 125 µm thick Kapton = 375 µm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165CB15C-D0FD-4495-A09F-869548E045EC}"/>
                </a:ext>
              </a:extLst>
            </p:cNvPr>
            <p:cNvCxnSpPr>
              <a:cxnSpLocks/>
            </p:cNvCxnSpPr>
            <p:nvPr/>
          </p:nvCxnSpPr>
          <p:spPr>
            <a:xfrm>
              <a:off x="5337636" y="4887614"/>
              <a:ext cx="14985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1DAEA9F-F1F8-41F9-81FB-5F4C90BA180D}"/>
                </a:ext>
              </a:extLst>
            </p:cNvPr>
            <p:cNvCxnSpPr>
              <a:cxnSpLocks/>
            </p:cNvCxnSpPr>
            <p:nvPr/>
          </p:nvCxnSpPr>
          <p:spPr>
            <a:xfrm>
              <a:off x="4163470" y="5149721"/>
              <a:ext cx="16199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2CA012A-0B28-49C2-A355-EFC51828750E}"/>
                </a:ext>
              </a:extLst>
            </p:cNvPr>
            <p:cNvSpPr txBox="1"/>
            <p:nvPr/>
          </p:nvSpPr>
          <p:spPr>
            <a:xfrm>
              <a:off x="4317854" y="5017927"/>
              <a:ext cx="40783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 layer of 50 µm thick Kapton with 66% overlap = 150 µm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36ACEA2-AA27-4CF7-B454-887B02879F5F}"/>
                </a:ext>
              </a:extLst>
            </p:cNvPr>
            <p:cNvSpPr txBox="1"/>
            <p:nvPr/>
          </p:nvSpPr>
          <p:spPr>
            <a:xfrm>
              <a:off x="1099133" y="5007497"/>
              <a:ext cx="25859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1 layer of 50 µm thick Kapton with 66% overlap = 150 µm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A632197-0D52-4C90-8A00-6855BEF4B5A1}"/>
                </a:ext>
              </a:extLst>
            </p:cNvPr>
            <p:cNvSpPr txBox="1"/>
            <p:nvPr/>
          </p:nvSpPr>
          <p:spPr>
            <a:xfrm>
              <a:off x="705682" y="4551057"/>
              <a:ext cx="2732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1 layer of 50 µm thick Kapton with 75% overlap = 200 µm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010A59BB-EA90-466D-8025-FC1ADA2E52D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16597" y="3196275"/>
              <a:ext cx="225484" cy="1695289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ACDF5A92-A8DE-4883-9CBB-491EC0F2B0A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719901" y="3082752"/>
              <a:ext cx="622180" cy="1801158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E07E94E-7D02-459D-B7ED-59EF703AF36A}"/>
                </a:ext>
              </a:extLst>
            </p:cNvPr>
            <p:cNvCxnSpPr>
              <a:cxnSpLocks/>
            </p:cNvCxnSpPr>
            <p:nvPr/>
          </p:nvCxnSpPr>
          <p:spPr>
            <a:xfrm>
              <a:off x="6358932" y="4015140"/>
              <a:ext cx="84691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6C1D65D7-D6E8-4035-8A03-48E8CF3C1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26292" y="3777311"/>
              <a:ext cx="0" cy="247087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B6EE9BDA-C788-47B6-866E-FEB4C2E3540A}"/>
                </a:ext>
              </a:extLst>
            </p:cNvPr>
            <p:cNvCxnSpPr/>
            <p:nvPr/>
          </p:nvCxnSpPr>
          <p:spPr>
            <a:xfrm>
              <a:off x="2214686" y="3146801"/>
              <a:ext cx="0" cy="275519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AF0557EC-D1F4-484D-B4F1-F289427167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4003" y="3395557"/>
              <a:ext cx="0" cy="247087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1E299375-DF01-41BA-89BD-46C53A57AB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54166" y="3921507"/>
              <a:ext cx="70919" cy="1223726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6571D70-DD7A-464A-8C2E-ED1B8FDC06CF}"/>
                </a:ext>
              </a:extLst>
            </p:cNvPr>
            <p:cNvCxnSpPr>
              <a:cxnSpLocks/>
            </p:cNvCxnSpPr>
            <p:nvPr/>
          </p:nvCxnSpPr>
          <p:spPr>
            <a:xfrm>
              <a:off x="3510111" y="5148212"/>
              <a:ext cx="16199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B18DB0A-17DF-4186-866B-D4DB4F0397D3}"/>
                </a:ext>
              </a:extLst>
            </p:cNvPr>
            <p:cNvCxnSpPr>
              <a:cxnSpLocks/>
            </p:cNvCxnSpPr>
            <p:nvPr/>
          </p:nvCxnSpPr>
          <p:spPr>
            <a:xfrm>
              <a:off x="3146464" y="4739298"/>
              <a:ext cx="16199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612725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E8DEA-7644-4713-8C4C-81701C807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D1 leads and 13kA Flat Busbars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FBD5DD-CBAE-4E02-A396-25CCCF4E4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F1715F-FF69-4466-BEB3-B4D67EF1570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54988" y="1563638"/>
            <a:ext cx="3168352" cy="18153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BAEB7AF-3019-4EA2-B2FE-048CD5C72B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771550"/>
            <a:ext cx="5799511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015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8208472" cy="3680222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Powering Circuits Overview</a:t>
            </a:r>
          </a:p>
          <a:p>
            <a:pPr lvl="1"/>
            <a:r>
              <a:rPr lang="en-GB" dirty="0"/>
              <a:t>18kA Main Circuit &amp; Trims for the Inner Triplet</a:t>
            </a:r>
          </a:p>
          <a:p>
            <a:pPr lvl="2"/>
            <a:r>
              <a:rPr lang="en-GB" dirty="0"/>
              <a:t>Layout and Routing for the flat and round busses</a:t>
            </a:r>
          </a:p>
          <a:p>
            <a:pPr lvl="2"/>
            <a:r>
              <a:rPr lang="en-GB" dirty="0"/>
              <a:t>Supporting</a:t>
            </a:r>
          </a:p>
          <a:p>
            <a:pPr lvl="2"/>
            <a:r>
              <a:rPr lang="en-GB" dirty="0"/>
              <a:t>Expansion loops</a:t>
            </a:r>
          </a:p>
          <a:p>
            <a:pPr lvl="1"/>
            <a:r>
              <a:rPr lang="en-GB" dirty="0"/>
              <a:t>13kA Circuits for the D1 Separation Dipole</a:t>
            </a:r>
          </a:p>
          <a:p>
            <a:pPr lvl="1"/>
            <a:r>
              <a:rPr lang="en-GB" dirty="0"/>
              <a:t>2kA Circuits for the IT Orbit Correctors</a:t>
            </a:r>
          </a:p>
          <a:p>
            <a:pPr lvl="1"/>
            <a:r>
              <a:rPr lang="en-GB" dirty="0"/>
              <a:t>120 and 200A for the CP HO Correctors</a:t>
            </a:r>
          </a:p>
          <a:p>
            <a:pPr lvl="1"/>
            <a:r>
              <a:rPr lang="en-GB" dirty="0"/>
              <a:t>13kA and 600A Circuits for the D2 cold mass</a:t>
            </a:r>
          </a:p>
          <a:p>
            <a:r>
              <a:rPr lang="en-GB" dirty="0"/>
              <a:t>Busbars and related components Drawing Status</a:t>
            </a:r>
          </a:p>
          <a:p>
            <a:r>
              <a:rPr lang="en-GB" dirty="0"/>
              <a:t>Lessons learnt form LHC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72393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3F14C-E7F2-42B7-8C0A-ACCD75180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LMQXFA (Q1/Q3) extremities (Mock-up)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605BCC-BB60-4440-8F7C-BB1A76432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5B92989-63F3-4431-AA0D-84F5776D5B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29" y="1014162"/>
            <a:ext cx="4536504" cy="335778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1614AD0-994A-49FD-B040-C3E511FA1F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3788" y="1100516"/>
            <a:ext cx="4149415" cy="3095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1694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3F14C-E7F2-42B7-8C0A-ACCD75180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LMQXFA (Q1/Q3) extremities (Prototype)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605BCC-BB60-4440-8F7C-BB1A76432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27F9C962-E5AE-43F9-A92D-26300871A1E2}"/>
              </a:ext>
            </a:extLst>
          </p:cNvPr>
          <p:cNvSpPr txBox="1"/>
          <p:nvPr/>
        </p:nvSpPr>
        <p:spPr>
          <a:xfrm>
            <a:off x="21407" y="719178"/>
            <a:ext cx="4536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LMQXFA01 </a:t>
            </a:r>
            <a:r>
              <a:rPr lang="en-US" sz="2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Qa</a:t>
            </a:r>
            <a:r>
              <a:rPr lang="en-US" sz="2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end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4FDF7-F9C0-41F1-B515-751A62F0DF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71" y="1225021"/>
            <a:ext cx="4425074" cy="37648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272323-4C4D-4171-A83A-CEFE6428BD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278"/>
          <a:stretch/>
        </p:blipFill>
        <p:spPr>
          <a:xfrm>
            <a:off x="4627714" y="1228205"/>
            <a:ext cx="4425078" cy="3761696"/>
          </a:xfrm>
          <a:prstGeom prst="rect">
            <a:avLst/>
          </a:prstGeom>
        </p:spPr>
      </p:pic>
      <p:sp>
        <p:nvSpPr>
          <p:cNvPr id="9" name="TextBox 2">
            <a:extLst>
              <a:ext uri="{FF2B5EF4-FFF2-40B4-BE49-F238E27FC236}">
                <a16:creationId xmlns:a16="http://schemas.microsoft.com/office/drawing/2014/main" id="{0F84730B-4973-4D63-AD3D-39422BA2CE94}"/>
              </a:ext>
            </a:extLst>
          </p:cNvPr>
          <p:cNvSpPr txBox="1"/>
          <p:nvPr/>
        </p:nvSpPr>
        <p:spPr>
          <a:xfrm>
            <a:off x="4557910" y="719178"/>
            <a:ext cx="4536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LMQXFA01 </a:t>
            </a:r>
            <a:r>
              <a:rPr lang="en-US" sz="2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Qb</a:t>
            </a:r>
            <a:r>
              <a:rPr lang="en-US" sz="2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end</a:t>
            </a:r>
          </a:p>
        </p:txBody>
      </p:sp>
    </p:spTree>
    <p:extLst>
      <p:ext uri="{BB962C8B-B14F-4D97-AF65-F5344CB8AC3E}">
        <p14:creationId xmlns:p14="http://schemas.microsoft.com/office/powerpoint/2010/main" val="11328694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LMQXFB (Q2) Cold Mass Extremities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3" y="843558"/>
            <a:ext cx="4496061" cy="285817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2067694"/>
            <a:ext cx="6454644" cy="320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3722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8A3B4-0994-4FB3-A0D0-4F9A69D70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MQXFB connection box displacement in 2018 to gain volume for the expansion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6F0A36-135E-4516-A509-B9B7BC3B8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29DE20-13FB-4503-87DC-9480A15437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838856"/>
            <a:ext cx="5688632" cy="42780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932A7A-0F7D-47A0-BA0A-2329FA6644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9732" y="838856"/>
            <a:ext cx="1102200" cy="416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4047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BE5FA-55DD-4699-983C-E40A6CBF4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18 and 2kA round busses inside N1 and N2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CCAFB1-A907-439C-83EE-F3F878112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052DB3-8D6B-4235-AEE0-EBC97C94D0E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584" y="690188"/>
            <a:ext cx="7756816" cy="389778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32136F59-39F3-4166-B9FF-39384B12C4AD}"/>
              </a:ext>
            </a:extLst>
          </p:cNvPr>
          <p:cNvGrpSpPr/>
          <p:nvPr/>
        </p:nvGrpSpPr>
        <p:grpSpPr>
          <a:xfrm>
            <a:off x="6192000" y="1296000"/>
            <a:ext cx="986400" cy="986400"/>
            <a:chOff x="6192000" y="1296000"/>
            <a:chExt cx="986400" cy="986400"/>
          </a:xfrm>
        </p:grpSpPr>
        <p:sp>
          <p:nvSpPr>
            <p:cNvPr id="7" name="Freeform 59">
              <a:extLst>
                <a:ext uri="{FF2B5EF4-FFF2-40B4-BE49-F238E27FC236}">
                  <a16:creationId xmlns:a16="http://schemas.microsoft.com/office/drawing/2014/main" id="{7DD00B21-CCD7-48C2-8197-63A277098E60}"/>
                </a:ext>
              </a:extLst>
            </p:cNvPr>
            <p:cNvSpPr/>
            <p:nvPr/>
          </p:nvSpPr>
          <p:spPr>
            <a:xfrm>
              <a:off x="6192000" y="1296000"/>
              <a:ext cx="493200" cy="493200"/>
            </a:xfrm>
            <a:custGeom>
              <a:avLst/>
              <a:gdLst>
                <a:gd name="connsiteX0" fmla="*/ 0 w 866692"/>
                <a:gd name="connsiteY0" fmla="*/ 433346 h 866692"/>
                <a:gd name="connsiteX1" fmla="*/ 433346 w 866692"/>
                <a:gd name="connsiteY1" fmla="*/ 0 h 866692"/>
                <a:gd name="connsiteX2" fmla="*/ 866692 w 866692"/>
                <a:gd name="connsiteY2" fmla="*/ 433346 h 866692"/>
                <a:gd name="connsiteX3" fmla="*/ 433346 w 866692"/>
                <a:gd name="connsiteY3" fmla="*/ 866692 h 866692"/>
                <a:gd name="connsiteX4" fmla="*/ 0 w 866692"/>
                <a:gd name="connsiteY4" fmla="*/ 433346 h 86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6692" h="866692">
                  <a:moveTo>
                    <a:pt x="0" y="433346"/>
                  </a:moveTo>
                  <a:cubicBezTo>
                    <a:pt x="0" y="194016"/>
                    <a:pt x="194016" y="0"/>
                    <a:pt x="433346" y="0"/>
                  </a:cubicBezTo>
                  <a:cubicBezTo>
                    <a:pt x="672676" y="0"/>
                    <a:pt x="866692" y="194016"/>
                    <a:pt x="866692" y="433346"/>
                  </a:cubicBezTo>
                  <a:cubicBezTo>
                    <a:pt x="866692" y="672676"/>
                    <a:pt x="672676" y="866692"/>
                    <a:pt x="433346" y="866692"/>
                  </a:cubicBezTo>
                  <a:cubicBezTo>
                    <a:pt x="194016" y="866692"/>
                    <a:pt x="0" y="672676"/>
                    <a:pt x="0" y="433346"/>
                  </a:cubicBez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33CC33"/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49784" tIns="149784" rIns="149784" bIns="149784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 dirty="0"/>
            </a:p>
          </p:txBody>
        </p:sp>
        <p:sp>
          <p:nvSpPr>
            <p:cNvPr id="8" name="Freeform 59">
              <a:extLst>
                <a:ext uri="{FF2B5EF4-FFF2-40B4-BE49-F238E27FC236}">
                  <a16:creationId xmlns:a16="http://schemas.microsoft.com/office/drawing/2014/main" id="{DA15000F-78C2-4270-BB98-A20EA2C5493D}"/>
                </a:ext>
              </a:extLst>
            </p:cNvPr>
            <p:cNvSpPr/>
            <p:nvPr/>
          </p:nvSpPr>
          <p:spPr>
            <a:xfrm>
              <a:off x="6685200" y="1296000"/>
              <a:ext cx="493200" cy="493200"/>
            </a:xfrm>
            <a:custGeom>
              <a:avLst/>
              <a:gdLst>
                <a:gd name="connsiteX0" fmla="*/ 0 w 866692"/>
                <a:gd name="connsiteY0" fmla="*/ 433346 h 866692"/>
                <a:gd name="connsiteX1" fmla="*/ 433346 w 866692"/>
                <a:gd name="connsiteY1" fmla="*/ 0 h 866692"/>
                <a:gd name="connsiteX2" fmla="*/ 866692 w 866692"/>
                <a:gd name="connsiteY2" fmla="*/ 433346 h 866692"/>
                <a:gd name="connsiteX3" fmla="*/ 433346 w 866692"/>
                <a:gd name="connsiteY3" fmla="*/ 866692 h 866692"/>
                <a:gd name="connsiteX4" fmla="*/ 0 w 866692"/>
                <a:gd name="connsiteY4" fmla="*/ 433346 h 86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6692" h="866692">
                  <a:moveTo>
                    <a:pt x="0" y="433346"/>
                  </a:moveTo>
                  <a:cubicBezTo>
                    <a:pt x="0" y="194016"/>
                    <a:pt x="194016" y="0"/>
                    <a:pt x="433346" y="0"/>
                  </a:cubicBezTo>
                  <a:cubicBezTo>
                    <a:pt x="672676" y="0"/>
                    <a:pt x="866692" y="194016"/>
                    <a:pt x="866692" y="433346"/>
                  </a:cubicBezTo>
                  <a:cubicBezTo>
                    <a:pt x="866692" y="672676"/>
                    <a:pt x="672676" y="866692"/>
                    <a:pt x="433346" y="866692"/>
                  </a:cubicBezTo>
                  <a:cubicBezTo>
                    <a:pt x="194016" y="866692"/>
                    <a:pt x="0" y="672676"/>
                    <a:pt x="0" y="433346"/>
                  </a:cubicBez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33CC33"/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49784" tIns="149784" rIns="149784" bIns="149784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 dirty="0"/>
            </a:p>
          </p:txBody>
        </p:sp>
        <p:sp>
          <p:nvSpPr>
            <p:cNvPr id="9" name="Freeform 59">
              <a:extLst>
                <a:ext uri="{FF2B5EF4-FFF2-40B4-BE49-F238E27FC236}">
                  <a16:creationId xmlns:a16="http://schemas.microsoft.com/office/drawing/2014/main" id="{B04A1D4F-DC7C-4FE5-AE13-7FC850760144}"/>
                </a:ext>
              </a:extLst>
            </p:cNvPr>
            <p:cNvSpPr/>
            <p:nvPr/>
          </p:nvSpPr>
          <p:spPr>
            <a:xfrm>
              <a:off x="6192000" y="1789200"/>
              <a:ext cx="493200" cy="493200"/>
            </a:xfrm>
            <a:custGeom>
              <a:avLst/>
              <a:gdLst>
                <a:gd name="connsiteX0" fmla="*/ 0 w 866692"/>
                <a:gd name="connsiteY0" fmla="*/ 433346 h 866692"/>
                <a:gd name="connsiteX1" fmla="*/ 433346 w 866692"/>
                <a:gd name="connsiteY1" fmla="*/ 0 h 866692"/>
                <a:gd name="connsiteX2" fmla="*/ 866692 w 866692"/>
                <a:gd name="connsiteY2" fmla="*/ 433346 h 866692"/>
                <a:gd name="connsiteX3" fmla="*/ 433346 w 866692"/>
                <a:gd name="connsiteY3" fmla="*/ 866692 h 866692"/>
                <a:gd name="connsiteX4" fmla="*/ 0 w 866692"/>
                <a:gd name="connsiteY4" fmla="*/ 433346 h 86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6692" h="866692">
                  <a:moveTo>
                    <a:pt x="0" y="433346"/>
                  </a:moveTo>
                  <a:cubicBezTo>
                    <a:pt x="0" y="194016"/>
                    <a:pt x="194016" y="0"/>
                    <a:pt x="433346" y="0"/>
                  </a:cubicBezTo>
                  <a:cubicBezTo>
                    <a:pt x="672676" y="0"/>
                    <a:pt x="866692" y="194016"/>
                    <a:pt x="866692" y="433346"/>
                  </a:cubicBezTo>
                  <a:cubicBezTo>
                    <a:pt x="866692" y="672676"/>
                    <a:pt x="672676" y="866692"/>
                    <a:pt x="433346" y="866692"/>
                  </a:cubicBezTo>
                  <a:cubicBezTo>
                    <a:pt x="194016" y="866692"/>
                    <a:pt x="0" y="672676"/>
                    <a:pt x="0" y="433346"/>
                  </a:cubicBez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33CC33"/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49784" tIns="149784" rIns="149784" bIns="149784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 dirty="0"/>
            </a:p>
          </p:txBody>
        </p:sp>
        <p:sp>
          <p:nvSpPr>
            <p:cNvPr id="10" name="Freeform 59">
              <a:extLst>
                <a:ext uri="{FF2B5EF4-FFF2-40B4-BE49-F238E27FC236}">
                  <a16:creationId xmlns:a16="http://schemas.microsoft.com/office/drawing/2014/main" id="{1E8F73A3-8BC7-4B46-8E5C-D57BFACF0F8D}"/>
                </a:ext>
              </a:extLst>
            </p:cNvPr>
            <p:cNvSpPr/>
            <p:nvPr/>
          </p:nvSpPr>
          <p:spPr>
            <a:xfrm>
              <a:off x="6685200" y="1789200"/>
              <a:ext cx="493200" cy="493200"/>
            </a:xfrm>
            <a:custGeom>
              <a:avLst/>
              <a:gdLst>
                <a:gd name="connsiteX0" fmla="*/ 0 w 866692"/>
                <a:gd name="connsiteY0" fmla="*/ 433346 h 866692"/>
                <a:gd name="connsiteX1" fmla="*/ 433346 w 866692"/>
                <a:gd name="connsiteY1" fmla="*/ 0 h 866692"/>
                <a:gd name="connsiteX2" fmla="*/ 866692 w 866692"/>
                <a:gd name="connsiteY2" fmla="*/ 433346 h 866692"/>
                <a:gd name="connsiteX3" fmla="*/ 433346 w 866692"/>
                <a:gd name="connsiteY3" fmla="*/ 866692 h 866692"/>
                <a:gd name="connsiteX4" fmla="*/ 0 w 866692"/>
                <a:gd name="connsiteY4" fmla="*/ 433346 h 86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6692" h="866692">
                  <a:moveTo>
                    <a:pt x="0" y="433346"/>
                  </a:moveTo>
                  <a:cubicBezTo>
                    <a:pt x="0" y="194016"/>
                    <a:pt x="194016" y="0"/>
                    <a:pt x="433346" y="0"/>
                  </a:cubicBezTo>
                  <a:cubicBezTo>
                    <a:pt x="672676" y="0"/>
                    <a:pt x="866692" y="194016"/>
                    <a:pt x="866692" y="433346"/>
                  </a:cubicBezTo>
                  <a:cubicBezTo>
                    <a:pt x="866692" y="672676"/>
                    <a:pt x="672676" y="866692"/>
                    <a:pt x="433346" y="866692"/>
                  </a:cubicBezTo>
                  <a:cubicBezTo>
                    <a:pt x="194016" y="866692"/>
                    <a:pt x="0" y="672676"/>
                    <a:pt x="0" y="433346"/>
                  </a:cubicBez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33CC33"/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49784" tIns="149784" rIns="149784" bIns="149784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0AB16C5-0563-46E1-A7C2-4FAB61CD5586}"/>
              </a:ext>
            </a:extLst>
          </p:cNvPr>
          <p:cNvGrpSpPr/>
          <p:nvPr/>
        </p:nvGrpSpPr>
        <p:grpSpPr>
          <a:xfrm rot="1782478">
            <a:off x="6984000" y="2660193"/>
            <a:ext cx="986400" cy="986400"/>
            <a:chOff x="6192000" y="1296000"/>
            <a:chExt cx="986400" cy="986400"/>
          </a:xfrm>
        </p:grpSpPr>
        <p:sp>
          <p:nvSpPr>
            <p:cNvPr id="13" name="Freeform 59">
              <a:extLst>
                <a:ext uri="{FF2B5EF4-FFF2-40B4-BE49-F238E27FC236}">
                  <a16:creationId xmlns:a16="http://schemas.microsoft.com/office/drawing/2014/main" id="{BB990CC6-493B-4C0D-93D2-5CEACAA6784C}"/>
                </a:ext>
              </a:extLst>
            </p:cNvPr>
            <p:cNvSpPr/>
            <p:nvPr/>
          </p:nvSpPr>
          <p:spPr>
            <a:xfrm>
              <a:off x="6192000" y="1296000"/>
              <a:ext cx="493200" cy="493200"/>
            </a:xfrm>
            <a:custGeom>
              <a:avLst/>
              <a:gdLst>
                <a:gd name="connsiteX0" fmla="*/ 0 w 866692"/>
                <a:gd name="connsiteY0" fmla="*/ 433346 h 866692"/>
                <a:gd name="connsiteX1" fmla="*/ 433346 w 866692"/>
                <a:gd name="connsiteY1" fmla="*/ 0 h 866692"/>
                <a:gd name="connsiteX2" fmla="*/ 866692 w 866692"/>
                <a:gd name="connsiteY2" fmla="*/ 433346 h 866692"/>
                <a:gd name="connsiteX3" fmla="*/ 433346 w 866692"/>
                <a:gd name="connsiteY3" fmla="*/ 866692 h 866692"/>
                <a:gd name="connsiteX4" fmla="*/ 0 w 866692"/>
                <a:gd name="connsiteY4" fmla="*/ 433346 h 86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6692" h="866692">
                  <a:moveTo>
                    <a:pt x="0" y="433346"/>
                  </a:moveTo>
                  <a:cubicBezTo>
                    <a:pt x="0" y="194016"/>
                    <a:pt x="194016" y="0"/>
                    <a:pt x="433346" y="0"/>
                  </a:cubicBezTo>
                  <a:cubicBezTo>
                    <a:pt x="672676" y="0"/>
                    <a:pt x="866692" y="194016"/>
                    <a:pt x="866692" y="433346"/>
                  </a:cubicBezTo>
                  <a:cubicBezTo>
                    <a:pt x="866692" y="672676"/>
                    <a:pt x="672676" y="866692"/>
                    <a:pt x="433346" y="866692"/>
                  </a:cubicBezTo>
                  <a:cubicBezTo>
                    <a:pt x="194016" y="866692"/>
                    <a:pt x="0" y="672676"/>
                    <a:pt x="0" y="433346"/>
                  </a:cubicBez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33CC33"/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49784" tIns="149784" rIns="149784" bIns="149784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 dirty="0"/>
            </a:p>
          </p:txBody>
        </p:sp>
        <p:sp>
          <p:nvSpPr>
            <p:cNvPr id="14" name="Freeform 59">
              <a:extLst>
                <a:ext uri="{FF2B5EF4-FFF2-40B4-BE49-F238E27FC236}">
                  <a16:creationId xmlns:a16="http://schemas.microsoft.com/office/drawing/2014/main" id="{747CE789-7BA1-42C3-860F-43FAEA8F5CBF}"/>
                </a:ext>
              </a:extLst>
            </p:cNvPr>
            <p:cNvSpPr/>
            <p:nvPr/>
          </p:nvSpPr>
          <p:spPr>
            <a:xfrm>
              <a:off x="6685200" y="1296000"/>
              <a:ext cx="493200" cy="493200"/>
            </a:xfrm>
            <a:custGeom>
              <a:avLst/>
              <a:gdLst>
                <a:gd name="connsiteX0" fmla="*/ 0 w 866692"/>
                <a:gd name="connsiteY0" fmla="*/ 433346 h 866692"/>
                <a:gd name="connsiteX1" fmla="*/ 433346 w 866692"/>
                <a:gd name="connsiteY1" fmla="*/ 0 h 866692"/>
                <a:gd name="connsiteX2" fmla="*/ 866692 w 866692"/>
                <a:gd name="connsiteY2" fmla="*/ 433346 h 866692"/>
                <a:gd name="connsiteX3" fmla="*/ 433346 w 866692"/>
                <a:gd name="connsiteY3" fmla="*/ 866692 h 866692"/>
                <a:gd name="connsiteX4" fmla="*/ 0 w 866692"/>
                <a:gd name="connsiteY4" fmla="*/ 433346 h 86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6692" h="866692">
                  <a:moveTo>
                    <a:pt x="0" y="433346"/>
                  </a:moveTo>
                  <a:cubicBezTo>
                    <a:pt x="0" y="194016"/>
                    <a:pt x="194016" y="0"/>
                    <a:pt x="433346" y="0"/>
                  </a:cubicBezTo>
                  <a:cubicBezTo>
                    <a:pt x="672676" y="0"/>
                    <a:pt x="866692" y="194016"/>
                    <a:pt x="866692" y="433346"/>
                  </a:cubicBezTo>
                  <a:cubicBezTo>
                    <a:pt x="866692" y="672676"/>
                    <a:pt x="672676" y="866692"/>
                    <a:pt x="433346" y="866692"/>
                  </a:cubicBezTo>
                  <a:cubicBezTo>
                    <a:pt x="194016" y="866692"/>
                    <a:pt x="0" y="672676"/>
                    <a:pt x="0" y="433346"/>
                  </a:cubicBez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33CC33"/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49784" tIns="149784" rIns="149784" bIns="149784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 dirty="0"/>
            </a:p>
          </p:txBody>
        </p:sp>
        <p:sp>
          <p:nvSpPr>
            <p:cNvPr id="15" name="Freeform 59">
              <a:extLst>
                <a:ext uri="{FF2B5EF4-FFF2-40B4-BE49-F238E27FC236}">
                  <a16:creationId xmlns:a16="http://schemas.microsoft.com/office/drawing/2014/main" id="{61C527D2-5C9C-4C0F-AD7A-484C84B67D3D}"/>
                </a:ext>
              </a:extLst>
            </p:cNvPr>
            <p:cNvSpPr/>
            <p:nvPr/>
          </p:nvSpPr>
          <p:spPr>
            <a:xfrm>
              <a:off x="6192000" y="1789200"/>
              <a:ext cx="493200" cy="493200"/>
            </a:xfrm>
            <a:custGeom>
              <a:avLst/>
              <a:gdLst>
                <a:gd name="connsiteX0" fmla="*/ 0 w 866692"/>
                <a:gd name="connsiteY0" fmla="*/ 433346 h 866692"/>
                <a:gd name="connsiteX1" fmla="*/ 433346 w 866692"/>
                <a:gd name="connsiteY1" fmla="*/ 0 h 866692"/>
                <a:gd name="connsiteX2" fmla="*/ 866692 w 866692"/>
                <a:gd name="connsiteY2" fmla="*/ 433346 h 866692"/>
                <a:gd name="connsiteX3" fmla="*/ 433346 w 866692"/>
                <a:gd name="connsiteY3" fmla="*/ 866692 h 866692"/>
                <a:gd name="connsiteX4" fmla="*/ 0 w 866692"/>
                <a:gd name="connsiteY4" fmla="*/ 433346 h 86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6692" h="866692">
                  <a:moveTo>
                    <a:pt x="0" y="433346"/>
                  </a:moveTo>
                  <a:cubicBezTo>
                    <a:pt x="0" y="194016"/>
                    <a:pt x="194016" y="0"/>
                    <a:pt x="433346" y="0"/>
                  </a:cubicBezTo>
                  <a:cubicBezTo>
                    <a:pt x="672676" y="0"/>
                    <a:pt x="866692" y="194016"/>
                    <a:pt x="866692" y="433346"/>
                  </a:cubicBezTo>
                  <a:cubicBezTo>
                    <a:pt x="866692" y="672676"/>
                    <a:pt x="672676" y="866692"/>
                    <a:pt x="433346" y="866692"/>
                  </a:cubicBezTo>
                  <a:cubicBezTo>
                    <a:pt x="194016" y="866692"/>
                    <a:pt x="0" y="672676"/>
                    <a:pt x="0" y="433346"/>
                  </a:cubicBez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33CC33"/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49784" tIns="149784" rIns="149784" bIns="149784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 dirty="0"/>
            </a:p>
          </p:txBody>
        </p:sp>
        <p:sp>
          <p:nvSpPr>
            <p:cNvPr id="16" name="Freeform 59">
              <a:extLst>
                <a:ext uri="{FF2B5EF4-FFF2-40B4-BE49-F238E27FC236}">
                  <a16:creationId xmlns:a16="http://schemas.microsoft.com/office/drawing/2014/main" id="{B82B20F7-7D97-4E92-B682-9E7A44EEDFCC}"/>
                </a:ext>
              </a:extLst>
            </p:cNvPr>
            <p:cNvSpPr/>
            <p:nvPr/>
          </p:nvSpPr>
          <p:spPr>
            <a:xfrm>
              <a:off x="6685200" y="1789200"/>
              <a:ext cx="493200" cy="493200"/>
            </a:xfrm>
            <a:custGeom>
              <a:avLst/>
              <a:gdLst>
                <a:gd name="connsiteX0" fmla="*/ 0 w 866692"/>
                <a:gd name="connsiteY0" fmla="*/ 433346 h 866692"/>
                <a:gd name="connsiteX1" fmla="*/ 433346 w 866692"/>
                <a:gd name="connsiteY1" fmla="*/ 0 h 866692"/>
                <a:gd name="connsiteX2" fmla="*/ 866692 w 866692"/>
                <a:gd name="connsiteY2" fmla="*/ 433346 h 866692"/>
                <a:gd name="connsiteX3" fmla="*/ 433346 w 866692"/>
                <a:gd name="connsiteY3" fmla="*/ 866692 h 866692"/>
                <a:gd name="connsiteX4" fmla="*/ 0 w 866692"/>
                <a:gd name="connsiteY4" fmla="*/ 433346 h 86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6692" h="866692">
                  <a:moveTo>
                    <a:pt x="0" y="433346"/>
                  </a:moveTo>
                  <a:cubicBezTo>
                    <a:pt x="0" y="194016"/>
                    <a:pt x="194016" y="0"/>
                    <a:pt x="433346" y="0"/>
                  </a:cubicBezTo>
                  <a:cubicBezTo>
                    <a:pt x="672676" y="0"/>
                    <a:pt x="866692" y="194016"/>
                    <a:pt x="866692" y="433346"/>
                  </a:cubicBezTo>
                  <a:cubicBezTo>
                    <a:pt x="866692" y="672676"/>
                    <a:pt x="672676" y="866692"/>
                    <a:pt x="433346" y="866692"/>
                  </a:cubicBezTo>
                  <a:cubicBezTo>
                    <a:pt x="194016" y="866692"/>
                    <a:pt x="0" y="672676"/>
                    <a:pt x="0" y="433346"/>
                  </a:cubicBez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33CC33"/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49784" tIns="149784" rIns="149784" bIns="149784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E6EA600-FF94-4691-9476-D85209D158B6}"/>
              </a:ext>
            </a:extLst>
          </p:cNvPr>
          <p:cNvGrpSpPr/>
          <p:nvPr/>
        </p:nvGrpSpPr>
        <p:grpSpPr>
          <a:xfrm rot="19817522" flipH="1">
            <a:off x="5387960" y="2660760"/>
            <a:ext cx="986400" cy="986400"/>
            <a:chOff x="6192000" y="1296000"/>
            <a:chExt cx="986400" cy="986400"/>
          </a:xfrm>
        </p:grpSpPr>
        <p:sp>
          <p:nvSpPr>
            <p:cNvPr id="18" name="Freeform 59">
              <a:extLst>
                <a:ext uri="{FF2B5EF4-FFF2-40B4-BE49-F238E27FC236}">
                  <a16:creationId xmlns:a16="http://schemas.microsoft.com/office/drawing/2014/main" id="{180CABE6-37C0-4C7C-A5B7-EA7F168B2BDC}"/>
                </a:ext>
              </a:extLst>
            </p:cNvPr>
            <p:cNvSpPr/>
            <p:nvPr/>
          </p:nvSpPr>
          <p:spPr>
            <a:xfrm>
              <a:off x="6192000" y="1296000"/>
              <a:ext cx="493200" cy="493200"/>
            </a:xfrm>
            <a:custGeom>
              <a:avLst/>
              <a:gdLst>
                <a:gd name="connsiteX0" fmla="*/ 0 w 866692"/>
                <a:gd name="connsiteY0" fmla="*/ 433346 h 866692"/>
                <a:gd name="connsiteX1" fmla="*/ 433346 w 866692"/>
                <a:gd name="connsiteY1" fmla="*/ 0 h 866692"/>
                <a:gd name="connsiteX2" fmla="*/ 866692 w 866692"/>
                <a:gd name="connsiteY2" fmla="*/ 433346 h 866692"/>
                <a:gd name="connsiteX3" fmla="*/ 433346 w 866692"/>
                <a:gd name="connsiteY3" fmla="*/ 866692 h 866692"/>
                <a:gd name="connsiteX4" fmla="*/ 0 w 866692"/>
                <a:gd name="connsiteY4" fmla="*/ 433346 h 86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6692" h="866692">
                  <a:moveTo>
                    <a:pt x="0" y="433346"/>
                  </a:moveTo>
                  <a:cubicBezTo>
                    <a:pt x="0" y="194016"/>
                    <a:pt x="194016" y="0"/>
                    <a:pt x="433346" y="0"/>
                  </a:cubicBezTo>
                  <a:cubicBezTo>
                    <a:pt x="672676" y="0"/>
                    <a:pt x="866692" y="194016"/>
                    <a:pt x="866692" y="433346"/>
                  </a:cubicBezTo>
                  <a:cubicBezTo>
                    <a:pt x="866692" y="672676"/>
                    <a:pt x="672676" y="866692"/>
                    <a:pt x="433346" y="866692"/>
                  </a:cubicBezTo>
                  <a:cubicBezTo>
                    <a:pt x="194016" y="866692"/>
                    <a:pt x="0" y="672676"/>
                    <a:pt x="0" y="433346"/>
                  </a:cubicBez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33CC33"/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49784" tIns="149784" rIns="149784" bIns="149784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 dirty="0"/>
            </a:p>
          </p:txBody>
        </p:sp>
        <p:sp>
          <p:nvSpPr>
            <p:cNvPr id="19" name="Freeform 59">
              <a:extLst>
                <a:ext uri="{FF2B5EF4-FFF2-40B4-BE49-F238E27FC236}">
                  <a16:creationId xmlns:a16="http://schemas.microsoft.com/office/drawing/2014/main" id="{4072E31C-6183-49E4-8565-91222CFBD79A}"/>
                </a:ext>
              </a:extLst>
            </p:cNvPr>
            <p:cNvSpPr/>
            <p:nvPr/>
          </p:nvSpPr>
          <p:spPr>
            <a:xfrm>
              <a:off x="6685200" y="1296000"/>
              <a:ext cx="493200" cy="493200"/>
            </a:xfrm>
            <a:custGeom>
              <a:avLst/>
              <a:gdLst>
                <a:gd name="connsiteX0" fmla="*/ 0 w 866692"/>
                <a:gd name="connsiteY0" fmla="*/ 433346 h 866692"/>
                <a:gd name="connsiteX1" fmla="*/ 433346 w 866692"/>
                <a:gd name="connsiteY1" fmla="*/ 0 h 866692"/>
                <a:gd name="connsiteX2" fmla="*/ 866692 w 866692"/>
                <a:gd name="connsiteY2" fmla="*/ 433346 h 866692"/>
                <a:gd name="connsiteX3" fmla="*/ 433346 w 866692"/>
                <a:gd name="connsiteY3" fmla="*/ 866692 h 866692"/>
                <a:gd name="connsiteX4" fmla="*/ 0 w 866692"/>
                <a:gd name="connsiteY4" fmla="*/ 433346 h 86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6692" h="866692">
                  <a:moveTo>
                    <a:pt x="0" y="433346"/>
                  </a:moveTo>
                  <a:cubicBezTo>
                    <a:pt x="0" y="194016"/>
                    <a:pt x="194016" y="0"/>
                    <a:pt x="433346" y="0"/>
                  </a:cubicBezTo>
                  <a:cubicBezTo>
                    <a:pt x="672676" y="0"/>
                    <a:pt x="866692" y="194016"/>
                    <a:pt x="866692" y="433346"/>
                  </a:cubicBezTo>
                  <a:cubicBezTo>
                    <a:pt x="866692" y="672676"/>
                    <a:pt x="672676" y="866692"/>
                    <a:pt x="433346" y="866692"/>
                  </a:cubicBezTo>
                  <a:cubicBezTo>
                    <a:pt x="194016" y="866692"/>
                    <a:pt x="0" y="672676"/>
                    <a:pt x="0" y="433346"/>
                  </a:cubicBez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33CC33"/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49784" tIns="149784" rIns="149784" bIns="149784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 dirty="0"/>
            </a:p>
          </p:txBody>
        </p:sp>
        <p:sp>
          <p:nvSpPr>
            <p:cNvPr id="20" name="Freeform 59">
              <a:extLst>
                <a:ext uri="{FF2B5EF4-FFF2-40B4-BE49-F238E27FC236}">
                  <a16:creationId xmlns:a16="http://schemas.microsoft.com/office/drawing/2014/main" id="{C5F7061C-C7ED-454F-8287-9742C1A01E03}"/>
                </a:ext>
              </a:extLst>
            </p:cNvPr>
            <p:cNvSpPr/>
            <p:nvPr/>
          </p:nvSpPr>
          <p:spPr>
            <a:xfrm>
              <a:off x="6192000" y="1789200"/>
              <a:ext cx="493200" cy="493200"/>
            </a:xfrm>
            <a:custGeom>
              <a:avLst/>
              <a:gdLst>
                <a:gd name="connsiteX0" fmla="*/ 0 w 866692"/>
                <a:gd name="connsiteY0" fmla="*/ 433346 h 866692"/>
                <a:gd name="connsiteX1" fmla="*/ 433346 w 866692"/>
                <a:gd name="connsiteY1" fmla="*/ 0 h 866692"/>
                <a:gd name="connsiteX2" fmla="*/ 866692 w 866692"/>
                <a:gd name="connsiteY2" fmla="*/ 433346 h 866692"/>
                <a:gd name="connsiteX3" fmla="*/ 433346 w 866692"/>
                <a:gd name="connsiteY3" fmla="*/ 866692 h 866692"/>
                <a:gd name="connsiteX4" fmla="*/ 0 w 866692"/>
                <a:gd name="connsiteY4" fmla="*/ 433346 h 86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6692" h="866692">
                  <a:moveTo>
                    <a:pt x="0" y="433346"/>
                  </a:moveTo>
                  <a:cubicBezTo>
                    <a:pt x="0" y="194016"/>
                    <a:pt x="194016" y="0"/>
                    <a:pt x="433346" y="0"/>
                  </a:cubicBezTo>
                  <a:cubicBezTo>
                    <a:pt x="672676" y="0"/>
                    <a:pt x="866692" y="194016"/>
                    <a:pt x="866692" y="433346"/>
                  </a:cubicBezTo>
                  <a:cubicBezTo>
                    <a:pt x="866692" y="672676"/>
                    <a:pt x="672676" y="866692"/>
                    <a:pt x="433346" y="866692"/>
                  </a:cubicBezTo>
                  <a:cubicBezTo>
                    <a:pt x="194016" y="866692"/>
                    <a:pt x="0" y="672676"/>
                    <a:pt x="0" y="433346"/>
                  </a:cubicBez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33CC33"/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49784" tIns="149784" rIns="149784" bIns="149784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 dirty="0"/>
            </a:p>
          </p:txBody>
        </p:sp>
        <p:sp>
          <p:nvSpPr>
            <p:cNvPr id="21" name="Freeform 59">
              <a:extLst>
                <a:ext uri="{FF2B5EF4-FFF2-40B4-BE49-F238E27FC236}">
                  <a16:creationId xmlns:a16="http://schemas.microsoft.com/office/drawing/2014/main" id="{F366125E-B8B2-4455-8142-FF5F97523894}"/>
                </a:ext>
              </a:extLst>
            </p:cNvPr>
            <p:cNvSpPr/>
            <p:nvPr/>
          </p:nvSpPr>
          <p:spPr>
            <a:xfrm>
              <a:off x="6685200" y="1789200"/>
              <a:ext cx="493200" cy="493200"/>
            </a:xfrm>
            <a:custGeom>
              <a:avLst/>
              <a:gdLst>
                <a:gd name="connsiteX0" fmla="*/ 0 w 866692"/>
                <a:gd name="connsiteY0" fmla="*/ 433346 h 866692"/>
                <a:gd name="connsiteX1" fmla="*/ 433346 w 866692"/>
                <a:gd name="connsiteY1" fmla="*/ 0 h 866692"/>
                <a:gd name="connsiteX2" fmla="*/ 866692 w 866692"/>
                <a:gd name="connsiteY2" fmla="*/ 433346 h 866692"/>
                <a:gd name="connsiteX3" fmla="*/ 433346 w 866692"/>
                <a:gd name="connsiteY3" fmla="*/ 866692 h 866692"/>
                <a:gd name="connsiteX4" fmla="*/ 0 w 866692"/>
                <a:gd name="connsiteY4" fmla="*/ 433346 h 86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6692" h="866692">
                  <a:moveTo>
                    <a:pt x="0" y="433346"/>
                  </a:moveTo>
                  <a:cubicBezTo>
                    <a:pt x="0" y="194016"/>
                    <a:pt x="194016" y="0"/>
                    <a:pt x="433346" y="0"/>
                  </a:cubicBezTo>
                  <a:cubicBezTo>
                    <a:pt x="672676" y="0"/>
                    <a:pt x="866692" y="194016"/>
                    <a:pt x="866692" y="433346"/>
                  </a:cubicBezTo>
                  <a:cubicBezTo>
                    <a:pt x="866692" y="672676"/>
                    <a:pt x="672676" y="866692"/>
                    <a:pt x="433346" y="866692"/>
                  </a:cubicBezTo>
                  <a:cubicBezTo>
                    <a:pt x="194016" y="866692"/>
                    <a:pt x="0" y="672676"/>
                    <a:pt x="0" y="433346"/>
                  </a:cubicBez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33CC33"/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49784" tIns="149784" rIns="149784" bIns="149784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 dirty="0"/>
            </a:p>
          </p:txBody>
        </p:sp>
      </p:grpSp>
      <p:sp>
        <p:nvSpPr>
          <p:cNvPr id="23" name="Freeform 59">
            <a:extLst>
              <a:ext uri="{FF2B5EF4-FFF2-40B4-BE49-F238E27FC236}">
                <a16:creationId xmlns:a16="http://schemas.microsoft.com/office/drawing/2014/main" id="{B522F815-39E5-4C20-BCE0-DE2236F1CAEA}"/>
              </a:ext>
            </a:extLst>
          </p:cNvPr>
          <p:cNvSpPr/>
          <p:nvPr/>
        </p:nvSpPr>
        <p:spPr>
          <a:xfrm>
            <a:off x="2195735" y="1030416"/>
            <a:ext cx="1037277" cy="1037277"/>
          </a:xfrm>
          <a:custGeom>
            <a:avLst/>
            <a:gdLst>
              <a:gd name="connsiteX0" fmla="*/ 0 w 866692"/>
              <a:gd name="connsiteY0" fmla="*/ 433346 h 866692"/>
              <a:gd name="connsiteX1" fmla="*/ 433346 w 866692"/>
              <a:gd name="connsiteY1" fmla="*/ 0 h 866692"/>
              <a:gd name="connsiteX2" fmla="*/ 866692 w 866692"/>
              <a:gd name="connsiteY2" fmla="*/ 433346 h 866692"/>
              <a:gd name="connsiteX3" fmla="*/ 433346 w 866692"/>
              <a:gd name="connsiteY3" fmla="*/ 866692 h 866692"/>
              <a:gd name="connsiteX4" fmla="*/ 0 w 866692"/>
              <a:gd name="connsiteY4" fmla="*/ 433346 h 86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692" h="866692">
                <a:moveTo>
                  <a:pt x="0" y="433346"/>
                </a:moveTo>
                <a:cubicBezTo>
                  <a:pt x="0" y="194016"/>
                  <a:pt x="194016" y="0"/>
                  <a:pt x="433346" y="0"/>
                </a:cubicBezTo>
                <a:cubicBezTo>
                  <a:pt x="672676" y="0"/>
                  <a:pt x="866692" y="194016"/>
                  <a:pt x="866692" y="433346"/>
                </a:cubicBezTo>
                <a:cubicBezTo>
                  <a:pt x="866692" y="672676"/>
                  <a:pt x="672676" y="866692"/>
                  <a:pt x="433346" y="866692"/>
                </a:cubicBezTo>
                <a:cubicBezTo>
                  <a:pt x="194016" y="866692"/>
                  <a:pt x="0" y="672676"/>
                  <a:pt x="0" y="433346"/>
                </a:cubicBezTo>
                <a:close/>
              </a:path>
            </a:pathLst>
          </a:custGeom>
          <a:gradFill>
            <a:gsLst>
              <a:gs pos="0">
                <a:srgbClr val="00B050"/>
              </a:gs>
              <a:gs pos="100000">
                <a:srgbClr val="33CC33"/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spcFirstLastPara="0" vert="horz" wrap="square" lIns="149784" tIns="149784" rIns="149784" bIns="149784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800" kern="1200" dirty="0"/>
          </a:p>
        </p:txBody>
      </p:sp>
      <p:sp>
        <p:nvSpPr>
          <p:cNvPr id="24" name="Freeform 59">
            <a:extLst>
              <a:ext uri="{FF2B5EF4-FFF2-40B4-BE49-F238E27FC236}">
                <a16:creationId xmlns:a16="http://schemas.microsoft.com/office/drawing/2014/main" id="{0D8B683F-48AA-42B4-A19F-3C8281010733}"/>
              </a:ext>
            </a:extLst>
          </p:cNvPr>
          <p:cNvSpPr/>
          <p:nvPr/>
        </p:nvSpPr>
        <p:spPr>
          <a:xfrm>
            <a:off x="3175200" y="1601804"/>
            <a:ext cx="1037277" cy="1037277"/>
          </a:xfrm>
          <a:custGeom>
            <a:avLst/>
            <a:gdLst>
              <a:gd name="connsiteX0" fmla="*/ 0 w 866692"/>
              <a:gd name="connsiteY0" fmla="*/ 433346 h 866692"/>
              <a:gd name="connsiteX1" fmla="*/ 433346 w 866692"/>
              <a:gd name="connsiteY1" fmla="*/ 0 h 866692"/>
              <a:gd name="connsiteX2" fmla="*/ 866692 w 866692"/>
              <a:gd name="connsiteY2" fmla="*/ 433346 h 866692"/>
              <a:gd name="connsiteX3" fmla="*/ 433346 w 866692"/>
              <a:gd name="connsiteY3" fmla="*/ 866692 h 866692"/>
              <a:gd name="connsiteX4" fmla="*/ 0 w 866692"/>
              <a:gd name="connsiteY4" fmla="*/ 433346 h 86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692" h="866692">
                <a:moveTo>
                  <a:pt x="0" y="433346"/>
                </a:moveTo>
                <a:cubicBezTo>
                  <a:pt x="0" y="194016"/>
                  <a:pt x="194016" y="0"/>
                  <a:pt x="433346" y="0"/>
                </a:cubicBezTo>
                <a:cubicBezTo>
                  <a:pt x="672676" y="0"/>
                  <a:pt x="866692" y="194016"/>
                  <a:pt x="866692" y="433346"/>
                </a:cubicBezTo>
                <a:cubicBezTo>
                  <a:pt x="866692" y="672676"/>
                  <a:pt x="672676" y="866692"/>
                  <a:pt x="433346" y="866692"/>
                </a:cubicBezTo>
                <a:cubicBezTo>
                  <a:pt x="194016" y="866692"/>
                  <a:pt x="0" y="672676"/>
                  <a:pt x="0" y="433346"/>
                </a:cubicBezTo>
                <a:close/>
              </a:path>
            </a:pathLst>
          </a:custGeom>
          <a:gradFill>
            <a:gsLst>
              <a:gs pos="0">
                <a:srgbClr val="00B050"/>
              </a:gs>
              <a:gs pos="100000">
                <a:srgbClr val="33CC33"/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spcFirstLastPara="0" vert="horz" wrap="square" lIns="149784" tIns="149784" rIns="149784" bIns="149784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800" kern="1200" dirty="0"/>
          </a:p>
        </p:txBody>
      </p:sp>
      <p:sp>
        <p:nvSpPr>
          <p:cNvPr id="25" name="Freeform 59">
            <a:extLst>
              <a:ext uri="{FF2B5EF4-FFF2-40B4-BE49-F238E27FC236}">
                <a16:creationId xmlns:a16="http://schemas.microsoft.com/office/drawing/2014/main" id="{3F4C5520-A0EF-444D-9B1E-801CE94BC740}"/>
              </a:ext>
            </a:extLst>
          </p:cNvPr>
          <p:cNvSpPr/>
          <p:nvPr/>
        </p:nvSpPr>
        <p:spPr>
          <a:xfrm>
            <a:off x="1198526" y="1601803"/>
            <a:ext cx="1037277" cy="1037277"/>
          </a:xfrm>
          <a:custGeom>
            <a:avLst/>
            <a:gdLst>
              <a:gd name="connsiteX0" fmla="*/ 0 w 866692"/>
              <a:gd name="connsiteY0" fmla="*/ 433346 h 866692"/>
              <a:gd name="connsiteX1" fmla="*/ 433346 w 866692"/>
              <a:gd name="connsiteY1" fmla="*/ 0 h 866692"/>
              <a:gd name="connsiteX2" fmla="*/ 866692 w 866692"/>
              <a:gd name="connsiteY2" fmla="*/ 433346 h 866692"/>
              <a:gd name="connsiteX3" fmla="*/ 433346 w 866692"/>
              <a:gd name="connsiteY3" fmla="*/ 866692 h 866692"/>
              <a:gd name="connsiteX4" fmla="*/ 0 w 866692"/>
              <a:gd name="connsiteY4" fmla="*/ 433346 h 86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692" h="866692">
                <a:moveTo>
                  <a:pt x="0" y="433346"/>
                </a:moveTo>
                <a:cubicBezTo>
                  <a:pt x="0" y="194016"/>
                  <a:pt x="194016" y="0"/>
                  <a:pt x="433346" y="0"/>
                </a:cubicBezTo>
                <a:cubicBezTo>
                  <a:pt x="672676" y="0"/>
                  <a:pt x="866692" y="194016"/>
                  <a:pt x="866692" y="433346"/>
                </a:cubicBezTo>
                <a:cubicBezTo>
                  <a:pt x="866692" y="672676"/>
                  <a:pt x="672676" y="866692"/>
                  <a:pt x="433346" y="866692"/>
                </a:cubicBezTo>
                <a:cubicBezTo>
                  <a:pt x="194016" y="866692"/>
                  <a:pt x="0" y="672676"/>
                  <a:pt x="0" y="433346"/>
                </a:cubicBezTo>
                <a:close/>
              </a:path>
            </a:pathLst>
          </a:custGeom>
          <a:gradFill>
            <a:gsLst>
              <a:gs pos="0">
                <a:srgbClr val="00B050"/>
              </a:gs>
              <a:gs pos="100000">
                <a:srgbClr val="33CC33"/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spcFirstLastPara="0" vert="horz" wrap="square" lIns="149784" tIns="149784" rIns="149784" bIns="149784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800" kern="1200" dirty="0"/>
          </a:p>
        </p:txBody>
      </p:sp>
      <p:sp>
        <p:nvSpPr>
          <p:cNvPr id="26" name="Freeform 59">
            <a:extLst>
              <a:ext uri="{FF2B5EF4-FFF2-40B4-BE49-F238E27FC236}">
                <a16:creationId xmlns:a16="http://schemas.microsoft.com/office/drawing/2014/main" id="{34F71E73-C8E4-4FCB-9539-2F66A39C324A}"/>
              </a:ext>
            </a:extLst>
          </p:cNvPr>
          <p:cNvSpPr/>
          <p:nvPr/>
        </p:nvSpPr>
        <p:spPr>
          <a:xfrm>
            <a:off x="1665590" y="2879174"/>
            <a:ext cx="1037277" cy="1037277"/>
          </a:xfrm>
          <a:custGeom>
            <a:avLst/>
            <a:gdLst>
              <a:gd name="connsiteX0" fmla="*/ 0 w 866692"/>
              <a:gd name="connsiteY0" fmla="*/ 433346 h 866692"/>
              <a:gd name="connsiteX1" fmla="*/ 433346 w 866692"/>
              <a:gd name="connsiteY1" fmla="*/ 0 h 866692"/>
              <a:gd name="connsiteX2" fmla="*/ 866692 w 866692"/>
              <a:gd name="connsiteY2" fmla="*/ 433346 h 866692"/>
              <a:gd name="connsiteX3" fmla="*/ 433346 w 866692"/>
              <a:gd name="connsiteY3" fmla="*/ 866692 h 866692"/>
              <a:gd name="connsiteX4" fmla="*/ 0 w 866692"/>
              <a:gd name="connsiteY4" fmla="*/ 433346 h 86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692" h="866692">
                <a:moveTo>
                  <a:pt x="0" y="433346"/>
                </a:moveTo>
                <a:cubicBezTo>
                  <a:pt x="0" y="194016"/>
                  <a:pt x="194016" y="0"/>
                  <a:pt x="433346" y="0"/>
                </a:cubicBezTo>
                <a:cubicBezTo>
                  <a:pt x="672676" y="0"/>
                  <a:pt x="866692" y="194016"/>
                  <a:pt x="866692" y="433346"/>
                </a:cubicBezTo>
                <a:cubicBezTo>
                  <a:pt x="866692" y="672676"/>
                  <a:pt x="672676" y="866692"/>
                  <a:pt x="433346" y="866692"/>
                </a:cubicBezTo>
                <a:cubicBezTo>
                  <a:pt x="194016" y="866692"/>
                  <a:pt x="0" y="672676"/>
                  <a:pt x="0" y="433346"/>
                </a:cubicBezTo>
                <a:close/>
              </a:path>
            </a:pathLst>
          </a:custGeom>
          <a:gradFill>
            <a:gsLst>
              <a:gs pos="0">
                <a:srgbClr val="00B050"/>
              </a:gs>
              <a:gs pos="100000">
                <a:srgbClr val="33CC33"/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spcFirstLastPara="0" vert="horz" wrap="square" lIns="149784" tIns="149784" rIns="149784" bIns="149784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800" kern="1200" dirty="0"/>
          </a:p>
        </p:txBody>
      </p:sp>
      <p:sp>
        <p:nvSpPr>
          <p:cNvPr id="27" name="Freeform 59">
            <a:extLst>
              <a:ext uri="{FF2B5EF4-FFF2-40B4-BE49-F238E27FC236}">
                <a16:creationId xmlns:a16="http://schemas.microsoft.com/office/drawing/2014/main" id="{5C44731B-668D-4B5B-B2C1-F1EC7292851A}"/>
              </a:ext>
            </a:extLst>
          </p:cNvPr>
          <p:cNvSpPr/>
          <p:nvPr/>
        </p:nvSpPr>
        <p:spPr>
          <a:xfrm>
            <a:off x="2713524" y="2881867"/>
            <a:ext cx="1037277" cy="1037277"/>
          </a:xfrm>
          <a:custGeom>
            <a:avLst/>
            <a:gdLst>
              <a:gd name="connsiteX0" fmla="*/ 0 w 866692"/>
              <a:gd name="connsiteY0" fmla="*/ 433346 h 866692"/>
              <a:gd name="connsiteX1" fmla="*/ 433346 w 866692"/>
              <a:gd name="connsiteY1" fmla="*/ 0 h 866692"/>
              <a:gd name="connsiteX2" fmla="*/ 866692 w 866692"/>
              <a:gd name="connsiteY2" fmla="*/ 433346 h 866692"/>
              <a:gd name="connsiteX3" fmla="*/ 433346 w 866692"/>
              <a:gd name="connsiteY3" fmla="*/ 866692 h 866692"/>
              <a:gd name="connsiteX4" fmla="*/ 0 w 866692"/>
              <a:gd name="connsiteY4" fmla="*/ 433346 h 86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692" h="866692">
                <a:moveTo>
                  <a:pt x="0" y="433346"/>
                </a:moveTo>
                <a:cubicBezTo>
                  <a:pt x="0" y="194016"/>
                  <a:pt x="194016" y="0"/>
                  <a:pt x="433346" y="0"/>
                </a:cubicBezTo>
                <a:cubicBezTo>
                  <a:pt x="672676" y="0"/>
                  <a:pt x="866692" y="194016"/>
                  <a:pt x="866692" y="433346"/>
                </a:cubicBezTo>
                <a:cubicBezTo>
                  <a:pt x="866692" y="672676"/>
                  <a:pt x="672676" y="866692"/>
                  <a:pt x="433346" y="866692"/>
                </a:cubicBezTo>
                <a:cubicBezTo>
                  <a:pt x="194016" y="866692"/>
                  <a:pt x="0" y="672676"/>
                  <a:pt x="0" y="433346"/>
                </a:cubicBezTo>
                <a:close/>
              </a:path>
            </a:pathLst>
          </a:custGeom>
          <a:gradFill>
            <a:gsLst>
              <a:gs pos="0">
                <a:srgbClr val="00B050"/>
              </a:gs>
              <a:gs pos="100000">
                <a:srgbClr val="33CC33"/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spcFirstLastPara="0" vert="horz" wrap="square" lIns="149784" tIns="149784" rIns="149784" bIns="149784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800" kern="1200" dirty="0"/>
          </a:p>
        </p:txBody>
      </p:sp>
    </p:spTree>
    <p:extLst>
      <p:ext uri="{BB962C8B-B14F-4D97-AF65-F5344CB8AC3E}">
        <p14:creationId xmlns:p14="http://schemas.microsoft.com/office/powerpoint/2010/main" val="34411975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B849A-9D8D-4ED0-9C2D-1FEF4A8DA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18kA round busbars insertion test</a:t>
            </a:r>
          </a:p>
        </p:txBody>
      </p:sp>
      <p:pic>
        <p:nvPicPr>
          <p:cNvPr id="7" name="Content Placeholder 6" descr="A picture containing tool&#10;&#10;Description automatically generated">
            <a:extLst>
              <a:ext uri="{FF2B5EF4-FFF2-40B4-BE49-F238E27FC236}">
                <a16:creationId xmlns:a16="http://schemas.microsoft.com/office/drawing/2014/main" id="{DB41AEE7-64A7-44C8-8C86-54C35EA05A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17474" y="1719362"/>
            <a:ext cx="3679825" cy="206990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8D3CA1-E47F-4997-86A8-39035AA97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743BA0-48B1-4797-8F87-DE97FC395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9570" y="914401"/>
            <a:ext cx="4013083" cy="3680222"/>
          </a:xfrm>
          <a:prstGeom prst="rect">
            <a:avLst/>
          </a:prstGeom>
        </p:spPr>
      </p:pic>
      <p:pic>
        <p:nvPicPr>
          <p:cNvPr id="9" name="Picture 8" descr="A picture containing indoor, piece, gun, weapon&#10;&#10;Description automatically generated">
            <a:extLst>
              <a:ext uri="{FF2B5EF4-FFF2-40B4-BE49-F238E27FC236}">
                <a16:creationId xmlns:a16="http://schemas.microsoft.com/office/drawing/2014/main" id="{3C409C29-62AD-4B98-84A2-1651DA94A7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2527" y="914401"/>
            <a:ext cx="1746523" cy="982419"/>
          </a:xfrm>
          <a:prstGeom prst="rect">
            <a:avLst/>
          </a:prstGeom>
        </p:spPr>
      </p:pic>
      <p:pic>
        <p:nvPicPr>
          <p:cNvPr id="11" name="Picture 10" descr="A picture containing indoor&#10;&#10;Description automatically generated">
            <a:extLst>
              <a:ext uri="{FF2B5EF4-FFF2-40B4-BE49-F238E27FC236}">
                <a16:creationId xmlns:a16="http://schemas.microsoft.com/office/drawing/2014/main" id="{59FE6B0F-F694-4B05-A301-2B6103279DB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214466" y="2369643"/>
            <a:ext cx="2702644" cy="1746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1774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5D67DA-AA26-4B7D-AE42-365E47763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711727D-2BD6-4E60-90F8-847CF7A05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67" y="0"/>
            <a:ext cx="906246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1409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7CCB48-2831-4BFE-A060-BEE2EA80D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6ACDBEF4-6800-4468-B2FE-F78990909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8208472" cy="540000"/>
          </a:xfrm>
        </p:spPr>
        <p:txBody>
          <a:bodyPr/>
          <a:lstStyle/>
          <a:p>
            <a:r>
              <a:rPr lang="en-GB" dirty="0"/>
              <a:t>D2 Cold Mass from Test to Tunnel configuration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A2170BF1-9604-4B16-ABBE-84D9CC06C1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6870"/>
            <a:ext cx="9144000" cy="435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7644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0D7CA-FCA3-45EF-B2F2-EFBE27D0A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LMBRD (D2) Busbars integration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C21F1B-D9A7-4899-A5EC-4532059A9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E5AE2D0-2B3D-4114-9EA6-19D75193228D}"/>
              </a:ext>
            </a:extLst>
          </p:cNvPr>
          <p:cNvGrpSpPr/>
          <p:nvPr/>
        </p:nvGrpSpPr>
        <p:grpSpPr>
          <a:xfrm>
            <a:off x="838036" y="415666"/>
            <a:ext cx="7442156" cy="4858101"/>
            <a:chOff x="1169125" y="361155"/>
            <a:chExt cx="8959124" cy="584835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49C0031-4176-4E41-8CB8-48356BADED2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169125" y="1259246"/>
              <a:ext cx="4224966" cy="4697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9">
              <a:extLst>
                <a:ext uri="{FF2B5EF4-FFF2-40B4-BE49-F238E27FC236}">
                  <a16:creationId xmlns:a16="http://schemas.microsoft.com/office/drawing/2014/main" id="{530C4D3F-2521-409F-830B-6DB18E71061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664199" y="361155"/>
              <a:ext cx="4464050" cy="5848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269440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3330F-57D7-43EE-B381-0780BE120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CLIQ and k-mod Leads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40A5B8-6B84-4FB4-A363-7C2602360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88317F2-CA10-4AE0-9AB5-3EF851CBF49A}"/>
              </a:ext>
            </a:extLst>
          </p:cNvPr>
          <p:cNvGrpSpPr/>
          <p:nvPr/>
        </p:nvGrpSpPr>
        <p:grpSpPr>
          <a:xfrm>
            <a:off x="16639" y="940288"/>
            <a:ext cx="5439845" cy="3791701"/>
            <a:chOff x="16640" y="940289"/>
            <a:chExt cx="4555360" cy="317519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FE1B456-8748-43B3-AE66-B7F4CBED7C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640" y="1218068"/>
              <a:ext cx="4484535" cy="2897415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3058009-0E10-4200-BB81-766E90D3C7BF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>
              <a:off x="1333457" y="1317173"/>
              <a:ext cx="502239" cy="42194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0810FBB-0DEE-4B6F-8C25-451EBE293D36}"/>
                </a:ext>
              </a:extLst>
            </p:cNvPr>
            <p:cNvSpPr txBox="1"/>
            <p:nvPr/>
          </p:nvSpPr>
          <p:spPr>
            <a:xfrm>
              <a:off x="469118" y="1132507"/>
              <a:ext cx="864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K-mod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BA71544B-BF89-41A5-9EEE-085B420C8E62}"/>
                </a:ext>
              </a:extLst>
            </p:cNvPr>
            <p:cNvCxnSpPr>
              <a:cxnSpLocks/>
              <a:stCxn id="11" idx="3"/>
            </p:cNvCxnSpPr>
            <p:nvPr/>
          </p:nvCxnSpPr>
          <p:spPr>
            <a:xfrm>
              <a:off x="2056732" y="1124955"/>
              <a:ext cx="504055" cy="43960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4E1DE6D-C62F-416B-9699-B1471B2AF479}"/>
                </a:ext>
              </a:extLst>
            </p:cNvPr>
            <p:cNvSpPr txBox="1"/>
            <p:nvPr/>
          </p:nvSpPr>
          <p:spPr>
            <a:xfrm>
              <a:off x="1337092" y="940289"/>
              <a:ext cx="7196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CLIQ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E470528-4F2E-4BD5-AEC3-E7E9D9AE4B39}"/>
                </a:ext>
              </a:extLst>
            </p:cNvPr>
            <p:cNvCxnSpPr>
              <a:cxnSpLocks/>
              <a:stCxn id="15" idx="1"/>
            </p:cNvCxnSpPr>
            <p:nvPr/>
          </p:nvCxnSpPr>
          <p:spPr>
            <a:xfrm flipH="1" flipV="1">
              <a:off x="3131840" y="1667106"/>
              <a:ext cx="720520" cy="5040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8D719D0-FF37-483A-989A-703159AFF955}"/>
                </a:ext>
              </a:extLst>
            </p:cNvPr>
            <p:cNvSpPr txBox="1"/>
            <p:nvPr/>
          </p:nvSpPr>
          <p:spPr>
            <a:xfrm>
              <a:off x="3852360" y="1986496"/>
              <a:ext cx="7196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IFS</a:t>
              </a:r>
            </a:p>
          </p:txBody>
        </p:sp>
      </p:grpSp>
      <p:pic>
        <p:nvPicPr>
          <p:cNvPr id="21" name="Picture 20" descr="A close-up of a car engine&#10;&#10;Description automatically generated with low confidence">
            <a:extLst>
              <a:ext uri="{FF2B5EF4-FFF2-40B4-BE49-F238E27FC236}">
                <a16:creationId xmlns:a16="http://schemas.microsoft.com/office/drawing/2014/main" id="{8B9A76A4-1121-43E4-AF20-A5F9EAEFAA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5508" y="2642281"/>
            <a:ext cx="3789196" cy="21314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387F291-6AE0-4AFB-BC90-56C754CF21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1275" y="597110"/>
            <a:ext cx="2853429" cy="201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15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Powering Circuits 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4"/>
          <a:stretch/>
        </p:blipFill>
        <p:spPr>
          <a:xfrm>
            <a:off x="686186" y="627534"/>
            <a:ext cx="7774246" cy="2375515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1137600" y="1080000"/>
            <a:ext cx="2930344" cy="509022"/>
            <a:chOff x="1137600" y="1131590"/>
            <a:chExt cx="2930344" cy="509022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3059832" y="1203598"/>
              <a:ext cx="1008112" cy="0"/>
            </a:xfrm>
            <a:prstGeom prst="line">
              <a:avLst/>
            </a:prstGeom>
            <a:ln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059832" y="1203598"/>
              <a:ext cx="0" cy="432048"/>
            </a:xfrm>
            <a:prstGeom prst="line">
              <a:avLst/>
            </a:prstGeom>
            <a:ln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843808" y="1635646"/>
              <a:ext cx="0" cy="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2771800" y="1635646"/>
              <a:ext cx="144016" cy="0"/>
            </a:xfrm>
            <a:prstGeom prst="line">
              <a:avLst/>
            </a:prstGeom>
            <a:ln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2016000" y="1635646"/>
              <a:ext cx="162000" cy="0"/>
            </a:xfrm>
            <a:prstGeom prst="line">
              <a:avLst/>
            </a:prstGeom>
            <a:ln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1285200" y="1640612"/>
              <a:ext cx="144016" cy="0"/>
            </a:xfrm>
            <a:prstGeom prst="line">
              <a:avLst/>
            </a:prstGeom>
            <a:ln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1533600" y="1635646"/>
              <a:ext cx="216024" cy="0"/>
            </a:xfrm>
            <a:prstGeom prst="line">
              <a:avLst/>
            </a:prstGeom>
            <a:ln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2448000" y="1635646"/>
              <a:ext cx="216024" cy="0"/>
            </a:xfrm>
            <a:prstGeom prst="line">
              <a:avLst/>
            </a:prstGeom>
            <a:ln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137600" y="1131590"/>
              <a:ext cx="2930344" cy="0"/>
            </a:xfrm>
            <a:prstGeom prst="line">
              <a:avLst/>
            </a:prstGeom>
            <a:ln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137600" y="1131590"/>
              <a:ext cx="0" cy="509022"/>
            </a:xfrm>
            <a:prstGeom prst="line">
              <a:avLst/>
            </a:prstGeom>
            <a:ln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Straight Connector 33"/>
          <p:cNvCxnSpPr/>
          <p:nvPr/>
        </p:nvCxnSpPr>
        <p:spPr>
          <a:xfrm flipH="1">
            <a:off x="1261216" y="3266006"/>
            <a:ext cx="144016" cy="0"/>
          </a:xfrm>
          <a:prstGeom prst="line">
            <a:avLst/>
          </a:prstGeom>
          <a:ln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383400" y="3099145"/>
            <a:ext cx="5204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397375" algn="l"/>
              </a:tabLst>
            </a:pPr>
            <a:r>
              <a:rPr lang="en-GB" sz="1400" dirty="0"/>
              <a:t>18kA IT MQXFA/B Quadrupoles Circuit</a:t>
            </a:r>
            <a:r>
              <a:rPr lang="en-GB" sz="1100" dirty="0"/>
              <a:t>	2 busses</a:t>
            </a:r>
            <a:endParaRPr lang="en-GB" sz="1400" dirty="0"/>
          </a:p>
        </p:txBody>
      </p:sp>
      <p:grpSp>
        <p:nvGrpSpPr>
          <p:cNvPr id="63" name="Group 62"/>
          <p:cNvGrpSpPr/>
          <p:nvPr/>
        </p:nvGrpSpPr>
        <p:grpSpPr>
          <a:xfrm>
            <a:off x="1602000" y="843558"/>
            <a:ext cx="2465944" cy="725046"/>
            <a:chOff x="1602000" y="915566"/>
            <a:chExt cx="2465944" cy="725046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1602000" y="915566"/>
              <a:ext cx="2465944" cy="0"/>
            </a:xfrm>
            <a:prstGeom prst="line">
              <a:avLst/>
            </a:prstGeom>
            <a:ln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602000" y="920532"/>
              <a:ext cx="0" cy="720080"/>
            </a:xfrm>
            <a:prstGeom prst="line">
              <a:avLst/>
            </a:prstGeom>
            <a:ln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097000" y="987574"/>
              <a:ext cx="1970944" cy="0"/>
            </a:xfrm>
            <a:prstGeom prst="line">
              <a:avLst/>
            </a:prstGeom>
            <a:ln cap="rnd">
              <a:solidFill>
                <a:schemeClr val="accent6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097000" y="987574"/>
              <a:ext cx="0" cy="648072"/>
            </a:xfrm>
            <a:prstGeom prst="line">
              <a:avLst/>
            </a:prstGeom>
            <a:ln cap="rnd">
              <a:solidFill>
                <a:schemeClr val="accent6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592000" y="1059582"/>
              <a:ext cx="1475944" cy="0"/>
            </a:xfrm>
            <a:prstGeom prst="line">
              <a:avLst/>
            </a:prstGeom>
            <a:ln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2592000" y="1059582"/>
              <a:ext cx="0" cy="576064"/>
            </a:xfrm>
            <a:prstGeom prst="line">
              <a:avLst/>
            </a:prstGeom>
            <a:ln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Straight Connector 56"/>
          <p:cNvCxnSpPr/>
          <p:nvPr/>
        </p:nvCxnSpPr>
        <p:spPr>
          <a:xfrm flipH="1">
            <a:off x="1259632" y="3488109"/>
            <a:ext cx="144016" cy="0"/>
          </a:xfrm>
          <a:prstGeom prst="line">
            <a:avLst/>
          </a:prstGeom>
          <a:ln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1261216" y="3704133"/>
            <a:ext cx="144016" cy="0"/>
          </a:xfrm>
          <a:prstGeom prst="line">
            <a:avLst/>
          </a:prstGeom>
          <a:ln cap="rnd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>
            <a:off x="3779912" y="1547992"/>
            <a:ext cx="288032" cy="72000"/>
            <a:chOff x="3779912" y="1620000"/>
            <a:chExt cx="288032" cy="72000"/>
          </a:xfrm>
        </p:grpSpPr>
        <p:cxnSp>
          <p:nvCxnSpPr>
            <p:cNvPr id="61" name="Straight Connector 60"/>
            <p:cNvCxnSpPr/>
            <p:nvPr/>
          </p:nvCxnSpPr>
          <p:spPr>
            <a:xfrm flipH="1">
              <a:off x="3779912" y="1620000"/>
              <a:ext cx="288032" cy="0"/>
            </a:xfrm>
            <a:prstGeom prst="line">
              <a:avLst/>
            </a:prstGeom>
            <a:ln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>
              <a:off x="3779912" y="1692000"/>
              <a:ext cx="288032" cy="0"/>
            </a:xfrm>
            <a:prstGeom prst="line">
              <a:avLst/>
            </a:prstGeom>
            <a:ln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5" name="Straight Connector 64"/>
          <p:cNvCxnSpPr/>
          <p:nvPr/>
        </p:nvCxnSpPr>
        <p:spPr>
          <a:xfrm flipH="1">
            <a:off x="1261216" y="3920157"/>
            <a:ext cx="144016" cy="0"/>
          </a:xfrm>
          <a:prstGeom prst="line">
            <a:avLst/>
          </a:prstGeom>
          <a:ln cap="rnd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4" name="Group 93"/>
          <p:cNvGrpSpPr/>
          <p:nvPr/>
        </p:nvGrpSpPr>
        <p:grpSpPr>
          <a:xfrm>
            <a:off x="1602000" y="1738800"/>
            <a:ext cx="2465945" cy="936104"/>
            <a:chOff x="1602000" y="1779662"/>
            <a:chExt cx="2465945" cy="936104"/>
          </a:xfrm>
        </p:grpSpPr>
        <p:cxnSp>
          <p:nvCxnSpPr>
            <p:cNvPr id="73" name="Straight Connector 72"/>
            <p:cNvCxnSpPr/>
            <p:nvPr/>
          </p:nvCxnSpPr>
          <p:spPr>
            <a:xfrm flipH="1">
              <a:off x="3131840" y="1779662"/>
              <a:ext cx="72008" cy="0"/>
            </a:xfrm>
            <a:prstGeom prst="line">
              <a:avLst/>
            </a:prstGeom>
            <a:ln cap="rnd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V="1">
              <a:off x="3131840" y="1779662"/>
              <a:ext cx="0" cy="792088"/>
            </a:xfrm>
            <a:prstGeom prst="line">
              <a:avLst/>
            </a:prstGeom>
            <a:ln cap="rnd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H="1">
              <a:off x="2519992" y="1779672"/>
              <a:ext cx="72008" cy="0"/>
            </a:xfrm>
            <a:prstGeom prst="line">
              <a:avLst/>
            </a:prstGeom>
            <a:ln cap="rnd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V="1">
              <a:off x="2592000" y="1779662"/>
              <a:ext cx="0" cy="864096"/>
            </a:xfrm>
            <a:prstGeom prst="line">
              <a:avLst/>
            </a:prstGeom>
            <a:ln cap="rnd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H="1">
              <a:off x="1602000" y="1779662"/>
              <a:ext cx="72008" cy="0"/>
            </a:xfrm>
            <a:prstGeom prst="line">
              <a:avLst/>
            </a:prstGeom>
            <a:ln cap="rnd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V="1">
              <a:off x="1602000" y="1779662"/>
              <a:ext cx="0" cy="936104"/>
            </a:xfrm>
            <a:prstGeom prst="line">
              <a:avLst/>
            </a:prstGeom>
            <a:ln cap="rnd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H="1">
              <a:off x="1602000" y="2715766"/>
              <a:ext cx="2465945" cy="0"/>
            </a:xfrm>
            <a:prstGeom prst="line">
              <a:avLst/>
            </a:prstGeom>
            <a:ln cap="rnd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2598269" y="2643758"/>
              <a:ext cx="1469676" cy="0"/>
            </a:xfrm>
            <a:prstGeom prst="line">
              <a:avLst/>
            </a:prstGeom>
            <a:ln cap="rnd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>
              <a:off x="3131840" y="2571750"/>
              <a:ext cx="936104" cy="0"/>
            </a:xfrm>
            <a:prstGeom prst="line">
              <a:avLst/>
            </a:prstGeom>
            <a:ln cap="rnd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Rectangle 90"/>
          <p:cNvSpPr/>
          <p:nvPr/>
        </p:nvSpPr>
        <p:spPr>
          <a:xfrm>
            <a:off x="1503780" y="3324348"/>
            <a:ext cx="52066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122738" algn="l"/>
              </a:tabLst>
            </a:pPr>
            <a:r>
              <a:rPr lang="en-GB" sz="1400" dirty="0"/>
              <a:t>2kA IT Trim Circuits	</a:t>
            </a:r>
            <a:r>
              <a:rPr lang="en-GB" sz="1100" dirty="0"/>
              <a:t>2+1 busses</a:t>
            </a:r>
            <a:endParaRPr lang="en-GB" sz="1400" dirty="0"/>
          </a:p>
        </p:txBody>
      </p:sp>
      <p:sp>
        <p:nvSpPr>
          <p:cNvPr id="92" name="Rectangle 91"/>
          <p:cNvSpPr/>
          <p:nvPr/>
        </p:nvSpPr>
        <p:spPr>
          <a:xfrm>
            <a:off x="1394416" y="3540372"/>
            <a:ext cx="56258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397375" algn="l"/>
              </a:tabLst>
            </a:pPr>
            <a:r>
              <a:rPr lang="en-GB" sz="1400" dirty="0"/>
              <a:t>13kA D1 MBXF Separation Dipole Circuit	</a:t>
            </a:r>
            <a:r>
              <a:rPr lang="en-GB" sz="1100" dirty="0"/>
              <a:t>2 busses</a:t>
            </a:r>
          </a:p>
        </p:txBody>
      </p:sp>
      <p:sp>
        <p:nvSpPr>
          <p:cNvPr id="93" name="Rectangle 92"/>
          <p:cNvSpPr/>
          <p:nvPr/>
        </p:nvSpPr>
        <p:spPr>
          <a:xfrm>
            <a:off x="1521587" y="3756396"/>
            <a:ext cx="53222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038600" algn="l"/>
              </a:tabLst>
            </a:pPr>
            <a:r>
              <a:rPr lang="en-GB" sz="1400" dirty="0"/>
              <a:t>2kA IT MCBXFA/B Orbit Correctors Circuits</a:t>
            </a:r>
            <a:r>
              <a:rPr lang="en-GB" sz="1100" dirty="0"/>
              <a:t>	3x 4 busses</a:t>
            </a:r>
            <a:endParaRPr lang="en-GB" sz="1400" dirty="0"/>
          </a:p>
        </p:txBody>
      </p:sp>
      <p:grpSp>
        <p:nvGrpSpPr>
          <p:cNvPr id="99" name="Group 98"/>
          <p:cNvGrpSpPr/>
          <p:nvPr/>
        </p:nvGrpSpPr>
        <p:grpSpPr>
          <a:xfrm>
            <a:off x="6448138" y="3099145"/>
            <a:ext cx="700119" cy="936000"/>
            <a:chOff x="5705997" y="3132000"/>
            <a:chExt cx="800734" cy="1094554"/>
          </a:xfrm>
        </p:grpSpPr>
        <p:sp>
          <p:nvSpPr>
            <p:cNvPr id="95" name="Right Brace 94"/>
            <p:cNvSpPr/>
            <p:nvPr/>
          </p:nvSpPr>
          <p:spPr>
            <a:xfrm>
              <a:off x="5705997" y="3132000"/>
              <a:ext cx="216024" cy="1094554"/>
            </a:xfrm>
            <a:prstGeom prst="rightBrace">
              <a:avLst>
                <a:gd name="adj1" fmla="val 29497"/>
                <a:gd name="adj2" fmla="val 50000"/>
              </a:avLst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5913299" y="3494611"/>
              <a:ext cx="5934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DFX</a:t>
              </a: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7248872" y="3409229"/>
            <a:ext cx="1608342" cy="338554"/>
            <a:chOff x="6506731" y="3494611"/>
            <a:chExt cx="1608342" cy="338554"/>
          </a:xfrm>
        </p:grpSpPr>
        <p:sp>
          <p:nvSpPr>
            <p:cNvPr id="97" name="Right Arrow 96"/>
            <p:cNvSpPr/>
            <p:nvPr/>
          </p:nvSpPr>
          <p:spPr>
            <a:xfrm rot="10800000">
              <a:off x="6506731" y="3581712"/>
              <a:ext cx="423402" cy="158553"/>
            </a:xfrm>
            <a:prstGeom prst="rightArrow">
              <a:avLst/>
            </a:prstGeom>
            <a:gradFill>
              <a:lin ang="5400000" scaled="0"/>
            </a:gra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6930133" y="3494611"/>
              <a:ext cx="11849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err="1"/>
                <a:t>DSHx</a:t>
              </a:r>
              <a:r>
                <a:rPr lang="en-GB" sz="1600" dirty="0"/>
                <a:t> Link</a:t>
              </a: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6254273" y="915566"/>
            <a:ext cx="144000" cy="704428"/>
            <a:chOff x="6254273" y="987574"/>
            <a:chExt cx="144000" cy="704428"/>
          </a:xfrm>
        </p:grpSpPr>
        <p:cxnSp>
          <p:nvCxnSpPr>
            <p:cNvPr id="102" name="Straight Connector 101"/>
            <p:cNvCxnSpPr/>
            <p:nvPr/>
          </p:nvCxnSpPr>
          <p:spPr>
            <a:xfrm flipV="1">
              <a:off x="6326273" y="987574"/>
              <a:ext cx="0" cy="626789"/>
            </a:xfrm>
            <a:prstGeom prst="line">
              <a:avLst/>
            </a:prstGeom>
            <a:ln cap="rnd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V="1">
              <a:off x="6254273" y="987574"/>
              <a:ext cx="0" cy="704428"/>
            </a:xfrm>
            <a:prstGeom prst="line">
              <a:avLst/>
            </a:prstGeom>
            <a:ln cap="rnd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H="1">
              <a:off x="6326058" y="1620000"/>
              <a:ext cx="72000" cy="0"/>
            </a:xfrm>
            <a:prstGeom prst="line">
              <a:avLst/>
            </a:prstGeom>
            <a:ln cap="rnd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H="1">
              <a:off x="6254273" y="1692000"/>
              <a:ext cx="144000" cy="0"/>
            </a:xfrm>
            <a:prstGeom prst="line">
              <a:avLst/>
            </a:prstGeom>
            <a:ln cap="rnd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109200" y="915566"/>
            <a:ext cx="839064" cy="848426"/>
            <a:chOff x="6109200" y="987574"/>
            <a:chExt cx="839064" cy="848426"/>
          </a:xfrm>
        </p:grpSpPr>
        <p:cxnSp>
          <p:nvCxnSpPr>
            <p:cNvPr id="120" name="Straight Connector 119"/>
            <p:cNvCxnSpPr/>
            <p:nvPr/>
          </p:nvCxnSpPr>
          <p:spPr>
            <a:xfrm flipV="1">
              <a:off x="6181200" y="987574"/>
              <a:ext cx="0" cy="776418"/>
            </a:xfrm>
            <a:prstGeom prst="line">
              <a:avLst/>
            </a:prstGeom>
            <a:ln cap="rnd"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flipH="1">
              <a:off x="6181200" y="1764000"/>
              <a:ext cx="609232" cy="0"/>
            </a:xfrm>
            <a:prstGeom prst="line">
              <a:avLst/>
            </a:prstGeom>
            <a:ln cap="rnd"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flipV="1">
              <a:off x="6109200" y="987574"/>
              <a:ext cx="0" cy="848426"/>
            </a:xfrm>
            <a:prstGeom prst="line">
              <a:avLst/>
            </a:prstGeom>
            <a:ln cap="rnd"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 flipH="1">
              <a:off x="6109200" y="1836000"/>
              <a:ext cx="839064" cy="0"/>
            </a:xfrm>
            <a:prstGeom prst="line">
              <a:avLst/>
            </a:prstGeom>
            <a:ln cap="rnd"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4" name="Straight Connector 133"/>
          <p:cNvCxnSpPr/>
          <p:nvPr/>
        </p:nvCxnSpPr>
        <p:spPr>
          <a:xfrm flipH="1">
            <a:off x="1261216" y="4208189"/>
            <a:ext cx="144016" cy="0"/>
          </a:xfrm>
          <a:prstGeom prst="line">
            <a:avLst/>
          </a:prstGeom>
          <a:ln cap="rnd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5" name="Rectangle 134"/>
          <p:cNvSpPr/>
          <p:nvPr/>
        </p:nvSpPr>
        <p:spPr>
          <a:xfrm>
            <a:off x="1411104" y="4064173"/>
            <a:ext cx="52993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397375" algn="l"/>
              </a:tabLst>
            </a:pPr>
            <a:r>
              <a:rPr lang="en-GB" sz="1400" dirty="0"/>
              <a:t>13kA D2 MBRD Separation Dipole Circuit	</a:t>
            </a:r>
            <a:r>
              <a:rPr lang="en-GB" sz="1100" dirty="0"/>
              <a:t>2 busses</a:t>
            </a:r>
          </a:p>
        </p:txBody>
      </p:sp>
      <p:cxnSp>
        <p:nvCxnSpPr>
          <p:cNvPr id="136" name="Straight Connector 135"/>
          <p:cNvCxnSpPr/>
          <p:nvPr/>
        </p:nvCxnSpPr>
        <p:spPr>
          <a:xfrm flipH="1">
            <a:off x="1268531" y="4424213"/>
            <a:ext cx="144016" cy="0"/>
          </a:xfrm>
          <a:prstGeom prst="line">
            <a:avLst/>
          </a:prstGeom>
          <a:ln cap="rnd"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7" name="Rectangle 136"/>
          <p:cNvSpPr/>
          <p:nvPr/>
        </p:nvSpPr>
        <p:spPr>
          <a:xfrm>
            <a:off x="1444934" y="4260452"/>
            <a:ext cx="53988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122738" algn="l"/>
              </a:tabLst>
            </a:pPr>
            <a:r>
              <a:rPr lang="en-GB" sz="1400" dirty="0"/>
              <a:t>600A D2 MCBRD Orbit Correctors Circuits	</a:t>
            </a:r>
            <a:r>
              <a:rPr lang="en-GB" sz="1100" dirty="0"/>
              <a:t>2x 4 busses</a:t>
            </a:r>
            <a:endParaRPr lang="en-GB" sz="1400" dirty="0"/>
          </a:p>
        </p:txBody>
      </p:sp>
      <p:grpSp>
        <p:nvGrpSpPr>
          <p:cNvPr id="139" name="Group 138"/>
          <p:cNvGrpSpPr/>
          <p:nvPr/>
        </p:nvGrpSpPr>
        <p:grpSpPr>
          <a:xfrm>
            <a:off x="6448139" y="4092463"/>
            <a:ext cx="716150" cy="440711"/>
            <a:chOff x="5705997" y="3132000"/>
            <a:chExt cx="819069" cy="1094554"/>
          </a:xfrm>
        </p:grpSpPr>
        <p:sp>
          <p:nvSpPr>
            <p:cNvPr id="140" name="Right Brace 139"/>
            <p:cNvSpPr/>
            <p:nvPr/>
          </p:nvSpPr>
          <p:spPr>
            <a:xfrm>
              <a:off x="5705997" y="3132000"/>
              <a:ext cx="216024" cy="1094554"/>
            </a:xfrm>
            <a:prstGeom prst="rightBrace">
              <a:avLst>
                <a:gd name="adj1" fmla="val 29497"/>
                <a:gd name="adj2" fmla="val 50000"/>
              </a:avLst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5896368" y="3260542"/>
              <a:ext cx="628698" cy="6917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DFM</a:t>
              </a: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7248872" y="4143366"/>
            <a:ext cx="1643608" cy="338554"/>
            <a:chOff x="6506731" y="3494611"/>
            <a:chExt cx="1643608" cy="338554"/>
          </a:xfrm>
        </p:grpSpPr>
        <p:sp>
          <p:nvSpPr>
            <p:cNvPr id="145" name="Right Arrow 144"/>
            <p:cNvSpPr/>
            <p:nvPr/>
          </p:nvSpPr>
          <p:spPr>
            <a:xfrm rot="10800000">
              <a:off x="6506731" y="3581712"/>
              <a:ext cx="423402" cy="158553"/>
            </a:xfrm>
            <a:prstGeom prst="rightArrow">
              <a:avLst/>
            </a:prstGeom>
            <a:gradFill>
              <a:lin ang="5400000" scaled="0"/>
            </a:gra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6930133" y="3494611"/>
              <a:ext cx="12202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err="1"/>
                <a:t>DSHm</a:t>
              </a:r>
              <a:r>
                <a:rPr lang="en-GB" sz="1600" dirty="0"/>
                <a:t> Link</a:t>
              </a:r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3131840" y="1305796"/>
            <a:ext cx="288000" cy="283226"/>
            <a:chOff x="3131840" y="1305796"/>
            <a:chExt cx="288000" cy="283226"/>
          </a:xfrm>
        </p:grpSpPr>
        <p:cxnSp>
          <p:nvCxnSpPr>
            <p:cNvPr id="152" name="Straight Connector 151"/>
            <p:cNvCxnSpPr/>
            <p:nvPr/>
          </p:nvCxnSpPr>
          <p:spPr>
            <a:xfrm>
              <a:off x="3131840" y="1305796"/>
              <a:ext cx="0" cy="283226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  <a:headEnd type="diamond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3131840" y="1584056"/>
              <a:ext cx="288000" cy="0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9" name="Rectangle 158"/>
          <p:cNvSpPr/>
          <p:nvPr/>
        </p:nvSpPr>
        <p:spPr>
          <a:xfrm>
            <a:off x="1444934" y="4568229"/>
            <a:ext cx="53988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122738" algn="l"/>
              </a:tabLst>
            </a:pPr>
            <a:r>
              <a:rPr lang="en-GB" sz="1400" dirty="0"/>
              <a:t>120 &amp; 200A CP HO Correctors Circuits	</a:t>
            </a:r>
            <a:r>
              <a:rPr lang="en-GB" sz="1100" dirty="0"/>
              <a:t>9x 2 busses</a:t>
            </a:r>
            <a:endParaRPr lang="en-GB" sz="1400" dirty="0"/>
          </a:p>
        </p:txBody>
      </p:sp>
      <p:cxnSp>
        <p:nvCxnSpPr>
          <p:cNvPr id="160" name="Straight Connector 159"/>
          <p:cNvCxnSpPr/>
          <p:nvPr/>
        </p:nvCxnSpPr>
        <p:spPr>
          <a:xfrm flipH="1">
            <a:off x="1268531" y="4712245"/>
            <a:ext cx="144016" cy="0"/>
          </a:xfrm>
          <a:prstGeom prst="line">
            <a:avLst/>
          </a:prstGeom>
          <a:ln w="38100" cap="rnd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4" name="Group 163"/>
          <p:cNvGrpSpPr/>
          <p:nvPr/>
        </p:nvGrpSpPr>
        <p:grpSpPr>
          <a:xfrm>
            <a:off x="6524500" y="4515966"/>
            <a:ext cx="2439988" cy="430887"/>
            <a:chOff x="6524500" y="4515966"/>
            <a:chExt cx="2439988" cy="430887"/>
          </a:xfrm>
        </p:grpSpPr>
        <p:sp>
          <p:nvSpPr>
            <p:cNvPr id="162" name="Right Arrow 161"/>
            <p:cNvSpPr/>
            <p:nvPr/>
          </p:nvSpPr>
          <p:spPr>
            <a:xfrm rot="10800000">
              <a:off x="6524500" y="4649406"/>
              <a:ext cx="567780" cy="164475"/>
            </a:xfrm>
            <a:prstGeom prst="rightArrow">
              <a:avLst/>
            </a:prstGeom>
            <a:gradFill>
              <a:lin ang="5400000" scaled="0"/>
            </a:gra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7081977" y="4515966"/>
              <a:ext cx="188251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Local powering through conduction cooled leads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911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91" grpId="0"/>
      <p:bldP spid="92" grpId="0"/>
      <p:bldP spid="93" grpId="0"/>
      <p:bldP spid="135" grpId="0"/>
      <p:bldP spid="137" grpId="0"/>
      <p:bldP spid="15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043B6-ED8F-4DA4-B845-5944E4554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Interconnection Mock-up in LMF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03381D-3B12-4D13-821E-02E6AE090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6" name="Picture 5" descr="A picture containing indoor, engine, dirty&#10;&#10;Description automatically generated">
            <a:extLst>
              <a:ext uri="{FF2B5EF4-FFF2-40B4-BE49-F238E27FC236}">
                <a16:creationId xmlns:a16="http://schemas.microsoft.com/office/drawing/2014/main" id="{0C7F3E29-ADE7-4406-951F-E2958A0D2D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477938" y="809329"/>
            <a:ext cx="6620594" cy="4227934"/>
          </a:xfrm>
          <a:prstGeom prst="rect">
            <a:avLst/>
          </a:prstGeom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02444DE-BCCB-4B04-A760-9FCC804E955D}"/>
              </a:ext>
            </a:extLst>
          </p:cNvPr>
          <p:cNvSpPr>
            <a:spLocks/>
          </p:cNvSpPr>
          <p:nvPr/>
        </p:nvSpPr>
        <p:spPr>
          <a:xfrm>
            <a:off x="6570438" y="195485"/>
            <a:ext cx="2510643" cy="2304257"/>
          </a:xfrm>
          <a:custGeom>
            <a:avLst/>
            <a:gdLst>
              <a:gd name="connsiteX0" fmla="*/ 539750 w 2000250"/>
              <a:gd name="connsiteY0" fmla="*/ 196850 h 1816100"/>
              <a:gd name="connsiteX1" fmla="*/ 0 w 2000250"/>
              <a:gd name="connsiteY1" fmla="*/ 1327150 h 1816100"/>
              <a:gd name="connsiteX2" fmla="*/ 1009650 w 2000250"/>
              <a:gd name="connsiteY2" fmla="*/ 1816100 h 1816100"/>
              <a:gd name="connsiteX3" fmla="*/ 1847850 w 2000250"/>
              <a:gd name="connsiteY3" fmla="*/ 1581150 h 1816100"/>
              <a:gd name="connsiteX4" fmla="*/ 1847850 w 2000250"/>
              <a:gd name="connsiteY4" fmla="*/ 1422400 h 1816100"/>
              <a:gd name="connsiteX5" fmla="*/ 2000250 w 2000250"/>
              <a:gd name="connsiteY5" fmla="*/ 793750 h 1816100"/>
              <a:gd name="connsiteX6" fmla="*/ 1936750 w 2000250"/>
              <a:gd name="connsiteY6" fmla="*/ 533400 h 1816100"/>
              <a:gd name="connsiteX7" fmla="*/ 1917700 w 2000250"/>
              <a:gd name="connsiteY7" fmla="*/ 457200 h 1816100"/>
              <a:gd name="connsiteX8" fmla="*/ 1898650 w 2000250"/>
              <a:gd name="connsiteY8" fmla="*/ 400050 h 1816100"/>
              <a:gd name="connsiteX9" fmla="*/ 1670050 w 2000250"/>
              <a:gd name="connsiteY9" fmla="*/ 0 h 1816100"/>
              <a:gd name="connsiteX10" fmla="*/ 539750 w 2000250"/>
              <a:gd name="connsiteY10" fmla="*/ 196850 h 1816100"/>
              <a:gd name="connsiteX0" fmla="*/ 539750 w 2000250"/>
              <a:gd name="connsiteY0" fmla="*/ 196850 h 1981200"/>
              <a:gd name="connsiteX1" fmla="*/ 0 w 2000250"/>
              <a:gd name="connsiteY1" fmla="*/ 1327150 h 1981200"/>
              <a:gd name="connsiteX2" fmla="*/ 628650 w 2000250"/>
              <a:gd name="connsiteY2" fmla="*/ 1981200 h 1981200"/>
              <a:gd name="connsiteX3" fmla="*/ 1847850 w 2000250"/>
              <a:gd name="connsiteY3" fmla="*/ 1581150 h 1981200"/>
              <a:gd name="connsiteX4" fmla="*/ 1847850 w 2000250"/>
              <a:gd name="connsiteY4" fmla="*/ 1422400 h 1981200"/>
              <a:gd name="connsiteX5" fmla="*/ 2000250 w 2000250"/>
              <a:gd name="connsiteY5" fmla="*/ 793750 h 1981200"/>
              <a:gd name="connsiteX6" fmla="*/ 1936750 w 2000250"/>
              <a:gd name="connsiteY6" fmla="*/ 533400 h 1981200"/>
              <a:gd name="connsiteX7" fmla="*/ 1917700 w 2000250"/>
              <a:gd name="connsiteY7" fmla="*/ 457200 h 1981200"/>
              <a:gd name="connsiteX8" fmla="*/ 1898650 w 2000250"/>
              <a:gd name="connsiteY8" fmla="*/ 400050 h 1981200"/>
              <a:gd name="connsiteX9" fmla="*/ 1670050 w 2000250"/>
              <a:gd name="connsiteY9" fmla="*/ 0 h 1981200"/>
              <a:gd name="connsiteX10" fmla="*/ 539750 w 2000250"/>
              <a:gd name="connsiteY10" fmla="*/ 196850 h 1981200"/>
              <a:gd name="connsiteX0" fmla="*/ 539750 w 2000250"/>
              <a:gd name="connsiteY0" fmla="*/ 196850 h 2101850"/>
              <a:gd name="connsiteX1" fmla="*/ 0 w 2000250"/>
              <a:gd name="connsiteY1" fmla="*/ 1327150 h 2101850"/>
              <a:gd name="connsiteX2" fmla="*/ 635000 w 2000250"/>
              <a:gd name="connsiteY2" fmla="*/ 2101850 h 2101850"/>
              <a:gd name="connsiteX3" fmla="*/ 1847850 w 2000250"/>
              <a:gd name="connsiteY3" fmla="*/ 1581150 h 2101850"/>
              <a:gd name="connsiteX4" fmla="*/ 1847850 w 2000250"/>
              <a:gd name="connsiteY4" fmla="*/ 1422400 h 2101850"/>
              <a:gd name="connsiteX5" fmla="*/ 2000250 w 2000250"/>
              <a:gd name="connsiteY5" fmla="*/ 793750 h 2101850"/>
              <a:gd name="connsiteX6" fmla="*/ 1936750 w 2000250"/>
              <a:gd name="connsiteY6" fmla="*/ 533400 h 2101850"/>
              <a:gd name="connsiteX7" fmla="*/ 1917700 w 2000250"/>
              <a:gd name="connsiteY7" fmla="*/ 457200 h 2101850"/>
              <a:gd name="connsiteX8" fmla="*/ 1898650 w 2000250"/>
              <a:gd name="connsiteY8" fmla="*/ 400050 h 2101850"/>
              <a:gd name="connsiteX9" fmla="*/ 1670050 w 2000250"/>
              <a:gd name="connsiteY9" fmla="*/ 0 h 2101850"/>
              <a:gd name="connsiteX10" fmla="*/ 539750 w 2000250"/>
              <a:gd name="connsiteY10" fmla="*/ 196850 h 2101850"/>
              <a:gd name="connsiteX0" fmla="*/ 49886 w 2000250"/>
              <a:gd name="connsiteY0" fmla="*/ 602583 h 2101850"/>
              <a:gd name="connsiteX1" fmla="*/ 0 w 2000250"/>
              <a:gd name="connsiteY1" fmla="*/ 1327150 h 2101850"/>
              <a:gd name="connsiteX2" fmla="*/ 635000 w 2000250"/>
              <a:gd name="connsiteY2" fmla="*/ 2101850 h 2101850"/>
              <a:gd name="connsiteX3" fmla="*/ 1847850 w 2000250"/>
              <a:gd name="connsiteY3" fmla="*/ 1581150 h 2101850"/>
              <a:gd name="connsiteX4" fmla="*/ 1847850 w 2000250"/>
              <a:gd name="connsiteY4" fmla="*/ 1422400 h 2101850"/>
              <a:gd name="connsiteX5" fmla="*/ 2000250 w 2000250"/>
              <a:gd name="connsiteY5" fmla="*/ 793750 h 2101850"/>
              <a:gd name="connsiteX6" fmla="*/ 1936750 w 2000250"/>
              <a:gd name="connsiteY6" fmla="*/ 533400 h 2101850"/>
              <a:gd name="connsiteX7" fmla="*/ 1917700 w 2000250"/>
              <a:gd name="connsiteY7" fmla="*/ 457200 h 2101850"/>
              <a:gd name="connsiteX8" fmla="*/ 1898650 w 2000250"/>
              <a:gd name="connsiteY8" fmla="*/ 400050 h 2101850"/>
              <a:gd name="connsiteX9" fmla="*/ 1670050 w 2000250"/>
              <a:gd name="connsiteY9" fmla="*/ 0 h 2101850"/>
              <a:gd name="connsiteX10" fmla="*/ 49886 w 2000250"/>
              <a:gd name="connsiteY10" fmla="*/ 602583 h 2101850"/>
              <a:gd name="connsiteX0" fmla="*/ 0 w 2049661"/>
              <a:gd name="connsiteY0" fmla="*/ 663825 h 2101850"/>
              <a:gd name="connsiteX1" fmla="*/ 49411 w 2049661"/>
              <a:gd name="connsiteY1" fmla="*/ 1327150 h 2101850"/>
              <a:gd name="connsiteX2" fmla="*/ 684411 w 2049661"/>
              <a:gd name="connsiteY2" fmla="*/ 2101850 h 2101850"/>
              <a:gd name="connsiteX3" fmla="*/ 1897261 w 2049661"/>
              <a:gd name="connsiteY3" fmla="*/ 1581150 h 2101850"/>
              <a:gd name="connsiteX4" fmla="*/ 1897261 w 2049661"/>
              <a:gd name="connsiteY4" fmla="*/ 1422400 h 2101850"/>
              <a:gd name="connsiteX5" fmla="*/ 2049661 w 2049661"/>
              <a:gd name="connsiteY5" fmla="*/ 793750 h 2101850"/>
              <a:gd name="connsiteX6" fmla="*/ 1986161 w 2049661"/>
              <a:gd name="connsiteY6" fmla="*/ 533400 h 2101850"/>
              <a:gd name="connsiteX7" fmla="*/ 1967111 w 2049661"/>
              <a:gd name="connsiteY7" fmla="*/ 457200 h 2101850"/>
              <a:gd name="connsiteX8" fmla="*/ 1948061 w 2049661"/>
              <a:gd name="connsiteY8" fmla="*/ 400050 h 2101850"/>
              <a:gd name="connsiteX9" fmla="*/ 1719461 w 2049661"/>
              <a:gd name="connsiteY9" fmla="*/ 0 h 2101850"/>
              <a:gd name="connsiteX10" fmla="*/ 0 w 2049661"/>
              <a:gd name="connsiteY10" fmla="*/ 663825 h 2101850"/>
              <a:gd name="connsiteX0" fmla="*/ 0 w 2049661"/>
              <a:gd name="connsiteY0" fmla="*/ 663825 h 2101850"/>
              <a:gd name="connsiteX1" fmla="*/ 3072 w 2049661"/>
              <a:gd name="connsiteY1" fmla="*/ 1769597 h 2101850"/>
              <a:gd name="connsiteX2" fmla="*/ 684411 w 2049661"/>
              <a:gd name="connsiteY2" fmla="*/ 2101850 h 2101850"/>
              <a:gd name="connsiteX3" fmla="*/ 1897261 w 2049661"/>
              <a:gd name="connsiteY3" fmla="*/ 1581150 h 2101850"/>
              <a:gd name="connsiteX4" fmla="*/ 1897261 w 2049661"/>
              <a:gd name="connsiteY4" fmla="*/ 1422400 h 2101850"/>
              <a:gd name="connsiteX5" fmla="*/ 2049661 w 2049661"/>
              <a:gd name="connsiteY5" fmla="*/ 793750 h 2101850"/>
              <a:gd name="connsiteX6" fmla="*/ 1986161 w 2049661"/>
              <a:gd name="connsiteY6" fmla="*/ 533400 h 2101850"/>
              <a:gd name="connsiteX7" fmla="*/ 1967111 w 2049661"/>
              <a:gd name="connsiteY7" fmla="*/ 457200 h 2101850"/>
              <a:gd name="connsiteX8" fmla="*/ 1948061 w 2049661"/>
              <a:gd name="connsiteY8" fmla="*/ 400050 h 2101850"/>
              <a:gd name="connsiteX9" fmla="*/ 1719461 w 2049661"/>
              <a:gd name="connsiteY9" fmla="*/ 0 h 2101850"/>
              <a:gd name="connsiteX10" fmla="*/ 0 w 2049661"/>
              <a:gd name="connsiteY10" fmla="*/ 663825 h 2101850"/>
              <a:gd name="connsiteX0" fmla="*/ 0 w 2133415"/>
              <a:gd name="connsiteY0" fmla="*/ 663825 h 2101850"/>
              <a:gd name="connsiteX1" fmla="*/ 3072 w 2133415"/>
              <a:gd name="connsiteY1" fmla="*/ 1769597 h 2101850"/>
              <a:gd name="connsiteX2" fmla="*/ 684411 w 2133415"/>
              <a:gd name="connsiteY2" fmla="*/ 2101850 h 2101850"/>
              <a:gd name="connsiteX3" fmla="*/ 1897261 w 2133415"/>
              <a:gd name="connsiteY3" fmla="*/ 1581150 h 2101850"/>
              <a:gd name="connsiteX4" fmla="*/ 1897261 w 2133415"/>
              <a:gd name="connsiteY4" fmla="*/ 1422400 h 2101850"/>
              <a:gd name="connsiteX5" fmla="*/ 2049661 w 2133415"/>
              <a:gd name="connsiteY5" fmla="*/ 793750 h 2101850"/>
              <a:gd name="connsiteX6" fmla="*/ 1986161 w 2133415"/>
              <a:gd name="connsiteY6" fmla="*/ 533400 h 2101850"/>
              <a:gd name="connsiteX7" fmla="*/ 1967111 w 2133415"/>
              <a:gd name="connsiteY7" fmla="*/ 457200 h 2101850"/>
              <a:gd name="connsiteX8" fmla="*/ 2133415 w 2133415"/>
              <a:gd name="connsiteY8" fmla="*/ 242568 h 2101850"/>
              <a:gd name="connsiteX9" fmla="*/ 1719461 w 2133415"/>
              <a:gd name="connsiteY9" fmla="*/ 0 h 2101850"/>
              <a:gd name="connsiteX10" fmla="*/ 0 w 2133415"/>
              <a:gd name="connsiteY10" fmla="*/ 663825 h 2101850"/>
              <a:gd name="connsiteX0" fmla="*/ 0 w 2139219"/>
              <a:gd name="connsiteY0" fmla="*/ 663825 h 2101850"/>
              <a:gd name="connsiteX1" fmla="*/ 3072 w 2139219"/>
              <a:gd name="connsiteY1" fmla="*/ 1769597 h 2101850"/>
              <a:gd name="connsiteX2" fmla="*/ 684411 w 2139219"/>
              <a:gd name="connsiteY2" fmla="*/ 2101850 h 2101850"/>
              <a:gd name="connsiteX3" fmla="*/ 1897261 w 2139219"/>
              <a:gd name="connsiteY3" fmla="*/ 1581150 h 2101850"/>
              <a:gd name="connsiteX4" fmla="*/ 1897261 w 2139219"/>
              <a:gd name="connsiteY4" fmla="*/ 1422400 h 2101850"/>
              <a:gd name="connsiteX5" fmla="*/ 2049661 w 2139219"/>
              <a:gd name="connsiteY5" fmla="*/ 793750 h 2101850"/>
              <a:gd name="connsiteX6" fmla="*/ 1986161 w 2139219"/>
              <a:gd name="connsiteY6" fmla="*/ 533400 h 2101850"/>
              <a:gd name="connsiteX7" fmla="*/ 2125986 w 2139219"/>
              <a:gd name="connsiteY7" fmla="*/ 502195 h 2101850"/>
              <a:gd name="connsiteX8" fmla="*/ 2133415 w 2139219"/>
              <a:gd name="connsiteY8" fmla="*/ 242568 h 2101850"/>
              <a:gd name="connsiteX9" fmla="*/ 1719461 w 2139219"/>
              <a:gd name="connsiteY9" fmla="*/ 0 h 2101850"/>
              <a:gd name="connsiteX10" fmla="*/ 0 w 2139219"/>
              <a:gd name="connsiteY10" fmla="*/ 663825 h 2101850"/>
              <a:gd name="connsiteX0" fmla="*/ 0 w 2199459"/>
              <a:gd name="connsiteY0" fmla="*/ 663825 h 2101850"/>
              <a:gd name="connsiteX1" fmla="*/ 3072 w 2199459"/>
              <a:gd name="connsiteY1" fmla="*/ 1769597 h 2101850"/>
              <a:gd name="connsiteX2" fmla="*/ 684411 w 2199459"/>
              <a:gd name="connsiteY2" fmla="*/ 2101850 h 2101850"/>
              <a:gd name="connsiteX3" fmla="*/ 1897261 w 2199459"/>
              <a:gd name="connsiteY3" fmla="*/ 1581150 h 2101850"/>
              <a:gd name="connsiteX4" fmla="*/ 1897261 w 2199459"/>
              <a:gd name="connsiteY4" fmla="*/ 1422400 h 2101850"/>
              <a:gd name="connsiteX5" fmla="*/ 2049661 w 2199459"/>
              <a:gd name="connsiteY5" fmla="*/ 793750 h 2101850"/>
              <a:gd name="connsiteX6" fmla="*/ 2197994 w 2199459"/>
              <a:gd name="connsiteY6" fmla="*/ 690882 h 2101850"/>
              <a:gd name="connsiteX7" fmla="*/ 2125986 w 2199459"/>
              <a:gd name="connsiteY7" fmla="*/ 502195 h 2101850"/>
              <a:gd name="connsiteX8" fmla="*/ 2133415 w 2199459"/>
              <a:gd name="connsiteY8" fmla="*/ 242568 h 2101850"/>
              <a:gd name="connsiteX9" fmla="*/ 1719461 w 2199459"/>
              <a:gd name="connsiteY9" fmla="*/ 0 h 2101850"/>
              <a:gd name="connsiteX10" fmla="*/ 0 w 2199459"/>
              <a:gd name="connsiteY10" fmla="*/ 663825 h 2101850"/>
              <a:gd name="connsiteX0" fmla="*/ 0 w 2197995"/>
              <a:gd name="connsiteY0" fmla="*/ 663825 h 2101850"/>
              <a:gd name="connsiteX1" fmla="*/ 3072 w 2197995"/>
              <a:gd name="connsiteY1" fmla="*/ 1769597 h 2101850"/>
              <a:gd name="connsiteX2" fmla="*/ 684411 w 2197995"/>
              <a:gd name="connsiteY2" fmla="*/ 2101850 h 2101850"/>
              <a:gd name="connsiteX3" fmla="*/ 1897261 w 2197995"/>
              <a:gd name="connsiteY3" fmla="*/ 1581150 h 2101850"/>
              <a:gd name="connsiteX4" fmla="*/ 1897261 w 2197995"/>
              <a:gd name="connsiteY4" fmla="*/ 1422400 h 2101850"/>
              <a:gd name="connsiteX5" fmla="*/ 2129098 w 2197995"/>
              <a:gd name="connsiteY5" fmla="*/ 1041221 h 2101850"/>
              <a:gd name="connsiteX6" fmla="*/ 2197994 w 2197995"/>
              <a:gd name="connsiteY6" fmla="*/ 690882 h 2101850"/>
              <a:gd name="connsiteX7" fmla="*/ 2125986 w 2197995"/>
              <a:gd name="connsiteY7" fmla="*/ 502195 h 2101850"/>
              <a:gd name="connsiteX8" fmla="*/ 2133415 w 2197995"/>
              <a:gd name="connsiteY8" fmla="*/ 242568 h 2101850"/>
              <a:gd name="connsiteX9" fmla="*/ 1719461 w 2197995"/>
              <a:gd name="connsiteY9" fmla="*/ 0 h 2101850"/>
              <a:gd name="connsiteX10" fmla="*/ 0 w 2197995"/>
              <a:gd name="connsiteY10" fmla="*/ 663825 h 2101850"/>
              <a:gd name="connsiteX0" fmla="*/ 0 w 2199459"/>
              <a:gd name="connsiteY0" fmla="*/ 663825 h 2101850"/>
              <a:gd name="connsiteX1" fmla="*/ 3072 w 2199459"/>
              <a:gd name="connsiteY1" fmla="*/ 1769597 h 2101850"/>
              <a:gd name="connsiteX2" fmla="*/ 684411 w 2199459"/>
              <a:gd name="connsiteY2" fmla="*/ 2101850 h 2101850"/>
              <a:gd name="connsiteX3" fmla="*/ 1897261 w 2199459"/>
              <a:gd name="connsiteY3" fmla="*/ 1581150 h 2101850"/>
              <a:gd name="connsiteX4" fmla="*/ 1897261 w 2199459"/>
              <a:gd name="connsiteY4" fmla="*/ 1422400 h 2101850"/>
              <a:gd name="connsiteX5" fmla="*/ 2129098 w 2199459"/>
              <a:gd name="connsiteY5" fmla="*/ 1041221 h 2101850"/>
              <a:gd name="connsiteX6" fmla="*/ 2197994 w 2199459"/>
              <a:gd name="connsiteY6" fmla="*/ 690882 h 2101850"/>
              <a:gd name="connsiteX7" fmla="*/ 2133415 w 2199459"/>
              <a:gd name="connsiteY7" fmla="*/ 242568 h 2101850"/>
              <a:gd name="connsiteX8" fmla="*/ 1719461 w 2199459"/>
              <a:gd name="connsiteY8" fmla="*/ 0 h 2101850"/>
              <a:gd name="connsiteX9" fmla="*/ 0 w 2199459"/>
              <a:gd name="connsiteY9" fmla="*/ 663825 h 2101850"/>
              <a:gd name="connsiteX0" fmla="*/ 0 w 2172789"/>
              <a:gd name="connsiteY0" fmla="*/ 663825 h 2101850"/>
              <a:gd name="connsiteX1" fmla="*/ 3072 w 2172789"/>
              <a:gd name="connsiteY1" fmla="*/ 1769597 h 2101850"/>
              <a:gd name="connsiteX2" fmla="*/ 684411 w 2172789"/>
              <a:gd name="connsiteY2" fmla="*/ 2101850 h 2101850"/>
              <a:gd name="connsiteX3" fmla="*/ 1897261 w 2172789"/>
              <a:gd name="connsiteY3" fmla="*/ 1581150 h 2101850"/>
              <a:gd name="connsiteX4" fmla="*/ 1897261 w 2172789"/>
              <a:gd name="connsiteY4" fmla="*/ 1422400 h 2101850"/>
              <a:gd name="connsiteX5" fmla="*/ 2129098 w 2172789"/>
              <a:gd name="connsiteY5" fmla="*/ 1041221 h 2101850"/>
              <a:gd name="connsiteX6" fmla="*/ 2133415 w 2172789"/>
              <a:gd name="connsiteY6" fmla="*/ 242568 h 2101850"/>
              <a:gd name="connsiteX7" fmla="*/ 1719461 w 2172789"/>
              <a:gd name="connsiteY7" fmla="*/ 0 h 2101850"/>
              <a:gd name="connsiteX8" fmla="*/ 0 w 2172789"/>
              <a:gd name="connsiteY8" fmla="*/ 663825 h 2101850"/>
              <a:gd name="connsiteX0" fmla="*/ 0 w 2201173"/>
              <a:gd name="connsiteY0" fmla="*/ 663825 h 2101850"/>
              <a:gd name="connsiteX1" fmla="*/ 3072 w 2201173"/>
              <a:gd name="connsiteY1" fmla="*/ 1769597 h 2101850"/>
              <a:gd name="connsiteX2" fmla="*/ 684411 w 2201173"/>
              <a:gd name="connsiteY2" fmla="*/ 2101850 h 2101850"/>
              <a:gd name="connsiteX3" fmla="*/ 1897261 w 2201173"/>
              <a:gd name="connsiteY3" fmla="*/ 1581150 h 2101850"/>
              <a:gd name="connsiteX4" fmla="*/ 1897261 w 2201173"/>
              <a:gd name="connsiteY4" fmla="*/ 1422400 h 2101850"/>
              <a:gd name="connsiteX5" fmla="*/ 2129098 w 2201173"/>
              <a:gd name="connsiteY5" fmla="*/ 1041221 h 2101850"/>
              <a:gd name="connsiteX6" fmla="*/ 2173134 w 2201173"/>
              <a:gd name="connsiteY6" fmla="*/ 25094 h 2101850"/>
              <a:gd name="connsiteX7" fmla="*/ 1719461 w 2201173"/>
              <a:gd name="connsiteY7" fmla="*/ 0 h 2101850"/>
              <a:gd name="connsiteX8" fmla="*/ 0 w 2201173"/>
              <a:gd name="connsiteY8" fmla="*/ 663825 h 2101850"/>
              <a:gd name="connsiteX0" fmla="*/ 0 w 2221032"/>
              <a:gd name="connsiteY0" fmla="*/ 528841 h 2101850"/>
              <a:gd name="connsiteX1" fmla="*/ 22931 w 2221032"/>
              <a:gd name="connsiteY1" fmla="*/ 1769597 h 2101850"/>
              <a:gd name="connsiteX2" fmla="*/ 704270 w 2221032"/>
              <a:gd name="connsiteY2" fmla="*/ 2101850 h 2101850"/>
              <a:gd name="connsiteX3" fmla="*/ 1917120 w 2221032"/>
              <a:gd name="connsiteY3" fmla="*/ 1581150 h 2101850"/>
              <a:gd name="connsiteX4" fmla="*/ 1917120 w 2221032"/>
              <a:gd name="connsiteY4" fmla="*/ 1422400 h 2101850"/>
              <a:gd name="connsiteX5" fmla="*/ 2148957 w 2221032"/>
              <a:gd name="connsiteY5" fmla="*/ 1041221 h 2101850"/>
              <a:gd name="connsiteX6" fmla="*/ 2192993 w 2221032"/>
              <a:gd name="connsiteY6" fmla="*/ 25094 h 2101850"/>
              <a:gd name="connsiteX7" fmla="*/ 1739320 w 2221032"/>
              <a:gd name="connsiteY7" fmla="*/ 0 h 2101850"/>
              <a:gd name="connsiteX8" fmla="*/ 0 w 2221032"/>
              <a:gd name="connsiteY8" fmla="*/ 528841 h 2101850"/>
              <a:gd name="connsiteX0" fmla="*/ 0 w 2201173"/>
              <a:gd name="connsiteY0" fmla="*/ 588834 h 2101850"/>
              <a:gd name="connsiteX1" fmla="*/ 3072 w 2201173"/>
              <a:gd name="connsiteY1" fmla="*/ 1769597 h 2101850"/>
              <a:gd name="connsiteX2" fmla="*/ 684411 w 2201173"/>
              <a:gd name="connsiteY2" fmla="*/ 2101850 h 2101850"/>
              <a:gd name="connsiteX3" fmla="*/ 1897261 w 2201173"/>
              <a:gd name="connsiteY3" fmla="*/ 1581150 h 2101850"/>
              <a:gd name="connsiteX4" fmla="*/ 1897261 w 2201173"/>
              <a:gd name="connsiteY4" fmla="*/ 1422400 h 2101850"/>
              <a:gd name="connsiteX5" fmla="*/ 2129098 w 2201173"/>
              <a:gd name="connsiteY5" fmla="*/ 1041221 h 2101850"/>
              <a:gd name="connsiteX6" fmla="*/ 2173134 w 2201173"/>
              <a:gd name="connsiteY6" fmla="*/ 25094 h 2101850"/>
              <a:gd name="connsiteX7" fmla="*/ 1719461 w 2201173"/>
              <a:gd name="connsiteY7" fmla="*/ 0 h 2101850"/>
              <a:gd name="connsiteX8" fmla="*/ 0 w 2201173"/>
              <a:gd name="connsiteY8" fmla="*/ 588834 h 2101850"/>
              <a:gd name="connsiteX0" fmla="*/ 0 w 2201173"/>
              <a:gd name="connsiteY0" fmla="*/ 588834 h 2154344"/>
              <a:gd name="connsiteX1" fmla="*/ 3072 w 2201173"/>
              <a:gd name="connsiteY1" fmla="*/ 1769597 h 2154344"/>
              <a:gd name="connsiteX2" fmla="*/ 783708 w 2201173"/>
              <a:gd name="connsiteY2" fmla="*/ 2154344 h 2154344"/>
              <a:gd name="connsiteX3" fmla="*/ 1897261 w 2201173"/>
              <a:gd name="connsiteY3" fmla="*/ 1581150 h 2154344"/>
              <a:gd name="connsiteX4" fmla="*/ 1897261 w 2201173"/>
              <a:gd name="connsiteY4" fmla="*/ 1422400 h 2154344"/>
              <a:gd name="connsiteX5" fmla="*/ 2129098 w 2201173"/>
              <a:gd name="connsiteY5" fmla="*/ 1041221 h 2154344"/>
              <a:gd name="connsiteX6" fmla="*/ 2173134 w 2201173"/>
              <a:gd name="connsiteY6" fmla="*/ 25094 h 2154344"/>
              <a:gd name="connsiteX7" fmla="*/ 1719461 w 2201173"/>
              <a:gd name="connsiteY7" fmla="*/ 0 h 2154344"/>
              <a:gd name="connsiteX8" fmla="*/ 0 w 2201173"/>
              <a:gd name="connsiteY8" fmla="*/ 588834 h 2154344"/>
              <a:gd name="connsiteX0" fmla="*/ 0 w 2201173"/>
              <a:gd name="connsiteY0" fmla="*/ 588834 h 2334323"/>
              <a:gd name="connsiteX1" fmla="*/ 3072 w 2201173"/>
              <a:gd name="connsiteY1" fmla="*/ 1769597 h 2334323"/>
              <a:gd name="connsiteX2" fmla="*/ 678890 w 2201173"/>
              <a:gd name="connsiteY2" fmla="*/ 2334323 h 2334323"/>
              <a:gd name="connsiteX3" fmla="*/ 1897261 w 2201173"/>
              <a:gd name="connsiteY3" fmla="*/ 1581150 h 2334323"/>
              <a:gd name="connsiteX4" fmla="*/ 1897261 w 2201173"/>
              <a:gd name="connsiteY4" fmla="*/ 1422400 h 2334323"/>
              <a:gd name="connsiteX5" fmla="*/ 2129098 w 2201173"/>
              <a:gd name="connsiteY5" fmla="*/ 1041221 h 2334323"/>
              <a:gd name="connsiteX6" fmla="*/ 2173134 w 2201173"/>
              <a:gd name="connsiteY6" fmla="*/ 25094 h 2334323"/>
              <a:gd name="connsiteX7" fmla="*/ 1719461 w 2201173"/>
              <a:gd name="connsiteY7" fmla="*/ 0 h 2334323"/>
              <a:gd name="connsiteX8" fmla="*/ 0 w 2201173"/>
              <a:gd name="connsiteY8" fmla="*/ 588834 h 2334323"/>
              <a:gd name="connsiteX0" fmla="*/ 0 w 2201173"/>
              <a:gd name="connsiteY0" fmla="*/ 588834 h 2334323"/>
              <a:gd name="connsiteX1" fmla="*/ 3072 w 2201173"/>
              <a:gd name="connsiteY1" fmla="*/ 1769597 h 2334323"/>
              <a:gd name="connsiteX2" fmla="*/ 678890 w 2201173"/>
              <a:gd name="connsiteY2" fmla="*/ 2334323 h 2334323"/>
              <a:gd name="connsiteX3" fmla="*/ 1897261 w 2201173"/>
              <a:gd name="connsiteY3" fmla="*/ 1581150 h 2334323"/>
              <a:gd name="connsiteX4" fmla="*/ 1897261 w 2201173"/>
              <a:gd name="connsiteY4" fmla="*/ 1422400 h 2334323"/>
              <a:gd name="connsiteX5" fmla="*/ 2129098 w 2201173"/>
              <a:gd name="connsiteY5" fmla="*/ 1041221 h 2334323"/>
              <a:gd name="connsiteX6" fmla="*/ 2173134 w 2201173"/>
              <a:gd name="connsiteY6" fmla="*/ 25094 h 2334323"/>
              <a:gd name="connsiteX7" fmla="*/ 1719461 w 2201173"/>
              <a:gd name="connsiteY7" fmla="*/ 0 h 2334323"/>
              <a:gd name="connsiteX8" fmla="*/ 0 w 2201173"/>
              <a:gd name="connsiteY8" fmla="*/ 588834 h 2334323"/>
              <a:gd name="connsiteX0" fmla="*/ 0 w 2201173"/>
              <a:gd name="connsiteY0" fmla="*/ 588834 h 2334792"/>
              <a:gd name="connsiteX1" fmla="*/ 3072 w 2201173"/>
              <a:gd name="connsiteY1" fmla="*/ 1769597 h 2334792"/>
              <a:gd name="connsiteX2" fmla="*/ 678890 w 2201173"/>
              <a:gd name="connsiteY2" fmla="*/ 2334323 h 2334792"/>
              <a:gd name="connsiteX3" fmla="*/ 1897261 w 2201173"/>
              <a:gd name="connsiteY3" fmla="*/ 1581150 h 2334792"/>
              <a:gd name="connsiteX4" fmla="*/ 1897261 w 2201173"/>
              <a:gd name="connsiteY4" fmla="*/ 1422400 h 2334792"/>
              <a:gd name="connsiteX5" fmla="*/ 2129098 w 2201173"/>
              <a:gd name="connsiteY5" fmla="*/ 1041221 h 2334792"/>
              <a:gd name="connsiteX6" fmla="*/ 2173134 w 2201173"/>
              <a:gd name="connsiteY6" fmla="*/ 25094 h 2334792"/>
              <a:gd name="connsiteX7" fmla="*/ 1719461 w 2201173"/>
              <a:gd name="connsiteY7" fmla="*/ 0 h 2334792"/>
              <a:gd name="connsiteX8" fmla="*/ 0 w 2201173"/>
              <a:gd name="connsiteY8" fmla="*/ 588834 h 2334792"/>
              <a:gd name="connsiteX0" fmla="*/ 0 w 2201173"/>
              <a:gd name="connsiteY0" fmla="*/ 588834 h 2334792"/>
              <a:gd name="connsiteX1" fmla="*/ 3072 w 2201173"/>
              <a:gd name="connsiteY1" fmla="*/ 1769597 h 2334792"/>
              <a:gd name="connsiteX2" fmla="*/ 678890 w 2201173"/>
              <a:gd name="connsiteY2" fmla="*/ 2334323 h 2334792"/>
              <a:gd name="connsiteX3" fmla="*/ 1897261 w 2201173"/>
              <a:gd name="connsiteY3" fmla="*/ 1581150 h 2334792"/>
              <a:gd name="connsiteX4" fmla="*/ 1897261 w 2201173"/>
              <a:gd name="connsiteY4" fmla="*/ 1422400 h 2334792"/>
              <a:gd name="connsiteX5" fmla="*/ 2129098 w 2201173"/>
              <a:gd name="connsiteY5" fmla="*/ 1041221 h 2334792"/>
              <a:gd name="connsiteX6" fmla="*/ 2173134 w 2201173"/>
              <a:gd name="connsiteY6" fmla="*/ 25094 h 2334792"/>
              <a:gd name="connsiteX7" fmla="*/ 1719461 w 2201173"/>
              <a:gd name="connsiteY7" fmla="*/ 0 h 2334792"/>
              <a:gd name="connsiteX8" fmla="*/ 0 w 2201173"/>
              <a:gd name="connsiteY8" fmla="*/ 588834 h 2334792"/>
              <a:gd name="connsiteX0" fmla="*/ 0 w 2201173"/>
              <a:gd name="connsiteY0" fmla="*/ 588834 h 2335187"/>
              <a:gd name="connsiteX1" fmla="*/ 3072 w 2201173"/>
              <a:gd name="connsiteY1" fmla="*/ 1769597 h 2335187"/>
              <a:gd name="connsiteX2" fmla="*/ 678890 w 2201173"/>
              <a:gd name="connsiteY2" fmla="*/ 2334323 h 2335187"/>
              <a:gd name="connsiteX3" fmla="*/ 2016054 w 2201173"/>
              <a:gd name="connsiteY3" fmla="*/ 1826010 h 2335187"/>
              <a:gd name="connsiteX4" fmla="*/ 1897261 w 2201173"/>
              <a:gd name="connsiteY4" fmla="*/ 1422400 h 2335187"/>
              <a:gd name="connsiteX5" fmla="*/ 2129098 w 2201173"/>
              <a:gd name="connsiteY5" fmla="*/ 1041221 h 2335187"/>
              <a:gd name="connsiteX6" fmla="*/ 2173134 w 2201173"/>
              <a:gd name="connsiteY6" fmla="*/ 25094 h 2335187"/>
              <a:gd name="connsiteX7" fmla="*/ 1719461 w 2201173"/>
              <a:gd name="connsiteY7" fmla="*/ 0 h 2335187"/>
              <a:gd name="connsiteX8" fmla="*/ 0 w 2201173"/>
              <a:gd name="connsiteY8" fmla="*/ 588834 h 2335187"/>
              <a:gd name="connsiteX0" fmla="*/ 0 w 2201173"/>
              <a:gd name="connsiteY0" fmla="*/ 588834 h 2335186"/>
              <a:gd name="connsiteX1" fmla="*/ 3072 w 2201173"/>
              <a:gd name="connsiteY1" fmla="*/ 1769597 h 2335186"/>
              <a:gd name="connsiteX2" fmla="*/ 678890 w 2201173"/>
              <a:gd name="connsiteY2" fmla="*/ 2334323 h 2335186"/>
              <a:gd name="connsiteX3" fmla="*/ 2016054 w 2201173"/>
              <a:gd name="connsiteY3" fmla="*/ 1826010 h 2335186"/>
              <a:gd name="connsiteX4" fmla="*/ 2078945 w 2201173"/>
              <a:gd name="connsiteY4" fmla="*/ 1438724 h 2335186"/>
              <a:gd name="connsiteX5" fmla="*/ 2129098 w 2201173"/>
              <a:gd name="connsiteY5" fmla="*/ 1041221 h 2335186"/>
              <a:gd name="connsiteX6" fmla="*/ 2173134 w 2201173"/>
              <a:gd name="connsiteY6" fmla="*/ 25094 h 2335186"/>
              <a:gd name="connsiteX7" fmla="*/ 1719461 w 2201173"/>
              <a:gd name="connsiteY7" fmla="*/ 0 h 2335186"/>
              <a:gd name="connsiteX8" fmla="*/ 0 w 2201173"/>
              <a:gd name="connsiteY8" fmla="*/ 588834 h 2335186"/>
              <a:gd name="connsiteX0" fmla="*/ 0 w 2201173"/>
              <a:gd name="connsiteY0" fmla="*/ 613320 h 2359672"/>
              <a:gd name="connsiteX1" fmla="*/ 3072 w 2201173"/>
              <a:gd name="connsiteY1" fmla="*/ 1794083 h 2359672"/>
              <a:gd name="connsiteX2" fmla="*/ 678890 w 2201173"/>
              <a:gd name="connsiteY2" fmla="*/ 2358809 h 2359672"/>
              <a:gd name="connsiteX3" fmla="*/ 2016054 w 2201173"/>
              <a:gd name="connsiteY3" fmla="*/ 1850496 h 2359672"/>
              <a:gd name="connsiteX4" fmla="*/ 2078945 w 2201173"/>
              <a:gd name="connsiteY4" fmla="*/ 1463210 h 2359672"/>
              <a:gd name="connsiteX5" fmla="*/ 2129098 w 2201173"/>
              <a:gd name="connsiteY5" fmla="*/ 1065707 h 2359672"/>
              <a:gd name="connsiteX6" fmla="*/ 2173134 w 2201173"/>
              <a:gd name="connsiteY6" fmla="*/ 49580 h 2359672"/>
              <a:gd name="connsiteX7" fmla="*/ 1684522 w 2201173"/>
              <a:gd name="connsiteY7" fmla="*/ 0 h 2359672"/>
              <a:gd name="connsiteX8" fmla="*/ 0 w 2201173"/>
              <a:gd name="connsiteY8" fmla="*/ 613320 h 2359672"/>
              <a:gd name="connsiteX0" fmla="*/ 0 w 2201173"/>
              <a:gd name="connsiteY0" fmla="*/ 613320 h 2359672"/>
              <a:gd name="connsiteX1" fmla="*/ 3072 w 2201173"/>
              <a:gd name="connsiteY1" fmla="*/ 1794083 h 2359672"/>
              <a:gd name="connsiteX2" fmla="*/ 678890 w 2201173"/>
              <a:gd name="connsiteY2" fmla="*/ 2358809 h 2359672"/>
              <a:gd name="connsiteX3" fmla="*/ 2016054 w 2201173"/>
              <a:gd name="connsiteY3" fmla="*/ 1850496 h 2359672"/>
              <a:gd name="connsiteX4" fmla="*/ 2078945 w 2201173"/>
              <a:gd name="connsiteY4" fmla="*/ 1463210 h 2359672"/>
              <a:gd name="connsiteX5" fmla="*/ 2129098 w 2201173"/>
              <a:gd name="connsiteY5" fmla="*/ 1065707 h 2359672"/>
              <a:gd name="connsiteX6" fmla="*/ 2173134 w 2201173"/>
              <a:gd name="connsiteY6" fmla="*/ 49580 h 2359672"/>
              <a:gd name="connsiteX7" fmla="*/ 1684522 w 2201173"/>
              <a:gd name="connsiteY7" fmla="*/ 0 h 2359672"/>
              <a:gd name="connsiteX8" fmla="*/ 0 w 2201173"/>
              <a:gd name="connsiteY8" fmla="*/ 613320 h 2359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01173" h="2359672">
                <a:moveTo>
                  <a:pt x="0" y="613320"/>
                </a:moveTo>
                <a:lnTo>
                  <a:pt x="3072" y="1794083"/>
                </a:lnTo>
                <a:cubicBezTo>
                  <a:pt x="228345" y="1982325"/>
                  <a:pt x="369763" y="2211377"/>
                  <a:pt x="678890" y="2358809"/>
                </a:cubicBezTo>
                <a:cubicBezTo>
                  <a:pt x="1266698" y="2377096"/>
                  <a:pt x="1609930" y="2101554"/>
                  <a:pt x="2016054" y="1850496"/>
                </a:cubicBezTo>
                <a:lnTo>
                  <a:pt x="2078945" y="1463210"/>
                </a:lnTo>
                <a:lnTo>
                  <a:pt x="2129098" y="1065707"/>
                </a:lnTo>
                <a:cubicBezTo>
                  <a:pt x="2168457" y="869068"/>
                  <a:pt x="2241407" y="223117"/>
                  <a:pt x="2173134" y="49580"/>
                </a:cubicBezTo>
                <a:cubicBezTo>
                  <a:pt x="2010263" y="33053"/>
                  <a:pt x="1819442" y="98147"/>
                  <a:pt x="1684522" y="0"/>
                </a:cubicBezTo>
                <a:lnTo>
                  <a:pt x="0" y="613320"/>
                </a:lnTo>
                <a:close/>
              </a:path>
            </a:pathLst>
          </a:cu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7A3783-88BB-42B1-9D3A-AE0A8D79E78D}"/>
              </a:ext>
            </a:extLst>
          </p:cNvPr>
          <p:cNvSpPr txBox="1"/>
          <p:nvPr/>
        </p:nvSpPr>
        <p:spPr>
          <a:xfrm rot="20475752">
            <a:off x="7519688" y="2155091"/>
            <a:ext cx="11576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LHCQQQIH0003</a:t>
            </a:r>
            <a:endParaRPr lang="fr-FR" sz="10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097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18kA Main Circuit &amp; Trims for the Inner Triplet</a:t>
            </a:r>
            <a:br>
              <a:rPr lang="en-GB" sz="2400" dirty="0"/>
            </a:br>
            <a:r>
              <a:rPr lang="en-GB" dirty="0"/>
              <a:t>Layout and routing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00000"/>
            <a:ext cx="5220000" cy="110132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3CF4FCB-C06E-463F-A026-0FFD72DED8E9}"/>
              </a:ext>
            </a:extLst>
          </p:cNvPr>
          <p:cNvGrpSpPr/>
          <p:nvPr/>
        </p:nvGrpSpPr>
        <p:grpSpPr>
          <a:xfrm>
            <a:off x="167432" y="2067694"/>
            <a:ext cx="1596080" cy="3112030"/>
            <a:chOff x="167432" y="2067694"/>
            <a:chExt cx="1596080" cy="3112030"/>
          </a:xfrm>
        </p:grpSpPr>
        <p:grpSp>
          <p:nvGrpSpPr>
            <p:cNvPr id="8" name="Group 7"/>
            <p:cNvGrpSpPr/>
            <p:nvPr/>
          </p:nvGrpSpPr>
          <p:grpSpPr>
            <a:xfrm>
              <a:off x="169180" y="2347462"/>
              <a:ext cx="1582119" cy="1339676"/>
              <a:chOff x="2740774" y="2314703"/>
              <a:chExt cx="2162389" cy="1831026"/>
            </a:xfrm>
          </p:grpSpPr>
          <p:pic>
            <p:nvPicPr>
              <p:cNvPr id="2050" name="Picture 2" descr="3D6A8B7B-D5EE-470F-83E7-976B529FCBF7-L0-001"/>
              <p:cNvPicPr>
                <a:picLocks noChangeAspect="1" noChangeArrowheads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740774" y="2314703"/>
                <a:ext cx="2160001" cy="162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2740774" y="3851267"/>
                <a:ext cx="2162389" cy="2944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MQXFA “pizza box”</a:t>
                </a: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167432" y="2067694"/>
              <a:ext cx="15821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i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63500" dir="2700000" algn="tl">
                      <a:srgbClr val="000000">
                        <a:alpha val="43137"/>
                      </a:srgbClr>
                    </a:outerShdw>
                  </a:effectLst>
                </a:rPr>
                <a:t>Magnet leads</a:t>
              </a: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179512" y="3735913"/>
              <a:ext cx="1584000" cy="1443811"/>
              <a:chOff x="1835696" y="2733710"/>
              <a:chExt cx="1584000" cy="1443811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1835696" y="3885133"/>
                <a:ext cx="1582119" cy="2923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MQXFB connection box</a:t>
                </a:r>
              </a:p>
              <a:p>
                <a:pPr algn="ctr"/>
                <a:r>
                  <a:rPr lang="en-GB" sz="5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(LHCLMQXF_E0009)</a:t>
                </a:r>
              </a:p>
            </p:txBody>
          </p:sp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-639"/>
              <a:stretch/>
            </p:blipFill>
            <p:spPr>
              <a:xfrm>
                <a:off x="1835696" y="2733710"/>
                <a:ext cx="1584000" cy="1188000"/>
              </a:xfrm>
              <a:prstGeom prst="rect">
                <a:avLst/>
              </a:prstGeom>
            </p:spPr>
          </p:pic>
        </p:grpSp>
      </p:grpSp>
      <p:grpSp>
        <p:nvGrpSpPr>
          <p:cNvPr id="2056" name="Group 2055"/>
          <p:cNvGrpSpPr/>
          <p:nvPr/>
        </p:nvGrpSpPr>
        <p:grpSpPr>
          <a:xfrm>
            <a:off x="5508104" y="246880"/>
            <a:ext cx="3774925" cy="4797613"/>
            <a:chOff x="5685624" y="472494"/>
            <a:chExt cx="3597405" cy="4572000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85624" y="472494"/>
              <a:ext cx="3597405" cy="4572000"/>
            </a:xfrm>
            <a:prstGeom prst="rect">
              <a:avLst/>
            </a:prstGeom>
          </p:spPr>
        </p:pic>
        <p:sp>
          <p:nvSpPr>
            <p:cNvPr id="2053" name="Oval 2052"/>
            <p:cNvSpPr/>
            <p:nvPr/>
          </p:nvSpPr>
          <p:spPr>
            <a:xfrm>
              <a:off x="6768000" y="2530800"/>
              <a:ext cx="1670400" cy="165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052" name="Group 2051"/>
            <p:cNvGrpSpPr/>
            <p:nvPr/>
          </p:nvGrpSpPr>
          <p:grpSpPr>
            <a:xfrm>
              <a:off x="6516216" y="1980000"/>
              <a:ext cx="2300981" cy="2340000"/>
              <a:chOff x="5018002" y="1795022"/>
              <a:chExt cx="2300981" cy="2363761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7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018002" y="1795022"/>
                <a:ext cx="2300981" cy="2363761"/>
              </a:xfrm>
              <a:prstGeom prst="rect">
                <a:avLst/>
              </a:prstGeom>
            </p:spPr>
          </p:pic>
          <p:pic>
            <p:nvPicPr>
              <p:cNvPr id="2051" name="Picture 2050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2400" y="3456000"/>
                <a:ext cx="323850" cy="300038"/>
              </a:xfrm>
              <a:prstGeom prst="rect">
                <a:avLst/>
              </a:prstGeom>
            </p:spPr>
          </p:pic>
        </p:grpSp>
        <p:sp>
          <p:nvSpPr>
            <p:cNvPr id="2055" name="Oval 2054"/>
            <p:cNvSpPr/>
            <p:nvPr/>
          </p:nvSpPr>
          <p:spPr>
            <a:xfrm>
              <a:off x="7434000" y="2376000"/>
              <a:ext cx="136800" cy="13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D9956AF-A67C-48F4-8915-D4519A8F21FD}"/>
              </a:ext>
            </a:extLst>
          </p:cNvPr>
          <p:cNvGrpSpPr/>
          <p:nvPr/>
        </p:nvGrpSpPr>
        <p:grpSpPr>
          <a:xfrm>
            <a:off x="7331103" y="2234873"/>
            <a:ext cx="162439" cy="162439"/>
            <a:chOff x="7331103" y="2234873"/>
            <a:chExt cx="162439" cy="162439"/>
          </a:xfrm>
        </p:grpSpPr>
        <p:grpSp>
          <p:nvGrpSpPr>
            <p:cNvPr id="2058" name="Group 2057"/>
            <p:cNvGrpSpPr/>
            <p:nvPr/>
          </p:nvGrpSpPr>
          <p:grpSpPr>
            <a:xfrm>
              <a:off x="7343186" y="2245173"/>
              <a:ext cx="131832" cy="127649"/>
              <a:chOff x="4143686" y="2421627"/>
              <a:chExt cx="2463817" cy="2385648"/>
            </a:xfrm>
          </p:grpSpPr>
          <p:sp>
            <p:nvSpPr>
              <p:cNvPr id="2059" name="Freeform 2058"/>
              <p:cNvSpPr/>
              <p:nvPr/>
            </p:nvSpPr>
            <p:spPr>
              <a:xfrm>
                <a:off x="4942248" y="2421627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 dirty="0"/>
              </a:p>
            </p:txBody>
          </p:sp>
          <p:sp>
            <p:nvSpPr>
              <p:cNvPr id="2061" name="Freeform 2060"/>
              <p:cNvSpPr/>
              <p:nvPr/>
            </p:nvSpPr>
            <p:spPr>
              <a:xfrm>
                <a:off x="5740811" y="3001816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2063" name="Freeform 2062"/>
              <p:cNvSpPr/>
              <p:nvPr/>
            </p:nvSpPr>
            <p:spPr>
              <a:xfrm>
                <a:off x="5435787" y="3940583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2065" name="Freeform 2064"/>
              <p:cNvSpPr/>
              <p:nvPr/>
            </p:nvSpPr>
            <p:spPr>
              <a:xfrm>
                <a:off x="4448709" y="3940583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2067" name="Freeform 2066"/>
              <p:cNvSpPr/>
              <p:nvPr/>
            </p:nvSpPr>
            <p:spPr>
              <a:xfrm>
                <a:off x="4143686" y="3001816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</p:grpSp>
        <p:sp>
          <p:nvSpPr>
            <p:cNvPr id="2070" name="Oval 2069"/>
            <p:cNvSpPr/>
            <p:nvPr/>
          </p:nvSpPr>
          <p:spPr>
            <a:xfrm>
              <a:off x="7331103" y="2234873"/>
              <a:ext cx="162439" cy="162439"/>
            </a:xfrm>
            <a:prstGeom prst="ellipse">
              <a:avLst/>
            </a:prstGeom>
            <a:noFill/>
            <a:ln>
              <a:solidFill>
                <a:srgbClr val="33CC33"/>
              </a:solidFill>
            </a:ln>
            <a:effectLst>
              <a:glow rad="63500">
                <a:srgbClr val="00B05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7" name="Oval 56"/>
          <p:cNvSpPr/>
          <p:nvPr/>
        </p:nvSpPr>
        <p:spPr>
          <a:xfrm>
            <a:off x="6948264" y="3604115"/>
            <a:ext cx="211841" cy="211841"/>
          </a:xfrm>
          <a:prstGeom prst="ellipse">
            <a:avLst/>
          </a:prstGeom>
          <a:noFill/>
          <a:ln>
            <a:solidFill>
              <a:schemeClr val="accent6"/>
            </a:solidFill>
          </a:ln>
          <a:effectLst>
            <a:glow rad="63500">
              <a:srgbClr val="FFC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Curved Up Arrow 33"/>
          <p:cNvSpPr/>
          <p:nvPr/>
        </p:nvSpPr>
        <p:spPr>
          <a:xfrm rot="10983890" flipH="1">
            <a:off x="5386450" y="1801495"/>
            <a:ext cx="2103426" cy="342872"/>
          </a:xfrm>
          <a:prstGeom prst="curvedUpArrow">
            <a:avLst/>
          </a:prstGeom>
          <a:gradFill>
            <a:gsLst>
              <a:gs pos="0">
                <a:srgbClr val="199D3D"/>
              </a:gs>
              <a:gs pos="100000">
                <a:srgbClr val="76FF84"/>
              </a:gs>
            </a:gsLst>
          </a:gradFill>
          <a:ln>
            <a:solidFill>
              <a:srgbClr val="199D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4" name="Curved Up Arrow 133"/>
          <p:cNvSpPr/>
          <p:nvPr/>
        </p:nvSpPr>
        <p:spPr>
          <a:xfrm rot="9857369" flipH="1" flipV="1">
            <a:off x="3890512" y="4261167"/>
            <a:ext cx="3409596" cy="594911"/>
          </a:xfrm>
          <a:prstGeom prst="curvedUpArrow">
            <a:avLst>
              <a:gd name="adj1" fmla="val 16847"/>
              <a:gd name="adj2" fmla="val 37170"/>
              <a:gd name="adj3" fmla="val 25000"/>
            </a:avLst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D039381-CEBB-49DE-B9E5-CBB36D32F22E}"/>
              </a:ext>
            </a:extLst>
          </p:cNvPr>
          <p:cNvGrpSpPr/>
          <p:nvPr/>
        </p:nvGrpSpPr>
        <p:grpSpPr>
          <a:xfrm>
            <a:off x="4006048" y="2067694"/>
            <a:ext cx="1741740" cy="2245405"/>
            <a:chOff x="4006048" y="2067694"/>
            <a:chExt cx="1741740" cy="2245405"/>
          </a:xfrm>
        </p:grpSpPr>
        <p:grpSp>
          <p:nvGrpSpPr>
            <p:cNvPr id="39" name="Group 38"/>
            <p:cNvGrpSpPr/>
            <p:nvPr/>
          </p:nvGrpSpPr>
          <p:grpSpPr>
            <a:xfrm>
              <a:off x="4126230" y="2189976"/>
              <a:ext cx="1579245" cy="2123123"/>
              <a:chOff x="4126230" y="2189976"/>
              <a:chExt cx="1579245" cy="2123123"/>
            </a:xfrm>
          </p:grpSpPr>
          <p:pic>
            <p:nvPicPr>
              <p:cNvPr id="2071" name="Picture 2070"/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6582" y="2379241"/>
                <a:ext cx="1538825" cy="1933858"/>
              </a:xfrm>
              <a:prstGeom prst="rect">
                <a:avLst/>
              </a:prstGeom>
            </p:spPr>
          </p:pic>
          <p:cxnSp>
            <p:nvCxnSpPr>
              <p:cNvPr id="2074" name="Straight Connector 2073"/>
              <p:cNvCxnSpPr/>
              <p:nvPr/>
            </p:nvCxnSpPr>
            <p:spPr>
              <a:xfrm>
                <a:off x="4849200" y="3525694"/>
                <a:ext cx="122400" cy="0"/>
              </a:xfrm>
              <a:prstGeom prst="line">
                <a:avLst/>
              </a:prstGeom>
              <a:ln w="31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6" name="Group 35"/>
              <p:cNvGrpSpPr/>
              <p:nvPr/>
            </p:nvGrpSpPr>
            <p:grpSpPr>
              <a:xfrm>
                <a:off x="4578248" y="2496088"/>
                <a:ext cx="261115" cy="870573"/>
                <a:chOff x="4578248" y="2496088"/>
                <a:chExt cx="261115" cy="870573"/>
              </a:xfrm>
            </p:grpSpPr>
            <p:grpSp>
              <p:nvGrpSpPr>
                <p:cNvPr id="115" name="Group 114"/>
                <p:cNvGrpSpPr>
                  <a:grpSpLocks noChangeAspect="1"/>
                </p:cNvGrpSpPr>
                <p:nvPr/>
              </p:nvGrpSpPr>
              <p:grpSpPr>
                <a:xfrm>
                  <a:off x="4578248" y="2496088"/>
                  <a:ext cx="260261" cy="252000"/>
                  <a:chOff x="4143686" y="2421627"/>
                  <a:chExt cx="2463817" cy="2385648"/>
                </a:xfrm>
              </p:grpSpPr>
              <p:sp>
                <p:nvSpPr>
                  <p:cNvPr id="116" name="Freeform 115"/>
                  <p:cNvSpPr/>
                  <p:nvPr/>
                </p:nvSpPr>
                <p:spPr>
                  <a:xfrm>
                    <a:off x="4942248" y="2421627"/>
                    <a:ext cx="866692" cy="866692"/>
                  </a:xfrm>
                  <a:custGeom>
                    <a:avLst/>
                    <a:gdLst>
                      <a:gd name="connsiteX0" fmla="*/ 0 w 866692"/>
                      <a:gd name="connsiteY0" fmla="*/ 433346 h 866692"/>
                      <a:gd name="connsiteX1" fmla="*/ 433346 w 866692"/>
                      <a:gd name="connsiteY1" fmla="*/ 0 h 866692"/>
                      <a:gd name="connsiteX2" fmla="*/ 866692 w 866692"/>
                      <a:gd name="connsiteY2" fmla="*/ 433346 h 866692"/>
                      <a:gd name="connsiteX3" fmla="*/ 433346 w 866692"/>
                      <a:gd name="connsiteY3" fmla="*/ 866692 h 866692"/>
                      <a:gd name="connsiteX4" fmla="*/ 0 w 866692"/>
                      <a:gd name="connsiteY4" fmla="*/ 433346 h 866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66692" h="866692">
                        <a:moveTo>
                          <a:pt x="0" y="433346"/>
                        </a:moveTo>
                        <a:cubicBezTo>
                          <a:pt x="0" y="194016"/>
                          <a:pt x="194016" y="0"/>
                          <a:pt x="433346" y="0"/>
                        </a:cubicBezTo>
                        <a:cubicBezTo>
                          <a:pt x="672676" y="0"/>
                          <a:pt x="866692" y="194016"/>
                          <a:pt x="866692" y="433346"/>
                        </a:cubicBezTo>
                        <a:cubicBezTo>
                          <a:pt x="866692" y="672676"/>
                          <a:pt x="672676" y="866692"/>
                          <a:pt x="433346" y="866692"/>
                        </a:cubicBezTo>
                        <a:cubicBezTo>
                          <a:pt x="194016" y="866692"/>
                          <a:pt x="0" y="672676"/>
                          <a:pt x="0" y="43334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B050"/>
                      </a:gs>
                      <a:gs pos="100000">
                        <a:srgbClr val="33CC33"/>
                      </a:gs>
                    </a:gsLst>
                  </a:gradFill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149784" tIns="149784" rIns="149784" bIns="149784" numCol="1" spcCol="1270" anchor="ctr" anchorCtr="0">
                    <a:noAutofit/>
                  </a:bodyPr>
                  <a:lstStyle/>
                  <a:p>
                    <a:pPr lvl="0" algn="ctr" defTabSz="8001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n-US" sz="1800" kern="1200" dirty="0"/>
                  </a:p>
                </p:txBody>
              </p:sp>
              <p:sp>
                <p:nvSpPr>
                  <p:cNvPr id="117" name="Freeform 116"/>
                  <p:cNvSpPr/>
                  <p:nvPr/>
                </p:nvSpPr>
                <p:spPr>
                  <a:xfrm>
                    <a:off x="5740813" y="3001820"/>
                    <a:ext cx="866690" cy="866694"/>
                  </a:xfrm>
                  <a:custGeom>
                    <a:avLst/>
                    <a:gdLst>
                      <a:gd name="connsiteX0" fmla="*/ 0 w 866692"/>
                      <a:gd name="connsiteY0" fmla="*/ 433346 h 866692"/>
                      <a:gd name="connsiteX1" fmla="*/ 433346 w 866692"/>
                      <a:gd name="connsiteY1" fmla="*/ 0 h 866692"/>
                      <a:gd name="connsiteX2" fmla="*/ 866692 w 866692"/>
                      <a:gd name="connsiteY2" fmla="*/ 433346 h 866692"/>
                      <a:gd name="connsiteX3" fmla="*/ 433346 w 866692"/>
                      <a:gd name="connsiteY3" fmla="*/ 866692 h 866692"/>
                      <a:gd name="connsiteX4" fmla="*/ 0 w 866692"/>
                      <a:gd name="connsiteY4" fmla="*/ 433346 h 866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66692" h="866692">
                        <a:moveTo>
                          <a:pt x="0" y="433346"/>
                        </a:moveTo>
                        <a:cubicBezTo>
                          <a:pt x="0" y="194016"/>
                          <a:pt x="194016" y="0"/>
                          <a:pt x="433346" y="0"/>
                        </a:cubicBezTo>
                        <a:cubicBezTo>
                          <a:pt x="672676" y="0"/>
                          <a:pt x="866692" y="194016"/>
                          <a:pt x="866692" y="433346"/>
                        </a:cubicBezTo>
                        <a:cubicBezTo>
                          <a:pt x="866692" y="672676"/>
                          <a:pt x="672676" y="866692"/>
                          <a:pt x="433346" y="866692"/>
                        </a:cubicBezTo>
                        <a:cubicBezTo>
                          <a:pt x="194016" y="866692"/>
                          <a:pt x="0" y="672676"/>
                          <a:pt x="0" y="43334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B050"/>
                      </a:gs>
                      <a:gs pos="100000">
                        <a:srgbClr val="33CC33"/>
                      </a:gs>
                    </a:gsLst>
                  </a:gradFill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149784" tIns="149784" rIns="149784" bIns="149784" numCol="1" spcCol="1270" anchor="ctr" anchorCtr="0">
                    <a:noAutofit/>
                  </a:bodyPr>
                  <a:lstStyle/>
                  <a:p>
                    <a:pPr lvl="0" algn="ctr" defTabSz="8001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n-US" sz="1800" kern="1200"/>
                  </a:p>
                </p:txBody>
              </p:sp>
              <p:sp>
                <p:nvSpPr>
                  <p:cNvPr id="118" name="Freeform 117"/>
                  <p:cNvSpPr/>
                  <p:nvPr/>
                </p:nvSpPr>
                <p:spPr>
                  <a:xfrm>
                    <a:off x="5435787" y="3940583"/>
                    <a:ext cx="866692" cy="866692"/>
                  </a:xfrm>
                  <a:custGeom>
                    <a:avLst/>
                    <a:gdLst>
                      <a:gd name="connsiteX0" fmla="*/ 0 w 866692"/>
                      <a:gd name="connsiteY0" fmla="*/ 433346 h 866692"/>
                      <a:gd name="connsiteX1" fmla="*/ 433346 w 866692"/>
                      <a:gd name="connsiteY1" fmla="*/ 0 h 866692"/>
                      <a:gd name="connsiteX2" fmla="*/ 866692 w 866692"/>
                      <a:gd name="connsiteY2" fmla="*/ 433346 h 866692"/>
                      <a:gd name="connsiteX3" fmla="*/ 433346 w 866692"/>
                      <a:gd name="connsiteY3" fmla="*/ 866692 h 866692"/>
                      <a:gd name="connsiteX4" fmla="*/ 0 w 866692"/>
                      <a:gd name="connsiteY4" fmla="*/ 433346 h 866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66692" h="866692">
                        <a:moveTo>
                          <a:pt x="0" y="433346"/>
                        </a:moveTo>
                        <a:cubicBezTo>
                          <a:pt x="0" y="194016"/>
                          <a:pt x="194016" y="0"/>
                          <a:pt x="433346" y="0"/>
                        </a:cubicBezTo>
                        <a:cubicBezTo>
                          <a:pt x="672676" y="0"/>
                          <a:pt x="866692" y="194016"/>
                          <a:pt x="866692" y="433346"/>
                        </a:cubicBezTo>
                        <a:cubicBezTo>
                          <a:pt x="866692" y="672676"/>
                          <a:pt x="672676" y="866692"/>
                          <a:pt x="433346" y="866692"/>
                        </a:cubicBezTo>
                        <a:cubicBezTo>
                          <a:pt x="194016" y="866692"/>
                          <a:pt x="0" y="672676"/>
                          <a:pt x="0" y="43334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B050"/>
                      </a:gs>
                      <a:gs pos="100000">
                        <a:srgbClr val="33CC33"/>
                      </a:gs>
                    </a:gsLst>
                  </a:gradFill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149784" tIns="149784" rIns="149784" bIns="149784" numCol="1" spcCol="1270" anchor="ctr" anchorCtr="0">
                    <a:noAutofit/>
                  </a:bodyPr>
                  <a:lstStyle/>
                  <a:p>
                    <a:pPr lvl="0" algn="ctr" defTabSz="8001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n-US" sz="1800" kern="1200"/>
                  </a:p>
                </p:txBody>
              </p:sp>
              <p:sp>
                <p:nvSpPr>
                  <p:cNvPr id="119" name="Freeform 118"/>
                  <p:cNvSpPr/>
                  <p:nvPr/>
                </p:nvSpPr>
                <p:spPr>
                  <a:xfrm>
                    <a:off x="4448709" y="3940583"/>
                    <a:ext cx="866692" cy="866692"/>
                  </a:xfrm>
                  <a:custGeom>
                    <a:avLst/>
                    <a:gdLst>
                      <a:gd name="connsiteX0" fmla="*/ 0 w 866692"/>
                      <a:gd name="connsiteY0" fmla="*/ 433346 h 866692"/>
                      <a:gd name="connsiteX1" fmla="*/ 433346 w 866692"/>
                      <a:gd name="connsiteY1" fmla="*/ 0 h 866692"/>
                      <a:gd name="connsiteX2" fmla="*/ 866692 w 866692"/>
                      <a:gd name="connsiteY2" fmla="*/ 433346 h 866692"/>
                      <a:gd name="connsiteX3" fmla="*/ 433346 w 866692"/>
                      <a:gd name="connsiteY3" fmla="*/ 866692 h 866692"/>
                      <a:gd name="connsiteX4" fmla="*/ 0 w 866692"/>
                      <a:gd name="connsiteY4" fmla="*/ 433346 h 866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66692" h="866692">
                        <a:moveTo>
                          <a:pt x="0" y="433346"/>
                        </a:moveTo>
                        <a:cubicBezTo>
                          <a:pt x="0" y="194016"/>
                          <a:pt x="194016" y="0"/>
                          <a:pt x="433346" y="0"/>
                        </a:cubicBezTo>
                        <a:cubicBezTo>
                          <a:pt x="672676" y="0"/>
                          <a:pt x="866692" y="194016"/>
                          <a:pt x="866692" y="433346"/>
                        </a:cubicBezTo>
                        <a:cubicBezTo>
                          <a:pt x="866692" y="672676"/>
                          <a:pt x="672676" y="866692"/>
                          <a:pt x="433346" y="866692"/>
                        </a:cubicBezTo>
                        <a:cubicBezTo>
                          <a:pt x="194016" y="866692"/>
                          <a:pt x="0" y="672676"/>
                          <a:pt x="0" y="43334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B050"/>
                      </a:gs>
                      <a:gs pos="100000">
                        <a:srgbClr val="33CC33"/>
                      </a:gs>
                    </a:gsLst>
                  </a:gradFill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149784" tIns="149784" rIns="149784" bIns="149784" numCol="1" spcCol="1270" anchor="ctr" anchorCtr="0">
                    <a:noAutofit/>
                  </a:bodyPr>
                  <a:lstStyle/>
                  <a:p>
                    <a:pPr lvl="0" algn="ctr" defTabSz="8001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n-US" sz="1800" kern="1200"/>
                  </a:p>
                </p:txBody>
              </p:sp>
              <p:sp>
                <p:nvSpPr>
                  <p:cNvPr id="120" name="Freeform 119"/>
                  <p:cNvSpPr/>
                  <p:nvPr/>
                </p:nvSpPr>
                <p:spPr>
                  <a:xfrm>
                    <a:off x="4143686" y="3001816"/>
                    <a:ext cx="866692" cy="866692"/>
                  </a:xfrm>
                  <a:custGeom>
                    <a:avLst/>
                    <a:gdLst>
                      <a:gd name="connsiteX0" fmla="*/ 0 w 866692"/>
                      <a:gd name="connsiteY0" fmla="*/ 433346 h 866692"/>
                      <a:gd name="connsiteX1" fmla="*/ 433346 w 866692"/>
                      <a:gd name="connsiteY1" fmla="*/ 0 h 866692"/>
                      <a:gd name="connsiteX2" fmla="*/ 866692 w 866692"/>
                      <a:gd name="connsiteY2" fmla="*/ 433346 h 866692"/>
                      <a:gd name="connsiteX3" fmla="*/ 433346 w 866692"/>
                      <a:gd name="connsiteY3" fmla="*/ 866692 h 866692"/>
                      <a:gd name="connsiteX4" fmla="*/ 0 w 866692"/>
                      <a:gd name="connsiteY4" fmla="*/ 433346 h 866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66692" h="866692">
                        <a:moveTo>
                          <a:pt x="0" y="433346"/>
                        </a:moveTo>
                        <a:cubicBezTo>
                          <a:pt x="0" y="194016"/>
                          <a:pt x="194016" y="0"/>
                          <a:pt x="433346" y="0"/>
                        </a:cubicBezTo>
                        <a:cubicBezTo>
                          <a:pt x="672676" y="0"/>
                          <a:pt x="866692" y="194016"/>
                          <a:pt x="866692" y="433346"/>
                        </a:cubicBezTo>
                        <a:cubicBezTo>
                          <a:pt x="866692" y="672676"/>
                          <a:pt x="672676" y="866692"/>
                          <a:pt x="433346" y="866692"/>
                        </a:cubicBezTo>
                        <a:cubicBezTo>
                          <a:pt x="194016" y="866692"/>
                          <a:pt x="0" y="672676"/>
                          <a:pt x="0" y="43334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B050"/>
                      </a:gs>
                      <a:gs pos="100000">
                        <a:srgbClr val="33CC33"/>
                      </a:gs>
                    </a:gsLst>
                  </a:gradFill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149784" tIns="149784" rIns="149784" bIns="149784" numCol="1" spcCol="1270" anchor="ctr" anchorCtr="0">
                    <a:noAutofit/>
                  </a:bodyPr>
                  <a:lstStyle/>
                  <a:p>
                    <a:pPr lvl="0" algn="ctr" defTabSz="8001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n-US" sz="1800" kern="1200"/>
                  </a:p>
                </p:txBody>
              </p:sp>
            </p:grpSp>
            <p:cxnSp>
              <p:nvCxnSpPr>
                <p:cNvPr id="130" name="Straight Connector 129"/>
                <p:cNvCxnSpPr/>
                <p:nvPr/>
              </p:nvCxnSpPr>
              <p:spPr>
                <a:xfrm>
                  <a:off x="4657293" y="2694801"/>
                  <a:ext cx="854" cy="618573"/>
                </a:xfrm>
                <a:prstGeom prst="line">
                  <a:avLst/>
                </a:prstGeom>
                <a:ln w="88900" cap="rnd">
                  <a:gradFill>
                    <a:gsLst>
                      <a:gs pos="1000">
                        <a:srgbClr val="76FF84"/>
                      </a:gs>
                      <a:gs pos="74000">
                        <a:srgbClr val="199D3D"/>
                      </a:gs>
                      <a:gs pos="83000">
                        <a:srgbClr val="33CC33"/>
                      </a:gs>
                      <a:gs pos="100000">
                        <a:srgbClr val="76FF84"/>
                      </a:gs>
                    </a:gsLst>
                    <a:lin ang="0" scaled="0"/>
                  </a:gra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>
                  <a:off x="4757031" y="2694801"/>
                  <a:ext cx="854" cy="618573"/>
                </a:xfrm>
                <a:prstGeom prst="line">
                  <a:avLst/>
                </a:prstGeom>
                <a:ln w="88900" cap="rnd">
                  <a:gradFill>
                    <a:gsLst>
                      <a:gs pos="1000">
                        <a:srgbClr val="76FF84"/>
                      </a:gs>
                      <a:gs pos="74000">
                        <a:srgbClr val="199D3D"/>
                      </a:gs>
                      <a:gs pos="83000">
                        <a:srgbClr val="33CC33"/>
                      </a:gs>
                      <a:gs pos="100000">
                        <a:srgbClr val="76FF84"/>
                      </a:gs>
                    </a:gsLst>
                    <a:lin ang="0" scaled="0"/>
                  </a:gra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6" name="Straight Connector 2075"/>
                <p:cNvCxnSpPr/>
                <p:nvPr/>
              </p:nvCxnSpPr>
              <p:spPr>
                <a:xfrm>
                  <a:off x="4708379" y="2544927"/>
                  <a:ext cx="854" cy="618573"/>
                </a:xfrm>
                <a:prstGeom prst="line">
                  <a:avLst/>
                </a:prstGeom>
                <a:ln w="88900" cap="rnd">
                  <a:gradFill>
                    <a:gsLst>
                      <a:gs pos="1000">
                        <a:srgbClr val="76FF84"/>
                      </a:gs>
                      <a:gs pos="74000">
                        <a:srgbClr val="199D3D"/>
                      </a:gs>
                      <a:gs pos="83000">
                        <a:srgbClr val="33CC33"/>
                      </a:gs>
                      <a:gs pos="100000">
                        <a:srgbClr val="76FF84"/>
                      </a:gs>
                    </a:gsLst>
                    <a:lin ang="0" scaled="0"/>
                  </a:gra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>
                  <a:off x="4621274" y="2599028"/>
                  <a:ext cx="854" cy="618573"/>
                </a:xfrm>
                <a:prstGeom prst="line">
                  <a:avLst/>
                </a:prstGeom>
                <a:ln w="88900" cap="rnd">
                  <a:gradFill>
                    <a:gsLst>
                      <a:gs pos="1000">
                        <a:srgbClr val="76FF84"/>
                      </a:gs>
                      <a:gs pos="74000">
                        <a:srgbClr val="199D3D"/>
                      </a:gs>
                      <a:gs pos="83000">
                        <a:srgbClr val="33CC33"/>
                      </a:gs>
                      <a:gs pos="100000">
                        <a:srgbClr val="76FF84"/>
                      </a:gs>
                    </a:gsLst>
                    <a:lin ang="0" scaled="0"/>
                  </a:gra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4793587" y="2604943"/>
                  <a:ext cx="854" cy="618573"/>
                </a:xfrm>
                <a:prstGeom prst="line">
                  <a:avLst/>
                </a:prstGeom>
                <a:ln w="88900" cap="rnd">
                  <a:gradFill>
                    <a:gsLst>
                      <a:gs pos="1000">
                        <a:srgbClr val="76FF84"/>
                      </a:gs>
                      <a:gs pos="74000">
                        <a:srgbClr val="199D3D"/>
                      </a:gs>
                      <a:gs pos="83000">
                        <a:srgbClr val="33CC33"/>
                      </a:gs>
                      <a:gs pos="100000">
                        <a:srgbClr val="76FF84"/>
                      </a:gs>
                    </a:gsLst>
                    <a:lin ang="0" scaled="0"/>
                  </a:gra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9" name="Group 108"/>
                <p:cNvGrpSpPr>
                  <a:grpSpLocks noChangeAspect="1"/>
                </p:cNvGrpSpPr>
                <p:nvPr/>
              </p:nvGrpSpPr>
              <p:grpSpPr>
                <a:xfrm>
                  <a:off x="4579102" y="3114661"/>
                  <a:ext cx="260261" cy="252000"/>
                  <a:chOff x="4143686" y="2421627"/>
                  <a:chExt cx="2463817" cy="2385648"/>
                </a:xfrm>
              </p:grpSpPr>
              <p:sp>
                <p:nvSpPr>
                  <p:cNvPr id="110" name="Freeform 109"/>
                  <p:cNvSpPr/>
                  <p:nvPr/>
                </p:nvSpPr>
                <p:spPr>
                  <a:xfrm>
                    <a:off x="4942248" y="2421627"/>
                    <a:ext cx="866692" cy="866692"/>
                  </a:xfrm>
                  <a:custGeom>
                    <a:avLst/>
                    <a:gdLst>
                      <a:gd name="connsiteX0" fmla="*/ 0 w 866692"/>
                      <a:gd name="connsiteY0" fmla="*/ 433346 h 866692"/>
                      <a:gd name="connsiteX1" fmla="*/ 433346 w 866692"/>
                      <a:gd name="connsiteY1" fmla="*/ 0 h 866692"/>
                      <a:gd name="connsiteX2" fmla="*/ 866692 w 866692"/>
                      <a:gd name="connsiteY2" fmla="*/ 433346 h 866692"/>
                      <a:gd name="connsiteX3" fmla="*/ 433346 w 866692"/>
                      <a:gd name="connsiteY3" fmla="*/ 866692 h 866692"/>
                      <a:gd name="connsiteX4" fmla="*/ 0 w 866692"/>
                      <a:gd name="connsiteY4" fmla="*/ 433346 h 866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66692" h="866692">
                        <a:moveTo>
                          <a:pt x="0" y="433346"/>
                        </a:moveTo>
                        <a:cubicBezTo>
                          <a:pt x="0" y="194016"/>
                          <a:pt x="194016" y="0"/>
                          <a:pt x="433346" y="0"/>
                        </a:cubicBezTo>
                        <a:cubicBezTo>
                          <a:pt x="672676" y="0"/>
                          <a:pt x="866692" y="194016"/>
                          <a:pt x="866692" y="433346"/>
                        </a:cubicBezTo>
                        <a:cubicBezTo>
                          <a:pt x="866692" y="672676"/>
                          <a:pt x="672676" y="866692"/>
                          <a:pt x="433346" y="866692"/>
                        </a:cubicBezTo>
                        <a:cubicBezTo>
                          <a:pt x="194016" y="866692"/>
                          <a:pt x="0" y="672676"/>
                          <a:pt x="0" y="43334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B050"/>
                      </a:gs>
                      <a:gs pos="100000">
                        <a:srgbClr val="33CC33"/>
                      </a:gs>
                    </a:gsLst>
                  </a:gradFill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149784" tIns="149784" rIns="149784" bIns="149784" numCol="1" spcCol="1270" anchor="ctr" anchorCtr="0">
                    <a:noAutofit/>
                  </a:bodyPr>
                  <a:lstStyle/>
                  <a:p>
                    <a:pPr lvl="0" algn="ctr" defTabSz="8001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n-US" sz="1800" kern="1200" dirty="0"/>
                  </a:p>
                </p:txBody>
              </p:sp>
              <p:sp>
                <p:nvSpPr>
                  <p:cNvPr id="111" name="Freeform 110"/>
                  <p:cNvSpPr/>
                  <p:nvPr/>
                </p:nvSpPr>
                <p:spPr>
                  <a:xfrm>
                    <a:off x="5740813" y="3001820"/>
                    <a:ext cx="866690" cy="866694"/>
                  </a:xfrm>
                  <a:custGeom>
                    <a:avLst/>
                    <a:gdLst>
                      <a:gd name="connsiteX0" fmla="*/ 0 w 866692"/>
                      <a:gd name="connsiteY0" fmla="*/ 433346 h 866692"/>
                      <a:gd name="connsiteX1" fmla="*/ 433346 w 866692"/>
                      <a:gd name="connsiteY1" fmla="*/ 0 h 866692"/>
                      <a:gd name="connsiteX2" fmla="*/ 866692 w 866692"/>
                      <a:gd name="connsiteY2" fmla="*/ 433346 h 866692"/>
                      <a:gd name="connsiteX3" fmla="*/ 433346 w 866692"/>
                      <a:gd name="connsiteY3" fmla="*/ 866692 h 866692"/>
                      <a:gd name="connsiteX4" fmla="*/ 0 w 866692"/>
                      <a:gd name="connsiteY4" fmla="*/ 433346 h 866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66692" h="866692">
                        <a:moveTo>
                          <a:pt x="0" y="433346"/>
                        </a:moveTo>
                        <a:cubicBezTo>
                          <a:pt x="0" y="194016"/>
                          <a:pt x="194016" y="0"/>
                          <a:pt x="433346" y="0"/>
                        </a:cubicBezTo>
                        <a:cubicBezTo>
                          <a:pt x="672676" y="0"/>
                          <a:pt x="866692" y="194016"/>
                          <a:pt x="866692" y="433346"/>
                        </a:cubicBezTo>
                        <a:cubicBezTo>
                          <a:pt x="866692" y="672676"/>
                          <a:pt x="672676" y="866692"/>
                          <a:pt x="433346" y="866692"/>
                        </a:cubicBezTo>
                        <a:cubicBezTo>
                          <a:pt x="194016" y="866692"/>
                          <a:pt x="0" y="672676"/>
                          <a:pt x="0" y="43334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B050"/>
                      </a:gs>
                      <a:gs pos="100000">
                        <a:srgbClr val="33CC33"/>
                      </a:gs>
                    </a:gsLst>
                  </a:gradFill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149784" tIns="149784" rIns="149784" bIns="149784" numCol="1" spcCol="1270" anchor="ctr" anchorCtr="0">
                    <a:noAutofit/>
                  </a:bodyPr>
                  <a:lstStyle/>
                  <a:p>
                    <a:pPr lvl="0" algn="ctr" defTabSz="8001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n-US" sz="1800" kern="1200"/>
                  </a:p>
                </p:txBody>
              </p:sp>
              <p:sp>
                <p:nvSpPr>
                  <p:cNvPr id="112" name="Freeform 111"/>
                  <p:cNvSpPr/>
                  <p:nvPr/>
                </p:nvSpPr>
                <p:spPr>
                  <a:xfrm>
                    <a:off x="5435787" y="3940583"/>
                    <a:ext cx="866692" cy="866692"/>
                  </a:xfrm>
                  <a:custGeom>
                    <a:avLst/>
                    <a:gdLst>
                      <a:gd name="connsiteX0" fmla="*/ 0 w 866692"/>
                      <a:gd name="connsiteY0" fmla="*/ 433346 h 866692"/>
                      <a:gd name="connsiteX1" fmla="*/ 433346 w 866692"/>
                      <a:gd name="connsiteY1" fmla="*/ 0 h 866692"/>
                      <a:gd name="connsiteX2" fmla="*/ 866692 w 866692"/>
                      <a:gd name="connsiteY2" fmla="*/ 433346 h 866692"/>
                      <a:gd name="connsiteX3" fmla="*/ 433346 w 866692"/>
                      <a:gd name="connsiteY3" fmla="*/ 866692 h 866692"/>
                      <a:gd name="connsiteX4" fmla="*/ 0 w 866692"/>
                      <a:gd name="connsiteY4" fmla="*/ 433346 h 866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66692" h="866692">
                        <a:moveTo>
                          <a:pt x="0" y="433346"/>
                        </a:moveTo>
                        <a:cubicBezTo>
                          <a:pt x="0" y="194016"/>
                          <a:pt x="194016" y="0"/>
                          <a:pt x="433346" y="0"/>
                        </a:cubicBezTo>
                        <a:cubicBezTo>
                          <a:pt x="672676" y="0"/>
                          <a:pt x="866692" y="194016"/>
                          <a:pt x="866692" y="433346"/>
                        </a:cubicBezTo>
                        <a:cubicBezTo>
                          <a:pt x="866692" y="672676"/>
                          <a:pt x="672676" y="866692"/>
                          <a:pt x="433346" y="866692"/>
                        </a:cubicBezTo>
                        <a:cubicBezTo>
                          <a:pt x="194016" y="866692"/>
                          <a:pt x="0" y="672676"/>
                          <a:pt x="0" y="43334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B050"/>
                      </a:gs>
                      <a:gs pos="100000">
                        <a:srgbClr val="33CC33"/>
                      </a:gs>
                    </a:gsLst>
                  </a:gradFill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149784" tIns="149784" rIns="149784" bIns="149784" numCol="1" spcCol="1270" anchor="ctr" anchorCtr="0">
                    <a:noAutofit/>
                  </a:bodyPr>
                  <a:lstStyle/>
                  <a:p>
                    <a:pPr lvl="0" algn="ctr" defTabSz="8001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n-US" sz="1800" kern="1200"/>
                  </a:p>
                </p:txBody>
              </p:sp>
              <p:sp>
                <p:nvSpPr>
                  <p:cNvPr id="113" name="Freeform 112"/>
                  <p:cNvSpPr/>
                  <p:nvPr/>
                </p:nvSpPr>
                <p:spPr>
                  <a:xfrm>
                    <a:off x="4448709" y="3940583"/>
                    <a:ext cx="866692" cy="866692"/>
                  </a:xfrm>
                  <a:custGeom>
                    <a:avLst/>
                    <a:gdLst>
                      <a:gd name="connsiteX0" fmla="*/ 0 w 866692"/>
                      <a:gd name="connsiteY0" fmla="*/ 433346 h 866692"/>
                      <a:gd name="connsiteX1" fmla="*/ 433346 w 866692"/>
                      <a:gd name="connsiteY1" fmla="*/ 0 h 866692"/>
                      <a:gd name="connsiteX2" fmla="*/ 866692 w 866692"/>
                      <a:gd name="connsiteY2" fmla="*/ 433346 h 866692"/>
                      <a:gd name="connsiteX3" fmla="*/ 433346 w 866692"/>
                      <a:gd name="connsiteY3" fmla="*/ 866692 h 866692"/>
                      <a:gd name="connsiteX4" fmla="*/ 0 w 866692"/>
                      <a:gd name="connsiteY4" fmla="*/ 433346 h 866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66692" h="866692">
                        <a:moveTo>
                          <a:pt x="0" y="433346"/>
                        </a:moveTo>
                        <a:cubicBezTo>
                          <a:pt x="0" y="194016"/>
                          <a:pt x="194016" y="0"/>
                          <a:pt x="433346" y="0"/>
                        </a:cubicBezTo>
                        <a:cubicBezTo>
                          <a:pt x="672676" y="0"/>
                          <a:pt x="866692" y="194016"/>
                          <a:pt x="866692" y="433346"/>
                        </a:cubicBezTo>
                        <a:cubicBezTo>
                          <a:pt x="866692" y="672676"/>
                          <a:pt x="672676" y="866692"/>
                          <a:pt x="433346" y="866692"/>
                        </a:cubicBezTo>
                        <a:cubicBezTo>
                          <a:pt x="194016" y="866692"/>
                          <a:pt x="0" y="672676"/>
                          <a:pt x="0" y="43334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B050"/>
                      </a:gs>
                      <a:gs pos="100000">
                        <a:srgbClr val="33CC33"/>
                      </a:gs>
                    </a:gsLst>
                  </a:gradFill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149784" tIns="149784" rIns="149784" bIns="149784" numCol="1" spcCol="1270" anchor="ctr" anchorCtr="0">
                    <a:noAutofit/>
                  </a:bodyPr>
                  <a:lstStyle/>
                  <a:p>
                    <a:pPr lvl="0" algn="ctr" defTabSz="8001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n-US" sz="1800" kern="1200"/>
                  </a:p>
                </p:txBody>
              </p:sp>
              <p:sp>
                <p:nvSpPr>
                  <p:cNvPr id="114" name="Freeform 113"/>
                  <p:cNvSpPr/>
                  <p:nvPr/>
                </p:nvSpPr>
                <p:spPr>
                  <a:xfrm>
                    <a:off x="4143686" y="3001816"/>
                    <a:ext cx="866692" cy="866692"/>
                  </a:xfrm>
                  <a:custGeom>
                    <a:avLst/>
                    <a:gdLst>
                      <a:gd name="connsiteX0" fmla="*/ 0 w 866692"/>
                      <a:gd name="connsiteY0" fmla="*/ 433346 h 866692"/>
                      <a:gd name="connsiteX1" fmla="*/ 433346 w 866692"/>
                      <a:gd name="connsiteY1" fmla="*/ 0 h 866692"/>
                      <a:gd name="connsiteX2" fmla="*/ 866692 w 866692"/>
                      <a:gd name="connsiteY2" fmla="*/ 433346 h 866692"/>
                      <a:gd name="connsiteX3" fmla="*/ 433346 w 866692"/>
                      <a:gd name="connsiteY3" fmla="*/ 866692 h 866692"/>
                      <a:gd name="connsiteX4" fmla="*/ 0 w 866692"/>
                      <a:gd name="connsiteY4" fmla="*/ 433346 h 866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66692" h="866692">
                        <a:moveTo>
                          <a:pt x="0" y="433346"/>
                        </a:moveTo>
                        <a:cubicBezTo>
                          <a:pt x="0" y="194016"/>
                          <a:pt x="194016" y="0"/>
                          <a:pt x="433346" y="0"/>
                        </a:cubicBezTo>
                        <a:cubicBezTo>
                          <a:pt x="672676" y="0"/>
                          <a:pt x="866692" y="194016"/>
                          <a:pt x="866692" y="433346"/>
                        </a:cubicBezTo>
                        <a:cubicBezTo>
                          <a:pt x="866692" y="672676"/>
                          <a:pt x="672676" y="866692"/>
                          <a:pt x="433346" y="866692"/>
                        </a:cubicBezTo>
                        <a:cubicBezTo>
                          <a:pt x="194016" y="866692"/>
                          <a:pt x="0" y="672676"/>
                          <a:pt x="0" y="43334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B050"/>
                      </a:gs>
                      <a:gs pos="100000">
                        <a:srgbClr val="33CC33"/>
                      </a:gs>
                    </a:gsLst>
                  </a:gradFill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149784" tIns="149784" rIns="149784" bIns="149784" numCol="1" spcCol="1270" anchor="ctr" anchorCtr="0">
                    <a:noAutofit/>
                  </a:bodyPr>
                  <a:lstStyle/>
                  <a:p>
                    <a:pPr lvl="0" algn="ctr" defTabSz="8001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n-US" sz="1800" kern="1200"/>
                  </a:p>
                </p:txBody>
              </p:sp>
            </p:grpSp>
          </p:grpSp>
          <p:sp>
            <p:nvSpPr>
              <p:cNvPr id="2072" name="Freeform 2071"/>
              <p:cNvSpPr/>
              <p:nvPr/>
            </p:nvSpPr>
            <p:spPr>
              <a:xfrm>
                <a:off x="4126230" y="2189976"/>
                <a:ext cx="1579245" cy="504825"/>
              </a:xfrm>
              <a:custGeom>
                <a:avLst/>
                <a:gdLst>
                  <a:gd name="connsiteX0" fmla="*/ 0 w 1579245"/>
                  <a:gd name="connsiteY0" fmla="*/ 95250 h 504825"/>
                  <a:gd name="connsiteX1" fmla="*/ 0 w 1579245"/>
                  <a:gd name="connsiteY1" fmla="*/ 453390 h 504825"/>
                  <a:gd name="connsiteX2" fmla="*/ 622935 w 1579245"/>
                  <a:gd name="connsiteY2" fmla="*/ 215265 h 504825"/>
                  <a:gd name="connsiteX3" fmla="*/ 1173480 w 1579245"/>
                  <a:gd name="connsiteY3" fmla="*/ 222885 h 504825"/>
                  <a:gd name="connsiteX4" fmla="*/ 1579245 w 1579245"/>
                  <a:gd name="connsiteY4" fmla="*/ 504825 h 504825"/>
                  <a:gd name="connsiteX5" fmla="*/ 1575435 w 1579245"/>
                  <a:gd name="connsiteY5" fmla="*/ 0 h 504825"/>
                  <a:gd name="connsiteX6" fmla="*/ 0 w 1579245"/>
                  <a:gd name="connsiteY6" fmla="*/ 95250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9245" h="504825">
                    <a:moveTo>
                      <a:pt x="0" y="95250"/>
                    </a:moveTo>
                    <a:lnTo>
                      <a:pt x="0" y="453390"/>
                    </a:lnTo>
                    <a:lnTo>
                      <a:pt x="622935" y="215265"/>
                    </a:lnTo>
                    <a:lnTo>
                      <a:pt x="1173480" y="222885"/>
                    </a:lnTo>
                    <a:lnTo>
                      <a:pt x="1579245" y="504825"/>
                    </a:lnTo>
                    <a:lnTo>
                      <a:pt x="1575435" y="0"/>
                    </a:lnTo>
                    <a:lnTo>
                      <a:pt x="0" y="952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4006048" y="2067694"/>
              <a:ext cx="17417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i="1" dirty="0">
                  <a:solidFill>
                    <a:srgbClr val="00B050"/>
                  </a:solidFill>
                  <a:effectLst>
                    <a:outerShdw blurRad="38100" dist="63500" dir="2700000" algn="tl">
                      <a:srgbClr val="000000">
                        <a:alpha val="43137"/>
                      </a:srgbClr>
                    </a:outerShdw>
                  </a:effectLst>
                </a:rPr>
                <a:t>Round </a:t>
              </a:r>
              <a:r>
                <a:rPr lang="en-GB" sz="1200" b="1" i="1" dirty="0" err="1">
                  <a:solidFill>
                    <a:srgbClr val="00B050"/>
                  </a:solidFill>
                  <a:effectLst>
                    <a:outerShdw blurRad="38100" dist="63500" dir="2700000" algn="tl">
                      <a:srgbClr val="000000">
                        <a:alpha val="43137"/>
                      </a:srgbClr>
                    </a:outerShdw>
                  </a:effectLst>
                </a:rPr>
                <a:t>busbars</a:t>
              </a:r>
              <a:endParaRPr lang="en-GB" sz="1200" b="1" i="1" dirty="0">
                <a:solidFill>
                  <a:srgbClr val="00B050"/>
                </a:solidFill>
                <a:effectLst>
                  <a:outerShdw blurRad="38100" dist="635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1" name="Rectangle 140"/>
            <p:cNvSpPr>
              <a:spLocks noChangeAspect="1"/>
            </p:cNvSpPr>
            <p:nvPr/>
          </p:nvSpPr>
          <p:spPr>
            <a:xfrm flipH="1">
              <a:off x="4470190" y="2422800"/>
              <a:ext cx="821889" cy="871200"/>
            </a:xfrm>
            <a:prstGeom prst="rect">
              <a:avLst/>
            </a:prstGeom>
            <a:blipFill dpi="0" rotWithShape="1">
              <a:blip r:embed="rId10" cstate="hqprint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7A7D3E6-DB1A-401C-B45E-B6397DF75F59}"/>
              </a:ext>
            </a:extLst>
          </p:cNvPr>
          <p:cNvGrpSpPr/>
          <p:nvPr/>
        </p:nvGrpSpPr>
        <p:grpSpPr>
          <a:xfrm>
            <a:off x="1884338" y="2067694"/>
            <a:ext cx="2121709" cy="2856219"/>
            <a:chOff x="1884338" y="2067694"/>
            <a:chExt cx="2121709" cy="2856219"/>
          </a:xfrm>
        </p:grpSpPr>
        <p:sp>
          <p:nvSpPr>
            <p:cNvPr id="33" name="Rectangle 32"/>
            <p:cNvSpPr/>
            <p:nvPr/>
          </p:nvSpPr>
          <p:spPr>
            <a:xfrm>
              <a:off x="3064612" y="2908314"/>
              <a:ext cx="853200" cy="421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894048" y="2067694"/>
              <a:ext cx="2111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i="1" dirty="0">
                  <a:solidFill>
                    <a:schemeClr val="accent6"/>
                  </a:solidFill>
                  <a:effectLst>
                    <a:outerShdw blurRad="38100" dist="63500" dir="2700000" algn="tl">
                      <a:srgbClr val="000000">
                        <a:alpha val="43137"/>
                      </a:srgbClr>
                    </a:outerShdw>
                  </a:effectLst>
                </a:rPr>
                <a:t>Flat </a:t>
              </a:r>
              <a:r>
                <a:rPr lang="en-GB" sz="1200" b="1" i="1" dirty="0" err="1">
                  <a:solidFill>
                    <a:schemeClr val="accent6"/>
                  </a:solidFill>
                  <a:effectLst>
                    <a:outerShdw blurRad="38100" dist="63500" dir="2700000" algn="tl">
                      <a:srgbClr val="000000">
                        <a:alpha val="43137"/>
                      </a:srgbClr>
                    </a:outerShdw>
                  </a:effectLst>
                </a:rPr>
                <a:t>busbars</a:t>
              </a:r>
              <a:endParaRPr lang="en-GB" sz="1200" b="1" i="1" dirty="0">
                <a:solidFill>
                  <a:schemeClr val="accent6"/>
                </a:solidFill>
                <a:effectLst>
                  <a:outerShdw blurRad="38100" dist="635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94047" y="3735913"/>
              <a:ext cx="2112000" cy="1188000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84338" y="2368312"/>
              <a:ext cx="1104732" cy="676800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54800" y="2697066"/>
              <a:ext cx="1986400" cy="93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71998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34" grpId="0" animBg="1"/>
      <p:bldP spid="1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5DA81E13-FDBC-47DF-887A-3972077F11A1}"/>
              </a:ext>
            </a:extLst>
          </p:cNvPr>
          <p:cNvGrpSpPr/>
          <p:nvPr/>
        </p:nvGrpSpPr>
        <p:grpSpPr>
          <a:xfrm>
            <a:off x="6044171" y="991889"/>
            <a:ext cx="1328823" cy="2714939"/>
            <a:chOff x="7779332" y="991889"/>
            <a:chExt cx="1328823" cy="2714939"/>
          </a:xfrm>
        </p:grpSpPr>
        <p:pic>
          <p:nvPicPr>
            <p:cNvPr id="10" name="Picture 9" descr="Background pattern&#10;&#10;Description automatically generated with medium confidence">
              <a:extLst>
                <a:ext uri="{FF2B5EF4-FFF2-40B4-BE49-F238E27FC236}">
                  <a16:creationId xmlns:a16="http://schemas.microsoft.com/office/drawing/2014/main" id="{7E3798A8-F53A-4D5D-AA0C-39B555289B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7286429" y="1484792"/>
              <a:ext cx="2253274" cy="1267467"/>
            </a:xfrm>
            <a:prstGeom prst="rect">
              <a:avLst/>
            </a:prstGeom>
          </p:spPr>
        </p:pic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6152862-196E-41D6-91C5-488515547879}"/>
                </a:ext>
              </a:extLst>
            </p:cNvPr>
            <p:cNvSpPr txBox="1"/>
            <p:nvPr/>
          </p:nvSpPr>
          <p:spPr>
            <a:xfrm>
              <a:off x="7779332" y="3245163"/>
              <a:ext cx="54245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i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3x 18kA individual cables</a:t>
              </a:r>
              <a:endParaRPr lang="en-GB" sz="300" i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6C73D2F-0ACF-4A92-82DF-05602B2C0448}"/>
                </a:ext>
              </a:extLst>
            </p:cNvPr>
            <p:cNvSpPr txBox="1"/>
            <p:nvPr/>
          </p:nvSpPr>
          <p:spPr>
            <a:xfrm>
              <a:off x="8202958" y="3245163"/>
              <a:ext cx="5424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i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2x 18kA twisted cables</a:t>
              </a:r>
            </a:p>
            <a:p>
              <a:pPr algn="ctr"/>
              <a:r>
                <a:rPr lang="en-GB" sz="600" i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+ core</a:t>
              </a:r>
              <a:endParaRPr lang="en-GB" sz="300" i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1A4BE40-85E1-489A-93B1-68020C5A0356}"/>
                </a:ext>
              </a:extLst>
            </p:cNvPr>
            <p:cNvSpPr txBox="1"/>
            <p:nvPr/>
          </p:nvSpPr>
          <p:spPr>
            <a:xfrm>
              <a:off x="8565703" y="3232196"/>
              <a:ext cx="5424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i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2x 18kA twisted cables</a:t>
              </a:r>
              <a:endParaRPr lang="en-GB" sz="300" i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62" name="Oval 61"/>
          <p:cNvSpPr/>
          <p:nvPr/>
        </p:nvSpPr>
        <p:spPr>
          <a:xfrm>
            <a:off x="2387008" y="2994584"/>
            <a:ext cx="576000" cy="576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000" y="2047435"/>
            <a:ext cx="1920000" cy="8075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000" y="2936894"/>
            <a:ext cx="1920000" cy="6480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987573"/>
            <a:ext cx="1920000" cy="990421"/>
          </a:xfrm>
          <a:prstGeom prst="rect">
            <a:avLst/>
          </a:prstGeom>
        </p:spPr>
      </p:pic>
      <p:grpSp>
        <p:nvGrpSpPr>
          <p:cNvPr id="69" name="Group 68"/>
          <p:cNvGrpSpPr/>
          <p:nvPr/>
        </p:nvGrpSpPr>
        <p:grpSpPr>
          <a:xfrm>
            <a:off x="3656133" y="627534"/>
            <a:ext cx="2309895" cy="2349064"/>
            <a:chOff x="3839481" y="675000"/>
            <a:chExt cx="2309895" cy="2349064"/>
          </a:xfrm>
        </p:grpSpPr>
        <p:sp>
          <p:nvSpPr>
            <p:cNvPr id="31" name="Rectangle 30"/>
            <p:cNvSpPr/>
            <p:nvPr/>
          </p:nvSpPr>
          <p:spPr>
            <a:xfrm rot="18900000">
              <a:off x="4433872" y="2424334"/>
              <a:ext cx="105961" cy="105961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39481" y="675000"/>
              <a:ext cx="2309895" cy="2349064"/>
            </a:xfrm>
            <a:prstGeom prst="rect">
              <a:avLst/>
            </a:prstGeom>
          </p:spPr>
        </p:pic>
        <p:grpSp>
          <p:nvGrpSpPr>
            <p:cNvPr id="38" name="Group 37"/>
            <p:cNvGrpSpPr/>
            <p:nvPr/>
          </p:nvGrpSpPr>
          <p:grpSpPr>
            <a:xfrm>
              <a:off x="4767216" y="1059582"/>
              <a:ext cx="131832" cy="127649"/>
              <a:chOff x="4143686" y="2421627"/>
              <a:chExt cx="2463817" cy="2385648"/>
            </a:xfrm>
          </p:grpSpPr>
          <p:sp>
            <p:nvSpPr>
              <p:cNvPr id="39" name="Freeform 38"/>
              <p:cNvSpPr/>
              <p:nvPr/>
            </p:nvSpPr>
            <p:spPr>
              <a:xfrm>
                <a:off x="4942248" y="2421627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 dirty="0"/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5740811" y="3001816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41" name="Freeform 40"/>
              <p:cNvSpPr/>
              <p:nvPr/>
            </p:nvSpPr>
            <p:spPr>
              <a:xfrm>
                <a:off x="5435787" y="3940583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42" name="Freeform 41"/>
              <p:cNvSpPr/>
              <p:nvPr/>
            </p:nvSpPr>
            <p:spPr>
              <a:xfrm>
                <a:off x="4448709" y="3940583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4143686" y="3001816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</p:grpSp>
      </p:grpSp>
      <p:grpSp>
        <p:nvGrpSpPr>
          <p:cNvPr id="70" name="Group 69"/>
          <p:cNvGrpSpPr/>
          <p:nvPr/>
        </p:nvGrpSpPr>
        <p:grpSpPr>
          <a:xfrm>
            <a:off x="3674078" y="2812316"/>
            <a:ext cx="2166481" cy="2415900"/>
            <a:chOff x="6023907" y="2859782"/>
            <a:chExt cx="2166481" cy="2415900"/>
          </a:xfrm>
        </p:grpSpPr>
        <p:grpSp>
          <p:nvGrpSpPr>
            <p:cNvPr id="32" name="Group 31"/>
            <p:cNvGrpSpPr/>
            <p:nvPr/>
          </p:nvGrpSpPr>
          <p:grpSpPr>
            <a:xfrm>
              <a:off x="6023907" y="2859782"/>
              <a:ext cx="2166481" cy="2415900"/>
              <a:chOff x="4751432" y="2879025"/>
              <a:chExt cx="1693295" cy="1888238"/>
            </a:xfrm>
          </p:grpSpPr>
          <p:sp>
            <p:nvSpPr>
              <p:cNvPr id="28" name="Rectangle 27"/>
              <p:cNvSpPr/>
              <p:nvPr/>
            </p:nvSpPr>
            <p:spPr>
              <a:xfrm rot="18900000">
                <a:off x="5196410" y="4238385"/>
                <a:ext cx="82818" cy="82818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8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1432" y="2879025"/>
                <a:ext cx="1693295" cy="1888238"/>
              </a:xfrm>
              <a:prstGeom prst="rect">
                <a:avLst/>
              </a:prstGeom>
            </p:spPr>
          </p:pic>
        </p:grpSp>
        <p:grpSp>
          <p:nvGrpSpPr>
            <p:cNvPr id="49" name="Group 48"/>
            <p:cNvGrpSpPr/>
            <p:nvPr/>
          </p:nvGrpSpPr>
          <p:grpSpPr>
            <a:xfrm>
              <a:off x="6938196" y="3175200"/>
              <a:ext cx="131832" cy="127649"/>
              <a:chOff x="4143686" y="2421627"/>
              <a:chExt cx="2463817" cy="2385648"/>
            </a:xfrm>
          </p:grpSpPr>
          <p:sp>
            <p:nvSpPr>
              <p:cNvPr id="50" name="Freeform 49"/>
              <p:cNvSpPr/>
              <p:nvPr/>
            </p:nvSpPr>
            <p:spPr>
              <a:xfrm>
                <a:off x="4942248" y="2421627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 dirty="0"/>
              </a:p>
            </p:txBody>
          </p:sp>
          <p:sp>
            <p:nvSpPr>
              <p:cNvPr id="51" name="Freeform 50"/>
              <p:cNvSpPr/>
              <p:nvPr/>
            </p:nvSpPr>
            <p:spPr>
              <a:xfrm>
                <a:off x="5740811" y="3001816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52" name="Freeform 51"/>
              <p:cNvSpPr/>
              <p:nvPr/>
            </p:nvSpPr>
            <p:spPr>
              <a:xfrm>
                <a:off x="5435787" y="3940583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53" name="Freeform 52"/>
              <p:cNvSpPr/>
              <p:nvPr/>
            </p:nvSpPr>
            <p:spPr>
              <a:xfrm>
                <a:off x="4448709" y="3940583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54" name="Freeform 53"/>
              <p:cNvSpPr/>
              <p:nvPr/>
            </p:nvSpPr>
            <p:spPr>
              <a:xfrm>
                <a:off x="4143686" y="3001816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</p:grpSp>
      </p:grpSp>
      <p:sp>
        <p:nvSpPr>
          <p:cNvPr id="61" name="Rectangle 60"/>
          <p:cNvSpPr/>
          <p:nvPr/>
        </p:nvSpPr>
        <p:spPr>
          <a:xfrm rot="2129153">
            <a:off x="2431417" y="3179909"/>
            <a:ext cx="478733" cy="22085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Curved Up Arrow 62"/>
          <p:cNvSpPr/>
          <p:nvPr/>
        </p:nvSpPr>
        <p:spPr>
          <a:xfrm rot="789405">
            <a:off x="3015808" y="2378467"/>
            <a:ext cx="1284415" cy="386563"/>
          </a:xfrm>
          <a:prstGeom prst="curvedUp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5" name="Curved Up Arrow 64"/>
          <p:cNvSpPr/>
          <p:nvPr/>
        </p:nvSpPr>
        <p:spPr>
          <a:xfrm rot="815181" flipH="1">
            <a:off x="1307907" y="3443989"/>
            <a:ext cx="1250952" cy="277970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4228578" y="339502"/>
            <a:ext cx="1165892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18kA Main Circuit &amp; Trims for the Inner Triplet</a:t>
            </a:r>
            <a:br>
              <a:rPr lang="en-GB" sz="2400" dirty="0"/>
            </a:br>
            <a:r>
              <a:rPr lang="en-GB" dirty="0"/>
              <a:t>Supporting</a:t>
            </a:r>
          </a:p>
        </p:txBody>
      </p:sp>
      <p:pic>
        <p:nvPicPr>
          <p:cNvPr id="81" name="Picture 80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3" y="3797744"/>
            <a:ext cx="2773323" cy="1150269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867789" y="3936871"/>
            <a:ext cx="1150269" cy="872016"/>
          </a:xfrm>
          <a:prstGeom prst="rect">
            <a:avLst/>
          </a:prstGeom>
        </p:spPr>
      </p:pic>
      <p:sp>
        <p:nvSpPr>
          <p:cNvPr id="84" name="TextBox 83"/>
          <p:cNvSpPr txBox="1"/>
          <p:nvPr/>
        </p:nvSpPr>
        <p:spPr>
          <a:xfrm>
            <a:off x="179512" y="4935828"/>
            <a:ext cx="369942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Q2 Busses installation test in October 20</a:t>
            </a:r>
            <a:endParaRPr lang="en-GB" sz="5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9421" y="2811163"/>
            <a:ext cx="1002489" cy="809475"/>
          </a:xfrm>
          <a:prstGeom prst="rect">
            <a:avLst/>
          </a:prstGeom>
        </p:spPr>
      </p:pic>
      <p:sp>
        <p:nvSpPr>
          <p:cNvPr id="59" name="Rounded Rectangle 58"/>
          <p:cNvSpPr/>
          <p:nvPr/>
        </p:nvSpPr>
        <p:spPr>
          <a:xfrm>
            <a:off x="2966370" y="2698139"/>
            <a:ext cx="270794" cy="240954"/>
          </a:xfrm>
          <a:prstGeom prst="round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>
                <a:solidFill>
                  <a:schemeClr val="tx1"/>
                </a:solidFill>
              </a:rPr>
              <a:t>G10 tube</a:t>
            </a:r>
          </a:p>
        </p:txBody>
      </p:sp>
      <p:sp>
        <p:nvSpPr>
          <p:cNvPr id="60" name="Rounded Rectangle 59"/>
          <p:cNvSpPr/>
          <p:nvPr/>
        </p:nvSpPr>
        <p:spPr>
          <a:xfrm>
            <a:off x="2307560" y="2571750"/>
            <a:ext cx="404658" cy="312914"/>
          </a:xfrm>
          <a:prstGeom prst="round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 err="1">
                <a:solidFill>
                  <a:schemeClr val="tx1"/>
                </a:solidFill>
              </a:rPr>
              <a:t>Styecast</a:t>
            </a:r>
            <a:r>
              <a:rPr lang="en-GB" sz="600" dirty="0">
                <a:solidFill>
                  <a:schemeClr val="tx1"/>
                </a:solidFill>
              </a:rPr>
              <a:t> 2850FT blue epoxy</a:t>
            </a:r>
          </a:p>
        </p:txBody>
      </p:sp>
      <p:pic>
        <p:nvPicPr>
          <p:cNvPr id="98" name="Picture 97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922508">
            <a:off x="2268404" y="1020800"/>
            <a:ext cx="1562565" cy="1423307"/>
          </a:xfrm>
          <a:prstGeom prst="rect">
            <a:avLst/>
          </a:prstGeom>
        </p:spPr>
      </p:pic>
      <p:sp>
        <p:nvSpPr>
          <p:cNvPr id="56" name="Rounded Rectangle 55"/>
          <p:cNvSpPr/>
          <p:nvPr/>
        </p:nvSpPr>
        <p:spPr>
          <a:xfrm>
            <a:off x="3625099" y="1462689"/>
            <a:ext cx="343060" cy="325669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>
                <a:solidFill>
                  <a:schemeClr val="tx1"/>
                </a:solidFill>
              </a:rPr>
              <a:t>G11 Bus Housing Base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3142378" y="922688"/>
            <a:ext cx="343060" cy="30525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>
                <a:solidFill>
                  <a:schemeClr val="tx1"/>
                </a:solidFill>
              </a:rPr>
              <a:t>G11 Bus Housing Cap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2136030" y="1664515"/>
            <a:ext cx="343060" cy="32186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dirty="0">
                <a:solidFill>
                  <a:schemeClr val="tx1"/>
                </a:solidFill>
              </a:rPr>
              <a:t>Al Bus Housing Clip</a:t>
            </a:r>
          </a:p>
        </p:txBody>
      </p:sp>
      <p:grpSp>
        <p:nvGrpSpPr>
          <p:cNvPr id="76" name="Group 75"/>
          <p:cNvGrpSpPr/>
          <p:nvPr/>
        </p:nvGrpSpPr>
        <p:grpSpPr>
          <a:xfrm>
            <a:off x="5013613" y="2571750"/>
            <a:ext cx="1119088" cy="425353"/>
            <a:chOff x="5196961" y="2571750"/>
            <a:chExt cx="1119088" cy="425353"/>
          </a:xfrm>
        </p:grpSpPr>
        <p:cxnSp>
          <p:nvCxnSpPr>
            <p:cNvPr id="73" name="Straight Arrow Connector 72"/>
            <p:cNvCxnSpPr/>
            <p:nvPr/>
          </p:nvCxnSpPr>
          <p:spPr>
            <a:xfrm flipH="1" flipV="1">
              <a:off x="5256909" y="2571750"/>
              <a:ext cx="251195" cy="15563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71" name="Rectangle 70"/>
            <p:cNvSpPr/>
            <p:nvPr/>
          </p:nvSpPr>
          <p:spPr>
            <a:xfrm>
              <a:off x="5196961" y="2658549"/>
              <a:ext cx="1119088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600" b="1" cap="none" spc="0" dirty="0">
                  <a:ln w="12700">
                    <a:solidFill>
                      <a:schemeClr val="accent5"/>
                    </a:solidFill>
                    <a:prstDash val="solid"/>
                  </a:ln>
                  <a:pattFill prst="ltDnDiag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chemeClr val="bg1"/>
                    </a:bgClr>
                  </a:patt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MQXFA/B</a:t>
              </a: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98A27CE2-F648-477E-8FA5-A6C1BA88237C}"/>
              </a:ext>
            </a:extLst>
          </p:cNvPr>
          <p:cNvSpPr txBox="1"/>
          <p:nvPr/>
        </p:nvSpPr>
        <p:spPr>
          <a:xfrm>
            <a:off x="5953246" y="4916140"/>
            <a:ext cx="2943347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 individual + 2 twisted cables + core insertion test in April 21</a:t>
            </a:r>
            <a:endParaRPr lang="en-GB" sz="5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F951CA4-195C-4343-922D-4559472D04B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8297" y="3797744"/>
            <a:ext cx="2858296" cy="1152000"/>
          </a:xfrm>
          <a:prstGeom prst="rect">
            <a:avLst/>
          </a:prstGeom>
        </p:spPr>
      </p:pic>
      <p:grpSp>
        <p:nvGrpSpPr>
          <p:cNvPr id="77" name="Group 76"/>
          <p:cNvGrpSpPr/>
          <p:nvPr/>
        </p:nvGrpSpPr>
        <p:grpSpPr>
          <a:xfrm>
            <a:off x="4979004" y="4770496"/>
            <a:ext cx="1059906" cy="416373"/>
            <a:chOff x="5092638" y="2578618"/>
            <a:chExt cx="1059906" cy="416373"/>
          </a:xfrm>
        </p:grpSpPr>
        <p:sp>
          <p:nvSpPr>
            <p:cNvPr id="78" name="Rectangle 77"/>
            <p:cNvSpPr/>
            <p:nvPr/>
          </p:nvSpPr>
          <p:spPr>
            <a:xfrm>
              <a:off x="5092638" y="2656437"/>
              <a:ext cx="1059906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600" b="1" cap="none" spc="0" dirty="0">
                  <a:ln w="12700">
                    <a:solidFill>
                      <a:schemeClr val="accent5"/>
                    </a:solidFill>
                    <a:prstDash val="solid"/>
                  </a:ln>
                  <a:pattFill prst="ltDnDiag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chemeClr val="bg1"/>
                    </a:bgClr>
                  </a:patt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MCBXFB</a:t>
              </a:r>
            </a:p>
          </p:txBody>
        </p:sp>
        <p:cxnSp>
          <p:nvCxnSpPr>
            <p:cNvPr id="79" name="Straight Arrow Connector 78"/>
            <p:cNvCxnSpPr/>
            <p:nvPr/>
          </p:nvCxnSpPr>
          <p:spPr>
            <a:xfrm flipH="1" flipV="1">
              <a:off x="5256909" y="2578618"/>
              <a:ext cx="251195" cy="15563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350909EC-B0D3-4A40-8587-1571D73B767E}"/>
              </a:ext>
            </a:extLst>
          </p:cNvPr>
          <p:cNvSpPr txBox="1"/>
          <p:nvPr/>
        </p:nvSpPr>
        <p:spPr>
          <a:xfrm>
            <a:off x="84742" y="707305"/>
            <a:ext cx="2111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i="1" dirty="0">
                <a:solidFill>
                  <a:schemeClr val="accent6"/>
                </a:solidFill>
                <a:effectLst>
                  <a:outerShdw blurRad="38100" dist="63500" dir="2700000" algn="tl">
                    <a:srgbClr val="000000">
                      <a:alpha val="43137"/>
                    </a:srgbClr>
                  </a:outerShdw>
                </a:effectLst>
              </a:rPr>
              <a:t>Flat </a:t>
            </a:r>
            <a:r>
              <a:rPr lang="en-GB" sz="1200" b="1" i="1" dirty="0" err="1">
                <a:solidFill>
                  <a:schemeClr val="accent6"/>
                </a:solidFill>
                <a:effectLst>
                  <a:outerShdw blurRad="38100" dist="63500" dir="2700000" algn="tl">
                    <a:srgbClr val="000000">
                      <a:alpha val="43137"/>
                    </a:srgbClr>
                  </a:outerShdw>
                </a:effectLst>
              </a:rPr>
              <a:t>busbars</a:t>
            </a:r>
            <a:endParaRPr lang="en-GB" sz="1200" b="1" i="1" dirty="0">
              <a:solidFill>
                <a:schemeClr val="accent6"/>
              </a:solidFill>
              <a:effectLst>
                <a:outerShdw blurRad="38100" dist="635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7FD20A1-24D7-430A-9385-65DF059CDC0C}"/>
              </a:ext>
            </a:extLst>
          </p:cNvPr>
          <p:cNvSpPr txBox="1"/>
          <p:nvPr/>
        </p:nvSpPr>
        <p:spPr>
          <a:xfrm>
            <a:off x="5953246" y="707305"/>
            <a:ext cx="30099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i="1" dirty="0">
                <a:solidFill>
                  <a:srgbClr val="00B050"/>
                </a:solidFill>
                <a:effectLst>
                  <a:outerShdw blurRad="38100" dist="63500" dir="2700000" algn="tl">
                    <a:srgbClr val="000000">
                      <a:alpha val="43137"/>
                    </a:srgbClr>
                  </a:outerShdw>
                </a:effectLst>
              </a:rPr>
              <a:t>Round </a:t>
            </a:r>
            <a:r>
              <a:rPr lang="en-GB" sz="1200" b="1" i="1" dirty="0" err="1">
                <a:solidFill>
                  <a:srgbClr val="00B050"/>
                </a:solidFill>
                <a:effectLst>
                  <a:outerShdw blurRad="38100" dist="63500" dir="2700000" algn="tl">
                    <a:srgbClr val="000000">
                      <a:alpha val="43137"/>
                    </a:srgbClr>
                  </a:outerShdw>
                </a:effectLst>
              </a:rPr>
              <a:t>busbars</a:t>
            </a:r>
            <a:endParaRPr lang="en-GB" sz="1200" b="1" i="1" dirty="0">
              <a:solidFill>
                <a:srgbClr val="00B050"/>
              </a:solidFill>
              <a:effectLst>
                <a:outerShdw blurRad="38100" dist="635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5" name="Curved Up Arrow 33">
            <a:extLst>
              <a:ext uri="{FF2B5EF4-FFF2-40B4-BE49-F238E27FC236}">
                <a16:creationId xmlns:a16="http://schemas.microsoft.com/office/drawing/2014/main" id="{D7938F02-D728-4EE5-B8DD-789AC9CF908C}"/>
              </a:ext>
            </a:extLst>
          </p:cNvPr>
          <p:cNvSpPr/>
          <p:nvPr/>
        </p:nvSpPr>
        <p:spPr>
          <a:xfrm rot="11778741">
            <a:off x="4623663" y="927295"/>
            <a:ext cx="1994080" cy="342872"/>
          </a:xfrm>
          <a:prstGeom prst="curvedUpArrow">
            <a:avLst/>
          </a:prstGeom>
          <a:gradFill>
            <a:gsLst>
              <a:gs pos="0">
                <a:srgbClr val="199D3D"/>
              </a:gs>
              <a:gs pos="100000">
                <a:srgbClr val="76FF84"/>
              </a:gs>
            </a:gsLst>
          </a:gradFill>
          <a:ln>
            <a:solidFill>
              <a:srgbClr val="199D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F2375B1-C01C-4D8C-AE76-13242238B81C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312012" y="991888"/>
            <a:ext cx="1593792" cy="2537626"/>
          </a:xfrm>
          <a:prstGeom prst="rect">
            <a:avLst/>
          </a:prstGeom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81604A2B-2F15-4B8C-AAF1-24AB6B85B6BA}"/>
              </a:ext>
            </a:extLst>
          </p:cNvPr>
          <p:cNvSpPr txBox="1"/>
          <p:nvPr/>
        </p:nvSpPr>
        <p:spPr>
          <a:xfrm>
            <a:off x="180000" y="3570584"/>
            <a:ext cx="1920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Q2 Busses from FNAL</a:t>
            </a:r>
            <a:endParaRPr lang="en-GB" sz="5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636E537-E931-4EFD-97DA-433DD5B8D065}"/>
              </a:ext>
            </a:extLst>
          </p:cNvPr>
          <p:cNvSpPr txBox="1"/>
          <p:nvPr/>
        </p:nvSpPr>
        <p:spPr>
          <a:xfrm>
            <a:off x="6038296" y="3597689"/>
            <a:ext cx="28582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Samples from J. Fleiter and J. Hurte</a:t>
            </a:r>
            <a:endParaRPr lang="en-GB" sz="5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904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18kA Main Circuit &amp; Trims for the Inner Triplet</a:t>
            </a:r>
            <a:br>
              <a:rPr lang="en-GB" sz="2400" dirty="0"/>
            </a:br>
            <a:r>
              <a:rPr lang="en-GB" dirty="0"/>
              <a:t>Expansion Loops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4032" y="879783"/>
            <a:ext cx="2516924" cy="18826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6776" y="879783"/>
            <a:ext cx="2520280" cy="18826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626776" y="2787774"/>
            <a:ext cx="5274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Calculation of the expansion loop movements according to temperature assumptions presented during the 8</a:t>
            </a:r>
            <a:r>
              <a:rPr lang="en-GB" sz="1200" i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GB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2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HiLumi</a:t>
            </a:r>
            <a:r>
              <a:rPr lang="en-GB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Collaboration Meeting by R.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 </a:t>
            </a:r>
            <a:r>
              <a:rPr lang="en-GB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Bossert and H. Prin (https://indico.cern.ch/event/742082/)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26776" y="4861198"/>
            <a:ext cx="26606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FNAL Cold mass leads and </a:t>
            </a:r>
            <a:r>
              <a:rPr lang="en-GB" sz="9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busbars</a:t>
            </a:r>
            <a:r>
              <a:rPr lang="en-GB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mock-up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15452" y="4861198"/>
            <a:ext cx="26606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CERN Interconnection mock-up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513271"/>
            <a:ext cx="2929035" cy="224919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221" y="2752030"/>
            <a:ext cx="3236170" cy="2340000"/>
          </a:xfrm>
          <a:prstGeom prst="rect">
            <a:avLst/>
          </a:prstGeom>
        </p:spPr>
      </p:pic>
      <p:pic>
        <p:nvPicPr>
          <p:cNvPr id="15" name="Picture 14" descr="C:\Users\hprin\AppData\Local\Microsoft\Windows\INetCache\Content.Word\20210401_153229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6357226" y="3579598"/>
            <a:ext cx="2544469" cy="128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CEEA38C-0DF4-4AF4-BE6A-0AE83DBC35A2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579599"/>
            <a:ext cx="1881598" cy="128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26132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Freeform 4103"/>
          <p:cNvSpPr/>
          <p:nvPr/>
        </p:nvSpPr>
        <p:spPr>
          <a:xfrm>
            <a:off x="3579495" y="2611755"/>
            <a:ext cx="1842135" cy="1143000"/>
          </a:xfrm>
          <a:custGeom>
            <a:avLst/>
            <a:gdLst>
              <a:gd name="connsiteX0" fmla="*/ 0 w 1842135"/>
              <a:gd name="connsiteY0" fmla="*/ 998220 h 1143000"/>
              <a:gd name="connsiteX1" fmla="*/ 1905 w 1842135"/>
              <a:gd name="connsiteY1" fmla="*/ 1042035 h 1143000"/>
              <a:gd name="connsiteX2" fmla="*/ 173355 w 1842135"/>
              <a:gd name="connsiteY2" fmla="*/ 1143000 h 1143000"/>
              <a:gd name="connsiteX3" fmla="*/ 1842135 w 1842135"/>
              <a:gd name="connsiteY3" fmla="*/ 188595 h 1143000"/>
              <a:gd name="connsiteX4" fmla="*/ 1834515 w 1842135"/>
              <a:gd name="connsiteY4" fmla="*/ 99060 h 1143000"/>
              <a:gd name="connsiteX5" fmla="*/ 1621155 w 1842135"/>
              <a:gd name="connsiteY5" fmla="*/ 0 h 1143000"/>
              <a:gd name="connsiteX6" fmla="*/ 1617345 w 1842135"/>
              <a:gd name="connsiteY6" fmla="*/ 19050 h 1143000"/>
              <a:gd name="connsiteX7" fmla="*/ 895350 w 1842135"/>
              <a:gd name="connsiteY7" fmla="*/ 432435 h 1143000"/>
              <a:gd name="connsiteX8" fmla="*/ 899160 w 1842135"/>
              <a:gd name="connsiteY8" fmla="*/ 480060 h 1143000"/>
              <a:gd name="connsiteX9" fmla="*/ 0 w 1842135"/>
              <a:gd name="connsiteY9" fmla="*/ 998220 h 1143000"/>
              <a:gd name="connsiteX0" fmla="*/ 0 w 1842135"/>
              <a:gd name="connsiteY0" fmla="*/ 998220 h 1143000"/>
              <a:gd name="connsiteX1" fmla="*/ 1905 w 1842135"/>
              <a:gd name="connsiteY1" fmla="*/ 1042035 h 1143000"/>
              <a:gd name="connsiteX2" fmla="*/ 173355 w 1842135"/>
              <a:gd name="connsiteY2" fmla="*/ 1143000 h 1143000"/>
              <a:gd name="connsiteX3" fmla="*/ 1842135 w 1842135"/>
              <a:gd name="connsiteY3" fmla="*/ 188595 h 1143000"/>
              <a:gd name="connsiteX4" fmla="*/ 1834515 w 1842135"/>
              <a:gd name="connsiteY4" fmla="*/ 99060 h 1143000"/>
              <a:gd name="connsiteX5" fmla="*/ 1621155 w 1842135"/>
              <a:gd name="connsiteY5" fmla="*/ 0 h 1143000"/>
              <a:gd name="connsiteX6" fmla="*/ 1617345 w 1842135"/>
              <a:gd name="connsiteY6" fmla="*/ 19050 h 1143000"/>
              <a:gd name="connsiteX7" fmla="*/ 895350 w 1842135"/>
              <a:gd name="connsiteY7" fmla="*/ 432435 h 1143000"/>
              <a:gd name="connsiteX8" fmla="*/ 899160 w 1842135"/>
              <a:gd name="connsiteY8" fmla="*/ 480060 h 1143000"/>
              <a:gd name="connsiteX9" fmla="*/ 0 w 1842135"/>
              <a:gd name="connsiteY9" fmla="*/ 998220 h 1143000"/>
              <a:gd name="connsiteX0" fmla="*/ 0 w 1842135"/>
              <a:gd name="connsiteY0" fmla="*/ 998220 h 1143000"/>
              <a:gd name="connsiteX1" fmla="*/ 1905 w 1842135"/>
              <a:gd name="connsiteY1" fmla="*/ 1042035 h 1143000"/>
              <a:gd name="connsiteX2" fmla="*/ 173355 w 1842135"/>
              <a:gd name="connsiteY2" fmla="*/ 1143000 h 1143000"/>
              <a:gd name="connsiteX3" fmla="*/ 1842135 w 1842135"/>
              <a:gd name="connsiteY3" fmla="*/ 188595 h 1143000"/>
              <a:gd name="connsiteX4" fmla="*/ 1834515 w 1842135"/>
              <a:gd name="connsiteY4" fmla="*/ 99060 h 1143000"/>
              <a:gd name="connsiteX5" fmla="*/ 1621155 w 1842135"/>
              <a:gd name="connsiteY5" fmla="*/ 0 h 1143000"/>
              <a:gd name="connsiteX6" fmla="*/ 895350 w 1842135"/>
              <a:gd name="connsiteY6" fmla="*/ 432435 h 1143000"/>
              <a:gd name="connsiteX7" fmla="*/ 899160 w 1842135"/>
              <a:gd name="connsiteY7" fmla="*/ 480060 h 1143000"/>
              <a:gd name="connsiteX8" fmla="*/ 0 w 1842135"/>
              <a:gd name="connsiteY8" fmla="*/ 998220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2135" h="1143000">
                <a:moveTo>
                  <a:pt x="0" y="998220"/>
                </a:moveTo>
                <a:lnTo>
                  <a:pt x="1905" y="1042035"/>
                </a:lnTo>
                <a:lnTo>
                  <a:pt x="173355" y="1143000"/>
                </a:lnTo>
                <a:lnTo>
                  <a:pt x="1842135" y="188595"/>
                </a:lnTo>
                <a:lnTo>
                  <a:pt x="1834515" y="99060"/>
                </a:lnTo>
                <a:lnTo>
                  <a:pt x="1621155" y="0"/>
                </a:lnTo>
                <a:lnTo>
                  <a:pt x="895350" y="432435"/>
                </a:lnTo>
                <a:lnTo>
                  <a:pt x="899160" y="480060"/>
                </a:lnTo>
                <a:lnTo>
                  <a:pt x="0" y="998220"/>
                </a:lnTo>
                <a:close/>
              </a:path>
            </a:pathLst>
          </a:cu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13kA Circuits for the D1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Oval 7"/>
          <p:cNvSpPr/>
          <p:nvPr/>
        </p:nvSpPr>
        <p:spPr>
          <a:xfrm>
            <a:off x="4477767" y="2208854"/>
            <a:ext cx="362896" cy="36289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000" y="900000"/>
            <a:ext cx="5144944" cy="1101600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167432" y="2067694"/>
            <a:ext cx="2748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63500" dir="2700000" algn="tl">
                    <a:srgbClr val="000000">
                      <a:alpha val="43137"/>
                    </a:srgbClr>
                  </a:outerShdw>
                </a:effectLst>
              </a:rPr>
              <a:t>Magnet leads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148232" y="2067694"/>
            <a:ext cx="2111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i="1" dirty="0">
                <a:solidFill>
                  <a:schemeClr val="accent6"/>
                </a:solidFill>
                <a:effectLst>
                  <a:outerShdw blurRad="38100" dist="63500" dir="2700000" algn="tl">
                    <a:srgbClr val="000000">
                      <a:alpha val="43137"/>
                    </a:srgbClr>
                  </a:outerShdw>
                </a:effectLst>
              </a:rPr>
              <a:t>Flat </a:t>
            </a:r>
            <a:r>
              <a:rPr lang="en-GB" sz="1200" b="1" i="1" dirty="0" err="1">
                <a:solidFill>
                  <a:schemeClr val="accent6"/>
                </a:solidFill>
                <a:effectLst>
                  <a:outerShdw blurRad="38100" dist="63500" dir="2700000" algn="tl">
                    <a:srgbClr val="000000">
                      <a:alpha val="43137"/>
                    </a:srgbClr>
                  </a:outerShdw>
                </a:effectLst>
              </a:rPr>
              <a:t>busbars</a:t>
            </a:r>
            <a:endParaRPr lang="en-GB" sz="1200" b="1" i="1" dirty="0">
              <a:solidFill>
                <a:schemeClr val="accent6"/>
              </a:solidFill>
              <a:effectLst>
                <a:outerShdw blurRad="38100" dist="635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55" y="2410787"/>
            <a:ext cx="2937572" cy="1529115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0456" y="2398426"/>
            <a:ext cx="2400269" cy="1375290"/>
          </a:xfrm>
          <a:prstGeom prst="rect">
            <a:avLst/>
          </a:prstGeom>
        </p:spPr>
      </p:pic>
      <p:sp>
        <p:nvSpPr>
          <p:cNvPr id="66" name="TextBox 65"/>
          <p:cNvSpPr txBox="1"/>
          <p:nvPr/>
        </p:nvSpPr>
        <p:spPr>
          <a:xfrm>
            <a:off x="7771337" y="1203391"/>
            <a:ext cx="14013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Yann Leclercq</a:t>
            </a:r>
          </a:p>
        </p:txBody>
      </p:sp>
      <p:grpSp>
        <p:nvGrpSpPr>
          <p:cNvPr id="63" name="Group 62"/>
          <p:cNvGrpSpPr/>
          <p:nvPr/>
        </p:nvGrpSpPr>
        <p:grpSpPr>
          <a:xfrm>
            <a:off x="5492648" y="793302"/>
            <a:ext cx="3701302" cy="2831599"/>
            <a:chOff x="5492648" y="793302"/>
            <a:chExt cx="3701302" cy="2831599"/>
          </a:xfrm>
        </p:grpSpPr>
        <p:pic>
          <p:nvPicPr>
            <p:cNvPr id="4097" name="Picture 1" descr="image001"/>
            <p:cNvPicPr>
              <a:picLocks noChangeAspect="1" noChangeArrowheads="1"/>
            </p:cNvPicPr>
            <p:nvPr/>
          </p:nvPicPr>
          <p:blipFill rotWithShape="1">
            <a:blip r:embed="rId5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492648" y="793302"/>
              <a:ext cx="3638112" cy="2831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1" name="Group 60"/>
            <p:cNvGrpSpPr/>
            <p:nvPr/>
          </p:nvGrpSpPr>
          <p:grpSpPr>
            <a:xfrm>
              <a:off x="5720714" y="1612785"/>
              <a:ext cx="3259456" cy="993255"/>
              <a:chOff x="5720714" y="1612785"/>
              <a:chExt cx="3259456" cy="993255"/>
            </a:xfrm>
          </p:grpSpPr>
          <p:sp>
            <p:nvSpPr>
              <p:cNvPr id="54" name="Freeform 53"/>
              <p:cNvSpPr/>
              <p:nvPr/>
            </p:nvSpPr>
            <p:spPr>
              <a:xfrm>
                <a:off x="6116955" y="1731645"/>
                <a:ext cx="1893570" cy="621030"/>
              </a:xfrm>
              <a:custGeom>
                <a:avLst/>
                <a:gdLst>
                  <a:gd name="connsiteX0" fmla="*/ 0 w 1893570"/>
                  <a:gd name="connsiteY0" fmla="*/ 0 h 621030"/>
                  <a:gd name="connsiteX1" fmla="*/ 169545 w 1893570"/>
                  <a:gd name="connsiteY1" fmla="*/ 38100 h 621030"/>
                  <a:gd name="connsiteX2" fmla="*/ 280035 w 1893570"/>
                  <a:gd name="connsiteY2" fmla="*/ 22860 h 621030"/>
                  <a:gd name="connsiteX3" fmla="*/ 432435 w 1893570"/>
                  <a:gd name="connsiteY3" fmla="*/ 59055 h 621030"/>
                  <a:gd name="connsiteX4" fmla="*/ 493395 w 1893570"/>
                  <a:gd name="connsiteY4" fmla="*/ 47625 h 621030"/>
                  <a:gd name="connsiteX5" fmla="*/ 750570 w 1893570"/>
                  <a:gd name="connsiteY5" fmla="*/ 95250 h 621030"/>
                  <a:gd name="connsiteX6" fmla="*/ 880110 w 1893570"/>
                  <a:gd name="connsiteY6" fmla="*/ 102870 h 621030"/>
                  <a:gd name="connsiteX7" fmla="*/ 998220 w 1893570"/>
                  <a:gd name="connsiteY7" fmla="*/ 93345 h 621030"/>
                  <a:gd name="connsiteX8" fmla="*/ 1110615 w 1893570"/>
                  <a:gd name="connsiteY8" fmla="*/ 108585 h 621030"/>
                  <a:gd name="connsiteX9" fmla="*/ 1224915 w 1893570"/>
                  <a:gd name="connsiteY9" fmla="*/ 175260 h 621030"/>
                  <a:gd name="connsiteX10" fmla="*/ 1316355 w 1893570"/>
                  <a:gd name="connsiteY10" fmla="*/ 293370 h 621030"/>
                  <a:gd name="connsiteX11" fmla="*/ 1365885 w 1893570"/>
                  <a:gd name="connsiteY11" fmla="*/ 381000 h 621030"/>
                  <a:gd name="connsiteX12" fmla="*/ 1434465 w 1893570"/>
                  <a:gd name="connsiteY12" fmla="*/ 457200 h 621030"/>
                  <a:gd name="connsiteX13" fmla="*/ 1546860 w 1893570"/>
                  <a:gd name="connsiteY13" fmla="*/ 535305 h 621030"/>
                  <a:gd name="connsiteX14" fmla="*/ 1729740 w 1893570"/>
                  <a:gd name="connsiteY14" fmla="*/ 582930 h 621030"/>
                  <a:gd name="connsiteX15" fmla="*/ 1893570 w 1893570"/>
                  <a:gd name="connsiteY15" fmla="*/ 621030 h 621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93570" h="621030">
                    <a:moveTo>
                      <a:pt x="0" y="0"/>
                    </a:moveTo>
                    <a:cubicBezTo>
                      <a:pt x="56515" y="12700"/>
                      <a:pt x="122873" y="34290"/>
                      <a:pt x="169545" y="38100"/>
                    </a:cubicBezTo>
                    <a:cubicBezTo>
                      <a:pt x="216217" y="41910"/>
                      <a:pt x="236220" y="19368"/>
                      <a:pt x="280035" y="22860"/>
                    </a:cubicBezTo>
                    <a:cubicBezTo>
                      <a:pt x="323850" y="26352"/>
                      <a:pt x="396875" y="54928"/>
                      <a:pt x="432435" y="59055"/>
                    </a:cubicBezTo>
                    <a:cubicBezTo>
                      <a:pt x="467995" y="63182"/>
                      <a:pt x="440373" y="41593"/>
                      <a:pt x="493395" y="47625"/>
                    </a:cubicBezTo>
                    <a:cubicBezTo>
                      <a:pt x="546418" y="53658"/>
                      <a:pt x="686118" y="86043"/>
                      <a:pt x="750570" y="95250"/>
                    </a:cubicBezTo>
                    <a:cubicBezTo>
                      <a:pt x="815023" y="104458"/>
                      <a:pt x="838835" y="103187"/>
                      <a:pt x="880110" y="102870"/>
                    </a:cubicBezTo>
                    <a:cubicBezTo>
                      <a:pt x="921385" y="102553"/>
                      <a:pt x="959803" y="92393"/>
                      <a:pt x="998220" y="93345"/>
                    </a:cubicBezTo>
                    <a:cubicBezTo>
                      <a:pt x="1036638" y="94298"/>
                      <a:pt x="1072832" y="94932"/>
                      <a:pt x="1110615" y="108585"/>
                    </a:cubicBezTo>
                    <a:cubicBezTo>
                      <a:pt x="1148398" y="122238"/>
                      <a:pt x="1190625" y="144463"/>
                      <a:pt x="1224915" y="175260"/>
                    </a:cubicBezTo>
                    <a:cubicBezTo>
                      <a:pt x="1259205" y="206058"/>
                      <a:pt x="1292860" y="259080"/>
                      <a:pt x="1316355" y="293370"/>
                    </a:cubicBezTo>
                    <a:cubicBezTo>
                      <a:pt x="1339850" y="327660"/>
                      <a:pt x="1346200" y="353695"/>
                      <a:pt x="1365885" y="381000"/>
                    </a:cubicBezTo>
                    <a:cubicBezTo>
                      <a:pt x="1385570" y="408305"/>
                      <a:pt x="1404302" y="431482"/>
                      <a:pt x="1434465" y="457200"/>
                    </a:cubicBezTo>
                    <a:cubicBezTo>
                      <a:pt x="1464628" y="482918"/>
                      <a:pt x="1497648" y="514350"/>
                      <a:pt x="1546860" y="535305"/>
                    </a:cubicBezTo>
                    <a:cubicBezTo>
                      <a:pt x="1596072" y="556260"/>
                      <a:pt x="1671955" y="568643"/>
                      <a:pt x="1729740" y="582930"/>
                    </a:cubicBezTo>
                    <a:cubicBezTo>
                      <a:pt x="1787525" y="597217"/>
                      <a:pt x="1840547" y="609123"/>
                      <a:pt x="1893570" y="621030"/>
                    </a:cubicBezTo>
                  </a:path>
                </a:pathLst>
              </a:custGeom>
              <a:ln w="22225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Freeform 54"/>
              <p:cNvSpPr/>
              <p:nvPr/>
            </p:nvSpPr>
            <p:spPr>
              <a:xfrm>
                <a:off x="7783830" y="2301240"/>
                <a:ext cx="220980" cy="80010"/>
              </a:xfrm>
              <a:custGeom>
                <a:avLst/>
                <a:gdLst>
                  <a:gd name="connsiteX0" fmla="*/ 0 w 220980"/>
                  <a:gd name="connsiteY0" fmla="*/ 0 h 80010"/>
                  <a:gd name="connsiteX1" fmla="*/ 55245 w 220980"/>
                  <a:gd name="connsiteY1" fmla="*/ 22860 h 80010"/>
                  <a:gd name="connsiteX2" fmla="*/ 83820 w 220980"/>
                  <a:gd name="connsiteY2" fmla="*/ 43815 h 80010"/>
                  <a:gd name="connsiteX3" fmla="*/ 102870 w 220980"/>
                  <a:gd name="connsiteY3" fmla="*/ 51435 h 80010"/>
                  <a:gd name="connsiteX4" fmla="*/ 220980 w 220980"/>
                  <a:gd name="connsiteY4" fmla="*/ 80010 h 8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0980" h="80010">
                    <a:moveTo>
                      <a:pt x="0" y="0"/>
                    </a:moveTo>
                    <a:cubicBezTo>
                      <a:pt x="20637" y="7779"/>
                      <a:pt x="41275" y="15558"/>
                      <a:pt x="55245" y="22860"/>
                    </a:cubicBezTo>
                    <a:cubicBezTo>
                      <a:pt x="69215" y="30162"/>
                      <a:pt x="75883" y="39053"/>
                      <a:pt x="83820" y="43815"/>
                    </a:cubicBezTo>
                    <a:cubicBezTo>
                      <a:pt x="91758" y="48578"/>
                      <a:pt x="80010" y="45403"/>
                      <a:pt x="102870" y="51435"/>
                    </a:cubicBezTo>
                    <a:cubicBezTo>
                      <a:pt x="125730" y="57468"/>
                      <a:pt x="173355" y="68739"/>
                      <a:pt x="220980" y="80010"/>
                    </a:cubicBezTo>
                  </a:path>
                </a:pathLst>
              </a:custGeom>
              <a:ln w="22225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Freeform 56"/>
              <p:cNvSpPr/>
              <p:nvPr/>
            </p:nvSpPr>
            <p:spPr>
              <a:xfrm>
                <a:off x="8178165" y="2377440"/>
                <a:ext cx="802005" cy="228600"/>
              </a:xfrm>
              <a:custGeom>
                <a:avLst/>
                <a:gdLst>
                  <a:gd name="connsiteX0" fmla="*/ 0 w 790575"/>
                  <a:gd name="connsiteY0" fmla="*/ 0 h 232410"/>
                  <a:gd name="connsiteX1" fmla="*/ 116205 w 790575"/>
                  <a:gd name="connsiteY1" fmla="*/ 36195 h 232410"/>
                  <a:gd name="connsiteX2" fmla="*/ 163830 w 790575"/>
                  <a:gd name="connsiteY2" fmla="*/ 60960 h 232410"/>
                  <a:gd name="connsiteX3" fmla="*/ 790575 w 790575"/>
                  <a:gd name="connsiteY3" fmla="*/ 232410 h 232410"/>
                  <a:gd name="connsiteX0" fmla="*/ 0 w 790575"/>
                  <a:gd name="connsiteY0" fmla="*/ 0 h 232410"/>
                  <a:gd name="connsiteX1" fmla="*/ 120015 w 790575"/>
                  <a:gd name="connsiteY1" fmla="*/ 26670 h 232410"/>
                  <a:gd name="connsiteX2" fmla="*/ 163830 w 790575"/>
                  <a:gd name="connsiteY2" fmla="*/ 60960 h 232410"/>
                  <a:gd name="connsiteX3" fmla="*/ 790575 w 790575"/>
                  <a:gd name="connsiteY3" fmla="*/ 232410 h 232410"/>
                  <a:gd name="connsiteX0" fmla="*/ 0 w 790575"/>
                  <a:gd name="connsiteY0" fmla="*/ 0 h 232410"/>
                  <a:gd name="connsiteX1" fmla="*/ 120015 w 790575"/>
                  <a:gd name="connsiteY1" fmla="*/ 26670 h 232410"/>
                  <a:gd name="connsiteX2" fmla="*/ 163830 w 790575"/>
                  <a:gd name="connsiteY2" fmla="*/ 60960 h 232410"/>
                  <a:gd name="connsiteX3" fmla="*/ 790575 w 790575"/>
                  <a:gd name="connsiteY3" fmla="*/ 232410 h 232410"/>
                  <a:gd name="connsiteX0" fmla="*/ 0 w 790575"/>
                  <a:gd name="connsiteY0" fmla="*/ 0 h 232410"/>
                  <a:gd name="connsiteX1" fmla="*/ 120015 w 790575"/>
                  <a:gd name="connsiteY1" fmla="*/ 26670 h 232410"/>
                  <a:gd name="connsiteX2" fmla="*/ 163830 w 790575"/>
                  <a:gd name="connsiteY2" fmla="*/ 60960 h 232410"/>
                  <a:gd name="connsiteX3" fmla="*/ 790575 w 790575"/>
                  <a:gd name="connsiteY3" fmla="*/ 232410 h 232410"/>
                  <a:gd name="connsiteX0" fmla="*/ 0 w 790575"/>
                  <a:gd name="connsiteY0" fmla="*/ 0 h 232410"/>
                  <a:gd name="connsiteX1" fmla="*/ 123825 w 790575"/>
                  <a:gd name="connsiteY1" fmla="*/ 34290 h 232410"/>
                  <a:gd name="connsiteX2" fmla="*/ 163830 w 790575"/>
                  <a:gd name="connsiteY2" fmla="*/ 60960 h 232410"/>
                  <a:gd name="connsiteX3" fmla="*/ 790575 w 790575"/>
                  <a:gd name="connsiteY3" fmla="*/ 232410 h 232410"/>
                  <a:gd name="connsiteX0" fmla="*/ 0 w 790575"/>
                  <a:gd name="connsiteY0" fmla="*/ 0 h 232410"/>
                  <a:gd name="connsiteX1" fmla="*/ 123825 w 790575"/>
                  <a:gd name="connsiteY1" fmla="*/ 34290 h 232410"/>
                  <a:gd name="connsiteX2" fmla="*/ 163830 w 790575"/>
                  <a:gd name="connsiteY2" fmla="*/ 60960 h 232410"/>
                  <a:gd name="connsiteX3" fmla="*/ 790575 w 790575"/>
                  <a:gd name="connsiteY3" fmla="*/ 232410 h 232410"/>
                  <a:gd name="connsiteX0" fmla="*/ 0 w 802005"/>
                  <a:gd name="connsiteY0" fmla="*/ 0 h 228600"/>
                  <a:gd name="connsiteX1" fmla="*/ 123825 w 802005"/>
                  <a:gd name="connsiteY1" fmla="*/ 34290 h 228600"/>
                  <a:gd name="connsiteX2" fmla="*/ 163830 w 802005"/>
                  <a:gd name="connsiteY2" fmla="*/ 60960 h 228600"/>
                  <a:gd name="connsiteX3" fmla="*/ 802005 w 802005"/>
                  <a:gd name="connsiteY3" fmla="*/ 228600 h 228600"/>
                  <a:gd name="connsiteX0" fmla="*/ 0 w 802005"/>
                  <a:gd name="connsiteY0" fmla="*/ 0 h 228600"/>
                  <a:gd name="connsiteX1" fmla="*/ 123825 w 802005"/>
                  <a:gd name="connsiteY1" fmla="*/ 34290 h 228600"/>
                  <a:gd name="connsiteX2" fmla="*/ 163830 w 802005"/>
                  <a:gd name="connsiteY2" fmla="*/ 60960 h 228600"/>
                  <a:gd name="connsiteX3" fmla="*/ 802005 w 802005"/>
                  <a:gd name="connsiteY3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2005" h="228600">
                    <a:moveTo>
                      <a:pt x="0" y="0"/>
                    </a:moveTo>
                    <a:cubicBezTo>
                      <a:pt x="44450" y="13017"/>
                      <a:pt x="81280" y="22225"/>
                      <a:pt x="123825" y="34290"/>
                    </a:cubicBezTo>
                    <a:cubicBezTo>
                      <a:pt x="166370" y="46355"/>
                      <a:pt x="138430" y="55245"/>
                      <a:pt x="163830" y="60960"/>
                    </a:cubicBezTo>
                    <a:cubicBezTo>
                      <a:pt x="189230" y="66675"/>
                      <a:pt x="544830" y="159226"/>
                      <a:pt x="802005" y="228600"/>
                    </a:cubicBezTo>
                  </a:path>
                </a:pathLst>
              </a:custGeom>
              <a:ln w="22225"/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Freeform 57"/>
              <p:cNvSpPr/>
              <p:nvPr/>
            </p:nvSpPr>
            <p:spPr>
              <a:xfrm>
                <a:off x="5720714" y="1612786"/>
                <a:ext cx="283845" cy="107429"/>
              </a:xfrm>
              <a:custGeom>
                <a:avLst/>
                <a:gdLst>
                  <a:gd name="connsiteX0" fmla="*/ 236220 w 236220"/>
                  <a:gd name="connsiteY0" fmla="*/ 95250 h 95250"/>
                  <a:gd name="connsiteX1" fmla="*/ 171450 w 236220"/>
                  <a:gd name="connsiteY1" fmla="*/ 76200 h 95250"/>
                  <a:gd name="connsiteX2" fmla="*/ 137160 w 236220"/>
                  <a:gd name="connsiteY2" fmla="*/ 41910 h 95250"/>
                  <a:gd name="connsiteX3" fmla="*/ 0 w 236220"/>
                  <a:gd name="connsiteY3" fmla="*/ 0 h 95250"/>
                  <a:gd name="connsiteX0" fmla="*/ 283845 w 283845"/>
                  <a:gd name="connsiteY0" fmla="*/ 119367 h 119367"/>
                  <a:gd name="connsiteX1" fmla="*/ 219075 w 283845"/>
                  <a:gd name="connsiteY1" fmla="*/ 100317 h 119367"/>
                  <a:gd name="connsiteX2" fmla="*/ 184785 w 283845"/>
                  <a:gd name="connsiteY2" fmla="*/ 66027 h 119367"/>
                  <a:gd name="connsiteX3" fmla="*/ 0 w 283845"/>
                  <a:gd name="connsiteY3" fmla="*/ 0 h 119367"/>
                  <a:gd name="connsiteX0" fmla="*/ 283845 w 283845"/>
                  <a:gd name="connsiteY0" fmla="*/ 119367 h 119367"/>
                  <a:gd name="connsiteX1" fmla="*/ 219075 w 283845"/>
                  <a:gd name="connsiteY1" fmla="*/ 100317 h 119367"/>
                  <a:gd name="connsiteX2" fmla="*/ 184785 w 283845"/>
                  <a:gd name="connsiteY2" fmla="*/ 66027 h 119367"/>
                  <a:gd name="connsiteX3" fmla="*/ 0 w 283845"/>
                  <a:gd name="connsiteY3" fmla="*/ 0 h 119367"/>
                  <a:gd name="connsiteX0" fmla="*/ 283845 w 283845"/>
                  <a:gd name="connsiteY0" fmla="*/ 119367 h 119367"/>
                  <a:gd name="connsiteX1" fmla="*/ 219075 w 283845"/>
                  <a:gd name="connsiteY1" fmla="*/ 100317 h 119367"/>
                  <a:gd name="connsiteX2" fmla="*/ 140970 w 283845"/>
                  <a:gd name="connsiteY2" fmla="*/ 29851 h 119367"/>
                  <a:gd name="connsiteX3" fmla="*/ 0 w 283845"/>
                  <a:gd name="connsiteY3" fmla="*/ 0 h 119367"/>
                  <a:gd name="connsiteX0" fmla="*/ 283845 w 283845"/>
                  <a:gd name="connsiteY0" fmla="*/ 119367 h 119367"/>
                  <a:gd name="connsiteX1" fmla="*/ 209550 w 283845"/>
                  <a:gd name="connsiteY1" fmla="*/ 98307 h 119367"/>
                  <a:gd name="connsiteX2" fmla="*/ 140970 w 283845"/>
                  <a:gd name="connsiteY2" fmla="*/ 29851 h 119367"/>
                  <a:gd name="connsiteX3" fmla="*/ 0 w 283845"/>
                  <a:gd name="connsiteY3" fmla="*/ 0 h 119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3845" h="119367">
                    <a:moveTo>
                      <a:pt x="283845" y="119367"/>
                    </a:moveTo>
                    <a:cubicBezTo>
                      <a:pt x="259715" y="114287"/>
                      <a:pt x="233362" y="113226"/>
                      <a:pt x="209550" y="98307"/>
                    </a:cubicBezTo>
                    <a:cubicBezTo>
                      <a:pt x="185738" y="83388"/>
                      <a:pt x="175895" y="46235"/>
                      <a:pt x="140970" y="29851"/>
                    </a:cubicBezTo>
                    <a:cubicBezTo>
                      <a:pt x="106045" y="13467"/>
                      <a:pt x="90487" y="10586"/>
                      <a:pt x="0" y="0"/>
                    </a:cubicBezTo>
                  </a:path>
                </a:pathLst>
              </a:custGeom>
              <a:noFill/>
              <a:ln w="22225">
                <a:solidFill>
                  <a:srgbClr val="199D3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Freeform 59"/>
              <p:cNvSpPr/>
              <p:nvPr/>
            </p:nvSpPr>
            <p:spPr>
              <a:xfrm>
                <a:off x="5747788" y="1612785"/>
                <a:ext cx="336380" cy="107429"/>
              </a:xfrm>
              <a:custGeom>
                <a:avLst/>
                <a:gdLst>
                  <a:gd name="connsiteX0" fmla="*/ 236220 w 236220"/>
                  <a:gd name="connsiteY0" fmla="*/ 95250 h 95250"/>
                  <a:gd name="connsiteX1" fmla="*/ 171450 w 236220"/>
                  <a:gd name="connsiteY1" fmla="*/ 76200 h 95250"/>
                  <a:gd name="connsiteX2" fmla="*/ 137160 w 236220"/>
                  <a:gd name="connsiteY2" fmla="*/ 41910 h 95250"/>
                  <a:gd name="connsiteX3" fmla="*/ 0 w 236220"/>
                  <a:gd name="connsiteY3" fmla="*/ 0 h 95250"/>
                  <a:gd name="connsiteX0" fmla="*/ 283845 w 283845"/>
                  <a:gd name="connsiteY0" fmla="*/ 119367 h 119367"/>
                  <a:gd name="connsiteX1" fmla="*/ 219075 w 283845"/>
                  <a:gd name="connsiteY1" fmla="*/ 100317 h 119367"/>
                  <a:gd name="connsiteX2" fmla="*/ 184785 w 283845"/>
                  <a:gd name="connsiteY2" fmla="*/ 66027 h 119367"/>
                  <a:gd name="connsiteX3" fmla="*/ 0 w 283845"/>
                  <a:gd name="connsiteY3" fmla="*/ 0 h 119367"/>
                  <a:gd name="connsiteX0" fmla="*/ 283845 w 283845"/>
                  <a:gd name="connsiteY0" fmla="*/ 119367 h 119367"/>
                  <a:gd name="connsiteX1" fmla="*/ 219075 w 283845"/>
                  <a:gd name="connsiteY1" fmla="*/ 100317 h 119367"/>
                  <a:gd name="connsiteX2" fmla="*/ 184785 w 283845"/>
                  <a:gd name="connsiteY2" fmla="*/ 66027 h 119367"/>
                  <a:gd name="connsiteX3" fmla="*/ 0 w 283845"/>
                  <a:gd name="connsiteY3" fmla="*/ 0 h 119367"/>
                  <a:gd name="connsiteX0" fmla="*/ 283845 w 283845"/>
                  <a:gd name="connsiteY0" fmla="*/ 119367 h 119367"/>
                  <a:gd name="connsiteX1" fmla="*/ 219075 w 283845"/>
                  <a:gd name="connsiteY1" fmla="*/ 100317 h 119367"/>
                  <a:gd name="connsiteX2" fmla="*/ 140970 w 283845"/>
                  <a:gd name="connsiteY2" fmla="*/ 29851 h 119367"/>
                  <a:gd name="connsiteX3" fmla="*/ 0 w 283845"/>
                  <a:gd name="connsiteY3" fmla="*/ 0 h 119367"/>
                  <a:gd name="connsiteX0" fmla="*/ 283845 w 283845"/>
                  <a:gd name="connsiteY0" fmla="*/ 119367 h 119367"/>
                  <a:gd name="connsiteX1" fmla="*/ 209550 w 283845"/>
                  <a:gd name="connsiteY1" fmla="*/ 98307 h 119367"/>
                  <a:gd name="connsiteX2" fmla="*/ 140970 w 283845"/>
                  <a:gd name="connsiteY2" fmla="*/ 29851 h 119367"/>
                  <a:gd name="connsiteX3" fmla="*/ 0 w 283845"/>
                  <a:gd name="connsiteY3" fmla="*/ 0 h 119367"/>
                  <a:gd name="connsiteX0" fmla="*/ 283845 w 283845"/>
                  <a:gd name="connsiteY0" fmla="*/ 119367 h 119367"/>
                  <a:gd name="connsiteX1" fmla="*/ 209550 w 283845"/>
                  <a:gd name="connsiteY1" fmla="*/ 98307 h 119367"/>
                  <a:gd name="connsiteX2" fmla="*/ 113643 w 283845"/>
                  <a:gd name="connsiteY2" fmla="*/ 29851 h 119367"/>
                  <a:gd name="connsiteX3" fmla="*/ 0 w 283845"/>
                  <a:gd name="connsiteY3" fmla="*/ 0 h 119367"/>
                  <a:gd name="connsiteX0" fmla="*/ 283845 w 283845"/>
                  <a:gd name="connsiteY0" fmla="*/ 119367 h 119367"/>
                  <a:gd name="connsiteX1" fmla="*/ 191868 w 283845"/>
                  <a:gd name="connsiteY1" fmla="*/ 91957 h 119367"/>
                  <a:gd name="connsiteX2" fmla="*/ 113643 w 283845"/>
                  <a:gd name="connsiteY2" fmla="*/ 29851 h 119367"/>
                  <a:gd name="connsiteX3" fmla="*/ 0 w 283845"/>
                  <a:gd name="connsiteY3" fmla="*/ 0 h 119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3845" h="119367">
                    <a:moveTo>
                      <a:pt x="283845" y="119367"/>
                    </a:moveTo>
                    <a:cubicBezTo>
                      <a:pt x="259715" y="114287"/>
                      <a:pt x="220235" y="106876"/>
                      <a:pt x="191868" y="91957"/>
                    </a:cubicBezTo>
                    <a:cubicBezTo>
                      <a:pt x="163501" y="77038"/>
                      <a:pt x="145621" y="45177"/>
                      <a:pt x="113643" y="29851"/>
                    </a:cubicBezTo>
                    <a:cubicBezTo>
                      <a:pt x="81665" y="14525"/>
                      <a:pt x="90487" y="10586"/>
                      <a:pt x="0" y="0"/>
                    </a:cubicBezTo>
                  </a:path>
                </a:pathLst>
              </a:custGeom>
              <a:noFill/>
              <a:ln w="22225">
                <a:solidFill>
                  <a:srgbClr val="199D3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Freeform 58"/>
              <p:cNvSpPr/>
              <p:nvPr/>
            </p:nvSpPr>
            <p:spPr>
              <a:xfrm>
                <a:off x="6172200" y="1727835"/>
                <a:ext cx="165735" cy="32385"/>
              </a:xfrm>
              <a:custGeom>
                <a:avLst/>
                <a:gdLst>
                  <a:gd name="connsiteX0" fmla="*/ 0 w 165735"/>
                  <a:gd name="connsiteY0" fmla="*/ 0 h 32385"/>
                  <a:gd name="connsiteX1" fmla="*/ 165735 w 165735"/>
                  <a:gd name="connsiteY1" fmla="*/ 32385 h 32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5735" h="32385">
                    <a:moveTo>
                      <a:pt x="0" y="0"/>
                    </a:moveTo>
                    <a:lnTo>
                      <a:pt x="165735" y="32385"/>
                    </a:lnTo>
                  </a:path>
                </a:pathLst>
              </a:custGeom>
              <a:ln w="22225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2" name="TextBox 61"/>
            <p:cNvSpPr txBox="1"/>
            <p:nvPr/>
          </p:nvSpPr>
          <p:spPr>
            <a:xfrm rot="1096161">
              <a:off x="7311703" y="3260088"/>
              <a:ext cx="18822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i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D1 service module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 rot="323273">
              <a:off x="6208543" y="911961"/>
              <a:ext cx="6511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i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DCM</a:t>
              </a:r>
            </a:p>
          </p:txBody>
        </p:sp>
      </p:grpSp>
      <p:sp>
        <p:nvSpPr>
          <p:cNvPr id="4105" name="Rectangle 4104"/>
          <p:cNvSpPr/>
          <p:nvPr/>
        </p:nvSpPr>
        <p:spPr>
          <a:xfrm>
            <a:off x="-106750" y="4009738"/>
            <a:ext cx="27638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“S” shape expansion loop proposed by CERN</a:t>
            </a:r>
          </a:p>
          <a:p>
            <a:pPr algn="ctr"/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Holding fixtures along the routing</a:t>
            </a:r>
            <a:endParaRPr lang="en-GB" sz="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113" name="Group 4112"/>
          <p:cNvGrpSpPr/>
          <p:nvPr/>
        </p:nvGrpSpPr>
        <p:grpSpPr>
          <a:xfrm flipH="1">
            <a:off x="2416318" y="3426707"/>
            <a:ext cx="5073513" cy="1702934"/>
            <a:chOff x="5248545" y="3772733"/>
            <a:chExt cx="3951032" cy="1326171"/>
          </a:xfrm>
        </p:grpSpPr>
        <p:grpSp>
          <p:nvGrpSpPr>
            <p:cNvPr id="4112" name="Group 4111"/>
            <p:cNvGrpSpPr/>
            <p:nvPr/>
          </p:nvGrpSpPr>
          <p:grpSpPr>
            <a:xfrm>
              <a:off x="5312882" y="3839811"/>
              <a:ext cx="3886695" cy="1259093"/>
              <a:chOff x="5312882" y="3839811"/>
              <a:chExt cx="3886695" cy="1259093"/>
            </a:xfrm>
          </p:grpSpPr>
          <p:pic>
            <p:nvPicPr>
              <p:cNvPr id="4098" name="Picture 4097"/>
              <p:cNvPicPr>
                <a:picLocks noChangeAspect="1"/>
              </p:cNvPicPr>
              <p:nvPr/>
            </p:nvPicPr>
            <p:blipFill rotWithShape="1">
              <a:blip r:embed="rId6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314088" y="3839811"/>
                <a:ext cx="3777280" cy="1259093"/>
              </a:xfrm>
              <a:prstGeom prst="rect">
                <a:avLst/>
              </a:prstGeom>
            </p:spPr>
          </p:pic>
          <p:pic>
            <p:nvPicPr>
              <p:cNvPr id="4096" name="Picture 4095"/>
              <p:cNvPicPr>
                <a:picLocks noChangeAspect="1"/>
              </p:cNvPicPr>
              <p:nvPr/>
            </p:nvPicPr>
            <p:blipFill rotWithShape="1"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086592" y="4371950"/>
                <a:ext cx="1112985" cy="595945"/>
              </a:xfrm>
              <a:prstGeom prst="rect">
                <a:avLst/>
              </a:prstGeom>
            </p:spPr>
          </p:pic>
          <p:sp>
            <p:nvSpPr>
              <p:cNvPr id="4099" name="Freeform 4098"/>
              <p:cNvSpPr/>
              <p:nvPr/>
            </p:nvSpPr>
            <p:spPr>
              <a:xfrm>
                <a:off x="8088467" y="4547235"/>
                <a:ext cx="1038225" cy="183246"/>
              </a:xfrm>
              <a:custGeom>
                <a:avLst/>
                <a:gdLst>
                  <a:gd name="connsiteX0" fmla="*/ 0 w 1038225"/>
                  <a:gd name="connsiteY0" fmla="*/ 0 h 183246"/>
                  <a:gd name="connsiteX1" fmla="*/ 878205 w 1038225"/>
                  <a:gd name="connsiteY1" fmla="*/ 11430 h 183246"/>
                  <a:gd name="connsiteX2" fmla="*/ 920115 w 1038225"/>
                  <a:gd name="connsiteY2" fmla="*/ 11430 h 183246"/>
                  <a:gd name="connsiteX3" fmla="*/ 931545 w 1038225"/>
                  <a:gd name="connsiteY3" fmla="*/ 20955 h 183246"/>
                  <a:gd name="connsiteX4" fmla="*/ 935355 w 1038225"/>
                  <a:gd name="connsiteY4" fmla="*/ 34290 h 183246"/>
                  <a:gd name="connsiteX5" fmla="*/ 939165 w 1038225"/>
                  <a:gd name="connsiteY5" fmla="*/ 51435 h 183246"/>
                  <a:gd name="connsiteX6" fmla="*/ 942975 w 1038225"/>
                  <a:gd name="connsiteY6" fmla="*/ 150495 h 183246"/>
                  <a:gd name="connsiteX7" fmla="*/ 942975 w 1038225"/>
                  <a:gd name="connsiteY7" fmla="*/ 173355 h 183246"/>
                  <a:gd name="connsiteX8" fmla="*/ 954405 w 1038225"/>
                  <a:gd name="connsiteY8" fmla="*/ 179070 h 183246"/>
                  <a:gd name="connsiteX9" fmla="*/ 963930 w 1038225"/>
                  <a:gd name="connsiteY9" fmla="*/ 182880 h 183246"/>
                  <a:gd name="connsiteX10" fmla="*/ 1038225 w 1038225"/>
                  <a:gd name="connsiteY10" fmla="*/ 182880 h 183246"/>
                  <a:gd name="connsiteX0" fmla="*/ 0 w 1038225"/>
                  <a:gd name="connsiteY0" fmla="*/ 0 h 183246"/>
                  <a:gd name="connsiteX1" fmla="*/ 813435 w 1038225"/>
                  <a:gd name="connsiteY1" fmla="*/ 3810 h 183246"/>
                  <a:gd name="connsiteX2" fmla="*/ 920115 w 1038225"/>
                  <a:gd name="connsiteY2" fmla="*/ 11430 h 183246"/>
                  <a:gd name="connsiteX3" fmla="*/ 931545 w 1038225"/>
                  <a:gd name="connsiteY3" fmla="*/ 20955 h 183246"/>
                  <a:gd name="connsiteX4" fmla="*/ 935355 w 1038225"/>
                  <a:gd name="connsiteY4" fmla="*/ 34290 h 183246"/>
                  <a:gd name="connsiteX5" fmla="*/ 939165 w 1038225"/>
                  <a:gd name="connsiteY5" fmla="*/ 51435 h 183246"/>
                  <a:gd name="connsiteX6" fmla="*/ 942975 w 1038225"/>
                  <a:gd name="connsiteY6" fmla="*/ 150495 h 183246"/>
                  <a:gd name="connsiteX7" fmla="*/ 942975 w 1038225"/>
                  <a:gd name="connsiteY7" fmla="*/ 173355 h 183246"/>
                  <a:gd name="connsiteX8" fmla="*/ 954405 w 1038225"/>
                  <a:gd name="connsiteY8" fmla="*/ 179070 h 183246"/>
                  <a:gd name="connsiteX9" fmla="*/ 963930 w 1038225"/>
                  <a:gd name="connsiteY9" fmla="*/ 182880 h 183246"/>
                  <a:gd name="connsiteX10" fmla="*/ 1038225 w 1038225"/>
                  <a:gd name="connsiteY10" fmla="*/ 182880 h 183246"/>
                  <a:gd name="connsiteX0" fmla="*/ 0 w 1038225"/>
                  <a:gd name="connsiteY0" fmla="*/ 0 h 183246"/>
                  <a:gd name="connsiteX1" fmla="*/ 813435 w 1038225"/>
                  <a:gd name="connsiteY1" fmla="*/ 3810 h 183246"/>
                  <a:gd name="connsiteX2" fmla="*/ 920115 w 1038225"/>
                  <a:gd name="connsiteY2" fmla="*/ 11430 h 183246"/>
                  <a:gd name="connsiteX3" fmla="*/ 931545 w 1038225"/>
                  <a:gd name="connsiteY3" fmla="*/ 20955 h 183246"/>
                  <a:gd name="connsiteX4" fmla="*/ 935355 w 1038225"/>
                  <a:gd name="connsiteY4" fmla="*/ 34290 h 183246"/>
                  <a:gd name="connsiteX5" fmla="*/ 939165 w 1038225"/>
                  <a:gd name="connsiteY5" fmla="*/ 51435 h 183246"/>
                  <a:gd name="connsiteX6" fmla="*/ 942975 w 1038225"/>
                  <a:gd name="connsiteY6" fmla="*/ 150495 h 183246"/>
                  <a:gd name="connsiteX7" fmla="*/ 942975 w 1038225"/>
                  <a:gd name="connsiteY7" fmla="*/ 173355 h 183246"/>
                  <a:gd name="connsiteX8" fmla="*/ 954405 w 1038225"/>
                  <a:gd name="connsiteY8" fmla="*/ 179070 h 183246"/>
                  <a:gd name="connsiteX9" fmla="*/ 963930 w 1038225"/>
                  <a:gd name="connsiteY9" fmla="*/ 182880 h 183246"/>
                  <a:gd name="connsiteX10" fmla="*/ 1038225 w 1038225"/>
                  <a:gd name="connsiteY10" fmla="*/ 182880 h 183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8225" h="183246">
                    <a:moveTo>
                      <a:pt x="0" y="0"/>
                    </a:moveTo>
                    <a:lnTo>
                      <a:pt x="813435" y="3810"/>
                    </a:lnTo>
                    <a:cubicBezTo>
                      <a:pt x="902017" y="3810"/>
                      <a:pt x="900430" y="8573"/>
                      <a:pt x="920115" y="11430"/>
                    </a:cubicBezTo>
                    <a:cubicBezTo>
                      <a:pt x="939800" y="14287"/>
                      <a:pt x="929005" y="17145"/>
                      <a:pt x="931545" y="20955"/>
                    </a:cubicBezTo>
                    <a:cubicBezTo>
                      <a:pt x="934085" y="24765"/>
                      <a:pt x="934085" y="29210"/>
                      <a:pt x="935355" y="34290"/>
                    </a:cubicBezTo>
                    <a:cubicBezTo>
                      <a:pt x="936625" y="39370"/>
                      <a:pt x="937895" y="32068"/>
                      <a:pt x="939165" y="51435"/>
                    </a:cubicBezTo>
                    <a:cubicBezTo>
                      <a:pt x="940435" y="70803"/>
                      <a:pt x="942340" y="130175"/>
                      <a:pt x="942975" y="150495"/>
                    </a:cubicBezTo>
                    <a:cubicBezTo>
                      <a:pt x="943610" y="170815"/>
                      <a:pt x="941070" y="168593"/>
                      <a:pt x="942975" y="173355"/>
                    </a:cubicBezTo>
                    <a:cubicBezTo>
                      <a:pt x="944880" y="178117"/>
                      <a:pt x="950913" y="177483"/>
                      <a:pt x="954405" y="179070"/>
                    </a:cubicBezTo>
                    <a:cubicBezTo>
                      <a:pt x="957898" y="180658"/>
                      <a:pt x="949960" y="182245"/>
                      <a:pt x="963930" y="182880"/>
                    </a:cubicBezTo>
                    <a:cubicBezTo>
                      <a:pt x="977900" y="183515"/>
                      <a:pt x="1008062" y="183197"/>
                      <a:pt x="1038225" y="182880"/>
                    </a:cubicBezTo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00" name="Freeform 4099"/>
              <p:cNvSpPr/>
              <p:nvPr/>
            </p:nvSpPr>
            <p:spPr>
              <a:xfrm>
                <a:off x="6116791" y="4262676"/>
                <a:ext cx="2175510" cy="269360"/>
              </a:xfrm>
              <a:custGeom>
                <a:avLst/>
                <a:gdLst>
                  <a:gd name="connsiteX0" fmla="*/ 0 w 2042160"/>
                  <a:gd name="connsiteY0" fmla="*/ 86959 h 277459"/>
                  <a:gd name="connsiteX1" fmla="*/ 238125 w 2042160"/>
                  <a:gd name="connsiteY1" fmla="*/ 92674 h 277459"/>
                  <a:gd name="connsiteX2" fmla="*/ 274320 w 2042160"/>
                  <a:gd name="connsiteY2" fmla="*/ 79339 h 277459"/>
                  <a:gd name="connsiteX3" fmla="*/ 293370 w 2042160"/>
                  <a:gd name="connsiteY3" fmla="*/ 62194 h 277459"/>
                  <a:gd name="connsiteX4" fmla="*/ 321945 w 2042160"/>
                  <a:gd name="connsiteY4" fmla="*/ 60289 h 277459"/>
                  <a:gd name="connsiteX5" fmla="*/ 400050 w 2042160"/>
                  <a:gd name="connsiteY5" fmla="*/ 71719 h 277459"/>
                  <a:gd name="connsiteX6" fmla="*/ 634365 w 2042160"/>
                  <a:gd name="connsiteY6" fmla="*/ 54574 h 277459"/>
                  <a:gd name="connsiteX7" fmla="*/ 687705 w 2042160"/>
                  <a:gd name="connsiteY7" fmla="*/ 25999 h 277459"/>
                  <a:gd name="connsiteX8" fmla="*/ 716280 w 2042160"/>
                  <a:gd name="connsiteY8" fmla="*/ 33619 h 277459"/>
                  <a:gd name="connsiteX9" fmla="*/ 739140 w 2042160"/>
                  <a:gd name="connsiteY9" fmla="*/ 45049 h 277459"/>
                  <a:gd name="connsiteX10" fmla="*/ 779145 w 2042160"/>
                  <a:gd name="connsiteY10" fmla="*/ 67909 h 277459"/>
                  <a:gd name="connsiteX11" fmla="*/ 811530 w 2042160"/>
                  <a:gd name="connsiteY11" fmla="*/ 71719 h 277459"/>
                  <a:gd name="connsiteX12" fmla="*/ 862965 w 2042160"/>
                  <a:gd name="connsiteY12" fmla="*/ 69814 h 277459"/>
                  <a:gd name="connsiteX13" fmla="*/ 969645 w 2042160"/>
                  <a:gd name="connsiteY13" fmla="*/ 35524 h 277459"/>
                  <a:gd name="connsiteX14" fmla="*/ 1095375 w 2042160"/>
                  <a:gd name="connsiteY14" fmla="*/ 16474 h 277459"/>
                  <a:gd name="connsiteX15" fmla="*/ 1148715 w 2042160"/>
                  <a:gd name="connsiteY15" fmla="*/ 6949 h 277459"/>
                  <a:gd name="connsiteX16" fmla="*/ 1183005 w 2042160"/>
                  <a:gd name="connsiteY16" fmla="*/ 1234 h 277459"/>
                  <a:gd name="connsiteX17" fmla="*/ 1226820 w 2042160"/>
                  <a:gd name="connsiteY17" fmla="*/ 1234 h 277459"/>
                  <a:gd name="connsiteX18" fmla="*/ 1266825 w 2042160"/>
                  <a:gd name="connsiteY18" fmla="*/ 14569 h 277459"/>
                  <a:gd name="connsiteX19" fmla="*/ 1341120 w 2042160"/>
                  <a:gd name="connsiteY19" fmla="*/ 29809 h 277459"/>
                  <a:gd name="connsiteX20" fmla="*/ 1390650 w 2042160"/>
                  <a:gd name="connsiteY20" fmla="*/ 62194 h 277459"/>
                  <a:gd name="connsiteX21" fmla="*/ 1428750 w 2042160"/>
                  <a:gd name="connsiteY21" fmla="*/ 100294 h 277459"/>
                  <a:gd name="connsiteX22" fmla="*/ 1442085 w 2042160"/>
                  <a:gd name="connsiteY22" fmla="*/ 123154 h 277459"/>
                  <a:gd name="connsiteX23" fmla="*/ 1487805 w 2042160"/>
                  <a:gd name="connsiteY23" fmla="*/ 163159 h 277459"/>
                  <a:gd name="connsiteX24" fmla="*/ 1522095 w 2042160"/>
                  <a:gd name="connsiteY24" fmla="*/ 191734 h 277459"/>
                  <a:gd name="connsiteX25" fmla="*/ 1562100 w 2042160"/>
                  <a:gd name="connsiteY25" fmla="*/ 216499 h 277459"/>
                  <a:gd name="connsiteX26" fmla="*/ 1594485 w 2042160"/>
                  <a:gd name="connsiteY26" fmla="*/ 237454 h 277459"/>
                  <a:gd name="connsiteX27" fmla="*/ 1645920 w 2042160"/>
                  <a:gd name="connsiteY27" fmla="*/ 258409 h 277459"/>
                  <a:gd name="connsiteX28" fmla="*/ 1672590 w 2042160"/>
                  <a:gd name="connsiteY28" fmla="*/ 266029 h 277459"/>
                  <a:gd name="connsiteX29" fmla="*/ 1695450 w 2042160"/>
                  <a:gd name="connsiteY29" fmla="*/ 269839 h 277459"/>
                  <a:gd name="connsiteX30" fmla="*/ 1777365 w 2042160"/>
                  <a:gd name="connsiteY30" fmla="*/ 275554 h 277459"/>
                  <a:gd name="connsiteX31" fmla="*/ 2042160 w 2042160"/>
                  <a:gd name="connsiteY31" fmla="*/ 277459 h 277459"/>
                  <a:gd name="connsiteX0" fmla="*/ 0 w 2042160"/>
                  <a:gd name="connsiteY0" fmla="*/ 86959 h 277459"/>
                  <a:gd name="connsiteX1" fmla="*/ 238125 w 2042160"/>
                  <a:gd name="connsiteY1" fmla="*/ 92674 h 277459"/>
                  <a:gd name="connsiteX2" fmla="*/ 274320 w 2042160"/>
                  <a:gd name="connsiteY2" fmla="*/ 79339 h 277459"/>
                  <a:gd name="connsiteX3" fmla="*/ 293370 w 2042160"/>
                  <a:gd name="connsiteY3" fmla="*/ 62194 h 277459"/>
                  <a:gd name="connsiteX4" fmla="*/ 321945 w 2042160"/>
                  <a:gd name="connsiteY4" fmla="*/ 60289 h 277459"/>
                  <a:gd name="connsiteX5" fmla="*/ 400050 w 2042160"/>
                  <a:gd name="connsiteY5" fmla="*/ 71719 h 277459"/>
                  <a:gd name="connsiteX6" fmla="*/ 575310 w 2042160"/>
                  <a:gd name="connsiteY6" fmla="*/ 64099 h 277459"/>
                  <a:gd name="connsiteX7" fmla="*/ 687705 w 2042160"/>
                  <a:gd name="connsiteY7" fmla="*/ 25999 h 277459"/>
                  <a:gd name="connsiteX8" fmla="*/ 716280 w 2042160"/>
                  <a:gd name="connsiteY8" fmla="*/ 33619 h 277459"/>
                  <a:gd name="connsiteX9" fmla="*/ 739140 w 2042160"/>
                  <a:gd name="connsiteY9" fmla="*/ 45049 h 277459"/>
                  <a:gd name="connsiteX10" fmla="*/ 779145 w 2042160"/>
                  <a:gd name="connsiteY10" fmla="*/ 67909 h 277459"/>
                  <a:gd name="connsiteX11" fmla="*/ 811530 w 2042160"/>
                  <a:gd name="connsiteY11" fmla="*/ 71719 h 277459"/>
                  <a:gd name="connsiteX12" fmla="*/ 862965 w 2042160"/>
                  <a:gd name="connsiteY12" fmla="*/ 69814 h 277459"/>
                  <a:gd name="connsiteX13" fmla="*/ 969645 w 2042160"/>
                  <a:gd name="connsiteY13" fmla="*/ 35524 h 277459"/>
                  <a:gd name="connsiteX14" fmla="*/ 1095375 w 2042160"/>
                  <a:gd name="connsiteY14" fmla="*/ 16474 h 277459"/>
                  <a:gd name="connsiteX15" fmla="*/ 1148715 w 2042160"/>
                  <a:gd name="connsiteY15" fmla="*/ 6949 h 277459"/>
                  <a:gd name="connsiteX16" fmla="*/ 1183005 w 2042160"/>
                  <a:gd name="connsiteY16" fmla="*/ 1234 h 277459"/>
                  <a:gd name="connsiteX17" fmla="*/ 1226820 w 2042160"/>
                  <a:gd name="connsiteY17" fmla="*/ 1234 h 277459"/>
                  <a:gd name="connsiteX18" fmla="*/ 1266825 w 2042160"/>
                  <a:gd name="connsiteY18" fmla="*/ 14569 h 277459"/>
                  <a:gd name="connsiteX19" fmla="*/ 1341120 w 2042160"/>
                  <a:gd name="connsiteY19" fmla="*/ 29809 h 277459"/>
                  <a:gd name="connsiteX20" fmla="*/ 1390650 w 2042160"/>
                  <a:gd name="connsiteY20" fmla="*/ 62194 h 277459"/>
                  <a:gd name="connsiteX21" fmla="*/ 1428750 w 2042160"/>
                  <a:gd name="connsiteY21" fmla="*/ 100294 h 277459"/>
                  <a:gd name="connsiteX22" fmla="*/ 1442085 w 2042160"/>
                  <a:gd name="connsiteY22" fmla="*/ 123154 h 277459"/>
                  <a:gd name="connsiteX23" fmla="*/ 1487805 w 2042160"/>
                  <a:gd name="connsiteY23" fmla="*/ 163159 h 277459"/>
                  <a:gd name="connsiteX24" fmla="*/ 1522095 w 2042160"/>
                  <a:gd name="connsiteY24" fmla="*/ 191734 h 277459"/>
                  <a:gd name="connsiteX25" fmla="*/ 1562100 w 2042160"/>
                  <a:gd name="connsiteY25" fmla="*/ 216499 h 277459"/>
                  <a:gd name="connsiteX26" fmla="*/ 1594485 w 2042160"/>
                  <a:gd name="connsiteY26" fmla="*/ 237454 h 277459"/>
                  <a:gd name="connsiteX27" fmla="*/ 1645920 w 2042160"/>
                  <a:gd name="connsiteY27" fmla="*/ 258409 h 277459"/>
                  <a:gd name="connsiteX28" fmla="*/ 1672590 w 2042160"/>
                  <a:gd name="connsiteY28" fmla="*/ 266029 h 277459"/>
                  <a:gd name="connsiteX29" fmla="*/ 1695450 w 2042160"/>
                  <a:gd name="connsiteY29" fmla="*/ 269839 h 277459"/>
                  <a:gd name="connsiteX30" fmla="*/ 1777365 w 2042160"/>
                  <a:gd name="connsiteY30" fmla="*/ 275554 h 277459"/>
                  <a:gd name="connsiteX31" fmla="*/ 2042160 w 2042160"/>
                  <a:gd name="connsiteY31" fmla="*/ 277459 h 277459"/>
                  <a:gd name="connsiteX0" fmla="*/ 0 w 2042160"/>
                  <a:gd name="connsiteY0" fmla="*/ 86959 h 277459"/>
                  <a:gd name="connsiteX1" fmla="*/ 238125 w 2042160"/>
                  <a:gd name="connsiteY1" fmla="*/ 92674 h 277459"/>
                  <a:gd name="connsiteX2" fmla="*/ 274320 w 2042160"/>
                  <a:gd name="connsiteY2" fmla="*/ 79339 h 277459"/>
                  <a:gd name="connsiteX3" fmla="*/ 293370 w 2042160"/>
                  <a:gd name="connsiteY3" fmla="*/ 62194 h 277459"/>
                  <a:gd name="connsiteX4" fmla="*/ 344805 w 2042160"/>
                  <a:gd name="connsiteY4" fmla="*/ 62194 h 277459"/>
                  <a:gd name="connsiteX5" fmla="*/ 400050 w 2042160"/>
                  <a:gd name="connsiteY5" fmla="*/ 71719 h 277459"/>
                  <a:gd name="connsiteX6" fmla="*/ 575310 w 2042160"/>
                  <a:gd name="connsiteY6" fmla="*/ 64099 h 277459"/>
                  <a:gd name="connsiteX7" fmla="*/ 687705 w 2042160"/>
                  <a:gd name="connsiteY7" fmla="*/ 25999 h 277459"/>
                  <a:gd name="connsiteX8" fmla="*/ 716280 w 2042160"/>
                  <a:gd name="connsiteY8" fmla="*/ 33619 h 277459"/>
                  <a:gd name="connsiteX9" fmla="*/ 739140 w 2042160"/>
                  <a:gd name="connsiteY9" fmla="*/ 45049 h 277459"/>
                  <a:gd name="connsiteX10" fmla="*/ 779145 w 2042160"/>
                  <a:gd name="connsiteY10" fmla="*/ 67909 h 277459"/>
                  <a:gd name="connsiteX11" fmla="*/ 811530 w 2042160"/>
                  <a:gd name="connsiteY11" fmla="*/ 71719 h 277459"/>
                  <a:gd name="connsiteX12" fmla="*/ 862965 w 2042160"/>
                  <a:gd name="connsiteY12" fmla="*/ 69814 h 277459"/>
                  <a:gd name="connsiteX13" fmla="*/ 969645 w 2042160"/>
                  <a:gd name="connsiteY13" fmla="*/ 35524 h 277459"/>
                  <a:gd name="connsiteX14" fmla="*/ 1095375 w 2042160"/>
                  <a:gd name="connsiteY14" fmla="*/ 16474 h 277459"/>
                  <a:gd name="connsiteX15" fmla="*/ 1148715 w 2042160"/>
                  <a:gd name="connsiteY15" fmla="*/ 6949 h 277459"/>
                  <a:gd name="connsiteX16" fmla="*/ 1183005 w 2042160"/>
                  <a:gd name="connsiteY16" fmla="*/ 1234 h 277459"/>
                  <a:gd name="connsiteX17" fmla="*/ 1226820 w 2042160"/>
                  <a:gd name="connsiteY17" fmla="*/ 1234 h 277459"/>
                  <a:gd name="connsiteX18" fmla="*/ 1266825 w 2042160"/>
                  <a:gd name="connsiteY18" fmla="*/ 14569 h 277459"/>
                  <a:gd name="connsiteX19" fmla="*/ 1341120 w 2042160"/>
                  <a:gd name="connsiteY19" fmla="*/ 29809 h 277459"/>
                  <a:gd name="connsiteX20" fmla="*/ 1390650 w 2042160"/>
                  <a:gd name="connsiteY20" fmla="*/ 62194 h 277459"/>
                  <a:gd name="connsiteX21" fmla="*/ 1428750 w 2042160"/>
                  <a:gd name="connsiteY21" fmla="*/ 100294 h 277459"/>
                  <a:gd name="connsiteX22" fmla="*/ 1442085 w 2042160"/>
                  <a:gd name="connsiteY22" fmla="*/ 123154 h 277459"/>
                  <a:gd name="connsiteX23" fmla="*/ 1487805 w 2042160"/>
                  <a:gd name="connsiteY23" fmla="*/ 163159 h 277459"/>
                  <a:gd name="connsiteX24" fmla="*/ 1522095 w 2042160"/>
                  <a:gd name="connsiteY24" fmla="*/ 191734 h 277459"/>
                  <a:gd name="connsiteX25" fmla="*/ 1562100 w 2042160"/>
                  <a:gd name="connsiteY25" fmla="*/ 216499 h 277459"/>
                  <a:gd name="connsiteX26" fmla="*/ 1594485 w 2042160"/>
                  <a:gd name="connsiteY26" fmla="*/ 237454 h 277459"/>
                  <a:gd name="connsiteX27" fmla="*/ 1645920 w 2042160"/>
                  <a:gd name="connsiteY27" fmla="*/ 258409 h 277459"/>
                  <a:gd name="connsiteX28" fmla="*/ 1672590 w 2042160"/>
                  <a:gd name="connsiteY28" fmla="*/ 266029 h 277459"/>
                  <a:gd name="connsiteX29" fmla="*/ 1695450 w 2042160"/>
                  <a:gd name="connsiteY29" fmla="*/ 269839 h 277459"/>
                  <a:gd name="connsiteX30" fmla="*/ 1777365 w 2042160"/>
                  <a:gd name="connsiteY30" fmla="*/ 275554 h 277459"/>
                  <a:gd name="connsiteX31" fmla="*/ 2042160 w 2042160"/>
                  <a:gd name="connsiteY31" fmla="*/ 277459 h 277459"/>
                  <a:gd name="connsiteX0" fmla="*/ 0 w 2042160"/>
                  <a:gd name="connsiteY0" fmla="*/ 86439 h 276939"/>
                  <a:gd name="connsiteX1" fmla="*/ 238125 w 2042160"/>
                  <a:gd name="connsiteY1" fmla="*/ 92154 h 276939"/>
                  <a:gd name="connsiteX2" fmla="*/ 274320 w 2042160"/>
                  <a:gd name="connsiteY2" fmla="*/ 78819 h 276939"/>
                  <a:gd name="connsiteX3" fmla="*/ 293370 w 2042160"/>
                  <a:gd name="connsiteY3" fmla="*/ 61674 h 276939"/>
                  <a:gd name="connsiteX4" fmla="*/ 344805 w 2042160"/>
                  <a:gd name="connsiteY4" fmla="*/ 61674 h 276939"/>
                  <a:gd name="connsiteX5" fmla="*/ 400050 w 2042160"/>
                  <a:gd name="connsiteY5" fmla="*/ 71199 h 276939"/>
                  <a:gd name="connsiteX6" fmla="*/ 575310 w 2042160"/>
                  <a:gd name="connsiteY6" fmla="*/ 63579 h 276939"/>
                  <a:gd name="connsiteX7" fmla="*/ 687705 w 2042160"/>
                  <a:gd name="connsiteY7" fmla="*/ 25479 h 276939"/>
                  <a:gd name="connsiteX8" fmla="*/ 716280 w 2042160"/>
                  <a:gd name="connsiteY8" fmla="*/ 33099 h 276939"/>
                  <a:gd name="connsiteX9" fmla="*/ 739140 w 2042160"/>
                  <a:gd name="connsiteY9" fmla="*/ 44529 h 276939"/>
                  <a:gd name="connsiteX10" fmla="*/ 779145 w 2042160"/>
                  <a:gd name="connsiteY10" fmla="*/ 67389 h 276939"/>
                  <a:gd name="connsiteX11" fmla="*/ 811530 w 2042160"/>
                  <a:gd name="connsiteY11" fmla="*/ 71199 h 276939"/>
                  <a:gd name="connsiteX12" fmla="*/ 862965 w 2042160"/>
                  <a:gd name="connsiteY12" fmla="*/ 69294 h 276939"/>
                  <a:gd name="connsiteX13" fmla="*/ 969645 w 2042160"/>
                  <a:gd name="connsiteY13" fmla="*/ 35004 h 276939"/>
                  <a:gd name="connsiteX14" fmla="*/ 1095375 w 2042160"/>
                  <a:gd name="connsiteY14" fmla="*/ 15954 h 276939"/>
                  <a:gd name="connsiteX15" fmla="*/ 1148715 w 2042160"/>
                  <a:gd name="connsiteY15" fmla="*/ 6429 h 276939"/>
                  <a:gd name="connsiteX16" fmla="*/ 1183005 w 2042160"/>
                  <a:gd name="connsiteY16" fmla="*/ 714 h 276939"/>
                  <a:gd name="connsiteX17" fmla="*/ 1226820 w 2042160"/>
                  <a:gd name="connsiteY17" fmla="*/ 714 h 276939"/>
                  <a:gd name="connsiteX18" fmla="*/ 1283970 w 2042160"/>
                  <a:gd name="connsiteY18" fmla="*/ 6429 h 276939"/>
                  <a:gd name="connsiteX19" fmla="*/ 1341120 w 2042160"/>
                  <a:gd name="connsiteY19" fmla="*/ 29289 h 276939"/>
                  <a:gd name="connsiteX20" fmla="*/ 1390650 w 2042160"/>
                  <a:gd name="connsiteY20" fmla="*/ 61674 h 276939"/>
                  <a:gd name="connsiteX21" fmla="*/ 1428750 w 2042160"/>
                  <a:gd name="connsiteY21" fmla="*/ 99774 h 276939"/>
                  <a:gd name="connsiteX22" fmla="*/ 1442085 w 2042160"/>
                  <a:gd name="connsiteY22" fmla="*/ 122634 h 276939"/>
                  <a:gd name="connsiteX23" fmla="*/ 1487805 w 2042160"/>
                  <a:gd name="connsiteY23" fmla="*/ 162639 h 276939"/>
                  <a:gd name="connsiteX24" fmla="*/ 1522095 w 2042160"/>
                  <a:gd name="connsiteY24" fmla="*/ 191214 h 276939"/>
                  <a:gd name="connsiteX25" fmla="*/ 1562100 w 2042160"/>
                  <a:gd name="connsiteY25" fmla="*/ 215979 h 276939"/>
                  <a:gd name="connsiteX26" fmla="*/ 1594485 w 2042160"/>
                  <a:gd name="connsiteY26" fmla="*/ 236934 h 276939"/>
                  <a:gd name="connsiteX27" fmla="*/ 1645920 w 2042160"/>
                  <a:gd name="connsiteY27" fmla="*/ 257889 h 276939"/>
                  <a:gd name="connsiteX28" fmla="*/ 1672590 w 2042160"/>
                  <a:gd name="connsiteY28" fmla="*/ 265509 h 276939"/>
                  <a:gd name="connsiteX29" fmla="*/ 1695450 w 2042160"/>
                  <a:gd name="connsiteY29" fmla="*/ 269319 h 276939"/>
                  <a:gd name="connsiteX30" fmla="*/ 1777365 w 2042160"/>
                  <a:gd name="connsiteY30" fmla="*/ 275034 h 276939"/>
                  <a:gd name="connsiteX31" fmla="*/ 2042160 w 2042160"/>
                  <a:gd name="connsiteY31" fmla="*/ 276939 h 276939"/>
                  <a:gd name="connsiteX0" fmla="*/ 0 w 2042160"/>
                  <a:gd name="connsiteY0" fmla="*/ 86439 h 276939"/>
                  <a:gd name="connsiteX1" fmla="*/ 238125 w 2042160"/>
                  <a:gd name="connsiteY1" fmla="*/ 92154 h 276939"/>
                  <a:gd name="connsiteX2" fmla="*/ 274320 w 2042160"/>
                  <a:gd name="connsiteY2" fmla="*/ 78819 h 276939"/>
                  <a:gd name="connsiteX3" fmla="*/ 293370 w 2042160"/>
                  <a:gd name="connsiteY3" fmla="*/ 61674 h 276939"/>
                  <a:gd name="connsiteX4" fmla="*/ 344805 w 2042160"/>
                  <a:gd name="connsiteY4" fmla="*/ 61674 h 276939"/>
                  <a:gd name="connsiteX5" fmla="*/ 400050 w 2042160"/>
                  <a:gd name="connsiteY5" fmla="*/ 71199 h 276939"/>
                  <a:gd name="connsiteX6" fmla="*/ 575310 w 2042160"/>
                  <a:gd name="connsiteY6" fmla="*/ 63579 h 276939"/>
                  <a:gd name="connsiteX7" fmla="*/ 687705 w 2042160"/>
                  <a:gd name="connsiteY7" fmla="*/ 25479 h 276939"/>
                  <a:gd name="connsiteX8" fmla="*/ 716280 w 2042160"/>
                  <a:gd name="connsiteY8" fmla="*/ 33099 h 276939"/>
                  <a:gd name="connsiteX9" fmla="*/ 739140 w 2042160"/>
                  <a:gd name="connsiteY9" fmla="*/ 44529 h 276939"/>
                  <a:gd name="connsiteX10" fmla="*/ 779145 w 2042160"/>
                  <a:gd name="connsiteY10" fmla="*/ 67389 h 276939"/>
                  <a:gd name="connsiteX11" fmla="*/ 826770 w 2042160"/>
                  <a:gd name="connsiteY11" fmla="*/ 73104 h 276939"/>
                  <a:gd name="connsiteX12" fmla="*/ 862965 w 2042160"/>
                  <a:gd name="connsiteY12" fmla="*/ 69294 h 276939"/>
                  <a:gd name="connsiteX13" fmla="*/ 969645 w 2042160"/>
                  <a:gd name="connsiteY13" fmla="*/ 35004 h 276939"/>
                  <a:gd name="connsiteX14" fmla="*/ 1095375 w 2042160"/>
                  <a:gd name="connsiteY14" fmla="*/ 15954 h 276939"/>
                  <a:gd name="connsiteX15" fmla="*/ 1148715 w 2042160"/>
                  <a:gd name="connsiteY15" fmla="*/ 6429 h 276939"/>
                  <a:gd name="connsiteX16" fmla="*/ 1183005 w 2042160"/>
                  <a:gd name="connsiteY16" fmla="*/ 714 h 276939"/>
                  <a:gd name="connsiteX17" fmla="*/ 1226820 w 2042160"/>
                  <a:gd name="connsiteY17" fmla="*/ 714 h 276939"/>
                  <a:gd name="connsiteX18" fmla="*/ 1283970 w 2042160"/>
                  <a:gd name="connsiteY18" fmla="*/ 6429 h 276939"/>
                  <a:gd name="connsiteX19" fmla="*/ 1341120 w 2042160"/>
                  <a:gd name="connsiteY19" fmla="*/ 29289 h 276939"/>
                  <a:gd name="connsiteX20" fmla="*/ 1390650 w 2042160"/>
                  <a:gd name="connsiteY20" fmla="*/ 61674 h 276939"/>
                  <a:gd name="connsiteX21" fmla="*/ 1428750 w 2042160"/>
                  <a:gd name="connsiteY21" fmla="*/ 99774 h 276939"/>
                  <a:gd name="connsiteX22" fmla="*/ 1442085 w 2042160"/>
                  <a:gd name="connsiteY22" fmla="*/ 122634 h 276939"/>
                  <a:gd name="connsiteX23" fmla="*/ 1487805 w 2042160"/>
                  <a:gd name="connsiteY23" fmla="*/ 162639 h 276939"/>
                  <a:gd name="connsiteX24" fmla="*/ 1522095 w 2042160"/>
                  <a:gd name="connsiteY24" fmla="*/ 191214 h 276939"/>
                  <a:gd name="connsiteX25" fmla="*/ 1562100 w 2042160"/>
                  <a:gd name="connsiteY25" fmla="*/ 215979 h 276939"/>
                  <a:gd name="connsiteX26" fmla="*/ 1594485 w 2042160"/>
                  <a:gd name="connsiteY26" fmla="*/ 236934 h 276939"/>
                  <a:gd name="connsiteX27" fmla="*/ 1645920 w 2042160"/>
                  <a:gd name="connsiteY27" fmla="*/ 257889 h 276939"/>
                  <a:gd name="connsiteX28" fmla="*/ 1672590 w 2042160"/>
                  <a:gd name="connsiteY28" fmla="*/ 265509 h 276939"/>
                  <a:gd name="connsiteX29" fmla="*/ 1695450 w 2042160"/>
                  <a:gd name="connsiteY29" fmla="*/ 269319 h 276939"/>
                  <a:gd name="connsiteX30" fmla="*/ 1777365 w 2042160"/>
                  <a:gd name="connsiteY30" fmla="*/ 275034 h 276939"/>
                  <a:gd name="connsiteX31" fmla="*/ 2042160 w 2042160"/>
                  <a:gd name="connsiteY31" fmla="*/ 276939 h 276939"/>
                  <a:gd name="connsiteX0" fmla="*/ 0 w 2042160"/>
                  <a:gd name="connsiteY0" fmla="*/ 86439 h 276939"/>
                  <a:gd name="connsiteX1" fmla="*/ 238125 w 2042160"/>
                  <a:gd name="connsiteY1" fmla="*/ 92154 h 276939"/>
                  <a:gd name="connsiteX2" fmla="*/ 274320 w 2042160"/>
                  <a:gd name="connsiteY2" fmla="*/ 78819 h 276939"/>
                  <a:gd name="connsiteX3" fmla="*/ 293370 w 2042160"/>
                  <a:gd name="connsiteY3" fmla="*/ 61674 h 276939"/>
                  <a:gd name="connsiteX4" fmla="*/ 344805 w 2042160"/>
                  <a:gd name="connsiteY4" fmla="*/ 61674 h 276939"/>
                  <a:gd name="connsiteX5" fmla="*/ 400050 w 2042160"/>
                  <a:gd name="connsiteY5" fmla="*/ 71199 h 276939"/>
                  <a:gd name="connsiteX6" fmla="*/ 575310 w 2042160"/>
                  <a:gd name="connsiteY6" fmla="*/ 63579 h 276939"/>
                  <a:gd name="connsiteX7" fmla="*/ 662940 w 2042160"/>
                  <a:gd name="connsiteY7" fmla="*/ 36909 h 276939"/>
                  <a:gd name="connsiteX8" fmla="*/ 716280 w 2042160"/>
                  <a:gd name="connsiteY8" fmla="*/ 33099 h 276939"/>
                  <a:gd name="connsiteX9" fmla="*/ 739140 w 2042160"/>
                  <a:gd name="connsiteY9" fmla="*/ 44529 h 276939"/>
                  <a:gd name="connsiteX10" fmla="*/ 779145 w 2042160"/>
                  <a:gd name="connsiteY10" fmla="*/ 67389 h 276939"/>
                  <a:gd name="connsiteX11" fmla="*/ 826770 w 2042160"/>
                  <a:gd name="connsiteY11" fmla="*/ 73104 h 276939"/>
                  <a:gd name="connsiteX12" fmla="*/ 862965 w 2042160"/>
                  <a:gd name="connsiteY12" fmla="*/ 69294 h 276939"/>
                  <a:gd name="connsiteX13" fmla="*/ 969645 w 2042160"/>
                  <a:gd name="connsiteY13" fmla="*/ 35004 h 276939"/>
                  <a:gd name="connsiteX14" fmla="*/ 1095375 w 2042160"/>
                  <a:gd name="connsiteY14" fmla="*/ 15954 h 276939"/>
                  <a:gd name="connsiteX15" fmla="*/ 1148715 w 2042160"/>
                  <a:gd name="connsiteY15" fmla="*/ 6429 h 276939"/>
                  <a:gd name="connsiteX16" fmla="*/ 1183005 w 2042160"/>
                  <a:gd name="connsiteY16" fmla="*/ 714 h 276939"/>
                  <a:gd name="connsiteX17" fmla="*/ 1226820 w 2042160"/>
                  <a:gd name="connsiteY17" fmla="*/ 714 h 276939"/>
                  <a:gd name="connsiteX18" fmla="*/ 1283970 w 2042160"/>
                  <a:gd name="connsiteY18" fmla="*/ 6429 h 276939"/>
                  <a:gd name="connsiteX19" fmla="*/ 1341120 w 2042160"/>
                  <a:gd name="connsiteY19" fmla="*/ 29289 h 276939"/>
                  <a:gd name="connsiteX20" fmla="*/ 1390650 w 2042160"/>
                  <a:gd name="connsiteY20" fmla="*/ 61674 h 276939"/>
                  <a:gd name="connsiteX21" fmla="*/ 1428750 w 2042160"/>
                  <a:gd name="connsiteY21" fmla="*/ 99774 h 276939"/>
                  <a:gd name="connsiteX22" fmla="*/ 1442085 w 2042160"/>
                  <a:gd name="connsiteY22" fmla="*/ 122634 h 276939"/>
                  <a:gd name="connsiteX23" fmla="*/ 1487805 w 2042160"/>
                  <a:gd name="connsiteY23" fmla="*/ 162639 h 276939"/>
                  <a:gd name="connsiteX24" fmla="*/ 1522095 w 2042160"/>
                  <a:gd name="connsiteY24" fmla="*/ 191214 h 276939"/>
                  <a:gd name="connsiteX25" fmla="*/ 1562100 w 2042160"/>
                  <a:gd name="connsiteY25" fmla="*/ 215979 h 276939"/>
                  <a:gd name="connsiteX26" fmla="*/ 1594485 w 2042160"/>
                  <a:gd name="connsiteY26" fmla="*/ 236934 h 276939"/>
                  <a:gd name="connsiteX27" fmla="*/ 1645920 w 2042160"/>
                  <a:gd name="connsiteY27" fmla="*/ 257889 h 276939"/>
                  <a:gd name="connsiteX28" fmla="*/ 1672590 w 2042160"/>
                  <a:gd name="connsiteY28" fmla="*/ 265509 h 276939"/>
                  <a:gd name="connsiteX29" fmla="*/ 1695450 w 2042160"/>
                  <a:gd name="connsiteY29" fmla="*/ 269319 h 276939"/>
                  <a:gd name="connsiteX30" fmla="*/ 1777365 w 2042160"/>
                  <a:gd name="connsiteY30" fmla="*/ 275034 h 276939"/>
                  <a:gd name="connsiteX31" fmla="*/ 2042160 w 2042160"/>
                  <a:gd name="connsiteY31" fmla="*/ 276939 h 276939"/>
                  <a:gd name="connsiteX0" fmla="*/ 0 w 2042160"/>
                  <a:gd name="connsiteY0" fmla="*/ 86439 h 276939"/>
                  <a:gd name="connsiteX1" fmla="*/ 238125 w 2042160"/>
                  <a:gd name="connsiteY1" fmla="*/ 92154 h 276939"/>
                  <a:gd name="connsiteX2" fmla="*/ 274320 w 2042160"/>
                  <a:gd name="connsiteY2" fmla="*/ 78819 h 276939"/>
                  <a:gd name="connsiteX3" fmla="*/ 344805 w 2042160"/>
                  <a:gd name="connsiteY3" fmla="*/ 61674 h 276939"/>
                  <a:gd name="connsiteX4" fmla="*/ 400050 w 2042160"/>
                  <a:gd name="connsiteY4" fmla="*/ 71199 h 276939"/>
                  <a:gd name="connsiteX5" fmla="*/ 575310 w 2042160"/>
                  <a:gd name="connsiteY5" fmla="*/ 63579 h 276939"/>
                  <a:gd name="connsiteX6" fmla="*/ 662940 w 2042160"/>
                  <a:gd name="connsiteY6" fmla="*/ 36909 h 276939"/>
                  <a:gd name="connsiteX7" fmla="*/ 716280 w 2042160"/>
                  <a:gd name="connsiteY7" fmla="*/ 33099 h 276939"/>
                  <a:gd name="connsiteX8" fmla="*/ 739140 w 2042160"/>
                  <a:gd name="connsiteY8" fmla="*/ 44529 h 276939"/>
                  <a:gd name="connsiteX9" fmla="*/ 779145 w 2042160"/>
                  <a:gd name="connsiteY9" fmla="*/ 67389 h 276939"/>
                  <a:gd name="connsiteX10" fmla="*/ 826770 w 2042160"/>
                  <a:gd name="connsiteY10" fmla="*/ 73104 h 276939"/>
                  <a:gd name="connsiteX11" fmla="*/ 862965 w 2042160"/>
                  <a:gd name="connsiteY11" fmla="*/ 69294 h 276939"/>
                  <a:gd name="connsiteX12" fmla="*/ 969645 w 2042160"/>
                  <a:gd name="connsiteY12" fmla="*/ 35004 h 276939"/>
                  <a:gd name="connsiteX13" fmla="*/ 1095375 w 2042160"/>
                  <a:gd name="connsiteY13" fmla="*/ 15954 h 276939"/>
                  <a:gd name="connsiteX14" fmla="*/ 1148715 w 2042160"/>
                  <a:gd name="connsiteY14" fmla="*/ 6429 h 276939"/>
                  <a:gd name="connsiteX15" fmla="*/ 1183005 w 2042160"/>
                  <a:gd name="connsiteY15" fmla="*/ 714 h 276939"/>
                  <a:gd name="connsiteX16" fmla="*/ 1226820 w 2042160"/>
                  <a:gd name="connsiteY16" fmla="*/ 714 h 276939"/>
                  <a:gd name="connsiteX17" fmla="*/ 1283970 w 2042160"/>
                  <a:gd name="connsiteY17" fmla="*/ 6429 h 276939"/>
                  <a:gd name="connsiteX18" fmla="*/ 1341120 w 2042160"/>
                  <a:gd name="connsiteY18" fmla="*/ 29289 h 276939"/>
                  <a:gd name="connsiteX19" fmla="*/ 1390650 w 2042160"/>
                  <a:gd name="connsiteY19" fmla="*/ 61674 h 276939"/>
                  <a:gd name="connsiteX20" fmla="*/ 1428750 w 2042160"/>
                  <a:gd name="connsiteY20" fmla="*/ 99774 h 276939"/>
                  <a:gd name="connsiteX21" fmla="*/ 1442085 w 2042160"/>
                  <a:gd name="connsiteY21" fmla="*/ 122634 h 276939"/>
                  <a:gd name="connsiteX22" fmla="*/ 1487805 w 2042160"/>
                  <a:gd name="connsiteY22" fmla="*/ 162639 h 276939"/>
                  <a:gd name="connsiteX23" fmla="*/ 1522095 w 2042160"/>
                  <a:gd name="connsiteY23" fmla="*/ 191214 h 276939"/>
                  <a:gd name="connsiteX24" fmla="*/ 1562100 w 2042160"/>
                  <a:gd name="connsiteY24" fmla="*/ 215979 h 276939"/>
                  <a:gd name="connsiteX25" fmla="*/ 1594485 w 2042160"/>
                  <a:gd name="connsiteY25" fmla="*/ 236934 h 276939"/>
                  <a:gd name="connsiteX26" fmla="*/ 1645920 w 2042160"/>
                  <a:gd name="connsiteY26" fmla="*/ 257889 h 276939"/>
                  <a:gd name="connsiteX27" fmla="*/ 1672590 w 2042160"/>
                  <a:gd name="connsiteY27" fmla="*/ 265509 h 276939"/>
                  <a:gd name="connsiteX28" fmla="*/ 1695450 w 2042160"/>
                  <a:gd name="connsiteY28" fmla="*/ 269319 h 276939"/>
                  <a:gd name="connsiteX29" fmla="*/ 1777365 w 2042160"/>
                  <a:gd name="connsiteY29" fmla="*/ 275034 h 276939"/>
                  <a:gd name="connsiteX30" fmla="*/ 2042160 w 2042160"/>
                  <a:gd name="connsiteY30" fmla="*/ 276939 h 276939"/>
                  <a:gd name="connsiteX0" fmla="*/ 0 w 2042160"/>
                  <a:gd name="connsiteY0" fmla="*/ 86439 h 276939"/>
                  <a:gd name="connsiteX1" fmla="*/ 238125 w 2042160"/>
                  <a:gd name="connsiteY1" fmla="*/ 92154 h 276939"/>
                  <a:gd name="connsiteX2" fmla="*/ 285750 w 2042160"/>
                  <a:gd name="connsiteY2" fmla="*/ 75009 h 276939"/>
                  <a:gd name="connsiteX3" fmla="*/ 344805 w 2042160"/>
                  <a:gd name="connsiteY3" fmla="*/ 61674 h 276939"/>
                  <a:gd name="connsiteX4" fmla="*/ 400050 w 2042160"/>
                  <a:gd name="connsiteY4" fmla="*/ 71199 h 276939"/>
                  <a:gd name="connsiteX5" fmla="*/ 575310 w 2042160"/>
                  <a:gd name="connsiteY5" fmla="*/ 63579 h 276939"/>
                  <a:gd name="connsiteX6" fmla="*/ 662940 w 2042160"/>
                  <a:gd name="connsiteY6" fmla="*/ 36909 h 276939"/>
                  <a:gd name="connsiteX7" fmla="*/ 716280 w 2042160"/>
                  <a:gd name="connsiteY7" fmla="*/ 33099 h 276939"/>
                  <a:gd name="connsiteX8" fmla="*/ 739140 w 2042160"/>
                  <a:gd name="connsiteY8" fmla="*/ 44529 h 276939"/>
                  <a:gd name="connsiteX9" fmla="*/ 779145 w 2042160"/>
                  <a:gd name="connsiteY9" fmla="*/ 67389 h 276939"/>
                  <a:gd name="connsiteX10" fmla="*/ 826770 w 2042160"/>
                  <a:gd name="connsiteY10" fmla="*/ 73104 h 276939"/>
                  <a:gd name="connsiteX11" fmla="*/ 862965 w 2042160"/>
                  <a:gd name="connsiteY11" fmla="*/ 69294 h 276939"/>
                  <a:gd name="connsiteX12" fmla="*/ 969645 w 2042160"/>
                  <a:gd name="connsiteY12" fmla="*/ 35004 h 276939"/>
                  <a:gd name="connsiteX13" fmla="*/ 1095375 w 2042160"/>
                  <a:gd name="connsiteY13" fmla="*/ 15954 h 276939"/>
                  <a:gd name="connsiteX14" fmla="*/ 1148715 w 2042160"/>
                  <a:gd name="connsiteY14" fmla="*/ 6429 h 276939"/>
                  <a:gd name="connsiteX15" fmla="*/ 1183005 w 2042160"/>
                  <a:gd name="connsiteY15" fmla="*/ 714 h 276939"/>
                  <a:gd name="connsiteX16" fmla="*/ 1226820 w 2042160"/>
                  <a:gd name="connsiteY16" fmla="*/ 714 h 276939"/>
                  <a:gd name="connsiteX17" fmla="*/ 1283970 w 2042160"/>
                  <a:gd name="connsiteY17" fmla="*/ 6429 h 276939"/>
                  <a:gd name="connsiteX18" fmla="*/ 1341120 w 2042160"/>
                  <a:gd name="connsiteY18" fmla="*/ 29289 h 276939"/>
                  <a:gd name="connsiteX19" fmla="*/ 1390650 w 2042160"/>
                  <a:gd name="connsiteY19" fmla="*/ 61674 h 276939"/>
                  <a:gd name="connsiteX20" fmla="*/ 1428750 w 2042160"/>
                  <a:gd name="connsiteY20" fmla="*/ 99774 h 276939"/>
                  <a:gd name="connsiteX21" fmla="*/ 1442085 w 2042160"/>
                  <a:gd name="connsiteY21" fmla="*/ 122634 h 276939"/>
                  <a:gd name="connsiteX22" fmla="*/ 1487805 w 2042160"/>
                  <a:gd name="connsiteY22" fmla="*/ 162639 h 276939"/>
                  <a:gd name="connsiteX23" fmla="*/ 1522095 w 2042160"/>
                  <a:gd name="connsiteY23" fmla="*/ 191214 h 276939"/>
                  <a:gd name="connsiteX24" fmla="*/ 1562100 w 2042160"/>
                  <a:gd name="connsiteY24" fmla="*/ 215979 h 276939"/>
                  <a:gd name="connsiteX25" fmla="*/ 1594485 w 2042160"/>
                  <a:gd name="connsiteY25" fmla="*/ 236934 h 276939"/>
                  <a:gd name="connsiteX26" fmla="*/ 1645920 w 2042160"/>
                  <a:gd name="connsiteY26" fmla="*/ 257889 h 276939"/>
                  <a:gd name="connsiteX27" fmla="*/ 1672590 w 2042160"/>
                  <a:gd name="connsiteY27" fmla="*/ 265509 h 276939"/>
                  <a:gd name="connsiteX28" fmla="*/ 1695450 w 2042160"/>
                  <a:gd name="connsiteY28" fmla="*/ 269319 h 276939"/>
                  <a:gd name="connsiteX29" fmla="*/ 1777365 w 2042160"/>
                  <a:gd name="connsiteY29" fmla="*/ 275034 h 276939"/>
                  <a:gd name="connsiteX30" fmla="*/ 2042160 w 2042160"/>
                  <a:gd name="connsiteY30" fmla="*/ 276939 h 276939"/>
                  <a:gd name="connsiteX0" fmla="*/ 0 w 2042160"/>
                  <a:gd name="connsiteY0" fmla="*/ 86439 h 276939"/>
                  <a:gd name="connsiteX1" fmla="*/ 213360 w 2042160"/>
                  <a:gd name="connsiteY1" fmla="*/ 90249 h 276939"/>
                  <a:gd name="connsiteX2" fmla="*/ 285750 w 2042160"/>
                  <a:gd name="connsiteY2" fmla="*/ 75009 h 276939"/>
                  <a:gd name="connsiteX3" fmla="*/ 344805 w 2042160"/>
                  <a:gd name="connsiteY3" fmla="*/ 61674 h 276939"/>
                  <a:gd name="connsiteX4" fmla="*/ 400050 w 2042160"/>
                  <a:gd name="connsiteY4" fmla="*/ 71199 h 276939"/>
                  <a:gd name="connsiteX5" fmla="*/ 575310 w 2042160"/>
                  <a:gd name="connsiteY5" fmla="*/ 63579 h 276939"/>
                  <a:gd name="connsiteX6" fmla="*/ 662940 w 2042160"/>
                  <a:gd name="connsiteY6" fmla="*/ 36909 h 276939"/>
                  <a:gd name="connsiteX7" fmla="*/ 716280 w 2042160"/>
                  <a:gd name="connsiteY7" fmla="*/ 33099 h 276939"/>
                  <a:gd name="connsiteX8" fmla="*/ 739140 w 2042160"/>
                  <a:gd name="connsiteY8" fmla="*/ 44529 h 276939"/>
                  <a:gd name="connsiteX9" fmla="*/ 779145 w 2042160"/>
                  <a:gd name="connsiteY9" fmla="*/ 67389 h 276939"/>
                  <a:gd name="connsiteX10" fmla="*/ 826770 w 2042160"/>
                  <a:gd name="connsiteY10" fmla="*/ 73104 h 276939"/>
                  <a:gd name="connsiteX11" fmla="*/ 862965 w 2042160"/>
                  <a:gd name="connsiteY11" fmla="*/ 69294 h 276939"/>
                  <a:gd name="connsiteX12" fmla="*/ 969645 w 2042160"/>
                  <a:gd name="connsiteY12" fmla="*/ 35004 h 276939"/>
                  <a:gd name="connsiteX13" fmla="*/ 1095375 w 2042160"/>
                  <a:gd name="connsiteY13" fmla="*/ 15954 h 276939"/>
                  <a:gd name="connsiteX14" fmla="*/ 1148715 w 2042160"/>
                  <a:gd name="connsiteY14" fmla="*/ 6429 h 276939"/>
                  <a:gd name="connsiteX15" fmla="*/ 1183005 w 2042160"/>
                  <a:gd name="connsiteY15" fmla="*/ 714 h 276939"/>
                  <a:gd name="connsiteX16" fmla="*/ 1226820 w 2042160"/>
                  <a:gd name="connsiteY16" fmla="*/ 714 h 276939"/>
                  <a:gd name="connsiteX17" fmla="*/ 1283970 w 2042160"/>
                  <a:gd name="connsiteY17" fmla="*/ 6429 h 276939"/>
                  <a:gd name="connsiteX18" fmla="*/ 1341120 w 2042160"/>
                  <a:gd name="connsiteY18" fmla="*/ 29289 h 276939"/>
                  <a:gd name="connsiteX19" fmla="*/ 1390650 w 2042160"/>
                  <a:gd name="connsiteY19" fmla="*/ 61674 h 276939"/>
                  <a:gd name="connsiteX20" fmla="*/ 1428750 w 2042160"/>
                  <a:gd name="connsiteY20" fmla="*/ 99774 h 276939"/>
                  <a:gd name="connsiteX21" fmla="*/ 1442085 w 2042160"/>
                  <a:gd name="connsiteY21" fmla="*/ 122634 h 276939"/>
                  <a:gd name="connsiteX22" fmla="*/ 1487805 w 2042160"/>
                  <a:gd name="connsiteY22" fmla="*/ 162639 h 276939"/>
                  <a:gd name="connsiteX23" fmla="*/ 1522095 w 2042160"/>
                  <a:gd name="connsiteY23" fmla="*/ 191214 h 276939"/>
                  <a:gd name="connsiteX24" fmla="*/ 1562100 w 2042160"/>
                  <a:gd name="connsiteY24" fmla="*/ 215979 h 276939"/>
                  <a:gd name="connsiteX25" fmla="*/ 1594485 w 2042160"/>
                  <a:gd name="connsiteY25" fmla="*/ 236934 h 276939"/>
                  <a:gd name="connsiteX26" fmla="*/ 1645920 w 2042160"/>
                  <a:gd name="connsiteY26" fmla="*/ 257889 h 276939"/>
                  <a:gd name="connsiteX27" fmla="*/ 1672590 w 2042160"/>
                  <a:gd name="connsiteY27" fmla="*/ 265509 h 276939"/>
                  <a:gd name="connsiteX28" fmla="*/ 1695450 w 2042160"/>
                  <a:gd name="connsiteY28" fmla="*/ 269319 h 276939"/>
                  <a:gd name="connsiteX29" fmla="*/ 1777365 w 2042160"/>
                  <a:gd name="connsiteY29" fmla="*/ 275034 h 276939"/>
                  <a:gd name="connsiteX30" fmla="*/ 2042160 w 2042160"/>
                  <a:gd name="connsiteY30" fmla="*/ 276939 h 276939"/>
                  <a:gd name="connsiteX0" fmla="*/ 0 w 2042160"/>
                  <a:gd name="connsiteY0" fmla="*/ 86439 h 276939"/>
                  <a:gd name="connsiteX1" fmla="*/ 213360 w 2042160"/>
                  <a:gd name="connsiteY1" fmla="*/ 90249 h 276939"/>
                  <a:gd name="connsiteX2" fmla="*/ 285750 w 2042160"/>
                  <a:gd name="connsiteY2" fmla="*/ 75009 h 276939"/>
                  <a:gd name="connsiteX3" fmla="*/ 342900 w 2042160"/>
                  <a:gd name="connsiteY3" fmla="*/ 69294 h 276939"/>
                  <a:gd name="connsiteX4" fmla="*/ 400050 w 2042160"/>
                  <a:gd name="connsiteY4" fmla="*/ 71199 h 276939"/>
                  <a:gd name="connsiteX5" fmla="*/ 575310 w 2042160"/>
                  <a:gd name="connsiteY5" fmla="*/ 63579 h 276939"/>
                  <a:gd name="connsiteX6" fmla="*/ 662940 w 2042160"/>
                  <a:gd name="connsiteY6" fmla="*/ 36909 h 276939"/>
                  <a:gd name="connsiteX7" fmla="*/ 716280 w 2042160"/>
                  <a:gd name="connsiteY7" fmla="*/ 33099 h 276939"/>
                  <a:gd name="connsiteX8" fmla="*/ 739140 w 2042160"/>
                  <a:gd name="connsiteY8" fmla="*/ 44529 h 276939"/>
                  <a:gd name="connsiteX9" fmla="*/ 779145 w 2042160"/>
                  <a:gd name="connsiteY9" fmla="*/ 67389 h 276939"/>
                  <a:gd name="connsiteX10" fmla="*/ 826770 w 2042160"/>
                  <a:gd name="connsiteY10" fmla="*/ 73104 h 276939"/>
                  <a:gd name="connsiteX11" fmla="*/ 862965 w 2042160"/>
                  <a:gd name="connsiteY11" fmla="*/ 69294 h 276939"/>
                  <a:gd name="connsiteX12" fmla="*/ 969645 w 2042160"/>
                  <a:gd name="connsiteY12" fmla="*/ 35004 h 276939"/>
                  <a:gd name="connsiteX13" fmla="*/ 1095375 w 2042160"/>
                  <a:gd name="connsiteY13" fmla="*/ 15954 h 276939"/>
                  <a:gd name="connsiteX14" fmla="*/ 1148715 w 2042160"/>
                  <a:gd name="connsiteY14" fmla="*/ 6429 h 276939"/>
                  <a:gd name="connsiteX15" fmla="*/ 1183005 w 2042160"/>
                  <a:gd name="connsiteY15" fmla="*/ 714 h 276939"/>
                  <a:gd name="connsiteX16" fmla="*/ 1226820 w 2042160"/>
                  <a:gd name="connsiteY16" fmla="*/ 714 h 276939"/>
                  <a:gd name="connsiteX17" fmla="*/ 1283970 w 2042160"/>
                  <a:gd name="connsiteY17" fmla="*/ 6429 h 276939"/>
                  <a:gd name="connsiteX18" fmla="*/ 1341120 w 2042160"/>
                  <a:gd name="connsiteY18" fmla="*/ 29289 h 276939"/>
                  <a:gd name="connsiteX19" fmla="*/ 1390650 w 2042160"/>
                  <a:gd name="connsiteY19" fmla="*/ 61674 h 276939"/>
                  <a:gd name="connsiteX20" fmla="*/ 1428750 w 2042160"/>
                  <a:gd name="connsiteY20" fmla="*/ 99774 h 276939"/>
                  <a:gd name="connsiteX21" fmla="*/ 1442085 w 2042160"/>
                  <a:gd name="connsiteY21" fmla="*/ 122634 h 276939"/>
                  <a:gd name="connsiteX22" fmla="*/ 1487805 w 2042160"/>
                  <a:gd name="connsiteY22" fmla="*/ 162639 h 276939"/>
                  <a:gd name="connsiteX23" fmla="*/ 1522095 w 2042160"/>
                  <a:gd name="connsiteY23" fmla="*/ 191214 h 276939"/>
                  <a:gd name="connsiteX24" fmla="*/ 1562100 w 2042160"/>
                  <a:gd name="connsiteY24" fmla="*/ 215979 h 276939"/>
                  <a:gd name="connsiteX25" fmla="*/ 1594485 w 2042160"/>
                  <a:gd name="connsiteY25" fmla="*/ 236934 h 276939"/>
                  <a:gd name="connsiteX26" fmla="*/ 1645920 w 2042160"/>
                  <a:gd name="connsiteY26" fmla="*/ 257889 h 276939"/>
                  <a:gd name="connsiteX27" fmla="*/ 1672590 w 2042160"/>
                  <a:gd name="connsiteY27" fmla="*/ 265509 h 276939"/>
                  <a:gd name="connsiteX28" fmla="*/ 1695450 w 2042160"/>
                  <a:gd name="connsiteY28" fmla="*/ 269319 h 276939"/>
                  <a:gd name="connsiteX29" fmla="*/ 1777365 w 2042160"/>
                  <a:gd name="connsiteY29" fmla="*/ 275034 h 276939"/>
                  <a:gd name="connsiteX30" fmla="*/ 2042160 w 2042160"/>
                  <a:gd name="connsiteY30" fmla="*/ 276939 h 276939"/>
                  <a:gd name="connsiteX0" fmla="*/ 0 w 2042160"/>
                  <a:gd name="connsiteY0" fmla="*/ 86439 h 276939"/>
                  <a:gd name="connsiteX1" fmla="*/ 213360 w 2042160"/>
                  <a:gd name="connsiteY1" fmla="*/ 90249 h 276939"/>
                  <a:gd name="connsiteX2" fmla="*/ 285750 w 2042160"/>
                  <a:gd name="connsiteY2" fmla="*/ 75009 h 276939"/>
                  <a:gd name="connsiteX3" fmla="*/ 342900 w 2042160"/>
                  <a:gd name="connsiteY3" fmla="*/ 69294 h 276939"/>
                  <a:gd name="connsiteX4" fmla="*/ 400050 w 2042160"/>
                  <a:gd name="connsiteY4" fmla="*/ 71199 h 276939"/>
                  <a:gd name="connsiteX5" fmla="*/ 575310 w 2042160"/>
                  <a:gd name="connsiteY5" fmla="*/ 63579 h 276939"/>
                  <a:gd name="connsiteX6" fmla="*/ 649605 w 2042160"/>
                  <a:gd name="connsiteY6" fmla="*/ 36909 h 276939"/>
                  <a:gd name="connsiteX7" fmla="*/ 716280 w 2042160"/>
                  <a:gd name="connsiteY7" fmla="*/ 33099 h 276939"/>
                  <a:gd name="connsiteX8" fmla="*/ 739140 w 2042160"/>
                  <a:gd name="connsiteY8" fmla="*/ 44529 h 276939"/>
                  <a:gd name="connsiteX9" fmla="*/ 779145 w 2042160"/>
                  <a:gd name="connsiteY9" fmla="*/ 67389 h 276939"/>
                  <a:gd name="connsiteX10" fmla="*/ 826770 w 2042160"/>
                  <a:gd name="connsiteY10" fmla="*/ 73104 h 276939"/>
                  <a:gd name="connsiteX11" fmla="*/ 862965 w 2042160"/>
                  <a:gd name="connsiteY11" fmla="*/ 69294 h 276939"/>
                  <a:gd name="connsiteX12" fmla="*/ 969645 w 2042160"/>
                  <a:gd name="connsiteY12" fmla="*/ 35004 h 276939"/>
                  <a:gd name="connsiteX13" fmla="*/ 1095375 w 2042160"/>
                  <a:gd name="connsiteY13" fmla="*/ 15954 h 276939"/>
                  <a:gd name="connsiteX14" fmla="*/ 1148715 w 2042160"/>
                  <a:gd name="connsiteY14" fmla="*/ 6429 h 276939"/>
                  <a:gd name="connsiteX15" fmla="*/ 1183005 w 2042160"/>
                  <a:gd name="connsiteY15" fmla="*/ 714 h 276939"/>
                  <a:gd name="connsiteX16" fmla="*/ 1226820 w 2042160"/>
                  <a:gd name="connsiteY16" fmla="*/ 714 h 276939"/>
                  <a:gd name="connsiteX17" fmla="*/ 1283970 w 2042160"/>
                  <a:gd name="connsiteY17" fmla="*/ 6429 h 276939"/>
                  <a:gd name="connsiteX18" fmla="*/ 1341120 w 2042160"/>
                  <a:gd name="connsiteY18" fmla="*/ 29289 h 276939"/>
                  <a:gd name="connsiteX19" fmla="*/ 1390650 w 2042160"/>
                  <a:gd name="connsiteY19" fmla="*/ 61674 h 276939"/>
                  <a:gd name="connsiteX20" fmla="*/ 1428750 w 2042160"/>
                  <a:gd name="connsiteY20" fmla="*/ 99774 h 276939"/>
                  <a:gd name="connsiteX21" fmla="*/ 1442085 w 2042160"/>
                  <a:gd name="connsiteY21" fmla="*/ 122634 h 276939"/>
                  <a:gd name="connsiteX22" fmla="*/ 1487805 w 2042160"/>
                  <a:gd name="connsiteY22" fmla="*/ 162639 h 276939"/>
                  <a:gd name="connsiteX23" fmla="*/ 1522095 w 2042160"/>
                  <a:gd name="connsiteY23" fmla="*/ 191214 h 276939"/>
                  <a:gd name="connsiteX24" fmla="*/ 1562100 w 2042160"/>
                  <a:gd name="connsiteY24" fmla="*/ 215979 h 276939"/>
                  <a:gd name="connsiteX25" fmla="*/ 1594485 w 2042160"/>
                  <a:gd name="connsiteY25" fmla="*/ 236934 h 276939"/>
                  <a:gd name="connsiteX26" fmla="*/ 1645920 w 2042160"/>
                  <a:gd name="connsiteY26" fmla="*/ 257889 h 276939"/>
                  <a:gd name="connsiteX27" fmla="*/ 1672590 w 2042160"/>
                  <a:gd name="connsiteY27" fmla="*/ 265509 h 276939"/>
                  <a:gd name="connsiteX28" fmla="*/ 1695450 w 2042160"/>
                  <a:gd name="connsiteY28" fmla="*/ 269319 h 276939"/>
                  <a:gd name="connsiteX29" fmla="*/ 1777365 w 2042160"/>
                  <a:gd name="connsiteY29" fmla="*/ 275034 h 276939"/>
                  <a:gd name="connsiteX30" fmla="*/ 2042160 w 2042160"/>
                  <a:gd name="connsiteY30" fmla="*/ 276939 h 276939"/>
                  <a:gd name="connsiteX0" fmla="*/ 0 w 2042160"/>
                  <a:gd name="connsiteY0" fmla="*/ 86439 h 276939"/>
                  <a:gd name="connsiteX1" fmla="*/ 213360 w 2042160"/>
                  <a:gd name="connsiteY1" fmla="*/ 90249 h 276939"/>
                  <a:gd name="connsiteX2" fmla="*/ 285750 w 2042160"/>
                  <a:gd name="connsiteY2" fmla="*/ 75009 h 276939"/>
                  <a:gd name="connsiteX3" fmla="*/ 342900 w 2042160"/>
                  <a:gd name="connsiteY3" fmla="*/ 69294 h 276939"/>
                  <a:gd name="connsiteX4" fmla="*/ 400050 w 2042160"/>
                  <a:gd name="connsiteY4" fmla="*/ 71199 h 276939"/>
                  <a:gd name="connsiteX5" fmla="*/ 575310 w 2042160"/>
                  <a:gd name="connsiteY5" fmla="*/ 63579 h 276939"/>
                  <a:gd name="connsiteX6" fmla="*/ 649605 w 2042160"/>
                  <a:gd name="connsiteY6" fmla="*/ 36909 h 276939"/>
                  <a:gd name="connsiteX7" fmla="*/ 739140 w 2042160"/>
                  <a:gd name="connsiteY7" fmla="*/ 44529 h 276939"/>
                  <a:gd name="connsiteX8" fmla="*/ 779145 w 2042160"/>
                  <a:gd name="connsiteY8" fmla="*/ 67389 h 276939"/>
                  <a:gd name="connsiteX9" fmla="*/ 826770 w 2042160"/>
                  <a:gd name="connsiteY9" fmla="*/ 73104 h 276939"/>
                  <a:gd name="connsiteX10" fmla="*/ 862965 w 2042160"/>
                  <a:gd name="connsiteY10" fmla="*/ 69294 h 276939"/>
                  <a:gd name="connsiteX11" fmla="*/ 969645 w 2042160"/>
                  <a:gd name="connsiteY11" fmla="*/ 35004 h 276939"/>
                  <a:gd name="connsiteX12" fmla="*/ 1095375 w 2042160"/>
                  <a:gd name="connsiteY12" fmla="*/ 15954 h 276939"/>
                  <a:gd name="connsiteX13" fmla="*/ 1148715 w 2042160"/>
                  <a:gd name="connsiteY13" fmla="*/ 6429 h 276939"/>
                  <a:gd name="connsiteX14" fmla="*/ 1183005 w 2042160"/>
                  <a:gd name="connsiteY14" fmla="*/ 714 h 276939"/>
                  <a:gd name="connsiteX15" fmla="*/ 1226820 w 2042160"/>
                  <a:gd name="connsiteY15" fmla="*/ 714 h 276939"/>
                  <a:gd name="connsiteX16" fmla="*/ 1283970 w 2042160"/>
                  <a:gd name="connsiteY16" fmla="*/ 6429 h 276939"/>
                  <a:gd name="connsiteX17" fmla="*/ 1341120 w 2042160"/>
                  <a:gd name="connsiteY17" fmla="*/ 29289 h 276939"/>
                  <a:gd name="connsiteX18" fmla="*/ 1390650 w 2042160"/>
                  <a:gd name="connsiteY18" fmla="*/ 61674 h 276939"/>
                  <a:gd name="connsiteX19" fmla="*/ 1428750 w 2042160"/>
                  <a:gd name="connsiteY19" fmla="*/ 99774 h 276939"/>
                  <a:gd name="connsiteX20" fmla="*/ 1442085 w 2042160"/>
                  <a:gd name="connsiteY20" fmla="*/ 122634 h 276939"/>
                  <a:gd name="connsiteX21" fmla="*/ 1487805 w 2042160"/>
                  <a:gd name="connsiteY21" fmla="*/ 162639 h 276939"/>
                  <a:gd name="connsiteX22" fmla="*/ 1522095 w 2042160"/>
                  <a:gd name="connsiteY22" fmla="*/ 191214 h 276939"/>
                  <a:gd name="connsiteX23" fmla="*/ 1562100 w 2042160"/>
                  <a:gd name="connsiteY23" fmla="*/ 215979 h 276939"/>
                  <a:gd name="connsiteX24" fmla="*/ 1594485 w 2042160"/>
                  <a:gd name="connsiteY24" fmla="*/ 236934 h 276939"/>
                  <a:gd name="connsiteX25" fmla="*/ 1645920 w 2042160"/>
                  <a:gd name="connsiteY25" fmla="*/ 257889 h 276939"/>
                  <a:gd name="connsiteX26" fmla="*/ 1672590 w 2042160"/>
                  <a:gd name="connsiteY26" fmla="*/ 265509 h 276939"/>
                  <a:gd name="connsiteX27" fmla="*/ 1695450 w 2042160"/>
                  <a:gd name="connsiteY27" fmla="*/ 269319 h 276939"/>
                  <a:gd name="connsiteX28" fmla="*/ 1777365 w 2042160"/>
                  <a:gd name="connsiteY28" fmla="*/ 275034 h 276939"/>
                  <a:gd name="connsiteX29" fmla="*/ 2042160 w 2042160"/>
                  <a:gd name="connsiteY29" fmla="*/ 276939 h 276939"/>
                  <a:gd name="connsiteX0" fmla="*/ 0 w 2042160"/>
                  <a:gd name="connsiteY0" fmla="*/ 86439 h 276939"/>
                  <a:gd name="connsiteX1" fmla="*/ 213360 w 2042160"/>
                  <a:gd name="connsiteY1" fmla="*/ 90249 h 276939"/>
                  <a:gd name="connsiteX2" fmla="*/ 285750 w 2042160"/>
                  <a:gd name="connsiteY2" fmla="*/ 75009 h 276939"/>
                  <a:gd name="connsiteX3" fmla="*/ 342900 w 2042160"/>
                  <a:gd name="connsiteY3" fmla="*/ 69294 h 276939"/>
                  <a:gd name="connsiteX4" fmla="*/ 400050 w 2042160"/>
                  <a:gd name="connsiteY4" fmla="*/ 71199 h 276939"/>
                  <a:gd name="connsiteX5" fmla="*/ 575310 w 2042160"/>
                  <a:gd name="connsiteY5" fmla="*/ 63579 h 276939"/>
                  <a:gd name="connsiteX6" fmla="*/ 649605 w 2042160"/>
                  <a:gd name="connsiteY6" fmla="*/ 36909 h 276939"/>
                  <a:gd name="connsiteX7" fmla="*/ 739140 w 2042160"/>
                  <a:gd name="connsiteY7" fmla="*/ 44529 h 276939"/>
                  <a:gd name="connsiteX8" fmla="*/ 779145 w 2042160"/>
                  <a:gd name="connsiteY8" fmla="*/ 67389 h 276939"/>
                  <a:gd name="connsiteX9" fmla="*/ 826770 w 2042160"/>
                  <a:gd name="connsiteY9" fmla="*/ 73104 h 276939"/>
                  <a:gd name="connsiteX10" fmla="*/ 862965 w 2042160"/>
                  <a:gd name="connsiteY10" fmla="*/ 69294 h 276939"/>
                  <a:gd name="connsiteX11" fmla="*/ 969645 w 2042160"/>
                  <a:gd name="connsiteY11" fmla="*/ 35004 h 276939"/>
                  <a:gd name="connsiteX12" fmla="*/ 1095375 w 2042160"/>
                  <a:gd name="connsiteY12" fmla="*/ 15954 h 276939"/>
                  <a:gd name="connsiteX13" fmla="*/ 1148715 w 2042160"/>
                  <a:gd name="connsiteY13" fmla="*/ 6429 h 276939"/>
                  <a:gd name="connsiteX14" fmla="*/ 1183005 w 2042160"/>
                  <a:gd name="connsiteY14" fmla="*/ 714 h 276939"/>
                  <a:gd name="connsiteX15" fmla="*/ 1226820 w 2042160"/>
                  <a:gd name="connsiteY15" fmla="*/ 714 h 276939"/>
                  <a:gd name="connsiteX16" fmla="*/ 1283970 w 2042160"/>
                  <a:gd name="connsiteY16" fmla="*/ 6429 h 276939"/>
                  <a:gd name="connsiteX17" fmla="*/ 1341120 w 2042160"/>
                  <a:gd name="connsiteY17" fmla="*/ 29289 h 276939"/>
                  <a:gd name="connsiteX18" fmla="*/ 1390650 w 2042160"/>
                  <a:gd name="connsiteY18" fmla="*/ 61674 h 276939"/>
                  <a:gd name="connsiteX19" fmla="*/ 1428750 w 2042160"/>
                  <a:gd name="connsiteY19" fmla="*/ 99774 h 276939"/>
                  <a:gd name="connsiteX20" fmla="*/ 1442085 w 2042160"/>
                  <a:gd name="connsiteY20" fmla="*/ 122634 h 276939"/>
                  <a:gd name="connsiteX21" fmla="*/ 1487805 w 2042160"/>
                  <a:gd name="connsiteY21" fmla="*/ 162639 h 276939"/>
                  <a:gd name="connsiteX22" fmla="*/ 1522095 w 2042160"/>
                  <a:gd name="connsiteY22" fmla="*/ 191214 h 276939"/>
                  <a:gd name="connsiteX23" fmla="*/ 1562100 w 2042160"/>
                  <a:gd name="connsiteY23" fmla="*/ 215979 h 276939"/>
                  <a:gd name="connsiteX24" fmla="*/ 1594485 w 2042160"/>
                  <a:gd name="connsiteY24" fmla="*/ 236934 h 276939"/>
                  <a:gd name="connsiteX25" fmla="*/ 1645920 w 2042160"/>
                  <a:gd name="connsiteY25" fmla="*/ 257889 h 276939"/>
                  <a:gd name="connsiteX26" fmla="*/ 1672590 w 2042160"/>
                  <a:gd name="connsiteY26" fmla="*/ 265509 h 276939"/>
                  <a:gd name="connsiteX27" fmla="*/ 1695450 w 2042160"/>
                  <a:gd name="connsiteY27" fmla="*/ 269319 h 276939"/>
                  <a:gd name="connsiteX28" fmla="*/ 1777365 w 2042160"/>
                  <a:gd name="connsiteY28" fmla="*/ 275034 h 276939"/>
                  <a:gd name="connsiteX29" fmla="*/ 2042160 w 2042160"/>
                  <a:gd name="connsiteY29" fmla="*/ 276939 h 276939"/>
                  <a:gd name="connsiteX0" fmla="*/ 0 w 2042160"/>
                  <a:gd name="connsiteY0" fmla="*/ 86439 h 276939"/>
                  <a:gd name="connsiteX1" fmla="*/ 213360 w 2042160"/>
                  <a:gd name="connsiteY1" fmla="*/ 90249 h 276939"/>
                  <a:gd name="connsiteX2" fmla="*/ 285750 w 2042160"/>
                  <a:gd name="connsiteY2" fmla="*/ 75009 h 276939"/>
                  <a:gd name="connsiteX3" fmla="*/ 342900 w 2042160"/>
                  <a:gd name="connsiteY3" fmla="*/ 69294 h 276939"/>
                  <a:gd name="connsiteX4" fmla="*/ 400050 w 2042160"/>
                  <a:gd name="connsiteY4" fmla="*/ 71199 h 276939"/>
                  <a:gd name="connsiteX5" fmla="*/ 575310 w 2042160"/>
                  <a:gd name="connsiteY5" fmla="*/ 63579 h 276939"/>
                  <a:gd name="connsiteX6" fmla="*/ 649605 w 2042160"/>
                  <a:gd name="connsiteY6" fmla="*/ 36909 h 276939"/>
                  <a:gd name="connsiteX7" fmla="*/ 739140 w 2042160"/>
                  <a:gd name="connsiteY7" fmla="*/ 44529 h 276939"/>
                  <a:gd name="connsiteX8" fmla="*/ 779145 w 2042160"/>
                  <a:gd name="connsiteY8" fmla="*/ 67389 h 276939"/>
                  <a:gd name="connsiteX9" fmla="*/ 826770 w 2042160"/>
                  <a:gd name="connsiteY9" fmla="*/ 73104 h 276939"/>
                  <a:gd name="connsiteX10" fmla="*/ 862965 w 2042160"/>
                  <a:gd name="connsiteY10" fmla="*/ 69294 h 276939"/>
                  <a:gd name="connsiteX11" fmla="*/ 969645 w 2042160"/>
                  <a:gd name="connsiteY11" fmla="*/ 35004 h 276939"/>
                  <a:gd name="connsiteX12" fmla="*/ 1095375 w 2042160"/>
                  <a:gd name="connsiteY12" fmla="*/ 15954 h 276939"/>
                  <a:gd name="connsiteX13" fmla="*/ 1148715 w 2042160"/>
                  <a:gd name="connsiteY13" fmla="*/ 6429 h 276939"/>
                  <a:gd name="connsiteX14" fmla="*/ 1183005 w 2042160"/>
                  <a:gd name="connsiteY14" fmla="*/ 714 h 276939"/>
                  <a:gd name="connsiteX15" fmla="*/ 1226820 w 2042160"/>
                  <a:gd name="connsiteY15" fmla="*/ 714 h 276939"/>
                  <a:gd name="connsiteX16" fmla="*/ 1283970 w 2042160"/>
                  <a:gd name="connsiteY16" fmla="*/ 6429 h 276939"/>
                  <a:gd name="connsiteX17" fmla="*/ 1341120 w 2042160"/>
                  <a:gd name="connsiteY17" fmla="*/ 29289 h 276939"/>
                  <a:gd name="connsiteX18" fmla="*/ 1390650 w 2042160"/>
                  <a:gd name="connsiteY18" fmla="*/ 61674 h 276939"/>
                  <a:gd name="connsiteX19" fmla="*/ 1428750 w 2042160"/>
                  <a:gd name="connsiteY19" fmla="*/ 99774 h 276939"/>
                  <a:gd name="connsiteX20" fmla="*/ 1442085 w 2042160"/>
                  <a:gd name="connsiteY20" fmla="*/ 122634 h 276939"/>
                  <a:gd name="connsiteX21" fmla="*/ 1487805 w 2042160"/>
                  <a:gd name="connsiteY21" fmla="*/ 162639 h 276939"/>
                  <a:gd name="connsiteX22" fmla="*/ 1522095 w 2042160"/>
                  <a:gd name="connsiteY22" fmla="*/ 191214 h 276939"/>
                  <a:gd name="connsiteX23" fmla="*/ 1562100 w 2042160"/>
                  <a:gd name="connsiteY23" fmla="*/ 215979 h 276939"/>
                  <a:gd name="connsiteX24" fmla="*/ 1594485 w 2042160"/>
                  <a:gd name="connsiteY24" fmla="*/ 236934 h 276939"/>
                  <a:gd name="connsiteX25" fmla="*/ 1645920 w 2042160"/>
                  <a:gd name="connsiteY25" fmla="*/ 257889 h 276939"/>
                  <a:gd name="connsiteX26" fmla="*/ 1672590 w 2042160"/>
                  <a:gd name="connsiteY26" fmla="*/ 265509 h 276939"/>
                  <a:gd name="connsiteX27" fmla="*/ 1695450 w 2042160"/>
                  <a:gd name="connsiteY27" fmla="*/ 269319 h 276939"/>
                  <a:gd name="connsiteX28" fmla="*/ 1777365 w 2042160"/>
                  <a:gd name="connsiteY28" fmla="*/ 275034 h 276939"/>
                  <a:gd name="connsiteX29" fmla="*/ 2042160 w 2042160"/>
                  <a:gd name="connsiteY29" fmla="*/ 276939 h 276939"/>
                  <a:gd name="connsiteX0" fmla="*/ 0 w 2169795"/>
                  <a:gd name="connsiteY0" fmla="*/ 84534 h 276939"/>
                  <a:gd name="connsiteX1" fmla="*/ 340995 w 2169795"/>
                  <a:gd name="connsiteY1" fmla="*/ 90249 h 276939"/>
                  <a:gd name="connsiteX2" fmla="*/ 413385 w 2169795"/>
                  <a:gd name="connsiteY2" fmla="*/ 75009 h 276939"/>
                  <a:gd name="connsiteX3" fmla="*/ 470535 w 2169795"/>
                  <a:gd name="connsiteY3" fmla="*/ 69294 h 276939"/>
                  <a:gd name="connsiteX4" fmla="*/ 527685 w 2169795"/>
                  <a:gd name="connsiteY4" fmla="*/ 71199 h 276939"/>
                  <a:gd name="connsiteX5" fmla="*/ 702945 w 2169795"/>
                  <a:gd name="connsiteY5" fmla="*/ 63579 h 276939"/>
                  <a:gd name="connsiteX6" fmla="*/ 777240 w 2169795"/>
                  <a:gd name="connsiteY6" fmla="*/ 36909 h 276939"/>
                  <a:gd name="connsiteX7" fmla="*/ 866775 w 2169795"/>
                  <a:gd name="connsiteY7" fmla="*/ 44529 h 276939"/>
                  <a:gd name="connsiteX8" fmla="*/ 906780 w 2169795"/>
                  <a:gd name="connsiteY8" fmla="*/ 67389 h 276939"/>
                  <a:gd name="connsiteX9" fmla="*/ 954405 w 2169795"/>
                  <a:gd name="connsiteY9" fmla="*/ 73104 h 276939"/>
                  <a:gd name="connsiteX10" fmla="*/ 990600 w 2169795"/>
                  <a:gd name="connsiteY10" fmla="*/ 69294 h 276939"/>
                  <a:gd name="connsiteX11" fmla="*/ 1097280 w 2169795"/>
                  <a:gd name="connsiteY11" fmla="*/ 35004 h 276939"/>
                  <a:gd name="connsiteX12" fmla="*/ 1223010 w 2169795"/>
                  <a:gd name="connsiteY12" fmla="*/ 15954 h 276939"/>
                  <a:gd name="connsiteX13" fmla="*/ 1276350 w 2169795"/>
                  <a:gd name="connsiteY13" fmla="*/ 6429 h 276939"/>
                  <a:gd name="connsiteX14" fmla="*/ 1310640 w 2169795"/>
                  <a:gd name="connsiteY14" fmla="*/ 714 h 276939"/>
                  <a:gd name="connsiteX15" fmla="*/ 1354455 w 2169795"/>
                  <a:gd name="connsiteY15" fmla="*/ 714 h 276939"/>
                  <a:gd name="connsiteX16" fmla="*/ 1411605 w 2169795"/>
                  <a:gd name="connsiteY16" fmla="*/ 6429 h 276939"/>
                  <a:gd name="connsiteX17" fmla="*/ 1468755 w 2169795"/>
                  <a:gd name="connsiteY17" fmla="*/ 29289 h 276939"/>
                  <a:gd name="connsiteX18" fmla="*/ 1518285 w 2169795"/>
                  <a:gd name="connsiteY18" fmla="*/ 61674 h 276939"/>
                  <a:gd name="connsiteX19" fmla="*/ 1556385 w 2169795"/>
                  <a:gd name="connsiteY19" fmla="*/ 99774 h 276939"/>
                  <a:gd name="connsiteX20" fmla="*/ 1569720 w 2169795"/>
                  <a:gd name="connsiteY20" fmla="*/ 122634 h 276939"/>
                  <a:gd name="connsiteX21" fmla="*/ 1615440 w 2169795"/>
                  <a:gd name="connsiteY21" fmla="*/ 162639 h 276939"/>
                  <a:gd name="connsiteX22" fmla="*/ 1649730 w 2169795"/>
                  <a:gd name="connsiteY22" fmla="*/ 191214 h 276939"/>
                  <a:gd name="connsiteX23" fmla="*/ 1689735 w 2169795"/>
                  <a:gd name="connsiteY23" fmla="*/ 215979 h 276939"/>
                  <a:gd name="connsiteX24" fmla="*/ 1722120 w 2169795"/>
                  <a:gd name="connsiteY24" fmla="*/ 236934 h 276939"/>
                  <a:gd name="connsiteX25" fmla="*/ 1773555 w 2169795"/>
                  <a:gd name="connsiteY25" fmla="*/ 257889 h 276939"/>
                  <a:gd name="connsiteX26" fmla="*/ 1800225 w 2169795"/>
                  <a:gd name="connsiteY26" fmla="*/ 265509 h 276939"/>
                  <a:gd name="connsiteX27" fmla="*/ 1823085 w 2169795"/>
                  <a:gd name="connsiteY27" fmla="*/ 269319 h 276939"/>
                  <a:gd name="connsiteX28" fmla="*/ 1905000 w 2169795"/>
                  <a:gd name="connsiteY28" fmla="*/ 275034 h 276939"/>
                  <a:gd name="connsiteX29" fmla="*/ 2169795 w 2169795"/>
                  <a:gd name="connsiteY29" fmla="*/ 276939 h 276939"/>
                  <a:gd name="connsiteX0" fmla="*/ 0 w 2169795"/>
                  <a:gd name="connsiteY0" fmla="*/ 84534 h 276939"/>
                  <a:gd name="connsiteX1" fmla="*/ 340995 w 2169795"/>
                  <a:gd name="connsiteY1" fmla="*/ 90249 h 276939"/>
                  <a:gd name="connsiteX2" fmla="*/ 413385 w 2169795"/>
                  <a:gd name="connsiteY2" fmla="*/ 75009 h 276939"/>
                  <a:gd name="connsiteX3" fmla="*/ 470535 w 2169795"/>
                  <a:gd name="connsiteY3" fmla="*/ 69294 h 276939"/>
                  <a:gd name="connsiteX4" fmla="*/ 527685 w 2169795"/>
                  <a:gd name="connsiteY4" fmla="*/ 71199 h 276939"/>
                  <a:gd name="connsiteX5" fmla="*/ 702945 w 2169795"/>
                  <a:gd name="connsiteY5" fmla="*/ 63579 h 276939"/>
                  <a:gd name="connsiteX6" fmla="*/ 777240 w 2169795"/>
                  <a:gd name="connsiteY6" fmla="*/ 36909 h 276939"/>
                  <a:gd name="connsiteX7" fmla="*/ 866775 w 2169795"/>
                  <a:gd name="connsiteY7" fmla="*/ 44529 h 276939"/>
                  <a:gd name="connsiteX8" fmla="*/ 906780 w 2169795"/>
                  <a:gd name="connsiteY8" fmla="*/ 67389 h 276939"/>
                  <a:gd name="connsiteX9" fmla="*/ 954405 w 2169795"/>
                  <a:gd name="connsiteY9" fmla="*/ 73104 h 276939"/>
                  <a:gd name="connsiteX10" fmla="*/ 990600 w 2169795"/>
                  <a:gd name="connsiteY10" fmla="*/ 69294 h 276939"/>
                  <a:gd name="connsiteX11" fmla="*/ 1097280 w 2169795"/>
                  <a:gd name="connsiteY11" fmla="*/ 35004 h 276939"/>
                  <a:gd name="connsiteX12" fmla="*/ 1223010 w 2169795"/>
                  <a:gd name="connsiteY12" fmla="*/ 15954 h 276939"/>
                  <a:gd name="connsiteX13" fmla="*/ 1276350 w 2169795"/>
                  <a:gd name="connsiteY13" fmla="*/ 6429 h 276939"/>
                  <a:gd name="connsiteX14" fmla="*/ 1310640 w 2169795"/>
                  <a:gd name="connsiteY14" fmla="*/ 714 h 276939"/>
                  <a:gd name="connsiteX15" fmla="*/ 1354455 w 2169795"/>
                  <a:gd name="connsiteY15" fmla="*/ 714 h 276939"/>
                  <a:gd name="connsiteX16" fmla="*/ 1411605 w 2169795"/>
                  <a:gd name="connsiteY16" fmla="*/ 6429 h 276939"/>
                  <a:gd name="connsiteX17" fmla="*/ 1468755 w 2169795"/>
                  <a:gd name="connsiteY17" fmla="*/ 29289 h 276939"/>
                  <a:gd name="connsiteX18" fmla="*/ 1518285 w 2169795"/>
                  <a:gd name="connsiteY18" fmla="*/ 61674 h 276939"/>
                  <a:gd name="connsiteX19" fmla="*/ 1556385 w 2169795"/>
                  <a:gd name="connsiteY19" fmla="*/ 99774 h 276939"/>
                  <a:gd name="connsiteX20" fmla="*/ 1569720 w 2169795"/>
                  <a:gd name="connsiteY20" fmla="*/ 122634 h 276939"/>
                  <a:gd name="connsiteX21" fmla="*/ 1615440 w 2169795"/>
                  <a:gd name="connsiteY21" fmla="*/ 162639 h 276939"/>
                  <a:gd name="connsiteX22" fmla="*/ 1649730 w 2169795"/>
                  <a:gd name="connsiteY22" fmla="*/ 191214 h 276939"/>
                  <a:gd name="connsiteX23" fmla="*/ 1689735 w 2169795"/>
                  <a:gd name="connsiteY23" fmla="*/ 215979 h 276939"/>
                  <a:gd name="connsiteX24" fmla="*/ 1722120 w 2169795"/>
                  <a:gd name="connsiteY24" fmla="*/ 236934 h 276939"/>
                  <a:gd name="connsiteX25" fmla="*/ 1773555 w 2169795"/>
                  <a:gd name="connsiteY25" fmla="*/ 257889 h 276939"/>
                  <a:gd name="connsiteX26" fmla="*/ 1800225 w 2169795"/>
                  <a:gd name="connsiteY26" fmla="*/ 265509 h 276939"/>
                  <a:gd name="connsiteX27" fmla="*/ 1823085 w 2169795"/>
                  <a:gd name="connsiteY27" fmla="*/ 269319 h 276939"/>
                  <a:gd name="connsiteX28" fmla="*/ 1905000 w 2169795"/>
                  <a:gd name="connsiteY28" fmla="*/ 275034 h 276939"/>
                  <a:gd name="connsiteX29" fmla="*/ 2169795 w 2169795"/>
                  <a:gd name="connsiteY29" fmla="*/ 276939 h 276939"/>
                  <a:gd name="connsiteX0" fmla="*/ 0 w 2169795"/>
                  <a:gd name="connsiteY0" fmla="*/ 84534 h 276939"/>
                  <a:gd name="connsiteX1" fmla="*/ 340995 w 2169795"/>
                  <a:gd name="connsiteY1" fmla="*/ 82629 h 276939"/>
                  <a:gd name="connsiteX2" fmla="*/ 413385 w 2169795"/>
                  <a:gd name="connsiteY2" fmla="*/ 75009 h 276939"/>
                  <a:gd name="connsiteX3" fmla="*/ 470535 w 2169795"/>
                  <a:gd name="connsiteY3" fmla="*/ 69294 h 276939"/>
                  <a:gd name="connsiteX4" fmla="*/ 527685 w 2169795"/>
                  <a:gd name="connsiteY4" fmla="*/ 71199 h 276939"/>
                  <a:gd name="connsiteX5" fmla="*/ 702945 w 2169795"/>
                  <a:gd name="connsiteY5" fmla="*/ 63579 h 276939"/>
                  <a:gd name="connsiteX6" fmla="*/ 777240 w 2169795"/>
                  <a:gd name="connsiteY6" fmla="*/ 36909 h 276939"/>
                  <a:gd name="connsiteX7" fmla="*/ 866775 w 2169795"/>
                  <a:gd name="connsiteY7" fmla="*/ 44529 h 276939"/>
                  <a:gd name="connsiteX8" fmla="*/ 906780 w 2169795"/>
                  <a:gd name="connsiteY8" fmla="*/ 67389 h 276939"/>
                  <a:gd name="connsiteX9" fmla="*/ 954405 w 2169795"/>
                  <a:gd name="connsiteY9" fmla="*/ 73104 h 276939"/>
                  <a:gd name="connsiteX10" fmla="*/ 990600 w 2169795"/>
                  <a:gd name="connsiteY10" fmla="*/ 69294 h 276939"/>
                  <a:gd name="connsiteX11" fmla="*/ 1097280 w 2169795"/>
                  <a:gd name="connsiteY11" fmla="*/ 35004 h 276939"/>
                  <a:gd name="connsiteX12" fmla="*/ 1223010 w 2169795"/>
                  <a:gd name="connsiteY12" fmla="*/ 15954 h 276939"/>
                  <a:gd name="connsiteX13" fmla="*/ 1276350 w 2169795"/>
                  <a:gd name="connsiteY13" fmla="*/ 6429 h 276939"/>
                  <a:gd name="connsiteX14" fmla="*/ 1310640 w 2169795"/>
                  <a:gd name="connsiteY14" fmla="*/ 714 h 276939"/>
                  <a:gd name="connsiteX15" fmla="*/ 1354455 w 2169795"/>
                  <a:gd name="connsiteY15" fmla="*/ 714 h 276939"/>
                  <a:gd name="connsiteX16" fmla="*/ 1411605 w 2169795"/>
                  <a:gd name="connsiteY16" fmla="*/ 6429 h 276939"/>
                  <a:gd name="connsiteX17" fmla="*/ 1468755 w 2169795"/>
                  <a:gd name="connsiteY17" fmla="*/ 29289 h 276939"/>
                  <a:gd name="connsiteX18" fmla="*/ 1518285 w 2169795"/>
                  <a:gd name="connsiteY18" fmla="*/ 61674 h 276939"/>
                  <a:gd name="connsiteX19" fmla="*/ 1556385 w 2169795"/>
                  <a:gd name="connsiteY19" fmla="*/ 99774 h 276939"/>
                  <a:gd name="connsiteX20" fmla="*/ 1569720 w 2169795"/>
                  <a:gd name="connsiteY20" fmla="*/ 122634 h 276939"/>
                  <a:gd name="connsiteX21" fmla="*/ 1615440 w 2169795"/>
                  <a:gd name="connsiteY21" fmla="*/ 162639 h 276939"/>
                  <a:gd name="connsiteX22" fmla="*/ 1649730 w 2169795"/>
                  <a:gd name="connsiteY22" fmla="*/ 191214 h 276939"/>
                  <a:gd name="connsiteX23" fmla="*/ 1689735 w 2169795"/>
                  <a:gd name="connsiteY23" fmla="*/ 215979 h 276939"/>
                  <a:gd name="connsiteX24" fmla="*/ 1722120 w 2169795"/>
                  <a:gd name="connsiteY24" fmla="*/ 236934 h 276939"/>
                  <a:gd name="connsiteX25" fmla="*/ 1773555 w 2169795"/>
                  <a:gd name="connsiteY25" fmla="*/ 257889 h 276939"/>
                  <a:gd name="connsiteX26" fmla="*/ 1800225 w 2169795"/>
                  <a:gd name="connsiteY26" fmla="*/ 265509 h 276939"/>
                  <a:gd name="connsiteX27" fmla="*/ 1823085 w 2169795"/>
                  <a:gd name="connsiteY27" fmla="*/ 269319 h 276939"/>
                  <a:gd name="connsiteX28" fmla="*/ 1905000 w 2169795"/>
                  <a:gd name="connsiteY28" fmla="*/ 275034 h 276939"/>
                  <a:gd name="connsiteX29" fmla="*/ 2169795 w 2169795"/>
                  <a:gd name="connsiteY29" fmla="*/ 276939 h 276939"/>
                  <a:gd name="connsiteX0" fmla="*/ 0 w 2179320"/>
                  <a:gd name="connsiteY0" fmla="*/ 76914 h 276939"/>
                  <a:gd name="connsiteX1" fmla="*/ 350520 w 2179320"/>
                  <a:gd name="connsiteY1" fmla="*/ 82629 h 276939"/>
                  <a:gd name="connsiteX2" fmla="*/ 422910 w 2179320"/>
                  <a:gd name="connsiteY2" fmla="*/ 75009 h 276939"/>
                  <a:gd name="connsiteX3" fmla="*/ 480060 w 2179320"/>
                  <a:gd name="connsiteY3" fmla="*/ 69294 h 276939"/>
                  <a:gd name="connsiteX4" fmla="*/ 537210 w 2179320"/>
                  <a:gd name="connsiteY4" fmla="*/ 71199 h 276939"/>
                  <a:gd name="connsiteX5" fmla="*/ 712470 w 2179320"/>
                  <a:gd name="connsiteY5" fmla="*/ 63579 h 276939"/>
                  <a:gd name="connsiteX6" fmla="*/ 786765 w 2179320"/>
                  <a:gd name="connsiteY6" fmla="*/ 36909 h 276939"/>
                  <a:gd name="connsiteX7" fmla="*/ 876300 w 2179320"/>
                  <a:gd name="connsiteY7" fmla="*/ 44529 h 276939"/>
                  <a:gd name="connsiteX8" fmla="*/ 916305 w 2179320"/>
                  <a:gd name="connsiteY8" fmla="*/ 67389 h 276939"/>
                  <a:gd name="connsiteX9" fmla="*/ 963930 w 2179320"/>
                  <a:gd name="connsiteY9" fmla="*/ 73104 h 276939"/>
                  <a:gd name="connsiteX10" fmla="*/ 1000125 w 2179320"/>
                  <a:gd name="connsiteY10" fmla="*/ 69294 h 276939"/>
                  <a:gd name="connsiteX11" fmla="*/ 1106805 w 2179320"/>
                  <a:gd name="connsiteY11" fmla="*/ 35004 h 276939"/>
                  <a:gd name="connsiteX12" fmla="*/ 1232535 w 2179320"/>
                  <a:gd name="connsiteY12" fmla="*/ 15954 h 276939"/>
                  <a:gd name="connsiteX13" fmla="*/ 1285875 w 2179320"/>
                  <a:gd name="connsiteY13" fmla="*/ 6429 h 276939"/>
                  <a:gd name="connsiteX14" fmla="*/ 1320165 w 2179320"/>
                  <a:gd name="connsiteY14" fmla="*/ 714 h 276939"/>
                  <a:gd name="connsiteX15" fmla="*/ 1363980 w 2179320"/>
                  <a:gd name="connsiteY15" fmla="*/ 714 h 276939"/>
                  <a:gd name="connsiteX16" fmla="*/ 1421130 w 2179320"/>
                  <a:gd name="connsiteY16" fmla="*/ 6429 h 276939"/>
                  <a:gd name="connsiteX17" fmla="*/ 1478280 w 2179320"/>
                  <a:gd name="connsiteY17" fmla="*/ 29289 h 276939"/>
                  <a:gd name="connsiteX18" fmla="*/ 1527810 w 2179320"/>
                  <a:gd name="connsiteY18" fmla="*/ 61674 h 276939"/>
                  <a:gd name="connsiteX19" fmla="*/ 1565910 w 2179320"/>
                  <a:gd name="connsiteY19" fmla="*/ 99774 h 276939"/>
                  <a:gd name="connsiteX20" fmla="*/ 1579245 w 2179320"/>
                  <a:gd name="connsiteY20" fmla="*/ 122634 h 276939"/>
                  <a:gd name="connsiteX21" fmla="*/ 1624965 w 2179320"/>
                  <a:gd name="connsiteY21" fmla="*/ 162639 h 276939"/>
                  <a:gd name="connsiteX22" fmla="*/ 1659255 w 2179320"/>
                  <a:gd name="connsiteY22" fmla="*/ 191214 h 276939"/>
                  <a:gd name="connsiteX23" fmla="*/ 1699260 w 2179320"/>
                  <a:gd name="connsiteY23" fmla="*/ 215979 h 276939"/>
                  <a:gd name="connsiteX24" fmla="*/ 1731645 w 2179320"/>
                  <a:gd name="connsiteY24" fmla="*/ 236934 h 276939"/>
                  <a:gd name="connsiteX25" fmla="*/ 1783080 w 2179320"/>
                  <a:gd name="connsiteY25" fmla="*/ 257889 h 276939"/>
                  <a:gd name="connsiteX26" fmla="*/ 1809750 w 2179320"/>
                  <a:gd name="connsiteY26" fmla="*/ 265509 h 276939"/>
                  <a:gd name="connsiteX27" fmla="*/ 1832610 w 2179320"/>
                  <a:gd name="connsiteY27" fmla="*/ 269319 h 276939"/>
                  <a:gd name="connsiteX28" fmla="*/ 1914525 w 2179320"/>
                  <a:gd name="connsiteY28" fmla="*/ 275034 h 276939"/>
                  <a:gd name="connsiteX29" fmla="*/ 2179320 w 2179320"/>
                  <a:gd name="connsiteY29" fmla="*/ 276939 h 276939"/>
                  <a:gd name="connsiteX0" fmla="*/ 0 w 2179320"/>
                  <a:gd name="connsiteY0" fmla="*/ 76914 h 276939"/>
                  <a:gd name="connsiteX1" fmla="*/ 350520 w 2179320"/>
                  <a:gd name="connsiteY1" fmla="*/ 82629 h 276939"/>
                  <a:gd name="connsiteX2" fmla="*/ 422910 w 2179320"/>
                  <a:gd name="connsiteY2" fmla="*/ 75009 h 276939"/>
                  <a:gd name="connsiteX3" fmla="*/ 480060 w 2179320"/>
                  <a:gd name="connsiteY3" fmla="*/ 69294 h 276939"/>
                  <a:gd name="connsiteX4" fmla="*/ 537210 w 2179320"/>
                  <a:gd name="connsiteY4" fmla="*/ 71199 h 276939"/>
                  <a:gd name="connsiteX5" fmla="*/ 712470 w 2179320"/>
                  <a:gd name="connsiteY5" fmla="*/ 63579 h 276939"/>
                  <a:gd name="connsiteX6" fmla="*/ 786765 w 2179320"/>
                  <a:gd name="connsiteY6" fmla="*/ 36909 h 276939"/>
                  <a:gd name="connsiteX7" fmla="*/ 876300 w 2179320"/>
                  <a:gd name="connsiteY7" fmla="*/ 44529 h 276939"/>
                  <a:gd name="connsiteX8" fmla="*/ 916305 w 2179320"/>
                  <a:gd name="connsiteY8" fmla="*/ 67389 h 276939"/>
                  <a:gd name="connsiteX9" fmla="*/ 963930 w 2179320"/>
                  <a:gd name="connsiteY9" fmla="*/ 73104 h 276939"/>
                  <a:gd name="connsiteX10" fmla="*/ 1000125 w 2179320"/>
                  <a:gd name="connsiteY10" fmla="*/ 69294 h 276939"/>
                  <a:gd name="connsiteX11" fmla="*/ 1106805 w 2179320"/>
                  <a:gd name="connsiteY11" fmla="*/ 35004 h 276939"/>
                  <a:gd name="connsiteX12" fmla="*/ 1232535 w 2179320"/>
                  <a:gd name="connsiteY12" fmla="*/ 15954 h 276939"/>
                  <a:gd name="connsiteX13" fmla="*/ 1285875 w 2179320"/>
                  <a:gd name="connsiteY13" fmla="*/ 6429 h 276939"/>
                  <a:gd name="connsiteX14" fmla="*/ 1320165 w 2179320"/>
                  <a:gd name="connsiteY14" fmla="*/ 714 h 276939"/>
                  <a:gd name="connsiteX15" fmla="*/ 1363980 w 2179320"/>
                  <a:gd name="connsiteY15" fmla="*/ 714 h 276939"/>
                  <a:gd name="connsiteX16" fmla="*/ 1421130 w 2179320"/>
                  <a:gd name="connsiteY16" fmla="*/ 6429 h 276939"/>
                  <a:gd name="connsiteX17" fmla="*/ 1478280 w 2179320"/>
                  <a:gd name="connsiteY17" fmla="*/ 29289 h 276939"/>
                  <a:gd name="connsiteX18" fmla="*/ 1527810 w 2179320"/>
                  <a:gd name="connsiteY18" fmla="*/ 61674 h 276939"/>
                  <a:gd name="connsiteX19" fmla="*/ 1565910 w 2179320"/>
                  <a:gd name="connsiteY19" fmla="*/ 99774 h 276939"/>
                  <a:gd name="connsiteX20" fmla="*/ 1579245 w 2179320"/>
                  <a:gd name="connsiteY20" fmla="*/ 122634 h 276939"/>
                  <a:gd name="connsiteX21" fmla="*/ 1624965 w 2179320"/>
                  <a:gd name="connsiteY21" fmla="*/ 162639 h 276939"/>
                  <a:gd name="connsiteX22" fmla="*/ 1659255 w 2179320"/>
                  <a:gd name="connsiteY22" fmla="*/ 191214 h 276939"/>
                  <a:gd name="connsiteX23" fmla="*/ 1699260 w 2179320"/>
                  <a:gd name="connsiteY23" fmla="*/ 215979 h 276939"/>
                  <a:gd name="connsiteX24" fmla="*/ 1731645 w 2179320"/>
                  <a:gd name="connsiteY24" fmla="*/ 236934 h 276939"/>
                  <a:gd name="connsiteX25" fmla="*/ 1783080 w 2179320"/>
                  <a:gd name="connsiteY25" fmla="*/ 257889 h 276939"/>
                  <a:gd name="connsiteX26" fmla="*/ 1809750 w 2179320"/>
                  <a:gd name="connsiteY26" fmla="*/ 265509 h 276939"/>
                  <a:gd name="connsiteX27" fmla="*/ 1832610 w 2179320"/>
                  <a:gd name="connsiteY27" fmla="*/ 269319 h 276939"/>
                  <a:gd name="connsiteX28" fmla="*/ 1914525 w 2179320"/>
                  <a:gd name="connsiteY28" fmla="*/ 267414 h 276939"/>
                  <a:gd name="connsiteX29" fmla="*/ 2179320 w 2179320"/>
                  <a:gd name="connsiteY29" fmla="*/ 276939 h 276939"/>
                  <a:gd name="connsiteX0" fmla="*/ 0 w 2175510"/>
                  <a:gd name="connsiteY0" fmla="*/ 76914 h 269360"/>
                  <a:gd name="connsiteX1" fmla="*/ 350520 w 2175510"/>
                  <a:gd name="connsiteY1" fmla="*/ 82629 h 269360"/>
                  <a:gd name="connsiteX2" fmla="*/ 422910 w 2175510"/>
                  <a:gd name="connsiteY2" fmla="*/ 75009 h 269360"/>
                  <a:gd name="connsiteX3" fmla="*/ 480060 w 2175510"/>
                  <a:gd name="connsiteY3" fmla="*/ 69294 h 269360"/>
                  <a:gd name="connsiteX4" fmla="*/ 537210 w 2175510"/>
                  <a:gd name="connsiteY4" fmla="*/ 71199 h 269360"/>
                  <a:gd name="connsiteX5" fmla="*/ 712470 w 2175510"/>
                  <a:gd name="connsiteY5" fmla="*/ 63579 h 269360"/>
                  <a:gd name="connsiteX6" fmla="*/ 786765 w 2175510"/>
                  <a:gd name="connsiteY6" fmla="*/ 36909 h 269360"/>
                  <a:gd name="connsiteX7" fmla="*/ 876300 w 2175510"/>
                  <a:gd name="connsiteY7" fmla="*/ 44529 h 269360"/>
                  <a:gd name="connsiteX8" fmla="*/ 916305 w 2175510"/>
                  <a:gd name="connsiteY8" fmla="*/ 67389 h 269360"/>
                  <a:gd name="connsiteX9" fmla="*/ 963930 w 2175510"/>
                  <a:gd name="connsiteY9" fmla="*/ 73104 h 269360"/>
                  <a:gd name="connsiteX10" fmla="*/ 1000125 w 2175510"/>
                  <a:gd name="connsiteY10" fmla="*/ 69294 h 269360"/>
                  <a:gd name="connsiteX11" fmla="*/ 1106805 w 2175510"/>
                  <a:gd name="connsiteY11" fmla="*/ 35004 h 269360"/>
                  <a:gd name="connsiteX12" fmla="*/ 1232535 w 2175510"/>
                  <a:gd name="connsiteY12" fmla="*/ 15954 h 269360"/>
                  <a:gd name="connsiteX13" fmla="*/ 1285875 w 2175510"/>
                  <a:gd name="connsiteY13" fmla="*/ 6429 h 269360"/>
                  <a:gd name="connsiteX14" fmla="*/ 1320165 w 2175510"/>
                  <a:gd name="connsiteY14" fmla="*/ 714 h 269360"/>
                  <a:gd name="connsiteX15" fmla="*/ 1363980 w 2175510"/>
                  <a:gd name="connsiteY15" fmla="*/ 714 h 269360"/>
                  <a:gd name="connsiteX16" fmla="*/ 1421130 w 2175510"/>
                  <a:gd name="connsiteY16" fmla="*/ 6429 h 269360"/>
                  <a:gd name="connsiteX17" fmla="*/ 1478280 w 2175510"/>
                  <a:gd name="connsiteY17" fmla="*/ 29289 h 269360"/>
                  <a:gd name="connsiteX18" fmla="*/ 1527810 w 2175510"/>
                  <a:gd name="connsiteY18" fmla="*/ 61674 h 269360"/>
                  <a:gd name="connsiteX19" fmla="*/ 1565910 w 2175510"/>
                  <a:gd name="connsiteY19" fmla="*/ 99774 h 269360"/>
                  <a:gd name="connsiteX20" fmla="*/ 1579245 w 2175510"/>
                  <a:gd name="connsiteY20" fmla="*/ 122634 h 269360"/>
                  <a:gd name="connsiteX21" fmla="*/ 1624965 w 2175510"/>
                  <a:gd name="connsiteY21" fmla="*/ 162639 h 269360"/>
                  <a:gd name="connsiteX22" fmla="*/ 1659255 w 2175510"/>
                  <a:gd name="connsiteY22" fmla="*/ 191214 h 269360"/>
                  <a:gd name="connsiteX23" fmla="*/ 1699260 w 2175510"/>
                  <a:gd name="connsiteY23" fmla="*/ 215979 h 269360"/>
                  <a:gd name="connsiteX24" fmla="*/ 1731645 w 2175510"/>
                  <a:gd name="connsiteY24" fmla="*/ 236934 h 269360"/>
                  <a:gd name="connsiteX25" fmla="*/ 1783080 w 2175510"/>
                  <a:gd name="connsiteY25" fmla="*/ 257889 h 269360"/>
                  <a:gd name="connsiteX26" fmla="*/ 1809750 w 2175510"/>
                  <a:gd name="connsiteY26" fmla="*/ 265509 h 269360"/>
                  <a:gd name="connsiteX27" fmla="*/ 1832610 w 2175510"/>
                  <a:gd name="connsiteY27" fmla="*/ 269319 h 269360"/>
                  <a:gd name="connsiteX28" fmla="*/ 1914525 w 2175510"/>
                  <a:gd name="connsiteY28" fmla="*/ 267414 h 269360"/>
                  <a:gd name="connsiteX29" fmla="*/ 2175510 w 2175510"/>
                  <a:gd name="connsiteY29" fmla="*/ 265509 h 26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175510" h="269360">
                    <a:moveTo>
                      <a:pt x="0" y="76914"/>
                    </a:moveTo>
                    <a:lnTo>
                      <a:pt x="350520" y="82629"/>
                    </a:lnTo>
                    <a:cubicBezTo>
                      <a:pt x="421005" y="82312"/>
                      <a:pt x="401320" y="77232"/>
                      <a:pt x="422910" y="75009"/>
                    </a:cubicBezTo>
                    <a:cubicBezTo>
                      <a:pt x="444500" y="72787"/>
                      <a:pt x="461010" y="69929"/>
                      <a:pt x="480060" y="69294"/>
                    </a:cubicBezTo>
                    <a:cubicBezTo>
                      <a:pt x="499110" y="68659"/>
                      <a:pt x="498475" y="72152"/>
                      <a:pt x="537210" y="71199"/>
                    </a:cubicBezTo>
                    <a:cubicBezTo>
                      <a:pt x="575945" y="70247"/>
                      <a:pt x="670877" y="69294"/>
                      <a:pt x="712470" y="63579"/>
                    </a:cubicBezTo>
                    <a:cubicBezTo>
                      <a:pt x="754063" y="57864"/>
                      <a:pt x="759460" y="49609"/>
                      <a:pt x="786765" y="36909"/>
                    </a:cubicBezTo>
                    <a:cubicBezTo>
                      <a:pt x="814070" y="24209"/>
                      <a:pt x="850900" y="33734"/>
                      <a:pt x="876300" y="44529"/>
                    </a:cubicBezTo>
                    <a:cubicBezTo>
                      <a:pt x="901700" y="55324"/>
                      <a:pt x="901700" y="62627"/>
                      <a:pt x="916305" y="67389"/>
                    </a:cubicBezTo>
                    <a:cubicBezTo>
                      <a:pt x="930910" y="72152"/>
                      <a:pt x="949960" y="72787"/>
                      <a:pt x="963930" y="73104"/>
                    </a:cubicBezTo>
                    <a:cubicBezTo>
                      <a:pt x="977900" y="73421"/>
                      <a:pt x="976313" y="75644"/>
                      <a:pt x="1000125" y="69294"/>
                    </a:cubicBezTo>
                    <a:cubicBezTo>
                      <a:pt x="1023937" y="62944"/>
                      <a:pt x="1068070" y="43894"/>
                      <a:pt x="1106805" y="35004"/>
                    </a:cubicBezTo>
                    <a:cubicBezTo>
                      <a:pt x="1145540" y="26114"/>
                      <a:pt x="1202690" y="20716"/>
                      <a:pt x="1232535" y="15954"/>
                    </a:cubicBezTo>
                    <a:cubicBezTo>
                      <a:pt x="1262380" y="11191"/>
                      <a:pt x="1285875" y="6429"/>
                      <a:pt x="1285875" y="6429"/>
                    </a:cubicBezTo>
                    <a:cubicBezTo>
                      <a:pt x="1300480" y="3889"/>
                      <a:pt x="1307148" y="1666"/>
                      <a:pt x="1320165" y="714"/>
                    </a:cubicBezTo>
                    <a:cubicBezTo>
                      <a:pt x="1333182" y="-238"/>
                      <a:pt x="1347153" y="-238"/>
                      <a:pt x="1363980" y="714"/>
                    </a:cubicBezTo>
                    <a:cubicBezTo>
                      <a:pt x="1380807" y="1666"/>
                      <a:pt x="1402080" y="1667"/>
                      <a:pt x="1421130" y="6429"/>
                    </a:cubicBezTo>
                    <a:cubicBezTo>
                      <a:pt x="1440180" y="11191"/>
                      <a:pt x="1460500" y="20082"/>
                      <a:pt x="1478280" y="29289"/>
                    </a:cubicBezTo>
                    <a:cubicBezTo>
                      <a:pt x="1496060" y="38496"/>
                      <a:pt x="1513205" y="49927"/>
                      <a:pt x="1527810" y="61674"/>
                    </a:cubicBezTo>
                    <a:cubicBezTo>
                      <a:pt x="1542415" y="73421"/>
                      <a:pt x="1557338" y="89614"/>
                      <a:pt x="1565910" y="99774"/>
                    </a:cubicBezTo>
                    <a:cubicBezTo>
                      <a:pt x="1574482" y="109934"/>
                      <a:pt x="1569403" y="112157"/>
                      <a:pt x="1579245" y="122634"/>
                    </a:cubicBezTo>
                    <a:cubicBezTo>
                      <a:pt x="1589087" y="133111"/>
                      <a:pt x="1611630" y="151209"/>
                      <a:pt x="1624965" y="162639"/>
                    </a:cubicBezTo>
                    <a:cubicBezTo>
                      <a:pt x="1638300" y="174069"/>
                      <a:pt x="1646873" y="182324"/>
                      <a:pt x="1659255" y="191214"/>
                    </a:cubicBezTo>
                    <a:cubicBezTo>
                      <a:pt x="1671637" y="200104"/>
                      <a:pt x="1687195" y="208359"/>
                      <a:pt x="1699260" y="215979"/>
                    </a:cubicBezTo>
                    <a:cubicBezTo>
                      <a:pt x="1711325" y="223599"/>
                      <a:pt x="1717675" y="229949"/>
                      <a:pt x="1731645" y="236934"/>
                    </a:cubicBezTo>
                    <a:cubicBezTo>
                      <a:pt x="1745615" y="243919"/>
                      <a:pt x="1770063" y="253127"/>
                      <a:pt x="1783080" y="257889"/>
                    </a:cubicBezTo>
                    <a:cubicBezTo>
                      <a:pt x="1796097" y="262651"/>
                      <a:pt x="1801495" y="263604"/>
                      <a:pt x="1809750" y="265509"/>
                    </a:cubicBezTo>
                    <a:cubicBezTo>
                      <a:pt x="1818005" y="267414"/>
                      <a:pt x="1815148" y="269002"/>
                      <a:pt x="1832610" y="269319"/>
                    </a:cubicBezTo>
                    <a:cubicBezTo>
                      <a:pt x="1850072" y="269636"/>
                      <a:pt x="1857375" y="268049"/>
                      <a:pt x="1914525" y="267414"/>
                    </a:cubicBezTo>
                    <a:lnTo>
                      <a:pt x="2175510" y="265509"/>
                    </a:lnTo>
                  </a:path>
                </a:pathLst>
              </a:custGeom>
              <a:noFill/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101" name="Freeform 4100"/>
              <p:cNvSpPr/>
              <p:nvPr/>
            </p:nvSpPr>
            <p:spPr>
              <a:xfrm>
                <a:off x="5312882" y="4298495"/>
                <a:ext cx="935355" cy="62050"/>
              </a:xfrm>
              <a:custGeom>
                <a:avLst/>
                <a:gdLst>
                  <a:gd name="connsiteX0" fmla="*/ 0 w 815340"/>
                  <a:gd name="connsiteY0" fmla="*/ 12520 h 62261"/>
                  <a:gd name="connsiteX1" fmla="*/ 64770 w 815340"/>
                  <a:gd name="connsiteY1" fmla="*/ 25855 h 62261"/>
                  <a:gd name="connsiteX2" fmla="*/ 121920 w 815340"/>
                  <a:gd name="connsiteY2" fmla="*/ 44905 h 62261"/>
                  <a:gd name="connsiteX3" fmla="*/ 186690 w 815340"/>
                  <a:gd name="connsiteY3" fmla="*/ 35380 h 62261"/>
                  <a:gd name="connsiteX4" fmla="*/ 257175 w 815340"/>
                  <a:gd name="connsiteY4" fmla="*/ 1090 h 62261"/>
                  <a:gd name="connsiteX5" fmla="*/ 369570 w 815340"/>
                  <a:gd name="connsiteY5" fmla="*/ 8710 h 62261"/>
                  <a:gd name="connsiteX6" fmla="*/ 533400 w 815340"/>
                  <a:gd name="connsiteY6" fmla="*/ 10615 h 62261"/>
                  <a:gd name="connsiteX7" fmla="*/ 571500 w 815340"/>
                  <a:gd name="connsiteY7" fmla="*/ 12520 h 62261"/>
                  <a:gd name="connsiteX8" fmla="*/ 611505 w 815340"/>
                  <a:gd name="connsiteY8" fmla="*/ 23950 h 62261"/>
                  <a:gd name="connsiteX9" fmla="*/ 651510 w 815340"/>
                  <a:gd name="connsiteY9" fmla="*/ 46810 h 62261"/>
                  <a:gd name="connsiteX10" fmla="*/ 680085 w 815340"/>
                  <a:gd name="connsiteY10" fmla="*/ 60145 h 62261"/>
                  <a:gd name="connsiteX11" fmla="*/ 718185 w 815340"/>
                  <a:gd name="connsiteY11" fmla="*/ 62050 h 62261"/>
                  <a:gd name="connsiteX12" fmla="*/ 815340 w 815340"/>
                  <a:gd name="connsiteY12" fmla="*/ 58240 h 62261"/>
                  <a:gd name="connsiteX0" fmla="*/ 0 w 935355"/>
                  <a:gd name="connsiteY0" fmla="*/ 12520 h 62120"/>
                  <a:gd name="connsiteX1" fmla="*/ 64770 w 935355"/>
                  <a:gd name="connsiteY1" fmla="*/ 25855 h 62120"/>
                  <a:gd name="connsiteX2" fmla="*/ 121920 w 935355"/>
                  <a:gd name="connsiteY2" fmla="*/ 44905 h 62120"/>
                  <a:gd name="connsiteX3" fmla="*/ 186690 w 935355"/>
                  <a:gd name="connsiteY3" fmla="*/ 35380 h 62120"/>
                  <a:gd name="connsiteX4" fmla="*/ 257175 w 935355"/>
                  <a:gd name="connsiteY4" fmla="*/ 1090 h 62120"/>
                  <a:gd name="connsiteX5" fmla="*/ 369570 w 935355"/>
                  <a:gd name="connsiteY5" fmla="*/ 8710 h 62120"/>
                  <a:gd name="connsiteX6" fmla="*/ 533400 w 935355"/>
                  <a:gd name="connsiteY6" fmla="*/ 10615 h 62120"/>
                  <a:gd name="connsiteX7" fmla="*/ 571500 w 935355"/>
                  <a:gd name="connsiteY7" fmla="*/ 12520 h 62120"/>
                  <a:gd name="connsiteX8" fmla="*/ 611505 w 935355"/>
                  <a:gd name="connsiteY8" fmla="*/ 23950 h 62120"/>
                  <a:gd name="connsiteX9" fmla="*/ 651510 w 935355"/>
                  <a:gd name="connsiteY9" fmla="*/ 46810 h 62120"/>
                  <a:gd name="connsiteX10" fmla="*/ 680085 w 935355"/>
                  <a:gd name="connsiteY10" fmla="*/ 60145 h 62120"/>
                  <a:gd name="connsiteX11" fmla="*/ 718185 w 935355"/>
                  <a:gd name="connsiteY11" fmla="*/ 62050 h 62120"/>
                  <a:gd name="connsiteX12" fmla="*/ 935355 w 935355"/>
                  <a:gd name="connsiteY12" fmla="*/ 60145 h 62120"/>
                  <a:gd name="connsiteX0" fmla="*/ 0 w 935355"/>
                  <a:gd name="connsiteY0" fmla="*/ 12520 h 62120"/>
                  <a:gd name="connsiteX1" fmla="*/ 64770 w 935355"/>
                  <a:gd name="connsiteY1" fmla="*/ 25855 h 62120"/>
                  <a:gd name="connsiteX2" fmla="*/ 121920 w 935355"/>
                  <a:gd name="connsiteY2" fmla="*/ 44905 h 62120"/>
                  <a:gd name="connsiteX3" fmla="*/ 186690 w 935355"/>
                  <a:gd name="connsiteY3" fmla="*/ 35380 h 62120"/>
                  <a:gd name="connsiteX4" fmla="*/ 257175 w 935355"/>
                  <a:gd name="connsiteY4" fmla="*/ 1090 h 62120"/>
                  <a:gd name="connsiteX5" fmla="*/ 369570 w 935355"/>
                  <a:gd name="connsiteY5" fmla="*/ 8710 h 62120"/>
                  <a:gd name="connsiteX6" fmla="*/ 533400 w 935355"/>
                  <a:gd name="connsiteY6" fmla="*/ 10615 h 62120"/>
                  <a:gd name="connsiteX7" fmla="*/ 571500 w 935355"/>
                  <a:gd name="connsiteY7" fmla="*/ 12520 h 62120"/>
                  <a:gd name="connsiteX8" fmla="*/ 611505 w 935355"/>
                  <a:gd name="connsiteY8" fmla="*/ 23950 h 62120"/>
                  <a:gd name="connsiteX9" fmla="*/ 651510 w 935355"/>
                  <a:gd name="connsiteY9" fmla="*/ 46810 h 62120"/>
                  <a:gd name="connsiteX10" fmla="*/ 680085 w 935355"/>
                  <a:gd name="connsiteY10" fmla="*/ 60145 h 62120"/>
                  <a:gd name="connsiteX11" fmla="*/ 718185 w 935355"/>
                  <a:gd name="connsiteY11" fmla="*/ 62050 h 62120"/>
                  <a:gd name="connsiteX12" fmla="*/ 935355 w 935355"/>
                  <a:gd name="connsiteY12" fmla="*/ 60145 h 62120"/>
                  <a:gd name="connsiteX0" fmla="*/ 0 w 935355"/>
                  <a:gd name="connsiteY0" fmla="*/ 12520 h 62050"/>
                  <a:gd name="connsiteX1" fmla="*/ 64770 w 935355"/>
                  <a:gd name="connsiteY1" fmla="*/ 25855 h 62050"/>
                  <a:gd name="connsiteX2" fmla="*/ 121920 w 935355"/>
                  <a:gd name="connsiteY2" fmla="*/ 44905 h 62050"/>
                  <a:gd name="connsiteX3" fmla="*/ 186690 w 935355"/>
                  <a:gd name="connsiteY3" fmla="*/ 35380 h 62050"/>
                  <a:gd name="connsiteX4" fmla="*/ 257175 w 935355"/>
                  <a:gd name="connsiteY4" fmla="*/ 1090 h 62050"/>
                  <a:gd name="connsiteX5" fmla="*/ 369570 w 935355"/>
                  <a:gd name="connsiteY5" fmla="*/ 8710 h 62050"/>
                  <a:gd name="connsiteX6" fmla="*/ 533400 w 935355"/>
                  <a:gd name="connsiteY6" fmla="*/ 10615 h 62050"/>
                  <a:gd name="connsiteX7" fmla="*/ 571500 w 935355"/>
                  <a:gd name="connsiteY7" fmla="*/ 12520 h 62050"/>
                  <a:gd name="connsiteX8" fmla="*/ 611505 w 935355"/>
                  <a:gd name="connsiteY8" fmla="*/ 23950 h 62050"/>
                  <a:gd name="connsiteX9" fmla="*/ 651510 w 935355"/>
                  <a:gd name="connsiteY9" fmla="*/ 46810 h 62050"/>
                  <a:gd name="connsiteX10" fmla="*/ 718185 w 935355"/>
                  <a:gd name="connsiteY10" fmla="*/ 62050 h 62050"/>
                  <a:gd name="connsiteX11" fmla="*/ 935355 w 935355"/>
                  <a:gd name="connsiteY11" fmla="*/ 60145 h 62050"/>
                  <a:gd name="connsiteX0" fmla="*/ 0 w 935355"/>
                  <a:gd name="connsiteY0" fmla="*/ 12520 h 62050"/>
                  <a:gd name="connsiteX1" fmla="*/ 64770 w 935355"/>
                  <a:gd name="connsiteY1" fmla="*/ 25855 h 62050"/>
                  <a:gd name="connsiteX2" fmla="*/ 121920 w 935355"/>
                  <a:gd name="connsiteY2" fmla="*/ 44905 h 62050"/>
                  <a:gd name="connsiteX3" fmla="*/ 186690 w 935355"/>
                  <a:gd name="connsiteY3" fmla="*/ 35380 h 62050"/>
                  <a:gd name="connsiteX4" fmla="*/ 257175 w 935355"/>
                  <a:gd name="connsiteY4" fmla="*/ 1090 h 62050"/>
                  <a:gd name="connsiteX5" fmla="*/ 369570 w 935355"/>
                  <a:gd name="connsiteY5" fmla="*/ 8710 h 62050"/>
                  <a:gd name="connsiteX6" fmla="*/ 533400 w 935355"/>
                  <a:gd name="connsiteY6" fmla="*/ 10615 h 62050"/>
                  <a:gd name="connsiteX7" fmla="*/ 611505 w 935355"/>
                  <a:gd name="connsiteY7" fmla="*/ 23950 h 62050"/>
                  <a:gd name="connsiteX8" fmla="*/ 651510 w 935355"/>
                  <a:gd name="connsiteY8" fmla="*/ 46810 h 62050"/>
                  <a:gd name="connsiteX9" fmla="*/ 718185 w 935355"/>
                  <a:gd name="connsiteY9" fmla="*/ 62050 h 62050"/>
                  <a:gd name="connsiteX10" fmla="*/ 935355 w 935355"/>
                  <a:gd name="connsiteY10" fmla="*/ 60145 h 62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35355" h="62050">
                    <a:moveTo>
                      <a:pt x="0" y="12520"/>
                    </a:moveTo>
                    <a:cubicBezTo>
                      <a:pt x="22225" y="16489"/>
                      <a:pt x="44450" y="20458"/>
                      <a:pt x="64770" y="25855"/>
                    </a:cubicBezTo>
                    <a:cubicBezTo>
                      <a:pt x="85090" y="31252"/>
                      <a:pt x="101600" y="43318"/>
                      <a:pt x="121920" y="44905"/>
                    </a:cubicBezTo>
                    <a:cubicBezTo>
                      <a:pt x="142240" y="46492"/>
                      <a:pt x="164148" y="42682"/>
                      <a:pt x="186690" y="35380"/>
                    </a:cubicBezTo>
                    <a:cubicBezTo>
                      <a:pt x="209232" y="28078"/>
                      <a:pt x="226695" y="5535"/>
                      <a:pt x="257175" y="1090"/>
                    </a:cubicBezTo>
                    <a:cubicBezTo>
                      <a:pt x="287655" y="-3355"/>
                      <a:pt x="323533" y="7123"/>
                      <a:pt x="369570" y="8710"/>
                    </a:cubicBezTo>
                    <a:cubicBezTo>
                      <a:pt x="415607" y="10297"/>
                      <a:pt x="493078" y="8075"/>
                      <a:pt x="533400" y="10615"/>
                    </a:cubicBezTo>
                    <a:cubicBezTo>
                      <a:pt x="573722" y="13155"/>
                      <a:pt x="591820" y="17918"/>
                      <a:pt x="611505" y="23950"/>
                    </a:cubicBezTo>
                    <a:cubicBezTo>
                      <a:pt x="631190" y="29983"/>
                      <a:pt x="633730" y="40460"/>
                      <a:pt x="651510" y="46810"/>
                    </a:cubicBezTo>
                    <a:cubicBezTo>
                      <a:pt x="669290" y="53160"/>
                      <a:pt x="670878" y="59828"/>
                      <a:pt x="718185" y="62050"/>
                    </a:cubicBezTo>
                    <a:lnTo>
                      <a:pt x="935355" y="60145"/>
                    </a:lnTo>
                  </a:path>
                </a:pathLst>
              </a:custGeom>
              <a:noFill/>
              <a:ln w="25400">
                <a:solidFill>
                  <a:srgbClr val="199D3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108" name="Rectangle 4107"/>
            <p:cNvSpPr/>
            <p:nvPr/>
          </p:nvSpPr>
          <p:spPr>
            <a:xfrm>
              <a:off x="5293113" y="3772733"/>
              <a:ext cx="1841095" cy="26225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5248545" y="4543990"/>
              <a:ext cx="1841095" cy="5549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6" name="Rectangle 75"/>
          <p:cNvSpPr/>
          <p:nvPr/>
        </p:nvSpPr>
        <p:spPr>
          <a:xfrm>
            <a:off x="4715310" y="4679509"/>
            <a:ext cx="9188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Supporting TDB</a:t>
            </a:r>
            <a:endParaRPr lang="en-GB" sz="1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85" name="Straight Arrow Connector 84"/>
          <p:cNvCxnSpPr/>
          <p:nvPr/>
        </p:nvCxnSpPr>
        <p:spPr>
          <a:xfrm flipH="1" flipV="1">
            <a:off x="4517128" y="4132449"/>
            <a:ext cx="401968" cy="5233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114" name="Freeform 4113"/>
          <p:cNvSpPr/>
          <p:nvPr/>
        </p:nvSpPr>
        <p:spPr>
          <a:xfrm>
            <a:off x="5549265" y="1876425"/>
            <a:ext cx="979170" cy="1141095"/>
          </a:xfrm>
          <a:custGeom>
            <a:avLst/>
            <a:gdLst>
              <a:gd name="connsiteX0" fmla="*/ 51435 w 979170"/>
              <a:gd name="connsiteY0" fmla="*/ 0 h 1141095"/>
              <a:gd name="connsiteX1" fmla="*/ 901065 w 979170"/>
              <a:gd name="connsiteY1" fmla="*/ 192405 h 1141095"/>
              <a:gd name="connsiteX2" fmla="*/ 979170 w 979170"/>
              <a:gd name="connsiteY2" fmla="*/ 1061085 h 1141095"/>
              <a:gd name="connsiteX3" fmla="*/ 226695 w 979170"/>
              <a:gd name="connsiteY3" fmla="*/ 1141095 h 1141095"/>
              <a:gd name="connsiteX4" fmla="*/ 0 w 979170"/>
              <a:gd name="connsiteY4" fmla="*/ 1015365 h 1141095"/>
              <a:gd name="connsiteX5" fmla="*/ 51435 w 979170"/>
              <a:gd name="connsiteY5" fmla="*/ 0 h 1141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9170" h="1141095">
                <a:moveTo>
                  <a:pt x="51435" y="0"/>
                </a:moveTo>
                <a:lnTo>
                  <a:pt x="901065" y="192405"/>
                </a:lnTo>
                <a:lnTo>
                  <a:pt x="979170" y="1061085"/>
                </a:lnTo>
                <a:lnTo>
                  <a:pt x="226695" y="1141095"/>
                </a:lnTo>
                <a:lnTo>
                  <a:pt x="0" y="1015365"/>
                </a:lnTo>
                <a:lnTo>
                  <a:pt x="51435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/>
          <p:cNvSpPr txBox="1"/>
          <p:nvPr/>
        </p:nvSpPr>
        <p:spPr>
          <a:xfrm>
            <a:off x="5504402" y="2067693"/>
            <a:ext cx="17417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i="1" dirty="0">
                <a:solidFill>
                  <a:srgbClr val="00B050"/>
                </a:solidFill>
                <a:effectLst>
                  <a:outerShdw blurRad="38100" dist="63500" dir="2700000" algn="tl">
                    <a:srgbClr val="000000">
                      <a:alpha val="43137"/>
                    </a:srgbClr>
                  </a:outerShdw>
                </a:effectLst>
              </a:rPr>
              <a:t>Round </a:t>
            </a:r>
            <a:r>
              <a:rPr lang="en-GB" sz="1200" b="1" i="1" dirty="0" err="1">
                <a:solidFill>
                  <a:srgbClr val="00B050"/>
                </a:solidFill>
                <a:effectLst>
                  <a:outerShdw blurRad="38100" dist="63500" dir="2700000" algn="tl">
                    <a:srgbClr val="000000">
                      <a:alpha val="43137"/>
                    </a:srgbClr>
                  </a:outerShdw>
                </a:effectLst>
              </a:rPr>
              <a:t>busbars</a:t>
            </a:r>
            <a:endParaRPr lang="en-GB" sz="1200" b="1" i="1" dirty="0">
              <a:solidFill>
                <a:srgbClr val="00B050"/>
              </a:solidFill>
              <a:effectLst>
                <a:outerShdw blurRad="38100" dist="635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4D3630-4F4C-40FC-8706-FD6FA86F8AB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7445" y="2308619"/>
            <a:ext cx="1043326" cy="1302237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03D45164-3914-4926-B70E-86C3991D8622}"/>
              </a:ext>
            </a:extLst>
          </p:cNvPr>
          <p:cNvSpPr/>
          <p:nvPr/>
        </p:nvSpPr>
        <p:spPr>
          <a:xfrm>
            <a:off x="5434000" y="3540531"/>
            <a:ext cx="175571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18kA round busses twisted by pair</a:t>
            </a:r>
            <a:endParaRPr lang="en-GB" sz="1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B0C681-E9F7-4B9C-9811-7A9DBDE4B12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7534" y="2322474"/>
            <a:ext cx="509510" cy="1302237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A48414E-E94A-4F20-BC91-A35EDF4AACC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3192" y="4394945"/>
            <a:ext cx="974552" cy="73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970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4830" y="372196"/>
            <a:ext cx="3934195" cy="4686953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000" y="900000"/>
            <a:ext cx="5359526" cy="1101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2kA Circuits for the IT Orbit Correctors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7495617" y="1983600"/>
            <a:ext cx="45719" cy="36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560417" y="1983600"/>
            <a:ext cx="45719" cy="36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25157" y="1983600"/>
            <a:ext cx="45719" cy="36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689957" y="1983600"/>
            <a:ext cx="45719" cy="36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67431" y="2682891"/>
            <a:ext cx="2692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63500" dir="2700000" algn="tl">
                    <a:srgbClr val="000000">
                      <a:alpha val="43137"/>
                    </a:srgbClr>
                  </a:outerShdw>
                </a:effectLst>
              </a:rPr>
              <a:t>Magnet leads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87824" y="2682891"/>
            <a:ext cx="2551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i="1" dirty="0">
                <a:solidFill>
                  <a:srgbClr val="00B050"/>
                </a:solidFill>
                <a:effectLst>
                  <a:outerShdw blurRad="38100" dist="63500" dir="2700000" algn="tl">
                    <a:srgbClr val="000000">
                      <a:alpha val="43137"/>
                    </a:srgbClr>
                  </a:outerShdw>
                </a:effectLst>
              </a:rPr>
              <a:t>Round </a:t>
            </a:r>
            <a:r>
              <a:rPr lang="en-GB" sz="1200" b="1" i="1" dirty="0" err="1">
                <a:solidFill>
                  <a:srgbClr val="00B050"/>
                </a:solidFill>
                <a:effectLst>
                  <a:outerShdw blurRad="38100" dist="63500" dir="2700000" algn="tl">
                    <a:srgbClr val="000000">
                      <a:alpha val="43137"/>
                    </a:srgbClr>
                  </a:outerShdw>
                </a:effectLst>
              </a:rPr>
              <a:t>busbars</a:t>
            </a:r>
            <a:endParaRPr lang="en-GB" sz="1200" b="1" i="1" dirty="0">
              <a:solidFill>
                <a:srgbClr val="00B050"/>
              </a:solidFill>
              <a:effectLst>
                <a:outerShdw blurRad="38100" dist="635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7712816" y="889926"/>
            <a:ext cx="140825" cy="819742"/>
            <a:chOff x="8476844" y="488760"/>
            <a:chExt cx="140825" cy="819742"/>
          </a:xfrm>
        </p:grpSpPr>
        <p:cxnSp>
          <p:nvCxnSpPr>
            <p:cNvPr id="20" name="Straight Connector 19"/>
            <p:cNvCxnSpPr/>
            <p:nvPr/>
          </p:nvCxnSpPr>
          <p:spPr>
            <a:xfrm flipH="1">
              <a:off x="8548111" y="488760"/>
              <a:ext cx="696" cy="749330"/>
            </a:xfrm>
            <a:prstGeom prst="line">
              <a:avLst/>
            </a:prstGeom>
            <a:ln w="139700" cap="rnd">
              <a:gradFill>
                <a:gsLst>
                  <a:gs pos="1000">
                    <a:srgbClr val="76FF84"/>
                  </a:gs>
                  <a:gs pos="74000">
                    <a:srgbClr val="199D3D"/>
                  </a:gs>
                  <a:gs pos="83000">
                    <a:srgbClr val="33CC33"/>
                  </a:gs>
                  <a:gs pos="100000">
                    <a:srgbClr val="76FF84"/>
                  </a:gs>
                </a:gsLst>
                <a:lin ang="0" scaled="0"/>
              </a:gra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 21"/>
            <p:cNvGrpSpPr>
              <a:grpSpLocks noChangeAspect="1"/>
            </p:cNvGrpSpPr>
            <p:nvPr/>
          </p:nvGrpSpPr>
          <p:grpSpPr>
            <a:xfrm>
              <a:off x="8492651" y="1182607"/>
              <a:ext cx="111797" cy="112551"/>
              <a:chOff x="4448709" y="3070167"/>
              <a:chExt cx="1725449" cy="1737108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5307465" y="3073891"/>
                <a:ext cx="866689" cy="866697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5307467" y="3936856"/>
                <a:ext cx="866691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4448709" y="3940583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4448713" y="3070167"/>
                <a:ext cx="866687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</p:grpSp>
        <p:sp>
          <p:nvSpPr>
            <p:cNvPr id="33" name="Oval 32"/>
            <p:cNvSpPr/>
            <p:nvPr/>
          </p:nvSpPr>
          <p:spPr>
            <a:xfrm>
              <a:off x="8476844" y="1167677"/>
              <a:ext cx="140825" cy="140825"/>
            </a:xfrm>
            <a:prstGeom prst="ellipse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872447" y="889926"/>
            <a:ext cx="140825" cy="819742"/>
            <a:chOff x="8476844" y="488760"/>
            <a:chExt cx="140825" cy="819742"/>
          </a:xfrm>
        </p:grpSpPr>
        <p:cxnSp>
          <p:nvCxnSpPr>
            <p:cNvPr id="55" name="Straight Connector 54"/>
            <p:cNvCxnSpPr/>
            <p:nvPr/>
          </p:nvCxnSpPr>
          <p:spPr>
            <a:xfrm flipH="1">
              <a:off x="8548111" y="488760"/>
              <a:ext cx="696" cy="749330"/>
            </a:xfrm>
            <a:prstGeom prst="line">
              <a:avLst/>
            </a:prstGeom>
            <a:ln w="139700" cap="rnd">
              <a:gradFill>
                <a:gsLst>
                  <a:gs pos="1000">
                    <a:srgbClr val="76FF84"/>
                  </a:gs>
                  <a:gs pos="74000">
                    <a:srgbClr val="199D3D"/>
                  </a:gs>
                  <a:gs pos="83000">
                    <a:srgbClr val="33CC33"/>
                  </a:gs>
                  <a:gs pos="100000">
                    <a:srgbClr val="76FF84"/>
                  </a:gs>
                </a:gsLst>
                <a:lin ang="0" scaled="0"/>
              </a:gra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Group 55"/>
            <p:cNvGrpSpPr>
              <a:grpSpLocks noChangeAspect="1"/>
            </p:cNvGrpSpPr>
            <p:nvPr/>
          </p:nvGrpSpPr>
          <p:grpSpPr>
            <a:xfrm>
              <a:off x="8492651" y="1182607"/>
              <a:ext cx="111797" cy="112551"/>
              <a:chOff x="4448709" y="3070167"/>
              <a:chExt cx="1725449" cy="1737108"/>
            </a:xfrm>
          </p:grpSpPr>
          <p:sp>
            <p:nvSpPr>
              <p:cNvPr id="58" name="Freeform 57"/>
              <p:cNvSpPr/>
              <p:nvPr/>
            </p:nvSpPr>
            <p:spPr>
              <a:xfrm>
                <a:off x="5307465" y="3073891"/>
                <a:ext cx="866689" cy="866697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59" name="Freeform 58"/>
              <p:cNvSpPr/>
              <p:nvPr/>
            </p:nvSpPr>
            <p:spPr>
              <a:xfrm>
                <a:off x="5307467" y="3936856"/>
                <a:ext cx="866691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60" name="Freeform 59"/>
              <p:cNvSpPr/>
              <p:nvPr/>
            </p:nvSpPr>
            <p:spPr>
              <a:xfrm>
                <a:off x="4448709" y="3940583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61" name="Freeform 60"/>
              <p:cNvSpPr/>
              <p:nvPr/>
            </p:nvSpPr>
            <p:spPr>
              <a:xfrm>
                <a:off x="4448713" y="3070167"/>
                <a:ext cx="866687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</p:grpSp>
        <p:sp>
          <p:nvSpPr>
            <p:cNvPr id="57" name="Oval 56"/>
            <p:cNvSpPr/>
            <p:nvPr/>
          </p:nvSpPr>
          <p:spPr>
            <a:xfrm>
              <a:off x="8476844" y="1167677"/>
              <a:ext cx="140825" cy="140825"/>
            </a:xfrm>
            <a:prstGeom prst="ellipse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7784779" y="730914"/>
            <a:ext cx="140825" cy="819742"/>
            <a:chOff x="8476844" y="488760"/>
            <a:chExt cx="140825" cy="819742"/>
          </a:xfrm>
        </p:grpSpPr>
        <p:cxnSp>
          <p:nvCxnSpPr>
            <p:cNvPr id="63" name="Straight Connector 62"/>
            <p:cNvCxnSpPr/>
            <p:nvPr/>
          </p:nvCxnSpPr>
          <p:spPr>
            <a:xfrm flipH="1">
              <a:off x="8548111" y="488760"/>
              <a:ext cx="696" cy="749330"/>
            </a:xfrm>
            <a:prstGeom prst="line">
              <a:avLst/>
            </a:prstGeom>
            <a:ln w="139700" cap="rnd">
              <a:gradFill>
                <a:gsLst>
                  <a:gs pos="1000">
                    <a:srgbClr val="76FF84"/>
                  </a:gs>
                  <a:gs pos="74000">
                    <a:srgbClr val="199D3D"/>
                  </a:gs>
                  <a:gs pos="83000">
                    <a:srgbClr val="33CC33"/>
                  </a:gs>
                  <a:gs pos="100000">
                    <a:srgbClr val="76FF84"/>
                  </a:gs>
                </a:gsLst>
                <a:lin ang="0" scaled="0"/>
              </a:gra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Group 63"/>
            <p:cNvGrpSpPr>
              <a:grpSpLocks noChangeAspect="1"/>
            </p:cNvGrpSpPr>
            <p:nvPr/>
          </p:nvGrpSpPr>
          <p:grpSpPr>
            <a:xfrm>
              <a:off x="8492651" y="1182607"/>
              <a:ext cx="111797" cy="112551"/>
              <a:chOff x="4448709" y="3070167"/>
              <a:chExt cx="1725449" cy="1737108"/>
            </a:xfrm>
          </p:grpSpPr>
          <p:sp>
            <p:nvSpPr>
              <p:cNvPr id="66" name="Freeform 65"/>
              <p:cNvSpPr/>
              <p:nvPr/>
            </p:nvSpPr>
            <p:spPr>
              <a:xfrm>
                <a:off x="5307465" y="3073891"/>
                <a:ext cx="866689" cy="866697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67" name="Freeform 66"/>
              <p:cNvSpPr/>
              <p:nvPr/>
            </p:nvSpPr>
            <p:spPr>
              <a:xfrm>
                <a:off x="5307467" y="3936856"/>
                <a:ext cx="866691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68" name="Freeform 67"/>
              <p:cNvSpPr/>
              <p:nvPr/>
            </p:nvSpPr>
            <p:spPr>
              <a:xfrm>
                <a:off x="4448709" y="3940583"/>
                <a:ext cx="866692" cy="866692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  <p:sp>
            <p:nvSpPr>
              <p:cNvPr id="69" name="Freeform 68"/>
              <p:cNvSpPr/>
              <p:nvPr/>
            </p:nvSpPr>
            <p:spPr>
              <a:xfrm>
                <a:off x="4448713" y="3070167"/>
                <a:ext cx="866687" cy="866689"/>
              </a:xfrm>
              <a:custGeom>
                <a:avLst/>
                <a:gdLst>
                  <a:gd name="connsiteX0" fmla="*/ 0 w 866692"/>
                  <a:gd name="connsiteY0" fmla="*/ 433346 h 866692"/>
                  <a:gd name="connsiteX1" fmla="*/ 433346 w 866692"/>
                  <a:gd name="connsiteY1" fmla="*/ 0 h 866692"/>
                  <a:gd name="connsiteX2" fmla="*/ 866692 w 866692"/>
                  <a:gd name="connsiteY2" fmla="*/ 433346 h 866692"/>
                  <a:gd name="connsiteX3" fmla="*/ 433346 w 866692"/>
                  <a:gd name="connsiteY3" fmla="*/ 866692 h 866692"/>
                  <a:gd name="connsiteX4" fmla="*/ 0 w 866692"/>
                  <a:gd name="connsiteY4" fmla="*/ 433346 h 8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2" h="866692">
                    <a:moveTo>
                      <a:pt x="0" y="433346"/>
                    </a:moveTo>
                    <a:cubicBezTo>
                      <a:pt x="0" y="194016"/>
                      <a:pt x="194016" y="0"/>
                      <a:pt x="433346" y="0"/>
                    </a:cubicBezTo>
                    <a:cubicBezTo>
                      <a:pt x="672676" y="0"/>
                      <a:pt x="866692" y="194016"/>
                      <a:pt x="866692" y="433346"/>
                    </a:cubicBezTo>
                    <a:cubicBezTo>
                      <a:pt x="866692" y="672676"/>
                      <a:pt x="672676" y="866692"/>
                      <a:pt x="433346" y="866692"/>
                    </a:cubicBezTo>
                    <a:cubicBezTo>
                      <a:pt x="194016" y="866692"/>
                      <a:pt x="0" y="672676"/>
                      <a:pt x="0" y="433346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100000">
                    <a:srgbClr val="33CC33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149784" tIns="149784" rIns="149784" bIns="149784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800" kern="1200"/>
              </a:p>
            </p:txBody>
          </p:sp>
        </p:grpSp>
        <p:sp>
          <p:nvSpPr>
            <p:cNvPr id="65" name="Oval 64"/>
            <p:cNvSpPr/>
            <p:nvPr/>
          </p:nvSpPr>
          <p:spPr>
            <a:xfrm>
              <a:off x="8476844" y="1167677"/>
              <a:ext cx="140825" cy="140825"/>
            </a:xfrm>
            <a:prstGeom prst="ellipse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277" y="2942740"/>
            <a:ext cx="2687486" cy="1728192"/>
          </a:xfrm>
          <a:prstGeom prst="rect">
            <a:avLst/>
          </a:prstGeom>
        </p:spPr>
      </p:pic>
      <p:pic>
        <p:nvPicPr>
          <p:cNvPr id="75" name="Picture 7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000" y="1997896"/>
            <a:ext cx="2807824" cy="579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Picture 7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1997896"/>
            <a:ext cx="2551702" cy="579452"/>
          </a:xfrm>
          <a:prstGeom prst="rect">
            <a:avLst/>
          </a:prstGeom>
        </p:spPr>
      </p:pic>
      <p:sp>
        <p:nvSpPr>
          <p:cNvPr id="77" name="TextBox 76"/>
          <p:cNvSpPr txBox="1"/>
          <p:nvPr/>
        </p:nvSpPr>
        <p:spPr>
          <a:xfrm>
            <a:off x="167431" y="4681468"/>
            <a:ext cx="269233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MCBXFB lead forming tool in November 2020</a:t>
            </a:r>
          </a:p>
          <a:p>
            <a:pPr algn="ctr"/>
            <a:r>
              <a:rPr lang="en-GB" sz="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Lyre shape expansion loop</a:t>
            </a:r>
            <a:endParaRPr lang="en-GB" sz="5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7099200" y="553978"/>
            <a:ext cx="1080516" cy="1009660"/>
          </a:xfrm>
          <a:prstGeom prst="rect">
            <a:avLst/>
          </a:prstGeom>
          <a:blipFill dpi="0" rotWithShape="1">
            <a:blip r:embed="rId7" cstate="print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"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1" name="Picture 8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00166" y="572944"/>
            <a:ext cx="1399034" cy="915417"/>
          </a:xfrm>
          <a:prstGeom prst="rect">
            <a:avLst/>
          </a:prstGeom>
        </p:spPr>
      </p:pic>
      <p:sp>
        <p:nvSpPr>
          <p:cNvPr id="82" name="TextBox 81"/>
          <p:cNvSpPr txBox="1"/>
          <p:nvPr/>
        </p:nvSpPr>
        <p:spPr>
          <a:xfrm>
            <a:off x="5685988" y="1372521"/>
            <a:ext cx="13255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Leads holding fixtures</a:t>
            </a:r>
            <a:endParaRPr lang="en-GB" sz="5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84" name="Straight Arrow Connector 83"/>
          <p:cNvCxnSpPr>
            <a:stCxn id="82" idx="2"/>
          </p:cNvCxnSpPr>
          <p:nvPr/>
        </p:nvCxnSpPr>
        <p:spPr>
          <a:xfrm>
            <a:off x="6348760" y="1587965"/>
            <a:ext cx="823167" cy="6748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82" idx="2"/>
          </p:cNvCxnSpPr>
          <p:nvPr/>
        </p:nvCxnSpPr>
        <p:spPr>
          <a:xfrm>
            <a:off x="6348760" y="1587965"/>
            <a:ext cx="662772" cy="1083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82" idx="2"/>
          </p:cNvCxnSpPr>
          <p:nvPr/>
        </p:nvCxnSpPr>
        <p:spPr>
          <a:xfrm>
            <a:off x="6348760" y="1587965"/>
            <a:ext cx="804024" cy="11277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6AA44F2B-E5F1-41EF-93AE-7D06B65245C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>
          <a:xfrm>
            <a:off x="2988808" y="2942740"/>
            <a:ext cx="2146615" cy="802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483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/>
          <p:cNvSpPr/>
          <p:nvPr/>
        </p:nvSpPr>
        <p:spPr>
          <a:xfrm>
            <a:off x="135846" y="3583655"/>
            <a:ext cx="1279084" cy="13643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Busbar</a:t>
            </a:r>
            <a:r>
              <a:rPr lang="en-GB" dirty="0"/>
              <a:t> Cable Support/Spacer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715740" y="3507870"/>
            <a:ext cx="1350451" cy="1386404"/>
          </a:xfrm>
          <a:prstGeom prst="roundRect">
            <a:avLst>
              <a:gd name="adj" fmla="val 46902"/>
            </a:avLst>
          </a:prstGeom>
          <a:effectLst>
            <a:softEdge rad="3175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8183" y="1168324"/>
            <a:ext cx="1617780" cy="1547442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135846" y="3507853"/>
            <a:ext cx="2870852" cy="1440160"/>
            <a:chOff x="260611" y="3507854"/>
            <a:chExt cx="2727116" cy="136805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0611" y="3579861"/>
              <a:ext cx="1215044" cy="1296047"/>
            </a:xfrm>
            <a:prstGeom prst="ellipse">
              <a:avLst/>
            </a:prstGeom>
            <a:effectLst>
              <a:outerShdw blurRad="50800" dist="50800" dir="5400000" algn="ctr" rotWithShape="0">
                <a:schemeClr val="bg1"/>
              </a:outerShdw>
            </a:effec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19672" y="3507854"/>
              <a:ext cx="1368055" cy="1368055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390337" y="856559"/>
            <a:ext cx="1617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LHC “Spider”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88009" y="1385164"/>
            <a:ext cx="1600623" cy="109133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62629" y="856559"/>
            <a:ext cx="18338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11T “Pipistrelle”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08350" y="3330250"/>
            <a:ext cx="1420030" cy="171404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3520912"/>
            <a:ext cx="1296144" cy="1382554"/>
          </a:xfrm>
          <a:prstGeom prst="ellipse">
            <a:avLst/>
          </a:prstGeom>
        </p:spPr>
      </p:pic>
      <p:pic>
        <p:nvPicPr>
          <p:cNvPr id="17" name="図 6">
            <a:extLst>
              <a:ext uri="{FF2B5EF4-FFF2-40B4-BE49-F238E27FC236}">
                <a16:creationId xmlns:a16="http://schemas.microsoft.com/office/drawing/2014/main" id="{9BD3AA9F-9D49-4849-AAA0-6755C5A6CF8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3614539"/>
            <a:ext cx="1622918" cy="120896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0332" y="3072097"/>
            <a:ext cx="28234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Q1/Q2/Q3 MQXFA/B CS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308351" y="3072097"/>
            <a:ext cx="2775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Q2/CP MCBXFA/B </a:t>
            </a:r>
            <a:r>
              <a:rPr lang="en-GB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Corr</a:t>
            </a: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588224" y="3092445"/>
            <a:ext cx="237626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212657" y="2787774"/>
            <a:ext cx="1751831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0669" y="514452"/>
            <a:ext cx="1503437" cy="2220845"/>
          </a:xfrm>
          <a:prstGeom prst="roundRect">
            <a:avLst>
              <a:gd name="adj" fmla="val 27458"/>
            </a:avLst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D9ABC32-26C3-40EF-A988-81BCAC0C1AC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967" y="1613893"/>
            <a:ext cx="838109" cy="1188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9FE70BB-E6AA-4ACA-AA02-FCFFF04323A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0074" y="1653643"/>
            <a:ext cx="798392" cy="114825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FAC7A03D-1AA0-4B7B-B4E0-D1DEC6F186D4}"/>
              </a:ext>
            </a:extLst>
          </p:cNvPr>
          <p:cNvSpPr/>
          <p:nvPr/>
        </p:nvSpPr>
        <p:spPr>
          <a:xfrm>
            <a:off x="5813863" y="4265833"/>
            <a:ext cx="607859" cy="9233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rgbClr val="0B700E"/>
                  </a:solidFill>
                  <a:prstDash val="solid"/>
                </a:ln>
                <a:solidFill>
                  <a:srgbClr val="199D3D"/>
                </a:solidFill>
                <a:effectLst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00724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5E9E49B-3FD6-4C9C-9B49-2AADA36A41AB}">
  <ds:schemaRefs>
    <ds:schemaRef ds:uri="http://schemas.microsoft.com/office/2006/metadata/properties"/>
    <ds:schemaRef ds:uri="http://schemas.microsoft.com/office/2006/documentManagement/types"/>
    <ds:schemaRef ds:uri="8946e33d-fd2f-4ae4-8ee9-d90c129cdf9e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18129</TotalTime>
  <Words>1727</Words>
  <Application>Microsoft Office PowerPoint</Application>
  <PresentationFormat>On-screen Show (16:9)</PresentationFormat>
  <Paragraphs>279</Paragraphs>
  <Slides>30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Wingdings</vt:lpstr>
      <vt:lpstr>Thème Office</vt:lpstr>
      <vt:lpstr>Busbars, internal routing, supports and expansion loops</vt:lpstr>
      <vt:lpstr>Outline</vt:lpstr>
      <vt:lpstr>Powering Circuits Overview</vt:lpstr>
      <vt:lpstr>18kA Main Circuit &amp; Trims for the Inner Triplet Layout and routing</vt:lpstr>
      <vt:lpstr>18kA Main Circuit &amp; Trims for the Inner Triplet Supporting</vt:lpstr>
      <vt:lpstr>18kA Main Circuit &amp; Trims for the Inner Triplet Expansion Loops</vt:lpstr>
      <vt:lpstr>13kA Circuits for the D1</vt:lpstr>
      <vt:lpstr>2kA Circuits for the IT Orbit Correctors</vt:lpstr>
      <vt:lpstr>Busbar Cable Support/Spacer</vt:lpstr>
      <vt:lpstr>120 and 200A for the CP HO Correctors</vt:lpstr>
      <vt:lpstr>13kA and 600A Circuits for the D2 cold mass</vt:lpstr>
      <vt:lpstr>Busbars and related components Drawing Status</vt:lpstr>
      <vt:lpstr>Lessons learnt from LHC</vt:lpstr>
      <vt:lpstr>Summary</vt:lpstr>
      <vt:lpstr>Spare slides</vt:lpstr>
      <vt:lpstr>Material and Presentation Library</vt:lpstr>
      <vt:lpstr>Busbars Layout Summary in the Inner Triplet</vt:lpstr>
      <vt:lpstr>18kA Flat Busbars</vt:lpstr>
      <vt:lpstr>D1 leads and 13kA Flat Busbars</vt:lpstr>
      <vt:lpstr>LMQXFA (Q1/Q3) extremities (Mock-up)</vt:lpstr>
      <vt:lpstr>LMQXFA (Q1/Q3) extremities (Prototype)</vt:lpstr>
      <vt:lpstr>LMQXFB (Q2) Cold Mass Extremities</vt:lpstr>
      <vt:lpstr>MQXFB connection box displacement in 2018 to gain volume for the expansion loops</vt:lpstr>
      <vt:lpstr>18 and 2kA round busses inside N1 and N2</vt:lpstr>
      <vt:lpstr>18kA round busbars insertion test</vt:lpstr>
      <vt:lpstr>PowerPoint Presentation</vt:lpstr>
      <vt:lpstr>D2 Cold Mass from Test to Tunnel configuration</vt:lpstr>
      <vt:lpstr>LMBRD (D2) Busbars integration</vt:lpstr>
      <vt:lpstr>CLIQ and k-mod Leads</vt:lpstr>
      <vt:lpstr>Interconnection Mock-up in LMF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Herve Prin</cp:lastModifiedBy>
  <cp:revision>1461</cp:revision>
  <dcterms:created xsi:type="dcterms:W3CDTF">2016-02-11T10:47:23Z</dcterms:created>
  <dcterms:modified xsi:type="dcterms:W3CDTF">2021-04-13T17:33:26Z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