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3" r:id="rId2"/>
    <p:sldId id="374" r:id="rId3"/>
    <p:sldId id="378" r:id="rId4"/>
    <p:sldId id="391" r:id="rId5"/>
    <p:sldId id="375" r:id="rId6"/>
    <p:sldId id="389" r:id="rId7"/>
    <p:sldId id="393" r:id="rId8"/>
    <p:sldId id="392" r:id="rId9"/>
    <p:sldId id="387" r:id="rId10"/>
    <p:sldId id="383" r:id="rId11"/>
    <p:sldId id="382" r:id="rId12"/>
    <p:sldId id="381" r:id="rId13"/>
    <p:sldId id="384" r:id="rId14"/>
    <p:sldId id="380" r:id="rId15"/>
    <p:sldId id="395" r:id="rId16"/>
    <p:sldId id="385" r:id="rId17"/>
    <p:sldId id="386" r:id="rId18"/>
    <p:sldId id="388" r:id="rId19"/>
    <p:sldId id="390" r:id="rId20"/>
    <p:sldId id="394" r:id="rId21"/>
    <p:sldId id="331" r:id="rId22"/>
    <p:sldId id="396" r:id="rId23"/>
    <p:sldId id="397" r:id="rId24"/>
    <p:sldId id="399" r:id="rId25"/>
    <p:sldId id="398" r:id="rId26"/>
    <p:sldId id="400" r:id="rId27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B963C"/>
    <a:srgbClr val="5A5A5A"/>
    <a:srgbClr val="64BCD9"/>
    <a:srgbClr val="898989"/>
    <a:srgbClr val="8E8E8E"/>
    <a:srgbClr val="EC12C2"/>
    <a:srgbClr val="0093BE"/>
    <a:srgbClr val="7D7D7D"/>
    <a:srgbClr val="6B6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5" autoAdjust="0"/>
    <p:restoredTop sz="94660"/>
  </p:normalViewPr>
  <p:slideViewPr>
    <p:cSldViewPr snapToGrid="0" snapToObjects="1" showGuides="1">
      <p:cViewPr varScale="1">
        <p:scale>
          <a:sx n="96" d="100"/>
          <a:sy n="96" d="100"/>
        </p:scale>
        <p:origin x="2988" y="6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447487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363906" TargetMode="External"/><Relationship Id="rId3" Type="http://schemas.openxmlformats.org/officeDocument/2006/relationships/hyperlink" Target="https://edms.cern.ch/document/2029211" TargetMode="External"/><Relationship Id="rId7" Type="http://schemas.openxmlformats.org/officeDocument/2006/relationships/hyperlink" Target="https://edms.cern.ch/document/2363904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363905" TargetMode="External"/><Relationship Id="rId5" Type="http://schemas.openxmlformats.org/officeDocument/2006/relationships/hyperlink" Target="https://edms.cern.ch/document/2187266" TargetMode="External"/><Relationship Id="rId10" Type="http://schemas.openxmlformats.org/officeDocument/2006/relationships/hyperlink" Target="https://edms.cern.ch/document/1158606" TargetMode="External"/><Relationship Id="rId4" Type="http://schemas.openxmlformats.org/officeDocument/2006/relationships/hyperlink" Target="https://edms.cern.ch/document/1963398" TargetMode="External"/><Relationship Id="rId9" Type="http://schemas.openxmlformats.org/officeDocument/2006/relationships/hyperlink" Target="https://edms.cern.ch/document/9032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edms.cern.ch/document/2515485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HV insulation tests for WP3 busbars</a:t>
            </a:r>
            <a:br>
              <a:rPr lang="en-GB" dirty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027910"/>
            <a:ext cx="6480000" cy="1716933"/>
          </a:xfrm>
        </p:spPr>
        <p:txBody>
          <a:bodyPr>
            <a:normAutofit/>
          </a:bodyPr>
          <a:lstStyle/>
          <a:p>
            <a:r>
              <a:rPr lang="en-GB" dirty="0"/>
              <a:t>A. Milanese, L. Grand-Clement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Acknowledgment: H. Prin, R. Principe, D. </a:t>
            </a:r>
            <a:r>
              <a:rPr lang="en-GB">
                <a:solidFill>
                  <a:schemeClr val="bg1">
                    <a:lumMod val="75000"/>
                  </a:schemeClr>
                </a:solidFill>
              </a:rPr>
              <a:t>Tommasini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  <a:p>
            <a:endParaRPr lang="it-IT" sz="1000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14 Apr. 2021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73014D9-08D0-4399-9711-6668760CE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72" y="933250"/>
            <a:ext cx="8449056" cy="177927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N1 line busbars MQXF (18 kA)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DA5189-630E-4945-9A3F-7F214225471F}"/>
              </a:ext>
            </a:extLst>
          </p:cNvPr>
          <p:cNvSpPr txBox="1"/>
          <p:nvPr/>
        </p:nvSpPr>
        <p:spPr>
          <a:xfrm>
            <a:off x="7361095" y="817399"/>
            <a:ext cx="16246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accent5"/>
                </a:solidFill>
              </a:rPr>
              <a:t>E. Todesco</a:t>
            </a:r>
          </a:p>
          <a:p>
            <a:pPr algn="ctr"/>
            <a:r>
              <a:rPr lang="it-IT" sz="1200" dirty="0">
                <a:solidFill>
                  <a:schemeClr val="accent5"/>
                </a:solidFill>
              </a:rPr>
              <a:t>EDMS 2029211 v.0.7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00C910A-9D8C-496D-B393-B294EDBE0A40}"/>
              </a:ext>
            </a:extLst>
          </p:cNvPr>
          <p:cNvSpPr/>
          <p:nvPr/>
        </p:nvSpPr>
        <p:spPr>
          <a:xfrm>
            <a:off x="2157046" y="1922585"/>
            <a:ext cx="5128846" cy="246184"/>
          </a:xfrm>
          <a:custGeom>
            <a:avLst/>
            <a:gdLst>
              <a:gd name="connsiteX0" fmla="*/ 0 w 5152292"/>
              <a:gd name="connsiteY0" fmla="*/ 29308 h 293077"/>
              <a:gd name="connsiteX1" fmla="*/ 0 w 5152292"/>
              <a:gd name="connsiteY1" fmla="*/ 293077 h 293077"/>
              <a:gd name="connsiteX2" fmla="*/ 5152292 w 5152292"/>
              <a:gd name="connsiteY2" fmla="*/ 293077 h 293077"/>
              <a:gd name="connsiteX3" fmla="*/ 5152292 w 5152292"/>
              <a:gd name="connsiteY3" fmla="*/ 0 h 293077"/>
              <a:gd name="connsiteX4" fmla="*/ 3897923 w 5152292"/>
              <a:gd name="connsiteY4" fmla="*/ 0 h 293077"/>
              <a:gd name="connsiteX5" fmla="*/ 3792415 w 5152292"/>
              <a:gd name="connsiteY5" fmla="*/ 105508 h 293077"/>
              <a:gd name="connsiteX6" fmla="*/ 2479431 w 5152292"/>
              <a:gd name="connsiteY6" fmla="*/ 105508 h 293077"/>
              <a:gd name="connsiteX7" fmla="*/ 2450123 w 5152292"/>
              <a:gd name="connsiteY7" fmla="*/ 134816 h 293077"/>
              <a:gd name="connsiteX8" fmla="*/ 1219200 w 5152292"/>
              <a:gd name="connsiteY8" fmla="*/ 134816 h 293077"/>
              <a:gd name="connsiteX9" fmla="*/ 0 w 5152292"/>
              <a:gd name="connsiteY9" fmla="*/ 29308 h 293077"/>
              <a:gd name="connsiteX0" fmla="*/ 0 w 5152292"/>
              <a:gd name="connsiteY0" fmla="*/ 120023 h 293077"/>
              <a:gd name="connsiteX1" fmla="*/ 0 w 5152292"/>
              <a:gd name="connsiteY1" fmla="*/ 293077 h 293077"/>
              <a:gd name="connsiteX2" fmla="*/ 5152292 w 5152292"/>
              <a:gd name="connsiteY2" fmla="*/ 293077 h 293077"/>
              <a:gd name="connsiteX3" fmla="*/ 5152292 w 5152292"/>
              <a:gd name="connsiteY3" fmla="*/ 0 h 293077"/>
              <a:gd name="connsiteX4" fmla="*/ 3897923 w 5152292"/>
              <a:gd name="connsiteY4" fmla="*/ 0 h 293077"/>
              <a:gd name="connsiteX5" fmla="*/ 3792415 w 5152292"/>
              <a:gd name="connsiteY5" fmla="*/ 105508 h 293077"/>
              <a:gd name="connsiteX6" fmla="*/ 2479431 w 5152292"/>
              <a:gd name="connsiteY6" fmla="*/ 105508 h 293077"/>
              <a:gd name="connsiteX7" fmla="*/ 2450123 w 5152292"/>
              <a:gd name="connsiteY7" fmla="*/ 134816 h 293077"/>
              <a:gd name="connsiteX8" fmla="*/ 1219200 w 5152292"/>
              <a:gd name="connsiteY8" fmla="*/ 134816 h 293077"/>
              <a:gd name="connsiteX9" fmla="*/ 0 w 5152292"/>
              <a:gd name="connsiteY9" fmla="*/ 120023 h 293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52292" h="293077">
                <a:moveTo>
                  <a:pt x="0" y="120023"/>
                </a:moveTo>
                <a:lnTo>
                  <a:pt x="0" y="293077"/>
                </a:lnTo>
                <a:lnTo>
                  <a:pt x="5152292" y="293077"/>
                </a:lnTo>
                <a:lnTo>
                  <a:pt x="5152292" y="0"/>
                </a:lnTo>
                <a:lnTo>
                  <a:pt x="3897923" y="0"/>
                </a:lnTo>
                <a:lnTo>
                  <a:pt x="3792415" y="105508"/>
                </a:lnTo>
                <a:lnTo>
                  <a:pt x="2479431" y="105508"/>
                </a:lnTo>
                <a:lnTo>
                  <a:pt x="2450123" y="134816"/>
                </a:lnTo>
                <a:lnTo>
                  <a:pt x="1219200" y="134816"/>
                </a:lnTo>
                <a:lnTo>
                  <a:pt x="0" y="120023"/>
                </a:lnTo>
                <a:close/>
              </a:path>
            </a:pathLst>
          </a:cu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15BAD436-55D5-4489-B95D-DA8454338A1C}"/>
              </a:ext>
            </a:extLst>
          </p:cNvPr>
          <p:cNvSpPr txBox="1">
            <a:spLocks/>
          </p:cNvSpPr>
          <p:nvPr/>
        </p:nvSpPr>
        <p:spPr>
          <a:xfrm>
            <a:off x="612000" y="3060061"/>
            <a:ext cx="8434800" cy="4906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Round cable being procured by TE-MSC-SCD</a:t>
            </a:r>
          </a:p>
          <a:p>
            <a:r>
              <a:rPr lang="en-GB" sz="2400" dirty="0"/>
              <a:t>Insulation (2×3×50 </a:t>
            </a:r>
            <a:r>
              <a:rPr lang="en-GB" sz="2400" dirty="0">
                <a:latin typeface="Symbol" panose="05050102010706020507" pitchFamily="18" charset="2"/>
              </a:rPr>
              <a:t>m</a:t>
            </a:r>
            <a:r>
              <a:rPr lang="en-GB" sz="2400" dirty="0"/>
              <a:t>m of polyimide) and (non conductive) mechanical reinforcement</a:t>
            </a:r>
          </a:p>
          <a:p>
            <a:pPr lvl="1"/>
            <a:r>
              <a:rPr lang="en-GB" sz="2000" dirty="0"/>
              <a:t>see presentation of J. Fleiter</a:t>
            </a:r>
          </a:p>
          <a:p>
            <a:r>
              <a:rPr lang="en-GB" sz="2400" dirty="0"/>
              <a:t>Bundle of two for mains, single cables for trims</a:t>
            </a:r>
          </a:p>
          <a:p>
            <a:r>
              <a:rPr lang="en-GB" sz="2400" dirty="0"/>
              <a:t>Non conductive sleeve put in place around the cables, but no support to hold them in N lines</a:t>
            </a:r>
          </a:p>
          <a:p>
            <a:pPr lvl="1"/>
            <a:r>
              <a:rPr lang="en-GB" sz="2000" dirty="0"/>
              <a:t>see presentations of J. Fleiter and H. Prin</a:t>
            </a:r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60090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73014D9-08D0-4399-9711-6668760CE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72" y="933250"/>
            <a:ext cx="8449056" cy="177927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N1 line busbars MQXF (18 kA)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DA5189-630E-4945-9A3F-7F214225471F}"/>
              </a:ext>
            </a:extLst>
          </p:cNvPr>
          <p:cNvSpPr txBox="1"/>
          <p:nvPr/>
        </p:nvSpPr>
        <p:spPr>
          <a:xfrm>
            <a:off x="7361095" y="817399"/>
            <a:ext cx="16246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accent5"/>
                </a:solidFill>
              </a:rPr>
              <a:t>E. Todesco</a:t>
            </a:r>
          </a:p>
          <a:p>
            <a:pPr algn="ctr"/>
            <a:r>
              <a:rPr lang="it-IT" sz="1200" dirty="0">
                <a:solidFill>
                  <a:schemeClr val="accent5"/>
                </a:solidFill>
              </a:rPr>
              <a:t>EDMS 2029211 v.0.7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00C910A-9D8C-496D-B393-B294EDBE0A40}"/>
              </a:ext>
            </a:extLst>
          </p:cNvPr>
          <p:cNvSpPr/>
          <p:nvPr/>
        </p:nvSpPr>
        <p:spPr>
          <a:xfrm>
            <a:off x="2157046" y="1922585"/>
            <a:ext cx="5128846" cy="246184"/>
          </a:xfrm>
          <a:custGeom>
            <a:avLst/>
            <a:gdLst>
              <a:gd name="connsiteX0" fmla="*/ 0 w 5152292"/>
              <a:gd name="connsiteY0" fmla="*/ 29308 h 293077"/>
              <a:gd name="connsiteX1" fmla="*/ 0 w 5152292"/>
              <a:gd name="connsiteY1" fmla="*/ 293077 h 293077"/>
              <a:gd name="connsiteX2" fmla="*/ 5152292 w 5152292"/>
              <a:gd name="connsiteY2" fmla="*/ 293077 h 293077"/>
              <a:gd name="connsiteX3" fmla="*/ 5152292 w 5152292"/>
              <a:gd name="connsiteY3" fmla="*/ 0 h 293077"/>
              <a:gd name="connsiteX4" fmla="*/ 3897923 w 5152292"/>
              <a:gd name="connsiteY4" fmla="*/ 0 h 293077"/>
              <a:gd name="connsiteX5" fmla="*/ 3792415 w 5152292"/>
              <a:gd name="connsiteY5" fmla="*/ 105508 h 293077"/>
              <a:gd name="connsiteX6" fmla="*/ 2479431 w 5152292"/>
              <a:gd name="connsiteY6" fmla="*/ 105508 h 293077"/>
              <a:gd name="connsiteX7" fmla="*/ 2450123 w 5152292"/>
              <a:gd name="connsiteY7" fmla="*/ 134816 h 293077"/>
              <a:gd name="connsiteX8" fmla="*/ 1219200 w 5152292"/>
              <a:gd name="connsiteY8" fmla="*/ 134816 h 293077"/>
              <a:gd name="connsiteX9" fmla="*/ 0 w 5152292"/>
              <a:gd name="connsiteY9" fmla="*/ 29308 h 293077"/>
              <a:gd name="connsiteX0" fmla="*/ 0 w 5152292"/>
              <a:gd name="connsiteY0" fmla="*/ 120023 h 293077"/>
              <a:gd name="connsiteX1" fmla="*/ 0 w 5152292"/>
              <a:gd name="connsiteY1" fmla="*/ 293077 h 293077"/>
              <a:gd name="connsiteX2" fmla="*/ 5152292 w 5152292"/>
              <a:gd name="connsiteY2" fmla="*/ 293077 h 293077"/>
              <a:gd name="connsiteX3" fmla="*/ 5152292 w 5152292"/>
              <a:gd name="connsiteY3" fmla="*/ 0 h 293077"/>
              <a:gd name="connsiteX4" fmla="*/ 3897923 w 5152292"/>
              <a:gd name="connsiteY4" fmla="*/ 0 h 293077"/>
              <a:gd name="connsiteX5" fmla="*/ 3792415 w 5152292"/>
              <a:gd name="connsiteY5" fmla="*/ 105508 h 293077"/>
              <a:gd name="connsiteX6" fmla="*/ 2479431 w 5152292"/>
              <a:gd name="connsiteY6" fmla="*/ 105508 h 293077"/>
              <a:gd name="connsiteX7" fmla="*/ 2450123 w 5152292"/>
              <a:gd name="connsiteY7" fmla="*/ 134816 h 293077"/>
              <a:gd name="connsiteX8" fmla="*/ 1219200 w 5152292"/>
              <a:gd name="connsiteY8" fmla="*/ 134816 h 293077"/>
              <a:gd name="connsiteX9" fmla="*/ 0 w 5152292"/>
              <a:gd name="connsiteY9" fmla="*/ 120023 h 293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52292" h="293077">
                <a:moveTo>
                  <a:pt x="0" y="120023"/>
                </a:moveTo>
                <a:lnTo>
                  <a:pt x="0" y="293077"/>
                </a:lnTo>
                <a:lnTo>
                  <a:pt x="5152292" y="293077"/>
                </a:lnTo>
                <a:lnTo>
                  <a:pt x="5152292" y="0"/>
                </a:lnTo>
                <a:lnTo>
                  <a:pt x="3897923" y="0"/>
                </a:lnTo>
                <a:lnTo>
                  <a:pt x="3792415" y="105508"/>
                </a:lnTo>
                <a:lnTo>
                  <a:pt x="2479431" y="105508"/>
                </a:lnTo>
                <a:lnTo>
                  <a:pt x="2450123" y="134816"/>
                </a:lnTo>
                <a:lnTo>
                  <a:pt x="1219200" y="134816"/>
                </a:lnTo>
                <a:lnTo>
                  <a:pt x="0" y="120023"/>
                </a:lnTo>
                <a:close/>
              </a:path>
            </a:pathLst>
          </a:cu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3A46CCBC-9BED-4A16-8821-46A4A396A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2847293"/>
            <a:ext cx="8434800" cy="3204166"/>
          </a:xfrm>
        </p:spPr>
        <p:txBody>
          <a:bodyPr>
            <a:noAutofit/>
          </a:bodyPr>
          <a:lstStyle/>
          <a:p>
            <a:pPr marL="457200" lvl="1" indent="-457200">
              <a:buFont typeface="+mj-lt"/>
              <a:buAutoNum type="arabicPeriod"/>
            </a:pPr>
            <a:r>
              <a:rPr lang="en-GB" sz="2000" dirty="0"/>
              <a:t>As received, before insertion into N lines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cable to cable for the bundle of two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cable(s) to external surface</a:t>
            </a:r>
          </a:p>
          <a:p>
            <a:pPr marL="1200150" lvl="3" indent="-342900"/>
            <a:r>
              <a:rPr lang="en-GB" sz="1600" dirty="0"/>
              <a:t>external surface = bath of metallic balls                                                                      (similar principle for LHC busbars)                                                                        or Al foil (wrapped around the delivered cable)</a:t>
            </a:r>
          </a:p>
          <a:p>
            <a:pPr marL="742950" lvl="2" indent="-342900"/>
            <a:r>
              <a:rPr lang="en-GB" sz="1800" dirty="0"/>
              <a:t>insulation to be tested continuously online at 10 kV                                          at cable production, see presentation of J. Fleiter 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GB" sz="2000" dirty="0"/>
              <a:t>After insertion into N lines, before splicing</a:t>
            </a:r>
          </a:p>
          <a:p>
            <a:pPr marL="742950" lvl="2" indent="-342900"/>
            <a:r>
              <a:rPr lang="en-GB" sz="1800" dirty="0"/>
              <a:t>cables already bent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each cable to N line tube + all other cables grounded</a:t>
            </a:r>
          </a:p>
          <a:p>
            <a:pPr marL="742950" lvl="2" indent="-342900"/>
            <a:endParaRPr lang="en-GB" sz="1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4084F7-10FD-4399-ADB3-E16979683DB1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6395031" y="3773103"/>
            <a:ext cx="2039962" cy="1504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4A0E66-68BE-4383-9178-F647BC0F0DF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0678" y="2925770"/>
            <a:ext cx="3160834" cy="1070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6455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F4A9D84-6FFF-4AF9-902D-2A1C313AC8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61" y="917124"/>
            <a:ext cx="8472678" cy="177927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N2 line busbars MCBXF (2 kA)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DA5189-630E-4945-9A3F-7F214225471F}"/>
              </a:ext>
            </a:extLst>
          </p:cNvPr>
          <p:cNvSpPr txBox="1"/>
          <p:nvPr/>
        </p:nvSpPr>
        <p:spPr>
          <a:xfrm>
            <a:off x="7361095" y="817399"/>
            <a:ext cx="16246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accent5"/>
                </a:solidFill>
              </a:rPr>
              <a:t>E. Todesco</a:t>
            </a:r>
          </a:p>
          <a:p>
            <a:pPr algn="ctr"/>
            <a:r>
              <a:rPr lang="it-IT" sz="1200" dirty="0">
                <a:solidFill>
                  <a:schemeClr val="accent5"/>
                </a:solidFill>
              </a:rPr>
              <a:t>EDMS 2029211 v.0.7</a:t>
            </a:r>
            <a:endParaRPr lang="en-GB" sz="1200" dirty="0">
              <a:solidFill>
                <a:schemeClr val="accent5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8FA8F31-DC93-4430-8824-FFB8D3F969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61" y="2545352"/>
            <a:ext cx="8472678" cy="177927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E265A8F2-F9D9-41CF-8D2D-A95897158CE4}"/>
              </a:ext>
            </a:extLst>
          </p:cNvPr>
          <p:cNvSpPr/>
          <p:nvPr/>
        </p:nvSpPr>
        <p:spPr>
          <a:xfrm>
            <a:off x="2033162" y="1936994"/>
            <a:ext cx="5256000" cy="247406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A41EA2-1E0B-411F-BE4D-D000484478A0}"/>
              </a:ext>
            </a:extLst>
          </p:cNvPr>
          <p:cNvSpPr/>
          <p:nvPr/>
        </p:nvSpPr>
        <p:spPr>
          <a:xfrm>
            <a:off x="4505433" y="3568183"/>
            <a:ext cx="2772000" cy="247406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E2587DB-5BC1-4A78-A5FE-F919FF12DA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61" y="4573270"/>
            <a:ext cx="8472678" cy="178308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A5B2081C-3453-4D79-937D-B4FAD1113402}"/>
              </a:ext>
            </a:extLst>
          </p:cNvPr>
          <p:cNvSpPr/>
          <p:nvPr/>
        </p:nvSpPr>
        <p:spPr>
          <a:xfrm>
            <a:off x="4601826" y="5599377"/>
            <a:ext cx="2700000" cy="247406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851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N2 line busbars MCBXF (2 kA)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3A46CCBC-9BED-4A16-8821-46A4A396A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20699"/>
            <a:ext cx="8434800" cy="3204166"/>
          </a:xfrm>
        </p:spPr>
        <p:txBody>
          <a:bodyPr>
            <a:noAutofit/>
          </a:bodyPr>
          <a:lstStyle/>
          <a:p>
            <a:r>
              <a:rPr lang="en-GB" sz="2000" dirty="0"/>
              <a:t>Round cable being procured by TE-MSC-SCD</a:t>
            </a:r>
          </a:p>
          <a:p>
            <a:r>
              <a:rPr lang="en-GB" sz="2000" dirty="0"/>
              <a:t>Insulation (2×3×50 </a:t>
            </a:r>
            <a:r>
              <a:rPr lang="en-GB" sz="2000" dirty="0">
                <a:latin typeface="Symbol" panose="05050102010706020507" pitchFamily="18" charset="2"/>
              </a:rPr>
              <a:t>m</a:t>
            </a:r>
            <a:r>
              <a:rPr lang="en-GB" sz="2000" dirty="0"/>
              <a:t>m of polyimide) and (non conductive) mechanical reinforcement</a:t>
            </a:r>
          </a:p>
          <a:p>
            <a:pPr lvl="1"/>
            <a:r>
              <a:rPr lang="en-GB" sz="1800" dirty="0"/>
              <a:t>see presentation of J. Fleiter</a:t>
            </a:r>
          </a:p>
          <a:p>
            <a:r>
              <a:rPr lang="en-GB" sz="2000" dirty="0"/>
              <a:t>Bundle of two × two for mains of vertical / horizontal corrector</a:t>
            </a:r>
          </a:p>
          <a:p>
            <a:pPr marL="0" lvl="1" indent="0">
              <a:buNone/>
            </a:pPr>
            <a:endParaRPr lang="en-GB" sz="1400" dirty="0"/>
          </a:p>
          <a:p>
            <a:pPr marL="457200" lvl="1" indent="-457200">
              <a:buFont typeface="+mj-lt"/>
              <a:buAutoNum type="arabicPeriod"/>
            </a:pPr>
            <a:r>
              <a:rPr lang="en-GB" sz="2000" dirty="0"/>
              <a:t>As received, before insertion into N lines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each cable to all other cables (bundle of four)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cables to external surface</a:t>
            </a:r>
          </a:p>
          <a:p>
            <a:pPr marL="1200150" lvl="3" indent="-342900"/>
            <a:r>
              <a:rPr lang="en-GB" sz="1600" dirty="0"/>
              <a:t>external surface = bath of metallic balls or Al foil (wrapped                                             around the delivered cable)</a:t>
            </a:r>
          </a:p>
          <a:p>
            <a:pPr marL="742950" lvl="2" indent="-342900"/>
            <a:r>
              <a:rPr lang="en-GB" sz="1800" dirty="0"/>
              <a:t>insulation to be tested continuously online at 10 kV                                          at cable production, see presentation of J. Fleiter </a:t>
            </a:r>
          </a:p>
          <a:p>
            <a:pPr marL="742950" lvl="2" indent="-342900"/>
            <a:endParaRPr lang="en-GB" sz="1400" dirty="0">
              <a:solidFill>
                <a:srgbClr val="FF0000"/>
              </a:solidFill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en-GB" sz="2000" dirty="0"/>
              <a:t>After insertion into N lines, before splicing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each cable to N line tube + all other cables grounded</a:t>
            </a:r>
          </a:p>
          <a:p>
            <a:pPr marL="400050" lvl="2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252418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A0B80B3-93A5-46F2-BC34-454A492925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22" y="723100"/>
            <a:ext cx="8334756" cy="21351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Internal / N line busbars MCBRD (600 A)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DA5189-630E-4945-9A3F-7F214225471F}"/>
              </a:ext>
            </a:extLst>
          </p:cNvPr>
          <p:cNvSpPr txBox="1"/>
          <p:nvPr/>
        </p:nvSpPr>
        <p:spPr>
          <a:xfrm>
            <a:off x="7361095" y="740399"/>
            <a:ext cx="16246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accent5"/>
                </a:solidFill>
              </a:rPr>
              <a:t>E. Todesco</a:t>
            </a:r>
          </a:p>
          <a:p>
            <a:pPr algn="ctr"/>
            <a:r>
              <a:rPr lang="it-IT" sz="1200" dirty="0">
                <a:solidFill>
                  <a:schemeClr val="accent5"/>
                </a:solidFill>
              </a:rPr>
              <a:t>EDMS 2029211 v.0.7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A84431-AECD-43C0-B224-8A9AEDABED7F}"/>
              </a:ext>
            </a:extLst>
          </p:cNvPr>
          <p:cNvSpPr/>
          <p:nvPr/>
        </p:nvSpPr>
        <p:spPr>
          <a:xfrm>
            <a:off x="1421999" y="1727425"/>
            <a:ext cx="4536000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FCA03D-B7C1-4F45-819C-E6ED46182A83}"/>
              </a:ext>
            </a:extLst>
          </p:cNvPr>
          <p:cNvSpPr/>
          <p:nvPr/>
        </p:nvSpPr>
        <p:spPr>
          <a:xfrm>
            <a:off x="1421999" y="1904831"/>
            <a:ext cx="6120000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127A926-35F5-45DF-9C44-1DF73B7DE7F8}"/>
              </a:ext>
            </a:extLst>
          </p:cNvPr>
          <p:cNvSpPr/>
          <p:nvPr/>
        </p:nvSpPr>
        <p:spPr>
          <a:xfrm>
            <a:off x="612000" y="1045654"/>
            <a:ext cx="2285204" cy="459219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8065" y="2958324"/>
            <a:ext cx="8334755" cy="3647282"/>
          </a:xfrm>
          <a:noFill/>
        </p:spPr>
        <p:txBody>
          <a:bodyPr>
            <a:noAutofit/>
          </a:bodyPr>
          <a:lstStyle/>
          <a:p>
            <a:pPr marL="342900" lvl="1" indent="-342900"/>
            <a:r>
              <a:rPr lang="en-GB" sz="2000" dirty="0"/>
              <a:t>Bundles of 2 × 2 cables, provided by TE-MSC-SCD</a:t>
            </a:r>
          </a:p>
          <a:p>
            <a:pPr marL="742950" lvl="2" indent="-342900"/>
            <a:r>
              <a:rPr lang="en-GB" sz="1600" dirty="0"/>
              <a:t>same as used in LHC (orbit correctors, trim quads, etc.)</a:t>
            </a:r>
          </a:p>
          <a:p>
            <a:pPr marL="742950" lvl="2" indent="-342900"/>
            <a:r>
              <a:rPr lang="en-GB" sz="1600" dirty="0"/>
              <a:t>in a stainless steel sheath</a:t>
            </a:r>
          </a:p>
          <a:p>
            <a:pPr marL="742950" lvl="2" indent="-342900"/>
            <a:r>
              <a:rPr lang="en-GB" sz="1600" dirty="0"/>
              <a:t>internal part: in a </a:t>
            </a:r>
            <a:r>
              <a:rPr lang="en-GB" sz="1600" dirty="0" err="1"/>
              <a:t>goulotte</a:t>
            </a:r>
            <a:endParaRPr lang="en-GB" sz="1600" dirty="0"/>
          </a:p>
          <a:p>
            <a:pPr marL="742950" lvl="2" indent="-342900"/>
            <a:r>
              <a:rPr lang="en-GB" sz="1600" dirty="0"/>
              <a:t>external part: protected in a PP </a:t>
            </a:r>
            <a:r>
              <a:rPr lang="en-GB" sz="1600" dirty="0" err="1"/>
              <a:t>pliozip</a:t>
            </a:r>
            <a:r>
              <a:rPr lang="en-GB" sz="1600" dirty="0"/>
              <a:t> and then inserted in a N line like tube</a:t>
            </a:r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52566B-09FD-4B70-BFF4-92F1853A17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056" b="22128"/>
          <a:stretch/>
        </p:blipFill>
        <p:spPr>
          <a:xfrm>
            <a:off x="2429083" y="4566451"/>
            <a:ext cx="5744818" cy="209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386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A0B80B3-93A5-46F2-BC34-454A492925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22" y="723100"/>
            <a:ext cx="8334756" cy="21351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Internal / N line busbars MCBRD (600 A)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DA5189-630E-4945-9A3F-7F214225471F}"/>
              </a:ext>
            </a:extLst>
          </p:cNvPr>
          <p:cNvSpPr txBox="1"/>
          <p:nvPr/>
        </p:nvSpPr>
        <p:spPr>
          <a:xfrm>
            <a:off x="7361095" y="740399"/>
            <a:ext cx="16246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accent5"/>
                </a:solidFill>
              </a:rPr>
              <a:t>E. Todesco</a:t>
            </a:r>
          </a:p>
          <a:p>
            <a:pPr algn="ctr"/>
            <a:r>
              <a:rPr lang="it-IT" sz="1200" dirty="0">
                <a:solidFill>
                  <a:schemeClr val="accent5"/>
                </a:solidFill>
              </a:rPr>
              <a:t>EDMS 2029211 v.0.7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A84431-AECD-43C0-B224-8A9AEDABED7F}"/>
              </a:ext>
            </a:extLst>
          </p:cNvPr>
          <p:cNvSpPr/>
          <p:nvPr/>
        </p:nvSpPr>
        <p:spPr>
          <a:xfrm>
            <a:off x="1421999" y="1727425"/>
            <a:ext cx="4536000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FCA03D-B7C1-4F45-819C-E6ED46182A83}"/>
              </a:ext>
            </a:extLst>
          </p:cNvPr>
          <p:cNvSpPr/>
          <p:nvPr/>
        </p:nvSpPr>
        <p:spPr>
          <a:xfrm>
            <a:off x="1421999" y="1904831"/>
            <a:ext cx="6120000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127A926-35F5-45DF-9C44-1DF73B7DE7F8}"/>
              </a:ext>
            </a:extLst>
          </p:cNvPr>
          <p:cNvSpPr/>
          <p:nvPr/>
        </p:nvSpPr>
        <p:spPr>
          <a:xfrm>
            <a:off x="612000" y="1045654"/>
            <a:ext cx="2285204" cy="459219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8065" y="3123974"/>
            <a:ext cx="8334755" cy="3647282"/>
          </a:xfrm>
          <a:noFill/>
        </p:spPr>
        <p:txBody>
          <a:bodyPr>
            <a:noAutofit/>
          </a:bodyPr>
          <a:lstStyle/>
          <a:p>
            <a:pPr marL="457200" lvl="1" indent="-457200">
              <a:buFont typeface="+mj-lt"/>
              <a:buAutoNum type="arabicPeriod"/>
            </a:pPr>
            <a:r>
              <a:rPr lang="en-GB" sz="2000" dirty="0"/>
              <a:t>As received, before insertion into cold mass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each cable to external metallic sheath + all other cables (bundle of four) grounded</a:t>
            </a:r>
          </a:p>
          <a:p>
            <a:pPr marL="742950" lvl="2" indent="-342900"/>
            <a:r>
              <a:rPr lang="en-GB" sz="1800" dirty="0"/>
              <a:t>single cable recently tested at 10 kV</a:t>
            </a:r>
          </a:p>
          <a:p>
            <a:pPr marL="742950" lvl="2" indent="-342900"/>
            <a:endParaRPr lang="en-GB" sz="1800" dirty="0"/>
          </a:p>
          <a:p>
            <a:pPr marL="457200" lvl="1" indent="-457200">
              <a:buFont typeface="+mj-lt"/>
              <a:buAutoNum type="arabicPeriod"/>
            </a:pPr>
            <a:r>
              <a:rPr lang="en-GB" sz="2000" dirty="0"/>
              <a:t>After insertion into cold mass, before splicing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each cable to cold mass (yoke and coils) + all other cables grounded</a:t>
            </a:r>
          </a:p>
        </p:txBody>
      </p:sp>
    </p:spTree>
    <p:extLst>
      <p:ext uri="{BB962C8B-B14F-4D97-AF65-F5344CB8AC3E}">
        <p14:creationId xmlns:p14="http://schemas.microsoft.com/office/powerpoint/2010/main" val="2872321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73014D9-08D0-4399-9711-6668760CE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72" y="780844"/>
            <a:ext cx="8449056" cy="177927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DCM/DFX busbars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DA5189-630E-4945-9A3F-7F214225471F}"/>
              </a:ext>
            </a:extLst>
          </p:cNvPr>
          <p:cNvSpPr txBox="1"/>
          <p:nvPr/>
        </p:nvSpPr>
        <p:spPr>
          <a:xfrm>
            <a:off x="7361095" y="817399"/>
            <a:ext cx="16246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accent5"/>
                </a:solidFill>
              </a:rPr>
              <a:t>E. Todesco</a:t>
            </a:r>
          </a:p>
          <a:p>
            <a:pPr algn="ctr"/>
            <a:r>
              <a:rPr lang="it-IT" sz="1200" dirty="0">
                <a:solidFill>
                  <a:schemeClr val="accent5"/>
                </a:solidFill>
              </a:rPr>
              <a:t>EDMS 2029211 v.0.7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A84431-AECD-43C0-B224-8A9AEDABED7F}"/>
              </a:ext>
            </a:extLst>
          </p:cNvPr>
          <p:cNvSpPr/>
          <p:nvPr/>
        </p:nvSpPr>
        <p:spPr>
          <a:xfrm>
            <a:off x="7167684" y="1752594"/>
            <a:ext cx="1204791" cy="271628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64A438F-6E3D-48B7-BD80-117ED90F08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61" y="2395426"/>
            <a:ext cx="8472678" cy="177927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2D1953-C5E8-47AB-ADCC-8BD7AEF98E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61" y="4232616"/>
            <a:ext cx="8472678" cy="178308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8B99F62-93E4-4915-A603-8438DA49FA63}"/>
              </a:ext>
            </a:extLst>
          </p:cNvPr>
          <p:cNvSpPr/>
          <p:nvPr/>
        </p:nvSpPr>
        <p:spPr>
          <a:xfrm>
            <a:off x="7176022" y="3424712"/>
            <a:ext cx="1204791" cy="216000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3FDCF6F-6D02-44CF-9960-DC255849A987}"/>
              </a:ext>
            </a:extLst>
          </p:cNvPr>
          <p:cNvSpPr/>
          <p:nvPr/>
        </p:nvSpPr>
        <p:spPr>
          <a:xfrm>
            <a:off x="7167683" y="5205616"/>
            <a:ext cx="1204791" cy="108000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3CB56315-17B9-43EE-BB0D-25895738C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2547" y="6247420"/>
            <a:ext cx="3783387" cy="468930"/>
          </a:xfrm>
        </p:spPr>
        <p:txBody>
          <a:bodyPr>
            <a:noAutofit/>
          </a:bodyPr>
          <a:lstStyle/>
          <a:p>
            <a:pPr marL="0" lvl="1" indent="0" algn="ctr">
              <a:buNone/>
            </a:pPr>
            <a:r>
              <a:rPr lang="en-GB" sz="2000" dirty="0"/>
              <a:t>only one case for MCBXF shown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65708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DCM/DFX busbars and DFM busbars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3A46CCBC-9BED-4A16-8821-46A4A396A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93695"/>
            <a:ext cx="8434800" cy="3204166"/>
          </a:xfrm>
        </p:spPr>
        <p:txBody>
          <a:bodyPr>
            <a:noAutofit/>
          </a:bodyPr>
          <a:lstStyle/>
          <a:p>
            <a:r>
              <a:rPr lang="en-GB" sz="2000" dirty="0"/>
              <a:t>Same round cable as for N lines</a:t>
            </a:r>
          </a:p>
          <a:p>
            <a:r>
              <a:rPr lang="en-GB" sz="2000" dirty="0"/>
              <a:t>7 × 18 kA</a:t>
            </a:r>
          </a:p>
          <a:p>
            <a:pPr marL="742950" lvl="2" indent="-342900"/>
            <a:r>
              <a:rPr lang="en-GB" sz="1600" dirty="0"/>
              <a:t>5 for MQXFB (2 main + 3 trims)</a:t>
            </a:r>
          </a:p>
          <a:p>
            <a:pPr marL="742950" lvl="2" indent="-342900"/>
            <a:r>
              <a:rPr lang="en-GB" sz="1600" dirty="0"/>
              <a:t>2 for MBXF</a:t>
            </a:r>
          </a:p>
          <a:p>
            <a:pPr marL="342900" lvl="1" indent="-342900"/>
            <a:r>
              <a:rPr lang="en-GB" sz="2000" dirty="0"/>
              <a:t>3 × 4 × 2 kA</a:t>
            </a:r>
          </a:p>
          <a:p>
            <a:pPr marL="742950" lvl="2" indent="-342900"/>
            <a:r>
              <a:rPr lang="en-GB" sz="1600" dirty="0"/>
              <a:t>bundle of 4 for each MCBXF</a:t>
            </a:r>
          </a:p>
          <a:p>
            <a:pPr marL="342900" lvl="1" indent="-342900"/>
            <a:endParaRPr lang="en-GB" sz="2000" dirty="0"/>
          </a:p>
          <a:p>
            <a:pPr marL="457200" lvl="1" indent="-457200">
              <a:buFont typeface="+mj-lt"/>
              <a:buAutoNum type="arabicPeriod"/>
            </a:pPr>
            <a:r>
              <a:rPr lang="en-GB" sz="2000" dirty="0"/>
              <a:t>As received, before preparation of the plugs</a:t>
            </a:r>
          </a:p>
          <a:p>
            <a:pPr marL="742950" lvl="2" indent="-342900"/>
            <a:r>
              <a:rPr lang="en-GB" sz="1800" dirty="0"/>
              <a:t>as before, this is a test of the individual cable or bundle of cables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GB" sz="2000" dirty="0"/>
              <a:t>After insertion into </a:t>
            </a:r>
            <a:r>
              <a:rPr lang="en-GB" sz="2000" dirty="0">
                <a:latin typeface="Symbol" panose="05050102010706020507" pitchFamily="18" charset="2"/>
              </a:rPr>
              <a:t>L</a:t>
            </a:r>
            <a:r>
              <a:rPr lang="en-GB" sz="2000" dirty="0"/>
              <a:t> plate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each cable (18 or 2 kA) to plate + all other cables grounded</a:t>
            </a:r>
          </a:p>
          <a:p>
            <a:pPr marL="1200150" lvl="3" indent="-342900"/>
            <a:r>
              <a:rPr lang="en-GB" sz="1600" dirty="0"/>
              <a:t>particularly relevant for bundles of 4</a:t>
            </a:r>
          </a:p>
          <a:p>
            <a:pPr marL="342900" lvl="1" indent="-342900"/>
            <a:r>
              <a:rPr lang="en-GB" sz="2200" dirty="0"/>
              <a:t>Similar tests after welding of </a:t>
            </a:r>
            <a:r>
              <a:rPr lang="en-GB" sz="2200" dirty="0">
                <a:latin typeface="Symbol" panose="05050102010706020507" pitchFamily="18" charset="2"/>
              </a:rPr>
              <a:t>L</a:t>
            </a:r>
            <a:r>
              <a:rPr lang="en-GB" sz="2200" dirty="0"/>
              <a:t> plate in DCM</a:t>
            </a:r>
          </a:p>
          <a:p>
            <a:pPr marL="342900" lvl="1" indent="-342900"/>
            <a:r>
              <a:rPr lang="en-GB" sz="2200" dirty="0"/>
              <a:t>Cold diodes to be discussed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B435763B-FDE3-4042-BAD0-5265862A3752}"/>
              </a:ext>
            </a:extLst>
          </p:cNvPr>
          <p:cNvSpPr txBox="1">
            <a:spLocks/>
          </p:cNvSpPr>
          <p:nvPr/>
        </p:nvSpPr>
        <p:spPr>
          <a:xfrm>
            <a:off x="5217867" y="1105065"/>
            <a:ext cx="3553599" cy="1214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200" dirty="0">
                <a:solidFill>
                  <a:schemeClr val="accent6"/>
                </a:solidFill>
              </a:rPr>
              <a:t>topic more for DCM review</a:t>
            </a:r>
          </a:p>
          <a:p>
            <a:pPr marL="0" indent="0" algn="ctr">
              <a:buNone/>
            </a:pPr>
            <a:endParaRPr lang="en-GB" sz="2200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GB" sz="2200" dirty="0">
                <a:solidFill>
                  <a:schemeClr val="accent6"/>
                </a:solidFill>
              </a:rPr>
              <a:t>DFM case similar</a:t>
            </a:r>
          </a:p>
          <a:p>
            <a:pPr marL="0" indent="0" algn="ctr">
              <a:buNone/>
            </a:pPr>
            <a:r>
              <a:rPr lang="en-GB" sz="1600" dirty="0">
                <a:solidFill>
                  <a:schemeClr val="accent6"/>
                </a:solidFill>
              </a:rPr>
              <a:t>(simpler, no diodes and less plugs)</a:t>
            </a:r>
          </a:p>
          <a:p>
            <a:pPr marL="0" indent="0" algn="ctr">
              <a:buNone/>
            </a:pPr>
            <a:endParaRPr lang="en-GB" sz="2200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endParaRPr lang="en-GB" sz="2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325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Other considerations and conclusion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3A46CCBC-9BED-4A16-8821-46A4A396A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995" y="893695"/>
            <a:ext cx="8434800" cy="3204166"/>
          </a:xfrm>
        </p:spPr>
        <p:txBody>
          <a:bodyPr>
            <a:noAutofit/>
          </a:bodyPr>
          <a:lstStyle/>
          <a:p>
            <a:r>
              <a:rPr lang="en-GB" sz="2000" dirty="0"/>
              <a:t>Proper EDMS document to be prepared and approved</a:t>
            </a:r>
          </a:p>
          <a:p>
            <a:pPr lvl="1"/>
            <a:r>
              <a:rPr lang="en-GB" sz="1600" dirty="0"/>
              <a:t>ex. Flowchart of the electrical tests throughout the production of LQMXFB, </a:t>
            </a:r>
            <a:r>
              <a:rPr lang="en-GB" sz="1600" dirty="0">
                <a:hlinkClick r:id="rId3"/>
              </a:rPr>
              <a:t>2447487</a:t>
            </a:r>
            <a:endParaRPr lang="en-GB" sz="1600" dirty="0"/>
          </a:p>
          <a:p>
            <a:pPr lvl="1"/>
            <a:r>
              <a:rPr lang="en-GB" sz="1600" dirty="0"/>
              <a:t>consider type tests and production tests</a:t>
            </a:r>
          </a:p>
          <a:p>
            <a:pPr lvl="1"/>
            <a:r>
              <a:rPr lang="en-GB" sz="1600" dirty="0"/>
              <a:t>detail voltage ramp, test durations and max. leakage currents</a:t>
            </a:r>
          </a:p>
          <a:p>
            <a:pPr lvl="1"/>
            <a:r>
              <a:rPr lang="en-GB" sz="1600" dirty="0"/>
              <a:t>discuss possible dielectric resistance measurement at intermediate voltage before / after high voltage leakage current test</a:t>
            </a:r>
          </a:p>
          <a:p>
            <a:pPr lvl="1"/>
            <a:r>
              <a:rPr lang="en-GB" sz="1600" dirty="0"/>
              <a:t>repairs in case of certain faults can be a possibility</a:t>
            </a:r>
          </a:p>
          <a:p>
            <a:pPr lvl="1"/>
            <a:r>
              <a:rPr lang="en-GB" sz="1600" dirty="0"/>
              <a:t>acceptance test of various round cable to be discussed also according to design</a:t>
            </a:r>
          </a:p>
          <a:p>
            <a:endParaRPr lang="en-GB" sz="2000" dirty="0"/>
          </a:p>
          <a:p>
            <a:r>
              <a:rPr lang="en-GB" sz="2000" dirty="0"/>
              <a:t>Splices insulations</a:t>
            </a:r>
          </a:p>
          <a:p>
            <a:pPr marL="742950" lvl="2" indent="-342900"/>
            <a:r>
              <a:rPr lang="en-GB" sz="1600" dirty="0"/>
              <a:t>not covered separately, designed and executed to withstand test voltages as the corresponding circuit</a:t>
            </a:r>
          </a:p>
          <a:p>
            <a:pPr marL="342900" lvl="1" indent="-342900"/>
            <a:endParaRPr lang="en-GB" sz="2000" dirty="0"/>
          </a:p>
          <a:p>
            <a:pPr marL="342900" lvl="1" indent="-342900"/>
            <a:r>
              <a:rPr lang="en-GB" sz="2000" dirty="0"/>
              <a:t>Keep in mind in the design and inspections also LHC experience</a:t>
            </a:r>
          </a:p>
          <a:p>
            <a:pPr marL="742950" lvl="2" indent="-342900"/>
            <a:r>
              <a:rPr lang="en-GB" sz="1600" dirty="0"/>
              <a:t>13 kA busbars a bit too close to ground and experiencing thermal movements</a:t>
            </a:r>
          </a:p>
          <a:p>
            <a:pPr marL="742950" lvl="2" indent="-342900"/>
            <a:r>
              <a:rPr lang="en-GB" sz="1600" dirty="0"/>
              <a:t>recent reminders for MB and SSS 500…</a:t>
            </a:r>
          </a:p>
        </p:txBody>
      </p:sp>
    </p:spTree>
    <p:extLst>
      <p:ext uri="{BB962C8B-B14F-4D97-AF65-F5344CB8AC3E}">
        <p14:creationId xmlns:p14="http://schemas.microsoft.com/office/powerpoint/2010/main" val="23787756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3A46CCBC-9BED-4A16-8821-46A4A396A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995" y="639691"/>
            <a:ext cx="8434800" cy="3204166"/>
          </a:xfrm>
        </p:spPr>
        <p:txBody>
          <a:bodyPr>
            <a:noAutofit/>
          </a:bodyPr>
          <a:lstStyle/>
          <a:p>
            <a:r>
              <a:rPr lang="en-GB" sz="1800" dirty="0">
                <a:hlinkClick r:id="rId3"/>
              </a:rPr>
              <a:t>2029211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    HL-LHC WP3 Bus Bars technical specification and conceptual lay out</a:t>
            </a:r>
          </a:p>
          <a:p>
            <a:r>
              <a:rPr lang="en-GB" sz="1800" dirty="0">
                <a:hlinkClick r:id="rId4"/>
              </a:rPr>
              <a:t>1963398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    HL-LHC Electrical Design Criteria for the IT magnets</a:t>
            </a:r>
          </a:p>
          <a:p>
            <a:r>
              <a:rPr lang="en-GB" sz="1800" dirty="0">
                <a:hlinkClick r:id="rId5"/>
              </a:rPr>
              <a:t>2187266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    HL-LHC Electrical Design Criteria for the D1 dipole</a:t>
            </a:r>
          </a:p>
          <a:p>
            <a:r>
              <a:rPr lang="en-GB" sz="1800" dirty="0">
                <a:hlinkClick r:id="rId6"/>
              </a:rPr>
              <a:t>2363905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    HL-LHC Electrical Design Criteria for the MCBXF dipole corrector</a:t>
            </a:r>
          </a:p>
          <a:p>
            <a:r>
              <a:rPr lang="en-GB" sz="1800" dirty="0">
                <a:hlinkClick r:id="rId7"/>
              </a:rPr>
              <a:t>2363904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    HL-LHC Electrical Design Criteria for the D2 dipole</a:t>
            </a:r>
          </a:p>
          <a:p>
            <a:r>
              <a:rPr lang="en-GB" sz="1800" dirty="0">
                <a:hlinkClick r:id="rId8"/>
              </a:rPr>
              <a:t>2363906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    HL-LHC Electrical Design Criteria for the MCBRD dipole corrector</a:t>
            </a:r>
          </a:p>
          <a:p>
            <a:r>
              <a:rPr lang="en-GB" sz="1800" dirty="0">
                <a:hlinkClick r:id="rId9"/>
              </a:rPr>
              <a:t>90327</a:t>
            </a:r>
            <a:endParaRPr lang="en-GB" sz="1800" dirty="0"/>
          </a:p>
          <a:p>
            <a:pPr marL="355600" indent="-355600">
              <a:buNone/>
            </a:pPr>
            <a:r>
              <a:rPr lang="en-GB" sz="1800" dirty="0"/>
              <a:t>     Voltage withstand levels for electrical insulation tests on components and                bus bar cross sections for the different LHC machine circuits</a:t>
            </a:r>
          </a:p>
          <a:p>
            <a:r>
              <a:rPr lang="en-GB" sz="1800" dirty="0">
                <a:hlinkClick r:id="rId10"/>
              </a:rPr>
              <a:t>1158606</a:t>
            </a:r>
            <a:endParaRPr lang="en-GB" sz="1800" dirty="0"/>
          </a:p>
          <a:p>
            <a:pPr marL="0" indent="0">
              <a:buNone/>
            </a:pPr>
            <a:r>
              <a:rPr lang="fr-FR" sz="1800" dirty="0"/>
              <a:t>     Procédure de test de l'isolation des bus bars après enrubannage</a:t>
            </a:r>
            <a:endParaRPr lang="en-GB" sz="18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63147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814070"/>
            <a:ext cx="8074800" cy="4906963"/>
          </a:xfrm>
        </p:spPr>
        <p:txBody>
          <a:bodyPr>
            <a:noAutofit/>
          </a:bodyPr>
          <a:lstStyle/>
          <a:p>
            <a:r>
              <a:rPr lang="en-GB" sz="2400" dirty="0"/>
              <a:t>HV tests to qualify the dielectric robustness of </a:t>
            </a:r>
            <a:r>
              <a:rPr lang="en-GB" sz="2400" dirty="0">
                <a:solidFill>
                  <a:schemeClr val="bg2"/>
                </a:solidFill>
              </a:rPr>
              <a:t>individual components</a:t>
            </a:r>
            <a:r>
              <a:rPr lang="en-GB" sz="2400" dirty="0"/>
              <a:t> (busbars in this case) before they become part of a </a:t>
            </a:r>
            <a:r>
              <a:rPr lang="en-GB" sz="2400" dirty="0">
                <a:solidFill>
                  <a:schemeClr val="bg2"/>
                </a:solidFill>
              </a:rPr>
              <a:t>system</a:t>
            </a:r>
            <a:r>
              <a:rPr lang="en-GB" sz="2400" dirty="0"/>
              <a:t> (cold mass or superconducting circuit in the tunnel)</a:t>
            </a:r>
          </a:p>
          <a:p>
            <a:pPr marL="342900" lvl="1" indent="-342900"/>
            <a:endParaRPr lang="en-GB" sz="600" dirty="0"/>
          </a:p>
          <a:p>
            <a:pPr marL="342900" lvl="1" indent="-342900"/>
            <a:r>
              <a:rPr lang="en-GB" dirty="0"/>
              <a:t>Test voltage of component </a:t>
            </a:r>
            <a:r>
              <a:rPr lang="en-GB" dirty="0">
                <a:solidFill>
                  <a:schemeClr val="bg2"/>
                </a:solidFill>
              </a:rPr>
              <a:t>&gt;</a:t>
            </a:r>
            <a:r>
              <a:rPr lang="en-GB" dirty="0"/>
              <a:t> final test voltage of system</a:t>
            </a:r>
          </a:p>
          <a:p>
            <a:pPr marL="342900" lvl="1" indent="-342900"/>
            <a:endParaRPr lang="en-GB" sz="600" dirty="0"/>
          </a:p>
          <a:p>
            <a:pPr marL="342900" lvl="1" indent="-342900"/>
            <a:r>
              <a:rPr lang="en-GB" dirty="0"/>
              <a:t>Aim to </a:t>
            </a:r>
            <a:r>
              <a:rPr lang="en-GB" dirty="0">
                <a:solidFill>
                  <a:schemeClr val="bg2"/>
                </a:solidFill>
              </a:rPr>
              <a:t>intercept a faulty construction</a:t>
            </a:r>
          </a:p>
          <a:p>
            <a:pPr marL="342900" lvl="1" indent="-342900"/>
            <a:endParaRPr lang="en-GB" sz="600" dirty="0">
              <a:solidFill>
                <a:schemeClr val="bg2"/>
              </a:solidFill>
            </a:endParaRPr>
          </a:p>
          <a:p>
            <a:pPr marL="342900" lvl="1" indent="-342900"/>
            <a:r>
              <a:rPr lang="en-GB" dirty="0"/>
              <a:t>Even more relevant considering </a:t>
            </a:r>
          </a:p>
          <a:p>
            <a:pPr marL="742950" lvl="2" indent="-342900"/>
            <a:r>
              <a:rPr lang="en-GB" dirty="0"/>
              <a:t>difficulty of repair in case of electric fault during operation</a:t>
            </a:r>
          </a:p>
          <a:p>
            <a:pPr marL="742950" lvl="2" indent="-342900"/>
            <a:r>
              <a:rPr lang="en-GB" dirty="0"/>
              <a:t>relative cost of busbars vs. final system</a:t>
            </a:r>
          </a:p>
          <a:p>
            <a:pPr marL="342900" lvl="1" indent="-342900"/>
            <a:endParaRPr lang="en-GB" sz="600" dirty="0"/>
          </a:p>
          <a:p>
            <a:pPr marL="342900" lvl="1" indent="-342900"/>
            <a:r>
              <a:rPr lang="en-GB" dirty="0"/>
              <a:t>Same philosophy being applied to new generation of </a:t>
            </a:r>
            <a:r>
              <a:rPr lang="en-GB" dirty="0">
                <a:solidFill>
                  <a:schemeClr val="bg2"/>
                </a:solidFill>
              </a:rPr>
              <a:t>MQXFB QHs</a:t>
            </a:r>
          </a:p>
          <a:p>
            <a:pPr marL="742950" lvl="2" indent="-342900"/>
            <a:r>
              <a:rPr lang="en-GB" dirty="0"/>
              <a:t>few units already successfully tested at 10 kV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833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Are the test voltage levels appropriate?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4661FC-8E89-48A7-9CDA-7767CD5DB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720000"/>
            <a:ext cx="4995313" cy="4345239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A666561A-8448-4C4C-B889-433AEDE76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0121" y="4620472"/>
            <a:ext cx="4657344" cy="5463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4000" dirty="0"/>
              <a:t>5</a:t>
            </a:r>
            <a:r>
              <a:rPr lang="en-GB" sz="4000" dirty="0"/>
              <a:t> kV             10 kV?</a:t>
            </a:r>
          </a:p>
          <a:p>
            <a:r>
              <a:rPr lang="en-GB" sz="1800" dirty="0"/>
              <a:t>Ok in principle, though as a remainder                       LHC busbars were tested at 5 kV</a:t>
            </a:r>
          </a:p>
          <a:p>
            <a:r>
              <a:rPr lang="en-GB" sz="1800" dirty="0"/>
              <a:t>Voltages across different circuits in close proximity (N lines) to be considered</a:t>
            </a:r>
          </a:p>
          <a:p>
            <a:endParaRPr lang="en-GB" sz="1800" dirty="0"/>
          </a:p>
          <a:p>
            <a:pPr marL="0" indent="0">
              <a:buNone/>
            </a:pPr>
            <a:endParaRPr lang="en-GB" sz="3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60DEB45-CE49-4F12-A26D-4EDE9D462B05}"/>
              </a:ext>
            </a:extLst>
          </p:cNvPr>
          <p:cNvCxnSpPr/>
          <p:nvPr/>
        </p:nvCxnSpPr>
        <p:spPr>
          <a:xfrm>
            <a:off x="4936918" y="4946898"/>
            <a:ext cx="145773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9097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75519"/>
            <a:ext cx="7920000" cy="490696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it-IT" sz="3600" b="1">
                <a:solidFill>
                  <a:schemeClr val="bg2"/>
                </a:solidFill>
              </a:rPr>
              <a:t>Thank you</a:t>
            </a:r>
            <a:endParaRPr lang="it-IT" sz="3600" b="1" dirty="0">
              <a:solidFill>
                <a:schemeClr val="bg2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264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HL-LHC IT magnets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58D073-278B-42A8-8CA2-21A3E6BF9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437" y="720000"/>
            <a:ext cx="6420180" cy="569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2234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HL-LHC D1 magnets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57BC369-2C3D-40D3-BD70-CE3E03D09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063" y="1085729"/>
            <a:ext cx="6305874" cy="468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4844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HL-LHC D2 magnets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E4C2B0-AC2A-4020-ACC8-206CA0404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939" y="1063503"/>
            <a:ext cx="6274122" cy="473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031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HL-LHC MCBXF magnets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30CB48-D1FE-438D-B315-444FAA1EC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3235" y="880944"/>
            <a:ext cx="5287618" cy="565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616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HL-LHC MCBRD magnets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2D81C9-3847-4207-AEB3-07E68DBEBA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537" y="1593755"/>
            <a:ext cx="6324925" cy="367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387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fr-FR" dirty="0"/>
              <a:t>Cela est rare, mais cela arrive…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972DB4-73BB-4D5C-AD35-33CA37A217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799" y="883517"/>
            <a:ext cx="3840000" cy="2880000"/>
          </a:xfrm>
          <a:prstGeom prst="rect">
            <a:avLst/>
          </a:prstGeom>
        </p:spPr>
      </p:pic>
      <p:pic>
        <p:nvPicPr>
          <p:cNvPr id="13" name="Picture 12" descr="A picture containing tiled&#10;&#10;Description automatically generated">
            <a:extLst>
              <a:ext uri="{FF2B5EF4-FFF2-40B4-BE49-F238E27FC236}">
                <a16:creationId xmlns:a16="http://schemas.microsoft.com/office/drawing/2014/main" id="{109B65DD-1C94-4E9A-8BCD-D935597BD9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73" y="1042544"/>
            <a:ext cx="3840000" cy="2880000"/>
          </a:xfrm>
          <a:prstGeom prst="rect">
            <a:avLst/>
          </a:prstGeom>
        </p:spPr>
      </p:pic>
      <p:pic>
        <p:nvPicPr>
          <p:cNvPr id="11" name="Picture 10" descr="A close-up of a hand&#10;&#10;Description automatically generated with low confidence">
            <a:extLst>
              <a:ext uri="{FF2B5EF4-FFF2-40B4-BE49-F238E27FC236}">
                <a16:creationId xmlns:a16="http://schemas.microsoft.com/office/drawing/2014/main" id="{5C266FED-0C85-4E86-BDD2-2E59A3A33E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6696" y="3390603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539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Scope of proposed HV tests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687803"/>
            <a:ext cx="7920000" cy="4906963"/>
          </a:xfrm>
        </p:spPr>
        <p:txBody>
          <a:bodyPr>
            <a:noAutofit/>
          </a:bodyPr>
          <a:lstStyle/>
          <a:p>
            <a:r>
              <a:rPr lang="en-GB" sz="2400" dirty="0"/>
              <a:t>Several test objects</a:t>
            </a:r>
          </a:p>
          <a:p>
            <a:pPr marL="742950" lvl="2" indent="-342900"/>
            <a:r>
              <a:rPr lang="en-GB" dirty="0"/>
              <a:t>internal busbars MQXF</a:t>
            </a:r>
          </a:p>
          <a:p>
            <a:pPr marL="742950" lvl="2" indent="-342900"/>
            <a:r>
              <a:rPr lang="en-GB" dirty="0"/>
              <a:t>N1 line busbars MQXF, N2 line busbars MCBXF</a:t>
            </a:r>
          </a:p>
          <a:p>
            <a:pPr marL="742950" lvl="2" indent="-342900"/>
            <a:r>
              <a:rPr lang="en-GB" dirty="0"/>
              <a:t>busbars MCBRD</a:t>
            </a:r>
          </a:p>
          <a:p>
            <a:pPr marL="742950" lvl="2" indent="-342900"/>
            <a:r>
              <a:rPr lang="en-GB" dirty="0"/>
              <a:t>DCM/DFX busbars, DFM busbars</a:t>
            </a:r>
          </a:p>
          <a:p>
            <a:pPr marL="342900" lvl="1" indent="-342900"/>
            <a:r>
              <a:rPr lang="en-GB" dirty="0"/>
              <a:t>Three types of (routine) tests</a:t>
            </a:r>
          </a:p>
          <a:p>
            <a:pPr marL="857250" lvl="2" indent="-457200">
              <a:buFont typeface="+mj-lt"/>
              <a:buAutoNum type="arabicPeriod"/>
            </a:pPr>
            <a:r>
              <a:rPr lang="en-GB" dirty="0"/>
              <a:t>before insertion in cold mass (or N lines or </a:t>
            </a:r>
            <a:r>
              <a:rPr lang="en-GB" dirty="0">
                <a:latin typeface="Symbol" panose="05050102010706020507" pitchFamily="18" charset="2"/>
              </a:rPr>
              <a:t>L</a:t>
            </a:r>
            <a:r>
              <a:rPr lang="en-GB" dirty="0"/>
              <a:t> plates)</a:t>
            </a:r>
          </a:p>
          <a:p>
            <a:pPr marL="857250" lvl="2" indent="-457200">
              <a:buFont typeface="+mj-lt"/>
              <a:buAutoNum type="arabicPeriod"/>
            </a:pPr>
            <a:r>
              <a:rPr lang="en-GB" dirty="0"/>
              <a:t>after insertion in cold mass, before connection to magnets</a:t>
            </a:r>
          </a:p>
          <a:p>
            <a:pPr marL="857250" lvl="2" indent="-457200">
              <a:buFont typeface="+mj-lt"/>
              <a:buAutoNum type="arabicPeriod"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after connection to magnets --- not covered here, as already part of other electrical test documents [though </a:t>
            </a:r>
            <a:r>
              <a:rPr lang="en-GB" u="sng" dirty="0">
                <a:solidFill>
                  <a:schemeClr val="bg1">
                    <a:lumMod val="75000"/>
                  </a:schemeClr>
                </a:solidFill>
              </a:rPr>
              <a:t>increased voltages across different circuits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shall be added]</a:t>
            </a:r>
          </a:p>
          <a:p>
            <a:pPr marL="342900" lvl="1" indent="-342900"/>
            <a:r>
              <a:rPr lang="en-GB" sz="2400" dirty="0"/>
              <a:t>Tests at room temperature for virgin components</a:t>
            </a:r>
          </a:p>
          <a:p>
            <a:pPr marL="742950" lvl="2" indent="-342900"/>
            <a:r>
              <a:rPr lang="en-GB" sz="2000" dirty="0"/>
              <a:t>in air at atmospheric pressure</a:t>
            </a:r>
            <a:endParaRPr lang="en-GB" dirty="0"/>
          </a:p>
          <a:p>
            <a:pPr marL="342900" lvl="1" indent="-342900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Type (as opposed to routine) tests could be relevant too </a:t>
            </a:r>
          </a:p>
          <a:p>
            <a:pPr marL="742950" lvl="2" indent="-342900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ex. breakdown in He gas on samples of internal MQXF busbars</a:t>
            </a:r>
          </a:p>
          <a:p>
            <a:pPr marL="342900" lvl="1" indent="-342900"/>
            <a:endParaRPr lang="en-GB" sz="2400" dirty="0"/>
          </a:p>
          <a:p>
            <a:pPr marL="0" lvl="1" indent="0">
              <a:buNone/>
            </a:pPr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30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73014D9-08D0-4399-9711-6668760CE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72" y="933250"/>
            <a:ext cx="8449056" cy="177927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Internal busbars MQXF (18 kA)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2934167"/>
            <a:ext cx="8434800" cy="4906963"/>
          </a:xfrm>
        </p:spPr>
        <p:txBody>
          <a:bodyPr>
            <a:noAutofit/>
          </a:bodyPr>
          <a:lstStyle/>
          <a:p>
            <a:r>
              <a:rPr lang="en-GB" sz="2400" dirty="0"/>
              <a:t>Busbars provided by AUP</a:t>
            </a:r>
          </a:p>
          <a:p>
            <a:pPr lvl="1"/>
            <a:r>
              <a:rPr lang="en-GB" sz="2000" dirty="0" err="1"/>
              <a:t>NbTi</a:t>
            </a:r>
            <a:r>
              <a:rPr lang="en-GB" sz="2000" dirty="0"/>
              <a:t> cable provided by CERN</a:t>
            </a:r>
            <a:endParaRPr lang="en-GB" sz="1600" dirty="0">
              <a:solidFill>
                <a:srgbClr val="FF0000"/>
              </a:solidFill>
            </a:endParaRPr>
          </a:p>
          <a:p>
            <a:pPr marL="342900" lvl="1" indent="-342900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DA5189-630E-4945-9A3F-7F214225471F}"/>
              </a:ext>
            </a:extLst>
          </p:cNvPr>
          <p:cNvSpPr txBox="1"/>
          <p:nvPr/>
        </p:nvSpPr>
        <p:spPr>
          <a:xfrm>
            <a:off x="7361095" y="817399"/>
            <a:ext cx="16246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accent5"/>
                </a:solidFill>
              </a:rPr>
              <a:t>E. Todesco</a:t>
            </a:r>
          </a:p>
          <a:p>
            <a:pPr algn="ctr"/>
            <a:r>
              <a:rPr lang="it-IT" sz="1200" dirty="0">
                <a:solidFill>
                  <a:schemeClr val="accent5"/>
                </a:solidFill>
              </a:rPr>
              <a:t>EDMS 2029211 v.0.7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A84431-AECD-43C0-B224-8A9AEDABED7F}"/>
              </a:ext>
            </a:extLst>
          </p:cNvPr>
          <p:cNvSpPr/>
          <p:nvPr/>
        </p:nvSpPr>
        <p:spPr>
          <a:xfrm>
            <a:off x="995484" y="1272242"/>
            <a:ext cx="1204791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FCA03D-B7C1-4F45-819C-E6ED46182A83}"/>
              </a:ext>
            </a:extLst>
          </p:cNvPr>
          <p:cNvSpPr/>
          <p:nvPr/>
        </p:nvSpPr>
        <p:spPr>
          <a:xfrm>
            <a:off x="2344859" y="1272242"/>
            <a:ext cx="936000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0281BB-ED62-4C67-9CB5-CC2E0FE2CEAB}"/>
              </a:ext>
            </a:extLst>
          </p:cNvPr>
          <p:cNvSpPr/>
          <p:nvPr/>
        </p:nvSpPr>
        <p:spPr>
          <a:xfrm>
            <a:off x="3583109" y="1272242"/>
            <a:ext cx="936000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CADC4E-0200-4F59-B1EE-95502FB0832A}"/>
              </a:ext>
            </a:extLst>
          </p:cNvPr>
          <p:cNvSpPr/>
          <p:nvPr/>
        </p:nvSpPr>
        <p:spPr>
          <a:xfrm>
            <a:off x="4957884" y="1272242"/>
            <a:ext cx="1204791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picture containing lined, long, line, road&#10;&#10;Description automatically generated">
            <a:extLst>
              <a:ext uri="{FF2B5EF4-FFF2-40B4-BE49-F238E27FC236}">
                <a16:creationId xmlns:a16="http://schemas.microsoft.com/office/drawing/2014/main" id="{23C49C95-8683-4AE2-8067-899AD5B9F2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243522" y="2356998"/>
            <a:ext cx="2650665" cy="568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746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Internal busbars MQXF (18 kA)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20F8B630-6B27-4578-8A75-497310A3C7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8245" t="45977" r="64116" b="31039"/>
          <a:stretch/>
        </p:blipFill>
        <p:spPr>
          <a:xfrm>
            <a:off x="1671071" y="4576673"/>
            <a:ext cx="3552600" cy="208871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45E040CC-9A9F-413A-8BFC-FC54CBBAF4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038" t="12528" r="1998" b="67671"/>
          <a:stretch/>
        </p:blipFill>
        <p:spPr>
          <a:xfrm>
            <a:off x="230293" y="442017"/>
            <a:ext cx="8683414" cy="128016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DCA24BE5-E799-4D3F-8B30-7B0A84FF837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719" t="20946" r="5037" b="22593"/>
          <a:stretch/>
        </p:blipFill>
        <p:spPr>
          <a:xfrm>
            <a:off x="-44335" y="1243833"/>
            <a:ext cx="8434800" cy="3651983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CF46A96A-BFC0-4E0A-AFC7-6C93B5880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7686" y="5200672"/>
            <a:ext cx="3125410" cy="1513682"/>
          </a:xfrm>
        </p:spPr>
        <p:txBody>
          <a:bodyPr>
            <a:noAutofit/>
          </a:bodyPr>
          <a:lstStyle/>
          <a:p>
            <a:r>
              <a:rPr lang="en-GB" sz="1800" dirty="0"/>
              <a:t>local bus and through bus</a:t>
            </a:r>
          </a:p>
          <a:p>
            <a:r>
              <a:rPr lang="en-GB" sz="1800" dirty="0"/>
              <a:t>chassis = set of each metallic screw closing the housing + aluminium supports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08963085-3330-4028-9F36-5C540C6E32E5}"/>
              </a:ext>
            </a:extLst>
          </p:cNvPr>
          <p:cNvSpPr txBox="1">
            <a:spLocks/>
          </p:cNvSpPr>
          <p:nvPr/>
        </p:nvSpPr>
        <p:spPr>
          <a:xfrm>
            <a:off x="739896" y="4940791"/>
            <a:ext cx="3005178" cy="15136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dirty="0"/>
              <a:t>FNAL drawings</a:t>
            </a:r>
          </a:p>
          <a:p>
            <a:pPr marL="0" indent="0">
              <a:buNone/>
            </a:pPr>
            <a:r>
              <a:rPr lang="it-IT" sz="1800" dirty="0">
                <a:hlinkClick r:id="rId7"/>
              </a:rPr>
              <a:t>EDMS 2515485</a:t>
            </a:r>
            <a:endParaRPr lang="it-IT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09DACED-78F4-4CA9-92B7-342C47EF404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1463" t="77571" r="5037" b="15850"/>
          <a:stretch/>
        </p:blipFill>
        <p:spPr>
          <a:xfrm>
            <a:off x="5941325" y="4622800"/>
            <a:ext cx="3063207" cy="42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936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Internal busbars MQXF (18 kA)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7" name="Picture 16" descr="A picture containing wooden, wood&#10;&#10;Description automatically generated">
            <a:extLst>
              <a:ext uri="{FF2B5EF4-FFF2-40B4-BE49-F238E27FC236}">
                <a16:creationId xmlns:a16="http://schemas.microsoft.com/office/drawing/2014/main" id="{7CC0A975-547C-44C2-9528-3524851346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778869" y="-710339"/>
            <a:ext cx="1710146" cy="4877430"/>
          </a:xfrm>
          <a:prstGeom prst="rect">
            <a:avLst/>
          </a:prstGeom>
        </p:spPr>
      </p:pic>
      <p:pic>
        <p:nvPicPr>
          <p:cNvPr id="15" name="Picture 14" descr="A picture containing indoor&#10;&#10;Description automatically generated">
            <a:extLst>
              <a:ext uri="{FF2B5EF4-FFF2-40B4-BE49-F238E27FC236}">
                <a16:creationId xmlns:a16="http://schemas.microsoft.com/office/drawing/2014/main" id="{FD351B9A-6F0F-44A6-8F88-5CAA2CC42E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699274" y="460079"/>
            <a:ext cx="1621568" cy="48774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9F2D934-B929-4DFB-B8C5-B048A11493B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226" y="3429000"/>
            <a:ext cx="6384088" cy="1417661"/>
          </a:xfrm>
          <a:prstGeom prst="rect">
            <a:avLst/>
          </a:prstGeom>
        </p:spPr>
      </p:pic>
      <p:pic>
        <p:nvPicPr>
          <p:cNvPr id="21" name="Picture 20" descr="A picture containing text, indoor, counter, table&#10;&#10;Description automatically generated">
            <a:extLst>
              <a:ext uri="{FF2B5EF4-FFF2-40B4-BE49-F238E27FC236}">
                <a16:creationId xmlns:a16="http://schemas.microsoft.com/office/drawing/2014/main" id="{E723E97D-F96B-4A97-BACA-490140B9A9D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1797" y="4855046"/>
            <a:ext cx="6756977" cy="1501304"/>
          </a:xfrm>
          <a:prstGeom prst="rect">
            <a:avLst/>
          </a:prstGeom>
        </p:spPr>
      </p:pic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E387619E-040F-405A-8659-39946F513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3549" y="873302"/>
            <a:ext cx="2698451" cy="87059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dirty="0"/>
              <a:t>Two units already delivered by AUP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270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it-IT" dirty="0"/>
              <a:t>F</a:t>
            </a:r>
            <a:r>
              <a:rPr lang="en-GB" dirty="0"/>
              <a:t>rom the FNAL LMQXFB Bus Bar Traveler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2C410D-8C43-49C6-B054-696D2CBB1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7273" y="1575629"/>
            <a:ext cx="2719527" cy="3667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A96D27B-8450-4C7D-91AE-E80C88B24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720" y="690987"/>
            <a:ext cx="5158052" cy="44579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1525E4-741F-4363-9C7A-8C505336325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5519" y="2485034"/>
            <a:ext cx="4581761" cy="402928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04715491-A7A9-4979-BAC1-F1B0432B3B71}"/>
              </a:ext>
            </a:extLst>
          </p:cNvPr>
          <p:cNvSpPr/>
          <p:nvPr/>
        </p:nvSpPr>
        <p:spPr>
          <a:xfrm>
            <a:off x="6588760" y="1649517"/>
            <a:ext cx="2159000" cy="27612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47DA60E-AA31-4C6A-B696-D03930DC520F}"/>
              </a:ext>
            </a:extLst>
          </p:cNvPr>
          <p:cNvSpPr/>
          <p:nvPr/>
        </p:nvSpPr>
        <p:spPr>
          <a:xfrm>
            <a:off x="4470400" y="5594102"/>
            <a:ext cx="1955800" cy="410443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24DEDCF-A6B5-40AC-AF15-87F762A73F3B}"/>
              </a:ext>
            </a:extLst>
          </p:cNvPr>
          <p:cNvSpPr/>
          <p:nvPr/>
        </p:nvSpPr>
        <p:spPr>
          <a:xfrm>
            <a:off x="4389120" y="6003409"/>
            <a:ext cx="2199640" cy="54979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476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73014D9-08D0-4399-9711-6668760CE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72" y="933250"/>
            <a:ext cx="8449056" cy="177927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Internal busbars MQXF (18 kA)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2927537"/>
            <a:ext cx="8434800" cy="3204166"/>
          </a:xfrm>
        </p:spPr>
        <p:txBody>
          <a:bodyPr>
            <a:noAutofit/>
          </a:bodyPr>
          <a:lstStyle/>
          <a:p>
            <a:pPr marL="457200" lvl="1" indent="-457200">
              <a:buFont typeface="+mj-lt"/>
              <a:buAutoNum type="arabicPeriod"/>
            </a:pPr>
            <a:r>
              <a:rPr lang="en-GB" sz="2000" dirty="0"/>
              <a:t>As received, before insertion into cold mass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bars to chassis</a:t>
            </a:r>
          </a:p>
          <a:p>
            <a:pPr marL="1200150" lvl="3" indent="-342900"/>
            <a:r>
              <a:rPr lang="en-GB" sz="1600" dirty="0"/>
              <a:t>slightly higher than current (3.68 kV) used in FNAL for the housing, plus                  the chassis includes the housing clips and also the metallic screws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local bus to through bus, chassis grounded</a:t>
            </a:r>
          </a:p>
          <a:p>
            <a:pPr marL="742950" lvl="2" indent="-342900"/>
            <a:endParaRPr lang="en-GB" sz="1800" dirty="0">
              <a:solidFill>
                <a:srgbClr val="FF0000"/>
              </a:solidFill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en-GB" sz="2000" dirty="0"/>
              <a:t>After insertion into cold mass, after shaping the extremities but                before connection to the leads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bars to cold mass (yoke and coils) grounded</a:t>
            </a:r>
          </a:p>
          <a:p>
            <a:pPr marL="742950" lvl="2" indent="-342900"/>
            <a:r>
              <a:rPr lang="en-GB" sz="1800" b="1" dirty="0"/>
              <a:t>5 kV</a:t>
            </a:r>
            <a:r>
              <a:rPr lang="en-GB" sz="1800" dirty="0"/>
              <a:t> local bus to through bus, cold mass (yoke and coils) grounded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DA5189-630E-4945-9A3F-7F214225471F}"/>
              </a:ext>
            </a:extLst>
          </p:cNvPr>
          <p:cNvSpPr txBox="1"/>
          <p:nvPr/>
        </p:nvSpPr>
        <p:spPr>
          <a:xfrm>
            <a:off x="7361095" y="817399"/>
            <a:ext cx="16246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accent5"/>
                </a:solidFill>
              </a:rPr>
              <a:t>E. Todesco</a:t>
            </a:r>
          </a:p>
          <a:p>
            <a:pPr algn="ctr"/>
            <a:r>
              <a:rPr lang="it-IT" sz="1200" dirty="0">
                <a:solidFill>
                  <a:schemeClr val="accent5"/>
                </a:solidFill>
              </a:rPr>
              <a:t>EDMS 2029211 v.0.7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A84431-AECD-43C0-B224-8A9AEDABED7F}"/>
              </a:ext>
            </a:extLst>
          </p:cNvPr>
          <p:cNvSpPr/>
          <p:nvPr/>
        </p:nvSpPr>
        <p:spPr>
          <a:xfrm>
            <a:off x="995484" y="1272242"/>
            <a:ext cx="1204791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FCA03D-B7C1-4F45-819C-E6ED46182A83}"/>
              </a:ext>
            </a:extLst>
          </p:cNvPr>
          <p:cNvSpPr/>
          <p:nvPr/>
        </p:nvSpPr>
        <p:spPr>
          <a:xfrm>
            <a:off x="2344859" y="1272242"/>
            <a:ext cx="936000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0281BB-ED62-4C67-9CB5-CC2E0FE2CEAB}"/>
              </a:ext>
            </a:extLst>
          </p:cNvPr>
          <p:cNvSpPr/>
          <p:nvPr/>
        </p:nvSpPr>
        <p:spPr>
          <a:xfrm>
            <a:off x="3583109" y="1272242"/>
            <a:ext cx="936000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CADC4E-0200-4F59-B1EE-95502FB0832A}"/>
              </a:ext>
            </a:extLst>
          </p:cNvPr>
          <p:cNvSpPr/>
          <p:nvPr/>
        </p:nvSpPr>
        <p:spPr>
          <a:xfrm>
            <a:off x="4957884" y="1272242"/>
            <a:ext cx="1204791" cy="123092"/>
          </a:xfrm>
          <a:prstGeom prst="rect">
            <a:avLst/>
          </a:prstGeom>
          <a:solidFill>
            <a:srgbClr val="FF3300">
              <a:alpha val="30196"/>
            </a:srgb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399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9993</TotalTime>
  <Words>1374</Words>
  <Application>Microsoft Office PowerPoint</Application>
  <PresentationFormat>On-screen Show (4:3)</PresentationFormat>
  <Paragraphs>202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Symbol</vt:lpstr>
      <vt:lpstr>Wingdings</vt:lpstr>
      <vt:lpstr>Thème Office</vt:lpstr>
      <vt:lpstr>HV insulation tests for WP3 busbars </vt:lpstr>
      <vt:lpstr>Introduction</vt:lpstr>
      <vt:lpstr>Cela est rare, mais cela arrive…</vt:lpstr>
      <vt:lpstr>Scope of proposed HV tests</vt:lpstr>
      <vt:lpstr>Internal busbars MQXF (18 kA)</vt:lpstr>
      <vt:lpstr>Internal busbars MQXF (18 kA)</vt:lpstr>
      <vt:lpstr>Internal busbars MQXF (18 kA)</vt:lpstr>
      <vt:lpstr>From the FNAL LMQXFB Bus Bar Traveler</vt:lpstr>
      <vt:lpstr>Internal busbars MQXF (18 kA)</vt:lpstr>
      <vt:lpstr>N1 line busbars MQXF (18 kA)</vt:lpstr>
      <vt:lpstr>N1 line busbars MQXF (18 kA)</vt:lpstr>
      <vt:lpstr>N2 line busbars MCBXF (2 kA)</vt:lpstr>
      <vt:lpstr>N2 line busbars MCBXF (2 kA)</vt:lpstr>
      <vt:lpstr>Internal / N line busbars MCBRD (600 A)</vt:lpstr>
      <vt:lpstr>Internal / N line busbars MCBRD (600 A)</vt:lpstr>
      <vt:lpstr>DCM/DFX busbars</vt:lpstr>
      <vt:lpstr>DCM/DFX busbars and DFM busbars</vt:lpstr>
      <vt:lpstr>Other considerations and conclusion</vt:lpstr>
      <vt:lpstr>References</vt:lpstr>
      <vt:lpstr>Are the test voltage levels appropriate?</vt:lpstr>
      <vt:lpstr>PowerPoint Presentation</vt:lpstr>
      <vt:lpstr>HL-LHC IT magnets</vt:lpstr>
      <vt:lpstr>HL-LHC D1 magnets</vt:lpstr>
      <vt:lpstr>HL-LHC D2 magnets</vt:lpstr>
      <vt:lpstr>HL-LHC MCBXF magnets</vt:lpstr>
      <vt:lpstr>HL-LHC MCBRD magnets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Attilio Milanese</cp:lastModifiedBy>
  <cp:revision>613</cp:revision>
  <cp:lastPrinted>2021-04-13T15:31:30Z</cp:lastPrinted>
  <dcterms:created xsi:type="dcterms:W3CDTF">2016-08-24T12:27:25Z</dcterms:created>
  <dcterms:modified xsi:type="dcterms:W3CDTF">2021-04-14T08:17:42Z</dcterms:modified>
</cp:coreProperties>
</file>