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20"/>
  </p:notesMasterIdLst>
  <p:sldIdLst>
    <p:sldId id="256" r:id="rId3"/>
    <p:sldId id="258" r:id="rId4"/>
    <p:sldId id="362" r:id="rId5"/>
    <p:sldId id="374" r:id="rId6"/>
    <p:sldId id="396" r:id="rId7"/>
    <p:sldId id="375" r:id="rId8"/>
    <p:sldId id="395" r:id="rId9"/>
    <p:sldId id="394" r:id="rId10"/>
    <p:sldId id="377" r:id="rId11"/>
    <p:sldId id="378" r:id="rId12"/>
    <p:sldId id="381" r:id="rId13"/>
    <p:sldId id="383" r:id="rId14"/>
    <p:sldId id="386" r:id="rId15"/>
    <p:sldId id="387" r:id="rId16"/>
    <p:sldId id="388" r:id="rId17"/>
    <p:sldId id="384" r:id="rId18"/>
    <p:sldId id="379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C40989-9CAA-4BC0-B4C9-8FD0A4A09D6D}">
          <p14:sldIdLst>
            <p14:sldId id="256"/>
            <p14:sldId id="258"/>
            <p14:sldId id="362"/>
            <p14:sldId id="374"/>
            <p14:sldId id="396"/>
            <p14:sldId id="375"/>
            <p14:sldId id="395"/>
            <p14:sldId id="394"/>
            <p14:sldId id="377"/>
            <p14:sldId id="378"/>
            <p14:sldId id="381"/>
            <p14:sldId id="383"/>
            <p14:sldId id="386"/>
            <p14:sldId id="387"/>
            <p14:sldId id="388"/>
            <p14:sldId id="384"/>
          </p14:sldIdLst>
        </p14:section>
        <p14:section name="Backup slide(s)" id="{669AD4AE-DFF1-4CFA-8142-2EEDF87D5CCD}">
          <p14:sldIdLst>
            <p14:sldId id="3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F9F9F9"/>
    <a:srgbClr val="DEDEDE"/>
    <a:srgbClr val="FF6600"/>
    <a:srgbClr val="1E5AAE"/>
    <a:srgbClr val="0070C0"/>
    <a:srgbClr val="41613F"/>
    <a:srgbClr val="C5ECFF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5" autoAdjust="0"/>
    <p:restoredTop sz="96395" autoAdjust="0"/>
  </p:normalViewPr>
  <p:slideViewPr>
    <p:cSldViewPr snapToGrid="0" snapToObjects="1">
      <p:cViewPr>
        <p:scale>
          <a:sx n="125" d="100"/>
          <a:sy n="125" d="100"/>
        </p:scale>
        <p:origin x="1236" y="9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IPMC Selling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'IPMC Selling'!$T$2:$T$37</c:f>
              <c:numCache>
                <c:formatCode>m/d/yyyy</c:formatCode>
                <c:ptCount val="36"/>
                <c:pt idx="0">
                  <c:v>43466</c:v>
                </c:pt>
                <c:pt idx="1">
                  <c:v>43497</c:v>
                </c:pt>
                <c:pt idx="2">
                  <c:v>43525</c:v>
                </c:pt>
                <c:pt idx="3">
                  <c:v>43556</c:v>
                </c:pt>
                <c:pt idx="4">
                  <c:v>43586</c:v>
                </c:pt>
                <c:pt idx="5">
                  <c:v>43617</c:v>
                </c:pt>
                <c:pt idx="6">
                  <c:v>43647</c:v>
                </c:pt>
                <c:pt idx="7">
                  <c:v>43678</c:v>
                </c:pt>
                <c:pt idx="8">
                  <c:v>43709</c:v>
                </c:pt>
                <c:pt idx="9">
                  <c:v>43739</c:v>
                </c:pt>
                <c:pt idx="10">
                  <c:v>43770</c:v>
                </c:pt>
                <c:pt idx="11">
                  <c:v>43800</c:v>
                </c:pt>
                <c:pt idx="12">
                  <c:v>43831</c:v>
                </c:pt>
                <c:pt idx="13">
                  <c:v>43862</c:v>
                </c:pt>
                <c:pt idx="14">
                  <c:v>43891</c:v>
                </c:pt>
                <c:pt idx="15">
                  <c:v>43922</c:v>
                </c:pt>
                <c:pt idx="16">
                  <c:v>43952</c:v>
                </c:pt>
                <c:pt idx="17">
                  <c:v>43983</c:v>
                </c:pt>
                <c:pt idx="18">
                  <c:v>44013</c:v>
                </c:pt>
                <c:pt idx="19">
                  <c:v>44044</c:v>
                </c:pt>
                <c:pt idx="20">
                  <c:v>44075</c:v>
                </c:pt>
                <c:pt idx="21">
                  <c:v>44105</c:v>
                </c:pt>
                <c:pt idx="22">
                  <c:v>44136</c:v>
                </c:pt>
                <c:pt idx="23">
                  <c:v>44166</c:v>
                </c:pt>
                <c:pt idx="24">
                  <c:v>44197</c:v>
                </c:pt>
                <c:pt idx="25">
                  <c:v>44228</c:v>
                </c:pt>
                <c:pt idx="26">
                  <c:v>44256</c:v>
                </c:pt>
                <c:pt idx="27">
                  <c:v>44287</c:v>
                </c:pt>
                <c:pt idx="28">
                  <c:v>44317</c:v>
                </c:pt>
                <c:pt idx="29">
                  <c:v>44348</c:v>
                </c:pt>
                <c:pt idx="30">
                  <c:v>44378</c:v>
                </c:pt>
                <c:pt idx="31">
                  <c:v>44409</c:v>
                </c:pt>
                <c:pt idx="32">
                  <c:v>44440</c:v>
                </c:pt>
                <c:pt idx="33">
                  <c:v>44470</c:v>
                </c:pt>
                <c:pt idx="34">
                  <c:v>44501</c:v>
                </c:pt>
                <c:pt idx="35">
                  <c:v>44531</c:v>
                </c:pt>
              </c:numCache>
            </c:numRef>
          </c:cat>
          <c:val>
            <c:numRef>
              <c:f>'IPMC Selling'!$W$2:$W$37</c:f>
              <c:numCache>
                <c:formatCode>General</c:formatCode>
                <c:ptCount val="3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14</c:v>
                </c:pt>
                <c:pt idx="9">
                  <c:v>14</c:v>
                </c:pt>
                <c:pt idx="10">
                  <c:v>58</c:v>
                </c:pt>
                <c:pt idx="11">
                  <c:v>58</c:v>
                </c:pt>
                <c:pt idx="12">
                  <c:v>87</c:v>
                </c:pt>
                <c:pt idx="13">
                  <c:v>87</c:v>
                </c:pt>
                <c:pt idx="14">
                  <c:v>89</c:v>
                </c:pt>
                <c:pt idx="15">
                  <c:v>127</c:v>
                </c:pt>
                <c:pt idx="16">
                  <c:v>149</c:v>
                </c:pt>
                <c:pt idx="17">
                  <c:v>151</c:v>
                </c:pt>
                <c:pt idx="18">
                  <c:v>157</c:v>
                </c:pt>
                <c:pt idx="19">
                  <c:v>157</c:v>
                </c:pt>
                <c:pt idx="20">
                  <c:v>172</c:v>
                </c:pt>
                <c:pt idx="21">
                  <c:v>176</c:v>
                </c:pt>
                <c:pt idx="22">
                  <c:v>176</c:v>
                </c:pt>
                <c:pt idx="23">
                  <c:v>184</c:v>
                </c:pt>
                <c:pt idx="24">
                  <c:v>188</c:v>
                </c:pt>
                <c:pt idx="25">
                  <c:v>193</c:v>
                </c:pt>
                <c:pt idx="26">
                  <c:v>193</c:v>
                </c:pt>
                <c:pt idx="27">
                  <c:v>203</c:v>
                </c:pt>
                <c:pt idx="28">
                  <c:v>211</c:v>
                </c:pt>
                <c:pt idx="29">
                  <c:v>211</c:v>
                </c:pt>
                <c:pt idx="30">
                  <c:v>211</c:v>
                </c:pt>
                <c:pt idx="31">
                  <c:v>211</c:v>
                </c:pt>
                <c:pt idx="32">
                  <c:v>221</c:v>
                </c:pt>
                <c:pt idx="33">
                  <c:v>221</c:v>
                </c:pt>
                <c:pt idx="34">
                  <c:v>221</c:v>
                </c:pt>
                <c:pt idx="35">
                  <c:v>221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54D-4A75-A02E-144D88CBC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287360"/>
        <c:axId val="345279160"/>
      </c:lineChart>
      <c:dateAx>
        <c:axId val="345287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279160"/>
        <c:crosses val="autoZero"/>
        <c:auto val="1"/>
        <c:lblOffset val="100"/>
        <c:baseTimeUnit val="months"/>
      </c:dateAx>
      <c:valAx>
        <c:axId val="345279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287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/>
              <a:t>IPMC per Experiments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76527502240536"/>
          <c:y val="0.28005052298809752"/>
          <c:w val="0.74389973249121999"/>
          <c:h val="0.33808989174729126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'IPMC Selling'!$N$3:$N$5</c:f>
              <c:strCache>
                <c:ptCount val="3"/>
                <c:pt idx="0">
                  <c:v> CMS</c:v>
                </c:pt>
                <c:pt idx="1">
                  <c:v> BELLE II</c:v>
                </c:pt>
                <c:pt idx="2">
                  <c:v> ATLAS</c:v>
                </c:pt>
              </c:strCache>
            </c:strRef>
          </c:cat>
          <c:val>
            <c:numRef>
              <c:f>'IPMC Selling'!$O$3:$O$5</c:f>
              <c:numCache>
                <c:formatCode>General</c:formatCode>
                <c:ptCount val="3"/>
                <c:pt idx="0">
                  <c:v>73</c:v>
                </c:pt>
                <c:pt idx="1">
                  <c:v>10</c:v>
                </c:pt>
                <c:pt idx="2">
                  <c:v>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CB-4937-94BB-2CE3691E8C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345352384"/>
        <c:axId val="345349760"/>
      </c:barChart>
      <c:catAx>
        <c:axId val="34535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49760"/>
        <c:crosses val="autoZero"/>
        <c:auto val="1"/>
        <c:lblAlgn val="ctr"/>
        <c:lblOffset val="100"/>
        <c:noMultiLvlLbl val="0"/>
      </c:catAx>
      <c:valAx>
        <c:axId val="345349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IPMC Count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5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'IPMC Selling'!$K$3:$K$17</c:f>
              <c:strCache>
                <c:ptCount val="15"/>
                <c:pt idx="0">
                  <c:v>CMS - Serinity</c:v>
                </c:pt>
                <c:pt idx="1">
                  <c:v>CMS - DTH</c:v>
                </c:pt>
                <c:pt idx="2">
                  <c:v>BELLE II - DHH</c:v>
                </c:pt>
                <c:pt idx="3">
                  <c:v>ATLAS - LAr LASP</c:v>
                </c:pt>
                <c:pt idx="4">
                  <c:v>ATLAS - NSW Trigger Processor</c:v>
                </c:pt>
                <c:pt idx="5">
                  <c:v>ATLAS - MUCTPI</c:v>
                </c:pt>
                <c:pt idx="6">
                  <c:v>ATLAS - jFEX</c:v>
                </c:pt>
                <c:pt idx="7">
                  <c:v>ATLAS - eFEX</c:v>
                </c:pt>
                <c:pt idx="8">
                  <c:v>ATLAS - JANUS</c:v>
                </c:pt>
                <c:pt idx="9">
                  <c:v>ATLAS gFEX</c:v>
                </c:pt>
                <c:pt idx="10">
                  <c:v>ATLAS - T Phase upgrade</c:v>
                </c:pt>
                <c:pt idx="11">
                  <c:v>CMS - Global Muon Trigger / Ocean</c:v>
                </c:pt>
                <c:pt idx="12">
                  <c:v>ATLAS - HTT</c:v>
                </c:pt>
                <c:pt idx="13">
                  <c:v>ATLAS - L0 Muon SL</c:v>
                </c:pt>
                <c:pt idx="14">
                  <c:v>CMS/ATLAS - Apollo</c:v>
                </c:pt>
              </c:strCache>
            </c:strRef>
          </c:cat>
          <c:val>
            <c:numRef>
              <c:f>'IPMC Selling'!$L$3:$L$17</c:f>
              <c:numCache>
                <c:formatCode>General</c:formatCode>
                <c:ptCount val="15"/>
                <c:pt idx="0">
                  <c:v>16</c:v>
                </c:pt>
                <c:pt idx="1">
                  <c:v>40</c:v>
                </c:pt>
                <c:pt idx="2">
                  <c:v>10</c:v>
                </c:pt>
                <c:pt idx="3">
                  <c:v>15</c:v>
                </c:pt>
                <c:pt idx="4">
                  <c:v>25</c:v>
                </c:pt>
                <c:pt idx="5">
                  <c:v>5</c:v>
                </c:pt>
                <c:pt idx="6">
                  <c:v>21</c:v>
                </c:pt>
                <c:pt idx="7">
                  <c:v>36</c:v>
                </c:pt>
                <c:pt idx="8">
                  <c:v>10</c:v>
                </c:pt>
                <c:pt idx="9">
                  <c:v>8</c:v>
                </c:pt>
                <c:pt idx="10">
                  <c:v>10</c:v>
                </c:pt>
                <c:pt idx="11">
                  <c:v>2</c:v>
                </c:pt>
                <c:pt idx="12">
                  <c:v>6</c:v>
                </c:pt>
                <c:pt idx="13">
                  <c:v>2</c:v>
                </c:pt>
                <c:pt idx="1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2-48A6-8DF7-EFD2FADF1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345352384"/>
        <c:axId val="345349760"/>
      </c:barChart>
      <c:catAx>
        <c:axId val="34535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49760"/>
        <c:crosses val="autoZero"/>
        <c:auto val="1"/>
        <c:lblAlgn val="ctr"/>
        <c:lblOffset val="100"/>
        <c:noMultiLvlLbl val="0"/>
      </c:catAx>
      <c:valAx>
        <c:axId val="345349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IPMC Count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5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CBF8C-59D7-4837-9E82-6B841F6912F6}" type="datetimeFigureOut">
              <a:rPr lang="en-GB" smtClean="0"/>
              <a:t>10/05/2021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E6F80-6B7B-47E3-B8D5-C25DA3733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1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6F80-6B7B-47E3-B8D5-C25DA37330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8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683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757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339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61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837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01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01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758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79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3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Autofit/>
          </a:bodyPr>
          <a:lstStyle>
            <a:lvl1pPr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16th xTCA Interest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72A98-798B-4F7A-B8BE-17EF247C7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8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ipmc.web.cern.ch/order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ep-ese-be-xtca/ipmc-project/-/tags/v.1.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. </a:t>
            </a:r>
            <a:r>
              <a:rPr lang="en-US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300" dirty="0" smtClean="0"/>
              <a:t>New features available</a:t>
            </a:r>
            <a:endParaRPr lang="en-GB" sz="1300" dirty="0"/>
          </a:p>
          <a:p>
            <a:pPr marL="641880" lvl="1" indent="-230400"/>
            <a:r>
              <a:rPr lang="en-US" sz="1100" dirty="0" smtClean="0"/>
              <a:t>Run on local Raspberry pi</a:t>
            </a:r>
            <a:endParaRPr lang="en-GB" sz="1100" dirty="0" smtClean="0"/>
          </a:p>
          <a:p>
            <a:pPr marL="641880" lvl="1" indent="-230400"/>
            <a:r>
              <a:rPr lang="en-US" sz="1100" dirty="0" smtClean="0"/>
              <a:t>Based on </a:t>
            </a:r>
            <a:r>
              <a:rPr lang="en-US" sz="1100" dirty="0" err="1" smtClean="0"/>
              <a:t>Raspbian</a:t>
            </a:r>
            <a:r>
              <a:rPr lang="en-US" sz="1100" dirty="0" smtClean="0"/>
              <a:t> distribution (Linux)</a:t>
            </a:r>
            <a:endParaRPr lang="en-GB" sz="1100" dirty="0" smtClean="0"/>
          </a:p>
          <a:p>
            <a:pPr marL="641880" lvl="1" indent="-230400"/>
            <a:r>
              <a:rPr lang="en-US" sz="1100" dirty="0" smtClean="0"/>
              <a:t>Need Ethernet and USB connectivity to the Ethernet and Management ports</a:t>
            </a:r>
            <a:endParaRPr lang="en-GB" sz="1100" dirty="0" smtClean="0"/>
          </a:p>
          <a:p>
            <a:pPr marL="829332" lvl="2" indent="-230400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603" y="2298527"/>
            <a:ext cx="6680047" cy="1534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140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. </a:t>
            </a:r>
            <a:r>
              <a:rPr lang="en-US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300" dirty="0" smtClean="0"/>
              <a:t>JTAG Player</a:t>
            </a:r>
            <a:endParaRPr lang="en-GB" sz="1300" dirty="0"/>
          </a:p>
          <a:p>
            <a:pPr marL="641880" lvl="1" indent="-230400"/>
            <a:r>
              <a:rPr lang="en-US" sz="1100" dirty="0" smtClean="0"/>
              <a:t>Used to reset the CERN-IPMC to CERN default firmware</a:t>
            </a:r>
            <a:endParaRPr lang="en-GB" sz="1100" dirty="0" smtClean="0"/>
          </a:p>
          <a:p>
            <a:pPr marL="641880" lvl="1" indent="-230400"/>
            <a:r>
              <a:rPr lang="en-US" sz="1100" dirty="0" smtClean="0"/>
              <a:t>Can be used to flash firmware upgrade according to the CERN-IPMC support team</a:t>
            </a:r>
          </a:p>
          <a:p>
            <a:pPr marL="641880" lvl="1" indent="-230400"/>
            <a:r>
              <a:rPr lang="en-US" sz="1100" dirty="0" smtClean="0"/>
              <a:t>Only one command in raspberry terminal: </a:t>
            </a:r>
            <a:r>
              <a:rPr lang="en-US" sz="1100" dirty="0" err="1" smtClean="0"/>
              <a:t>jtag_player</a:t>
            </a:r>
            <a:r>
              <a:rPr lang="en-US" sz="1100" dirty="0" smtClean="0"/>
              <a:t> –reset</a:t>
            </a:r>
            <a:endParaRPr lang="en-GB" sz="2200" dirty="0"/>
          </a:p>
          <a:p>
            <a:pPr marL="230400" indent="-230400"/>
            <a:endParaRPr lang="en-US" sz="1300" dirty="0" smtClean="0"/>
          </a:p>
          <a:p>
            <a:pPr marL="230400" indent="-230400"/>
            <a:r>
              <a:rPr lang="en-US" sz="1300" dirty="0" err="1" smtClean="0"/>
              <a:t>DevKit</a:t>
            </a:r>
            <a:r>
              <a:rPr lang="en-US" sz="1300" dirty="0" smtClean="0"/>
              <a:t> control</a:t>
            </a:r>
          </a:p>
          <a:p>
            <a:pPr marL="641880" lvl="1" indent="-230400"/>
            <a:r>
              <a:rPr lang="en-US" sz="1100" dirty="0" smtClean="0"/>
              <a:t>Allows configuring the test setup via the command line interface of the raspberry pi</a:t>
            </a:r>
          </a:p>
          <a:p>
            <a:pPr marL="641880" lvl="1" indent="-230400"/>
            <a:r>
              <a:rPr lang="en-US" sz="1100" dirty="0" smtClean="0"/>
              <a:t>One command per action</a:t>
            </a:r>
            <a:r>
              <a:rPr lang="en-US" sz="1100" dirty="0"/>
              <a:t> -</a:t>
            </a:r>
            <a:r>
              <a:rPr lang="en-US" sz="1100" dirty="0" smtClean="0"/>
              <a:t> e.g.: </a:t>
            </a:r>
            <a:r>
              <a:rPr lang="en-US" sz="1100" dirty="0" err="1" smtClean="0"/>
              <a:t>devkit_ctrl</a:t>
            </a:r>
            <a:r>
              <a:rPr lang="en-US" sz="1100" dirty="0" smtClean="0"/>
              <a:t> -a SETHA -v 0x43</a:t>
            </a:r>
          </a:p>
          <a:p>
            <a:pPr marL="641880" lvl="1" indent="-230400"/>
            <a:r>
              <a:rPr lang="en-US" sz="1100" dirty="0" smtClean="0"/>
              <a:t>Implements all of the actions supported by the </a:t>
            </a:r>
            <a:r>
              <a:rPr lang="en-US" sz="1100" dirty="0" err="1" smtClean="0"/>
              <a:t>devkit</a:t>
            </a:r>
            <a:r>
              <a:rPr lang="en-US" sz="1100" dirty="0" smtClean="0"/>
              <a:t> controller</a:t>
            </a:r>
          </a:p>
          <a:p>
            <a:pPr marL="641880" lvl="1" indent="-230400"/>
            <a:endParaRPr lang="en-US" sz="1100" dirty="0"/>
          </a:p>
          <a:p>
            <a:pPr marL="230400" indent="-230400"/>
            <a:r>
              <a:rPr lang="en-US" sz="1300" dirty="0" smtClean="0"/>
              <a:t>IPMC Tester</a:t>
            </a:r>
          </a:p>
          <a:p>
            <a:pPr marL="641880" lvl="1" indent="-230400"/>
            <a:r>
              <a:rPr lang="en-US" sz="1100" dirty="0" smtClean="0"/>
              <a:t>Allows running a full hardware test for a CERN-IPMC</a:t>
            </a:r>
          </a:p>
          <a:p>
            <a:pPr marL="641880" lvl="1" indent="-230400"/>
            <a:r>
              <a:rPr lang="en-US" sz="1100" dirty="0" smtClean="0"/>
              <a:t>Using it reconfigures the </a:t>
            </a:r>
            <a:r>
              <a:rPr lang="en-US" sz="1100" dirty="0" smtClean="0"/>
              <a:t>module </a:t>
            </a:r>
            <a:r>
              <a:rPr lang="en-US" sz="1100" dirty="0" smtClean="0"/>
              <a:t>with </a:t>
            </a:r>
            <a:r>
              <a:rPr lang="en-US" sz="1100" dirty="0" smtClean="0"/>
              <a:t>the CERN default firmware</a:t>
            </a:r>
          </a:p>
          <a:p>
            <a:pPr marL="641880" lvl="1" indent="-230400"/>
            <a:r>
              <a:rPr lang="en-US" sz="1100" dirty="0" smtClean="0"/>
              <a:t>Generates a report and a log file, which can help debugging a module</a:t>
            </a:r>
            <a:endParaRPr lang="en-GB" sz="11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. </a:t>
            </a:r>
            <a:r>
              <a:rPr lang="en-US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300" dirty="0" smtClean="0"/>
              <a:t>IPMB Analyser</a:t>
            </a:r>
            <a:endParaRPr lang="en-GB" sz="1300" dirty="0"/>
          </a:p>
          <a:p>
            <a:pPr marL="641880" lvl="1" indent="-230400"/>
            <a:r>
              <a:rPr lang="en-US" sz="1100" dirty="0" smtClean="0"/>
              <a:t>Captures IPMB-A, IPMB-B or IPMB-L packet and format them for Wireshark</a:t>
            </a:r>
          </a:p>
          <a:p>
            <a:pPr marL="641880" lvl="1" indent="-230400"/>
            <a:r>
              <a:rPr lang="en-US" sz="1100" dirty="0" smtClean="0"/>
              <a:t>Only one command in raspberry terminal: </a:t>
            </a:r>
            <a:r>
              <a:rPr lang="en-US" sz="1100" dirty="0" err="1" smtClean="0"/>
              <a:t>ipmb_sniffer</a:t>
            </a:r>
            <a:r>
              <a:rPr lang="en-US" sz="1100" dirty="0" smtClean="0"/>
              <a:t> -p &lt;port&gt; -o &lt;output file&gt;</a:t>
            </a:r>
            <a:endParaRPr lang="en-GB" sz="1100" dirty="0" smtClean="0"/>
          </a:p>
          <a:p>
            <a:pPr marL="829332" lvl="2" indent="-230400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2138522" y="2271296"/>
            <a:ext cx="517209" cy="225361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" y="2114978"/>
            <a:ext cx="3219450" cy="1019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538" y="1743076"/>
            <a:ext cx="5459697" cy="266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. </a:t>
            </a:r>
            <a:r>
              <a:rPr lang="en-US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300" dirty="0" smtClean="0"/>
              <a:t>IPMC </a:t>
            </a:r>
            <a:r>
              <a:rPr lang="en-GB" sz="1300" dirty="0" smtClean="0"/>
              <a:t>Tester</a:t>
            </a:r>
            <a:endParaRPr lang="en-GB" sz="1300" dirty="0"/>
          </a:p>
          <a:p>
            <a:pPr marL="641880" lvl="1" indent="-230400"/>
            <a:r>
              <a:rPr lang="en-US" sz="1200" dirty="0" smtClean="0"/>
              <a:t>Testing </a:t>
            </a:r>
            <a:r>
              <a:rPr lang="en-US" sz="1200" dirty="0" smtClean="0"/>
              <a:t>improvement: automatic module flashing via raspberry pi interface</a:t>
            </a:r>
            <a:endParaRPr lang="en-US" sz="1100" dirty="0" smtClean="0"/>
          </a:p>
          <a:p>
            <a:pPr marL="829332" lvl="2" indent="-230400"/>
            <a:r>
              <a:rPr lang="en-US" sz="1100" dirty="0" smtClean="0"/>
              <a:t>Was originally done manually</a:t>
            </a:r>
          </a:p>
          <a:p>
            <a:pPr marL="829332" lvl="2" indent="-230400"/>
            <a:r>
              <a:rPr lang="en-US" sz="1100" dirty="0" smtClean="0"/>
              <a:t>Avoid operator intervention and make the test fully automatic</a:t>
            </a:r>
          </a:p>
          <a:p>
            <a:pPr marL="829332" lvl="2" indent="-230400"/>
            <a:endParaRPr lang="en-US" sz="900" dirty="0" smtClean="0"/>
          </a:p>
          <a:p>
            <a:pPr marL="641880" lvl="1" indent="-230400"/>
            <a:r>
              <a:rPr lang="en-US" sz="1100" dirty="0" smtClean="0"/>
              <a:t>Reports automatically generated</a:t>
            </a:r>
          </a:p>
          <a:p>
            <a:pPr marL="641880" lvl="1" indent="-230400"/>
            <a:endParaRPr lang="en-US" sz="1100" dirty="0"/>
          </a:p>
          <a:p>
            <a:pPr marL="641880" lvl="1" indent="-230400"/>
            <a:r>
              <a:rPr lang="en-US" sz="1100" dirty="0" smtClean="0"/>
              <a:t>Test can be executed </a:t>
            </a:r>
            <a:r>
              <a:rPr lang="en-US" sz="1100" dirty="0" smtClean="0"/>
              <a:t>externally </a:t>
            </a:r>
            <a:r>
              <a:rPr lang="en-US" sz="1100" dirty="0" smtClean="0"/>
              <a:t>(allow user to test their own hardware)</a:t>
            </a:r>
            <a:endParaRPr lang="en-GB" sz="11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508415"/>
              </p:ext>
            </p:extLst>
          </p:nvPr>
        </p:nvGraphicFramePr>
        <p:xfrm>
          <a:off x="1009722" y="930012"/>
          <a:ext cx="5262530" cy="3136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272252" y="994205"/>
            <a:ext cx="2414548" cy="11774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b="1" dirty="0" smtClean="0"/>
              <a:t>Stock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 smtClean="0"/>
              <a:t>V3: 63</a:t>
            </a:r>
          </a:p>
          <a:p>
            <a:pPr lvl="1"/>
            <a:r>
              <a:rPr lang="en-US" sz="1400" dirty="0" smtClean="0"/>
              <a:t>V4: 64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8852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CERN-IPMC Distribution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71783"/>
            <a:ext cx="2895600" cy="273844"/>
          </a:xfrm>
        </p:spPr>
        <p:txBody>
          <a:bodyPr/>
          <a:lstStyle/>
          <a:p>
            <a:r>
              <a:rPr lang="en-GB" dirty="0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978906"/>
              </p:ext>
            </p:extLst>
          </p:nvPr>
        </p:nvGraphicFramePr>
        <p:xfrm>
          <a:off x="5832000" y="1142212"/>
          <a:ext cx="3184637" cy="290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237934"/>
              </p:ext>
            </p:extLst>
          </p:nvPr>
        </p:nvGraphicFramePr>
        <p:xfrm>
          <a:off x="174114" y="1142212"/>
          <a:ext cx="5756181" cy="308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 fontScale="70000" lnSpcReduction="20000"/>
          </a:bodyPr>
          <a:lstStyle/>
          <a:p>
            <a:pPr marL="230400" indent="-230400"/>
            <a:r>
              <a:rPr lang="en-GB" sz="1800" dirty="0" smtClean="0"/>
              <a:t>New hardware version</a:t>
            </a:r>
            <a:endParaRPr lang="en-GB" sz="1800" dirty="0"/>
          </a:p>
          <a:p>
            <a:pPr marL="641880" lvl="1" indent="-230400"/>
            <a:r>
              <a:rPr lang="en-US" sz="1600" dirty="0" smtClean="0"/>
              <a:t>Produced using a frame contract allowing the production of up to 1000 IPMCs </a:t>
            </a:r>
            <a:r>
              <a:rPr lang="en-US" sz="1600" dirty="0" smtClean="0"/>
              <a:t>until end 2022</a:t>
            </a:r>
            <a:endParaRPr lang="en-GB" sz="1600" dirty="0" smtClean="0"/>
          </a:p>
          <a:p>
            <a:pPr marL="641880" lvl="1" indent="-230400"/>
            <a:r>
              <a:rPr lang="en-GB" sz="1600" dirty="0" smtClean="0"/>
              <a:t>First modules produced in </a:t>
            </a:r>
            <a:r>
              <a:rPr lang="en-GB" sz="1600" dirty="0" smtClean="0"/>
              <a:t>November 2020</a:t>
            </a:r>
          </a:p>
          <a:p>
            <a:pPr marL="641880" lvl="1" indent="-230400"/>
            <a:r>
              <a:rPr lang="en-US" sz="1600" dirty="0" smtClean="0"/>
              <a:t>Can be ordered on </a:t>
            </a:r>
            <a:r>
              <a:rPr lang="en-US" sz="1600" dirty="0" smtClean="0">
                <a:hlinkClick r:id="rId2"/>
              </a:rPr>
              <a:t>https://cern-ipmc.web.cern.ch/order</a:t>
            </a:r>
            <a:r>
              <a:rPr lang="en-US" sz="1600" dirty="0" smtClean="0"/>
              <a:t> </a:t>
            </a:r>
          </a:p>
          <a:p>
            <a:pPr marL="829332" lvl="2" indent="-230400"/>
            <a:r>
              <a:rPr lang="en-GB" sz="1500" dirty="0" smtClean="0"/>
              <a:t>need </a:t>
            </a:r>
            <a:r>
              <a:rPr lang="en-GB" sz="1500" dirty="0" smtClean="0"/>
              <a:t>of V4 shall be specified </a:t>
            </a:r>
            <a:r>
              <a:rPr lang="en-GB" sz="1500" dirty="0"/>
              <a:t>as </a:t>
            </a:r>
            <a:r>
              <a:rPr lang="en-GB" sz="1500" dirty="0" smtClean="0"/>
              <a:t>V3 </a:t>
            </a:r>
            <a:r>
              <a:rPr lang="en-GB" sz="1500" dirty="0"/>
              <a:t>are also still </a:t>
            </a:r>
            <a:r>
              <a:rPr lang="en-GB" sz="1500" dirty="0" smtClean="0"/>
              <a:t>available</a:t>
            </a:r>
          </a:p>
          <a:p>
            <a:pPr marL="829332" lvl="2" indent="-230400"/>
            <a:endParaRPr lang="en-GB" sz="2000" dirty="0" smtClean="0"/>
          </a:p>
          <a:p>
            <a:pPr marL="230400" indent="-230400"/>
            <a:r>
              <a:rPr lang="en-GB" sz="1800" dirty="0" smtClean="0"/>
              <a:t>Software upgrade:</a:t>
            </a:r>
          </a:p>
          <a:p>
            <a:pPr marL="641880" lvl="1" indent="-230400"/>
            <a:r>
              <a:rPr lang="en-US" sz="1600" dirty="0" smtClean="0"/>
              <a:t>Porting to the latest version of the Pigeon Point solution</a:t>
            </a:r>
          </a:p>
          <a:p>
            <a:pPr marL="641880" lvl="1" indent="-230400"/>
            <a:r>
              <a:rPr lang="en-US" sz="1600" dirty="0" smtClean="0"/>
              <a:t>Improve stability and has been extensively tested</a:t>
            </a:r>
            <a:endParaRPr lang="en-GB" sz="1600" dirty="0" smtClean="0"/>
          </a:p>
          <a:p>
            <a:pPr marL="641880" lvl="1" indent="-230400"/>
            <a:r>
              <a:rPr lang="en-US" sz="1600" dirty="0" smtClean="0"/>
              <a:t>Released </a:t>
            </a:r>
            <a:r>
              <a:rPr lang="en-US" sz="1600" dirty="0" smtClean="0"/>
              <a:t>and </a:t>
            </a:r>
            <a:r>
              <a:rPr lang="en-US" sz="1600" dirty="0" smtClean="0"/>
              <a:t>documented</a:t>
            </a:r>
            <a:endParaRPr lang="en-US" sz="1600" dirty="0" smtClean="0"/>
          </a:p>
          <a:p>
            <a:pPr marL="641880" lvl="1" indent="-230400"/>
            <a:r>
              <a:rPr lang="en-US" sz="1600" dirty="0" smtClean="0"/>
              <a:t>Available through remote compilation since January</a:t>
            </a:r>
          </a:p>
          <a:p>
            <a:pPr marL="230400" indent="-230400"/>
            <a:endParaRPr lang="en-GB" sz="1800" dirty="0"/>
          </a:p>
          <a:p>
            <a:pPr marL="230400" indent="-230400"/>
            <a:r>
              <a:rPr lang="en-US" sz="1800" dirty="0" smtClean="0"/>
              <a:t>New development kit available</a:t>
            </a:r>
          </a:p>
          <a:p>
            <a:pPr marL="641880" lvl="1" indent="-230400"/>
            <a:r>
              <a:rPr lang="en-US" sz="1600" dirty="0" smtClean="0"/>
              <a:t>ATCA standard compliant for in-crate use</a:t>
            </a:r>
            <a:endParaRPr lang="en-US" sz="1600" dirty="0"/>
          </a:p>
          <a:p>
            <a:pPr marL="641880" lvl="1" indent="-230400"/>
            <a:r>
              <a:rPr lang="en-GB" sz="1600" dirty="0" smtClean="0"/>
              <a:t>Adds functionality based on raspberry pi controller</a:t>
            </a:r>
          </a:p>
          <a:p>
            <a:pPr marL="641880" lvl="1" indent="-230400"/>
            <a:r>
              <a:rPr lang="en-US" sz="1600" dirty="0" smtClean="0"/>
              <a:t>First prototype arrived at CERN in November</a:t>
            </a:r>
          </a:p>
          <a:p>
            <a:pPr marL="641880" lvl="1" indent="-230400"/>
            <a:r>
              <a:rPr lang="en-US" sz="1600" dirty="0" smtClean="0"/>
              <a:t>Final version </a:t>
            </a:r>
            <a:r>
              <a:rPr lang="en-US" sz="1600" dirty="0" smtClean="0"/>
              <a:t>received in March and successfully tested</a:t>
            </a:r>
            <a:endParaRPr lang="en-GB" sz="1600" dirty="0" smtClean="0"/>
          </a:p>
          <a:p>
            <a:pPr marL="641880" lvl="1" indent="-230400"/>
            <a:r>
              <a:rPr lang="en-US" sz="1600" dirty="0" smtClean="0"/>
              <a:t>Available for </a:t>
            </a:r>
            <a:r>
              <a:rPr lang="en-US" sz="1600" dirty="0" smtClean="0"/>
              <a:t>purchase (1500 CHF)</a:t>
            </a:r>
          </a:p>
          <a:p>
            <a:pPr marL="641880" lvl="1" indent="-230400"/>
            <a:r>
              <a:rPr lang="en-US" sz="1600" dirty="0" smtClean="0"/>
              <a:t>Currently used in 3 institutes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6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04099" y="4415290"/>
            <a:ext cx="1006930" cy="6062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DC/DC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7213" y="3878956"/>
            <a:ext cx="1385888" cy="5644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Raspberry pi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5188" y="2902057"/>
            <a:ext cx="850106" cy="555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uMGT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35969" y="2902057"/>
            <a:ext cx="850106" cy="555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CPLD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82215" y="1936855"/>
            <a:ext cx="0" cy="9524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3183499" y="2233766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ATCA Control</a:t>
            </a:r>
          </a:p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(Handle sw., LED…)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14382" y="3657881"/>
            <a:ext cx="740228" cy="136071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J1</a:t>
            </a:r>
          </a:p>
          <a:p>
            <a:pPr algn="ctr" defTabSz="685800"/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Backplane connector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832133" y="4736121"/>
            <a:ext cx="382248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11476" y="4491791"/>
            <a:ext cx="4010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-48V</a:t>
            </a:r>
            <a:endParaRPr lang="en-GB" sz="90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885460" y="3259212"/>
            <a:ext cx="519113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85173" y="3235112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Control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306976" y="1947610"/>
            <a:ext cx="0" cy="9334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640689" y="1947610"/>
            <a:ext cx="0" cy="94164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1963380" y="2314539"/>
            <a:ext cx="5405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9 AMCs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336392" y="2315983"/>
            <a:ext cx="7633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51 User I/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Os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7214" y="4564293"/>
            <a:ext cx="740228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050">
                <a:solidFill>
                  <a:prstClr val="black"/>
                </a:solidFill>
                <a:latin typeface="Calibri" panose="020F0502020204030204"/>
              </a:rPr>
              <a:t>Ethernet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Rectangle 28"/>
          <p:cNvSpPr/>
          <p:nvPr/>
        </p:nvSpPr>
        <p:spPr>
          <a:xfrm rot="16200000">
            <a:off x="472260" y="1482407"/>
            <a:ext cx="534374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UART[2]</a:t>
            </a:r>
            <a:br>
              <a:rPr lang="en-GB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USB</a:t>
            </a:r>
          </a:p>
        </p:txBody>
      </p:sp>
      <p:sp>
        <p:nvSpPr>
          <p:cNvPr id="30" name="Rectangle 29"/>
          <p:cNvSpPr/>
          <p:nvPr/>
        </p:nvSpPr>
        <p:spPr>
          <a:xfrm rot="16200000">
            <a:off x="472260" y="839469"/>
            <a:ext cx="534374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UART[0]</a:t>
            </a:r>
            <a:br>
              <a:rPr lang="en-GB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USB</a:t>
            </a:r>
          </a:p>
        </p:txBody>
      </p:sp>
      <p:sp>
        <p:nvSpPr>
          <p:cNvPr id="31" name="Rectangle 30"/>
          <p:cNvSpPr/>
          <p:nvPr/>
        </p:nvSpPr>
        <p:spPr>
          <a:xfrm rot="16200000">
            <a:off x="472260" y="196532"/>
            <a:ext cx="534374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UART[1]</a:t>
            </a:r>
            <a:br>
              <a:rPr lang="en-GB" sz="8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USB</a:t>
            </a:r>
          </a:p>
        </p:txBody>
      </p:sp>
      <p:sp>
        <p:nvSpPr>
          <p:cNvPr id="32" name="Rectangle 31"/>
          <p:cNvSpPr/>
          <p:nvPr/>
        </p:nvSpPr>
        <p:spPr>
          <a:xfrm rot="16200000">
            <a:off x="472259" y="2120311"/>
            <a:ext cx="534374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dirty="0" err="1">
                <a:solidFill>
                  <a:prstClr val="black"/>
                </a:solidFill>
                <a:latin typeface="Calibri" panose="020F0502020204030204"/>
              </a:rPr>
              <a:t>Mgt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GB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USB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943100" y="4322378"/>
            <a:ext cx="615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01612" y="4140965"/>
            <a:ext cx="10567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JTAG (GPIO Based)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5867274" y="1160338"/>
            <a:ext cx="1" cy="516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4554254" y="800394"/>
            <a:ext cx="789239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MASTER JTAG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472655" y="800394"/>
            <a:ext cx="789239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IPMC JTAG</a:t>
            </a: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>
            <a:off x="4948874" y="1164862"/>
            <a:ext cx="0" cy="545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6391054" y="795870"/>
            <a:ext cx="789239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IPMB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65" name="Straight Arrow Connector 64"/>
          <p:cNvCxnSpPr>
            <a:stCxn id="299" idx="2"/>
            <a:endCxn id="6" idx="3"/>
          </p:cNvCxnSpPr>
          <p:nvPr/>
        </p:nvCxnSpPr>
        <p:spPr>
          <a:xfrm flipH="1">
            <a:off x="6972997" y="1827266"/>
            <a:ext cx="9285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6200000">
            <a:off x="6411029" y="2179994"/>
            <a:ext cx="6832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IPMB-A/B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3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0" name="Rectangle 69"/>
          <p:cNvSpPr/>
          <p:nvPr/>
        </p:nvSpPr>
        <p:spPr>
          <a:xfrm rot="5400000">
            <a:off x="7397330" y="2649540"/>
            <a:ext cx="789239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900" dirty="0" smtClean="0">
                <a:solidFill>
                  <a:prstClr val="black"/>
                </a:solidFill>
                <a:latin typeface="Calibri" panose="020F0502020204030204"/>
              </a:rPr>
              <a:t>I2C OUT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819134" y="2623450"/>
            <a:ext cx="592768" cy="756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Mux.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4255294" y="3278212"/>
            <a:ext cx="254886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53" idx="0"/>
          </p:cNvCxnSpPr>
          <p:nvPr/>
        </p:nvCxnSpPr>
        <p:spPr>
          <a:xfrm flipV="1">
            <a:off x="5867274" y="621846"/>
            <a:ext cx="0" cy="1785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867274" y="621846"/>
            <a:ext cx="2233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8101013" y="645953"/>
            <a:ext cx="0" cy="3676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1778795" y="1255804"/>
            <a:ext cx="1354221" cy="343444"/>
          </a:xfrm>
          <a:prstGeom prst="roundRect">
            <a:avLst>
              <a:gd name="adj" fmla="val 6571"/>
            </a:avLst>
          </a:prstGeom>
          <a:solidFill>
            <a:schemeClr val="accent2">
              <a:lumMod val="20000"/>
              <a:lumOff val="80000"/>
            </a:schemeClr>
          </a:solidFill>
          <a:ln w="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Emulated AMC</a:t>
            </a:r>
          </a:p>
        </p:txBody>
      </p:sp>
      <p:cxnSp>
        <p:nvCxnSpPr>
          <p:cNvPr id="86" name="Straight Connector 85"/>
          <p:cNvCxnSpPr>
            <a:stCxn id="10" idx="1"/>
          </p:cNvCxnSpPr>
          <p:nvPr/>
        </p:nvCxnSpPr>
        <p:spPr>
          <a:xfrm flipH="1" flipV="1">
            <a:off x="1600199" y="3280180"/>
            <a:ext cx="43577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597678" y="1311860"/>
            <a:ext cx="0" cy="1968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endCxn id="84" idx="1"/>
          </p:cNvCxnSpPr>
          <p:nvPr/>
        </p:nvCxnSpPr>
        <p:spPr>
          <a:xfrm>
            <a:off x="1600200" y="1311860"/>
            <a:ext cx="1785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3347920" y="1311860"/>
            <a:ext cx="0" cy="398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endCxn id="84" idx="3"/>
          </p:cNvCxnSpPr>
          <p:nvPr/>
        </p:nvCxnSpPr>
        <p:spPr>
          <a:xfrm flipH="1">
            <a:off x="3133016" y="1311860"/>
            <a:ext cx="2149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115517" y="3487929"/>
            <a:ext cx="6750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endCxn id="70" idx="3"/>
          </p:cNvCxnSpPr>
          <p:nvPr/>
        </p:nvCxnSpPr>
        <p:spPr>
          <a:xfrm flipV="1">
            <a:off x="7790521" y="3226394"/>
            <a:ext cx="1429" cy="705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1943101" y="3931892"/>
            <a:ext cx="58474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5402551" y="2064575"/>
            <a:ext cx="6206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C Select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266937" y="1395036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IPMB-L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GB" sz="900" baseline="300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48" name="Straight Connector 147"/>
          <p:cNvCxnSpPr/>
          <p:nvPr/>
        </p:nvCxnSpPr>
        <p:spPr>
          <a:xfrm flipH="1">
            <a:off x="6517621" y="1947610"/>
            <a:ext cx="2036" cy="852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>
            <a:off x="6517970" y="2799974"/>
            <a:ext cx="2993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 rot="16200000">
            <a:off x="6298951" y="2175148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IPMB-L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311713" y="2036417"/>
            <a:ext cx="822180" cy="37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EEPROM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319792" y="2552550"/>
            <a:ext cx="822180" cy="37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Temp s.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61" name="Straight Connector 160"/>
          <p:cNvCxnSpPr/>
          <p:nvPr/>
        </p:nvCxnSpPr>
        <p:spPr>
          <a:xfrm>
            <a:off x="6336506" y="1947610"/>
            <a:ext cx="0" cy="952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flipV="1">
            <a:off x="6336506" y="2899433"/>
            <a:ext cx="467649" cy="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/>
          <p:nvPr/>
        </p:nvCxnSpPr>
        <p:spPr>
          <a:xfrm>
            <a:off x="5109210" y="3086474"/>
            <a:ext cx="17080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V="1">
            <a:off x="5109210" y="1947610"/>
            <a:ext cx="0" cy="1146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endCxn id="157" idx="1"/>
          </p:cNvCxnSpPr>
          <p:nvPr/>
        </p:nvCxnSpPr>
        <p:spPr>
          <a:xfrm>
            <a:off x="5109210" y="2737913"/>
            <a:ext cx="2105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>
            <a:stCxn id="156" idx="3"/>
          </p:cNvCxnSpPr>
          <p:nvPr/>
        </p:nvCxnSpPr>
        <p:spPr>
          <a:xfrm>
            <a:off x="6133893" y="2221779"/>
            <a:ext cx="2026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/>
          <p:cNvSpPr/>
          <p:nvPr/>
        </p:nvSpPr>
        <p:spPr>
          <a:xfrm>
            <a:off x="6320381" y="2203189"/>
            <a:ext cx="41015" cy="428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9" name="Oval 178"/>
          <p:cNvSpPr/>
          <p:nvPr/>
        </p:nvSpPr>
        <p:spPr>
          <a:xfrm>
            <a:off x="5086567" y="2719174"/>
            <a:ext cx="41015" cy="428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81" name="Straight Connector 180"/>
          <p:cNvCxnSpPr>
            <a:stCxn id="72" idx="2"/>
          </p:cNvCxnSpPr>
          <p:nvPr/>
        </p:nvCxnSpPr>
        <p:spPr>
          <a:xfrm flipH="1">
            <a:off x="7115517" y="3379699"/>
            <a:ext cx="1" cy="113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7770013" y="3472149"/>
            <a:ext cx="41015" cy="428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90" name="Straight Arrow Connector 189"/>
          <p:cNvCxnSpPr/>
          <p:nvPr/>
        </p:nvCxnSpPr>
        <p:spPr>
          <a:xfrm flipV="1">
            <a:off x="4023239" y="1936854"/>
            <a:ext cx="0" cy="9634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 rot="16200000">
            <a:off x="3578651" y="2316080"/>
            <a:ext cx="10743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Hardware address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93" name="Straight Arrow Connector 192"/>
          <p:cNvCxnSpPr/>
          <p:nvPr/>
        </p:nvCxnSpPr>
        <p:spPr>
          <a:xfrm flipV="1">
            <a:off x="8360026" y="3322151"/>
            <a:ext cx="1" cy="3315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 rot="5400000">
            <a:off x="7844141" y="2716357"/>
            <a:ext cx="10743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Hardware address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7" name="TextBox 196"/>
          <p:cNvSpPr txBox="1"/>
          <p:nvPr/>
        </p:nvSpPr>
        <p:spPr>
          <a:xfrm rot="5400000">
            <a:off x="8307920" y="2905903"/>
            <a:ext cx="6832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IPMB-A/B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3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00" name="Straight Connector 199"/>
          <p:cNvCxnSpPr>
            <a:stCxn id="31" idx="2"/>
          </p:cNvCxnSpPr>
          <p:nvPr/>
        </p:nvCxnSpPr>
        <p:spPr>
          <a:xfrm flipV="1">
            <a:off x="921681" y="369434"/>
            <a:ext cx="34738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>
            <a:off x="4395503" y="369434"/>
            <a:ext cx="0" cy="1307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30" idx="2"/>
          </p:cNvCxnSpPr>
          <p:nvPr/>
        </p:nvCxnSpPr>
        <p:spPr>
          <a:xfrm>
            <a:off x="921681" y="1021702"/>
            <a:ext cx="3160858" cy="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4082538" y="1021703"/>
            <a:ext cx="0" cy="655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29" idx="2"/>
          </p:cNvCxnSpPr>
          <p:nvPr/>
        </p:nvCxnSpPr>
        <p:spPr>
          <a:xfrm>
            <a:off x="921681" y="1664640"/>
            <a:ext cx="3284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V="1">
            <a:off x="1250157" y="1174442"/>
            <a:ext cx="0" cy="490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V="1">
            <a:off x="1250157" y="1174442"/>
            <a:ext cx="25232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/>
          <p:cNvCxnSpPr/>
          <p:nvPr/>
        </p:nvCxnSpPr>
        <p:spPr>
          <a:xfrm>
            <a:off x="3773382" y="1174442"/>
            <a:ext cx="0" cy="5027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 rot="16200000">
            <a:off x="4686331" y="2157920"/>
            <a:ext cx="6751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Sensor I2C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7" name="TextBox 226"/>
          <p:cNvSpPr txBox="1"/>
          <p:nvPr/>
        </p:nvSpPr>
        <p:spPr>
          <a:xfrm rot="16200000">
            <a:off x="6134734" y="2168863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Mgt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I2C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0" name="Rectangle 229"/>
          <p:cNvSpPr/>
          <p:nvPr/>
        </p:nvSpPr>
        <p:spPr>
          <a:xfrm rot="16200000">
            <a:off x="472258" y="3344076"/>
            <a:ext cx="534374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Switch</a:t>
            </a:r>
          </a:p>
        </p:txBody>
      </p:sp>
      <p:cxnSp>
        <p:nvCxnSpPr>
          <p:cNvPr id="232" name="Straight Arrow Connector 231"/>
          <p:cNvCxnSpPr/>
          <p:nvPr/>
        </p:nvCxnSpPr>
        <p:spPr>
          <a:xfrm flipH="1">
            <a:off x="921681" y="3701816"/>
            <a:ext cx="287853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3800216" y="3701816"/>
            <a:ext cx="0" cy="1016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 flipV="1">
            <a:off x="3800216" y="4736120"/>
            <a:ext cx="2982778" cy="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6461176" y="4545109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+5V</a:t>
            </a:r>
            <a:endParaRPr lang="en-GB" sz="90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241" name="Straight Arrow Connector 240"/>
          <p:cNvCxnSpPr/>
          <p:nvPr/>
        </p:nvCxnSpPr>
        <p:spPr>
          <a:xfrm flipV="1">
            <a:off x="921679" y="3524537"/>
            <a:ext cx="18474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Rectangle 241"/>
          <p:cNvSpPr/>
          <p:nvPr/>
        </p:nvSpPr>
        <p:spPr>
          <a:xfrm rot="16200000">
            <a:off x="415108" y="2788056"/>
            <a:ext cx="534374" cy="2501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Power</a:t>
            </a:r>
          </a:p>
        </p:txBody>
      </p:sp>
      <p:cxnSp>
        <p:nvCxnSpPr>
          <p:cNvPr id="244" name="Straight Connector 243"/>
          <p:cNvCxnSpPr>
            <a:stCxn id="242" idx="2"/>
          </p:cNvCxnSpPr>
          <p:nvPr/>
        </p:nvCxnSpPr>
        <p:spPr>
          <a:xfrm flipV="1">
            <a:off x="807379" y="2910958"/>
            <a:ext cx="299047" cy="21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1106426" y="2913139"/>
            <a:ext cx="2826" cy="421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/>
          <p:nvPr/>
        </p:nvCxnSpPr>
        <p:spPr>
          <a:xfrm flipH="1" flipV="1">
            <a:off x="921679" y="3335103"/>
            <a:ext cx="1875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>
            <a:off x="744425" y="2752517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+5V</a:t>
            </a:r>
            <a:endParaRPr lang="en-GB" sz="9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54" name="TextBox 253"/>
          <p:cNvSpPr txBox="1"/>
          <p:nvPr/>
        </p:nvSpPr>
        <p:spPr>
          <a:xfrm rot="16200000">
            <a:off x="796256" y="3242921"/>
            <a:ext cx="8114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 err="1">
                <a:solidFill>
                  <a:srgbClr val="FF0000"/>
                </a:solidFill>
                <a:latin typeface="Calibri" panose="020F0502020204030204"/>
              </a:rPr>
              <a:t>Devkit</a:t>
            </a:r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 power</a:t>
            </a:r>
            <a:endParaRPr lang="en-GB" sz="90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256" name="Straight Arrow Connector 255"/>
          <p:cNvCxnSpPr>
            <a:stCxn id="27" idx="3"/>
          </p:cNvCxnSpPr>
          <p:nvPr/>
        </p:nvCxnSpPr>
        <p:spPr>
          <a:xfrm flipV="1">
            <a:off x="1297441" y="4746527"/>
            <a:ext cx="64565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1910419" y="4645840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IPMC Ethernet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4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8" name="TextBox 257"/>
          <p:cNvSpPr txBox="1"/>
          <p:nvPr/>
        </p:nvSpPr>
        <p:spPr>
          <a:xfrm rot="16200000">
            <a:off x="4145487" y="2476362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IPMC Ethernet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4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60" name="Straight Arrow Connector 259"/>
          <p:cNvCxnSpPr>
            <a:stCxn id="258" idx="3"/>
          </p:cNvCxnSpPr>
          <p:nvPr/>
        </p:nvCxnSpPr>
        <p:spPr>
          <a:xfrm flipH="1" flipV="1">
            <a:off x="4531941" y="1963446"/>
            <a:ext cx="0" cy="80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stCxn id="32" idx="2"/>
          </p:cNvCxnSpPr>
          <p:nvPr/>
        </p:nvCxnSpPr>
        <p:spPr>
          <a:xfrm>
            <a:off x="921680" y="2302544"/>
            <a:ext cx="426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 flipH="1">
            <a:off x="1347791" y="2295411"/>
            <a:ext cx="2042" cy="12457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1347792" y="3541127"/>
            <a:ext cx="2480914" cy="60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>
            <a:endCxn id="9" idx="2"/>
          </p:cNvCxnSpPr>
          <p:nvPr/>
        </p:nvCxnSpPr>
        <p:spPr>
          <a:xfrm flipV="1">
            <a:off x="3828705" y="3457639"/>
            <a:ext cx="1536" cy="89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Freeform 272"/>
          <p:cNvSpPr/>
          <p:nvPr/>
        </p:nvSpPr>
        <p:spPr>
          <a:xfrm>
            <a:off x="304781" y="4292705"/>
            <a:ext cx="254472" cy="785065"/>
          </a:xfrm>
          <a:custGeom>
            <a:avLst/>
            <a:gdLst>
              <a:gd name="connsiteX0" fmla="*/ 726318 w 726318"/>
              <a:gd name="connsiteY0" fmla="*/ 465 h 1046753"/>
              <a:gd name="connsiteX1" fmla="*/ 465061 w 726318"/>
              <a:gd name="connsiteY1" fmla="*/ 29494 h 1046753"/>
              <a:gd name="connsiteX2" fmla="*/ 218318 w 726318"/>
              <a:gd name="connsiteY2" fmla="*/ 189151 h 1046753"/>
              <a:gd name="connsiteX3" fmla="*/ 29633 w 726318"/>
              <a:gd name="connsiteY3" fmla="*/ 493951 h 1046753"/>
              <a:gd name="connsiteX4" fmla="*/ 15118 w 726318"/>
              <a:gd name="connsiteY4" fmla="*/ 842294 h 1046753"/>
              <a:gd name="connsiteX5" fmla="*/ 174776 w 726318"/>
              <a:gd name="connsiteY5" fmla="*/ 1045494 h 1046753"/>
              <a:gd name="connsiteX6" fmla="*/ 334433 w 726318"/>
              <a:gd name="connsiteY6" fmla="*/ 914865 h 1046753"/>
              <a:gd name="connsiteX7" fmla="*/ 494090 w 726318"/>
              <a:gd name="connsiteY7" fmla="*/ 653608 h 1046753"/>
              <a:gd name="connsiteX8" fmla="*/ 726318 w 726318"/>
              <a:gd name="connsiteY8" fmla="*/ 624580 h 1046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6318" h="1046753">
                <a:moveTo>
                  <a:pt x="726318" y="465"/>
                </a:moveTo>
                <a:cubicBezTo>
                  <a:pt x="638023" y="-745"/>
                  <a:pt x="549728" y="-1954"/>
                  <a:pt x="465061" y="29494"/>
                </a:cubicBezTo>
                <a:cubicBezTo>
                  <a:pt x="380394" y="60942"/>
                  <a:pt x="290889" y="111742"/>
                  <a:pt x="218318" y="189151"/>
                </a:cubicBezTo>
                <a:cubicBezTo>
                  <a:pt x="145747" y="266561"/>
                  <a:pt x="63500" y="385094"/>
                  <a:pt x="29633" y="493951"/>
                </a:cubicBezTo>
                <a:cubicBezTo>
                  <a:pt x="-4234" y="602808"/>
                  <a:pt x="-9072" y="750370"/>
                  <a:pt x="15118" y="842294"/>
                </a:cubicBezTo>
                <a:cubicBezTo>
                  <a:pt x="39308" y="934218"/>
                  <a:pt x="121557" y="1033399"/>
                  <a:pt x="174776" y="1045494"/>
                </a:cubicBezTo>
                <a:cubicBezTo>
                  <a:pt x="227995" y="1057589"/>
                  <a:pt x="281214" y="980179"/>
                  <a:pt x="334433" y="914865"/>
                </a:cubicBezTo>
                <a:cubicBezTo>
                  <a:pt x="387652" y="849551"/>
                  <a:pt x="428776" y="701989"/>
                  <a:pt x="494090" y="653608"/>
                </a:cubicBezTo>
                <a:cubicBezTo>
                  <a:pt x="559404" y="605227"/>
                  <a:pt x="642861" y="614903"/>
                  <a:pt x="726318" y="624580"/>
                </a:cubicBezTo>
              </a:path>
            </a:pathLst>
          </a:cu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5" name="Freeform 274"/>
          <p:cNvSpPr/>
          <p:nvPr/>
        </p:nvSpPr>
        <p:spPr>
          <a:xfrm>
            <a:off x="304781" y="1873502"/>
            <a:ext cx="254472" cy="2204795"/>
          </a:xfrm>
          <a:custGeom>
            <a:avLst/>
            <a:gdLst>
              <a:gd name="connsiteX0" fmla="*/ 807343 w 821857"/>
              <a:gd name="connsiteY0" fmla="*/ 2818752 h 2939727"/>
              <a:gd name="connsiteX1" fmla="*/ 618657 w 821857"/>
              <a:gd name="connsiteY1" fmla="*/ 2891323 h 2939727"/>
              <a:gd name="connsiteX2" fmla="*/ 255800 w 821857"/>
              <a:gd name="connsiteY2" fmla="*/ 2905838 h 2939727"/>
              <a:gd name="connsiteX3" fmla="*/ 9057 w 821857"/>
              <a:gd name="connsiteY3" fmla="*/ 2426866 h 2939727"/>
              <a:gd name="connsiteX4" fmla="*/ 67115 w 821857"/>
              <a:gd name="connsiteY4" fmla="*/ 1918866 h 2939727"/>
              <a:gd name="connsiteX5" fmla="*/ 197743 w 821857"/>
              <a:gd name="connsiteY5" fmla="*/ 1512466 h 2939727"/>
              <a:gd name="connsiteX6" fmla="*/ 299343 w 821857"/>
              <a:gd name="connsiteY6" fmla="*/ 917381 h 2939727"/>
              <a:gd name="connsiteX7" fmla="*/ 241286 w 821857"/>
              <a:gd name="connsiteY7" fmla="*/ 598066 h 2939727"/>
              <a:gd name="connsiteX8" fmla="*/ 226772 w 821857"/>
              <a:gd name="connsiteY8" fmla="*/ 206181 h 2939727"/>
              <a:gd name="connsiteX9" fmla="*/ 357400 w 821857"/>
              <a:gd name="connsiteY9" fmla="*/ 2981 h 2939727"/>
              <a:gd name="connsiteX10" fmla="*/ 575115 w 821857"/>
              <a:gd name="connsiteY10" fmla="*/ 104581 h 2939727"/>
              <a:gd name="connsiteX11" fmla="*/ 691229 w 821857"/>
              <a:gd name="connsiteY11" fmla="*/ 365838 h 2939727"/>
              <a:gd name="connsiteX12" fmla="*/ 821857 w 821857"/>
              <a:gd name="connsiteY12" fmla="*/ 423895 h 293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1857" h="2939727">
                <a:moveTo>
                  <a:pt x="807343" y="2818752"/>
                </a:moveTo>
                <a:cubicBezTo>
                  <a:pt x="758962" y="2847780"/>
                  <a:pt x="710581" y="2876809"/>
                  <a:pt x="618657" y="2891323"/>
                </a:cubicBezTo>
                <a:cubicBezTo>
                  <a:pt x="526733" y="2905837"/>
                  <a:pt x="357400" y="2983247"/>
                  <a:pt x="255800" y="2905838"/>
                </a:cubicBezTo>
                <a:cubicBezTo>
                  <a:pt x="154200" y="2828429"/>
                  <a:pt x="40505" y="2591361"/>
                  <a:pt x="9057" y="2426866"/>
                </a:cubicBezTo>
                <a:cubicBezTo>
                  <a:pt x="-22391" y="2262371"/>
                  <a:pt x="35667" y="2071266"/>
                  <a:pt x="67115" y="1918866"/>
                </a:cubicBezTo>
                <a:cubicBezTo>
                  <a:pt x="98563" y="1766466"/>
                  <a:pt x="159038" y="1679380"/>
                  <a:pt x="197743" y="1512466"/>
                </a:cubicBezTo>
                <a:cubicBezTo>
                  <a:pt x="236448" y="1345552"/>
                  <a:pt x="292086" y="1069781"/>
                  <a:pt x="299343" y="917381"/>
                </a:cubicBezTo>
                <a:cubicBezTo>
                  <a:pt x="306600" y="764981"/>
                  <a:pt x="253381" y="716599"/>
                  <a:pt x="241286" y="598066"/>
                </a:cubicBezTo>
                <a:cubicBezTo>
                  <a:pt x="229191" y="479533"/>
                  <a:pt x="207420" y="305362"/>
                  <a:pt x="226772" y="206181"/>
                </a:cubicBezTo>
                <a:cubicBezTo>
                  <a:pt x="246124" y="107000"/>
                  <a:pt x="299343" y="19914"/>
                  <a:pt x="357400" y="2981"/>
                </a:cubicBezTo>
                <a:cubicBezTo>
                  <a:pt x="415457" y="-13952"/>
                  <a:pt x="519477" y="44105"/>
                  <a:pt x="575115" y="104581"/>
                </a:cubicBezTo>
                <a:cubicBezTo>
                  <a:pt x="630753" y="165057"/>
                  <a:pt x="650105" y="312619"/>
                  <a:pt x="691229" y="365838"/>
                </a:cubicBezTo>
                <a:cubicBezTo>
                  <a:pt x="732353" y="419057"/>
                  <a:pt x="777105" y="421476"/>
                  <a:pt x="821857" y="423895"/>
                </a:cubicBezTo>
              </a:path>
            </a:pathLst>
          </a:custGeom>
          <a:noFill/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6" name="TextBox 275"/>
          <p:cNvSpPr txBox="1"/>
          <p:nvPr/>
        </p:nvSpPr>
        <p:spPr>
          <a:xfrm rot="16200000">
            <a:off x="-194465" y="3345191"/>
            <a:ext cx="7377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1050" b="1" dirty="0">
                <a:solidFill>
                  <a:srgbClr val="FFC000"/>
                </a:solidFill>
                <a:latin typeface="Calibri" panose="020F0502020204030204"/>
              </a:rPr>
              <a:t>USB cable</a:t>
            </a:r>
            <a:endParaRPr lang="en-GB" sz="1050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277" name="TextBox 276"/>
          <p:cNvSpPr txBox="1"/>
          <p:nvPr/>
        </p:nvSpPr>
        <p:spPr>
          <a:xfrm rot="16200000">
            <a:off x="-339841" y="4502880"/>
            <a:ext cx="9957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1050" b="1" dirty="0">
                <a:solidFill>
                  <a:srgbClr val="FFC000"/>
                </a:solidFill>
                <a:latin typeface="Calibri" panose="020F0502020204030204"/>
              </a:rPr>
              <a:t>Ethernet cable</a:t>
            </a:r>
            <a:endParaRPr lang="en-GB" sz="1050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2182970" y="3888998"/>
            <a:ext cx="4667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GPIOs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82" name="Straight Arrow Connector 281"/>
          <p:cNvCxnSpPr/>
          <p:nvPr/>
        </p:nvCxnSpPr>
        <p:spPr>
          <a:xfrm>
            <a:off x="6691698" y="2684897"/>
            <a:ext cx="125593" cy="3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flipV="1">
            <a:off x="6691698" y="1418783"/>
            <a:ext cx="0" cy="1266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6691699" y="1416853"/>
            <a:ext cx="912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Arrow Connector 291"/>
          <p:cNvCxnSpPr>
            <a:endCxn id="56" idx="2"/>
          </p:cNvCxnSpPr>
          <p:nvPr/>
        </p:nvCxnSpPr>
        <p:spPr>
          <a:xfrm flipV="1">
            <a:off x="6782993" y="1160338"/>
            <a:ext cx="0" cy="2584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778795" y="1710077"/>
            <a:ext cx="5194202" cy="238498"/>
          </a:xfrm>
          <a:prstGeom prst="rect">
            <a:avLst/>
          </a:prstGeom>
          <a:solidFill>
            <a:schemeClr val="accent6">
              <a:lumMod val="40000"/>
              <a:lumOff val="60000"/>
              <a:alpha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0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CERN-IPMC</a:t>
            </a:r>
            <a:endParaRPr lang="en-GB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9" name="Rectangle 298"/>
          <p:cNvSpPr/>
          <p:nvPr/>
        </p:nvSpPr>
        <p:spPr>
          <a:xfrm rot="5400000">
            <a:off x="7383985" y="1649855"/>
            <a:ext cx="789239" cy="364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GPIOs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75" name="Straight Arrow Connector 174"/>
          <p:cNvCxnSpPr/>
          <p:nvPr/>
        </p:nvCxnSpPr>
        <p:spPr>
          <a:xfrm flipV="1">
            <a:off x="8650353" y="3322151"/>
            <a:ext cx="1" cy="3315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02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4783258" cy="705332"/>
          </a:xfrm>
        </p:spPr>
        <p:txBody>
          <a:bodyPr>
            <a:noAutofit/>
          </a:bodyPr>
          <a:lstStyle/>
          <a:p>
            <a:r>
              <a:rPr lang="en-GB" sz="2400" dirty="0" smtClean="0"/>
              <a:t>CERN-IPMC: </a:t>
            </a:r>
            <a:r>
              <a:rPr lang="en-GB" sz="2400" dirty="0" smtClean="0"/>
              <a:t>Update status</a:t>
            </a:r>
            <a:endParaRPr lang="en-GB" sz="24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803913" y="4767263"/>
            <a:ext cx="3274443" cy="273844"/>
          </a:xfrm>
        </p:spPr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385688"/>
            <a:ext cx="4783258" cy="565617"/>
          </a:xfrm>
        </p:spPr>
        <p:txBody>
          <a:bodyPr>
            <a:normAutofit lnSpcReduction="10000"/>
          </a:bodyPr>
          <a:lstStyle/>
          <a:p>
            <a:r>
              <a:rPr lang="en-GB" sz="1100" dirty="0" smtClean="0">
                <a:solidFill>
                  <a:schemeClr val="tx2">
                    <a:lumMod val="75000"/>
                  </a:schemeClr>
                </a:solidFill>
              </a:rPr>
              <a:t>xTCA Team Meeting</a:t>
            </a:r>
            <a:endParaRPr lang="en-GB" sz="11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</a:rPr>
              <a:t>Baron, </a:t>
            </a:r>
            <a:r>
              <a:rPr lang="en-US" sz="1100" u="sng" dirty="0" err="1" smtClean="0">
                <a:solidFill>
                  <a:schemeClr val="tx2">
                    <a:lumMod val="75000"/>
                  </a:schemeClr>
                </a:solidFill>
              </a:rPr>
              <a:t>J.Mendez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</a:rPr>
              <a:t>, R. Spiwoks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681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0400"/>
            <a:r>
              <a:rPr lang="en-GB" sz="1600" dirty="0" smtClean="0"/>
              <a:t>New hardware </a:t>
            </a:r>
            <a:r>
              <a:rPr lang="en-GB" sz="1600" dirty="0" smtClean="0"/>
              <a:t>designed in </a:t>
            </a:r>
            <a:r>
              <a:rPr lang="en-GB" sz="1600" dirty="0" smtClean="0"/>
              <a:t>2019 (</a:t>
            </a:r>
            <a:r>
              <a:rPr lang="en-GB" sz="1600" dirty="0" err="1" smtClean="0"/>
              <a:t>vers</a:t>
            </a:r>
            <a:r>
              <a:rPr lang="en-GB" sz="1600" dirty="0" smtClean="0"/>
              <a:t>. 4</a:t>
            </a:r>
            <a:r>
              <a:rPr lang="en-GB" sz="1600" dirty="0" smtClean="0"/>
              <a:t>)</a:t>
            </a:r>
          </a:p>
          <a:p>
            <a:pPr marL="641880" lvl="1" indent="-230400"/>
            <a:r>
              <a:rPr lang="en-US" sz="1400" b="1" dirty="0" smtClean="0"/>
              <a:t>Compliant </a:t>
            </a:r>
            <a:r>
              <a:rPr lang="en-US" sz="1400" b="1" dirty="0" smtClean="0"/>
              <a:t>with original connector specification</a:t>
            </a:r>
          </a:p>
          <a:p>
            <a:pPr marL="641880" lvl="1" indent="-230400"/>
            <a:r>
              <a:rPr lang="en-US" sz="1400" dirty="0" smtClean="0"/>
              <a:t>Add a third UART interface on pins 58 (</a:t>
            </a:r>
            <a:r>
              <a:rPr lang="en-US" sz="1400" dirty="0" err="1" smtClean="0"/>
              <a:t>Tx</a:t>
            </a:r>
            <a:r>
              <a:rPr lang="en-US" sz="1400" dirty="0" smtClean="0"/>
              <a:t>) /61 (Rx)</a:t>
            </a:r>
          </a:p>
          <a:p>
            <a:pPr marL="641880" lvl="1" indent="-230400"/>
            <a:r>
              <a:rPr lang="en-US" sz="1400" dirty="0" smtClean="0"/>
              <a:t>Frame </a:t>
            </a:r>
            <a:r>
              <a:rPr lang="en-US" sz="1400" dirty="0" smtClean="0"/>
              <a:t>contract established and </a:t>
            </a:r>
            <a:r>
              <a:rPr lang="en-US" sz="1400" dirty="0" smtClean="0"/>
              <a:t>qualified</a:t>
            </a:r>
          </a:p>
          <a:p>
            <a:pPr marL="641880" lvl="1" indent="-230400"/>
            <a:r>
              <a:rPr lang="en-US" sz="1400" dirty="0" smtClean="0"/>
              <a:t>Up to 1000 modules can be produced until end 2022</a:t>
            </a:r>
          </a:p>
          <a:p>
            <a:pPr marL="641880" lvl="1" indent="-230400"/>
            <a:r>
              <a:rPr lang="en-US" sz="1400" dirty="0" smtClean="0">
                <a:solidFill>
                  <a:srgbClr val="00B050"/>
                </a:solidFill>
              </a:rPr>
              <a:t>Produced and qualified in Q4 2020 via the frame contract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641880" lvl="1" indent="-230400"/>
            <a:endParaRPr lang="en-GB" sz="1400" dirty="0"/>
          </a:p>
          <a:p>
            <a:pPr marL="230400" indent="-230400"/>
            <a:r>
              <a:rPr lang="en-GB" sz="1600" dirty="0" smtClean="0"/>
              <a:t>Software moved to the latest version from Pigeon Point</a:t>
            </a:r>
            <a:endParaRPr lang="en-GB" sz="1600" dirty="0"/>
          </a:p>
          <a:p>
            <a:pPr marL="641880" lvl="1" indent="-230400"/>
            <a:r>
              <a:rPr lang="en-GB" sz="1400" dirty="0" smtClean="0"/>
              <a:t>Porting from version 1.2 to 1.3</a:t>
            </a:r>
            <a:endParaRPr lang="en-GB" sz="1400" dirty="0"/>
          </a:p>
          <a:p>
            <a:pPr marL="230400" indent="-230400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52692" y="1668450"/>
            <a:ext cx="4126013" cy="11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</a:t>
            </a:r>
            <a:r>
              <a:rPr lang="en-US" dirty="0" err="1" smtClean="0"/>
              <a:t>vers</a:t>
            </a:r>
            <a:r>
              <a:rPr lang="en-US" dirty="0" smtClean="0"/>
              <a:t>.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 fontScale="62500" lnSpcReduction="20000"/>
          </a:bodyPr>
          <a:lstStyle/>
          <a:p>
            <a:pPr marL="230400" indent="-230400"/>
            <a:r>
              <a:rPr lang="en-GB" sz="1800" dirty="0" smtClean="0"/>
              <a:t>Improve </a:t>
            </a:r>
            <a:r>
              <a:rPr lang="en-GB" sz="1800" dirty="0" err="1" smtClean="0"/>
              <a:t>SoC</a:t>
            </a:r>
            <a:r>
              <a:rPr lang="en-GB" sz="1800" dirty="0" smtClean="0"/>
              <a:t> &lt; &gt; IPMC connectivity</a:t>
            </a:r>
            <a:endParaRPr lang="en-GB" sz="1800" dirty="0"/>
          </a:p>
          <a:p>
            <a:pPr marL="641880" lvl="1" indent="-230400"/>
            <a:r>
              <a:rPr lang="en-US" sz="1600" dirty="0" smtClean="0"/>
              <a:t>Communication to get IPMC info and status to the </a:t>
            </a:r>
            <a:r>
              <a:rPr lang="en-US" sz="1600" dirty="0" err="1" smtClean="0"/>
              <a:t>SoC</a:t>
            </a:r>
            <a:endParaRPr lang="en-GB" sz="1600" dirty="0" smtClean="0"/>
          </a:p>
          <a:p>
            <a:pPr marL="641880" lvl="1" indent="-230400"/>
            <a:r>
              <a:rPr lang="en-GB" sz="1600" dirty="0" smtClean="0"/>
              <a:t>Based on UART interface – Payload Interface</a:t>
            </a:r>
          </a:p>
          <a:p>
            <a:pPr marL="641880" lvl="1" indent="-230400"/>
            <a:r>
              <a:rPr lang="en-US" sz="1600" dirty="0" smtClean="0"/>
              <a:t>Allows getting blade position in a crate (used for HPM.3)</a:t>
            </a:r>
            <a:endParaRPr lang="en-GB" sz="1600" dirty="0" smtClean="0"/>
          </a:p>
          <a:p>
            <a:pPr marL="829332" lvl="2" indent="-230400"/>
            <a:endParaRPr lang="en-GB" sz="1800" dirty="0"/>
          </a:p>
          <a:p>
            <a:pPr marL="230400" indent="-230400"/>
            <a:r>
              <a:rPr lang="en-GB" sz="1800" dirty="0" smtClean="0"/>
              <a:t>3 UART interfaces:</a:t>
            </a:r>
          </a:p>
          <a:p>
            <a:pPr marL="641880" lvl="1" indent="-230400"/>
            <a:r>
              <a:rPr lang="en-US" sz="1600" dirty="0" smtClean="0"/>
              <a:t>Original UART port remains on pin 57 (</a:t>
            </a:r>
            <a:r>
              <a:rPr lang="en-US" sz="1600" dirty="0" err="1" smtClean="0"/>
              <a:t>Tx</a:t>
            </a:r>
            <a:r>
              <a:rPr lang="en-US" sz="1600" dirty="0" smtClean="0"/>
              <a:t>)/60 (Rx)</a:t>
            </a:r>
            <a:endParaRPr lang="en-GB" sz="1600" dirty="0" smtClean="0"/>
          </a:p>
          <a:p>
            <a:pPr marL="641880" lvl="1" indent="-230400"/>
            <a:r>
              <a:rPr lang="en-US" sz="1600" dirty="0" smtClean="0"/>
              <a:t>Additional UART interface located on GPIO can be routed to:</a:t>
            </a:r>
          </a:p>
          <a:p>
            <a:pPr marL="829332" lvl="2" indent="-230400"/>
            <a:r>
              <a:rPr lang="en-US" sz="1400" dirty="0" smtClean="0"/>
              <a:t>User I/O [0:1]</a:t>
            </a:r>
          </a:p>
          <a:p>
            <a:pPr marL="829332" lvl="2" indent="-230400"/>
            <a:r>
              <a:rPr lang="en-US" sz="1400" dirty="0" smtClean="0"/>
              <a:t>User I/O [24:26]</a:t>
            </a:r>
          </a:p>
          <a:p>
            <a:pPr marL="641880" lvl="1" indent="-230400"/>
            <a:r>
              <a:rPr lang="en-US" sz="1600" dirty="0" smtClean="0"/>
              <a:t>New UART interface on pins 58 (</a:t>
            </a:r>
            <a:r>
              <a:rPr lang="en-US" sz="1600" dirty="0" err="1" smtClean="0"/>
              <a:t>Tx</a:t>
            </a:r>
            <a:r>
              <a:rPr lang="en-US" sz="1600" dirty="0" smtClean="0"/>
              <a:t>) /61 (Rx)</a:t>
            </a:r>
          </a:p>
          <a:p>
            <a:pPr marL="641880" lvl="1" indent="-230400"/>
            <a:r>
              <a:rPr lang="en-US" sz="1600" dirty="0" smtClean="0"/>
              <a:t>Allow enabling all of the UART features:</a:t>
            </a:r>
          </a:p>
          <a:p>
            <a:pPr marL="829332" lvl="2" indent="-230400"/>
            <a:r>
              <a:rPr lang="en-US" sz="1400" dirty="0" smtClean="0"/>
              <a:t>Serial Debug Interface (SDI)</a:t>
            </a:r>
          </a:p>
          <a:p>
            <a:pPr marL="829332" lvl="2" indent="-230400"/>
            <a:r>
              <a:rPr lang="en-US" sz="1400" dirty="0" smtClean="0"/>
              <a:t>Serial Over LAN (SOL)</a:t>
            </a:r>
          </a:p>
          <a:p>
            <a:pPr marL="829332" lvl="2" indent="-230400"/>
            <a:r>
              <a:rPr lang="en-US" sz="1400" dirty="0" smtClean="0"/>
              <a:t>Payload Interface (PI)</a:t>
            </a:r>
          </a:p>
          <a:p>
            <a:pPr marL="641880" lvl="1" indent="-230400"/>
            <a:r>
              <a:rPr lang="en-US" sz="1600" dirty="0" smtClean="0"/>
              <a:t>Configuration is made in XML configuration file (static)</a:t>
            </a:r>
            <a:endParaRPr lang="en-GB" sz="1600" dirty="0"/>
          </a:p>
          <a:p>
            <a:pPr marL="230400" indent="-230400"/>
            <a:endParaRPr lang="en-GB" sz="1800" dirty="0"/>
          </a:p>
          <a:p>
            <a:pPr marL="230400" indent="-230400"/>
            <a:r>
              <a:rPr lang="en-US" sz="1800" b="1" dirty="0"/>
              <a:t>Compliant with original connector </a:t>
            </a:r>
            <a:r>
              <a:rPr lang="en-US" sz="1800" b="1" dirty="0" smtClean="0"/>
              <a:t>specification</a:t>
            </a:r>
          </a:p>
          <a:p>
            <a:pPr marL="641880" lvl="1" indent="-230400"/>
            <a:r>
              <a:rPr lang="en-US" sz="1600" dirty="0" smtClean="0"/>
              <a:t>Pin 58/61 were non-connected on previous versions</a:t>
            </a:r>
            <a:endParaRPr lang="en-US" sz="1600" dirty="0"/>
          </a:p>
          <a:p>
            <a:pPr marL="641880" lvl="1" indent="-230400"/>
            <a:r>
              <a:rPr lang="en-GB" sz="1600" dirty="0" smtClean="0"/>
              <a:t>Connectivity to new pins can </a:t>
            </a:r>
            <a:r>
              <a:rPr lang="en-GB" sz="1600" dirty="0"/>
              <a:t>be can be removed by taking off the 0 Ohm </a:t>
            </a:r>
            <a:r>
              <a:rPr lang="en-GB" sz="1600" dirty="0" smtClean="0"/>
              <a:t>resistors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4131" y="994205"/>
            <a:ext cx="4225276" cy="27403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24131" y="82057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</a:rPr>
              <a:t>Possible configuration </a:t>
            </a:r>
            <a:r>
              <a:rPr lang="en-GB" sz="1050" dirty="0">
                <a:solidFill>
                  <a:srgbClr val="000000"/>
                </a:solidFill>
              </a:rPr>
              <a:t>using all three </a:t>
            </a:r>
            <a:r>
              <a:rPr lang="en-GB" sz="1050" dirty="0" smtClean="0">
                <a:solidFill>
                  <a:srgbClr val="000000"/>
                </a:solidFill>
              </a:rPr>
              <a:t>interfaces:</a:t>
            </a:r>
            <a:endParaRPr lang="en-GB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47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3465" y="1007870"/>
            <a:ext cx="4640535" cy="313279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9743" y="1007870"/>
            <a:ext cx="82296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00" indent="-230400"/>
            <a:r>
              <a:rPr lang="en-US" sz="1400" b="1" dirty="0" smtClean="0"/>
              <a:t>HPM.3:</a:t>
            </a:r>
            <a:r>
              <a:rPr lang="en-US" sz="1400" dirty="0" smtClean="0"/>
              <a:t> Ethernet configuration via the IPMC.</a:t>
            </a:r>
          </a:p>
          <a:p>
            <a:pPr marL="641880" lvl="1" indent="-230400"/>
            <a:r>
              <a:rPr lang="en-US" sz="1050" b="1" dirty="0" smtClean="0"/>
              <a:t>IP address depending on the blade position </a:t>
            </a:r>
            <a:r>
              <a:rPr lang="en-US" sz="1050" dirty="0" smtClean="0"/>
              <a:t>in </a:t>
            </a:r>
            <a:br>
              <a:rPr lang="en-US" sz="1050" dirty="0" smtClean="0"/>
            </a:br>
            <a:r>
              <a:rPr lang="en-US" sz="1050" dirty="0" smtClean="0"/>
              <a:t>the system and not on a MAC address </a:t>
            </a:r>
          </a:p>
          <a:p>
            <a:pPr marL="641880" lvl="1" indent="-230400"/>
            <a:endParaRPr lang="en-US" sz="800" dirty="0" smtClean="0"/>
          </a:p>
          <a:p>
            <a:pPr marL="230400" indent="-230400"/>
            <a:r>
              <a:rPr lang="en-US" sz="1200" b="1" dirty="0" smtClean="0"/>
              <a:t>HPM.2:</a:t>
            </a:r>
            <a:r>
              <a:rPr lang="en-US" sz="1200" dirty="0" smtClean="0"/>
              <a:t> IPMI on LAN</a:t>
            </a:r>
          </a:p>
          <a:p>
            <a:pPr marL="641880" lvl="1" indent="-230400"/>
            <a:r>
              <a:rPr lang="en-US" sz="1000" dirty="0" smtClean="0"/>
              <a:t>Allows getting the supervision system (e.g.: DCS) </a:t>
            </a:r>
            <a:r>
              <a:rPr lang="en-US" sz="1000" b="1" dirty="0" smtClean="0"/>
              <a:t>fully</a:t>
            </a:r>
            <a:br>
              <a:rPr lang="en-US" sz="1000" b="1" dirty="0" smtClean="0"/>
            </a:br>
            <a:r>
              <a:rPr lang="en-US" sz="1000" b="1" dirty="0" smtClean="0"/>
              <a:t>redundant.</a:t>
            </a:r>
            <a:endParaRPr lang="en-US" sz="1000" b="1" dirty="0"/>
          </a:p>
          <a:p>
            <a:pPr marL="641880" lvl="1" indent="-230400"/>
            <a:r>
              <a:rPr lang="en-US" sz="1000" b="1" dirty="0" smtClean="0"/>
              <a:t>No need to handle differently</a:t>
            </a:r>
            <a:r>
              <a:rPr lang="en-US" sz="1000" dirty="0" smtClean="0"/>
              <a:t> communication via Ethernet</a:t>
            </a:r>
            <a:br>
              <a:rPr lang="en-US" sz="1000" dirty="0" smtClean="0"/>
            </a:br>
            <a:r>
              <a:rPr lang="en-US" sz="1000" dirty="0" smtClean="0"/>
              <a:t>or IPMB buses.</a:t>
            </a:r>
          </a:p>
          <a:p>
            <a:pPr marL="641880" lvl="1" indent="-230400"/>
            <a:r>
              <a:rPr lang="en-US" sz="1000" dirty="0" smtClean="0"/>
              <a:t>Implement </a:t>
            </a:r>
            <a:r>
              <a:rPr lang="en-US" sz="1000" b="1" dirty="0" smtClean="0"/>
              <a:t>Serial Over LAN</a:t>
            </a:r>
            <a:r>
              <a:rPr lang="en-US" sz="1000" dirty="0" smtClean="0"/>
              <a:t> to redirect UART to Ethernet.</a:t>
            </a:r>
            <a:br>
              <a:rPr lang="en-US" sz="1000" dirty="0" smtClean="0"/>
            </a:br>
            <a:r>
              <a:rPr lang="en-US" sz="1000" dirty="0" smtClean="0"/>
              <a:t>A nice to have to communicate with a </a:t>
            </a:r>
            <a:r>
              <a:rPr lang="en-US" sz="1000" dirty="0" err="1" smtClean="0"/>
              <a:t>S.o.C</a:t>
            </a:r>
            <a:r>
              <a:rPr lang="en-US" sz="1000" dirty="0" smtClean="0"/>
              <a:t>.</a:t>
            </a:r>
          </a:p>
          <a:p>
            <a:pPr marL="641880" lvl="1" indent="-230400"/>
            <a:endParaRPr lang="en-US" sz="800" dirty="0"/>
          </a:p>
          <a:p>
            <a:pPr marL="230400" indent="-230400"/>
            <a:r>
              <a:rPr lang="en-US" sz="1200" b="1" dirty="0" smtClean="0"/>
              <a:t>HPM.1:</a:t>
            </a:r>
            <a:r>
              <a:rPr lang="en-US" sz="1200" dirty="0" smtClean="0"/>
              <a:t> Upgrade via IPMI</a:t>
            </a:r>
          </a:p>
          <a:p>
            <a:pPr marL="641880" lvl="1" indent="-230400"/>
            <a:r>
              <a:rPr lang="en-US" sz="1000" dirty="0" smtClean="0"/>
              <a:t>Ensure </a:t>
            </a:r>
            <a:r>
              <a:rPr lang="en-US" sz="1000" b="1" dirty="0" smtClean="0"/>
              <a:t>stable configuration </a:t>
            </a:r>
            <a:r>
              <a:rPr lang="en-US" sz="1000" dirty="0" smtClean="0"/>
              <a:t>with image checker</a:t>
            </a:r>
          </a:p>
          <a:p>
            <a:pPr marL="641880" lvl="1" indent="-230400"/>
            <a:r>
              <a:rPr lang="en-US" sz="1000" dirty="0" smtClean="0"/>
              <a:t>Implements automatic/manual </a:t>
            </a:r>
            <a:r>
              <a:rPr lang="en-US" sz="1000" b="1" dirty="0" smtClean="0"/>
              <a:t>rollbacks</a:t>
            </a:r>
          </a:p>
          <a:p>
            <a:pPr marL="641880" lvl="1" indent="-230400"/>
            <a:r>
              <a:rPr lang="en-US" sz="1000" dirty="0" smtClean="0"/>
              <a:t>Keep of </a:t>
            </a:r>
            <a:r>
              <a:rPr lang="en-US" sz="1000" b="1" dirty="0" smtClean="0"/>
              <a:t>non volatile parameters</a:t>
            </a:r>
          </a:p>
          <a:p>
            <a:pPr marL="829332" lvl="2" indent="-230400"/>
            <a:r>
              <a:rPr lang="en-US" sz="900" dirty="0" smtClean="0"/>
              <a:t>E.g.: thresholds modified during a run are not updated by a </a:t>
            </a:r>
            <a:br>
              <a:rPr lang="en-US" sz="900" dirty="0" smtClean="0"/>
            </a:br>
            <a:r>
              <a:rPr lang="en-US" sz="900" dirty="0" smtClean="0"/>
              <a:t>reconfiguration.</a:t>
            </a:r>
            <a:endParaRPr lang="en-GB" sz="9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 smtClean="0"/>
              <a:t>Typical use of the CERN-IPMC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43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porting to v.1.3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400" b="1" dirty="0" smtClean="0"/>
              <a:t>Based on latest version of the Pigeon Point solution:</a:t>
            </a:r>
            <a:endParaRPr lang="en-GB" sz="1400" b="1" dirty="0"/>
          </a:p>
          <a:p>
            <a:pPr marL="641880" lvl="1" indent="-230400"/>
            <a:r>
              <a:rPr lang="en-GB" sz="1200" dirty="0" smtClean="0"/>
              <a:t>Fixes </a:t>
            </a:r>
            <a:r>
              <a:rPr lang="en-GB" sz="1200" dirty="0"/>
              <a:t>IPMB-0 bus instabilities that were observed by the L1Calo team</a:t>
            </a:r>
            <a:endParaRPr lang="en-GB" sz="1200" dirty="0" smtClean="0"/>
          </a:p>
          <a:p>
            <a:pPr marL="641880" lvl="1" indent="-230400"/>
            <a:r>
              <a:rPr lang="en-GB" sz="1200" dirty="0" smtClean="0"/>
              <a:t>Adds support for HPM.2 R1.1 and HPM.3 R2.0</a:t>
            </a:r>
          </a:p>
          <a:p>
            <a:pPr marL="641880" lvl="1" indent="-230400"/>
            <a:r>
              <a:rPr lang="en-US" sz="1200" dirty="0" smtClean="0"/>
              <a:t>Stability improvement (e.g.: sensor interface updated, HPM.1 on power cycle issue…)</a:t>
            </a:r>
            <a:endParaRPr lang="en-GB" sz="1200" dirty="0" smtClean="0"/>
          </a:p>
          <a:p>
            <a:pPr marL="0" indent="0">
              <a:buNone/>
            </a:pPr>
            <a:endParaRPr lang="en-GB" sz="1400" b="1" dirty="0"/>
          </a:p>
          <a:p>
            <a:pPr marL="230400" indent="-230400"/>
            <a:r>
              <a:rPr lang="en-GB" sz="1400" b="1" dirty="0" smtClean="0"/>
              <a:t>V.1.2 to v.1.3 “How to”:</a:t>
            </a:r>
            <a:endParaRPr lang="en-GB" sz="1400" b="1" dirty="0"/>
          </a:p>
          <a:p>
            <a:pPr marL="641880" lvl="1" indent="-230400"/>
            <a:r>
              <a:rPr lang="en-US" sz="1200" dirty="0" smtClean="0"/>
              <a:t>New configurations: UART, Non volatiles parameters (e.g.: sensor thresholds)</a:t>
            </a:r>
            <a:endParaRPr lang="en-US" sz="1200" dirty="0"/>
          </a:p>
          <a:p>
            <a:pPr marL="641880" lvl="1" indent="-230400"/>
            <a:r>
              <a:rPr lang="en-US" sz="1200" dirty="0"/>
              <a:t>Release </a:t>
            </a:r>
            <a:r>
              <a:rPr lang="en-US" sz="1200" dirty="0" smtClean="0"/>
              <a:t>note and how-to: </a:t>
            </a:r>
            <a:r>
              <a:rPr lang="en-US" sz="1200" dirty="0">
                <a:hlinkClick r:id="rId2"/>
              </a:rPr>
              <a:t>https://gitlab.cern.ch/ep-ese-be-xtca/ipmc-project/-/</a:t>
            </a:r>
            <a:r>
              <a:rPr lang="en-US" sz="1200" dirty="0" smtClean="0">
                <a:hlinkClick r:id="rId2"/>
              </a:rPr>
              <a:t>tags/v.1.3</a:t>
            </a:r>
            <a:r>
              <a:rPr lang="en-US" sz="1200" dirty="0" smtClean="0"/>
              <a:t> </a:t>
            </a:r>
            <a:endParaRPr lang="en-GB" sz="14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0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porting to v.1.3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400" b="1" dirty="0" smtClean="0"/>
              <a:t>Extensive </a:t>
            </a:r>
            <a:r>
              <a:rPr lang="en-GB" sz="1400" b="1" dirty="0" smtClean="0"/>
              <a:t>tests performed:</a:t>
            </a:r>
          </a:p>
          <a:p>
            <a:pPr marL="641880" lvl="1" indent="-230400"/>
            <a:r>
              <a:rPr lang="en-US" sz="1200" dirty="0" smtClean="0"/>
              <a:t>Active test ran for all of the interfaces during several hours/days</a:t>
            </a:r>
          </a:p>
          <a:p>
            <a:pPr marL="641880" lvl="1" indent="-230400"/>
            <a:r>
              <a:rPr lang="en-US" sz="1200" dirty="0" smtClean="0"/>
              <a:t>Allowed finding conflicts on IPMB-L bus detected (issue was found on our MMC configuration)</a:t>
            </a:r>
            <a:endParaRPr lang="en-GB" sz="1200" dirty="0" smtClean="0"/>
          </a:p>
          <a:p>
            <a:pPr marL="641880" lvl="1" indent="-230400"/>
            <a:r>
              <a:rPr lang="en-US" sz="1200" dirty="0" smtClean="0"/>
              <a:t>HPM.1 stability [Upgrades in a loop] (watchdog reset detection issue was fixed)</a:t>
            </a:r>
          </a:p>
          <a:p>
            <a:pPr marL="641880" lvl="1" indent="-230400"/>
            <a:r>
              <a:rPr lang="en-US" sz="1200" dirty="0" smtClean="0"/>
              <a:t>Non-volatile parameters issue on HPM.1 upgrade (e.g.: IP address not reset to default)</a:t>
            </a:r>
          </a:p>
          <a:p>
            <a:pPr marL="641880" lvl="1" indent="-230400"/>
            <a:r>
              <a:rPr lang="en-US" sz="1200" dirty="0" smtClean="0"/>
              <a:t>Compilation </a:t>
            </a:r>
            <a:r>
              <a:rPr lang="en-US" sz="1200" dirty="0" smtClean="0"/>
              <a:t>errors depending on UART configuration were solved by fixing the code</a:t>
            </a:r>
          </a:p>
          <a:p>
            <a:pPr marL="641880" lvl="1" indent="-230400"/>
            <a:r>
              <a:rPr lang="en-US" sz="1200" dirty="0" smtClean="0"/>
              <a:t>TCP/IP issue on extensive use and add Linux </a:t>
            </a:r>
            <a:r>
              <a:rPr lang="en-US" sz="1200" dirty="0" smtClean="0"/>
              <a:t>support</a:t>
            </a:r>
          </a:p>
          <a:p>
            <a:pPr marL="641880" lvl="1" indent="-230400"/>
            <a:r>
              <a:rPr lang="en-US" sz="1200" dirty="0" smtClean="0"/>
              <a:t>Tested with Polaris Tester: </a:t>
            </a:r>
          </a:p>
          <a:p>
            <a:pPr marL="829332" lvl="2" indent="-230400"/>
            <a:r>
              <a:rPr lang="en-US" sz="1000" dirty="0" smtClean="0"/>
              <a:t>Number of tests: 123</a:t>
            </a:r>
          </a:p>
          <a:p>
            <a:pPr marL="829332" lvl="2" indent="-230400"/>
            <a:r>
              <a:rPr lang="en-US" sz="1000" dirty="0" smtClean="0"/>
              <a:t>Passed: 86</a:t>
            </a:r>
          </a:p>
          <a:p>
            <a:pPr marL="829332" lvl="2" indent="-230400"/>
            <a:r>
              <a:rPr lang="en-US" sz="1000" dirty="0" smtClean="0"/>
              <a:t>Failed: 2</a:t>
            </a:r>
          </a:p>
          <a:p>
            <a:pPr marL="1121940" lvl="3" indent="-230400"/>
            <a:r>
              <a:rPr lang="en-US" sz="800" dirty="0" smtClean="0"/>
              <a:t>As the </a:t>
            </a:r>
            <a:r>
              <a:rPr lang="en-US" sz="800" dirty="0" err="1" smtClean="0"/>
              <a:t>iRTM</a:t>
            </a:r>
            <a:r>
              <a:rPr lang="en-US" sz="800" dirty="0" smtClean="0"/>
              <a:t> is emulated, it cannot be accessed by the Polaris tester</a:t>
            </a:r>
            <a:br>
              <a:rPr lang="en-US" sz="800" dirty="0" smtClean="0"/>
            </a:br>
            <a:r>
              <a:rPr lang="en-US" sz="800" dirty="0" smtClean="0"/>
              <a:t>without configuring the setup .. This was tested manually</a:t>
            </a:r>
          </a:p>
          <a:p>
            <a:pPr marL="829332" lvl="2" indent="-230400"/>
            <a:r>
              <a:rPr lang="en-US" sz="1000" dirty="0" smtClean="0"/>
              <a:t>Skipped: 35</a:t>
            </a:r>
          </a:p>
          <a:p>
            <a:pPr marL="1121940" lvl="3" indent="-230400"/>
            <a:r>
              <a:rPr lang="en-US" sz="800" dirty="0" smtClean="0"/>
              <a:t>AMC not implemented, e-keying not set</a:t>
            </a:r>
            <a:endParaRPr lang="en-US" sz="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1" y="2366515"/>
            <a:ext cx="4076700" cy="205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9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porting to v.1.3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US" sz="1600" b="1" dirty="0" smtClean="0"/>
              <a:t>Status</a:t>
            </a:r>
          </a:p>
          <a:p>
            <a:pPr marL="641880" lvl="1" indent="-230400"/>
            <a:r>
              <a:rPr lang="en-US" sz="1400" dirty="0" smtClean="0"/>
              <a:t>Test performed locally with the CERN-IPMC tester</a:t>
            </a:r>
            <a:endParaRPr lang="en-US" sz="1400" dirty="0"/>
          </a:p>
          <a:p>
            <a:pPr marL="641880" lvl="1" indent="-230400"/>
            <a:r>
              <a:rPr lang="en-GB" sz="1400" dirty="0" smtClean="0"/>
              <a:t>Test performed by the </a:t>
            </a:r>
            <a:r>
              <a:rPr lang="en-GB" sz="1400" dirty="0" smtClean="0"/>
              <a:t>ATLAS L1Calo </a:t>
            </a:r>
            <a:r>
              <a:rPr lang="en-GB" sz="1400" dirty="0" smtClean="0"/>
              <a:t>team in real environment</a:t>
            </a:r>
          </a:p>
          <a:p>
            <a:pPr marL="641880" lvl="1" indent="-230400"/>
            <a:r>
              <a:rPr lang="en-US" sz="1400" dirty="0" smtClean="0"/>
              <a:t>Additional test for sensor integration are on-going with the CMS DTH team</a:t>
            </a:r>
            <a:endParaRPr lang="en-GB" sz="1400" dirty="0" smtClean="0"/>
          </a:p>
          <a:p>
            <a:pPr marL="641880" lvl="1" indent="-230400"/>
            <a:r>
              <a:rPr lang="en-US" sz="1400" dirty="0" smtClean="0"/>
              <a:t>Release note, including a guide for the software migration, was written</a:t>
            </a:r>
          </a:p>
          <a:p>
            <a:pPr marL="641880" lvl="1" indent="-230400"/>
            <a:endParaRPr lang="en-US" sz="1400" dirty="0" smtClean="0"/>
          </a:p>
          <a:p>
            <a:pPr marL="230400" indent="-230400"/>
            <a:r>
              <a:rPr lang="en-US" sz="1600" b="1" dirty="0" smtClean="0"/>
              <a:t>Plans (coming weeks)</a:t>
            </a:r>
            <a:endParaRPr lang="en-US" sz="1600" b="1" dirty="0" smtClean="0"/>
          </a:p>
          <a:p>
            <a:pPr marL="641880" lvl="1" indent="-230400"/>
            <a:r>
              <a:rPr lang="en-US" sz="1400" dirty="0" smtClean="0"/>
              <a:t>Accelerated aging using climatic chamber</a:t>
            </a:r>
            <a:endParaRPr lang="en-US" sz="1400" dirty="0" smtClean="0"/>
          </a:p>
          <a:p>
            <a:pPr marL="641880" lvl="1" indent="-230400"/>
            <a:r>
              <a:rPr lang="en-US" sz="1400" dirty="0" smtClean="0"/>
              <a:t>Fully populated crate using the </a:t>
            </a:r>
            <a:r>
              <a:rPr lang="en-US" sz="1400" dirty="0" smtClean="0"/>
              <a:t>tester</a:t>
            </a:r>
          </a:p>
          <a:p>
            <a:pPr marL="829332" lvl="2" indent="-230400"/>
            <a:r>
              <a:rPr lang="en-US" sz="1200" dirty="0" smtClean="0"/>
              <a:t>Extensive polling of a large number of sensors</a:t>
            </a:r>
          </a:p>
          <a:p>
            <a:pPr marL="829332" lvl="2" indent="-230400"/>
            <a:r>
              <a:rPr lang="en-US" sz="1200" dirty="0" smtClean="0"/>
              <a:t>ATCA Insertion/extraction emulation</a:t>
            </a:r>
          </a:p>
          <a:p>
            <a:pPr marL="829332" lvl="2" indent="-230400"/>
            <a:r>
              <a:rPr lang="en-US" sz="1200" dirty="0" smtClean="0"/>
              <a:t>AMC/</a:t>
            </a:r>
            <a:r>
              <a:rPr lang="en-US" sz="1200" dirty="0" err="1" smtClean="0"/>
              <a:t>iRTM</a:t>
            </a:r>
            <a:r>
              <a:rPr lang="en-US" sz="1200" dirty="0" smtClean="0"/>
              <a:t> insertion/extraction emulation</a:t>
            </a:r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83" t="3909" r="11728" b="1989"/>
          <a:stretch/>
        </p:blipFill>
        <p:spPr>
          <a:xfrm rot="5400000">
            <a:off x="5482220" y="2549442"/>
            <a:ext cx="1944020" cy="16838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62687" y="3801307"/>
            <a:ext cx="149432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Fully populated crate</a:t>
            </a:r>
          </a:p>
          <a:p>
            <a:r>
              <a:rPr lang="en-US" sz="1100" dirty="0" smtClean="0"/>
              <a:t>with CERN-IPMC</a:t>
            </a:r>
            <a:br>
              <a:rPr lang="en-US" sz="1100" dirty="0" smtClean="0"/>
            </a:br>
            <a:r>
              <a:rPr lang="en-US" sz="1100" dirty="0" err="1" smtClean="0"/>
              <a:t>devkit</a:t>
            </a:r>
            <a:r>
              <a:rPr lang="en-US" sz="1100" dirty="0" smtClean="0"/>
              <a:t>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482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. </a:t>
            </a:r>
            <a:r>
              <a:rPr lang="en-US" dirty="0"/>
              <a:t>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5365"/>
          </a:xfrm>
        </p:spPr>
        <p:txBody>
          <a:bodyPr>
            <a:normAutofit/>
          </a:bodyPr>
          <a:lstStyle/>
          <a:p>
            <a:pPr marL="230400" indent="-230400"/>
            <a:r>
              <a:rPr lang="en-GB" sz="1300" dirty="0" smtClean="0"/>
              <a:t>New development kit available</a:t>
            </a:r>
            <a:endParaRPr lang="en-GB" sz="1300" dirty="0"/>
          </a:p>
          <a:p>
            <a:pPr marL="641880" lvl="1" indent="-230400"/>
            <a:r>
              <a:rPr lang="en-US" sz="1100" dirty="0" smtClean="0"/>
              <a:t>ATCA form factor compliant (features a zone 1 connector)</a:t>
            </a:r>
            <a:endParaRPr lang="en-GB" sz="1100" dirty="0" smtClean="0"/>
          </a:p>
          <a:p>
            <a:pPr marL="641880" lvl="1" indent="-230400"/>
            <a:r>
              <a:rPr lang="en-US" sz="1100" dirty="0" smtClean="0"/>
              <a:t>Powered from the backplane input</a:t>
            </a:r>
            <a:endParaRPr lang="en-GB" sz="1100" dirty="0" smtClean="0"/>
          </a:p>
          <a:p>
            <a:pPr marL="641880" lvl="1" indent="-230400"/>
            <a:r>
              <a:rPr lang="en-US" sz="1100" dirty="0" smtClean="0"/>
              <a:t>Local control based on a raspberry pi</a:t>
            </a:r>
            <a:endParaRPr lang="en-GB" sz="1100" dirty="0" smtClean="0"/>
          </a:p>
          <a:p>
            <a:pPr marL="829332" lvl="2" indent="-230400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16th xTCA Interest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564" y="579"/>
            <a:ext cx="4234747" cy="2173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839" y="1784651"/>
            <a:ext cx="4723883" cy="26447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77914" y="4220027"/>
            <a:ext cx="26645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Block diagram available in backup slides</a:t>
            </a:r>
            <a:endParaRPr lang="en-GB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78983" y="2845428"/>
            <a:ext cx="296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Can be used on a desk as well as in an ATCA shelf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6860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26190</TotalTime>
  <Words>1289</Words>
  <Application>Microsoft Office PowerPoint</Application>
  <PresentationFormat>On-screen Show (16:9)</PresentationFormat>
  <Paragraphs>251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Optima</vt:lpstr>
      <vt:lpstr>CERNCorporate16-9</vt:lpstr>
      <vt:lpstr>Office Theme</vt:lpstr>
      <vt:lpstr>PowerPoint Presentation</vt:lpstr>
      <vt:lpstr>CERN-IPMC: Update status</vt:lpstr>
      <vt:lpstr>General overview</vt:lpstr>
      <vt:lpstr>Hardware vers. 4</vt:lpstr>
      <vt:lpstr>Typical use of the CERN-IPMC</vt:lpstr>
      <vt:lpstr>Software porting to v.1.3</vt:lpstr>
      <vt:lpstr>Software porting to v.1.3</vt:lpstr>
      <vt:lpstr>Software porting to v.1.3</vt:lpstr>
      <vt:lpstr>CERN-IPMC DevKit vers. 4</vt:lpstr>
      <vt:lpstr>CERN-IPMC DevKit vers. 4</vt:lpstr>
      <vt:lpstr>CERN-IPMC DevKit vers. 4</vt:lpstr>
      <vt:lpstr>CERN-IPMC DevKIT vers. 4</vt:lpstr>
      <vt:lpstr>CERN-IPMC DevKit vers. 4</vt:lpstr>
      <vt:lpstr>CERN-IPMC Distribution</vt:lpstr>
      <vt:lpstr>CERN-IPMC Distribution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Julian Maxime Mendez</cp:lastModifiedBy>
  <cp:revision>399</cp:revision>
  <dcterms:created xsi:type="dcterms:W3CDTF">2012-11-30T11:04:26Z</dcterms:created>
  <dcterms:modified xsi:type="dcterms:W3CDTF">2021-05-11T10:20:18Z</dcterms:modified>
</cp:coreProperties>
</file>