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01" r:id="rId1"/>
    <p:sldMasterId id="2147483816" r:id="rId2"/>
    <p:sldMasterId id="2147483803" r:id="rId3"/>
    <p:sldMasterId id="2147483821" r:id="rId4"/>
  </p:sldMasterIdLst>
  <p:notesMasterIdLst>
    <p:notesMasterId r:id="rId18"/>
  </p:notesMasterIdLst>
  <p:sldIdLst>
    <p:sldId id="450" r:id="rId5"/>
    <p:sldId id="511" r:id="rId6"/>
    <p:sldId id="512" r:id="rId7"/>
    <p:sldId id="509" r:id="rId8"/>
    <p:sldId id="513" r:id="rId9"/>
    <p:sldId id="516" r:id="rId10"/>
    <p:sldId id="505" r:id="rId11"/>
    <p:sldId id="514" r:id="rId12"/>
    <p:sldId id="507" r:id="rId13"/>
    <p:sldId id="508" r:id="rId14"/>
    <p:sldId id="517" r:id="rId15"/>
    <p:sldId id="506" r:id="rId16"/>
    <p:sldId id="515" r:id="rId17"/>
  </p:sldIdLst>
  <p:sldSz cx="12192000" cy="6858000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860D520-8EE2-48C0-8A0E-73FB2694EBEF}">
          <p14:sldIdLst>
            <p14:sldId id="450"/>
            <p14:sldId id="511"/>
            <p14:sldId id="512"/>
            <p14:sldId id="509"/>
            <p14:sldId id="513"/>
            <p14:sldId id="516"/>
            <p14:sldId id="505"/>
            <p14:sldId id="514"/>
            <p14:sldId id="507"/>
            <p14:sldId id="508"/>
            <p14:sldId id="517"/>
            <p14:sldId id="506"/>
            <p14:sldId id="515"/>
          </p14:sldIdLst>
        </p14:section>
        <p14:section name="Backup" id="{7EADCAEA-C2C9-473D-B4E0-49ACAE42D39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E79"/>
    <a:srgbClr val="DFDDFF"/>
    <a:srgbClr val="F9FBA3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67" autoAdjust="0"/>
    <p:restoredTop sz="94016" autoAdjust="0"/>
  </p:normalViewPr>
  <p:slideViewPr>
    <p:cSldViewPr snapToGrid="0">
      <p:cViewPr varScale="1">
        <p:scale>
          <a:sx n="151" d="100"/>
          <a:sy n="151" d="100"/>
        </p:scale>
        <p:origin x="1020" y="12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62" y="84"/>
      </p:cViewPr>
      <p:guideLst/>
    </p:cSldViewPr>
  </p:notesViewPr>
  <p:gridSpacing cx="75895" cy="7589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137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9" tIns="47414" rIns="94829" bIns="4741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461" y="0"/>
            <a:ext cx="2890137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9" tIns="47414" rIns="94829" bIns="4741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988" y="744538"/>
            <a:ext cx="6615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611" y="4714653"/>
            <a:ext cx="5335867" cy="4466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9" tIns="47414" rIns="94829" bIns="474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305"/>
            <a:ext cx="2890137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9" tIns="47414" rIns="94829" bIns="4741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461" y="9429305"/>
            <a:ext cx="2890137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9" tIns="47414" rIns="94829" bIns="4741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B143237-E697-43E9-94C4-2D79B2BB1A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273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sai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0" y="6611780"/>
            <a:ext cx="26965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April 28 2017 – ECB – ATCA specification</a:t>
            </a:r>
          </a:p>
        </p:txBody>
      </p:sp>
      <p:sp>
        <p:nvSpPr>
          <p:cNvPr id="11" name="Slide Number Placeholder 6"/>
          <p:cNvSpPr txBox="1">
            <a:spLocks/>
          </p:cNvSpPr>
          <p:nvPr userDrawn="1"/>
        </p:nvSpPr>
        <p:spPr bwMode="auto">
          <a:xfrm>
            <a:off x="9378953" y="6645121"/>
            <a:ext cx="2844800" cy="242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E2825D4A-8A19-4CC2-9AC4-FCEF77FA8AC5}" type="slidenum">
              <a:rPr lang="en-US" sz="1000" b="1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578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585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303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483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2995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ssai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1" y="6611780"/>
            <a:ext cx="41104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November</a:t>
            </a:r>
            <a:r>
              <a:rPr lang="en-US" sz="1000" b="1" baseline="0" dirty="0" smtClean="0">
                <a:solidFill>
                  <a:schemeClr val="bg1"/>
                </a:solidFill>
              </a:rPr>
              <a:t> 16</a:t>
            </a:r>
            <a:r>
              <a:rPr lang="en-US" sz="1000" b="1" dirty="0" smtClean="0">
                <a:solidFill>
                  <a:schemeClr val="bg1"/>
                </a:solidFill>
              </a:rPr>
              <a:t> 2017 – </a:t>
            </a:r>
            <a:r>
              <a:rPr lang="en-GB" sz="1000" b="1" dirty="0" smtClean="0">
                <a:solidFill>
                  <a:schemeClr val="bg1"/>
                </a:solidFill>
              </a:rPr>
              <a:t>ATLAS Upgrade Week Common Electronics</a:t>
            </a:r>
            <a:endParaRPr lang="en-US" sz="1000" b="1" dirty="0" smtClean="0">
              <a:solidFill>
                <a:schemeClr val="bg1"/>
              </a:solidFill>
            </a:endParaRPr>
          </a:p>
        </p:txBody>
      </p:sp>
      <p:sp>
        <p:nvSpPr>
          <p:cNvPr id="11" name="Slide Number Placeholder 6"/>
          <p:cNvSpPr txBox="1">
            <a:spLocks/>
          </p:cNvSpPr>
          <p:nvPr userDrawn="1"/>
        </p:nvSpPr>
        <p:spPr bwMode="auto">
          <a:xfrm>
            <a:off x="9378953" y="6645121"/>
            <a:ext cx="2844800" cy="242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E2825D4A-8A19-4CC2-9AC4-FCEF77FA8AC5}" type="slidenum">
              <a:rPr lang="en-US" sz="1000" b="1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353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41" y="606961"/>
            <a:ext cx="12148459" cy="773340"/>
          </a:xfrm>
        </p:spPr>
        <p:txBody>
          <a:bodyPr>
            <a:normAutofit/>
          </a:bodyPr>
          <a:lstStyle>
            <a:lvl1pPr>
              <a:defRPr sz="28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5600" y="1420949"/>
            <a:ext cx="10515600" cy="4401918"/>
          </a:xfrm>
        </p:spPr>
        <p:txBody>
          <a:bodyPr>
            <a:normAutofit/>
          </a:bodyPr>
          <a:lstStyle>
            <a:lvl1pPr marL="228600" indent="-228600">
              <a:buFont typeface="Wingdings" panose="05000000000000000000" pitchFamily="2" charset="2"/>
              <a:buChar char="q"/>
              <a:defRPr sz="1800"/>
            </a:lvl1pPr>
            <a:lvl2pPr marL="685800" indent="-228600">
              <a:buFont typeface="Wingdings" panose="05000000000000000000" pitchFamily="2" charset="2"/>
              <a:buChar char="§"/>
              <a:defRPr sz="1600"/>
            </a:lvl2pPr>
            <a:lvl3pPr marL="1143000" indent="-228600">
              <a:buFont typeface="Courier New" panose="02070309020205020404" pitchFamily="49" charset="0"/>
              <a:buChar char="o"/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 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8479098" y="258537"/>
            <a:ext cx="3276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chemeClr val="accent1">
                    <a:lumMod val="50000"/>
                  </a:schemeClr>
                </a:solidFill>
              </a:rPr>
              <a:t>xTCA</a:t>
            </a:r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 Evaluation</a:t>
            </a:r>
            <a:r>
              <a:rPr lang="en-GB" sz="1400" baseline="0" dirty="0" smtClean="0">
                <a:solidFill>
                  <a:schemeClr val="accent1">
                    <a:lumMod val="50000"/>
                  </a:schemeClr>
                </a:solidFill>
              </a:rPr>
              <a:t> Project – EP-ESE-BE</a:t>
            </a: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53446" y="89805"/>
            <a:ext cx="2296585" cy="432254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accent1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GB" dirty="0" smtClean="0"/>
              <a:t>Chapter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5346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582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4406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8463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541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sai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6"/>
          <p:cNvSpPr txBox="1">
            <a:spLocks/>
          </p:cNvSpPr>
          <p:nvPr userDrawn="1"/>
        </p:nvSpPr>
        <p:spPr bwMode="auto">
          <a:xfrm>
            <a:off x="9378953" y="6645121"/>
            <a:ext cx="2844800" cy="242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E2825D4A-8A19-4CC2-9AC4-FCEF77FA8AC5}" type="slidenum">
              <a:rPr lang="en-US" sz="1000" b="1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3" name="Slide Number Placeholder 6"/>
          <p:cNvSpPr txBox="1">
            <a:spLocks/>
          </p:cNvSpPr>
          <p:nvPr userDrawn="1"/>
        </p:nvSpPr>
        <p:spPr bwMode="auto">
          <a:xfrm>
            <a:off x="0" y="6615869"/>
            <a:ext cx="3883780" cy="242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sz="1000" b="1" dirty="0" smtClean="0">
                <a:solidFill>
                  <a:schemeClr val="bg1"/>
                </a:solidFill>
              </a:rPr>
              <a:t>16th </a:t>
            </a:r>
            <a:r>
              <a:rPr lang="en-GB" sz="1000" b="1" dirty="0" err="1" smtClean="0">
                <a:solidFill>
                  <a:schemeClr val="bg1"/>
                </a:solidFill>
              </a:rPr>
              <a:t>xTCA</a:t>
            </a:r>
            <a:r>
              <a:rPr lang="en-GB" sz="1000" b="1" dirty="0" smtClean="0">
                <a:solidFill>
                  <a:schemeClr val="bg1"/>
                </a:solidFill>
              </a:rPr>
              <a:t> Interest Group Meeting </a:t>
            </a:r>
            <a:r>
              <a:rPr lang="en-US" sz="1000" b="1" dirty="0" smtClean="0">
                <a:solidFill>
                  <a:schemeClr val="bg1"/>
                </a:solidFill>
              </a:rPr>
              <a:t>– May 2021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530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6431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6651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8133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4021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5402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5235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911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577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936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518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54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630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8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727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 flipH="1">
            <a:off x="0" y="0"/>
            <a:ext cx="12192000" cy="609600"/>
          </a:xfrm>
          <a:prstGeom prst="rect">
            <a:avLst/>
          </a:prstGeom>
          <a:gradFill flip="none" rotWithShape="1">
            <a:gsLst>
              <a:gs pos="0">
                <a:srgbClr val="214F87"/>
              </a:gs>
              <a:gs pos="0">
                <a:srgbClr val="214F87">
                  <a:lumMod val="84000"/>
                  <a:lumOff val="16000"/>
                </a:srgbClr>
              </a:gs>
              <a:gs pos="28000">
                <a:srgbClr val="214F87"/>
              </a:gs>
              <a:gs pos="46000">
                <a:schemeClr val="accent1">
                  <a:lumMod val="75000"/>
                </a:schemeClr>
              </a:gs>
              <a:gs pos="61000">
                <a:schemeClr val="accent1">
                  <a:lumMod val="60000"/>
                  <a:lumOff val="40000"/>
                </a:schemeClr>
              </a:gs>
              <a:gs pos="100000">
                <a:srgbClr val="214F8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 userDrawn="1"/>
        </p:nvSpPr>
        <p:spPr>
          <a:xfrm rot="178783" flipH="1">
            <a:off x="-1796207" y="133801"/>
            <a:ext cx="16788139" cy="12679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4" descr="http://design-guidelines.web.cern.ch/sites/design-guidelines.web.cern.ch/files/u6/CERN-logo.jpg"/>
          <p:cNvPicPr>
            <a:picLocks noChangeAspect="1" noChangeArrowheads="1"/>
          </p:cNvPicPr>
          <p:nvPr userDrawn="1"/>
        </p:nvPicPr>
        <p:blipFill rotWithShape="1">
          <a:blip r:embed="rId3" cstate="screen">
            <a:clrChange>
              <a:clrFrom>
                <a:srgbClr val="265184"/>
              </a:clrFrom>
              <a:clrTo>
                <a:srgbClr val="265184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1149"/>
          <a:stretch/>
        </p:blipFill>
        <p:spPr bwMode="auto">
          <a:xfrm>
            <a:off x="11674168" y="3052"/>
            <a:ext cx="517833" cy="392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 userDrawn="1"/>
        </p:nvSpPr>
        <p:spPr>
          <a:xfrm>
            <a:off x="0" y="6248400"/>
            <a:ext cx="12192000" cy="609600"/>
          </a:xfrm>
          <a:prstGeom prst="rect">
            <a:avLst/>
          </a:prstGeom>
          <a:gradFill flip="none" rotWithShape="1">
            <a:gsLst>
              <a:gs pos="0">
                <a:srgbClr val="214F87"/>
              </a:gs>
              <a:gs pos="14000">
                <a:srgbClr val="214F87"/>
              </a:gs>
              <a:gs pos="28000">
                <a:srgbClr val="214F87"/>
              </a:gs>
              <a:gs pos="46000">
                <a:schemeClr val="accent1">
                  <a:lumMod val="75000"/>
                </a:schemeClr>
              </a:gs>
              <a:gs pos="61000">
                <a:schemeClr val="accent1">
                  <a:lumMod val="60000"/>
                  <a:lumOff val="40000"/>
                </a:schemeClr>
              </a:gs>
              <a:gs pos="100000">
                <a:srgbClr val="214F8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/>
          </a:p>
        </p:txBody>
      </p:sp>
      <p:sp>
        <p:nvSpPr>
          <p:cNvPr id="21" name="Oval 20"/>
          <p:cNvSpPr/>
          <p:nvPr userDrawn="1"/>
        </p:nvSpPr>
        <p:spPr>
          <a:xfrm rot="151944" flipH="1">
            <a:off x="-2650952" y="5387852"/>
            <a:ext cx="16788139" cy="12679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3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6248400"/>
            <a:ext cx="12192000" cy="609600"/>
          </a:xfrm>
          <a:prstGeom prst="rect">
            <a:avLst/>
          </a:prstGeom>
          <a:gradFill flip="none" rotWithShape="1">
            <a:gsLst>
              <a:gs pos="0">
                <a:srgbClr val="214F87"/>
              </a:gs>
              <a:gs pos="14000">
                <a:srgbClr val="214F87"/>
              </a:gs>
              <a:gs pos="28000">
                <a:srgbClr val="214F87"/>
              </a:gs>
              <a:gs pos="46000">
                <a:schemeClr val="accent1">
                  <a:lumMod val="75000"/>
                </a:schemeClr>
              </a:gs>
              <a:gs pos="61000">
                <a:schemeClr val="accent1">
                  <a:lumMod val="60000"/>
                  <a:lumOff val="40000"/>
                </a:schemeClr>
              </a:gs>
              <a:gs pos="100000">
                <a:srgbClr val="214F8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/>
          </a:p>
        </p:txBody>
      </p:sp>
      <p:sp>
        <p:nvSpPr>
          <p:cNvPr id="21" name="Oval 20"/>
          <p:cNvSpPr/>
          <p:nvPr userDrawn="1"/>
        </p:nvSpPr>
        <p:spPr>
          <a:xfrm rot="151944" flipH="1">
            <a:off x="-3087180" y="5354296"/>
            <a:ext cx="16788139" cy="12679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499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9CA58-B5EB-490C-AA4C-FEE315973645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A0C89-07F4-491F-97B0-0914646D58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768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9" r:id="rId12"/>
    <p:sldLayoutId id="2147483820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05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deltaemeapartners.deltaww.com/docsharing/Documents/" TargetMode="External"/><Relationship Id="rId2" Type="http://schemas.openxmlformats.org/officeDocument/2006/relationships/hyperlink" Target="https://schroff.nvent.com/en-us/products/advancedtca-system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s://aisdb.cern.ch/pls/htmldb_aisdb_prod/f?p=189:7:::NO:RP:P7_ITEM:0530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ph-dep-ESE-BE-ATCAEvaluationProject/Procurement/_layouts/15/start.aspx#/SitePages/Home.aspx" TargetMode="External"/><Relationship Id="rId2" Type="http://schemas.openxmlformats.org/officeDocument/2006/relationships/hyperlink" Target="https://aisdb.cern.ch/pls/htmldb_aisdb_prod/f?p=117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lvps-crates.support@cern.c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chroff.nvent.com/en/schroff/11990-190" TargetMode="External"/><Relationship Id="rId2" Type="http://schemas.openxmlformats.org/officeDocument/2006/relationships/hyperlink" Target="https://espace.cern.ch/ph-dep-ESE-BE-ATCAEvaluationProject/Procurement/SitePages/Home.aspx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www.eltek.com/products/flatpack-s-1u-power-shelves/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hyperlink" Target="https://schroff.nvent.com/en/schroff/11990-19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s://www.eltek.com/products/flatpack-s-1u-power-shelves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isdb.cern.ch/pls/htmldb_aisdb_prod/f?p=117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lvps-crates.support@cern.ch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4E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87690" y="2082057"/>
            <a:ext cx="699796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GB" sz="3200" b="1" i="1" dirty="0">
                <a:solidFill>
                  <a:schemeClr val="bg1"/>
                </a:solidFill>
              </a:rPr>
              <a:t>ATCA IT Outcome and Common Procurement</a:t>
            </a:r>
          </a:p>
        </p:txBody>
      </p:sp>
    </p:spTree>
    <p:extLst>
      <p:ext uri="{BB962C8B-B14F-4D97-AF65-F5344CB8AC3E}">
        <p14:creationId xmlns:p14="http://schemas.microsoft.com/office/powerpoint/2010/main" val="346432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2"/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User support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3077" y="1128313"/>
            <a:ext cx="1013909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fr-CH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Manufacturer documentation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err="1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nVent</a:t>
            </a: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/Schroff: </a:t>
            </a: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</a:t>
            </a: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schroff.nvent.com/en-us/products/advancedtca-systems</a:t>
            </a:r>
            <a:endParaRPr lang="en-GB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Eltek: </a:t>
            </a: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https://ideltaemeapartners.deltaww.com/docsharing/Documents</a:t>
            </a: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/</a:t>
            </a: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  </a:t>
            </a:r>
            <a:b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(</a:t>
            </a: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User: v-</a:t>
            </a:r>
            <a:r>
              <a:rPr lang="en-GB" i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lvps</a:t>
            </a: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-crates Password: </a:t>
            </a:r>
            <a:r>
              <a:rPr lang="en-GB" i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R$MZcBhB</a:t>
            </a: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) </a:t>
            </a:r>
            <a:endParaRPr lang="fr-CH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spcBef>
                <a:spcPts val="1200"/>
              </a:spcBef>
              <a:spcAft>
                <a:spcPts val="0"/>
              </a:spcAft>
            </a:pPr>
            <a:endParaRPr lang="en-GB" b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Support provided by the PS &amp; crate service </a:t>
            </a:r>
            <a:endParaRPr lang="en-GB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Free of charge verification tests of full shelf systems and/or modules (to be requested via the DB)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i="1" dirty="0" err="1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Remote</a:t>
            </a:r>
            <a:r>
              <a:rPr lang="fr-CH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support by email</a:t>
            </a:r>
            <a:endParaRPr lang="en-GB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Testing of ATCA blades in reference shelf system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CH" sz="1600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Mini shelves available from the ePool 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 slots </a:t>
            </a: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Schroff</a:t>
            </a: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shelves available from the ePool for rental (w. integrated AC-DC)</a:t>
            </a:r>
            <a:endParaRPr lang="en-GB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fr-CH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</a:t>
            </a:r>
            <a:r>
              <a:rPr lang="fr-CH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 </a:t>
            </a:r>
            <a:r>
              <a:rPr lang="fr-CH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https</a:t>
            </a:r>
            <a:r>
              <a:rPr lang="fr-CH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://aisdb.cern.ch/pls/htmldb_aisdb_prod/f?p=189:7:::</a:t>
            </a:r>
            <a:r>
              <a:rPr lang="fr-CH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NO:RP:P7_ITEM:0530</a:t>
            </a:r>
            <a:r>
              <a:rPr lang="fr-CH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en-GB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t="22584" b="26180"/>
          <a:stretch/>
        </p:blipFill>
        <p:spPr>
          <a:xfrm>
            <a:off x="8718523" y="4387850"/>
            <a:ext cx="3296708" cy="168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80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2"/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Accessories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3077" y="1236263"/>
            <a:ext cx="8091673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Filler modules/panels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Needed in unused slots (air cooling efficiency)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Available from the CERN stores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Front panel, AdvancedTCA Air Deflector 280mm, with air baffle SCEM: 06.61.81.407.9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Rear panel, AdvancedTCA Air Deflector 70 mm, with Air baffle SCEM: 06.61.81.409.9</a:t>
            </a:r>
          </a:p>
          <a:p>
            <a:pPr lvl="0">
              <a:spcBef>
                <a:spcPts val="1200"/>
              </a:spcBef>
              <a:spcAft>
                <a:spcPts val="0"/>
              </a:spcAft>
            </a:pPr>
            <a:endParaRPr lang="en-GB" b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Cabling  </a:t>
            </a:r>
            <a:endParaRPr lang="en-GB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Mains connection and -48 </a:t>
            </a:r>
            <a:r>
              <a:rPr lang="en-GB" i="1" dirty="0" err="1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Vdc</a:t>
            </a: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link between the rectifier and the shelf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 solution is currently being investigated by CMS (with help from BE-EA)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Highly rack integration dependant. To be investigated by the end-users.</a:t>
            </a:r>
            <a:endParaRPr lang="en-GB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7624" y="621282"/>
            <a:ext cx="2618792" cy="256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80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2"/>
          <p:cNvSpPr txBox="1">
            <a:spLocks/>
          </p:cNvSpPr>
          <p:nvPr/>
        </p:nvSpPr>
        <p:spPr>
          <a:xfrm>
            <a:off x="1396520" y="3435887"/>
            <a:ext cx="4842221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Thanks for your attention</a:t>
            </a:r>
            <a:endParaRPr lang="en-US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78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2"/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Useful links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9427" y="1877613"/>
            <a:ext cx="979982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Technical database</a:t>
            </a: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: 	</a:t>
            </a: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</a:t>
            </a: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aisdb.cern.ch/pls/htmldb_aisdb_prod/f?p=117</a:t>
            </a: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en-GB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SharePoint page about the ATCA equipment procurement:</a:t>
            </a:r>
            <a:b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/>
            </a:r>
            <a:b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	</a:t>
            </a:r>
            <a:r>
              <a:rPr lang="fr-CH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</a:t>
            </a:r>
            <a:r>
              <a:rPr lang="fr-CH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https://espace.cern.ch/ph-dep-ESE-BE-ATCAEvaluationProject/Procurement/_layouts/15/start.aspx#/SitePages/Home.aspx</a:t>
            </a:r>
            <a:r>
              <a:rPr lang="fr-CH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en-GB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259232" y="61030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fr-CH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 case of </a:t>
            </a:r>
            <a:r>
              <a:rPr lang="fr-CH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questions</a:t>
            </a:r>
            <a:r>
              <a:rPr lang="fr-CH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fr-CH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contact: </a:t>
            </a: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lvps-crates.support@cern.ch</a:t>
            </a: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en-GB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91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147966" y="6252602"/>
            <a:ext cx="86374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hlinkClick r:id="rId2"/>
              </a:rPr>
              <a:t>https://</a:t>
            </a:r>
            <a:r>
              <a:rPr lang="en-GB" sz="1200" dirty="0" smtClean="0">
                <a:hlinkClick r:id="rId2"/>
              </a:rPr>
              <a:t>espace.cern.ch/ph-dep-ESE-BE-ATCAEvaluationProject/Procurement/SitePages/Home.aspx</a:t>
            </a:r>
            <a:r>
              <a:rPr lang="en-GB" sz="1200" dirty="0" smtClean="0"/>
              <a:t> </a:t>
            </a:r>
            <a:endParaRPr lang="en-GB" sz="1200" dirty="0"/>
          </a:p>
        </p:txBody>
      </p:sp>
      <p:sp>
        <p:nvSpPr>
          <p:cNvPr id="2" name="Rectangle 1"/>
          <p:cNvSpPr/>
          <p:nvPr/>
        </p:nvSpPr>
        <p:spPr>
          <a:xfrm>
            <a:off x="428813" y="1170389"/>
            <a:ext cx="5538029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sz="20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Target</a:t>
            </a:r>
          </a:p>
          <a:p>
            <a:pPr marL="742950" lvl="3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Total estimated needs</a:t>
            </a:r>
          </a:p>
          <a:p>
            <a:pPr marL="1200150" lvl="4" indent="-28575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ATLAS: 	100 - 130 units</a:t>
            </a:r>
          </a:p>
          <a:p>
            <a:pPr marL="1200150" lvl="4" indent="-28575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CMS: 	100 - 130 units</a:t>
            </a:r>
          </a:p>
          <a:p>
            <a:pPr marL="742950" lvl="3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Technical requirements: No change compared to the original price enquiry for limited quantities.</a:t>
            </a:r>
          </a:p>
          <a:p>
            <a:pPr marL="0" lvl="1">
              <a:spcBef>
                <a:spcPts val="1200"/>
              </a:spcBef>
            </a:pPr>
            <a:r>
              <a:rPr lang="en-GB" sz="20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Total estimated : 250 shelves</a:t>
            </a:r>
          </a:p>
          <a:p>
            <a:pPr marL="0" lvl="1">
              <a:spcBef>
                <a:spcPts val="1200"/>
              </a:spcBef>
            </a:pPr>
            <a:endParaRPr lang="en-GB" sz="2000" b="1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lvl="1">
              <a:spcBef>
                <a:spcPts val="1200"/>
              </a:spcBef>
            </a:pPr>
            <a:r>
              <a:rPr lang="en-GB" sz="20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Blanket purchase contracts</a:t>
            </a:r>
            <a:r>
              <a:rPr lang="en-GB" sz="20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marL="2857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For both, ATCA shelves and AC-DC rectifier units</a:t>
            </a:r>
          </a:p>
          <a:p>
            <a:pPr marL="2857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Covering procurement and maintenance over long term</a:t>
            </a:r>
          </a:p>
        </p:txBody>
      </p:sp>
      <p:pic>
        <p:nvPicPr>
          <p:cNvPr id="9" name="Picture 8">
            <a:hlinkClick r:id="rId3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3766" y="1082919"/>
            <a:ext cx="2445132" cy="2445132"/>
          </a:xfrm>
          <a:prstGeom prst="rect">
            <a:avLst/>
          </a:prstGeom>
        </p:spPr>
      </p:pic>
      <p:pic>
        <p:nvPicPr>
          <p:cNvPr id="10" name="Picture 9">
            <a:hlinkClick r:id="rId5"/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13766" y="4288804"/>
            <a:ext cx="2503564" cy="671851"/>
          </a:xfrm>
          <a:prstGeom prst="rect">
            <a:avLst/>
          </a:prstGeom>
        </p:spPr>
      </p:pic>
      <p:sp>
        <p:nvSpPr>
          <p:cNvPr id="12" name="Content Placeholder 12"/>
          <p:cNvSpPr txBox="1">
            <a:spLocks/>
          </p:cNvSpPr>
          <p:nvPr/>
        </p:nvSpPr>
        <p:spPr>
          <a:xfrm>
            <a:off x="6157342" y="2448106"/>
            <a:ext cx="3335908" cy="3318601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dirty="0" smtClean="0">
                <a:solidFill>
                  <a:schemeClr val="tx2">
                    <a:lumMod val="75000"/>
                  </a:schemeClr>
                </a:solidFill>
              </a:rPr>
              <a:t>ATCA shelf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14 ATCA slots w. RTM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Vertical (or Horizontal) cooling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DS or FM topology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40G backplane (100G optional TBC)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Bussed IPMB (Radial upon request)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1 Shelf man. Included (PP </a:t>
            </a:r>
            <a:r>
              <a:rPr lang="en-GB" sz="1400" dirty="0" err="1" smtClean="0">
                <a:solidFill>
                  <a:schemeClr val="tx2">
                    <a:lumMod val="75000"/>
                  </a:schemeClr>
                </a:solidFill>
              </a:rPr>
              <a:t>ShMM</a:t>
            </a: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 700)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</a:pPr>
            <a:endParaRPr lang="en-GB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dirty="0" smtClean="0">
                <a:solidFill>
                  <a:schemeClr val="tx2">
                    <a:lumMod val="75000"/>
                  </a:schemeClr>
                </a:solidFill>
              </a:rPr>
              <a:t>- 48Vdc rectifier system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Up to 18 kW max output </a:t>
            </a:r>
            <a:r>
              <a:rPr lang="en-GB" sz="1400" dirty="0" err="1" smtClean="0">
                <a:solidFill>
                  <a:schemeClr val="tx2">
                    <a:lumMod val="75000"/>
                  </a:schemeClr>
                </a:solidFill>
              </a:rPr>
              <a:t>pwr</a:t>
            </a: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b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(w. expansion unit)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9 kW with N+1 </a:t>
            </a:r>
            <a:r>
              <a:rPr lang="en-GB" sz="1400" dirty="0" err="1" smtClean="0">
                <a:solidFill>
                  <a:schemeClr val="tx2">
                    <a:lumMod val="75000"/>
                  </a:schemeClr>
                </a:solidFill>
              </a:rPr>
              <a:t>redund</a:t>
            </a: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. (one 1U unit)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Based on 5 </a:t>
            </a:r>
            <a:r>
              <a:rPr lang="en-GB" sz="1400" dirty="0" err="1" smtClean="0">
                <a:solidFill>
                  <a:schemeClr val="tx2">
                    <a:lumMod val="75000"/>
                  </a:schemeClr>
                </a:solidFill>
              </a:rPr>
              <a:t>pwr</a:t>
            </a: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 bricks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Single bulk power output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Ctrl module (SNMP over eth.)</a:t>
            </a:r>
            <a:endParaRPr lang="en-GB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itolo 2"/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Procurement and maintenance framework key objectives</a:t>
            </a:r>
          </a:p>
        </p:txBody>
      </p:sp>
    </p:spTree>
    <p:extLst>
      <p:ext uri="{BB962C8B-B14F-4D97-AF65-F5344CB8AC3E}">
        <p14:creationId xmlns:p14="http://schemas.microsoft.com/office/powerpoint/2010/main" val="412694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2"/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Procurement process and status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28813" y="1170389"/>
            <a:ext cx="10534461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Status of MS + IT process for the ATCA shelves 		</a:t>
            </a: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600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First 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draft of MS documents 	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April 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2020</a:t>
            </a: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Finalisation of 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MS 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documents 	End 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April</a:t>
            </a:r>
            <a:endParaRPr lang="en-GB" sz="1600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Technical 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auditing 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	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Mid May</a:t>
            </a:r>
            <a:endParaRPr lang="en-GB" sz="1600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Dispatch of MS documents	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Mid May </a:t>
            </a: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First draft of IT documents 		Beginning July	</a:t>
            </a:r>
            <a:endParaRPr lang="en-GB" sz="1600" b="1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Finalisation 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of 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IT 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documents 	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End July		</a:t>
            </a: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Specification 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Committee date	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Mid August</a:t>
            </a:r>
            <a:endParaRPr lang="en-GB" sz="1600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Dispatch of IT documents	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Mid August</a:t>
            </a:r>
            <a:endParaRPr lang="en-GB" sz="1600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Submission 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deadline for bidders	Mid 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September</a:t>
            </a:r>
            <a:endParaRPr lang="en-GB" sz="1600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Date of FC meeting	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Dec 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2020</a:t>
            </a: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Blanket contract </a:t>
            </a:r>
            <a:r>
              <a:rPr lang="en-GB" sz="16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start </a:t>
            </a:r>
            <a:r>
              <a:rPr lang="en-GB" sz="16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date		Jan </a:t>
            </a:r>
            <a:r>
              <a:rPr lang="en-GB" sz="16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2021</a:t>
            </a:r>
            <a:endParaRPr lang="en-GB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spcBef>
                <a:spcPts val="1200"/>
              </a:spcBef>
              <a:spcAft>
                <a:spcPts val="0"/>
              </a:spcAft>
            </a:pPr>
            <a:endParaRPr lang="en-GB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7534" y="1802769"/>
            <a:ext cx="614271" cy="3926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fr-CH" sz="2000" dirty="0">
                <a:solidFill>
                  <a:srgbClr val="00B050"/>
                </a:solidFill>
              </a:rPr>
              <a:t> </a:t>
            </a:r>
            <a:endParaRPr lang="fr-CH" sz="2000" dirty="0" smtClean="0">
              <a:solidFill>
                <a:srgbClr val="00B050"/>
              </a:solidFill>
            </a:endParaRP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fr-CH" sz="2000" dirty="0" smtClean="0">
                <a:solidFill>
                  <a:srgbClr val="00B050"/>
                </a:solidFill>
              </a:rPr>
              <a:t> 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fr-CH" sz="2000" dirty="0" smtClean="0">
                <a:solidFill>
                  <a:srgbClr val="00B050"/>
                </a:solidFill>
              </a:rPr>
              <a:t> 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fr-CH" sz="2000" dirty="0">
                <a:solidFill>
                  <a:srgbClr val="00B050"/>
                </a:solidFill>
              </a:rPr>
              <a:t> </a:t>
            </a:r>
            <a:endParaRPr lang="fr-CH" sz="2000" dirty="0" smtClean="0">
              <a:solidFill>
                <a:srgbClr val="00B050"/>
              </a:solidFill>
            </a:endParaRP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fr-CH" sz="2000" dirty="0" smtClean="0">
                <a:solidFill>
                  <a:srgbClr val="00B050"/>
                </a:solidFill>
              </a:rPr>
              <a:t> </a:t>
            </a:r>
            <a:endParaRPr lang="fr-CH" sz="2000" dirty="0">
              <a:solidFill>
                <a:srgbClr val="00B050"/>
              </a:solidFill>
            </a:endParaRP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fr-CH" sz="2000" dirty="0" smtClean="0">
                <a:solidFill>
                  <a:srgbClr val="00B050"/>
                </a:solidFill>
              </a:rPr>
              <a:t> 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fr-CH" sz="2000" dirty="0">
                <a:solidFill>
                  <a:srgbClr val="00B050"/>
                </a:solidFill>
              </a:rPr>
              <a:t> </a:t>
            </a:r>
            <a:endParaRPr lang="fr-CH" sz="2000" dirty="0" smtClean="0">
              <a:solidFill>
                <a:srgbClr val="00B050"/>
              </a:solidFill>
            </a:endParaRP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fr-CH" sz="2000" dirty="0" smtClean="0">
                <a:solidFill>
                  <a:srgbClr val="00B050"/>
                </a:solidFill>
              </a:rPr>
              <a:t> 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fr-CH" sz="2000" dirty="0">
                <a:solidFill>
                  <a:srgbClr val="00B050"/>
                </a:solidFill>
              </a:rPr>
              <a:t> </a:t>
            </a:r>
            <a:endParaRPr lang="fr-CH" sz="2000" dirty="0" smtClean="0">
              <a:solidFill>
                <a:srgbClr val="00B050"/>
              </a:solidFill>
            </a:endParaRP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fr-CH" sz="2000" dirty="0">
                <a:solidFill>
                  <a:srgbClr val="00B050"/>
                </a:solidFill>
              </a:rPr>
              <a:t> </a:t>
            </a:r>
            <a:endParaRPr lang="fr-CH" sz="2000" dirty="0" smtClean="0">
              <a:solidFill>
                <a:srgbClr val="00B050"/>
              </a:solidFill>
            </a:endParaRP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fr-CH" sz="2000" dirty="0" smtClean="0">
                <a:solidFill>
                  <a:srgbClr val="00B050"/>
                </a:solidFill>
              </a:rPr>
              <a:t> </a:t>
            </a:r>
            <a:r>
              <a:rPr lang="fr-CH" sz="2000" dirty="0" smtClean="0">
                <a:solidFill>
                  <a:srgbClr val="FFC000"/>
                </a:solidFill>
              </a:rPr>
              <a:t> 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ü"/>
            </a:pPr>
            <a:endParaRPr lang="fr-CH" sz="2000" dirty="0" smtClean="0">
              <a:solidFill>
                <a:srgbClr val="00B05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562165" y="1170389"/>
            <a:ext cx="636912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PE for the AC-DC </a:t>
            </a:r>
            <a:r>
              <a:rPr lang="en-GB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rectifier </a:t>
            </a:r>
            <a:r>
              <a:rPr lang="en-GB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system</a:t>
            </a:r>
          </a:p>
          <a:p>
            <a:pPr lvl="0">
              <a:spcBef>
                <a:spcPts val="600"/>
              </a:spcBef>
              <a:spcAft>
                <a:spcPts val="0"/>
              </a:spcAft>
            </a:pPr>
            <a:endParaRPr lang="en-GB" sz="1600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Technical specification ready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	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August 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2020</a:t>
            </a: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Dispatch of PE documents	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Mid September</a:t>
            </a:r>
            <a:endParaRPr lang="en-GB" sz="1600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Submission </a:t>
            </a:r>
            <a:r>
              <a:rPr lang="en-GB" sz="16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deadline for bidders 	Mid 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October</a:t>
            </a:r>
            <a:endParaRPr lang="en-GB" sz="1600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Blanket contract start date		</a:t>
            </a:r>
            <a:r>
              <a:rPr lang="en-GB" sz="16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Jan </a:t>
            </a:r>
            <a:r>
              <a:rPr lang="en-GB" sz="16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2021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589312" y="1802768"/>
            <a:ext cx="614271" cy="16825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fr-CH" sz="2000" dirty="0">
                <a:solidFill>
                  <a:srgbClr val="00B050"/>
                </a:solidFill>
              </a:rPr>
              <a:t> </a:t>
            </a:r>
            <a:endParaRPr lang="fr-CH" sz="2000" dirty="0" smtClean="0">
              <a:solidFill>
                <a:srgbClr val="00B050"/>
              </a:solidFill>
            </a:endParaRP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fr-CH" sz="2000" dirty="0" smtClean="0">
                <a:solidFill>
                  <a:srgbClr val="00B050"/>
                </a:solidFill>
              </a:rPr>
              <a:t> 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fr-CH" sz="2000" dirty="0">
                <a:solidFill>
                  <a:srgbClr val="00B050"/>
                </a:solidFill>
              </a:rPr>
              <a:t> </a:t>
            </a:r>
            <a:endParaRPr lang="fr-CH" sz="2000" dirty="0" smtClean="0">
              <a:solidFill>
                <a:srgbClr val="00B050"/>
              </a:solidFill>
            </a:endParaRP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fr-CH" sz="2000" dirty="0">
                <a:solidFill>
                  <a:srgbClr val="00B050"/>
                </a:solidFill>
              </a:rPr>
              <a:t> </a:t>
            </a:r>
            <a:r>
              <a:rPr lang="fr-CH" sz="2000" dirty="0" smtClean="0">
                <a:solidFill>
                  <a:srgbClr val="FFC000"/>
                </a:solidFill>
              </a:rPr>
              <a:t> </a:t>
            </a:r>
          </a:p>
          <a:p>
            <a:pPr marL="285750" indent="-285750">
              <a:spcBef>
                <a:spcPts val="100"/>
              </a:spcBef>
              <a:buFont typeface="Wingdings" panose="05000000000000000000" pitchFamily="2" charset="2"/>
              <a:buChar char="ü"/>
            </a:pPr>
            <a:endParaRPr lang="fr-CH" sz="20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16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hlinkClick r:id="rId2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9772" y="1755334"/>
            <a:ext cx="2445132" cy="2445132"/>
          </a:xfrm>
          <a:prstGeom prst="rect">
            <a:avLst/>
          </a:prstGeom>
        </p:spPr>
      </p:pic>
      <p:pic>
        <p:nvPicPr>
          <p:cNvPr id="7" name="Picture 6">
            <a:hlinkClick r:id="rId4"/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59772" y="4954913"/>
            <a:ext cx="2503564" cy="671851"/>
          </a:xfrm>
          <a:prstGeom prst="rect">
            <a:avLst/>
          </a:prstGeom>
        </p:spPr>
      </p:pic>
      <p:sp>
        <p:nvSpPr>
          <p:cNvPr id="8" name="Content Placeholder 12"/>
          <p:cNvSpPr txBox="1">
            <a:spLocks/>
          </p:cNvSpPr>
          <p:nvPr/>
        </p:nvSpPr>
        <p:spPr>
          <a:xfrm>
            <a:off x="9612712" y="4293293"/>
            <a:ext cx="2102378" cy="418083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Schroff/</a:t>
            </a:r>
            <a:r>
              <a:rPr lang="en-GB" sz="1400" dirty="0" err="1" smtClean="0">
                <a:solidFill>
                  <a:schemeClr val="tx2">
                    <a:lumMod val="75000"/>
                  </a:schemeClr>
                </a:solidFill>
              </a:rPr>
              <a:t>nVent</a:t>
            </a: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 ATCA shelf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</a:pPr>
            <a:endParaRPr lang="en-GB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66016" y="5716412"/>
            <a:ext cx="22910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Eltek - 48Vdc 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rectifier </a:t>
            </a: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system</a:t>
            </a:r>
          </a:p>
        </p:txBody>
      </p:sp>
      <p:sp>
        <p:nvSpPr>
          <p:cNvPr id="10" name="Titolo 2"/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Outcome of the IT-4604 (shelf) and DO-32713 (rectifier)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1596" y="1316002"/>
            <a:ext cx="557440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Selected companies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ATCA shelf: 	</a:t>
            </a:r>
            <a:r>
              <a:rPr lang="en-GB" i="1" dirty="0" err="1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nVent</a:t>
            </a: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(Schroff) </a:t>
            </a:r>
          </a:p>
          <a:p>
            <a:pPr marL="2857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Power rectifier: 	Eltek</a:t>
            </a:r>
          </a:p>
          <a:p>
            <a:pPr marL="0" lvl="1">
              <a:spcBef>
                <a:spcPts val="1200"/>
              </a:spcBef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No change compared to the original price enquiry for limited quantities.</a:t>
            </a:r>
          </a:p>
          <a:p>
            <a:pPr marL="0" lvl="1">
              <a:spcBef>
                <a:spcPts val="1200"/>
              </a:spcBef>
            </a:pPr>
            <a:endParaRPr lang="en-GB" b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lvl="1">
              <a:spcBef>
                <a:spcPts val="1200"/>
              </a:spcBef>
            </a:pPr>
            <a:r>
              <a:rPr lang="en-GB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DCS integration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ATCA shelf: Remote control via the Schroff shelf manager (</a:t>
            </a:r>
            <a:r>
              <a:rPr lang="en-GB" i="1" dirty="0" err="1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ShMM</a:t>
            </a: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700 based)</a:t>
            </a:r>
          </a:p>
          <a:p>
            <a:pPr marL="2857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Power rectifier: Remote control via “</a:t>
            </a:r>
            <a:r>
              <a:rPr lang="en-GB" i="1" dirty="0" err="1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smartpack</a:t>
            </a: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” control module over </a:t>
            </a:r>
            <a:r>
              <a:rPr lang="en-GB" i="1" dirty="0" err="1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snmp</a:t>
            </a: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b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(warning: no On/Off capabilities)</a:t>
            </a:r>
          </a:p>
          <a:p>
            <a:pPr marL="0" lvl="1">
              <a:spcBef>
                <a:spcPts val="1200"/>
              </a:spcBef>
            </a:pPr>
            <a:endParaRPr lang="en-GB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lvl="1">
              <a:spcBef>
                <a:spcPts val="1200"/>
              </a:spcBef>
            </a:pPr>
            <a:endParaRPr lang="en-GB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8550" y="2630237"/>
            <a:ext cx="1943100" cy="6953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8550" y="4919363"/>
            <a:ext cx="2114550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94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2"/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Procurement framework </a:t>
            </a:r>
            <a:r>
              <a:rPr lang="en-GB" sz="2400" b="1" dirty="0">
                <a:solidFill>
                  <a:schemeClr val="tx2">
                    <a:lumMod val="75000"/>
                  </a:schemeClr>
                </a:solidFill>
              </a:rPr>
              <a:t>for ATCA shelf and - 48V </a:t>
            </a: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rectifier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95374" y="1059633"/>
            <a:ext cx="6365876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New procurement framework </a:t>
            </a:r>
          </a:p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sz="14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/>
            </a:r>
            <a:br>
              <a:rPr lang="en-GB" sz="14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GB" sz="1400" b="1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Based on blanket framework contracts </a:t>
            </a:r>
          </a:p>
          <a:p>
            <a:pPr marL="2857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Ok for large quantities over long term (10+ years)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Purchase orders placed </a:t>
            </a:r>
            <a:r>
              <a:rPr lang="en-GB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 common at the end of every quarter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Requests to be submitted via dedicated online DB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Fixed negotiated prices (subject to yearly price indexation linked to local cost of living)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TID (money transfer) to a common account prior to common PO (DAI)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Equipment tracked in the DB from common PO on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endParaRPr lang="en-GB" sz="1000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GB" sz="1600" i="1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Goal: Same procedure as for ordering VME crates today</a:t>
            </a:r>
          </a:p>
        </p:txBody>
      </p:sp>
      <p:sp>
        <p:nvSpPr>
          <p:cNvPr id="2" name="Rectangle 1"/>
          <p:cNvSpPr/>
          <p:nvPr/>
        </p:nvSpPr>
        <p:spPr>
          <a:xfrm>
            <a:off x="9264552" y="1166262"/>
            <a:ext cx="1347136" cy="586757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User issues request via DB</a:t>
            </a:r>
            <a:endParaRPr lang="en-GB" sz="1400" dirty="0"/>
          </a:p>
        </p:txBody>
      </p:sp>
      <p:cxnSp>
        <p:nvCxnSpPr>
          <p:cNvPr id="4" name="Straight Arrow Connector 3"/>
          <p:cNvCxnSpPr>
            <a:stCxn id="2" idx="2"/>
          </p:cNvCxnSpPr>
          <p:nvPr/>
        </p:nvCxnSpPr>
        <p:spPr>
          <a:xfrm>
            <a:off x="9938120" y="1753019"/>
            <a:ext cx="0" cy="32671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9264552" y="2079736"/>
            <a:ext cx="1347136" cy="58675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TID (money transfer) by ESE</a:t>
            </a:r>
            <a:endParaRPr lang="en-GB" sz="1400" dirty="0"/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>
            <a:off x="9938120" y="2666493"/>
            <a:ext cx="0" cy="326717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9264552" y="2993210"/>
            <a:ext cx="1347136" cy="121116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ESE issues Common PO (once TID is signed, quarterly)</a:t>
            </a:r>
            <a:endParaRPr lang="en-GB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9934383" y="4658932"/>
            <a:ext cx="3737" cy="288520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2"/>
          </p:cNvCxnSpPr>
          <p:nvPr/>
        </p:nvCxnSpPr>
        <p:spPr>
          <a:xfrm flipH="1">
            <a:off x="9934383" y="4204371"/>
            <a:ext cx="3737" cy="454561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9264552" y="4947452"/>
            <a:ext cx="1347136" cy="1059311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User can pickup its units from the ePool reception</a:t>
            </a:r>
            <a:endParaRPr lang="en-GB" sz="1400" dirty="0"/>
          </a:p>
        </p:txBody>
      </p:sp>
      <p:sp>
        <p:nvSpPr>
          <p:cNvPr id="3" name="Rectangle 2"/>
          <p:cNvSpPr/>
          <p:nvPr/>
        </p:nvSpPr>
        <p:spPr>
          <a:xfrm>
            <a:off x="8726515" y="6362184"/>
            <a:ext cx="15776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PO: purchase order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8243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2"/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Procurement framework </a:t>
            </a:r>
            <a:r>
              <a:rPr lang="en-GB" sz="2400" b="1" dirty="0">
                <a:solidFill>
                  <a:schemeClr val="tx2">
                    <a:lumMod val="75000"/>
                  </a:schemeClr>
                </a:solidFill>
              </a:rPr>
              <a:t>for ATCA shelf and - 48V </a:t>
            </a: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rectifier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9774" y="951683"/>
            <a:ext cx="1047432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Main contractual conditions</a:t>
            </a:r>
          </a:p>
          <a:p>
            <a:pPr lvl="0">
              <a:spcBef>
                <a:spcPts val="1200"/>
              </a:spcBef>
              <a:spcAft>
                <a:spcPts val="0"/>
              </a:spcAft>
            </a:pPr>
            <a:endParaRPr lang="en-GB" sz="1400" b="1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Delivery lead-time: 10 weeks from ordering date*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Warranty duration: 2 years from delivery date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Long term maintenance: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Fixed repair prices for every type of equipment (independent from the failure reason) </a:t>
            </a:r>
            <a:b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Subject to a 3 months repair warranty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Fixed verification prices for every type of equipment</a:t>
            </a:r>
            <a:b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Mostly applied in case of «no fault found»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Faulty equipment: «fault report» to be registered in the DB prior to equipment return at the ePool reception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Subject to budget code registration. But DAI is issued only if equipment is out of warranty </a:t>
            </a:r>
            <a:endParaRPr lang="en-GB" sz="1600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39774" y="5323115"/>
            <a:ext cx="10664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* : Delivery lead-times of Eltek PS subject to important increase due to </a:t>
            </a:r>
            <a:r>
              <a:rPr lang="en-GB" i="1" dirty="0" err="1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Covid</a:t>
            </a:r>
            <a:r>
              <a:rPr lang="en-GB" i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related factors. Users knowing their procurement plans please communicate them to </a:t>
            </a:r>
            <a:r>
              <a:rPr lang="en-GB" i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me </a:t>
            </a:r>
            <a:r>
              <a:rPr lang="en-GB" i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asap. Eltek will book production slots accordingly.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43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2"/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Integration in the existing PS &amp; crate technical DB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18" y="759870"/>
            <a:ext cx="12089346" cy="583544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835900" y="1349304"/>
            <a:ext cx="4182677" cy="210826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Purchase orders placed in common at the end of every </a:t>
            </a:r>
            <a:r>
              <a:rPr lang="en-GB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quarter:</a:t>
            </a:r>
            <a:endParaRPr lang="en-GB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Requests to be submitted via </a:t>
            </a:r>
            <a:r>
              <a:rPr lang="en-GB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online </a:t>
            </a:r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DB</a:t>
            </a:r>
          </a:p>
          <a:p>
            <a:pPr marL="742950" lvl="1" indent="-285750"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TID </a:t>
            </a:r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(money transfer) to a common account prior to common PO (DAI)</a:t>
            </a:r>
          </a:p>
          <a:p>
            <a:pPr marL="742950" lvl="1" indent="-285750"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Equipment tracked in the DB from common PO on</a:t>
            </a:r>
          </a:p>
        </p:txBody>
      </p:sp>
    </p:spTree>
    <p:extLst>
      <p:ext uri="{BB962C8B-B14F-4D97-AF65-F5344CB8AC3E}">
        <p14:creationId xmlns:p14="http://schemas.microsoft.com/office/powerpoint/2010/main" val="230945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2"/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Equipment request using the DB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079726" y="593441"/>
            <a:ext cx="2642951" cy="36933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Simple request workflow</a:t>
            </a:r>
            <a:endParaRPr lang="en-GB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264552" y="1166262"/>
            <a:ext cx="1347136" cy="586757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User issues request via DB</a:t>
            </a:r>
            <a:endParaRPr lang="en-GB" sz="1400" dirty="0"/>
          </a:p>
        </p:txBody>
      </p:sp>
      <p:cxnSp>
        <p:nvCxnSpPr>
          <p:cNvPr id="6" name="Straight Arrow Connector 5"/>
          <p:cNvCxnSpPr>
            <a:stCxn id="4" idx="2"/>
          </p:cNvCxnSpPr>
          <p:nvPr/>
        </p:nvCxnSpPr>
        <p:spPr>
          <a:xfrm>
            <a:off x="9938120" y="1753019"/>
            <a:ext cx="0" cy="32671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9264552" y="2079736"/>
            <a:ext cx="1347136" cy="58675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TID (money transfer) by ESE</a:t>
            </a:r>
            <a:endParaRPr lang="en-GB" sz="1400" dirty="0"/>
          </a:p>
        </p:txBody>
      </p:sp>
      <p:cxnSp>
        <p:nvCxnSpPr>
          <p:cNvPr id="8" name="Straight Arrow Connector 7"/>
          <p:cNvCxnSpPr>
            <a:stCxn id="7" idx="2"/>
          </p:cNvCxnSpPr>
          <p:nvPr/>
        </p:nvCxnSpPr>
        <p:spPr>
          <a:xfrm>
            <a:off x="9938120" y="2666493"/>
            <a:ext cx="0" cy="326717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9264552" y="2993210"/>
            <a:ext cx="1347136" cy="121116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ESE issues Common PO at the end of every quarter</a:t>
            </a:r>
            <a:endParaRPr lang="en-GB" sz="1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9934383" y="4658932"/>
            <a:ext cx="3737" cy="288520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9" idx="2"/>
          </p:cNvCxnSpPr>
          <p:nvPr/>
        </p:nvCxnSpPr>
        <p:spPr>
          <a:xfrm flipH="1">
            <a:off x="9934383" y="4204371"/>
            <a:ext cx="3737" cy="454561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9264552" y="4947452"/>
            <a:ext cx="1347136" cy="1002498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User can pickup its units from the ePool reception</a:t>
            </a:r>
            <a:endParaRPr lang="en-GB" sz="1400" dirty="0"/>
          </a:p>
        </p:txBody>
      </p:sp>
      <p:sp>
        <p:nvSpPr>
          <p:cNvPr id="3" name="Rectangle 2"/>
          <p:cNvSpPr/>
          <p:nvPr/>
        </p:nvSpPr>
        <p:spPr>
          <a:xfrm>
            <a:off x="9264552" y="6045885"/>
            <a:ext cx="2273300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0070C0"/>
                </a:solidFill>
              </a:rPr>
              <a:t>(for large quantities internal transport service is to be </a:t>
            </a:r>
            <a:r>
              <a:rPr lang="en-GB" sz="1200" dirty="0" smtClean="0">
                <a:solidFill>
                  <a:srgbClr val="0070C0"/>
                </a:solidFill>
              </a:rPr>
              <a:t>used</a:t>
            </a:r>
            <a:r>
              <a:rPr lang="en-GB" sz="1200" dirty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668000" y="3742706"/>
            <a:ext cx="114309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rgbClr val="0070C0"/>
                </a:solidFill>
              </a:rPr>
              <a:t>(</a:t>
            </a:r>
            <a:r>
              <a:rPr lang="en-GB" sz="1200" dirty="0">
                <a:solidFill>
                  <a:srgbClr val="0070C0"/>
                </a:solidFill>
              </a:rPr>
              <a:t>once TIDs are all signed</a:t>
            </a:r>
            <a:r>
              <a:rPr lang="en-GB" sz="1200" dirty="0" smtClean="0">
                <a:solidFill>
                  <a:srgbClr val="0070C0"/>
                </a:solidFill>
              </a:rPr>
              <a:t>)</a:t>
            </a:r>
            <a:endParaRPr lang="en-GB" sz="1200" dirty="0">
              <a:solidFill>
                <a:srgbClr val="0070C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3710" y="670692"/>
            <a:ext cx="4856508" cy="5856196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34476" y="1588063"/>
            <a:ext cx="309245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Link to the technical database: </a:t>
            </a: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https://aisdb.cern.ch/pls/htmldb_aisdb_prod/f?p=117</a:t>
            </a: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lvl="0">
              <a:spcBef>
                <a:spcPts val="1200"/>
              </a:spcBef>
              <a:spcAft>
                <a:spcPts val="0"/>
              </a:spcAft>
            </a:pPr>
            <a:endParaRPr lang="en-GB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Under the Welcome page, «ordering equipment» click «new request»</a:t>
            </a:r>
          </a:p>
          <a:p>
            <a:pPr lvl="0">
              <a:spcBef>
                <a:spcPts val="1200"/>
              </a:spcBef>
              <a:spcAft>
                <a:spcPts val="0"/>
              </a:spcAft>
            </a:pPr>
            <a:endParaRPr lang="fr-CH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spcBef>
                <a:spcPts val="1200"/>
              </a:spcBef>
              <a:spcAft>
                <a:spcPts val="0"/>
              </a:spcAft>
            </a:pPr>
            <a:endParaRPr lang="fr-CH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fr-CH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 case of trouble/questions, </a:t>
            </a:r>
            <a:r>
              <a:rPr lang="fr-CH" i="1" dirty="0" err="1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please</a:t>
            </a:r>
            <a:r>
              <a:rPr lang="fr-CH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contact: </a:t>
            </a:r>
            <a:br>
              <a:rPr lang="fr-CH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lvps-crates.support@cern.ch</a:t>
            </a: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en-GB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63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2"/>
          <p:cNvSpPr txBox="1">
            <a:spLocks/>
          </p:cNvSpPr>
          <p:nvPr/>
        </p:nvSpPr>
        <p:spPr>
          <a:xfrm>
            <a:off x="313765" y="173002"/>
            <a:ext cx="1035423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Reception tests upon delivery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03077" y="1137652"/>
            <a:ext cx="1013909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Test on delivery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Reception test can be requested by the users at the time of the purchase request via the technical DB (subject to additional delivery delay of 1-2 weeks)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Depending on the batch size, only sample testing will be performed (10% but at least 1 unit /batch)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The reception test consists in a basic functional test: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Visual inspection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Powering, checking of all fans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Module insertion (in one slot), recognition (by the </a:t>
            </a:r>
            <a:r>
              <a:rPr lang="en-GB" sz="1600" i="1" dirty="0" err="1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ShMM</a:t>
            </a: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) and activation </a:t>
            </a:r>
          </a:p>
        </p:txBody>
      </p:sp>
      <p:sp>
        <p:nvSpPr>
          <p:cNvPr id="4" name="Rectangle 3"/>
          <p:cNvSpPr/>
          <p:nvPr/>
        </p:nvSpPr>
        <p:spPr>
          <a:xfrm>
            <a:off x="703077" y="4432821"/>
            <a:ext cx="10139093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Delivery of large quantities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Delivery of large size batches (&gt; 10 units) will be subject to internal transport directly to the experiment/user premises</a:t>
            </a:r>
          </a:p>
          <a:p>
            <a:pPr marL="285750" lvl="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 this case sample testing (if so requested) will be performed at the user’s premises</a:t>
            </a:r>
            <a:endParaRPr lang="en-GB" sz="1600" i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87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ustom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25294</TotalTime>
  <Words>1183</Words>
  <Application>Microsoft Office PowerPoint</Application>
  <PresentationFormat>Widescreen</PresentationFormat>
  <Paragraphs>161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Light</vt:lpstr>
      <vt:lpstr>Courier New</vt:lpstr>
      <vt:lpstr>Wingdings</vt:lpstr>
      <vt:lpstr>Office Theme</vt:lpstr>
      <vt:lpstr>1_Office Theme</vt:lpstr>
      <vt:lpstr>Custom Design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vbobilli</dc:creator>
  <cp:lastModifiedBy>Vincent Bobillier</cp:lastModifiedBy>
  <cp:revision>1102</cp:revision>
  <dcterms:created xsi:type="dcterms:W3CDTF">2009-08-20T07:00:00Z</dcterms:created>
  <dcterms:modified xsi:type="dcterms:W3CDTF">2021-05-11T13:30:01Z</dcterms:modified>
</cp:coreProperties>
</file>