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9"/>
  </p:notesMasterIdLst>
  <p:sldIdLst>
    <p:sldId id="256" r:id="rId2"/>
    <p:sldId id="270" r:id="rId3"/>
    <p:sldId id="264" r:id="rId4"/>
    <p:sldId id="279" r:id="rId5"/>
    <p:sldId id="262" r:id="rId6"/>
    <p:sldId id="273" r:id="rId7"/>
    <p:sldId id="265" r:id="rId8"/>
    <p:sldId id="275" r:id="rId9"/>
    <p:sldId id="266" r:id="rId10"/>
    <p:sldId id="276" r:id="rId11"/>
    <p:sldId id="267" r:id="rId12"/>
    <p:sldId id="277" r:id="rId13"/>
    <p:sldId id="268" r:id="rId14"/>
    <p:sldId id="278" r:id="rId15"/>
    <p:sldId id="271" r:id="rId16"/>
    <p:sldId id="274" r:id="rId17"/>
    <p:sldId id="260"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6" d="100"/>
          <a:sy n="76" d="100"/>
        </p:scale>
        <p:origin x="22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16/04/2021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16/04/2021</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4" name="Immagin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9" y="5747939"/>
            <a:ext cx="4344140" cy="445947"/>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16/04/2021</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16/04/2021</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16/04/2021</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16/04/2021</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package" Target="../embeddings/Microsoft_Word_Document.docx"/><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8" y="1651246"/>
            <a:ext cx="10620834" cy="2673865"/>
          </a:xfrm>
        </p:spPr>
        <p:style>
          <a:lnRef idx="1">
            <a:schemeClr val="accent2"/>
          </a:lnRef>
          <a:fillRef idx="2">
            <a:schemeClr val="accent2"/>
          </a:fillRef>
          <a:effectRef idx="1">
            <a:schemeClr val="accent2"/>
          </a:effectRef>
          <a:fontRef idx="minor">
            <a:schemeClr val="dk1"/>
          </a:fontRef>
        </p:style>
        <p:txBody>
          <a:bodyPr>
            <a:normAutofit/>
          </a:bodyPr>
          <a:lstStyle/>
          <a:p>
            <a:pPr algn="ctr">
              <a:lnSpc>
                <a:spcPct val="150000"/>
              </a:lnSpc>
            </a:pPr>
            <a:r>
              <a:rPr lang="it-IT" dirty="0"/>
              <a:t>Introduction to WP7: </a:t>
            </a:r>
            <a:r>
              <a:rPr lang="en-GB" dirty="0"/>
              <a:t>Advanced accelerator and gantry design</a:t>
            </a:r>
            <a:r>
              <a:rPr lang="it-IT" dirty="0"/>
              <a:t> </a:t>
            </a:r>
          </a:p>
        </p:txBody>
      </p:sp>
      <p:sp>
        <p:nvSpPr>
          <p:cNvPr id="3" name="Sottotitolo 2"/>
          <p:cNvSpPr>
            <a:spLocks noGrp="1"/>
          </p:cNvSpPr>
          <p:nvPr>
            <p:ph type="subTitle" idx="1"/>
          </p:nvPr>
        </p:nvSpPr>
        <p:spPr>
          <a:xfrm>
            <a:off x="541538" y="4455620"/>
            <a:ext cx="10620833" cy="1143000"/>
          </a:xfrm>
        </p:spPr>
        <p:txBody>
          <a:bodyPr>
            <a:normAutofit fontScale="92500" lnSpcReduction="10000"/>
          </a:bodyPr>
          <a:lstStyle/>
          <a:p>
            <a:endParaRPr lang="it-IT" sz="1200" dirty="0"/>
          </a:p>
          <a:p>
            <a:pPr algn="r"/>
            <a:r>
              <a:rPr lang="it-IT" dirty="0"/>
              <a:t>WP7 Coordinator: Maurizio vretenar, CERN </a:t>
            </a:r>
          </a:p>
          <a:p>
            <a:pPr algn="r"/>
            <a:r>
              <a:rPr lang="it-IT" dirty="0"/>
              <a:t>Deputy Coordinator: ELENA BENEDETTO, SEEIIST</a:t>
            </a:r>
          </a:p>
        </p:txBody>
      </p:sp>
    </p:spTree>
    <p:extLst>
      <p:ext uri="{BB962C8B-B14F-4D97-AF65-F5344CB8AC3E}">
        <p14:creationId xmlns:p14="http://schemas.microsoft.com/office/powerpoint/2010/main" val="953542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1D2D9-A7A3-4805-8A68-A3FB2EB9BFFA}"/>
              </a:ext>
            </a:extLst>
          </p:cNvPr>
          <p:cNvSpPr>
            <a:spLocks noGrp="1"/>
          </p:cNvSpPr>
          <p:nvPr>
            <p:ph type="title"/>
          </p:nvPr>
        </p:nvSpPr>
        <p:spPr/>
        <p:txBody>
          <a:bodyPr/>
          <a:lstStyle/>
          <a:p>
            <a:r>
              <a:rPr lang="fr-CH" dirty="0" err="1"/>
              <a:t>Task</a:t>
            </a:r>
            <a:r>
              <a:rPr lang="fr-CH" dirty="0"/>
              <a:t> 7.3 - </a:t>
            </a:r>
            <a:r>
              <a:rPr lang="fr-CH" dirty="0" err="1"/>
              <a:t>Operational</a:t>
            </a:r>
            <a:r>
              <a:rPr lang="fr-CH" dirty="0"/>
              <a:t> modes, </a:t>
            </a:r>
            <a:r>
              <a:rPr lang="fr-CH" dirty="0" err="1"/>
              <a:t>beam</a:t>
            </a:r>
            <a:r>
              <a:rPr lang="fr-CH" dirty="0"/>
              <a:t> transport and instrumentation (SEEIIST, CERN, CNAO, MEDA) – </a:t>
            </a:r>
            <a:r>
              <a:rPr lang="fr-CH" dirty="0" err="1"/>
              <a:t>Task</a:t>
            </a:r>
            <a:r>
              <a:rPr lang="fr-CH" dirty="0"/>
              <a:t> Leader: M. Sapinski</a:t>
            </a:r>
            <a:endParaRPr lang="en-GB" dirty="0"/>
          </a:p>
        </p:txBody>
      </p:sp>
      <p:sp>
        <p:nvSpPr>
          <p:cNvPr id="4" name="Date Placeholder 3">
            <a:extLst>
              <a:ext uri="{FF2B5EF4-FFF2-40B4-BE49-F238E27FC236}">
                <a16:creationId xmlns:a16="http://schemas.microsoft.com/office/drawing/2014/main" id="{B7B9A0A0-ED7E-4327-8898-A5B420DB464A}"/>
              </a:ext>
            </a:extLst>
          </p:cNvPr>
          <p:cNvSpPr>
            <a:spLocks noGrp="1"/>
          </p:cNvSpPr>
          <p:nvPr>
            <p:ph type="dt" sz="half" idx="10"/>
          </p:nvPr>
        </p:nvSpPr>
        <p:spPr/>
        <p:txBody>
          <a:bodyPr/>
          <a:lstStyle/>
          <a:p>
            <a:fld id="{2F5F5B08-F7E1-47E3-AC3C-9CB5582ACB44}" type="datetime1">
              <a:rPr lang="it-IT" smtClean="0"/>
              <a:t>19/04/2021</a:t>
            </a:fld>
            <a:endParaRPr lang="it-IT"/>
          </a:p>
        </p:txBody>
      </p:sp>
      <p:sp>
        <p:nvSpPr>
          <p:cNvPr id="5" name="Slide Number Placeholder 4">
            <a:extLst>
              <a:ext uri="{FF2B5EF4-FFF2-40B4-BE49-F238E27FC236}">
                <a16:creationId xmlns:a16="http://schemas.microsoft.com/office/drawing/2014/main" id="{0491BC65-CB71-46FD-811F-18B5FD02D6D4}"/>
              </a:ext>
            </a:extLst>
          </p:cNvPr>
          <p:cNvSpPr>
            <a:spLocks noGrp="1"/>
          </p:cNvSpPr>
          <p:nvPr>
            <p:ph type="sldNum" sz="quarter" idx="12"/>
          </p:nvPr>
        </p:nvSpPr>
        <p:spPr/>
        <p:txBody>
          <a:bodyPr/>
          <a:lstStyle/>
          <a:p>
            <a:fld id="{57A0FA2E-2223-4FE8-9E15-7906F6757A08}" type="slidenum">
              <a:rPr lang="it-IT" smtClean="0"/>
              <a:pPr/>
              <a:t>10</a:t>
            </a:fld>
            <a:endParaRPr lang="it-IT" dirty="0"/>
          </a:p>
        </p:txBody>
      </p:sp>
      <p:sp>
        <p:nvSpPr>
          <p:cNvPr id="11" name="Content Placeholder 9">
            <a:extLst>
              <a:ext uri="{FF2B5EF4-FFF2-40B4-BE49-F238E27FC236}">
                <a16:creationId xmlns:a16="http://schemas.microsoft.com/office/drawing/2014/main" id="{12A43606-CC5F-4920-900B-282512F8CF38}"/>
              </a:ext>
            </a:extLst>
          </p:cNvPr>
          <p:cNvSpPr>
            <a:spLocks noGrp="1"/>
          </p:cNvSpPr>
          <p:nvPr>
            <p:ph idx="1"/>
          </p:nvPr>
        </p:nvSpPr>
        <p:spPr>
          <a:xfrm>
            <a:off x="541537" y="1845734"/>
            <a:ext cx="11073409" cy="3641809"/>
          </a:xfrm>
        </p:spPr>
        <p:txBody>
          <a:bodyPr/>
          <a:lstStyle/>
          <a:p>
            <a:r>
              <a:rPr lang="en-GB" dirty="0"/>
              <a:t>Resources and procedures:</a:t>
            </a:r>
          </a:p>
          <a:p>
            <a:r>
              <a:rPr lang="en-GB" dirty="0"/>
              <a:t>M. Sapinski (SEEIIST), student (layout v2)</a:t>
            </a:r>
          </a:p>
          <a:p>
            <a:r>
              <a:rPr lang="en-GB" dirty="0"/>
              <a:t>MedAustron and CNAO (experience)</a:t>
            </a:r>
          </a:p>
          <a:p>
            <a:r>
              <a:rPr lang="en-GB" dirty="0"/>
              <a:t>Instrumentation and QA: concept of instrumentation starting from DLR (2</a:t>
            </a:r>
            <a:r>
              <a:rPr lang="en-GB" baseline="30000" dirty="0"/>
              <a:t>nd</a:t>
            </a:r>
            <a:r>
              <a:rPr lang="en-GB" dirty="0"/>
              <a:t> stage, adding FLASH), need more discussion. Minimum requirements for SEEIIST. Outside of the box for FLASH. Wishlist for future instrumentation. </a:t>
            </a:r>
          </a:p>
        </p:txBody>
      </p:sp>
    </p:spTree>
    <p:extLst>
      <p:ext uri="{BB962C8B-B14F-4D97-AF65-F5344CB8AC3E}">
        <p14:creationId xmlns:p14="http://schemas.microsoft.com/office/powerpoint/2010/main" val="254120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346D2-2F81-4322-A126-862F8269D41C}"/>
              </a:ext>
            </a:extLst>
          </p:cNvPr>
          <p:cNvSpPr>
            <a:spLocks noGrp="1"/>
          </p:cNvSpPr>
          <p:nvPr>
            <p:ph type="title"/>
          </p:nvPr>
        </p:nvSpPr>
        <p:spPr>
          <a:xfrm>
            <a:off x="541537" y="286603"/>
            <a:ext cx="11073409" cy="1135797"/>
          </a:xfrm>
        </p:spPr>
        <p:txBody>
          <a:bodyPr/>
          <a:lstStyle/>
          <a:p>
            <a:r>
              <a:rPr lang="fr-CH" dirty="0" err="1"/>
              <a:t>Task</a:t>
            </a:r>
            <a:r>
              <a:rPr lang="fr-CH" dirty="0"/>
              <a:t> 7.4 - </a:t>
            </a:r>
            <a:r>
              <a:rPr lang="fr-CH" dirty="0" err="1"/>
              <a:t>Injector</a:t>
            </a:r>
            <a:r>
              <a:rPr lang="fr-CH" dirty="0"/>
              <a:t> Linac Design (BEVA, CERN, SEEIIST). </a:t>
            </a:r>
            <a:br>
              <a:rPr lang="fr-CH" dirty="0"/>
            </a:br>
            <a:r>
              <a:rPr lang="fr-CH" dirty="0" err="1"/>
              <a:t>Task</a:t>
            </a:r>
            <a:r>
              <a:rPr lang="fr-CH" dirty="0"/>
              <a:t> Leader: U. Ratzinger</a:t>
            </a:r>
            <a:endParaRPr lang="en-GB" dirty="0"/>
          </a:p>
        </p:txBody>
      </p:sp>
      <p:sp>
        <p:nvSpPr>
          <p:cNvPr id="3" name="Content Placeholder 2">
            <a:extLst>
              <a:ext uri="{FF2B5EF4-FFF2-40B4-BE49-F238E27FC236}">
                <a16:creationId xmlns:a16="http://schemas.microsoft.com/office/drawing/2014/main" id="{D6A746CD-45BE-48D9-B392-8E0DE2420DF2}"/>
              </a:ext>
            </a:extLst>
          </p:cNvPr>
          <p:cNvSpPr>
            <a:spLocks noGrp="1"/>
          </p:cNvSpPr>
          <p:nvPr>
            <p:ph idx="1"/>
          </p:nvPr>
        </p:nvSpPr>
        <p:spPr>
          <a:xfrm>
            <a:off x="462436" y="1832355"/>
            <a:ext cx="11485723" cy="4001613"/>
          </a:xfrm>
        </p:spPr>
        <p:txBody>
          <a:bodyPr>
            <a:normAutofit/>
          </a:bodyPr>
          <a:lstStyle/>
          <a:p>
            <a:pPr indent="-180000">
              <a:buFont typeface="Wingdings" panose="05000000000000000000" pitchFamily="2" charset="2"/>
              <a:buChar char="q"/>
            </a:pPr>
            <a:r>
              <a:rPr lang="en-GB" dirty="0"/>
              <a:t> analysis of </a:t>
            </a:r>
            <a:r>
              <a:rPr lang="en-GB" b="1" dirty="0">
                <a:solidFill>
                  <a:srgbClr val="FF0000"/>
                </a:solidFill>
              </a:rPr>
              <a:t>heavy ion source options </a:t>
            </a:r>
            <a:r>
              <a:rPr lang="en-GB" dirty="0"/>
              <a:t>for high ion intensity and selection of new designs to improve performance of present and future ion therapy and research infrastructures;</a:t>
            </a:r>
          </a:p>
          <a:p>
            <a:pPr indent="-180000">
              <a:buFont typeface="Wingdings" panose="05000000000000000000" pitchFamily="2" charset="2"/>
              <a:buChar char="q"/>
            </a:pPr>
            <a:r>
              <a:rPr lang="en-GB" dirty="0"/>
              <a:t> conceptual </a:t>
            </a:r>
            <a:r>
              <a:rPr lang="en-GB" b="1" dirty="0">
                <a:solidFill>
                  <a:srgbClr val="FF0000"/>
                </a:solidFill>
              </a:rPr>
              <a:t>design of a 325 MHz 10 MeV/u multiple ion injector</a:t>
            </a:r>
            <a:r>
              <a:rPr lang="en-GB" dirty="0"/>
              <a:t>: stripping energy optimisation, RFQ energy, RF system design, accelerating structure design and preliminary beam optics design. Comparison with layout, cost and performance of a </a:t>
            </a:r>
            <a:r>
              <a:rPr lang="en-GB" b="1" dirty="0">
                <a:solidFill>
                  <a:srgbClr val="FF0000"/>
                </a:solidFill>
              </a:rPr>
              <a:t>217 MHz injector </a:t>
            </a:r>
            <a:r>
              <a:rPr lang="en-GB" dirty="0"/>
              <a:t>with improvements against the existing standard injector;</a:t>
            </a:r>
          </a:p>
          <a:p>
            <a:pPr indent="-180000">
              <a:buFont typeface="Wingdings" panose="05000000000000000000" pitchFamily="2" charset="2"/>
              <a:buChar char="q"/>
            </a:pPr>
            <a:r>
              <a:rPr lang="en-GB" dirty="0"/>
              <a:t> </a:t>
            </a:r>
            <a:r>
              <a:rPr lang="en-GB" b="1" dirty="0">
                <a:solidFill>
                  <a:srgbClr val="FF0000"/>
                </a:solidFill>
              </a:rPr>
              <a:t>detailed design of the preferred option </a:t>
            </a:r>
            <a:r>
              <a:rPr lang="en-GB" dirty="0"/>
              <a:t>(325 MHz or 217 MHz), with final beam optics design and overall design of RF accelerating structures, of amplifier system, and of instrumentation layout. Analysis of the impact on the design of a </a:t>
            </a:r>
            <a:r>
              <a:rPr lang="en-GB" b="1" dirty="0">
                <a:solidFill>
                  <a:srgbClr val="FF0000"/>
                </a:solidFill>
              </a:rPr>
              <a:t>double operation mode</a:t>
            </a:r>
            <a:r>
              <a:rPr lang="en-GB" dirty="0"/>
              <a:t>, for injection into the synchrotron and using additional beam pulses for production of experimental radioisotopes for imaging and therapy.</a:t>
            </a:r>
          </a:p>
          <a:p>
            <a:endParaRPr lang="en-GB" dirty="0"/>
          </a:p>
        </p:txBody>
      </p:sp>
      <p:sp>
        <p:nvSpPr>
          <p:cNvPr id="4" name="Date Placeholder 3">
            <a:extLst>
              <a:ext uri="{FF2B5EF4-FFF2-40B4-BE49-F238E27FC236}">
                <a16:creationId xmlns:a16="http://schemas.microsoft.com/office/drawing/2014/main" id="{74B0BDAE-1370-4811-861C-8E599F3CEA09}"/>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822EBF90-CD3E-4A3E-869B-0CE0450015D9}"/>
              </a:ext>
            </a:extLst>
          </p:cNvPr>
          <p:cNvSpPr>
            <a:spLocks noGrp="1"/>
          </p:cNvSpPr>
          <p:nvPr>
            <p:ph type="sldNum" sz="quarter" idx="12"/>
          </p:nvPr>
        </p:nvSpPr>
        <p:spPr/>
        <p:txBody>
          <a:bodyPr/>
          <a:lstStyle/>
          <a:p>
            <a:fld id="{57A0FA2E-2223-4FE8-9E15-7906F6757A08}" type="slidenum">
              <a:rPr lang="it-IT" smtClean="0"/>
              <a:pPr/>
              <a:t>11</a:t>
            </a:fld>
            <a:endParaRPr lang="it-IT" dirty="0"/>
          </a:p>
        </p:txBody>
      </p:sp>
      <p:pic>
        <p:nvPicPr>
          <p:cNvPr id="8" name="Picture 7">
            <a:extLst>
              <a:ext uri="{FF2B5EF4-FFF2-40B4-BE49-F238E27FC236}">
                <a16:creationId xmlns:a16="http://schemas.microsoft.com/office/drawing/2014/main" id="{B2745D9F-A179-4AC5-BD30-C327165947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498" y="4604621"/>
            <a:ext cx="2828948" cy="1385802"/>
          </a:xfrm>
          <a:prstGeom prst="rect">
            <a:avLst/>
          </a:prstGeom>
        </p:spPr>
      </p:pic>
      <p:pic>
        <p:nvPicPr>
          <p:cNvPr id="10" name="Picture 9">
            <a:extLst>
              <a:ext uri="{FF2B5EF4-FFF2-40B4-BE49-F238E27FC236}">
                <a16:creationId xmlns:a16="http://schemas.microsoft.com/office/drawing/2014/main" id="{9848B7D0-2A02-4FD3-925D-5129ED757D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3569551" y="5077098"/>
            <a:ext cx="3049279" cy="978436"/>
          </a:xfrm>
          <a:prstGeom prst="rect">
            <a:avLst/>
          </a:prstGeom>
        </p:spPr>
      </p:pic>
      <p:pic>
        <p:nvPicPr>
          <p:cNvPr id="7" name="Picture 6">
            <a:extLst>
              <a:ext uri="{FF2B5EF4-FFF2-40B4-BE49-F238E27FC236}">
                <a16:creationId xmlns:a16="http://schemas.microsoft.com/office/drawing/2014/main" id="{D295947E-75F0-4103-89C5-4F5B37EB00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8" t="21122" r="508" b="58829"/>
          <a:stretch/>
        </p:blipFill>
        <p:spPr>
          <a:xfrm>
            <a:off x="3792700" y="4556744"/>
            <a:ext cx="8322564" cy="520354"/>
          </a:xfrm>
          <a:prstGeom prst="rect">
            <a:avLst/>
          </a:prstGeom>
        </p:spPr>
      </p:pic>
    </p:spTree>
    <p:extLst>
      <p:ext uri="{BB962C8B-B14F-4D97-AF65-F5344CB8AC3E}">
        <p14:creationId xmlns:p14="http://schemas.microsoft.com/office/powerpoint/2010/main" val="3936769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346D2-2F81-4322-A126-862F8269D41C}"/>
              </a:ext>
            </a:extLst>
          </p:cNvPr>
          <p:cNvSpPr>
            <a:spLocks noGrp="1"/>
          </p:cNvSpPr>
          <p:nvPr>
            <p:ph type="title"/>
          </p:nvPr>
        </p:nvSpPr>
        <p:spPr>
          <a:xfrm>
            <a:off x="541537" y="286603"/>
            <a:ext cx="11073409" cy="1135797"/>
          </a:xfrm>
        </p:spPr>
        <p:txBody>
          <a:bodyPr/>
          <a:lstStyle/>
          <a:p>
            <a:r>
              <a:rPr lang="fr-CH" dirty="0" err="1"/>
              <a:t>Task</a:t>
            </a:r>
            <a:r>
              <a:rPr lang="fr-CH" dirty="0"/>
              <a:t> 7.4 - </a:t>
            </a:r>
            <a:r>
              <a:rPr lang="fr-CH" dirty="0" err="1"/>
              <a:t>Injector</a:t>
            </a:r>
            <a:r>
              <a:rPr lang="fr-CH" dirty="0"/>
              <a:t> Linac Design (BEVA, CERN, SEEIIST). </a:t>
            </a:r>
            <a:br>
              <a:rPr lang="fr-CH" dirty="0"/>
            </a:br>
            <a:r>
              <a:rPr lang="fr-CH" dirty="0" err="1"/>
              <a:t>Task</a:t>
            </a:r>
            <a:r>
              <a:rPr lang="fr-CH" dirty="0"/>
              <a:t> Leader: U. Ratzinger</a:t>
            </a:r>
            <a:endParaRPr lang="en-GB" dirty="0"/>
          </a:p>
        </p:txBody>
      </p:sp>
      <p:sp>
        <p:nvSpPr>
          <p:cNvPr id="4" name="Date Placeholder 3">
            <a:extLst>
              <a:ext uri="{FF2B5EF4-FFF2-40B4-BE49-F238E27FC236}">
                <a16:creationId xmlns:a16="http://schemas.microsoft.com/office/drawing/2014/main" id="{74B0BDAE-1370-4811-861C-8E599F3CEA09}"/>
              </a:ext>
            </a:extLst>
          </p:cNvPr>
          <p:cNvSpPr>
            <a:spLocks noGrp="1"/>
          </p:cNvSpPr>
          <p:nvPr>
            <p:ph type="dt" sz="half" idx="10"/>
          </p:nvPr>
        </p:nvSpPr>
        <p:spPr/>
        <p:txBody>
          <a:bodyPr/>
          <a:lstStyle/>
          <a:p>
            <a:fld id="{2F5F5B08-F7E1-47E3-AC3C-9CB5582ACB44}" type="datetime1">
              <a:rPr lang="it-IT" smtClean="0"/>
              <a:t>19/04/2021</a:t>
            </a:fld>
            <a:endParaRPr lang="it-IT"/>
          </a:p>
        </p:txBody>
      </p:sp>
      <p:sp>
        <p:nvSpPr>
          <p:cNvPr id="5" name="Slide Number Placeholder 4">
            <a:extLst>
              <a:ext uri="{FF2B5EF4-FFF2-40B4-BE49-F238E27FC236}">
                <a16:creationId xmlns:a16="http://schemas.microsoft.com/office/drawing/2014/main" id="{822EBF90-CD3E-4A3E-869B-0CE0450015D9}"/>
              </a:ext>
            </a:extLst>
          </p:cNvPr>
          <p:cNvSpPr>
            <a:spLocks noGrp="1"/>
          </p:cNvSpPr>
          <p:nvPr>
            <p:ph type="sldNum" sz="quarter" idx="12"/>
          </p:nvPr>
        </p:nvSpPr>
        <p:spPr/>
        <p:txBody>
          <a:bodyPr/>
          <a:lstStyle/>
          <a:p>
            <a:fld id="{57A0FA2E-2223-4FE8-9E15-7906F6757A08}" type="slidenum">
              <a:rPr lang="it-IT" smtClean="0"/>
              <a:pPr/>
              <a:t>12</a:t>
            </a:fld>
            <a:endParaRPr lang="it-IT" dirty="0"/>
          </a:p>
        </p:txBody>
      </p:sp>
      <p:sp>
        <p:nvSpPr>
          <p:cNvPr id="13" name="Content Placeholder 9">
            <a:extLst>
              <a:ext uri="{FF2B5EF4-FFF2-40B4-BE49-F238E27FC236}">
                <a16:creationId xmlns:a16="http://schemas.microsoft.com/office/drawing/2014/main" id="{7723D48F-3A74-4A09-A365-6F6A3B729D45}"/>
              </a:ext>
            </a:extLst>
          </p:cNvPr>
          <p:cNvSpPr>
            <a:spLocks noGrp="1"/>
          </p:cNvSpPr>
          <p:nvPr>
            <p:ph idx="1"/>
          </p:nvPr>
        </p:nvSpPr>
        <p:spPr>
          <a:xfrm>
            <a:off x="392709" y="1833034"/>
            <a:ext cx="11371063" cy="3641809"/>
          </a:xfrm>
        </p:spPr>
        <p:txBody>
          <a:bodyPr/>
          <a:lstStyle/>
          <a:p>
            <a:r>
              <a:rPr lang="en-GB" dirty="0"/>
              <a:t>Resources and procedures:</a:t>
            </a:r>
          </a:p>
          <a:p>
            <a:r>
              <a:rPr lang="en-GB" dirty="0" err="1"/>
              <a:t>Bevatech</a:t>
            </a:r>
            <a:r>
              <a:rPr lang="en-GB"/>
              <a:t>: Benjamin </a:t>
            </a:r>
            <a:r>
              <a:rPr lang="en-GB" dirty="0"/>
              <a:t>(cavity design), beam dynamics expert </a:t>
            </a:r>
          </a:p>
          <a:p>
            <a:r>
              <a:rPr lang="en-GB" dirty="0"/>
              <a:t>Energy: space charge is not an issue, for C it is better staying at lower energy. 7 MeV/u or 5 MeV/u? Stripping efficiency to be checked. Amplifier is an issue. </a:t>
            </a:r>
          </a:p>
          <a:p>
            <a:r>
              <a:rPr lang="en-GB" dirty="0"/>
              <a:t>Need a </a:t>
            </a:r>
            <a:r>
              <a:rPr lang="en-GB" b="1" dirty="0"/>
              <a:t>dedicated meeting </a:t>
            </a:r>
            <a:r>
              <a:rPr lang="en-GB" dirty="0"/>
              <a:t>to define the energy and current of the linac, for: injection, therapy RI, short-life PET, and the beams: carbon, helium (2+), protons.</a:t>
            </a:r>
          </a:p>
          <a:p>
            <a:r>
              <a:rPr lang="en-GB" dirty="0"/>
              <a:t>Need collaboration with </a:t>
            </a:r>
            <a:r>
              <a:rPr lang="en-GB" dirty="0" err="1"/>
              <a:t>Wienander</a:t>
            </a:r>
            <a:r>
              <a:rPr lang="en-GB" dirty="0"/>
              <a:t> on EBIS (CERN). Information on ECR sources (</a:t>
            </a:r>
            <a:r>
              <a:rPr lang="en-GB" dirty="0" err="1"/>
              <a:t>panteknik</a:t>
            </a:r>
            <a:r>
              <a:rPr lang="en-GB" dirty="0"/>
              <a:t> and Catania). Holger.</a:t>
            </a:r>
          </a:p>
          <a:p>
            <a:r>
              <a:rPr lang="en-GB" dirty="0"/>
              <a:t>Mariusz: low-energy, matching into the RFQ </a:t>
            </a:r>
          </a:p>
          <a:p>
            <a:r>
              <a:rPr lang="en-GB" dirty="0"/>
              <a:t>CERN: Maurizio + optics for 325 MHz option.   </a:t>
            </a:r>
          </a:p>
        </p:txBody>
      </p:sp>
    </p:spTree>
    <p:extLst>
      <p:ext uri="{BB962C8B-B14F-4D97-AF65-F5344CB8AC3E}">
        <p14:creationId xmlns:p14="http://schemas.microsoft.com/office/powerpoint/2010/main" val="2017644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57626-08D5-4B22-9F99-F2F640B9927F}"/>
              </a:ext>
            </a:extLst>
          </p:cNvPr>
          <p:cNvSpPr>
            <a:spLocks noGrp="1"/>
          </p:cNvSpPr>
          <p:nvPr>
            <p:ph type="title"/>
          </p:nvPr>
        </p:nvSpPr>
        <p:spPr/>
        <p:txBody>
          <a:bodyPr/>
          <a:lstStyle/>
          <a:p>
            <a:r>
              <a:rPr lang="fr-CH" dirty="0" err="1"/>
              <a:t>Task</a:t>
            </a:r>
            <a:r>
              <a:rPr lang="fr-CH" dirty="0"/>
              <a:t> 7.5 - </a:t>
            </a:r>
            <a:r>
              <a:rPr lang="en-GB" dirty="0"/>
              <a:t>Integration of an innovative superconducting gantry: optics, mechanics, beam delivery (CNAO, CERN, SEEIIST, MEDA, RTU). Task Leader: M. Pullia</a:t>
            </a:r>
          </a:p>
        </p:txBody>
      </p:sp>
      <p:sp>
        <p:nvSpPr>
          <p:cNvPr id="3" name="Content Placeholder 2">
            <a:extLst>
              <a:ext uri="{FF2B5EF4-FFF2-40B4-BE49-F238E27FC236}">
                <a16:creationId xmlns:a16="http://schemas.microsoft.com/office/drawing/2014/main" id="{758D4346-1DE9-4578-8B6E-F18CEFC645EC}"/>
              </a:ext>
            </a:extLst>
          </p:cNvPr>
          <p:cNvSpPr>
            <a:spLocks noGrp="1"/>
          </p:cNvSpPr>
          <p:nvPr>
            <p:ph idx="1"/>
          </p:nvPr>
        </p:nvSpPr>
        <p:spPr>
          <a:xfrm>
            <a:off x="409191" y="1737360"/>
            <a:ext cx="9396660" cy="4158024"/>
          </a:xfrm>
        </p:spPr>
        <p:txBody>
          <a:bodyPr>
            <a:normAutofit/>
          </a:bodyPr>
          <a:lstStyle/>
          <a:p>
            <a:r>
              <a:rPr lang="en-GB" dirty="0"/>
              <a:t>Examination and comparison of the different existing conceptual gantry designs and selection of the most promising option.</a:t>
            </a:r>
          </a:p>
          <a:p>
            <a:pPr>
              <a:buFont typeface="Wingdings" panose="05000000000000000000" pitchFamily="2" charset="2"/>
              <a:buChar char="q"/>
            </a:pPr>
            <a:r>
              <a:rPr lang="en-GB" dirty="0"/>
              <a:t> Sub-Task 7.5.1, </a:t>
            </a:r>
            <a:r>
              <a:rPr lang="en-GB" b="1" dirty="0">
                <a:solidFill>
                  <a:srgbClr val="FF0000"/>
                </a:solidFill>
              </a:rPr>
              <a:t>Basic structure and mechanical design</a:t>
            </a:r>
            <a:r>
              <a:rPr lang="en-GB" dirty="0"/>
              <a:t>: After having identified the baseline conceptual design, the mechanical structure and the technical solutions of the beam transport and the magnets will be investigated in detail. This sub-Task will start from a general mechanical and optics design of the gantry to integrate actual magnet designs, beam instrumentation, dose delivery, cryogenics aspects, etc. into a detailed mechanical design. (CNAO, RTU, CERN).</a:t>
            </a:r>
          </a:p>
          <a:p>
            <a:pPr>
              <a:buFont typeface="Wingdings" panose="05000000000000000000" pitchFamily="2" charset="2"/>
              <a:buChar char="q"/>
            </a:pPr>
            <a:r>
              <a:rPr lang="en-GB" dirty="0"/>
              <a:t> Sub-Task 7.5.2 </a:t>
            </a:r>
            <a:r>
              <a:rPr lang="en-GB" b="1" dirty="0">
                <a:solidFill>
                  <a:srgbClr val="FF0000"/>
                </a:solidFill>
              </a:rPr>
              <a:t>Simulation of optics, scanning techniques</a:t>
            </a:r>
            <a:r>
              <a:rPr lang="en-GB" dirty="0"/>
              <a:t>: Global simulation and optimisation of the gantry considering optics, magnets, power converters, beam diagnostics, mechanics, dose delivery. The design shall be flexible enough to adapt the gantry optics to the existing and future facilities, and to be easily industrialised and reproduced in several units.</a:t>
            </a:r>
          </a:p>
          <a:p>
            <a:endParaRPr lang="en-GB" dirty="0"/>
          </a:p>
        </p:txBody>
      </p:sp>
      <p:sp>
        <p:nvSpPr>
          <p:cNvPr id="4" name="Date Placeholder 3">
            <a:extLst>
              <a:ext uri="{FF2B5EF4-FFF2-40B4-BE49-F238E27FC236}">
                <a16:creationId xmlns:a16="http://schemas.microsoft.com/office/drawing/2014/main" id="{E77BD810-BDD9-4FE0-B2CF-8F5D830FFA94}"/>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893E5371-A84F-411D-A1E7-C8550F6563E7}"/>
              </a:ext>
            </a:extLst>
          </p:cNvPr>
          <p:cNvSpPr>
            <a:spLocks noGrp="1"/>
          </p:cNvSpPr>
          <p:nvPr>
            <p:ph type="sldNum" sz="quarter" idx="12"/>
          </p:nvPr>
        </p:nvSpPr>
        <p:spPr/>
        <p:txBody>
          <a:bodyPr/>
          <a:lstStyle/>
          <a:p>
            <a:fld id="{57A0FA2E-2223-4FE8-9E15-7906F6757A08}" type="slidenum">
              <a:rPr lang="it-IT" smtClean="0"/>
              <a:pPr/>
              <a:t>13</a:t>
            </a:fld>
            <a:endParaRPr lang="it-IT" dirty="0"/>
          </a:p>
        </p:txBody>
      </p:sp>
      <p:pic>
        <p:nvPicPr>
          <p:cNvPr id="6" name="Picture 5" descr="Map&#10;&#10;Description automatically generated">
            <a:extLst>
              <a:ext uri="{FF2B5EF4-FFF2-40B4-BE49-F238E27FC236}">
                <a16:creationId xmlns:a16="http://schemas.microsoft.com/office/drawing/2014/main" id="{D8766855-FCD5-4477-BD65-52A6396248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805851" y="2002618"/>
            <a:ext cx="2289098" cy="1511749"/>
          </a:xfrm>
          <a:prstGeom prst="rect">
            <a:avLst/>
          </a:prstGeom>
        </p:spPr>
      </p:pic>
      <p:sp>
        <p:nvSpPr>
          <p:cNvPr id="7" name="TextBox 6">
            <a:extLst>
              <a:ext uri="{FF2B5EF4-FFF2-40B4-BE49-F238E27FC236}">
                <a16:creationId xmlns:a16="http://schemas.microsoft.com/office/drawing/2014/main" id="{AEE63222-C868-42CD-9B8D-477163F6D893}"/>
              </a:ext>
            </a:extLst>
          </p:cNvPr>
          <p:cNvSpPr txBox="1"/>
          <p:nvPr/>
        </p:nvSpPr>
        <p:spPr>
          <a:xfrm>
            <a:off x="9246987" y="1472102"/>
            <a:ext cx="2535822" cy="369332"/>
          </a:xfrm>
          <a:prstGeom prst="rect">
            <a:avLst/>
          </a:prstGeom>
          <a:noFill/>
        </p:spPr>
        <p:txBody>
          <a:bodyPr wrap="none" rtlCol="0">
            <a:spAutoFit/>
          </a:bodyPr>
          <a:lstStyle/>
          <a:p>
            <a:r>
              <a:rPr lang="fr-CH" dirty="0"/>
              <a:t>The «SIGRUM» SC </a:t>
            </a:r>
            <a:r>
              <a:rPr lang="fr-CH" dirty="0" err="1"/>
              <a:t>gantry</a:t>
            </a:r>
            <a:endParaRPr lang="en-GB" dirty="0"/>
          </a:p>
        </p:txBody>
      </p:sp>
      <p:pic>
        <p:nvPicPr>
          <p:cNvPr id="9" name="Picture 8">
            <a:extLst>
              <a:ext uri="{FF2B5EF4-FFF2-40B4-BE49-F238E27FC236}">
                <a16:creationId xmlns:a16="http://schemas.microsoft.com/office/drawing/2014/main" id="{5C0EAEB4-F8CD-43E8-99EC-F081E22DAE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8247" b="37684"/>
          <a:stretch/>
        </p:blipFill>
        <p:spPr>
          <a:xfrm>
            <a:off x="1830950" y="5316229"/>
            <a:ext cx="8322564" cy="365125"/>
          </a:xfrm>
          <a:prstGeom prst="rect">
            <a:avLst/>
          </a:prstGeom>
        </p:spPr>
      </p:pic>
    </p:spTree>
    <p:extLst>
      <p:ext uri="{BB962C8B-B14F-4D97-AF65-F5344CB8AC3E}">
        <p14:creationId xmlns:p14="http://schemas.microsoft.com/office/powerpoint/2010/main" val="3277275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57626-08D5-4B22-9F99-F2F640B9927F}"/>
              </a:ext>
            </a:extLst>
          </p:cNvPr>
          <p:cNvSpPr>
            <a:spLocks noGrp="1"/>
          </p:cNvSpPr>
          <p:nvPr>
            <p:ph type="title"/>
          </p:nvPr>
        </p:nvSpPr>
        <p:spPr/>
        <p:txBody>
          <a:bodyPr/>
          <a:lstStyle/>
          <a:p>
            <a:r>
              <a:rPr lang="fr-CH" dirty="0" err="1"/>
              <a:t>Task</a:t>
            </a:r>
            <a:r>
              <a:rPr lang="fr-CH" dirty="0"/>
              <a:t> 7.5 - </a:t>
            </a:r>
            <a:r>
              <a:rPr lang="en-GB" dirty="0"/>
              <a:t>Integration of an innovative superconducting gantry: optics, mechanics, beam delivery (CNAO, CERN, SEEIIST, MEDA, RTU). Task Leader: M. Pullia</a:t>
            </a:r>
          </a:p>
        </p:txBody>
      </p:sp>
      <p:sp>
        <p:nvSpPr>
          <p:cNvPr id="4" name="Date Placeholder 3">
            <a:extLst>
              <a:ext uri="{FF2B5EF4-FFF2-40B4-BE49-F238E27FC236}">
                <a16:creationId xmlns:a16="http://schemas.microsoft.com/office/drawing/2014/main" id="{E77BD810-BDD9-4FE0-B2CF-8F5D830FFA94}"/>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893E5371-A84F-411D-A1E7-C8550F6563E7}"/>
              </a:ext>
            </a:extLst>
          </p:cNvPr>
          <p:cNvSpPr>
            <a:spLocks noGrp="1"/>
          </p:cNvSpPr>
          <p:nvPr>
            <p:ph type="sldNum" sz="quarter" idx="12"/>
          </p:nvPr>
        </p:nvSpPr>
        <p:spPr/>
        <p:txBody>
          <a:bodyPr/>
          <a:lstStyle/>
          <a:p>
            <a:fld id="{57A0FA2E-2223-4FE8-9E15-7906F6757A08}" type="slidenum">
              <a:rPr lang="it-IT" smtClean="0"/>
              <a:pPr/>
              <a:t>14</a:t>
            </a:fld>
            <a:endParaRPr lang="it-IT" dirty="0"/>
          </a:p>
        </p:txBody>
      </p:sp>
      <p:sp>
        <p:nvSpPr>
          <p:cNvPr id="10" name="Content Placeholder 9">
            <a:extLst>
              <a:ext uri="{FF2B5EF4-FFF2-40B4-BE49-F238E27FC236}">
                <a16:creationId xmlns:a16="http://schemas.microsoft.com/office/drawing/2014/main" id="{0DBC4517-4618-4FB7-9A0A-4612F68904C6}"/>
              </a:ext>
            </a:extLst>
          </p:cNvPr>
          <p:cNvSpPr>
            <a:spLocks noGrp="1"/>
          </p:cNvSpPr>
          <p:nvPr>
            <p:ph idx="1"/>
          </p:nvPr>
        </p:nvSpPr>
        <p:spPr>
          <a:xfrm>
            <a:off x="334268" y="1889760"/>
            <a:ext cx="11523463" cy="3641809"/>
          </a:xfrm>
        </p:spPr>
        <p:txBody>
          <a:bodyPr/>
          <a:lstStyle/>
          <a:p>
            <a:r>
              <a:rPr lang="en-GB" dirty="0"/>
              <a:t>Resources and procedures:</a:t>
            </a:r>
          </a:p>
          <a:p>
            <a:r>
              <a:rPr lang="en-GB" dirty="0"/>
              <a:t>CNAO: 4 people part-time (Enrico, Marco, Simone, Alessio) + expertise for dose delivery, clinical, bioengineer, ..</a:t>
            </a:r>
          </a:p>
          <a:p>
            <a:r>
              <a:rPr lang="en-GB" dirty="0"/>
              <a:t>SEEIIST: Elena (overall design)</a:t>
            </a:r>
          </a:p>
          <a:p>
            <a:r>
              <a:rPr lang="en-GB" dirty="0"/>
              <a:t>RTU: mechanical engineering – Luca </a:t>
            </a:r>
            <a:r>
              <a:rPr lang="en-GB" dirty="0" err="1"/>
              <a:t>Piacentini</a:t>
            </a:r>
            <a:r>
              <a:rPr lang="en-GB" dirty="0"/>
              <a:t> starting in September (PhD in Riga), Toms (part time), Andris,...</a:t>
            </a:r>
          </a:p>
          <a:p>
            <a:r>
              <a:rPr lang="en-GB" dirty="0"/>
              <a:t>CERN: co-supervision of student (Diego), others.</a:t>
            </a:r>
          </a:p>
          <a:p>
            <a:r>
              <a:rPr lang="en-GB" dirty="0"/>
              <a:t>MedAustron: Very welcome, limited in resources but interest is there. To be discussed.</a:t>
            </a:r>
          </a:p>
        </p:txBody>
      </p:sp>
    </p:spTree>
    <p:extLst>
      <p:ext uri="{BB962C8B-B14F-4D97-AF65-F5344CB8AC3E}">
        <p14:creationId xmlns:p14="http://schemas.microsoft.com/office/powerpoint/2010/main" val="4170197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62A24-90DB-43BA-82FE-40CBED41A52C}"/>
              </a:ext>
            </a:extLst>
          </p:cNvPr>
          <p:cNvSpPr>
            <a:spLocks noGrp="1"/>
          </p:cNvSpPr>
          <p:nvPr>
            <p:ph type="title"/>
          </p:nvPr>
        </p:nvSpPr>
        <p:spPr/>
        <p:txBody>
          <a:bodyPr/>
          <a:lstStyle/>
          <a:p>
            <a:r>
              <a:rPr lang="fr-CH" dirty="0"/>
              <a:t>WP7: 4 </a:t>
            </a:r>
            <a:r>
              <a:rPr lang="fr-CH" dirty="0" err="1"/>
              <a:t>Deliverables</a:t>
            </a:r>
            <a:r>
              <a:rPr lang="fr-CH" dirty="0"/>
              <a:t> and 3 </a:t>
            </a:r>
            <a:r>
              <a:rPr lang="fr-CH" dirty="0" err="1"/>
              <a:t>Milestones</a:t>
            </a:r>
            <a:endParaRPr lang="en-GB" dirty="0"/>
          </a:p>
        </p:txBody>
      </p:sp>
      <p:sp>
        <p:nvSpPr>
          <p:cNvPr id="4" name="Date Placeholder 3">
            <a:extLst>
              <a:ext uri="{FF2B5EF4-FFF2-40B4-BE49-F238E27FC236}">
                <a16:creationId xmlns:a16="http://schemas.microsoft.com/office/drawing/2014/main" id="{AE0C2140-75F5-4333-80E5-3FDCFD9F0B24}"/>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322651FB-33B7-4B0E-8811-723AE9DB4F7A}"/>
              </a:ext>
            </a:extLst>
          </p:cNvPr>
          <p:cNvSpPr>
            <a:spLocks noGrp="1"/>
          </p:cNvSpPr>
          <p:nvPr>
            <p:ph type="sldNum" sz="quarter" idx="12"/>
          </p:nvPr>
        </p:nvSpPr>
        <p:spPr/>
        <p:txBody>
          <a:bodyPr/>
          <a:lstStyle/>
          <a:p>
            <a:fld id="{57A0FA2E-2223-4FE8-9E15-7906F6757A08}" type="slidenum">
              <a:rPr lang="it-IT" smtClean="0"/>
              <a:pPr/>
              <a:t>15</a:t>
            </a:fld>
            <a:endParaRPr lang="it-IT" dirty="0"/>
          </a:p>
        </p:txBody>
      </p:sp>
      <p:graphicFrame>
        <p:nvGraphicFramePr>
          <p:cNvPr id="6" name="Object 5">
            <a:extLst>
              <a:ext uri="{FF2B5EF4-FFF2-40B4-BE49-F238E27FC236}">
                <a16:creationId xmlns:a16="http://schemas.microsoft.com/office/drawing/2014/main" id="{23934E2E-DF4C-4233-AAA0-0615979662BC}"/>
              </a:ext>
            </a:extLst>
          </p:cNvPr>
          <p:cNvGraphicFramePr>
            <a:graphicFrameLocks noChangeAspect="1"/>
          </p:cNvGraphicFramePr>
          <p:nvPr>
            <p:extLst>
              <p:ext uri="{D42A27DB-BD31-4B8C-83A1-F6EECF244321}">
                <p14:modId xmlns:p14="http://schemas.microsoft.com/office/powerpoint/2010/main" val="910002515"/>
              </p:ext>
            </p:extLst>
          </p:nvPr>
        </p:nvGraphicFramePr>
        <p:xfrm>
          <a:off x="572943" y="2868739"/>
          <a:ext cx="8320384" cy="2594008"/>
        </p:xfrm>
        <a:graphic>
          <a:graphicData uri="http://schemas.openxmlformats.org/presentationml/2006/ole">
            <mc:AlternateContent xmlns:mc="http://schemas.openxmlformats.org/markup-compatibility/2006">
              <mc:Choice xmlns:v="urn:schemas-microsoft-com:vml" Requires="v">
                <p:oleObj name="Document" r:id="rId2" imgW="6500774" imgH="1965311" progId="Word.Document.12">
                  <p:embed/>
                </p:oleObj>
              </mc:Choice>
              <mc:Fallback>
                <p:oleObj name="Document" r:id="rId2" imgW="6500774" imgH="1965311" progId="Word.Document.12">
                  <p:embed/>
                  <p:pic>
                    <p:nvPicPr>
                      <p:cNvPr id="0" name=""/>
                      <p:cNvPicPr/>
                      <p:nvPr/>
                    </p:nvPicPr>
                    <p:blipFill>
                      <a:blip r:embed="rId3"/>
                      <a:stretch>
                        <a:fillRect/>
                      </a:stretch>
                    </p:blipFill>
                    <p:spPr>
                      <a:xfrm>
                        <a:off x="572943" y="2868739"/>
                        <a:ext cx="8320384" cy="259400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0AD35DA6-7FA2-4F86-BE11-E5C61B2DC77E}"/>
              </a:ext>
            </a:extLst>
          </p:cNvPr>
          <p:cNvSpPr txBox="1"/>
          <p:nvPr/>
        </p:nvSpPr>
        <p:spPr>
          <a:xfrm>
            <a:off x="8894948" y="3502296"/>
            <a:ext cx="2344168" cy="1531188"/>
          </a:xfrm>
          <a:prstGeom prst="rect">
            <a:avLst/>
          </a:prstGeom>
          <a:noFill/>
        </p:spPr>
        <p:txBody>
          <a:bodyPr wrap="none" rtlCol="0">
            <a:spAutoFit/>
          </a:bodyPr>
          <a:lstStyle/>
          <a:p>
            <a:r>
              <a:rPr lang="fr-CH" dirty="0"/>
              <a:t>March 2023 - </a:t>
            </a:r>
            <a:r>
              <a:rPr lang="fr-CH" dirty="0" err="1"/>
              <a:t>Bevatech</a:t>
            </a:r>
            <a:endParaRPr lang="fr-CH" dirty="0"/>
          </a:p>
          <a:p>
            <a:endParaRPr lang="fr-CH" sz="1050" dirty="0"/>
          </a:p>
          <a:p>
            <a:r>
              <a:rPr lang="fr-CH" dirty="0"/>
              <a:t>March 2024 - SEEIIST</a:t>
            </a:r>
          </a:p>
          <a:p>
            <a:r>
              <a:rPr lang="fr-CH" dirty="0"/>
              <a:t>March 2024 - CNAO</a:t>
            </a:r>
          </a:p>
          <a:p>
            <a:endParaRPr lang="fr-CH" sz="1100" dirty="0"/>
          </a:p>
          <a:p>
            <a:r>
              <a:rPr lang="fr-CH" dirty="0"/>
              <a:t>July 2024 - SEEIIST</a:t>
            </a:r>
            <a:endParaRPr lang="en-GB" dirty="0"/>
          </a:p>
        </p:txBody>
      </p:sp>
      <p:graphicFrame>
        <p:nvGraphicFramePr>
          <p:cNvPr id="8" name="Table 7">
            <a:extLst>
              <a:ext uri="{FF2B5EF4-FFF2-40B4-BE49-F238E27FC236}">
                <a16:creationId xmlns:a16="http://schemas.microsoft.com/office/drawing/2014/main" id="{A391F048-3AA0-401A-BA10-4BFAC93CE367}"/>
              </a:ext>
            </a:extLst>
          </p:cNvPr>
          <p:cNvGraphicFramePr>
            <a:graphicFrameLocks noGrp="1"/>
          </p:cNvGraphicFramePr>
          <p:nvPr>
            <p:extLst>
              <p:ext uri="{D42A27DB-BD31-4B8C-83A1-F6EECF244321}">
                <p14:modId xmlns:p14="http://schemas.microsoft.com/office/powerpoint/2010/main" val="3267478233"/>
              </p:ext>
            </p:extLst>
          </p:nvPr>
        </p:nvGraphicFramePr>
        <p:xfrm>
          <a:off x="315177" y="1741913"/>
          <a:ext cx="9314562" cy="713424"/>
        </p:xfrm>
        <a:graphic>
          <a:graphicData uri="http://schemas.openxmlformats.org/drawingml/2006/table">
            <a:tbl>
              <a:tblPr firstRow="1" firstCol="1" lastRow="1" lastCol="1" bandRow="1" bandCol="1">
                <a:tableStyleId>{3B4B98B0-60AC-42C2-AFA5-B58CD77FA1E5}</a:tableStyleId>
              </a:tblPr>
              <a:tblGrid>
                <a:gridCol w="565785">
                  <a:extLst>
                    <a:ext uri="{9D8B030D-6E8A-4147-A177-3AD203B41FA5}">
                      <a16:colId xmlns:a16="http://schemas.microsoft.com/office/drawing/2014/main" val="2258864594"/>
                    </a:ext>
                  </a:extLst>
                </a:gridCol>
                <a:gridCol w="7430262">
                  <a:extLst>
                    <a:ext uri="{9D8B030D-6E8A-4147-A177-3AD203B41FA5}">
                      <a16:colId xmlns:a16="http://schemas.microsoft.com/office/drawing/2014/main" val="3263593440"/>
                    </a:ext>
                  </a:extLst>
                </a:gridCol>
                <a:gridCol w="272098">
                  <a:extLst>
                    <a:ext uri="{9D8B030D-6E8A-4147-A177-3AD203B41FA5}">
                      <a16:colId xmlns:a16="http://schemas.microsoft.com/office/drawing/2014/main" val="1965405154"/>
                    </a:ext>
                  </a:extLst>
                </a:gridCol>
                <a:gridCol w="362585">
                  <a:extLst>
                    <a:ext uri="{9D8B030D-6E8A-4147-A177-3AD203B41FA5}">
                      <a16:colId xmlns:a16="http://schemas.microsoft.com/office/drawing/2014/main" val="881212057"/>
                    </a:ext>
                  </a:extLst>
                </a:gridCol>
                <a:gridCol w="683832">
                  <a:extLst>
                    <a:ext uri="{9D8B030D-6E8A-4147-A177-3AD203B41FA5}">
                      <a16:colId xmlns:a16="http://schemas.microsoft.com/office/drawing/2014/main" val="2359863214"/>
                    </a:ext>
                  </a:extLst>
                </a:gridCol>
              </a:tblGrid>
              <a:tr h="0">
                <a:tc>
                  <a:txBody>
                    <a:bodyPr/>
                    <a:lstStyle/>
                    <a:p>
                      <a:pPr algn="ctr">
                        <a:lnSpc>
                          <a:spcPct val="120000"/>
                        </a:lnSpc>
                      </a:pPr>
                      <a:r>
                        <a:rPr lang="en-GB" sz="1400">
                          <a:effectLst/>
                        </a:rPr>
                        <a:t>M7.1</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Choice of conceptual design and basic parameters of the innovative superconducting gantry</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dirty="0">
                          <a:effectLst/>
                        </a:rPr>
                        <a:t>7</a:t>
                      </a:r>
                      <a:endParaRPr lang="en-GB"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6</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Report</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82181319"/>
                  </a:ext>
                </a:extLst>
              </a:tr>
              <a:tr h="0">
                <a:tc>
                  <a:txBody>
                    <a:bodyPr/>
                    <a:lstStyle/>
                    <a:p>
                      <a:pPr algn="ctr">
                        <a:lnSpc>
                          <a:spcPct val="120000"/>
                        </a:lnSpc>
                      </a:pPr>
                      <a:r>
                        <a:rPr lang="en-GB" sz="1400">
                          <a:effectLst/>
                        </a:rPr>
                        <a:t>M7.2</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b="1" dirty="0">
                          <a:effectLst/>
                        </a:rPr>
                        <a:t>Selection of basic linac design: frequency, layout</a:t>
                      </a:r>
                      <a:endParaRPr lang="en-GB" sz="1400" b="1"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7</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12</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Report</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840375988"/>
                  </a:ext>
                </a:extLst>
              </a:tr>
              <a:tr h="0">
                <a:tc>
                  <a:txBody>
                    <a:bodyPr/>
                    <a:lstStyle/>
                    <a:p>
                      <a:pPr algn="ctr">
                        <a:lnSpc>
                          <a:spcPct val="120000"/>
                        </a:lnSpc>
                      </a:pPr>
                      <a:r>
                        <a:rPr lang="en-GB" sz="1400">
                          <a:effectLst/>
                        </a:rPr>
                        <a:t>M7.3</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Definition of key parameters for the superconducting synchrotron, including magnet field and type</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7</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18</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dirty="0">
                          <a:effectLst/>
                        </a:rPr>
                        <a:t>Report</a:t>
                      </a:r>
                      <a:endParaRPr lang="en-GB"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378266794"/>
                  </a:ext>
                </a:extLst>
              </a:tr>
            </a:tbl>
          </a:graphicData>
        </a:graphic>
      </p:graphicFrame>
      <p:sp>
        <p:nvSpPr>
          <p:cNvPr id="9" name="TextBox 8">
            <a:extLst>
              <a:ext uri="{FF2B5EF4-FFF2-40B4-BE49-F238E27FC236}">
                <a16:creationId xmlns:a16="http://schemas.microsoft.com/office/drawing/2014/main" id="{3DCE020D-814A-4BA6-918D-1DB55FF1E428}"/>
              </a:ext>
            </a:extLst>
          </p:cNvPr>
          <p:cNvSpPr txBox="1"/>
          <p:nvPr/>
        </p:nvSpPr>
        <p:spPr>
          <a:xfrm>
            <a:off x="9713473" y="1666781"/>
            <a:ext cx="1739259" cy="923330"/>
          </a:xfrm>
          <a:prstGeom prst="rect">
            <a:avLst/>
          </a:prstGeom>
          <a:noFill/>
        </p:spPr>
        <p:txBody>
          <a:bodyPr wrap="none" rtlCol="0">
            <a:spAutoFit/>
          </a:bodyPr>
          <a:lstStyle/>
          <a:p>
            <a:r>
              <a:rPr lang="fr-CH" dirty="0" err="1"/>
              <a:t>September</a:t>
            </a:r>
            <a:r>
              <a:rPr lang="fr-CH" dirty="0"/>
              <a:t> 2021</a:t>
            </a:r>
          </a:p>
          <a:p>
            <a:r>
              <a:rPr lang="fr-CH" dirty="0"/>
              <a:t>March 2022</a:t>
            </a:r>
          </a:p>
          <a:p>
            <a:r>
              <a:rPr lang="fr-CH" dirty="0" err="1"/>
              <a:t>September</a:t>
            </a:r>
            <a:r>
              <a:rPr lang="fr-CH" dirty="0"/>
              <a:t> 2022</a:t>
            </a:r>
            <a:endParaRPr lang="en-GB" dirty="0"/>
          </a:p>
        </p:txBody>
      </p:sp>
    </p:spTree>
    <p:extLst>
      <p:ext uri="{BB962C8B-B14F-4D97-AF65-F5344CB8AC3E}">
        <p14:creationId xmlns:p14="http://schemas.microsoft.com/office/powerpoint/2010/main" val="3963989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D5EF3-2D8C-484C-B19E-1BB7716CC54F}"/>
              </a:ext>
            </a:extLst>
          </p:cNvPr>
          <p:cNvSpPr>
            <a:spLocks noGrp="1"/>
          </p:cNvSpPr>
          <p:nvPr>
            <p:ph type="title"/>
          </p:nvPr>
        </p:nvSpPr>
        <p:spPr/>
        <p:txBody>
          <a:bodyPr/>
          <a:lstStyle/>
          <a:p>
            <a:r>
              <a:rPr lang="fr-CH" dirty="0"/>
              <a:t>WP7 – Meetings and Communication</a:t>
            </a:r>
            <a:endParaRPr lang="en-GB" dirty="0"/>
          </a:p>
        </p:txBody>
      </p:sp>
      <p:sp>
        <p:nvSpPr>
          <p:cNvPr id="3" name="Content Placeholder 2">
            <a:extLst>
              <a:ext uri="{FF2B5EF4-FFF2-40B4-BE49-F238E27FC236}">
                <a16:creationId xmlns:a16="http://schemas.microsoft.com/office/drawing/2014/main" id="{6E806461-A99E-4128-B92B-4A412BBDDF59}"/>
              </a:ext>
            </a:extLst>
          </p:cNvPr>
          <p:cNvSpPr>
            <a:spLocks noGrp="1"/>
          </p:cNvSpPr>
          <p:nvPr>
            <p:ph idx="1"/>
          </p:nvPr>
        </p:nvSpPr>
        <p:spPr>
          <a:xfrm>
            <a:off x="541537" y="1845734"/>
            <a:ext cx="11073409" cy="3641809"/>
          </a:xfrm>
        </p:spPr>
        <p:txBody>
          <a:bodyPr>
            <a:normAutofit/>
          </a:bodyPr>
          <a:lstStyle/>
          <a:p>
            <a:r>
              <a:rPr lang="en-GB" sz="2400" dirty="0"/>
              <a:t>Proposal:</a:t>
            </a:r>
          </a:p>
          <a:p>
            <a:r>
              <a:rPr lang="en-GB" sz="2400" dirty="0"/>
              <a:t>- </a:t>
            </a:r>
            <a:r>
              <a:rPr lang="en-GB" sz="2400" b="1" dirty="0">
                <a:solidFill>
                  <a:srgbClr val="FF0000"/>
                </a:solidFill>
              </a:rPr>
              <a:t>4 WP meetings per year </a:t>
            </a:r>
            <a:r>
              <a:rPr lang="en-GB" sz="2400" dirty="0"/>
              <a:t>(every 3 months). Two options:</a:t>
            </a:r>
          </a:p>
          <a:p>
            <a:pPr lvl="1"/>
            <a:r>
              <a:rPr lang="en-GB" sz="2200" dirty="0"/>
              <a:t>We work per Task and we divide as </a:t>
            </a:r>
            <a:r>
              <a:rPr lang="en-GB" sz="2200" dirty="0">
                <a:solidFill>
                  <a:srgbClr val="FF0000"/>
                </a:solidFill>
              </a:rPr>
              <a:t>2 WP meetings </a:t>
            </a:r>
            <a:r>
              <a:rPr lang="en-GB" sz="2200" dirty="0"/>
              <a:t>per year (before the General Assembly meetings) and </a:t>
            </a:r>
            <a:r>
              <a:rPr lang="en-GB" sz="2200" dirty="0">
                <a:solidFill>
                  <a:srgbClr val="FF0000"/>
                </a:solidFill>
              </a:rPr>
              <a:t>2 Task meetings </a:t>
            </a:r>
            <a:r>
              <a:rPr lang="en-GB" sz="2200" dirty="0"/>
              <a:t>per year.</a:t>
            </a:r>
          </a:p>
          <a:p>
            <a:pPr lvl="1"/>
            <a:r>
              <a:rPr lang="en-GB" sz="2200" dirty="0"/>
              <a:t>We work per WP and we have only </a:t>
            </a:r>
            <a:r>
              <a:rPr lang="en-GB" sz="2200" dirty="0">
                <a:solidFill>
                  <a:srgbClr val="FF0000"/>
                </a:solidFill>
              </a:rPr>
              <a:t>common WP meetings</a:t>
            </a:r>
          </a:p>
          <a:p>
            <a:r>
              <a:rPr lang="en-GB" sz="2400" dirty="0"/>
              <a:t>In terms of tools, we have Indico for the meetings (ask Valerie for support), a CNAO tool for document sharing, and Valerie will keep up to date the mailing list.</a:t>
            </a:r>
          </a:p>
          <a:p>
            <a:r>
              <a:rPr lang="en-GB" sz="2400" dirty="0"/>
              <a:t>- next meeting: </a:t>
            </a:r>
            <a:r>
              <a:rPr lang="en-GB" sz="2400" b="1" dirty="0">
                <a:solidFill>
                  <a:srgbClr val="FF0000"/>
                </a:solidFill>
              </a:rPr>
              <a:t>early July </a:t>
            </a:r>
            <a:r>
              <a:rPr lang="en-GB" sz="2400" dirty="0"/>
              <a:t>(by Task or by WP?) </a:t>
            </a:r>
          </a:p>
        </p:txBody>
      </p:sp>
      <p:sp>
        <p:nvSpPr>
          <p:cNvPr id="4" name="Date Placeholder 3">
            <a:extLst>
              <a:ext uri="{FF2B5EF4-FFF2-40B4-BE49-F238E27FC236}">
                <a16:creationId xmlns:a16="http://schemas.microsoft.com/office/drawing/2014/main" id="{A9F9E69F-E426-4C76-AE27-FF8794A6EEC2}"/>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384396C2-D92D-4060-A792-5814AA34DF39}"/>
              </a:ext>
            </a:extLst>
          </p:cNvPr>
          <p:cNvSpPr>
            <a:spLocks noGrp="1"/>
          </p:cNvSpPr>
          <p:nvPr>
            <p:ph type="sldNum" sz="quarter" idx="12"/>
          </p:nvPr>
        </p:nvSpPr>
        <p:spPr/>
        <p:txBody>
          <a:bodyPr/>
          <a:lstStyle/>
          <a:p>
            <a:fld id="{57A0FA2E-2223-4FE8-9E15-7906F6757A08}" type="slidenum">
              <a:rPr lang="it-IT" smtClean="0"/>
              <a:pPr/>
              <a:t>16</a:t>
            </a:fld>
            <a:endParaRPr lang="it-IT" dirty="0"/>
          </a:p>
        </p:txBody>
      </p:sp>
    </p:spTree>
    <p:extLst>
      <p:ext uri="{BB962C8B-B14F-4D97-AF65-F5344CB8AC3E}">
        <p14:creationId xmlns:p14="http://schemas.microsoft.com/office/powerpoint/2010/main" val="3814660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Tree>
    <p:extLst>
      <p:ext uri="{BB962C8B-B14F-4D97-AF65-F5344CB8AC3E}">
        <p14:creationId xmlns:p14="http://schemas.microsoft.com/office/powerpoint/2010/main" val="396211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9A176-1310-4831-A56D-444891A15DFE}"/>
              </a:ext>
            </a:extLst>
          </p:cNvPr>
          <p:cNvSpPr>
            <a:spLocks noGrp="1"/>
          </p:cNvSpPr>
          <p:nvPr>
            <p:ph type="title"/>
          </p:nvPr>
        </p:nvSpPr>
        <p:spPr/>
        <p:txBody>
          <a:bodyPr/>
          <a:lstStyle/>
          <a:p>
            <a:r>
              <a:rPr lang="fr-CH" dirty="0"/>
              <a:t>HITRI+ WP7 Structure and Timeline</a:t>
            </a:r>
            <a:endParaRPr lang="en-GB" dirty="0"/>
          </a:p>
        </p:txBody>
      </p:sp>
      <p:sp>
        <p:nvSpPr>
          <p:cNvPr id="3" name="Date Placeholder 2">
            <a:extLst>
              <a:ext uri="{FF2B5EF4-FFF2-40B4-BE49-F238E27FC236}">
                <a16:creationId xmlns:a16="http://schemas.microsoft.com/office/drawing/2014/main" id="{5E45036D-8D30-4D01-BE07-F5F3A16FEFED}"/>
              </a:ext>
            </a:extLst>
          </p:cNvPr>
          <p:cNvSpPr>
            <a:spLocks noGrp="1"/>
          </p:cNvSpPr>
          <p:nvPr>
            <p:ph type="dt" sz="half" idx="10"/>
          </p:nvPr>
        </p:nvSpPr>
        <p:spPr/>
        <p:txBody>
          <a:bodyPr/>
          <a:lstStyle/>
          <a:p>
            <a:fld id="{C2493A9E-C768-4E41-B3A1-AD51A73D1C5A}" type="datetime1">
              <a:rPr lang="it-IT" smtClean="0"/>
              <a:t>16/04/2021</a:t>
            </a:fld>
            <a:endParaRPr lang="it-IT"/>
          </a:p>
        </p:txBody>
      </p:sp>
      <p:sp>
        <p:nvSpPr>
          <p:cNvPr id="4" name="Slide Number Placeholder 3">
            <a:extLst>
              <a:ext uri="{FF2B5EF4-FFF2-40B4-BE49-F238E27FC236}">
                <a16:creationId xmlns:a16="http://schemas.microsoft.com/office/drawing/2014/main" id="{8E7FF4B8-C6E8-41D9-8E26-749F6D61CCBF}"/>
              </a:ext>
            </a:extLst>
          </p:cNvPr>
          <p:cNvSpPr>
            <a:spLocks noGrp="1"/>
          </p:cNvSpPr>
          <p:nvPr>
            <p:ph type="sldNum" sz="quarter" idx="12"/>
          </p:nvPr>
        </p:nvSpPr>
        <p:spPr/>
        <p:txBody>
          <a:bodyPr/>
          <a:lstStyle/>
          <a:p>
            <a:fld id="{57A0FA2E-2223-4FE8-9E15-7906F6757A08}" type="slidenum">
              <a:rPr lang="it-IT" smtClean="0"/>
              <a:pPr/>
              <a:t>2</a:t>
            </a:fld>
            <a:endParaRPr lang="it-IT" dirty="0"/>
          </a:p>
        </p:txBody>
      </p:sp>
      <p:pic>
        <p:nvPicPr>
          <p:cNvPr id="5" name="Immagine 6">
            <a:extLst>
              <a:ext uri="{FF2B5EF4-FFF2-40B4-BE49-F238E27FC236}">
                <a16:creationId xmlns:a16="http://schemas.microsoft.com/office/drawing/2014/main" id="{DB6208FE-0506-46F3-8CC5-C0897C3E278C}"/>
              </a:ext>
            </a:extLst>
          </p:cNvPr>
          <p:cNvPicPr/>
          <p:nvPr/>
        </p:nvPicPr>
        <p:blipFill rotWithShape="1">
          <a:blip r:embed="rId2" cstate="print">
            <a:extLst>
              <a:ext uri="{28A0092B-C50C-407E-A947-70E740481C1C}">
                <a14:useLocalDpi xmlns:a14="http://schemas.microsoft.com/office/drawing/2010/main" val="0"/>
              </a:ext>
            </a:extLst>
          </a:blip>
          <a:srcRect l="2986" b="80113"/>
          <a:stretch/>
        </p:blipFill>
        <p:spPr>
          <a:xfrm>
            <a:off x="572712" y="1723800"/>
            <a:ext cx="10642600" cy="1474404"/>
          </a:xfrm>
          <a:prstGeom prst="rect">
            <a:avLst/>
          </a:prstGeom>
        </p:spPr>
      </p:pic>
      <p:sp>
        <p:nvSpPr>
          <p:cNvPr id="6" name="TextBox 5">
            <a:extLst>
              <a:ext uri="{FF2B5EF4-FFF2-40B4-BE49-F238E27FC236}">
                <a16:creationId xmlns:a16="http://schemas.microsoft.com/office/drawing/2014/main" id="{842BF9BB-4269-4B5B-9FB3-2CF3CFC27277}"/>
              </a:ext>
            </a:extLst>
          </p:cNvPr>
          <p:cNvSpPr txBox="1"/>
          <p:nvPr/>
        </p:nvSpPr>
        <p:spPr>
          <a:xfrm>
            <a:off x="6530004" y="1286470"/>
            <a:ext cx="4136069" cy="369332"/>
          </a:xfrm>
          <a:prstGeom prst="rect">
            <a:avLst/>
          </a:prstGeom>
          <a:noFill/>
        </p:spPr>
        <p:txBody>
          <a:bodyPr wrap="none" rtlCol="0">
            <a:spAutoFit/>
          </a:bodyPr>
          <a:lstStyle/>
          <a:p>
            <a:r>
              <a:rPr lang="fr-CH" dirty="0"/>
              <a:t>Y1	     Y2	            Y3	                  Y4</a:t>
            </a:r>
            <a:endParaRPr lang="en-GB" dirty="0"/>
          </a:p>
        </p:txBody>
      </p:sp>
      <p:sp>
        <p:nvSpPr>
          <p:cNvPr id="13" name="TextBox 12">
            <a:extLst>
              <a:ext uri="{FF2B5EF4-FFF2-40B4-BE49-F238E27FC236}">
                <a16:creationId xmlns:a16="http://schemas.microsoft.com/office/drawing/2014/main" id="{4FC083E9-6657-43C6-B615-A99F18206EDA}"/>
              </a:ext>
            </a:extLst>
          </p:cNvPr>
          <p:cNvSpPr txBox="1"/>
          <p:nvPr/>
        </p:nvSpPr>
        <p:spPr>
          <a:xfrm>
            <a:off x="5180354" y="3558257"/>
            <a:ext cx="6058762"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2000" dirty="0"/>
              <a:t>WP7 to </a:t>
            </a:r>
            <a:r>
              <a:rPr lang="fr-CH" sz="2000" dirty="0" err="1"/>
              <a:t>be</a:t>
            </a:r>
            <a:r>
              <a:rPr lang="fr-CH" sz="2000" dirty="0"/>
              <a:t> </a:t>
            </a:r>
            <a:r>
              <a:rPr lang="fr-CH" sz="2000" dirty="0" err="1"/>
              <a:t>completed</a:t>
            </a:r>
            <a:r>
              <a:rPr lang="fr-CH" sz="2000" dirty="0"/>
              <a:t> in 3.5 </a:t>
            </a:r>
            <a:r>
              <a:rPr lang="fr-CH" sz="2000" dirty="0" err="1"/>
              <a:t>years</a:t>
            </a:r>
            <a:r>
              <a:rPr lang="fr-CH" sz="2000" dirty="0"/>
              <a:t> (30 </a:t>
            </a:r>
            <a:r>
              <a:rPr lang="fr-CH" sz="2000" dirty="0" err="1"/>
              <a:t>September</a:t>
            </a:r>
            <a:r>
              <a:rPr lang="fr-CH" sz="2000" dirty="0"/>
              <a:t> 2024)</a:t>
            </a:r>
            <a:endParaRPr lang="en-GB" sz="2000" dirty="0"/>
          </a:p>
        </p:txBody>
      </p:sp>
      <p:sp>
        <p:nvSpPr>
          <p:cNvPr id="7" name="TextBox 6">
            <a:extLst>
              <a:ext uri="{FF2B5EF4-FFF2-40B4-BE49-F238E27FC236}">
                <a16:creationId xmlns:a16="http://schemas.microsoft.com/office/drawing/2014/main" id="{43412467-04F9-4FBF-A819-9F5ECC449BA8}"/>
              </a:ext>
            </a:extLst>
          </p:cNvPr>
          <p:cNvSpPr txBox="1"/>
          <p:nvPr/>
        </p:nvSpPr>
        <p:spPr>
          <a:xfrm>
            <a:off x="192232" y="4157220"/>
            <a:ext cx="11807536" cy="1200329"/>
          </a:xfrm>
          <a:prstGeom prst="rect">
            <a:avLst/>
          </a:prstGeom>
          <a:noFill/>
        </p:spPr>
        <p:txBody>
          <a:bodyPr wrap="square" rtlCol="0">
            <a:spAutoFit/>
          </a:bodyPr>
          <a:lstStyle/>
          <a:p>
            <a:r>
              <a:rPr lang="en-GB" sz="2400" dirty="0"/>
              <a:t>WP7 receives an EC funding of </a:t>
            </a:r>
            <a:r>
              <a:rPr lang="en-GB" sz="2400" b="1" dirty="0">
                <a:solidFill>
                  <a:srgbClr val="FF0000"/>
                </a:solidFill>
              </a:rPr>
              <a:t>735,000 EUR </a:t>
            </a:r>
            <a:r>
              <a:rPr lang="en-GB" sz="2400" dirty="0"/>
              <a:t>(the highest in HITRI+) and counts on an equivalent amount of matching resources, to produce 3 Milestone Reports and </a:t>
            </a:r>
            <a:r>
              <a:rPr lang="en-GB" sz="2400" b="1" dirty="0">
                <a:solidFill>
                  <a:srgbClr val="FF0000"/>
                </a:solidFill>
              </a:rPr>
              <a:t>4 Deliverable Reports</a:t>
            </a:r>
            <a:r>
              <a:rPr lang="en-GB" sz="2400" dirty="0"/>
              <a:t>. Additionally, it will contribute to 3 Periodic Reports and to the Final Report. </a:t>
            </a:r>
          </a:p>
        </p:txBody>
      </p:sp>
      <p:sp>
        <p:nvSpPr>
          <p:cNvPr id="9" name="TextBox 8">
            <a:extLst>
              <a:ext uri="{FF2B5EF4-FFF2-40B4-BE49-F238E27FC236}">
                <a16:creationId xmlns:a16="http://schemas.microsoft.com/office/drawing/2014/main" id="{747E4DF7-815A-4E87-949D-3CA6BBA77073}"/>
              </a:ext>
            </a:extLst>
          </p:cNvPr>
          <p:cNvSpPr txBox="1"/>
          <p:nvPr/>
        </p:nvSpPr>
        <p:spPr>
          <a:xfrm>
            <a:off x="7735301" y="3188925"/>
            <a:ext cx="3647152" cy="369332"/>
          </a:xfrm>
          <a:prstGeom prst="rect">
            <a:avLst/>
          </a:prstGeom>
          <a:noFill/>
        </p:spPr>
        <p:txBody>
          <a:bodyPr wrap="none" rtlCol="0">
            <a:spAutoFit/>
          </a:bodyPr>
          <a:lstStyle/>
          <a:p>
            <a:r>
              <a:rPr lang="fr-CH" dirty="0"/>
              <a:t>PR1                             PR2                PR3</a:t>
            </a:r>
            <a:endParaRPr lang="en-GB" dirty="0"/>
          </a:p>
        </p:txBody>
      </p:sp>
    </p:spTree>
    <p:extLst>
      <p:ext uri="{BB962C8B-B14F-4D97-AF65-F5344CB8AC3E}">
        <p14:creationId xmlns:p14="http://schemas.microsoft.com/office/powerpoint/2010/main" val="1659269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F1E08-4B94-434B-AA99-E5AC611B8F88}"/>
              </a:ext>
            </a:extLst>
          </p:cNvPr>
          <p:cNvSpPr>
            <a:spLocks noGrp="1"/>
          </p:cNvSpPr>
          <p:nvPr>
            <p:ph type="title"/>
          </p:nvPr>
        </p:nvSpPr>
        <p:spPr/>
        <p:txBody>
          <a:bodyPr>
            <a:normAutofit/>
          </a:bodyPr>
          <a:lstStyle/>
          <a:p>
            <a:r>
              <a:rPr lang="fr-CH" sz="3200" dirty="0"/>
              <a:t>WP7 </a:t>
            </a:r>
            <a:r>
              <a:rPr lang="en-GB" sz="3200" dirty="0"/>
              <a:t>– The Consortium </a:t>
            </a:r>
          </a:p>
        </p:txBody>
      </p:sp>
      <p:sp>
        <p:nvSpPr>
          <p:cNvPr id="3" name="Date Placeholder 2">
            <a:extLst>
              <a:ext uri="{FF2B5EF4-FFF2-40B4-BE49-F238E27FC236}">
                <a16:creationId xmlns:a16="http://schemas.microsoft.com/office/drawing/2014/main" id="{020060F1-DF47-4DB8-8230-B17E06888F38}"/>
              </a:ext>
            </a:extLst>
          </p:cNvPr>
          <p:cNvSpPr>
            <a:spLocks noGrp="1"/>
          </p:cNvSpPr>
          <p:nvPr>
            <p:ph type="dt" sz="half" idx="10"/>
          </p:nvPr>
        </p:nvSpPr>
        <p:spPr/>
        <p:txBody>
          <a:bodyPr/>
          <a:lstStyle/>
          <a:p>
            <a:fld id="{C2493A9E-C768-4E41-B3A1-AD51A73D1C5A}" type="datetime1">
              <a:rPr lang="it-IT" smtClean="0"/>
              <a:t>16/04/2021</a:t>
            </a:fld>
            <a:endParaRPr lang="it-IT"/>
          </a:p>
        </p:txBody>
      </p:sp>
      <p:sp>
        <p:nvSpPr>
          <p:cNvPr id="4" name="Slide Number Placeholder 3">
            <a:extLst>
              <a:ext uri="{FF2B5EF4-FFF2-40B4-BE49-F238E27FC236}">
                <a16:creationId xmlns:a16="http://schemas.microsoft.com/office/drawing/2014/main" id="{79346469-9AD4-46EA-90D7-F1A793ABC2EC}"/>
              </a:ext>
            </a:extLst>
          </p:cNvPr>
          <p:cNvSpPr>
            <a:spLocks noGrp="1"/>
          </p:cNvSpPr>
          <p:nvPr>
            <p:ph type="sldNum" sz="quarter" idx="12"/>
          </p:nvPr>
        </p:nvSpPr>
        <p:spPr/>
        <p:txBody>
          <a:bodyPr/>
          <a:lstStyle/>
          <a:p>
            <a:fld id="{57A0FA2E-2223-4FE8-9E15-7906F6757A08}" type="slidenum">
              <a:rPr lang="it-IT" smtClean="0"/>
              <a:pPr/>
              <a:t>3</a:t>
            </a:fld>
            <a:endParaRPr lang="it-IT" dirty="0"/>
          </a:p>
        </p:txBody>
      </p:sp>
      <p:pic>
        <p:nvPicPr>
          <p:cNvPr id="8" name="Picture 7">
            <a:extLst>
              <a:ext uri="{FF2B5EF4-FFF2-40B4-BE49-F238E27FC236}">
                <a16:creationId xmlns:a16="http://schemas.microsoft.com/office/drawing/2014/main" id="{A5FAD6AD-50F9-4014-8413-B49908DF8D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539" y="1417400"/>
            <a:ext cx="8324543" cy="1915347"/>
          </a:xfrm>
          <a:prstGeom prst="rect">
            <a:avLst/>
          </a:prstGeom>
        </p:spPr>
      </p:pic>
      <p:sp>
        <p:nvSpPr>
          <p:cNvPr id="9" name="TextBox 8">
            <a:extLst>
              <a:ext uri="{FF2B5EF4-FFF2-40B4-BE49-F238E27FC236}">
                <a16:creationId xmlns:a16="http://schemas.microsoft.com/office/drawing/2014/main" id="{83E730B8-CC3A-4F60-B2D8-36575717A05A}"/>
              </a:ext>
            </a:extLst>
          </p:cNvPr>
          <p:cNvSpPr txBox="1"/>
          <p:nvPr/>
        </p:nvSpPr>
        <p:spPr>
          <a:xfrm>
            <a:off x="385128" y="3179434"/>
            <a:ext cx="9829683" cy="2308324"/>
          </a:xfrm>
          <a:prstGeom prst="rect">
            <a:avLst/>
          </a:prstGeom>
          <a:noFill/>
        </p:spPr>
        <p:txBody>
          <a:bodyPr wrap="square" rtlCol="0">
            <a:spAutoFit/>
          </a:bodyPr>
          <a:lstStyle/>
          <a:p>
            <a:r>
              <a:rPr lang="fr-CH" dirty="0"/>
              <a:t>7 </a:t>
            </a:r>
            <a:r>
              <a:rPr lang="fr-CH" dirty="0" err="1"/>
              <a:t>partners</a:t>
            </a:r>
            <a:r>
              <a:rPr lang="fr-CH" dirty="0"/>
              <a:t>:</a:t>
            </a:r>
          </a:p>
          <a:p>
            <a:r>
              <a:rPr lang="fr-CH" b="1" dirty="0"/>
              <a:t>CERN</a:t>
            </a:r>
            <a:r>
              <a:rPr lang="fr-CH" dirty="0"/>
              <a:t>:    WP Coordination, contribution to synchrotron, </a:t>
            </a:r>
            <a:r>
              <a:rPr lang="fr-CH" dirty="0" err="1"/>
              <a:t>gantry</a:t>
            </a:r>
            <a:r>
              <a:rPr lang="fr-CH" dirty="0"/>
              <a:t> and linac design</a:t>
            </a:r>
          </a:p>
          <a:p>
            <a:r>
              <a:rPr lang="fr-CH" b="1" dirty="0"/>
              <a:t>SEEIIST</a:t>
            </a:r>
            <a:r>
              <a:rPr lang="fr-CH" dirty="0"/>
              <a:t>: </a:t>
            </a:r>
            <a:r>
              <a:rPr lang="fr-CH" dirty="0" err="1"/>
              <a:t>Task</a:t>
            </a:r>
            <a:r>
              <a:rPr lang="fr-CH" dirty="0"/>
              <a:t> leader for synchrotron design and </a:t>
            </a:r>
            <a:r>
              <a:rPr lang="fr-CH" dirty="0" err="1"/>
              <a:t>beam</a:t>
            </a:r>
            <a:r>
              <a:rPr lang="fr-CH" dirty="0"/>
              <a:t> transport, contribution to linac and </a:t>
            </a:r>
            <a:r>
              <a:rPr lang="fr-CH" dirty="0" err="1"/>
              <a:t>gantry</a:t>
            </a:r>
            <a:r>
              <a:rPr lang="fr-CH" dirty="0"/>
              <a:t> design</a:t>
            </a:r>
          </a:p>
          <a:p>
            <a:r>
              <a:rPr lang="fr-CH" b="1" dirty="0"/>
              <a:t>CNAO</a:t>
            </a:r>
            <a:r>
              <a:rPr lang="fr-CH" dirty="0"/>
              <a:t>:   </a:t>
            </a:r>
            <a:r>
              <a:rPr lang="fr-CH" dirty="0" err="1"/>
              <a:t>Task</a:t>
            </a:r>
            <a:r>
              <a:rPr lang="fr-CH" dirty="0"/>
              <a:t> leader for </a:t>
            </a:r>
            <a:r>
              <a:rPr lang="fr-CH" dirty="0" err="1"/>
              <a:t>gantry</a:t>
            </a:r>
            <a:r>
              <a:rPr lang="fr-CH" dirty="0"/>
              <a:t> design, contribution to synchrotron and </a:t>
            </a:r>
            <a:r>
              <a:rPr lang="fr-CH" dirty="0" err="1"/>
              <a:t>beam</a:t>
            </a:r>
            <a:r>
              <a:rPr lang="fr-CH" dirty="0"/>
              <a:t> transport design</a:t>
            </a:r>
          </a:p>
          <a:p>
            <a:r>
              <a:rPr lang="fr-CH" b="1" dirty="0" err="1"/>
              <a:t>Bevatech</a:t>
            </a:r>
            <a:r>
              <a:rPr lang="fr-CH" b="1" dirty="0"/>
              <a:t> GmbH</a:t>
            </a:r>
            <a:r>
              <a:rPr lang="fr-CH" dirty="0"/>
              <a:t>: </a:t>
            </a:r>
            <a:r>
              <a:rPr lang="fr-CH" dirty="0" err="1"/>
              <a:t>Task</a:t>
            </a:r>
            <a:r>
              <a:rPr lang="fr-CH" dirty="0"/>
              <a:t> leader for linac design</a:t>
            </a:r>
          </a:p>
          <a:p>
            <a:r>
              <a:rPr lang="fr-CH" b="1" dirty="0"/>
              <a:t>MedAustron</a:t>
            </a:r>
            <a:r>
              <a:rPr lang="fr-CH" dirty="0"/>
              <a:t>: </a:t>
            </a:r>
            <a:r>
              <a:rPr lang="en-GB" dirty="0"/>
              <a:t>contribution to synchrotron, beam transport, and gantry design</a:t>
            </a:r>
          </a:p>
          <a:p>
            <a:r>
              <a:rPr lang="en-GB" b="1" dirty="0"/>
              <a:t>Riga Technical University</a:t>
            </a:r>
            <a:r>
              <a:rPr lang="en-GB" dirty="0"/>
              <a:t>: contribution to gantry mechanical design</a:t>
            </a:r>
          </a:p>
          <a:p>
            <a:r>
              <a:rPr lang="en-GB" b="1" dirty="0"/>
              <a:t>GSI</a:t>
            </a:r>
            <a:r>
              <a:rPr lang="en-GB" dirty="0"/>
              <a:t>:   internal communication and support to coordination</a:t>
            </a:r>
            <a:endParaRPr lang="fr-CH" dirty="0"/>
          </a:p>
        </p:txBody>
      </p:sp>
      <p:sp>
        <p:nvSpPr>
          <p:cNvPr id="10" name="TextBox 9">
            <a:extLst>
              <a:ext uri="{FF2B5EF4-FFF2-40B4-BE49-F238E27FC236}">
                <a16:creationId xmlns:a16="http://schemas.microsoft.com/office/drawing/2014/main" id="{34158AE7-98BF-4A45-A039-449C4F7CCE3F}"/>
              </a:ext>
            </a:extLst>
          </p:cNvPr>
          <p:cNvSpPr txBox="1"/>
          <p:nvPr/>
        </p:nvSpPr>
        <p:spPr>
          <a:xfrm>
            <a:off x="9127870" y="653965"/>
            <a:ext cx="2903709" cy="247760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GB" dirty="0"/>
              <a:t>2 large scientific laboratories</a:t>
            </a:r>
          </a:p>
          <a:p>
            <a:r>
              <a:rPr lang="en-GB" dirty="0"/>
              <a:t>2 particle therapy centres</a:t>
            </a:r>
          </a:p>
          <a:p>
            <a:r>
              <a:rPr lang="en-GB" dirty="0"/>
              <a:t>1 (new) research institution</a:t>
            </a:r>
          </a:p>
          <a:p>
            <a:r>
              <a:rPr lang="en-GB" dirty="0"/>
              <a:t>1 university</a:t>
            </a:r>
          </a:p>
          <a:p>
            <a:r>
              <a:rPr lang="en-GB" dirty="0"/>
              <a:t>1 SME</a:t>
            </a:r>
          </a:p>
          <a:p>
            <a:r>
              <a:rPr lang="en-GB" dirty="0"/>
              <a:t>from 6 European countries </a:t>
            </a:r>
          </a:p>
          <a:p>
            <a:endParaRPr lang="en-GB" sz="1100" i="1" dirty="0"/>
          </a:p>
          <a:p>
            <a:r>
              <a:rPr lang="en-GB" i="1" dirty="0"/>
              <a:t>Excellent blend of competences and expertise</a:t>
            </a:r>
          </a:p>
        </p:txBody>
      </p:sp>
      <p:sp>
        <p:nvSpPr>
          <p:cNvPr id="11" name="TextBox 10">
            <a:extLst>
              <a:ext uri="{FF2B5EF4-FFF2-40B4-BE49-F238E27FC236}">
                <a16:creationId xmlns:a16="http://schemas.microsoft.com/office/drawing/2014/main" id="{79F0D96C-8FA7-47DD-9C50-DE0EAB060F21}"/>
              </a:ext>
            </a:extLst>
          </p:cNvPr>
          <p:cNvSpPr txBox="1"/>
          <p:nvPr/>
        </p:nvSpPr>
        <p:spPr>
          <a:xfrm>
            <a:off x="10808384" y="3498928"/>
            <a:ext cx="1048236"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a:t>duration</a:t>
            </a:r>
            <a:r>
              <a:rPr lang="fr-CH" dirty="0"/>
              <a:t>:</a:t>
            </a:r>
          </a:p>
          <a:p>
            <a:r>
              <a:rPr lang="fr-CH" dirty="0"/>
              <a:t>3.5 </a:t>
            </a:r>
            <a:r>
              <a:rPr lang="fr-CH" dirty="0" err="1"/>
              <a:t>years</a:t>
            </a:r>
            <a:endParaRPr lang="en-GB" dirty="0"/>
          </a:p>
        </p:txBody>
      </p:sp>
      <p:sp>
        <p:nvSpPr>
          <p:cNvPr id="5" name="TextBox 4">
            <a:extLst>
              <a:ext uri="{FF2B5EF4-FFF2-40B4-BE49-F238E27FC236}">
                <a16:creationId xmlns:a16="http://schemas.microsoft.com/office/drawing/2014/main" id="{9066AACB-440C-41BD-B478-71F19B57254C}"/>
              </a:ext>
            </a:extLst>
          </p:cNvPr>
          <p:cNvSpPr txBox="1"/>
          <p:nvPr/>
        </p:nvSpPr>
        <p:spPr>
          <a:xfrm>
            <a:off x="8848347" y="4564428"/>
            <a:ext cx="3275506" cy="923330"/>
          </a:xfrm>
          <a:prstGeom prst="rect">
            <a:avLst/>
          </a:prstGeom>
          <a:noFill/>
        </p:spPr>
        <p:txBody>
          <a:bodyPr wrap="square" rtlCol="0">
            <a:spAutoFit/>
          </a:bodyPr>
          <a:lstStyle/>
          <a:p>
            <a:r>
              <a:rPr lang="fr-CH" dirty="0"/>
              <a:t>GSI, CNAO and MEDA </a:t>
            </a:r>
            <a:r>
              <a:rPr lang="fr-CH" dirty="0" err="1"/>
              <a:t>contribute</a:t>
            </a:r>
            <a:r>
              <a:rPr lang="fr-CH" dirty="0"/>
              <a:t> </a:t>
            </a:r>
            <a:r>
              <a:rPr lang="fr-CH" dirty="0" err="1"/>
              <a:t>with</a:t>
            </a:r>
            <a:r>
              <a:rPr lang="fr-CH" dirty="0"/>
              <a:t> </a:t>
            </a:r>
            <a:r>
              <a:rPr lang="fr-CH" dirty="0" err="1"/>
              <a:t>internal</a:t>
            </a:r>
            <a:r>
              <a:rPr lang="fr-CH" dirty="0"/>
              <a:t> </a:t>
            </a:r>
            <a:r>
              <a:rPr lang="fr-CH" dirty="0" err="1"/>
              <a:t>resources</a:t>
            </a:r>
            <a:r>
              <a:rPr lang="fr-CH" dirty="0"/>
              <a:t> </a:t>
            </a:r>
            <a:r>
              <a:rPr lang="fr-CH" dirty="0" err="1"/>
              <a:t>only</a:t>
            </a:r>
            <a:r>
              <a:rPr lang="fr-CH" dirty="0"/>
              <a:t> (no EC contribution)</a:t>
            </a:r>
            <a:endParaRPr lang="en-GB" dirty="0"/>
          </a:p>
        </p:txBody>
      </p:sp>
    </p:spTree>
    <p:extLst>
      <p:ext uri="{BB962C8B-B14F-4D97-AF65-F5344CB8AC3E}">
        <p14:creationId xmlns:p14="http://schemas.microsoft.com/office/powerpoint/2010/main" val="3809501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66157-13DC-472F-AEA9-7F05596679ED}"/>
              </a:ext>
            </a:extLst>
          </p:cNvPr>
          <p:cNvSpPr>
            <a:spLocks noGrp="1"/>
          </p:cNvSpPr>
          <p:nvPr>
            <p:ph type="title"/>
          </p:nvPr>
        </p:nvSpPr>
        <p:spPr/>
        <p:txBody>
          <a:bodyPr/>
          <a:lstStyle/>
          <a:p>
            <a:r>
              <a:rPr lang="fr-CH" dirty="0"/>
              <a:t>WP 7 – Management structure</a:t>
            </a:r>
            <a:endParaRPr lang="en-GB" dirty="0"/>
          </a:p>
        </p:txBody>
      </p:sp>
      <p:sp>
        <p:nvSpPr>
          <p:cNvPr id="3" name="Date Placeholder 2">
            <a:extLst>
              <a:ext uri="{FF2B5EF4-FFF2-40B4-BE49-F238E27FC236}">
                <a16:creationId xmlns:a16="http://schemas.microsoft.com/office/drawing/2014/main" id="{F496DFC0-9A49-4524-800B-B6DA38022DD3}"/>
              </a:ext>
            </a:extLst>
          </p:cNvPr>
          <p:cNvSpPr>
            <a:spLocks noGrp="1"/>
          </p:cNvSpPr>
          <p:nvPr>
            <p:ph type="dt" sz="half" idx="10"/>
          </p:nvPr>
        </p:nvSpPr>
        <p:spPr/>
        <p:txBody>
          <a:bodyPr/>
          <a:lstStyle/>
          <a:p>
            <a:fld id="{C2493A9E-C768-4E41-B3A1-AD51A73D1C5A}" type="datetime1">
              <a:rPr lang="it-IT" smtClean="0"/>
              <a:t>19/04/2021</a:t>
            </a:fld>
            <a:endParaRPr lang="it-IT"/>
          </a:p>
        </p:txBody>
      </p:sp>
      <p:sp>
        <p:nvSpPr>
          <p:cNvPr id="4" name="Slide Number Placeholder 3">
            <a:extLst>
              <a:ext uri="{FF2B5EF4-FFF2-40B4-BE49-F238E27FC236}">
                <a16:creationId xmlns:a16="http://schemas.microsoft.com/office/drawing/2014/main" id="{8982DD75-3772-43F1-ABD4-2903B5CCA90C}"/>
              </a:ext>
            </a:extLst>
          </p:cNvPr>
          <p:cNvSpPr>
            <a:spLocks noGrp="1"/>
          </p:cNvSpPr>
          <p:nvPr>
            <p:ph type="sldNum" sz="quarter" idx="12"/>
          </p:nvPr>
        </p:nvSpPr>
        <p:spPr/>
        <p:txBody>
          <a:bodyPr/>
          <a:lstStyle/>
          <a:p>
            <a:fld id="{57A0FA2E-2223-4FE8-9E15-7906F6757A08}" type="slidenum">
              <a:rPr lang="it-IT" smtClean="0"/>
              <a:pPr/>
              <a:t>4</a:t>
            </a:fld>
            <a:endParaRPr lang="it-IT" dirty="0"/>
          </a:p>
        </p:txBody>
      </p:sp>
      <p:sp>
        <p:nvSpPr>
          <p:cNvPr id="5" name="TextBox 4">
            <a:extLst>
              <a:ext uri="{FF2B5EF4-FFF2-40B4-BE49-F238E27FC236}">
                <a16:creationId xmlns:a16="http://schemas.microsoft.com/office/drawing/2014/main" id="{04432289-69F1-4301-9256-95DCE247F473}"/>
              </a:ext>
            </a:extLst>
          </p:cNvPr>
          <p:cNvSpPr txBox="1"/>
          <p:nvPr/>
        </p:nvSpPr>
        <p:spPr>
          <a:xfrm>
            <a:off x="692727" y="2008909"/>
            <a:ext cx="5088252" cy="1323439"/>
          </a:xfrm>
          <a:prstGeom prst="rect">
            <a:avLst/>
          </a:prstGeom>
          <a:noFill/>
        </p:spPr>
        <p:txBody>
          <a:bodyPr wrap="none" rtlCol="0">
            <a:spAutoFit/>
          </a:bodyPr>
          <a:lstStyle/>
          <a:p>
            <a:r>
              <a:rPr lang="fr-CH" sz="2000" dirty="0"/>
              <a:t>WP </a:t>
            </a:r>
            <a:r>
              <a:rPr lang="fr-CH" sz="2000" dirty="0" err="1"/>
              <a:t>Coordinator</a:t>
            </a:r>
            <a:r>
              <a:rPr lang="fr-CH" sz="2000" dirty="0"/>
              <a:t>: M. Vretenar, CERN</a:t>
            </a:r>
          </a:p>
          <a:p>
            <a:r>
              <a:rPr lang="fr-CH" sz="2000" dirty="0" err="1"/>
              <a:t>Deputy</a:t>
            </a:r>
            <a:r>
              <a:rPr lang="fr-CH" sz="2000" dirty="0"/>
              <a:t> WP </a:t>
            </a:r>
            <a:r>
              <a:rPr lang="fr-CH" sz="2000" dirty="0" err="1"/>
              <a:t>Coordinator</a:t>
            </a:r>
            <a:r>
              <a:rPr lang="fr-CH" sz="2000" dirty="0"/>
              <a:t>: E. Benedetto (SEEIIST)</a:t>
            </a:r>
          </a:p>
          <a:p>
            <a:endParaRPr lang="fr-CH" sz="2000" dirty="0"/>
          </a:p>
          <a:p>
            <a:r>
              <a:rPr lang="fr-CH" sz="2000" dirty="0" err="1"/>
              <a:t>Task</a:t>
            </a:r>
            <a:r>
              <a:rPr lang="fr-CH" sz="2000" dirty="0"/>
              <a:t> Leaders:</a:t>
            </a:r>
            <a:endParaRPr lang="en-GB" sz="2000" dirty="0"/>
          </a:p>
        </p:txBody>
      </p:sp>
      <p:graphicFrame>
        <p:nvGraphicFramePr>
          <p:cNvPr id="6" name="Table 6">
            <a:extLst>
              <a:ext uri="{FF2B5EF4-FFF2-40B4-BE49-F238E27FC236}">
                <a16:creationId xmlns:a16="http://schemas.microsoft.com/office/drawing/2014/main" id="{2FB350F6-DADF-431B-A6FE-1B44867C0AE3}"/>
              </a:ext>
            </a:extLst>
          </p:cNvPr>
          <p:cNvGraphicFramePr>
            <a:graphicFrameLocks noGrp="1"/>
          </p:cNvGraphicFramePr>
          <p:nvPr>
            <p:extLst>
              <p:ext uri="{D42A27DB-BD31-4B8C-83A1-F6EECF244321}">
                <p14:modId xmlns:p14="http://schemas.microsoft.com/office/powerpoint/2010/main" val="3956680244"/>
              </p:ext>
            </p:extLst>
          </p:nvPr>
        </p:nvGraphicFramePr>
        <p:xfrm>
          <a:off x="2541234" y="2986052"/>
          <a:ext cx="8349045" cy="2225040"/>
        </p:xfrm>
        <a:graphic>
          <a:graphicData uri="http://schemas.openxmlformats.org/drawingml/2006/table">
            <a:tbl>
              <a:tblPr firstRow="1" bandRow="1">
                <a:tableStyleId>{5C22544A-7EE6-4342-B048-85BDC9FD1C3A}</a:tableStyleId>
              </a:tblPr>
              <a:tblGrid>
                <a:gridCol w="524193">
                  <a:extLst>
                    <a:ext uri="{9D8B030D-6E8A-4147-A177-3AD203B41FA5}">
                      <a16:colId xmlns:a16="http://schemas.microsoft.com/office/drawing/2014/main" val="3448349634"/>
                    </a:ext>
                  </a:extLst>
                </a:gridCol>
                <a:gridCol w="5527612">
                  <a:extLst>
                    <a:ext uri="{9D8B030D-6E8A-4147-A177-3AD203B41FA5}">
                      <a16:colId xmlns:a16="http://schemas.microsoft.com/office/drawing/2014/main" val="3594433363"/>
                    </a:ext>
                  </a:extLst>
                </a:gridCol>
                <a:gridCol w="2297240">
                  <a:extLst>
                    <a:ext uri="{9D8B030D-6E8A-4147-A177-3AD203B41FA5}">
                      <a16:colId xmlns:a16="http://schemas.microsoft.com/office/drawing/2014/main" val="2597884500"/>
                    </a:ext>
                  </a:extLst>
                </a:gridCol>
              </a:tblGrid>
              <a:tr h="370840">
                <a:tc>
                  <a:txBody>
                    <a:bodyPr/>
                    <a:lstStyle/>
                    <a:p>
                      <a:endParaRPr lang="en-GB"/>
                    </a:p>
                  </a:txBody>
                  <a:tcPr/>
                </a:tc>
                <a:tc>
                  <a:txBody>
                    <a:bodyPr/>
                    <a:lstStyle/>
                    <a:p>
                      <a:r>
                        <a:rPr lang="fr-CH" dirty="0" err="1"/>
                        <a:t>Task</a:t>
                      </a:r>
                      <a:endParaRPr lang="en-GB" dirty="0"/>
                    </a:p>
                  </a:txBody>
                  <a:tcPr/>
                </a:tc>
                <a:tc>
                  <a:txBody>
                    <a:bodyPr/>
                    <a:lstStyle/>
                    <a:p>
                      <a:r>
                        <a:rPr lang="fr-CH" dirty="0" err="1"/>
                        <a:t>Task</a:t>
                      </a:r>
                      <a:r>
                        <a:rPr lang="fr-CH" dirty="0"/>
                        <a:t> Leader</a:t>
                      </a:r>
                      <a:endParaRPr lang="en-GB" dirty="0"/>
                    </a:p>
                  </a:txBody>
                  <a:tcPr/>
                </a:tc>
                <a:extLst>
                  <a:ext uri="{0D108BD9-81ED-4DB2-BD59-A6C34878D82A}">
                    <a16:rowId xmlns:a16="http://schemas.microsoft.com/office/drawing/2014/main" val="3302228619"/>
                  </a:ext>
                </a:extLst>
              </a:tr>
              <a:tr h="370840">
                <a:tc>
                  <a:txBody>
                    <a:bodyPr/>
                    <a:lstStyle/>
                    <a:p>
                      <a:r>
                        <a:rPr lang="fr-CH" dirty="0"/>
                        <a:t>7.1</a:t>
                      </a:r>
                      <a:endParaRPr lang="en-GB" dirty="0"/>
                    </a:p>
                  </a:txBody>
                  <a:tcPr/>
                </a:tc>
                <a:tc>
                  <a:txBody>
                    <a:bodyPr/>
                    <a:lstStyle/>
                    <a:p>
                      <a:r>
                        <a:rPr lang="fr-CH" dirty="0"/>
                        <a:t>Coordination and communication</a:t>
                      </a:r>
                      <a:endParaRPr lang="en-GB" dirty="0"/>
                    </a:p>
                  </a:txBody>
                  <a:tcPr/>
                </a:tc>
                <a:tc>
                  <a:txBody>
                    <a:bodyPr/>
                    <a:lstStyle/>
                    <a:p>
                      <a:r>
                        <a:rPr lang="fr-CH" dirty="0"/>
                        <a:t>M. Vretenar, CERN</a:t>
                      </a:r>
                      <a:endParaRPr lang="en-GB" dirty="0"/>
                    </a:p>
                  </a:txBody>
                  <a:tcPr/>
                </a:tc>
                <a:extLst>
                  <a:ext uri="{0D108BD9-81ED-4DB2-BD59-A6C34878D82A}">
                    <a16:rowId xmlns:a16="http://schemas.microsoft.com/office/drawing/2014/main" val="4019286533"/>
                  </a:ext>
                </a:extLst>
              </a:tr>
              <a:tr h="370840">
                <a:tc>
                  <a:txBody>
                    <a:bodyPr/>
                    <a:lstStyle/>
                    <a:p>
                      <a:r>
                        <a:rPr lang="fr-CH" dirty="0"/>
                        <a:t>7.2</a:t>
                      </a:r>
                      <a:endParaRPr lang="en-GB" dirty="0"/>
                    </a:p>
                  </a:txBody>
                  <a:tcPr/>
                </a:tc>
                <a:tc>
                  <a:txBody>
                    <a:bodyPr/>
                    <a:lstStyle/>
                    <a:p>
                      <a:r>
                        <a:rPr lang="fr-CH" dirty="0"/>
                        <a:t>SC Synchrotron and </a:t>
                      </a:r>
                      <a:r>
                        <a:rPr lang="fr-CH" dirty="0" err="1"/>
                        <a:t>advanced</a:t>
                      </a:r>
                      <a:r>
                        <a:rPr lang="fr-CH" dirty="0"/>
                        <a:t> components design</a:t>
                      </a:r>
                      <a:endParaRPr lang="en-GB" dirty="0"/>
                    </a:p>
                  </a:txBody>
                  <a:tcPr/>
                </a:tc>
                <a:tc>
                  <a:txBody>
                    <a:bodyPr/>
                    <a:lstStyle/>
                    <a:p>
                      <a:r>
                        <a:rPr lang="fr-CH" dirty="0"/>
                        <a:t>E. Benedetto, SEEIIST</a:t>
                      </a:r>
                      <a:endParaRPr lang="en-GB" dirty="0"/>
                    </a:p>
                  </a:txBody>
                  <a:tcPr/>
                </a:tc>
                <a:extLst>
                  <a:ext uri="{0D108BD9-81ED-4DB2-BD59-A6C34878D82A}">
                    <a16:rowId xmlns:a16="http://schemas.microsoft.com/office/drawing/2014/main" val="1523588614"/>
                  </a:ext>
                </a:extLst>
              </a:tr>
              <a:tr h="370840">
                <a:tc>
                  <a:txBody>
                    <a:bodyPr/>
                    <a:lstStyle/>
                    <a:p>
                      <a:r>
                        <a:rPr lang="fr-CH" dirty="0"/>
                        <a:t>7.3</a:t>
                      </a:r>
                      <a:endParaRPr lang="en-GB" dirty="0"/>
                    </a:p>
                  </a:txBody>
                  <a:tcPr/>
                </a:tc>
                <a:tc>
                  <a:txBody>
                    <a:bodyPr/>
                    <a:lstStyle/>
                    <a:p>
                      <a:r>
                        <a:rPr lang="fr-CH" dirty="0" err="1"/>
                        <a:t>Operational</a:t>
                      </a:r>
                      <a:r>
                        <a:rPr lang="fr-CH" dirty="0"/>
                        <a:t> modes, </a:t>
                      </a:r>
                      <a:r>
                        <a:rPr lang="fr-CH" dirty="0" err="1"/>
                        <a:t>beam</a:t>
                      </a:r>
                      <a:r>
                        <a:rPr lang="fr-CH" dirty="0"/>
                        <a:t> transport and instrumentation</a:t>
                      </a:r>
                      <a:endParaRPr lang="en-GB" dirty="0"/>
                    </a:p>
                  </a:txBody>
                  <a:tcPr/>
                </a:tc>
                <a:tc>
                  <a:txBody>
                    <a:bodyPr/>
                    <a:lstStyle/>
                    <a:p>
                      <a:r>
                        <a:rPr lang="fr-CH" dirty="0"/>
                        <a:t>M. Sapinski, SEEIIST</a:t>
                      </a:r>
                      <a:endParaRPr lang="en-GB" dirty="0"/>
                    </a:p>
                  </a:txBody>
                  <a:tcPr/>
                </a:tc>
                <a:extLst>
                  <a:ext uri="{0D108BD9-81ED-4DB2-BD59-A6C34878D82A}">
                    <a16:rowId xmlns:a16="http://schemas.microsoft.com/office/drawing/2014/main" val="4232061779"/>
                  </a:ext>
                </a:extLst>
              </a:tr>
              <a:tr h="370840">
                <a:tc>
                  <a:txBody>
                    <a:bodyPr/>
                    <a:lstStyle/>
                    <a:p>
                      <a:r>
                        <a:rPr lang="fr-CH" dirty="0"/>
                        <a:t>7.4</a:t>
                      </a:r>
                      <a:endParaRPr lang="en-GB" dirty="0"/>
                    </a:p>
                  </a:txBody>
                  <a:tcPr/>
                </a:tc>
                <a:tc>
                  <a:txBody>
                    <a:bodyPr/>
                    <a:lstStyle/>
                    <a:p>
                      <a:r>
                        <a:rPr lang="fr-CH" dirty="0" err="1"/>
                        <a:t>Injector</a:t>
                      </a:r>
                      <a:r>
                        <a:rPr lang="fr-CH" dirty="0"/>
                        <a:t> linac design</a:t>
                      </a:r>
                      <a:endParaRPr lang="en-GB" dirty="0"/>
                    </a:p>
                  </a:txBody>
                  <a:tcPr/>
                </a:tc>
                <a:tc>
                  <a:txBody>
                    <a:bodyPr/>
                    <a:lstStyle/>
                    <a:p>
                      <a:r>
                        <a:rPr lang="fr-CH" dirty="0"/>
                        <a:t>U. Ratzinger, </a:t>
                      </a:r>
                      <a:r>
                        <a:rPr lang="fr-CH" dirty="0" err="1"/>
                        <a:t>Bevatech</a:t>
                      </a:r>
                      <a:endParaRPr lang="en-GB" dirty="0"/>
                    </a:p>
                  </a:txBody>
                  <a:tcPr/>
                </a:tc>
                <a:extLst>
                  <a:ext uri="{0D108BD9-81ED-4DB2-BD59-A6C34878D82A}">
                    <a16:rowId xmlns:a16="http://schemas.microsoft.com/office/drawing/2014/main" val="4035005656"/>
                  </a:ext>
                </a:extLst>
              </a:tr>
              <a:tr h="370840">
                <a:tc>
                  <a:txBody>
                    <a:bodyPr/>
                    <a:lstStyle/>
                    <a:p>
                      <a:r>
                        <a:rPr lang="fr-CH" dirty="0"/>
                        <a:t>7.5</a:t>
                      </a:r>
                      <a:endParaRPr lang="en-GB" dirty="0"/>
                    </a:p>
                  </a:txBody>
                  <a:tcPr/>
                </a:tc>
                <a:tc>
                  <a:txBody>
                    <a:bodyPr/>
                    <a:lstStyle/>
                    <a:p>
                      <a:r>
                        <a:rPr lang="fr-CH" dirty="0" err="1"/>
                        <a:t>Integration</a:t>
                      </a:r>
                      <a:r>
                        <a:rPr lang="fr-CH" dirty="0"/>
                        <a:t> of an innovative </a:t>
                      </a:r>
                      <a:r>
                        <a:rPr lang="fr-CH" dirty="0" err="1"/>
                        <a:t>superconducting</a:t>
                      </a:r>
                      <a:r>
                        <a:rPr lang="fr-CH" dirty="0"/>
                        <a:t> </a:t>
                      </a:r>
                      <a:r>
                        <a:rPr lang="fr-CH" dirty="0" err="1"/>
                        <a:t>gantry</a:t>
                      </a:r>
                      <a:endParaRPr lang="en-GB" dirty="0"/>
                    </a:p>
                  </a:txBody>
                  <a:tcPr/>
                </a:tc>
                <a:tc>
                  <a:txBody>
                    <a:bodyPr/>
                    <a:lstStyle/>
                    <a:p>
                      <a:r>
                        <a:rPr lang="fr-CH" dirty="0"/>
                        <a:t>M. Pullia, CNAO</a:t>
                      </a:r>
                      <a:endParaRPr lang="en-GB" dirty="0"/>
                    </a:p>
                  </a:txBody>
                  <a:tcPr/>
                </a:tc>
                <a:extLst>
                  <a:ext uri="{0D108BD9-81ED-4DB2-BD59-A6C34878D82A}">
                    <a16:rowId xmlns:a16="http://schemas.microsoft.com/office/drawing/2014/main" val="2271217265"/>
                  </a:ext>
                </a:extLst>
              </a:tr>
            </a:tbl>
          </a:graphicData>
        </a:graphic>
      </p:graphicFrame>
    </p:spTree>
    <p:extLst>
      <p:ext uri="{BB962C8B-B14F-4D97-AF65-F5344CB8AC3E}">
        <p14:creationId xmlns:p14="http://schemas.microsoft.com/office/powerpoint/2010/main" val="1149074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6CC10-12FB-499E-95FD-D5862FACA3C3}"/>
              </a:ext>
            </a:extLst>
          </p:cNvPr>
          <p:cNvSpPr>
            <a:spLocks noGrp="1"/>
          </p:cNvSpPr>
          <p:nvPr>
            <p:ph type="title"/>
          </p:nvPr>
        </p:nvSpPr>
        <p:spPr/>
        <p:txBody>
          <a:bodyPr/>
          <a:lstStyle/>
          <a:p>
            <a:r>
              <a:rPr lang="fr-CH" dirty="0"/>
              <a:t>WP 7:  Ambitions (</a:t>
            </a:r>
            <a:r>
              <a:rPr lang="fr-CH" dirty="0" err="1"/>
              <a:t>from</a:t>
            </a:r>
            <a:r>
              <a:rPr lang="fr-CH" dirty="0"/>
              <a:t> </a:t>
            </a:r>
            <a:r>
              <a:rPr lang="fr-CH" dirty="0" err="1"/>
              <a:t>proposal</a:t>
            </a:r>
            <a:r>
              <a:rPr lang="fr-CH" dirty="0"/>
              <a:t>) </a:t>
            </a:r>
            <a:endParaRPr lang="en-GB" dirty="0"/>
          </a:p>
        </p:txBody>
      </p:sp>
      <p:sp>
        <p:nvSpPr>
          <p:cNvPr id="3" name="Date Placeholder 2">
            <a:extLst>
              <a:ext uri="{FF2B5EF4-FFF2-40B4-BE49-F238E27FC236}">
                <a16:creationId xmlns:a16="http://schemas.microsoft.com/office/drawing/2014/main" id="{FAF4CCBB-EBE0-41A7-8FFF-9EC851B274B5}"/>
              </a:ext>
            </a:extLst>
          </p:cNvPr>
          <p:cNvSpPr>
            <a:spLocks noGrp="1"/>
          </p:cNvSpPr>
          <p:nvPr>
            <p:ph type="dt" sz="half" idx="10"/>
          </p:nvPr>
        </p:nvSpPr>
        <p:spPr/>
        <p:txBody>
          <a:bodyPr/>
          <a:lstStyle/>
          <a:p>
            <a:fld id="{C2493A9E-C768-4E41-B3A1-AD51A73D1C5A}" type="datetime1">
              <a:rPr lang="it-IT" smtClean="0"/>
              <a:t>16/04/2021</a:t>
            </a:fld>
            <a:endParaRPr lang="it-IT"/>
          </a:p>
        </p:txBody>
      </p:sp>
      <p:sp>
        <p:nvSpPr>
          <p:cNvPr id="4" name="Slide Number Placeholder 3">
            <a:extLst>
              <a:ext uri="{FF2B5EF4-FFF2-40B4-BE49-F238E27FC236}">
                <a16:creationId xmlns:a16="http://schemas.microsoft.com/office/drawing/2014/main" id="{C033289F-AF46-49C6-899C-3DF8C4E76688}"/>
              </a:ext>
            </a:extLst>
          </p:cNvPr>
          <p:cNvSpPr>
            <a:spLocks noGrp="1"/>
          </p:cNvSpPr>
          <p:nvPr>
            <p:ph type="sldNum" sz="quarter" idx="12"/>
          </p:nvPr>
        </p:nvSpPr>
        <p:spPr/>
        <p:txBody>
          <a:bodyPr/>
          <a:lstStyle/>
          <a:p>
            <a:fld id="{57A0FA2E-2223-4FE8-9E15-7906F6757A08}" type="slidenum">
              <a:rPr lang="it-IT" smtClean="0"/>
              <a:pPr/>
              <a:t>5</a:t>
            </a:fld>
            <a:endParaRPr lang="it-IT" dirty="0"/>
          </a:p>
        </p:txBody>
      </p:sp>
      <p:graphicFrame>
        <p:nvGraphicFramePr>
          <p:cNvPr id="5" name="Table 4">
            <a:extLst>
              <a:ext uri="{FF2B5EF4-FFF2-40B4-BE49-F238E27FC236}">
                <a16:creationId xmlns:a16="http://schemas.microsoft.com/office/drawing/2014/main" id="{D41668ED-0AD2-4E71-98DB-F0BA952F12E1}"/>
              </a:ext>
            </a:extLst>
          </p:cNvPr>
          <p:cNvGraphicFramePr>
            <a:graphicFrameLocks noGrp="1"/>
          </p:cNvGraphicFramePr>
          <p:nvPr>
            <p:extLst>
              <p:ext uri="{D42A27DB-BD31-4B8C-83A1-F6EECF244321}">
                <p14:modId xmlns:p14="http://schemas.microsoft.com/office/powerpoint/2010/main" val="3153907523"/>
              </p:ext>
            </p:extLst>
          </p:nvPr>
        </p:nvGraphicFramePr>
        <p:xfrm>
          <a:off x="506485" y="1440039"/>
          <a:ext cx="11143976" cy="3958082"/>
        </p:xfrm>
        <a:graphic>
          <a:graphicData uri="http://schemas.openxmlformats.org/drawingml/2006/table">
            <a:tbl>
              <a:tblPr firstRow="1" firstCol="1" bandRow="1"/>
              <a:tblGrid>
                <a:gridCol w="295849">
                  <a:extLst>
                    <a:ext uri="{9D8B030D-6E8A-4147-A177-3AD203B41FA5}">
                      <a16:colId xmlns:a16="http://schemas.microsoft.com/office/drawing/2014/main" val="341613099"/>
                    </a:ext>
                  </a:extLst>
                </a:gridCol>
                <a:gridCol w="1964929">
                  <a:extLst>
                    <a:ext uri="{9D8B030D-6E8A-4147-A177-3AD203B41FA5}">
                      <a16:colId xmlns:a16="http://schemas.microsoft.com/office/drawing/2014/main" val="278305103"/>
                    </a:ext>
                  </a:extLst>
                </a:gridCol>
                <a:gridCol w="2731169">
                  <a:extLst>
                    <a:ext uri="{9D8B030D-6E8A-4147-A177-3AD203B41FA5}">
                      <a16:colId xmlns:a16="http://schemas.microsoft.com/office/drawing/2014/main" val="1661878588"/>
                    </a:ext>
                  </a:extLst>
                </a:gridCol>
                <a:gridCol w="6152029">
                  <a:extLst>
                    <a:ext uri="{9D8B030D-6E8A-4147-A177-3AD203B41FA5}">
                      <a16:colId xmlns:a16="http://schemas.microsoft.com/office/drawing/2014/main" val="3355750061"/>
                    </a:ext>
                  </a:extLst>
                </a:gridCol>
              </a:tblGrid>
              <a:tr h="287944">
                <a:tc>
                  <a:txBody>
                    <a:bodyPr/>
                    <a:lstStyle/>
                    <a:p>
                      <a:pPr algn="ctr">
                        <a:lnSpc>
                          <a:spcPct val="120000"/>
                        </a:lnSpc>
                      </a:pP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dirty="0">
                          <a:solidFill>
                            <a:srgbClr val="000000"/>
                          </a:solidFill>
                          <a:effectLst/>
                          <a:latin typeface="Times New Roman" panose="02020603050405020304" pitchFamily="18" charset="0"/>
                          <a:ea typeface="Times New Roman" panose="02020603050405020304" pitchFamily="18" charset="0"/>
                        </a:rPr>
                        <a:t>Technology</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dirty="0">
                          <a:solidFill>
                            <a:srgbClr val="000000"/>
                          </a:solidFill>
                          <a:effectLst/>
                          <a:latin typeface="Times New Roman" panose="02020603050405020304" pitchFamily="18" charset="0"/>
                          <a:ea typeface="Times New Roman" panose="02020603050405020304" pitchFamily="18" charset="0"/>
                        </a:rPr>
                        <a:t>Present state of the art</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a:solidFill>
                            <a:srgbClr val="000000"/>
                          </a:solidFill>
                          <a:effectLst/>
                          <a:latin typeface="Times New Roman" panose="02020603050405020304" pitchFamily="18" charset="0"/>
                          <a:ea typeface="Times New Roman" panose="02020603050405020304" pitchFamily="18" charset="0"/>
                        </a:rPr>
                        <a:t>Objectives (Technological breakthroughs)</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extLst>
                  <a:ext uri="{0D108BD9-81ED-4DB2-BD59-A6C34878D82A}">
                    <a16:rowId xmlns:a16="http://schemas.microsoft.com/office/drawing/2014/main" val="3594787182"/>
                  </a:ext>
                </a:extLst>
              </a:tr>
              <a:tr h="334878">
                <a:tc>
                  <a:txBody>
                    <a:bodyPr/>
                    <a:lstStyle/>
                    <a:p>
                      <a:pPr algn="ctr"/>
                      <a:r>
                        <a:rPr lang="fr-CH" sz="1600" b="1" dirty="0">
                          <a:effectLst/>
                          <a:latin typeface="Times New Roman" panose="02020603050405020304" pitchFamily="18" charset="0"/>
                          <a:ea typeface="Times New Roman" panose="02020603050405020304" pitchFamily="18" charset="0"/>
                        </a:rPr>
                        <a:t>1</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Lattice for superconducting synchrotron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dirty="0">
                          <a:effectLst/>
                          <a:latin typeface="Times New Roman" panose="02020603050405020304" pitchFamily="18" charset="0"/>
                          <a:ea typeface="Times New Roman" panose="02020603050405020304" pitchFamily="18" charset="0"/>
                        </a:rPr>
                        <a:t>Preliminary designs were developed, using ideal magnets.</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Define a complete layout with injection, extraction, acceleration, based on magnets with </a:t>
                      </a:r>
                      <a:r>
                        <a:rPr lang="en-GB" sz="1600" b="1" dirty="0">
                          <a:solidFill>
                            <a:srgbClr val="FF0000"/>
                          </a:solidFill>
                          <a:effectLst/>
                          <a:latin typeface="Times New Roman" panose="02020603050405020304" pitchFamily="18" charset="0"/>
                          <a:ea typeface="Times New Roman" panose="02020603050405020304" pitchFamily="18" charset="0"/>
                        </a:rPr>
                        <a:t>≥3 T dipole field and 1 T/s ramp rate</a:t>
                      </a:r>
                      <a:r>
                        <a:rPr lang="en-GB" sz="1600" dirty="0">
                          <a:effectLst/>
                          <a:latin typeface="Times New Roman" panose="02020603050405020304" pitchFamily="18" charset="0"/>
                          <a:ea typeface="Times New Roman" panose="02020603050405020304" pitchFamily="18" charset="0"/>
                        </a:rPr>
                        <a:t>, which can accelerate </a:t>
                      </a:r>
                      <a:r>
                        <a:rPr lang="en-GB" sz="1600" b="1" dirty="0">
                          <a:solidFill>
                            <a:srgbClr val="FF0000"/>
                          </a:solidFill>
                          <a:effectLst/>
                          <a:latin typeface="Times New Roman" panose="02020603050405020304" pitchFamily="18" charset="0"/>
                          <a:ea typeface="Times New Roman" panose="02020603050405020304" pitchFamily="18" charset="0"/>
                        </a:rPr>
                        <a:t>10</a:t>
                      </a:r>
                      <a:r>
                        <a:rPr lang="en-GB" sz="1600" b="1" baseline="30000" dirty="0">
                          <a:solidFill>
                            <a:srgbClr val="FF0000"/>
                          </a:solidFill>
                          <a:effectLst/>
                          <a:latin typeface="Times New Roman" panose="02020603050405020304" pitchFamily="18" charset="0"/>
                          <a:ea typeface="Times New Roman" panose="02020603050405020304" pitchFamily="18" charset="0"/>
                        </a:rPr>
                        <a:t>10</a:t>
                      </a:r>
                      <a:r>
                        <a:rPr lang="en-GB" sz="1600" b="1" dirty="0">
                          <a:solidFill>
                            <a:srgbClr val="FF0000"/>
                          </a:solidFill>
                          <a:effectLst/>
                          <a:latin typeface="Times New Roman" panose="02020603050405020304" pitchFamily="18" charset="0"/>
                          <a:ea typeface="Times New Roman" panose="02020603050405020304" pitchFamily="18" charset="0"/>
                        </a:rPr>
                        <a:t> carbon ions </a:t>
                      </a:r>
                      <a:r>
                        <a:rPr lang="en-GB" sz="1600" dirty="0">
                          <a:effectLst/>
                          <a:latin typeface="Times New Roman" panose="02020603050405020304" pitchFamily="18" charset="0"/>
                          <a:ea typeface="Times New Roman" panose="02020603050405020304" pitchFamily="18" charset="0"/>
                        </a:rPr>
                        <a:t>to 430 MeV/u.</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3655613326"/>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2</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Techniques for high-intensity operation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Present ion therapy centres operate with maximum 10</a:t>
                      </a:r>
                      <a:r>
                        <a:rPr lang="en-GB" sz="1600" i="1" baseline="30000">
                          <a:effectLst/>
                          <a:latin typeface="Times New Roman" panose="02020603050405020304" pitchFamily="18" charset="0"/>
                          <a:ea typeface="Times New Roman" panose="02020603050405020304" pitchFamily="18" charset="0"/>
                        </a:rPr>
                        <a:t>9</a:t>
                      </a:r>
                      <a:r>
                        <a:rPr lang="en-GB" sz="1600" i="1">
                          <a:effectLst/>
                          <a:latin typeface="Times New Roman" panose="02020603050405020304" pitchFamily="18" charset="0"/>
                          <a:ea typeface="Times New Roman" panose="02020603050405020304" pitchFamily="18" charset="0"/>
                        </a:rPr>
                        <a:t> carbon ions per pulse.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Develop </a:t>
                      </a:r>
                      <a:r>
                        <a:rPr lang="en-GB" sz="1600" b="1" dirty="0">
                          <a:solidFill>
                            <a:srgbClr val="FF0000"/>
                          </a:solidFill>
                          <a:effectLst/>
                          <a:latin typeface="Times New Roman" panose="02020603050405020304" pitchFamily="18" charset="0"/>
                          <a:ea typeface="Times New Roman" panose="02020603050405020304" pitchFamily="18" charset="0"/>
                        </a:rPr>
                        <a:t>multi-turn and/or charge exchange injection </a:t>
                      </a:r>
                      <a:r>
                        <a:rPr lang="en-GB" sz="1600" dirty="0">
                          <a:effectLst/>
                          <a:latin typeface="Times New Roman" panose="02020603050405020304" pitchFamily="18" charset="0"/>
                          <a:ea typeface="Times New Roman" panose="02020603050405020304" pitchFamily="18" charset="0"/>
                        </a:rPr>
                        <a:t>schemes that can be applied to normal conducting and superconducting synchrotrons to increase the ion intensity by an order of magnitude.</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2568575079"/>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3</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Beam transport and instrumentation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Different beam transport lines are built with limitations in size or performance.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Define an </a:t>
                      </a:r>
                      <a:r>
                        <a:rPr lang="en-GB" sz="1600" b="1" dirty="0">
                          <a:solidFill>
                            <a:srgbClr val="FF0000"/>
                          </a:solidFill>
                          <a:effectLst/>
                          <a:latin typeface="Times New Roman" panose="02020603050405020304" pitchFamily="18" charset="0"/>
                          <a:ea typeface="Times New Roman" panose="02020603050405020304" pitchFamily="18" charset="0"/>
                        </a:rPr>
                        <a:t>optimised beam transport layout </a:t>
                      </a:r>
                      <a:r>
                        <a:rPr lang="en-GB" sz="1600" dirty="0">
                          <a:effectLst/>
                          <a:latin typeface="Times New Roman" panose="02020603050405020304" pitchFamily="18" charset="0"/>
                          <a:ea typeface="Times New Roman" panose="02020603050405020304" pitchFamily="18" charset="0"/>
                        </a:rPr>
                        <a:t>with minimum length that allows achieving the required beam parameters at irradiation point. Define and standardise the </a:t>
                      </a:r>
                      <a:r>
                        <a:rPr lang="en-GB" sz="1600" b="1" dirty="0">
                          <a:solidFill>
                            <a:srgbClr val="FF0000"/>
                          </a:solidFill>
                          <a:effectLst/>
                          <a:latin typeface="Times New Roman" panose="02020603050405020304" pitchFamily="18" charset="0"/>
                          <a:ea typeface="Times New Roman" panose="02020603050405020304" pitchFamily="18" charset="0"/>
                        </a:rPr>
                        <a:t>instrumentation</a:t>
                      </a:r>
                      <a:r>
                        <a:rPr lang="en-GB" sz="1600" dirty="0">
                          <a:effectLst/>
                          <a:latin typeface="Times New Roman" panose="02020603050405020304" pitchFamily="18" charset="0"/>
                          <a:ea typeface="Times New Roman" panose="02020603050405020304" pitchFamily="18" charset="0"/>
                        </a:rPr>
                        <a:t> required.</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452600581"/>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4</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Injector linac</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A common injector linac design at 7 MeV/u exists, developed in the 90’s.</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Design a new linac injector with </a:t>
                      </a:r>
                      <a:r>
                        <a:rPr lang="en-GB" sz="1600" b="1" dirty="0">
                          <a:solidFill>
                            <a:srgbClr val="FF0000"/>
                          </a:solidFill>
                          <a:effectLst/>
                          <a:latin typeface="Times New Roman" panose="02020603050405020304" pitchFamily="18" charset="0"/>
                          <a:ea typeface="Times New Roman" panose="02020603050405020304" pitchFamily="18" charset="0"/>
                        </a:rPr>
                        <a:t>higher accelerating gradient </a:t>
                      </a:r>
                      <a:r>
                        <a:rPr lang="en-GB" sz="1600" dirty="0">
                          <a:effectLst/>
                          <a:latin typeface="Times New Roman" panose="02020603050405020304" pitchFamily="18" charset="0"/>
                          <a:ea typeface="Times New Roman" panose="02020603050405020304" pitchFamily="18" charset="0"/>
                        </a:rPr>
                        <a:t>(3-4 MeV/m) and </a:t>
                      </a:r>
                      <a:r>
                        <a:rPr lang="en-GB" sz="1600" b="1" dirty="0">
                          <a:solidFill>
                            <a:srgbClr val="FF0000"/>
                          </a:solidFill>
                          <a:effectLst/>
                          <a:latin typeface="Times New Roman" panose="02020603050405020304" pitchFamily="18" charset="0"/>
                          <a:ea typeface="Times New Roman" panose="02020603050405020304" pitchFamily="18" charset="0"/>
                        </a:rPr>
                        <a:t>lower cost </a:t>
                      </a:r>
                      <a:r>
                        <a:rPr lang="en-GB" sz="1600" dirty="0">
                          <a:effectLst/>
                          <a:latin typeface="Times New Roman" panose="02020603050405020304" pitchFamily="18" charset="0"/>
                          <a:ea typeface="Times New Roman" panose="02020603050405020304" pitchFamily="18" charset="0"/>
                        </a:rPr>
                        <a:t>than the standard design, which can operate at 10% duty cycle for parallel production of </a:t>
                      </a:r>
                      <a:r>
                        <a:rPr lang="en-GB" sz="1600" b="1" dirty="0">
                          <a:solidFill>
                            <a:srgbClr val="FF0000"/>
                          </a:solidFill>
                          <a:effectLst/>
                          <a:latin typeface="Times New Roman" panose="02020603050405020304" pitchFamily="18" charset="0"/>
                          <a:ea typeface="Times New Roman" panose="02020603050405020304" pitchFamily="18" charset="0"/>
                        </a:rPr>
                        <a:t>therapeutic radioisotopes</a:t>
                      </a:r>
                      <a:r>
                        <a:rPr lang="en-GB" sz="1600" dirty="0">
                          <a:effectLst/>
                          <a:latin typeface="Times New Roman" panose="02020603050405020304" pitchFamily="18" charset="0"/>
                          <a:ea typeface="Times New Roman" panose="02020603050405020304" pitchFamily="18" charset="0"/>
                        </a:rPr>
                        <a:t>.</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3332250635"/>
                  </a:ext>
                </a:extLst>
              </a:tr>
              <a:tr h="334878">
                <a:tc>
                  <a:txBody>
                    <a:bodyPr/>
                    <a:lstStyle/>
                    <a:p>
                      <a:pPr algn="ctr"/>
                      <a:r>
                        <a:rPr lang="fr-CH" sz="1600" b="1" dirty="0">
                          <a:effectLst/>
                          <a:latin typeface="Times New Roman" panose="02020603050405020304" pitchFamily="18" charset="0"/>
                          <a:ea typeface="Times New Roman" panose="02020603050405020304" pitchFamily="18" charset="0"/>
                        </a:rPr>
                        <a:t>5</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Superconducting ion gantry</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Only one SC gantry developed in Japan, some studies in Europe.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Develop the integrated design (mechanical drawings) of a superconducting gantry with </a:t>
                      </a:r>
                      <a:r>
                        <a:rPr lang="en-GB" sz="1600" b="1" dirty="0">
                          <a:solidFill>
                            <a:srgbClr val="FF0000"/>
                          </a:solidFill>
                          <a:effectLst/>
                          <a:latin typeface="Times New Roman" panose="02020603050405020304" pitchFamily="18" charset="0"/>
                          <a:ea typeface="Times New Roman" panose="02020603050405020304" pitchFamily="18" charset="0"/>
                        </a:rPr>
                        <a:t>weight lower than 100 tons and length below 16 metres</a:t>
                      </a:r>
                      <a:r>
                        <a:rPr lang="en-GB" sz="1600" dirty="0">
                          <a:effectLst/>
                          <a:latin typeface="Times New Roman" panose="02020603050405020304" pitchFamily="18" charset="0"/>
                          <a:ea typeface="Times New Roman" panose="02020603050405020304" pitchFamily="18" charset="0"/>
                        </a:rPr>
                        <a:t>.</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669880324"/>
                  </a:ext>
                </a:extLst>
              </a:tr>
            </a:tbl>
          </a:graphicData>
        </a:graphic>
      </p:graphicFrame>
      <p:sp>
        <p:nvSpPr>
          <p:cNvPr id="6" name="Rectangle 1">
            <a:extLst>
              <a:ext uri="{FF2B5EF4-FFF2-40B4-BE49-F238E27FC236}">
                <a16:creationId xmlns:a16="http://schemas.microsoft.com/office/drawing/2014/main" id="{F09532C9-F52F-4613-B887-6385889CC306}"/>
              </a:ext>
            </a:extLst>
          </p:cNvPr>
          <p:cNvSpPr>
            <a:spLocks noChangeArrowheads="1"/>
          </p:cNvSpPr>
          <p:nvPr/>
        </p:nvSpPr>
        <p:spPr bwMode="auto">
          <a:xfrm>
            <a:off x="1096963" y="26241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5348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9BD4E-693D-4D2A-9888-69E7A545DA17}"/>
              </a:ext>
            </a:extLst>
          </p:cNvPr>
          <p:cNvSpPr>
            <a:spLocks noGrp="1"/>
          </p:cNvSpPr>
          <p:nvPr>
            <p:ph type="title"/>
          </p:nvPr>
        </p:nvSpPr>
        <p:spPr/>
        <p:txBody>
          <a:bodyPr/>
          <a:lstStyle/>
          <a:p>
            <a:r>
              <a:rPr lang="fr-CH" dirty="0"/>
              <a:t>WP7 Objectives</a:t>
            </a:r>
            <a:endParaRPr lang="en-GB" dirty="0"/>
          </a:p>
        </p:txBody>
      </p:sp>
      <p:sp>
        <p:nvSpPr>
          <p:cNvPr id="3" name="Content Placeholder 2">
            <a:extLst>
              <a:ext uri="{FF2B5EF4-FFF2-40B4-BE49-F238E27FC236}">
                <a16:creationId xmlns:a16="http://schemas.microsoft.com/office/drawing/2014/main" id="{A0C2175D-CB80-4AD8-B8ED-E3C7D5D330EF}"/>
              </a:ext>
            </a:extLst>
          </p:cNvPr>
          <p:cNvSpPr>
            <a:spLocks noGrp="1"/>
          </p:cNvSpPr>
          <p:nvPr>
            <p:ph idx="1"/>
          </p:nvPr>
        </p:nvSpPr>
        <p:spPr>
          <a:xfrm>
            <a:off x="349033" y="1845734"/>
            <a:ext cx="9385554" cy="3845203"/>
          </a:xfrm>
        </p:spPr>
        <p:txBody>
          <a:bodyPr>
            <a:normAutofit fontScale="92500" lnSpcReduction="10000"/>
          </a:bodyPr>
          <a:lstStyle/>
          <a:p>
            <a:r>
              <a:rPr lang="en-GB" dirty="0"/>
              <a:t>•	To design solutions that could </a:t>
            </a:r>
            <a:r>
              <a:rPr lang="en-GB" b="1" dirty="0">
                <a:solidFill>
                  <a:srgbClr val="FF0000"/>
                </a:solidFill>
              </a:rPr>
              <a:t>improve performance </a:t>
            </a:r>
            <a:r>
              <a:rPr lang="en-GB" dirty="0"/>
              <a:t>of the existing accelerators for heavy ion research and therapy: </a:t>
            </a:r>
            <a:r>
              <a:rPr lang="en-GB" dirty="0">
                <a:solidFill>
                  <a:srgbClr val="FF0000"/>
                </a:solidFill>
              </a:rPr>
              <a:t>multiturn injection </a:t>
            </a:r>
            <a:r>
              <a:rPr lang="en-GB" dirty="0"/>
              <a:t>for higher beam intensity, </a:t>
            </a:r>
            <a:r>
              <a:rPr lang="en-GB" dirty="0">
                <a:solidFill>
                  <a:srgbClr val="FF0000"/>
                </a:solidFill>
              </a:rPr>
              <a:t>improved extraction and beam transport </a:t>
            </a:r>
            <a:r>
              <a:rPr lang="en-GB" dirty="0"/>
              <a:t>– in particular for new FLASH therapy modality, and </a:t>
            </a:r>
            <a:r>
              <a:rPr lang="en-GB" dirty="0">
                <a:solidFill>
                  <a:srgbClr val="FF0000"/>
                </a:solidFill>
              </a:rPr>
              <a:t>new linac injector </a:t>
            </a:r>
            <a:r>
              <a:rPr lang="en-GB" dirty="0"/>
              <a:t>for higher intensity and parallel production of isotopes for research and therapy.</a:t>
            </a:r>
          </a:p>
          <a:p>
            <a:r>
              <a:rPr lang="en-GB" dirty="0"/>
              <a:t>•	To combine these accelerator solutions with the superconducting (SC) magnets developed in WP8 to develop the </a:t>
            </a:r>
            <a:r>
              <a:rPr lang="en-GB" b="1" dirty="0">
                <a:solidFill>
                  <a:srgbClr val="FF0000"/>
                </a:solidFill>
              </a:rPr>
              <a:t>advanced conceptual design of a compact and innovative SC heavy ion synchrotron </a:t>
            </a:r>
            <a:r>
              <a:rPr lang="en-GB" dirty="0"/>
              <a:t>for cancer research capable of operating with multiple ion species, from protons to argon as required for research projects, particularly helium, carbon and oxygen.</a:t>
            </a:r>
          </a:p>
          <a:p>
            <a:r>
              <a:rPr lang="en-GB" dirty="0"/>
              <a:t>•	To propose a simplified version of this compact SC accelerator (with single- or double-ion operation at fixed parameters) as the reference for a </a:t>
            </a:r>
            <a:r>
              <a:rPr lang="en-GB" b="1" dirty="0">
                <a:solidFill>
                  <a:srgbClr val="FF0000"/>
                </a:solidFill>
              </a:rPr>
              <a:t>new generation of compact ion therapy accelerators </a:t>
            </a:r>
            <a:r>
              <a:rPr lang="en-GB" dirty="0"/>
              <a:t>to be built by European industry to address the global ion therapy market.</a:t>
            </a:r>
          </a:p>
          <a:p>
            <a:r>
              <a:rPr lang="en-GB" dirty="0"/>
              <a:t>•	To convert the most promising of the existing conceptual designs for superconducting gantries into a </a:t>
            </a:r>
            <a:r>
              <a:rPr lang="en-GB" b="1" dirty="0">
                <a:solidFill>
                  <a:srgbClr val="FF0000"/>
                </a:solidFill>
              </a:rPr>
              <a:t>detailed technical design integrating all components </a:t>
            </a:r>
            <a:r>
              <a:rPr lang="en-GB" dirty="0"/>
              <a:t>including diagnostics and beam delivery, and prepare for a </a:t>
            </a:r>
            <a:r>
              <a:rPr lang="en-GB" b="1" dirty="0">
                <a:solidFill>
                  <a:srgbClr val="FF0000"/>
                </a:solidFill>
              </a:rPr>
              <a:t>final industrialisation and production phase </a:t>
            </a:r>
            <a:r>
              <a:rPr lang="en-GB" dirty="0"/>
              <a:t>by European industry.</a:t>
            </a:r>
          </a:p>
          <a:p>
            <a:endParaRPr lang="en-GB" dirty="0"/>
          </a:p>
        </p:txBody>
      </p:sp>
      <p:sp>
        <p:nvSpPr>
          <p:cNvPr id="4" name="Date Placeholder 3">
            <a:extLst>
              <a:ext uri="{FF2B5EF4-FFF2-40B4-BE49-F238E27FC236}">
                <a16:creationId xmlns:a16="http://schemas.microsoft.com/office/drawing/2014/main" id="{2624C586-2E94-440D-B9C1-F9BF0C06E2EF}"/>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EC4291F6-AC6B-4920-A3A5-19777BA47DB0}"/>
              </a:ext>
            </a:extLst>
          </p:cNvPr>
          <p:cNvSpPr>
            <a:spLocks noGrp="1"/>
          </p:cNvSpPr>
          <p:nvPr>
            <p:ph type="sldNum" sz="quarter" idx="12"/>
          </p:nvPr>
        </p:nvSpPr>
        <p:spPr/>
        <p:txBody>
          <a:bodyPr/>
          <a:lstStyle/>
          <a:p>
            <a:fld id="{57A0FA2E-2223-4FE8-9E15-7906F6757A08}" type="slidenum">
              <a:rPr lang="it-IT" smtClean="0"/>
              <a:pPr/>
              <a:t>6</a:t>
            </a:fld>
            <a:endParaRPr lang="it-IT" dirty="0"/>
          </a:p>
        </p:txBody>
      </p:sp>
      <p:pic>
        <p:nvPicPr>
          <p:cNvPr id="6" name="Picture 5">
            <a:extLst>
              <a:ext uri="{FF2B5EF4-FFF2-40B4-BE49-F238E27FC236}">
                <a16:creationId xmlns:a16="http://schemas.microsoft.com/office/drawing/2014/main" id="{982BD14B-D86C-4755-916F-F58B674430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74121" y="2285999"/>
            <a:ext cx="1857457" cy="1952651"/>
          </a:xfrm>
          <a:prstGeom prst="rect">
            <a:avLst/>
          </a:prstGeom>
        </p:spPr>
      </p:pic>
      <p:pic>
        <p:nvPicPr>
          <p:cNvPr id="7" name="Content Placeholder 5">
            <a:extLst>
              <a:ext uri="{FF2B5EF4-FFF2-40B4-BE49-F238E27FC236}">
                <a16:creationId xmlns:a16="http://schemas.microsoft.com/office/drawing/2014/main" id="{D148575E-765B-4905-9151-9A1AED8C9B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67741" y="4484499"/>
            <a:ext cx="2495958" cy="1272284"/>
          </a:xfrm>
          <a:prstGeom prst="rect">
            <a:avLst/>
          </a:prstGeom>
        </p:spPr>
      </p:pic>
    </p:spTree>
    <p:extLst>
      <p:ext uri="{BB962C8B-B14F-4D97-AF65-F5344CB8AC3E}">
        <p14:creationId xmlns:p14="http://schemas.microsoft.com/office/powerpoint/2010/main" val="135290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6834-F932-4617-B8E1-3E335074C07C}"/>
              </a:ext>
            </a:extLst>
          </p:cNvPr>
          <p:cNvSpPr>
            <a:spLocks noGrp="1"/>
          </p:cNvSpPr>
          <p:nvPr>
            <p:ph type="title"/>
          </p:nvPr>
        </p:nvSpPr>
        <p:spPr/>
        <p:txBody>
          <a:bodyPr/>
          <a:lstStyle/>
          <a:p>
            <a:r>
              <a:rPr lang="fr-CH" dirty="0" err="1"/>
              <a:t>Task</a:t>
            </a:r>
            <a:r>
              <a:rPr lang="fr-CH" dirty="0"/>
              <a:t> 7.2 - </a:t>
            </a:r>
            <a:r>
              <a:rPr lang="en-GB" dirty="0"/>
              <a:t>SC Synchrotron and Advanced Components Design (SEEIIST, CERN, CNAO, MEDA) – Task Leader: E. Benedetto</a:t>
            </a:r>
          </a:p>
        </p:txBody>
      </p:sp>
      <p:sp>
        <p:nvSpPr>
          <p:cNvPr id="3" name="Content Placeholder 2">
            <a:extLst>
              <a:ext uri="{FF2B5EF4-FFF2-40B4-BE49-F238E27FC236}">
                <a16:creationId xmlns:a16="http://schemas.microsoft.com/office/drawing/2014/main" id="{9ABC6FB8-86D2-42FB-A026-60AEFB652BD4}"/>
              </a:ext>
            </a:extLst>
          </p:cNvPr>
          <p:cNvSpPr>
            <a:spLocks noGrp="1"/>
          </p:cNvSpPr>
          <p:nvPr>
            <p:ph idx="1"/>
          </p:nvPr>
        </p:nvSpPr>
        <p:spPr>
          <a:xfrm>
            <a:off x="179919" y="1754674"/>
            <a:ext cx="11210892" cy="3296297"/>
          </a:xfrm>
        </p:spPr>
        <p:txBody>
          <a:bodyPr>
            <a:normAutofit lnSpcReduction="10000"/>
          </a:bodyPr>
          <a:lstStyle/>
          <a:p>
            <a:pPr>
              <a:buFont typeface="Wingdings" panose="05000000000000000000" pitchFamily="2" charset="2"/>
              <a:buChar char="q"/>
            </a:pPr>
            <a:r>
              <a:rPr lang="en-GB" dirty="0"/>
              <a:t> Sub-Task 7.2.1, </a:t>
            </a:r>
            <a:r>
              <a:rPr lang="en-GB" b="1" dirty="0">
                <a:solidFill>
                  <a:srgbClr val="FF0000"/>
                </a:solidFill>
              </a:rPr>
              <a:t>Lattice for a SC synchrotron</a:t>
            </a:r>
            <a:r>
              <a:rPr lang="en-GB" dirty="0"/>
              <a:t>: definition of an appropriate lattice using the SC magnet design defined in WP8, including modelling of magnets and particle tracking for long-term stability (SEEIIST, CERN).</a:t>
            </a:r>
          </a:p>
          <a:p>
            <a:pPr>
              <a:buFont typeface="Wingdings" panose="05000000000000000000" pitchFamily="2" charset="2"/>
              <a:buChar char="q"/>
            </a:pPr>
            <a:r>
              <a:rPr lang="en-GB" dirty="0"/>
              <a:t> Sub-Task 7.2.2, </a:t>
            </a:r>
            <a:r>
              <a:rPr lang="en-GB" b="1" dirty="0">
                <a:solidFill>
                  <a:srgbClr val="FF0000"/>
                </a:solidFill>
              </a:rPr>
              <a:t>Multi-turn injection </a:t>
            </a:r>
            <a:r>
              <a:rPr lang="en-GB" dirty="0"/>
              <a:t>in resistive and SC synchrotrons: conceptual design of the multi-turn injection of 10</a:t>
            </a:r>
            <a:r>
              <a:rPr lang="en-GB" baseline="30000" dirty="0"/>
              <a:t>10</a:t>
            </a:r>
            <a:r>
              <a:rPr lang="en-GB" dirty="0"/>
              <a:t> ions per pulse into a reference synchrotron with resistive magnets, and in the SC synchrotron (SEEIIST, CERN, CNAO).</a:t>
            </a:r>
          </a:p>
          <a:p>
            <a:pPr>
              <a:buFont typeface="Wingdings" panose="05000000000000000000" pitchFamily="2" charset="2"/>
              <a:buChar char="q"/>
            </a:pPr>
            <a:r>
              <a:rPr lang="en-GB" dirty="0"/>
              <a:t> Sub-Task 7.2.3, </a:t>
            </a:r>
            <a:r>
              <a:rPr lang="en-GB" b="1" dirty="0">
                <a:solidFill>
                  <a:srgbClr val="FF0000"/>
                </a:solidFill>
              </a:rPr>
              <a:t>Extraction and beam transport</a:t>
            </a:r>
            <a:r>
              <a:rPr lang="en-GB" dirty="0"/>
              <a:t>: conceptual design of slow and fast extraction for different treatment options and for experimental research, in coordination with beam transport and delivery teams, for a synchrotron with resistive magnets and with SC magnets (SEEIIST, CERN, CNAO).</a:t>
            </a:r>
          </a:p>
          <a:p>
            <a:pPr>
              <a:buFont typeface="Wingdings" panose="05000000000000000000" pitchFamily="2" charset="2"/>
              <a:buChar char="q"/>
            </a:pPr>
            <a:r>
              <a:rPr lang="en-GB" dirty="0"/>
              <a:t> Sub-Task 7.2.4, </a:t>
            </a:r>
            <a:r>
              <a:rPr lang="en-GB" b="1" dirty="0">
                <a:solidFill>
                  <a:srgbClr val="FF0000"/>
                </a:solidFill>
              </a:rPr>
              <a:t>Longitudinal and transverse beam dynamics</a:t>
            </a:r>
            <a:r>
              <a:rPr lang="en-GB" dirty="0"/>
              <a:t> studies and assessment: preliminary analysis of acceleration, collective effects, space charge, intra-beam scattering and collimation (SEEIIST).</a:t>
            </a:r>
          </a:p>
          <a:p>
            <a:endParaRPr lang="en-GB" dirty="0"/>
          </a:p>
        </p:txBody>
      </p:sp>
      <p:sp>
        <p:nvSpPr>
          <p:cNvPr id="4" name="Date Placeholder 3">
            <a:extLst>
              <a:ext uri="{FF2B5EF4-FFF2-40B4-BE49-F238E27FC236}">
                <a16:creationId xmlns:a16="http://schemas.microsoft.com/office/drawing/2014/main" id="{EDED73CD-C71D-4891-A3AF-8CD982D7D32E}"/>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CC74FF37-20BD-44B7-AEC5-8D094BBB2F19}"/>
              </a:ext>
            </a:extLst>
          </p:cNvPr>
          <p:cNvSpPr>
            <a:spLocks noGrp="1"/>
          </p:cNvSpPr>
          <p:nvPr>
            <p:ph type="sldNum" sz="quarter" idx="12"/>
          </p:nvPr>
        </p:nvSpPr>
        <p:spPr/>
        <p:txBody>
          <a:bodyPr/>
          <a:lstStyle/>
          <a:p>
            <a:fld id="{57A0FA2E-2223-4FE8-9E15-7906F6757A08}" type="slidenum">
              <a:rPr lang="it-IT" smtClean="0"/>
              <a:pPr/>
              <a:t>7</a:t>
            </a:fld>
            <a:endParaRPr lang="it-IT" dirty="0"/>
          </a:p>
        </p:txBody>
      </p:sp>
      <p:pic>
        <p:nvPicPr>
          <p:cNvPr id="11" name="Picture 10">
            <a:extLst>
              <a:ext uri="{FF2B5EF4-FFF2-40B4-BE49-F238E27FC236}">
                <a16:creationId xmlns:a16="http://schemas.microsoft.com/office/drawing/2014/main" id="{FF902A5D-90B8-4F06-9D56-0AC83ED351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3326"/>
          <a:stretch/>
        </p:blipFill>
        <p:spPr>
          <a:xfrm>
            <a:off x="1822916" y="5068285"/>
            <a:ext cx="7924897" cy="906352"/>
          </a:xfrm>
          <a:prstGeom prst="rect">
            <a:avLst/>
          </a:prstGeom>
        </p:spPr>
      </p:pic>
    </p:spTree>
    <p:extLst>
      <p:ext uri="{BB962C8B-B14F-4D97-AF65-F5344CB8AC3E}">
        <p14:creationId xmlns:p14="http://schemas.microsoft.com/office/powerpoint/2010/main" val="237637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6834-F932-4617-B8E1-3E335074C07C}"/>
              </a:ext>
            </a:extLst>
          </p:cNvPr>
          <p:cNvSpPr>
            <a:spLocks noGrp="1"/>
          </p:cNvSpPr>
          <p:nvPr>
            <p:ph type="title"/>
          </p:nvPr>
        </p:nvSpPr>
        <p:spPr/>
        <p:txBody>
          <a:bodyPr/>
          <a:lstStyle/>
          <a:p>
            <a:r>
              <a:rPr lang="fr-CH" dirty="0" err="1"/>
              <a:t>Task</a:t>
            </a:r>
            <a:r>
              <a:rPr lang="fr-CH" dirty="0"/>
              <a:t> 7.2 - </a:t>
            </a:r>
            <a:r>
              <a:rPr lang="en-GB" dirty="0"/>
              <a:t>SC Synchrotron and Advanced Components Design (SEEIIST, CERN, CNAO, MEDA) – Task Leader: E. Benedetto</a:t>
            </a:r>
          </a:p>
        </p:txBody>
      </p:sp>
      <p:sp>
        <p:nvSpPr>
          <p:cNvPr id="4" name="Date Placeholder 3">
            <a:extLst>
              <a:ext uri="{FF2B5EF4-FFF2-40B4-BE49-F238E27FC236}">
                <a16:creationId xmlns:a16="http://schemas.microsoft.com/office/drawing/2014/main" id="{EDED73CD-C71D-4891-A3AF-8CD982D7D32E}"/>
              </a:ext>
            </a:extLst>
          </p:cNvPr>
          <p:cNvSpPr>
            <a:spLocks noGrp="1"/>
          </p:cNvSpPr>
          <p:nvPr>
            <p:ph type="dt" sz="half" idx="10"/>
          </p:nvPr>
        </p:nvSpPr>
        <p:spPr/>
        <p:txBody>
          <a:bodyPr/>
          <a:lstStyle/>
          <a:p>
            <a:fld id="{2F5F5B08-F7E1-47E3-AC3C-9CB5582ACB44}" type="datetime1">
              <a:rPr lang="it-IT" smtClean="0"/>
              <a:t>19/04/2021</a:t>
            </a:fld>
            <a:endParaRPr lang="it-IT"/>
          </a:p>
        </p:txBody>
      </p:sp>
      <p:sp>
        <p:nvSpPr>
          <p:cNvPr id="5" name="Slide Number Placeholder 4">
            <a:extLst>
              <a:ext uri="{FF2B5EF4-FFF2-40B4-BE49-F238E27FC236}">
                <a16:creationId xmlns:a16="http://schemas.microsoft.com/office/drawing/2014/main" id="{CC74FF37-20BD-44B7-AEC5-8D094BBB2F19}"/>
              </a:ext>
            </a:extLst>
          </p:cNvPr>
          <p:cNvSpPr>
            <a:spLocks noGrp="1"/>
          </p:cNvSpPr>
          <p:nvPr>
            <p:ph type="sldNum" sz="quarter" idx="12"/>
          </p:nvPr>
        </p:nvSpPr>
        <p:spPr/>
        <p:txBody>
          <a:bodyPr/>
          <a:lstStyle/>
          <a:p>
            <a:fld id="{57A0FA2E-2223-4FE8-9E15-7906F6757A08}" type="slidenum">
              <a:rPr lang="it-IT" smtClean="0"/>
              <a:pPr/>
              <a:t>8</a:t>
            </a:fld>
            <a:endParaRPr lang="it-IT" dirty="0"/>
          </a:p>
        </p:txBody>
      </p:sp>
      <p:sp>
        <p:nvSpPr>
          <p:cNvPr id="12" name="Content Placeholder 9">
            <a:extLst>
              <a:ext uri="{FF2B5EF4-FFF2-40B4-BE49-F238E27FC236}">
                <a16:creationId xmlns:a16="http://schemas.microsoft.com/office/drawing/2014/main" id="{DA2251FB-D45D-458D-AC41-53204B4A7327}"/>
              </a:ext>
            </a:extLst>
          </p:cNvPr>
          <p:cNvSpPr>
            <a:spLocks noGrp="1"/>
          </p:cNvSpPr>
          <p:nvPr>
            <p:ph idx="1"/>
          </p:nvPr>
        </p:nvSpPr>
        <p:spPr>
          <a:xfrm>
            <a:off x="541537" y="1845734"/>
            <a:ext cx="11073409" cy="3641809"/>
          </a:xfrm>
        </p:spPr>
        <p:txBody>
          <a:bodyPr/>
          <a:lstStyle/>
          <a:p>
            <a:r>
              <a:rPr lang="en-GB" dirty="0"/>
              <a:t>Resources and procedures:</a:t>
            </a:r>
          </a:p>
          <a:p>
            <a:r>
              <a:rPr lang="en-GB" dirty="0"/>
              <a:t>Joint initiatives: NIMMS@CERN, UK (magnets, optics) and AUS universities (optics).</a:t>
            </a:r>
          </a:p>
          <a:p>
            <a:r>
              <a:rPr lang="en-GB" dirty="0"/>
              <a:t>CERN: E. Benedetto, M. Sapinski (extraction), R. Taylor (extraction and optics) </a:t>
            </a:r>
          </a:p>
          <a:p>
            <a:r>
              <a:rPr lang="en-GB" dirty="0"/>
              <a:t>MedAustron and CNAO: collaborating on operational aspects (multiturn injection), theoretical R&amp;D</a:t>
            </a:r>
          </a:p>
          <a:p>
            <a:r>
              <a:rPr lang="it-IT" dirty="0"/>
              <a:t>CNAO: SC-magnet modelling, collimation/fluka</a:t>
            </a:r>
          </a:p>
          <a:p>
            <a:r>
              <a:rPr lang="it-IT" dirty="0"/>
              <a:t>MedAustron: MT injection, extraction</a:t>
            </a:r>
            <a:endParaRPr lang="en-GB" dirty="0"/>
          </a:p>
          <a:p>
            <a:r>
              <a:rPr lang="en-GB" dirty="0"/>
              <a:t>Open to additional collaborations</a:t>
            </a:r>
          </a:p>
        </p:txBody>
      </p:sp>
    </p:spTree>
    <p:extLst>
      <p:ext uri="{BB962C8B-B14F-4D97-AF65-F5344CB8AC3E}">
        <p14:creationId xmlns:p14="http://schemas.microsoft.com/office/powerpoint/2010/main" val="3066584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1D2D9-A7A3-4805-8A68-A3FB2EB9BFFA}"/>
              </a:ext>
            </a:extLst>
          </p:cNvPr>
          <p:cNvSpPr>
            <a:spLocks noGrp="1"/>
          </p:cNvSpPr>
          <p:nvPr>
            <p:ph type="title"/>
          </p:nvPr>
        </p:nvSpPr>
        <p:spPr/>
        <p:txBody>
          <a:bodyPr/>
          <a:lstStyle/>
          <a:p>
            <a:r>
              <a:rPr lang="fr-CH" dirty="0" err="1"/>
              <a:t>Task</a:t>
            </a:r>
            <a:r>
              <a:rPr lang="fr-CH" dirty="0"/>
              <a:t> 7.3 - </a:t>
            </a:r>
            <a:r>
              <a:rPr lang="fr-CH" dirty="0" err="1"/>
              <a:t>Operational</a:t>
            </a:r>
            <a:r>
              <a:rPr lang="fr-CH" dirty="0"/>
              <a:t> modes, </a:t>
            </a:r>
            <a:r>
              <a:rPr lang="fr-CH" dirty="0" err="1"/>
              <a:t>beam</a:t>
            </a:r>
            <a:r>
              <a:rPr lang="fr-CH" dirty="0"/>
              <a:t> transport and instrumentation (SEEIIST, CERN, CNAO, MEDA) – </a:t>
            </a:r>
            <a:r>
              <a:rPr lang="fr-CH" dirty="0" err="1"/>
              <a:t>Task</a:t>
            </a:r>
            <a:r>
              <a:rPr lang="fr-CH" dirty="0"/>
              <a:t> Leader: M. Sapinski</a:t>
            </a:r>
            <a:endParaRPr lang="en-GB" dirty="0"/>
          </a:p>
        </p:txBody>
      </p:sp>
      <p:sp>
        <p:nvSpPr>
          <p:cNvPr id="3" name="Content Placeholder 2">
            <a:extLst>
              <a:ext uri="{FF2B5EF4-FFF2-40B4-BE49-F238E27FC236}">
                <a16:creationId xmlns:a16="http://schemas.microsoft.com/office/drawing/2014/main" id="{3612354D-BE8C-4630-A182-67D967B6431A}"/>
              </a:ext>
            </a:extLst>
          </p:cNvPr>
          <p:cNvSpPr>
            <a:spLocks noGrp="1"/>
          </p:cNvSpPr>
          <p:nvPr>
            <p:ph idx="1"/>
          </p:nvPr>
        </p:nvSpPr>
        <p:spPr>
          <a:xfrm>
            <a:off x="541536" y="1845734"/>
            <a:ext cx="11073409" cy="2560803"/>
          </a:xfrm>
        </p:spPr>
        <p:txBody>
          <a:bodyPr>
            <a:normAutofit/>
          </a:bodyPr>
          <a:lstStyle/>
          <a:p>
            <a:pPr>
              <a:buFont typeface="Wingdings" panose="05000000000000000000" pitchFamily="2" charset="2"/>
              <a:buChar char="q"/>
            </a:pPr>
            <a:r>
              <a:rPr lang="en-GB" dirty="0"/>
              <a:t> Sub-Task 7.3.1, </a:t>
            </a:r>
            <a:r>
              <a:rPr lang="en-GB" b="1" dirty="0">
                <a:solidFill>
                  <a:srgbClr val="FF0000"/>
                </a:solidFill>
              </a:rPr>
              <a:t>Operational modes</a:t>
            </a:r>
            <a:r>
              <a:rPr lang="en-GB" dirty="0"/>
              <a:t>: identification of specific requirements and challenges in operation due to switching between therapy and research operation modes (for the sources, injector linac, ring and transfer lines) (SEEIIST, CNAO, MEDA).</a:t>
            </a:r>
          </a:p>
          <a:p>
            <a:pPr>
              <a:buFont typeface="Wingdings" panose="05000000000000000000" pitchFamily="2" charset="2"/>
              <a:buChar char="q"/>
            </a:pPr>
            <a:r>
              <a:rPr lang="en-GB" dirty="0"/>
              <a:t> Sub-Task 7.3.2, </a:t>
            </a:r>
            <a:r>
              <a:rPr lang="en-GB" b="1" dirty="0">
                <a:solidFill>
                  <a:srgbClr val="FF0000"/>
                </a:solidFill>
              </a:rPr>
              <a:t>Beam transport lines</a:t>
            </a:r>
            <a:r>
              <a:rPr lang="en-GB" dirty="0"/>
              <a:t>: definition of improved layouts of the transport lines to the experimental and clinical treatment areas, with special attention to safety due to switching between the 2 modes, e.g. beam-dump, shielding (SEEIIST, MEDA, CNAO).</a:t>
            </a:r>
          </a:p>
          <a:p>
            <a:pPr>
              <a:buFont typeface="Wingdings" panose="05000000000000000000" pitchFamily="2" charset="2"/>
              <a:buChar char="q"/>
            </a:pPr>
            <a:r>
              <a:rPr lang="en-GB" dirty="0"/>
              <a:t> Sub-Task 7.3.3, </a:t>
            </a:r>
            <a:r>
              <a:rPr lang="en-GB" b="1" dirty="0">
                <a:solidFill>
                  <a:srgbClr val="FF0000"/>
                </a:solidFill>
              </a:rPr>
              <a:t>Beam instrumentation and QA</a:t>
            </a:r>
            <a:r>
              <a:rPr lang="en-GB" dirty="0"/>
              <a:t>: identification of advanced beam instrumentation options and of their possible application to present and future medical synchrotrons (SEEIIST, MEDA).</a:t>
            </a:r>
          </a:p>
          <a:p>
            <a:endParaRPr lang="en-GB" dirty="0"/>
          </a:p>
        </p:txBody>
      </p:sp>
      <p:sp>
        <p:nvSpPr>
          <p:cNvPr id="4" name="Date Placeholder 3">
            <a:extLst>
              <a:ext uri="{FF2B5EF4-FFF2-40B4-BE49-F238E27FC236}">
                <a16:creationId xmlns:a16="http://schemas.microsoft.com/office/drawing/2014/main" id="{B7B9A0A0-ED7E-4327-8898-A5B420DB464A}"/>
              </a:ext>
            </a:extLst>
          </p:cNvPr>
          <p:cNvSpPr>
            <a:spLocks noGrp="1"/>
          </p:cNvSpPr>
          <p:nvPr>
            <p:ph type="dt" sz="half" idx="10"/>
          </p:nvPr>
        </p:nvSpPr>
        <p:spPr/>
        <p:txBody>
          <a:bodyPr/>
          <a:lstStyle/>
          <a:p>
            <a:fld id="{2F5F5B08-F7E1-47E3-AC3C-9CB5582ACB44}" type="datetime1">
              <a:rPr lang="it-IT" smtClean="0"/>
              <a:t>16/04/2021</a:t>
            </a:fld>
            <a:endParaRPr lang="it-IT"/>
          </a:p>
        </p:txBody>
      </p:sp>
      <p:sp>
        <p:nvSpPr>
          <p:cNvPr id="5" name="Slide Number Placeholder 4">
            <a:extLst>
              <a:ext uri="{FF2B5EF4-FFF2-40B4-BE49-F238E27FC236}">
                <a16:creationId xmlns:a16="http://schemas.microsoft.com/office/drawing/2014/main" id="{0491BC65-CB71-46FD-811F-18B5FD02D6D4}"/>
              </a:ext>
            </a:extLst>
          </p:cNvPr>
          <p:cNvSpPr>
            <a:spLocks noGrp="1"/>
          </p:cNvSpPr>
          <p:nvPr>
            <p:ph type="sldNum" sz="quarter" idx="12"/>
          </p:nvPr>
        </p:nvSpPr>
        <p:spPr/>
        <p:txBody>
          <a:bodyPr/>
          <a:lstStyle/>
          <a:p>
            <a:fld id="{57A0FA2E-2223-4FE8-9E15-7906F6757A08}" type="slidenum">
              <a:rPr lang="it-IT" smtClean="0"/>
              <a:pPr/>
              <a:t>9</a:t>
            </a:fld>
            <a:endParaRPr lang="it-IT" dirty="0"/>
          </a:p>
        </p:txBody>
      </p:sp>
      <p:pic>
        <p:nvPicPr>
          <p:cNvPr id="6" name="Picture 5">
            <a:extLst>
              <a:ext uri="{FF2B5EF4-FFF2-40B4-BE49-F238E27FC236}">
                <a16:creationId xmlns:a16="http://schemas.microsoft.com/office/drawing/2014/main" id="{ECCFB07F-8E23-4B29-95F9-7C0D3DA5030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2089" b="47845"/>
          <a:stretch/>
        </p:blipFill>
        <p:spPr>
          <a:xfrm>
            <a:off x="2951386" y="4964521"/>
            <a:ext cx="8322564" cy="261257"/>
          </a:xfrm>
          <a:prstGeom prst="rect">
            <a:avLst/>
          </a:prstGeom>
        </p:spPr>
      </p:pic>
    </p:spTree>
    <p:extLst>
      <p:ext uri="{BB962C8B-B14F-4D97-AF65-F5344CB8AC3E}">
        <p14:creationId xmlns:p14="http://schemas.microsoft.com/office/powerpoint/2010/main" val="2712868293"/>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Retrospettivo</Template>
  <TotalTime>10068</TotalTime>
  <Words>2181</Words>
  <Application>Microsoft Office PowerPoint</Application>
  <PresentationFormat>Widescreen</PresentationFormat>
  <Paragraphs>190</Paragraphs>
  <Slides>17</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Calibri Light</vt:lpstr>
      <vt:lpstr>Times New Roman</vt:lpstr>
      <vt:lpstr>Wingdings</vt:lpstr>
      <vt:lpstr>Retrospettivo</vt:lpstr>
      <vt:lpstr>Document</vt:lpstr>
      <vt:lpstr>Introduction to WP7: Advanced accelerator and gantry design </vt:lpstr>
      <vt:lpstr>HITRI+ WP7 Structure and Timeline</vt:lpstr>
      <vt:lpstr>WP7 – The Consortium </vt:lpstr>
      <vt:lpstr>WP 7 – Management structure</vt:lpstr>
      <vt:lpstr>WP 7:  Ambitions (from proposal) </vt:lpstr>
      <vt:lpstr>WP7 Objectives</vt:lpstr>
      <vt:lpstr>Task 7.2 - SC Synchrotron and Advanced Components Design (SEEIIST, CERN, CNAO, MEDA) – Task Leader: E. Benedetto</vt:lpstr>
      <vt:lpstr>Task 7.2 - SC Synchrotron and Advanced Components Design (SEEIIST, CERN, CNAO, MEDA) – Task Leader: E. Benedetto</vt:lpstr>
      <vt:lpstr>Task 7.3 - Operational modes, beam transport and instrumentation (SEEIIST, CERN, CNAO, MEDA) – Task Leader: M. Sapinski</vt:lpstr>
      <vt:lpstr>Task 7.3 - Operational modes, beam transport and instrumentation (SEEIIST, CERN, CNAO, MEDA) – Task Leader: M. Sapinski</vt:lpstr>
      <vt:lpstr>Task 7.4 - Injector Linac Design (BEVA, CERN, SEEIIST).  Task Leader: U. Ratzinger</vt:lpstr>
      <vt:lpstr>Task 7.4 - Injector Linac Design (BEVA, CERN, SEEIIST).  Task Leader: U. Ratzinger</vt:lpstr>
      <vt:lpstr>Task 7.5 - Integration of an innovative superconducting gantry: optics, mechanics, beam delivery (CNAO, CERN, SEEIIST, MEDA, RTU). Task Leader: M. Pullia</vt:lpstr>
      <vt:lpstr>Task 7.5 - Integration of an innovative superconducting gantry: optics, mechanics, beam delivery (CNAO, CERN, SEEIIST, MEDA, RTU). Task Leader: M. Pullia</vt:lpstr>
      <vt:lpstr>WP7: 4 Deliverables and 3 Milestones</vt:lpstr>
      <vt:lpstr>WP7 – Meetings and Communication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Maurizio Vretenar</cp:lastModifiedBy>
  <cp:revision>274</cp:revision>
  <dcterms:created xsi:type="dcterms:W3CDTF">2021-02-25T08:52:29Z</dcterms:created>
  <dcterms:modified xsi:type="dcterms:W3CDTF">2021-04-19T14:57:19Z</dcterms:modified>
</cp:coreProperties>
</file>