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AA5B2-6700-4992-9910-A868FEC683E9}" type="datetimeFigureOut">
              <a:rPr lang="en-GB" smtClean="0"/>
              <a:t>22/04/2021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E9454-FA26-4360-91A5-2CEE1C671C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67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1CB3-C570-4EB1-B63D-134E67A7C031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1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70045-012A-4C8B-A26F-AF94C371DFF7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02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916B-DB9C-4B10-9D52-AD813E00C80C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6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33D0-04AD-43A6-AB8F-F26940BD9516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26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29BB7-CB01-412D-A419-333F9E03A399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885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B0E06-B2B5-46E4-9020-5D39017B8038}" type="datetime1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2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8295-51D1-4882-BF18-6604BAA9E0D7}" type="datetime1">
              <a:rPr lang="en-GB" smtClean="0"/>
              <a:t>22/04/2021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07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A56B6-4787-4B2E-B2E9-7E0B61C099CF}" type="datetime1">
              <a:rPr lang="en-GB" smtClean="0"/>
              <a:t>22/04/2021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53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A7278-B09A-4FB8-A945-E104645FB41F}" type="datetime1">
              <a:rPr lang="en-GB" smtClean="0"/>
              <a:t>22/04/2021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581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2FF81-3A17-4E00-A26D-5D5C5BB5C55D}" type="datetime1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088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38890-B19A-4E31-A717-C8703FA94611}" type="datetime1">
              <a:rPr lang="en-GB" smtClean="0"/>
              <a:t>22/04/2021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03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693AC-F8F3-4726-876A-7F41BAD3AD84}" type="datetime1">
              <a:rPr lang="en-GB" smtClean="0"/>
              <a:t>22/04/2021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5AD95-0842-4297-895B-264281FF66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95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03443" y="387626"/>
            <a:ext cx="6263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Options for alternate radiators for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-RICH system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0826" y="2753139"/>
            <a:ext cx="5532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CERN: Mini-Workshop on gas transport parameters </a:t>
            </a:r>
          </a:p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 present and future generation of experiments 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43092" y="4422913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</a:t>
            </a:r>
            <a:r>
              <a:rPr lang="en-US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-RICH group</a:t>
            </a:r>
            <a:endParaRPr lang="en-GB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47243" y="6122504"/>
            <a:ext cx="1233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S.Easo</a:t>
            </a: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22-04-2021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8" y="6523808"/>
            <a:ext cx="936461" cy="2393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1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7A41786-8B12-40C4-9A3F-B86128BE8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95" y="3693259"/>
            <a:ext cx="3076231" cy="219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230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10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21156" y="231354"/>
            <a:ext cx="3948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Usage of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future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46" y="890267"/>
            <a:ext cx="5500361" cy="37339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8746" y="4474706"/>
            <a:ext cx="924580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can reduce the chromatic error and increase the yield. This is expected for LS4.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We hope that the gains obtained from using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SiPMs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are not lost with a change of the gas radiator.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 single photon detection,  dark counts are to be kept at the level of 100 kHz/mm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This requires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to be operated near -100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One needs to ensure that radiator gas does not liquefy when using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The gas radiator is separated from </a:t>
            </a:r>
            <a:r>
              <a:rPr lang="en-US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region by a thin quartz window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5286" y="89026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RICH1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044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11286" y="304800"/>
            <a:ext cx="582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Non-gaseous radiators in the future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0584" y="1832874"/>
            <a:ext cx="712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It is planned to test improved versions of aerogel.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However with n ~ 1.03, this is for the momentum range below 10 GeV/c.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This may also require modification of the optics.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1257" y="1186543"/>
            <a:ext cx="114005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Aerogel: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1257" y="3178629"/>
            <a:ext cx="2023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Novel materials: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99457" y="3875314"/>
            <a:ext cx="1030686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 &amp; D  starting in designing thin radiators made of photonic crystals (or meta-materials) , with desired 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are many challenges involved in producing such materials with low chromatic error and high yield.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60772" y="4490867"/>
            <a:ext cx="3858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Ref: Nature Physics 14, 816-821 (2018).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7566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321629" y="250371"/>
            <a:ext cx="1492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6686" y="1186543"/>
            <a:ext cx="10285188" cy="41139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Many options for replacing the current radiators with eco-friendly gases were investigated  by Olav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One of those options is to have a pressurized, leak tight container to use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isobutane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for RICH1.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His general conclusion was to keep the current gases, unless a fantastic new option comes up in the future.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future we plan to further improve the gas tightness of the gas enclosures.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Usage of CO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 RICH2 is being investigated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We plan to continue the search for eco-friendly gases which can be used as radiators in the RICH detectors.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Any information related to this topic is quite welcome.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future, new photon detectors like </a:t>
            </a: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can reduce the chromatic error.</a:t>
            </a:r>
          </a:p>
          <a:p>
            <a:endParaRPr lang="en-US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In parallel , usage of non-gaseous radiators are also being explored</a:t>
            </a:r>
            <a:endParaRPr lang="en-US" sz="1600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56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00809" y="231354"/>
            <a:ext cx="13244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607" y="1244906"/>
            <a:ext cx="575349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Studies done by Olav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Start of investigations to use CO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RICH2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Impact of potential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usage of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SiPM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in the future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Exploring non-gaseous radiators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 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060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252" y="879961"/>
            <a:ext cx="9982094" cy="54763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09253" y="60592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0472" y="55486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45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67" y="486188"/>
            <a:ext cx="10729013" cy="58701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20472" y="55486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09253" y="60592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915" y="6338123"/>
            <a:ext cx="8403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 is also ruled out, since it has a large GWP 12000 (100-year time horizon).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413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48" y="1006403"/>
            <a:ext cx="9136869" cy="50659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710" y="387154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09253" y="60592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5618" y="6103468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Propane: cooking gas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028" y="6029672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Hydrocarbon gases : RICH1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906" y="775144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Fluorocarbon gases : RICH1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320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037" y="1413636"/>
            <a:ext cx="8702859" cy="44846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20472" y="55486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09253" y="60592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55773" y="1709530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686" y="3723401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6182" y="4053133"/>
            <a:ext cx="26704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Isobutane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:  GWP = 3.3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Used as a refrigerant </a:t>
            </a:r>
          </a:p>
        </p:txBody>
      </p:sp>
      <p:pic>
        <p:nvPicPr>
          <p:cNvPr id="2050" name="Picture 2" descr="GHS02: Flammab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98" y="5376632"/>
            <a:ext cx="47625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33148" y="5376632"/>
            <a:ext cx="1748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Risk of explosion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93204" y="1075082"/>
            <a:ext cx="2427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6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00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:   RICH1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98" y="5942216"/>
            <a:ext cx="542593" cy="60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288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636" y="659758"/>
            <a:ext cx="9695265" cy="5368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637" y="5987018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(n-1)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076555" y="6011813"/>
            <a:ext cx="346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202124"/>
                </a:solidFill>
                <a:latin typeface="Google Sans"/>
              </a:rPr>
              <a:t>∝</a:t>
            </a:r>
            <a:endParaRPr lang="en-GB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177575"/>
              </p:ext>
            </p:extLst>
          </p:nvPr>
        </p:nvGraphicFramePr>
        <p:xfrm>
          <a:off x="1535964" y="5843300"/>
          <a:ext cx="457200" cy="706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4" imgW="164880" imgH="393480" progId="Equation.DSMT4">
                  <p:embed/>
                </p:oleObj>
              </mc:Choice>
              <mc:Fallback>
                <p:oleObj name="Equation" r:id="rId4" imgW="164880" imgH="393480" progId="Equation.DSMT4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35964" y="5843300"/>
                        <a:ext cx="457200" cy="7063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64490" y="173298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587549" y="476030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0233" y="43741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Gases without Carbon 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46272" y="5396948"/>
            <a:ext cx="1266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</a:rPr>
              <a:t>for RICH1 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75043" y="5874077"/>
            <a:ext cx="687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For RICH2, it would be a very low pressure container, which is also not a good idea.  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7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88" y="790594"/>
            <a:ext cx="7249933" cy="40758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64490" y="173298"/>
            <a:ext cx="3573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Investigations in the past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09253" y="60592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</a:rPr>
              <a:t>From O. </a:t>
            </a:r>
            <a:r>
              <a:rPr lang="en-US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Ullaland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4296" y="1288973"/>
            <a:ext cx="1955808" cy="26709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732" y="4191510"/>
            <a:ext cx="3631616" cy="16919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7870" y="5560250"/>
            <a:ext cx="83663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future, the gas tightness of the enclosures will be further improved.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such a system, the gas loss is negligible; it may happen only during gas purification. 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541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5AD95-0842-4297-895B-264281FF6607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305061" y="198305"/>
            <a:ext cx="55611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Exploring usage of CO</a:t>
            </a:r>
            <a:r>
              <a:rPr lang="en-US" sz="28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in RICH2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494" y="825111"/>
            <a:ext cx="7113107" cy="4612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472" y="5845140"/>
            <a:ext cx="83894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expected to have a worse chromatic error contribution  than CF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studies expected to be performed to evaluate the effect, from CO</a:t>
            </a:r>
            <a:r>
              <a:rPr lang="en-US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62743" y="77757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RICH2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43849"/>
              </p:ext>
            </p:extLst>
          </p:nvPr>
        </p:nvGraphicFramePr>
        <p:xfrm>
          <a:off x="7802217" y="3704530"/>
          <a:ext cx="381883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2945">
                  <a:extLst>
                    <a:ext uri="{9D8B030D-6E8A-4147-A177-3AD203B41FA5}">
                      <a16:colId xmlns:a16="http://schemas.microsoft.com/office/drawing/2014/main" val="3999296690"/>
                    </a:ext>
                  </a:extLst>
                </a:gridCol>
                <a:gridCol w="1272945">
                  <a:extLst>
                    <a:ext uri="{9D8B030D-6E8A-4147-A177-3AD203B41FA5}">
                      <a16:colId xmlns:a16="http://schemas.microsoft.com/office/drawing/2014/main" val="3688958381"/>
                    </a:ext>
                  </a:extLst>
                </a:gridCol>
                <a:gridCol w="1272945">
                  <a:extLst>
                    <a:ext uri="{9D8B030D-6E8A-4147-A177-3AD203B41FA5}">
                      <a16:colId xmlns:a16="http://schemas.microsoft.com/office/drawing/2014/main" val="190728964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Nominal single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photon resolution</a:t>
                      </a:r>
                    </a:p>
                    <a:p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(in </a:t>
                      </a:r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mrad</a:t>
                      </a: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MaPMT</a:t>
                      </a: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CF</a:t>
                      </a:r>
                      <a:r>
                        <a:rPr lang="en-US" sz="12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GB" sz="12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MaPMT</a:t>
                      </a:r>
                      <a:r>
                        <a:rPr lang="en-US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CO</a:t>
                      </a:r>
                      <a:r>
                        <a:rPr lang="en-US" sz="1200" baseline="-25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GB" sz="12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183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Chromatic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232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 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1613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Yield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  <a:endParaRPr lang="en-GB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734976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25096" y="3342371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RICH2: RUN3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273055" y="3419454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300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634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Google Sans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186</cp:revision>
  <dcterms:created xsi:type="dcterms:W3CDTF">2021-04-09T14:23:42Z</dcterms:created>
  <dcterms:modified xsi:type="dcterms:W3CDTF">2021-04-22T10:11:33Z</dcterms:modified>
</cp:coreProperties>
</file>