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F1D054-DB51-41D5-9A62-52521EDAE5A0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67219F-CCE1-4FCB-B6B4-675B2733175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83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62AB50-11BC-4510-B33C-164A76BB06EC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A52FC1-91E9-4CC9-AC71-F790AF95560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6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FEFC1D-53BC-4E1D-AD18-276CEF6E443B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9067C0-5A20-444D-8711-17C932D9E01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10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31B0BC-45B5-4ECF-B7CD-DCE22C401637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DB1DCC-2ADB-46D5-9BD8-40871D76491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29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810B1F-5EF0-438E-B77A-9E449466E5E9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A79F66-5599-410C-A089-D4445A5DC6B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10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F317C4-B398-478E-BF84-0D155C4CD974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4D38FE-305F-40BD-BB5A-6A4E0C7513A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93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729366-B4D5-4B11-AC04-DB107CAF40C3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5825DE-2E8A-445D-9571-B317953C094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90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575B27-4552-4A8D-99A6-2CF3A0173C92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3AE16E-EDFC-4316-9000-537AA33F24D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1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D93B19-BE19-4D5E-956C-B5ABB5496913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48F615-E1F0-4EE1-ACC4-A525B7C6E2D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4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ABAA8D-E86A-4D49-9093-2B816B4893C9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FA7FFF-9598-4DDB-960F-A48AB3B6A3B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97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962F11-60D5-4893-B0E0-04FD93FE64B2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72110C-12C9-4BE0-8414-D329B13FF97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3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1DD843F-370E-4EEA-B0E7-6313865FB043}" type="datetime1">
              <a:rPr lang="en-GB"/>
              <a:pPr lvl="0"/>
              <a:t>21/04/2021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11A9791-39AF-4001-8F05-8FF13548515B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GB"/>
              <a:t>Scattering cross-sections and detector simulation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GB"/>
              <a:t>S.F.Biagi   Rd51 April 2021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320040" y="304796"/>
            <a:ext cx="8572435" cy="6076526"/>
          </a:xfrm>
        </p:spPr>
        <p:txBody>
          <a:bodyPr/>
          <a:lstStyle/>
          <a:p>
            <a:pPr lvl="0"/>
            <a:r>
              <a:rPr lang="en-GB"/>
              <a:t>Additional measurements required:</a:t>
            </a:r>
          </a:p>
          <a:p>
            <a:pPr lvl="0"/>
            <a:endParaRPr lang="en-GB"/>
          </a:p>
          <a:p>
            <a:pPr lvl="0"/>
            <a:r>
              <a:rPr lang="en-GB"/>
              <a:t>Electron scattering experiments :</a:t>
            </a:r>
          </a:p>
          <a:p>
            <a:pPr lvl="0"/>
            <a:r>
              <a:rPr lang="en-GB"/>
              <a:t> locate the attachment resonance energies.</a:t>
            </a:r>
          </a:p>
          <a:p>
            <a:pPr lvl="0"/>
            <a:r>
              <a:rPr lang="en-GB"/>
              <a:t>Measure ionisation x-sections </a:t>
            </a:r>
          </a:p>
          <a:p>
            <a:pPr lvl="0"/>
            <a:r>
              <a:rPr lang="en-GB"/>
              <a:t> BEB ionisation model can be used  but not accurate to better than 10%.. </a:t>
            </a:r>
          </a:p>
          <a:p>
            <a:pPr marL="0" lvl="0" indent="0">
              <a:buNone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179515" y="260649"/>
            <a:ext cx="8784979" cy="6264691"/>
          </a:xfrm>
        </p:spPr>
        <p:txBody>
          <a:bodyPr/>
          <a:lstStyle/>
          <a:p>
            <a:pPr lvl="0"/>
            <a:r>
              <a:rPr lang="en-GB"/>
              <a:t>Conclusion:</a:t>
            </a:r>
          </a:p>
          <a:p>
            <a:pPr lvl="0"/>
            <a:r>
              <a:rPr lang="en-GB"/>
              <a:t>    possible to create x-section sets for the       hydrofluorocarbons  adequate to use in RPC simulation but not accurate enough for precision simulation of other detector stuctures.</a:t>
            </a:r>
          </a:p>
          <a:p>
            <a:pPr lvl="0"/>
            <a:r>
              <a:rPr lang="en-GB"/>
              <a:t> experimental measurements required  are</a:t>
            </a:r>
          </a:p>
          <a:p>
            <a:pPr lvl="0"/>
            <a:r>
              <a:rPr lang="en-GB"/>
              <a:t>accurate mixture data with argon and helium</a:t>
            </a:r>
          </a:p>
          <a:p>
            <a:pPr lvl="0"/>
            <a:r>
              <a:rPr lang="en-GB"/>
              <a:t> pressure dependent townsend measurements</a:t>
            </a:r>
          </a:p>
          <a:p>
            <a:pPr lvl="0"/>
            <a:r>
              <a:rPr lang="en-GB"/>
              <a:t>A recent report on the CO update is attached to this talk and discusses some techniques used in the derivation of x-sections.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467541" y="404667"/>
            <a:ext cx="8219258" cy="5721501"/>
          </a:xfrm>
        </p:spPr>
        <p:txBody>
          <a:bodyPr/>
          <a:lstStyle/>
          <a:p>
            <a:pPr marL="0" lvl="0" indent="0">
              <a:buNone/>
            </a:pPr>
            <a:r>
              <a:rPr lang="en-GB"/>
              <a:t>  High precision detectors : </a:t>
            </a:r>
          </a:p>
          <a:p>
            <a:pPr marL="0" lvl="0" indent="0">
              <a:buNone/>
            </a:pPr>
            <a:r>
              <a:rPr lang="en-GB"/>
              <a:t>             </a:t>
            </a:r>
          </a:p>
          <a:p>
            <a:pPr marL="0" lvl="0" indent="0">
              <a:buNone/>
            </a:pPr>
            <a:r>
              <a:rPr lang="en-GB"/>
              <a:t>               Drift , tpcs, Mwpc</a:t>
            </a:r>
          </a:p>
          <a:p>
            <a:pPr marL="0" lvl="0" indent="0">
              <a:buNone/>
            </a:pPr>
            <a:endParaRPr lang="en-GB"/>
          </a:p>
          <a:p>
            <a:pPr marL="0" lvl="0" indent="0">
              <a:buNone/>
            </a:pPr>
            <a:endParaRPr lang="en-GB"/>
          </a:p>
          <a:p>
            <a:pPr marL="0" lvl="0" indent="0">
              <a:buNone/>
            </a:pPr>
            <a:r>
              <a:rPr lang="en-GB"/>
              <a:t>  Low precision detectors:</a:t>
            </a:r>
          </a:p>
          <a:p>
            <a:pPr marL="0" lvl="0" indent="0">
              <a:buNone/>
            </a:pPr>
            <a:endParaRPr lang="en-GB"/>
          </a:p>
          <a:p>
            <a:pPr marL="0" lvl="0" indent="0">
              <a:buNone/>
            </a:pPr>
            <a:r>
              <a:rPr lang="en-GB"/>
              <a:t>          RPC , streamer, geiger</a:t>
            </a:r>
          </a:p>
          <a:p>
            <a:pPr marL="0" lvl="0" indent="0">
              <a:buNone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251524" y="116631"/>
            <a:ext cx="8640961" cy="6552727"/>
          </a:xfrm>
        </p:spPr>
        <p:txBody>
          <a:bodyPr/>
          <a:lstStyle/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High precision detectors: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                      Drift velocity  +- 0.5%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                        diffusion        +- 2%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  townsend coeficients         +-3%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   lorentz   angle                     +- 1 degree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  data base satisfies above constraints 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n-GB" sz="3000"/>
              <a:t> mixtures of Ar, He,Ne,Kr and Xe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n-GB" sz="3000"/>
              <a:t> molecular gases : 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n-GB" sz="3000"/>
              <a:t>          N2,CO2, CH4,CO,DME,CF4,H2,D2,O2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  slightly reduced accuracy on : 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TMA,C2H6,C3H8,C4H10,C3H6,NH3,N2O,TMA,H2O,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Alcohols,SF6,O3,GeH4,BF3,NO,Methylal,C2H4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n-GB" sz="3000"/>
              <a:t>Fluorocarbons:  C2F6,C3F8,CHF3,R134a  soon:HFO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Low precision detectors:</a:t>
            </a:r>
          </a:p>
          <a:p>
            <a:pPr lvl="0"/>
            <a:r>
              <a:rPr lang="en-GB"/>
              <a:t>                            drift velocity   +- 5%</a:t>
            </a:r>
          </a:p>
          <a:p>
            <a:pPr lvl="0"/>
            <a:r>
              <a:rPr lang="en-GB"/>
              <a:t>                             diffusion         +- 10%</a:t>
            </a:r>
          </a:p>
          <a:p>
            <a:pPr lvl="0"/>
            <a:r>
              <a:rPr lang="en-GB"/>
              <a:t>                        townsend gain    +-4%</a:t>
            </a:r>
          </a:p>
          <a:p>
            <a:pPr lvl="0"/>
            <a:r>
              <a:rPr lang="en-GB"/>
              <a:t>                             attachment     +-4% </a:t>
            </a:r>
          </a:p>
          <a:p>
            <a:pPr lvl="0"/>
            <a:r>
              <a:rPr lang="en-GB"/>
              <a:t>                     lorentz angle           +- 5 degree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251524" y="260649"/>
            <a:ext cx="8712970" cy="6264691"/>
          </a:xfrm>
        </p:spPr>
        <p:txBody>
          <a:bodyPr/>
          <a:lstStyle/>
          <a:p>
            <a:pPr lvl="0"/>
            <a:r>
              <a:rPr lang="en-GB"/>
              <a:t>Rpc simulation requirements satisfied by the lower precision .</a:t>
            </a:r>
          </a:p>
          <a:p>
            <a:pPr lvl="0"/>
            <a:r>
              <a:rPr lang="en-GB"/>
              <a:t>The main parameters required are the gain and attachment (see Regler and Veenhof)</a:t>
            </a:r>
          </a:p>
          <a:p>
            <a:pPr lvl="0"/>
            <a:r>
              <a:rPr lang="en-GB"/>
              <a:t>  the cross-sections sets also allow for the calculation of the primary Cluster size and spacing  for the incident particle using degrade</a:t>
            </a:r>
          </a:p>
          <a:p>
            <a:pPr lvl="0"/>
            <a:r>
              <a:rPr lang="en-GB"/>
              <a:t> There are also important non-equilibrium effects in RPCs that are automatically taken into account by using Garfield++ and the magboltz database.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251524" y="260649"/>
            <a:ext cx="8784979" cy="6480718"/>
          </a:xfrm>
        </p:spPr>
        <p:txBody>
          <a:bodyPr/>
          <a:lstStyle/>
          <a:p>
            <a:pPr marL="0" lvl="0" indent="0">
              <a:buNone/>
            </a:pPr>
            <a:r>
              <a:rPr lang="en-GB"/>
              <a:t> Interest in Hydro Fluorocarbons for reduced global warming:</a:t>
            </a:r>
          </a:p>
          <a:p>
            <a:pPr marL="0" lvl="0" indent="0">
              <a:buNone/>
            </a:pPr>
            <a:r>
              <a:rPr lang="en-GB"/>
              <a:t>   2006 :</a:t>
            </a:r>
          </a:p>
          <a:p>
            <a:pPr marL="0" lvl="0" indent="0">
              <a:buNone/>
            </a:pPr>
            <a:r>
              <a:rPr lang="en-GB"/>
              <a:t>      created R134a   (C2H2F4)   x-section file </a:t>
            </a:r>
          </a:p>
          <a:p>
            <a:pPr marL="0" lvl="0" indent="0">
              <a:buNone/>
            </a:pPr>
            <a:r>
              <a:rPr lang="en-GB"/>
              <a:t>               derived from C2F6 (2002)</a:t>
            </a:r>
          </a:p>
          <a:p>
            <a:pPr marL="0" lvl="0" indent="0">
              <a:buNone/>
            </a:pPr>
            <a:r>
              <a:rPr lang="en-GB"/>
              <a:t>2010 : </a:t>
            </a:r>
          </a:p>
          <a:p>
            <a:pPr marL="0" lvl="0" indent="0">
              <a:buNone/>
            </a:pPr>
            <a:r>
              <a:rPr lang="en-GB"/>
              <a:t>   updated R134a file with better mixture data</a:t>
            </a:r>
          </a:p>
          <a:p>
            <a:pPr marL="0" lvl="0" indent="0">
              <a:buNone/>
            </a:pPr>
            <a:r>
              <a:rPr lang="en-GB"/>
              <a:t>   </a:t>
            </a:r>
          </a:p>
          <a:p>
            <a:pPr marL="0" lvl="0" indent="0">
              <a:buNone/>
            </a:pPr>
            <a:r>
              <a:rPr lang="en-GB"/>
              <a:t>2021: </a:t>
            </a:r>
          </a:p>
          <a:p>
            <a:pPr marL="0" lvl="0" indent="0">
              <a:buNone/>
            </a:pPr>
            <a:r>
              <a:rPr lang="en-GB"/>
              <a:t>          updating C3F8(2002)   then use for HFO</a:t>
            </a:r>
          </a:p>
          <a:p>
            <a:pPr marL="0" lvl="0" indent="0">
              <a:buNone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323523" y="188640"/>
            <a:ext cx="8607110" cy="6486479"/>
          </a:xfrm>
        </p:spPr>
        <p:txBody>
          <a:bodyPr/>
          <a:lstStyle/>
          <a:p>
            <a:pPr lvl="0"/>
            <a:r>
              <a:rPr lang="en-GB"/>
              <a:t>Updates planned:</a:t>
            </a:r>
          </a:p>
          <a:p>
            <a:pPr lvl="0"/>
            <a:r>
              <a:rPr lang="en-GB"/>
              <a:t>       2021 (May)  C3F8</a:t>
            </a:r>
          </a:p>
          <a:p>
            <a:pPr lvl="0"/>
            <a:r>
              <a:rPr lang="en-GB"/>
              <a:t>      2021 summer HFO</a:t>
            </a:r>
          </a:p>
          <a:p>
            <a:pPr lvl="0"/>
            <a:r>
              <a:rPr lang="en-GB"/>
              <a:t>       2021 autumn C2F6  then R134a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323523" y="332658"/>
            <a:ext cx="8363276" cy="5793501"/>
          </a:xfrm>
        </p:spPr>
        <p:txBody>
          <a:bodyPr/>
          <a:lstStyle/>
          <a:p>
            <a:pPr marL="0" lvl="0" indent="0">
              <a:buNone/>
            </a:pPr>
            <a:r>
              <a:rPr lang="en-GB"/>
              <a:t>  Analysis improvements for Fluorocarbons :</a:t>
            </a:r>
          </a:p>
          <a:p>
            <a:pPr marL="0" lvl="0" indent="0">
              <a:buNone/>
            </a:pPr>
            <a:endParaRPr lang="en-GB"/>
          </a:p>
          <a:p>
            <a:pPr marL="0" lvl="0" indent="0">
              <a:buNone/>
            </a:pPr>
            <a:r>
              <a:rPr lang="en-GB"/>
              <a:t>A)  3 body attachment now includes the critical density dependence of the attachment x-section    </a:t>
            </a:r>
          </a:p>
          <a:p>
            <a:pPr marL="0" lvl="0" indent="0">
              <a:buNone/>
            </a:pPr>
            <a:r>
              <a:rPr lang="en-GB"/>
              <a:t>     scaled by :    1/((Nc/N)+1)  </a:t>
            </a:r>
          </a:p>
          <a:p>
            <a:pPr marL="0" lvl="0" indent="0">
              <a:buNone/>
            </a:pPr>
            <a:r>
              <a:rPr lang="en-GB"/>
              <a:t>   this now replaces the N dependence of the</a:t>
            </a:r>
          </a:p>
          <a:p>
            <a:pPr marL="0" lvl="0" indent="0">
              <a:buNone/>
            </a:pPr>
            <a:r>
              <a:rPr lang="en-GB"/>
              <a:t>   3body x-sections..</a:t>
            </a:r>
          </a:p>
          <a:p>
            <a:pPr marL="0" lvl="0" indent="0">
              <a:buNone/>
            </a:pPr>
            <a:r>
              <a:rPr lang="en-GB"/>
              <a:t>B)    Using dipole screened coulomb angular distribution for the vibrational scattering rather than Capitelli-Longo algorithm.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>
          <a:xfrm>
            <a:off x="251524" y="260649"/>
            <a:ext cx="8712970" cy="6336700"/>
          </a:xfrm>
        </p:spPr>
        <p:txBody>
          <a:bodyPr/>
          <a:lstStyle/>
          <a:p>
            <a:pPr lvl="0"/>
            <a:r>
              <a:rPr lang="en-GB"/>
              <a:t>Requirements for standard measurements:</a:t>
            </a:r>
          </a:p>
          <a:p>
            <a:pPr lvl="0"/>
            <a:r>
              <a:rPr lang="en-GB"/>
              <a:t>  Hydrofluorocarbons:  good purity 99%</a:t>
            </a:r>
          </a:p>
          <a:p>
            <a:pPr lvl="0"/>
            <a:r>
              <a:rPr lang="en-GB"/>
              <a:t>Mixture data with Helium and Argon :</a:t>
            </a:r>
          </a:p>
          <a:p>
            <a:pPr lvl="0"/>
            <a:r>
              <a:rPr lang="en-GB"/>
              <a:t>   90/10, 95/5 and 99/1</a:t>
            </a:r>
          </a:p>
          <a:p>
            <a:pPr lvl="0"/>
            <a:r>
              <a:rPr lang="en-GB"/>
              <a:t>ratio must be accurately measured to 1% of  the smaller component :</a:t>
            </a:r>
          </a:p>
          <a:p>
            <a:pPr lvl="0"/>
            <a:r>
              <a:rPr lang="en-GB"/>
              <a:t>   ie 99/1 requires 1 be to +- 0.01</a:t>
            </a:r>
          </a:p>
          <a:p>
            <a:pPr marL="0" lvl="0" indent="0">
              <a:buNone/>
            </a:pPr>
            <a:r>
              <a:rPr lang="en-GB"/>
              <a:t>Temperature and pressure to better than 1KPa and 2 degrees C.</a:t>
            </a:r>
          </a:p>
          <a:p>
            <a:pPr marL="0" lvl="0" indent="0">
              <a:buNone/>
            </a:pPr>
            <a:r>
              <a:rPr lang="en-GB"/>
              <a:t>     water and nitrogen measured to +- 50 ppm.</a:t>
            </a:r>
          </a:p>
          <a:p>
            <a:pPr marL="0" lvl="0" indent="0">
              <a:buNone/>
            </a:pPr>
            <a:r>
              <a:rPr lang="en-GB"/>
              <a:t>  townsend as function of pressure (very important)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506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Scattering cross-sections and detector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Scattering cross-sections and detector simulation</dc:title>
  <dc:creator>stephen</dc:creator>
  <cp:lastModifiedBy>stephen</cp:lastModifiedBy>
  <cp:revision>5</cp:revision>
  <dcterms:created xsi:type="dcterms:W3CDTF">2021-04-21T08:22:14Z</dcterms:created>
  <dcterms:modified xsi:type="dcterms:W3CDTF">2021-04-21T21:19:14Z</dcterms:modified>
</cp:coreProperties>
</file>