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517" r:id="rId2"/>
    <p:sldId id="913" r:id="rId3"/>
    <p:sldId id="907" r:id="rId4"/>
    <p:sldId id="912" r:id="rId5"/>
    <p:sldId id="902" r:id="rId6"/>
    <p:sldId id="911" r:id="rId7"/>
    <p:sldId id="880" r:id="rId8"/>
    <p:sldId id="881" r:id="rId9"/>
    <p:sldId id="866" r:id="rId10"/>
    <p:sldId id="887" r:id="rId11"/>
    <p:sldId id="873" r:id="rId12"/>
    <p:sldId id="852" r:id="rId13"/>
    <p:sldId id="858" r:id="rId14"/>
    <p:sldId id="860" r:id="rId15"/>
    <p:sldId id="889" r:id="rId16"/>
    <p:sldId id="914" r:id="rId17"/>
    <p:sldId id="989" r:id="rId18"/>
    <p:sldId id="915" r:id="rId19"/>
    <p:sldId id="990" r:id="rId20"/>
    <p:sldId id="916" r:id="rId21"/>
    <p:sldId id="991" r:id="rId22"/>
    <p:sldId id="875" r:id="rId23"/>
    <p:sldId id="897" r:id="rId24"/>
    <p:sldId id="917" r:id="rId25"/>
    <p:sldId id="992" r:id="rId26"/>
    <p:sldId id="951" r:id="rId27"/>
    <p:sldId id="993" r:id="rId28"/>
    <p:sldId id="964" r:id="rId29"/>
    <p:sldId id="965" r:id="rId30"/>
    <p:sldId id="966" r:id="rId31"/>
    <p:sldId id="967" r:id="rId32"/>
    <p:sldId id="994" r:id="rId33"/>
    <p:sldId id="943" r:id="rId34"/>
    <p:sldId id="968" r:id="rId35"/>
    <p:sldId id="946" r:id="rId36"/>
    <p:sldId id="962" r:id="rId37"/>
    <p:sldId id="846" r:id="rId38"/>
    <p:sldId id="980" r:id="rId39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DE"/>
    <a:srgbClr val="0055A0"/>
    <a:srgbClr val="009900"/>
    <a:srgbClr val="1DBDB9"/>
    <a:srgbClr val="CC00CC"/>
    <a:srgbClr val="23DDDD"/>
    <a:srgbClr val="CCCC00"/>
    <a:srgbClr val="FF6600"/>
    <a:srgbClr val="00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81" autoAdjust="0"/>
    <p:restoredTop sz="93979" autoAdjust="0"/>
  </p:normalViewPr>
  <p:slideViewPr>
    <p:cSldViewPr snapToGrid="0" snapToObjects="1">
      <p:cViewPr varScale="1">
        <p:scale>
          <a:sx n="107" d="100"/>
          <a:sy n="107" d="100"/>
        </p:scale>
        <p:origin x="133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40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7CE90-FD70-4C89-8960-C388FFD760E8}" type="datetimeFigureOut">
              <a:rPr lang="en-GB" smtClean="0"/>
              <a:t>26/03/2021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4E02F-59B0-4C5D-95F3-F51A123C8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092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2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AD3DD-33A7-4BD5-B316-230B7EB2A87E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77197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1BA81-89BE-49D7-B69C-AE0877599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8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95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411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83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13 November 2020</a:t>
            </a:r>
            <a:endParaRPr lang="en-GB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3"/>
          </p:nvPr>
        </p:nvSpPr>
        <p:spPr>
          <a:xfrm>
            <a:off x="1023257" y="6362377"/>
            <a:ext cx="407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Plan for magnetic measurements of MCBC and MCBY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/>
              <a:t>13 November 2020</a:t>
            </a:r>
            <a:endParaRPr lang="en-GB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1023257" y="6362377"/>
            <a:ext cx="407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Plan for magnetic measurements of MCBC and MCBY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/>
              <a:t>13 November 2020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1023257" y="6362377"/>
            <a:ext cx="407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Plan for magnetic measurements of MCBC and MCBY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27/06/2019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1023257" y="6362377"/>
            <a:ext cx="407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Plan for magnetic measurements of MCBC and MCBY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001486" y="6362377"/>
            <a:ext cx="41014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MCBC90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/>
              <a:t>13 November 2020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287713" y="6553200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DFB96A2-42E4-492B-9EF6-41065A4107F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803400" y="6553200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745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001486" y="6362377"/>
            <a:ext cx="41014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Plan for magnetic measurements of MCBC and MCBY 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/>
              <a:t>13 November 2020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287713" y="6553200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0" y="23674"/>
            <a:ext cx="9144000" cy="940443"/>
          </a:xfrm>
          <a:solidFill>
            <a:srgbClr val="005CB0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fr-CH" dirty="0"/>
              <a:t> 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98468"/>
            <a:ext cx="8226854" cy="4894559"/>
          </a:xfrm>
        </p:spPr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13 November 2020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23257" y="6362377"/>
            <a:ext cx="407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Plan for magnetic measurements of MCBC and MCBY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624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9946" y="2367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98468"/>
            <a:ext cx="8226854" cy="4894559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023257" y="6362377"/>
            <a:ext cx="407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Plan for magnetic measurements of MCBC and MCBY 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13 November 2020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/>
              <a:t>8 March 2021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1023257" y="6362377"/>
            <a:ext cx="40796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Plan for magnetic measurements of MCBC and MCBY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27/06/2019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82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  <p:sldLayoutId id="2147483683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5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.png"/><Relationship Id="rId5" Type="http://schemas.openxmlformats.org/officeDocument/2006/relationships/image" Target="../media/image650.png"/><Relationship Id="rId4" Type="http://schemas.openxmlformats.org/officeDocument/2006/relationships/image" Target="../media/image6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0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0.png"/><Relationship Id="rId7" Type="http://schemas.openxmlformats.org/officeDocument/2006/relationships/image" Target="../media/image7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6.png"/><Relationship Id="rId5" Type="http://schemas.openxmlformats.org/officeDocument/2006/relationships/image" Target="../media/image720.png"/><Relationship Id="rId4" Type="http://schemas.openxmlformats.org/officeDocument/2006/relationships/image" Target="../media/image7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0.png"/><Relationship Id="rId7" Type="http://schemas.openxmlformats.org/officeDocument/2006/relationships/image" Target="../media/image81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0.png"/><Relationship Id="rId5" Type="http://schemas.openxmlformats.org/officeDocument/2006/relationships/image" Target="../media/image780.png"/><Relationship Id="rId4" Type="http://schemas.openxmlformats.org/officeDocument/2006/relationships/image" Target="../media/image77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44154"/>
            <a:ext cx="9143999" cy="940443"/>
          </a:xfrm>
        </p:spPr>
        <p:txBody>
          <a:bodyPr>
            <a:no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MCBY corrector magnet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3B0A0F23-A7A1-42DC-9A54-B8D2B7964EC9}"/>
              </a:ext>
            </a:extLst>
          </p:cNvPr>
          <p:cNvSpPr txBox="1">
            <a:spLocks/>
          </p:cNvSpPr>
          <p:nvPr/>
        </p:nvSpPr>
        <p:spPr>
          <a:xfrm>
            <a:off x="-1" y="3443533"/>
            <a:ext cx="9143999" cy="24305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A. Chmielinska, L. </a:t>
            </a: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Fiscarelli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3438A41-612D-46A8-88DD-C4A612B21BF3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1" y="3686586"/>
            <a:ext cx="9143999" cy="419653"/>
          </a:xfrm>
        </p:spPr>
        <p:txBody>
          <a:bodyPr/>
          <a:lstStyle/>
          <a:p>
            <a:pPr algn="ctr"/>
            <a:r>
              <a:rPr lang="en-US" dirty="0"/>
              <a:t>FiDeL meeting, 26 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761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id="{7C8E1DCC-5384-40BA-9D2B-E98016C03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541" y="2039957"/>
            <a:ext cx="4188085" cy="299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944BD14A-037D-4DC8-B849-722411F9D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17" y="2020927"/>
            <a:ext cx="4424083" cy="301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401"/>
            <a:ext cx="9144000" cy="94044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 Other s</a:t>
            </a:r>
            <a:r>
              <a:rPr lang="en-GB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tandard test cycles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1001486" y="6362377"/>
            <a:ext cx="4101449" cy="365125"/>
          </a:xfrm>
          <a:prstGeom prst="rect">
            <a:avLst/>
          </a:prstGeo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A8462AA-4E20-4B7D-A434-566B2CE24886}"/>
                  </a:ext>
                </a:extLst>
              </p:cNvPr>
              <p:cNvSpPr txBox="1"/>
              <p:nvPr/>
            </p:nvSpPr>
            <p:spPr>
              <a:xfrm>
                <a:off x="0" y="5239314"/>
                <a:ext cx="9144000" cy="92333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maximum hysteresis width for standard test cycles is ±0.82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mTm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(±0.34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>
                        <a:solidFill>
                          <a:srgbClr val="005CB0"/>
                        </a:solidFill>
                        <a:latin typeface="Calibri" panose="020F0502020204030204" pitchFamily="34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),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residuals of a reference cycle and other standard cycles are close (differences &lt; 0.01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>
                        <a:solidFill>
                          <a:srgbClr val="005CB0"/>
                        </a:solidFill>
                        <a:latin typeface="Calibri" panose="020F0502020204030204" pitchFamily="34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),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effect of cross-talk is negligible (as for MCBC magnets).</a:t>
                </a:r>
              </a:p>
            </p:txBody>
          </p:sp>
        </mc:Choice>
        <mc:Fallback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A8462AA-4E20-4B7D-A434-566B2CE248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39314"/>
                <a:ext cx="9144000" cy="923330"/>
              </a:xfrm>
              <a:prstGeom prst="rect">
                <a:avLst/>
              </a:prstGeom>
              <a:blipFill>
                <a:blip r:embed="rId4"/>
                <a:stretch>
                  <a:fillRect l="-400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67CBD58-0F48-4CD4-8D40-9687107302AE}"/>
              </a:ext>
            </a:extLst>
          </p:cNvPr>
          <p:cNvSpPr txBox="1"/>
          <p:nvPr/>
        </p:nvSpPr>
        <p:spPr>
          <a:xfrm>
            <a:off x="457200" y="913211"/>
            <a:ext cx="77254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Standard cycle in AP2, no current in AP1 </a:t>
            </a:r>
          </a:p>
          <a:p>
            <a:pPr>
              <a:buFont typeface="+mj-lt"/>
              <a:buAutoNum type="arabicPeriod"/>
            </a:pP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tandard cycle in AP2, positive nominal current in AP1 </a:t>
            </a: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</a:t>
            </a: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b="1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Standard cycle in AP2, negative nominal current in AP1</a:t>
            </a:r>
            <a:endParaRPr lang="en-GB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432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4A4D0E9-9473-4650-973D-703A462ACD1C}"/>
              </a:ext>
            </a:extLst>
          </p:cNvPr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55A0"/>
          </a:solidFill>
        </p:spPr>
        <p:txBody>
          <a:bodyPr wrap="square" rtlCol="0">
            <a:spAutoFit/>
          </a:bodyPr>
          <a:lstStyle/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66399F-866B-488C-8DEC-29DA2E3DB757}"/>
              </a:ext>
            </a:extLst>
          </p:cNvPr>
          <p:cNvSpPr txBox="1"/>
          <p:nvPr/>
        </p:nvSpPr>
        <p:spPr>
          <a:xfrm>
            <a:off x="1228164" y="2149768"/>
            <a:ext cx="687592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1"/>
                </a:solidFill>
                <a:latin typeface="Arial (Body)"/>
                <a:cs typeface="Calibri" panose="020F0502020204030204" pitchFamily="34" charset="0"/>
              </a:rPr>
              <a:t>Special test cycles</a:t>
            </a:r>
            <a:endParaRPr lang="en-GB" sz="4600" dirty="0">
              <a:solidFill>
                <a:schemeClr val="bg1"/>
              </a:solidFill>
              <a:latin typeface="Arial (Body)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632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34666"/>
          </a:xfrm>
        </p:spPr>
        <p:txBody>
          <a:bodyPr>
            <a:noAutofit/>
          </a:bodyPr>
          <a:lstStyle/>
          <a:p>
            <a:r>
              <a:rPr lang="en-GB" sz="36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Special test cycle 1:</a:t>
            </a:r>
            <a:br>
              <a:rPr lang="en-GB" sz="36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6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MCBYV.4L1.B1 </a:t>
            </a:r>
            <a:r>
              <a:rPr lang="en-GB" sz="36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en-GB" sz="36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MCBYH.4L1.B2 </a:t>
            </a:r>
            <a:r>
              <a:rPr lang="en-GB" sz="3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(fill 6016) </a:t>
            </a:r>
            <a:endParaRPr lang="en-GB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1001486" y="6362377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1EDEEF1-E9DE-42E9-BCE5-9F5B8941C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336" y="1134667"/>
            <a:ext cx="3480735" cy="254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9A02C6D-AEF7-4314-A3D4-4763FE137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13" y="1134667"/>
            <a:ext cx="3483182" cy="254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553DC741-0B73-4901-9128-4E2C4F4D2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09" y="3669028"/>
            <a:ext cx="3479638" cy="255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79252B1B-0828-4A5A-A3FB-88E01C8D3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336" y="3668273"/>
            <a:ext cx="3480735" cy="255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Brace 10">
            <a:extLst>
              <a:ext uri="{FF2B5EF4-FFF2-40B4-BE49-F238E27FC236}">
                <a16:creationId xmlns:a16="http://schemas.microsoft.com/office/drawing/2014/main" id="{2DEDFC43-0D18-4DF6-B3B8-D1BC31BB9B4C}"/>
              </a:ext>
            </a:extLst>
          </p:cNvPr>
          <p:cNvSpPr/>
          <p:nvPr/>
        </p:nvSpPr>
        <p:spPr>
          <a:xfrm rot="5400000">
            <a:off x="4500650" y="2672566"/>
            <a:ext cx="190022" cy="2106706"/>
          </a:xfrm>
          <a:prstGeom prst="rightBrace">
            <a:avLst>
              <a:gd name="adj1" fmla="val 150543"/>
              <a:gd name="adj2" fmla="val 50000"/>
            </a:avLst>
          </a:prstGeom>
          <a:ln>
            <a:solidFill>
              <a:srgbClr val="0055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92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>
            <a:extLst>
              <a:ext uri="{FF2B5EF4-FFF2-40B4-BE49-F238E27FC236}">
                <a16:creationId xmlns:a16="http://schemas.microsoft.com/office/drawing/2014/main" id="{769093CB-CFB5-4610-9AEA-2C7790C93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19" y="1138327"/>
            <a:ext cx="3492676" cy="255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1AB41CCD-059B-4790-A06D-FF79837B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337" y="3668273"/>
            <a:ext cx="3479512" cy="255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6DE9EBE7-CB03-40DB-B8CC-FEA062E88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113" y="1138327"/>
            <a:ext cx="3480735" cy="254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790"/>
            <a:ext cx="9144000" cy="940443"/>
          </a:xfrm>
        </p:spPr>
        <p:txBody>
          <a:bodyPr>
            <a:noAutofit/>
          </a:bodyPr>
          <a:lstStyle/>
          <a:p>
            <a:r>
              <a:rPr lang="en-GB" sz="36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Special test cycle 2:</a:t>
            </a:r>
            <a:br>
              <a:rPr lang="en-GB" sz="36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6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MCBYV.B4R1.B1 / </a:t>
            </a:r>
            <a:r>
              <a:rPr lang="en-GB" sz="36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MCBYH.B4R1.B2 </a:t>
            </a:r>
            <a:r>
              <a:rPr lang="en-GB" sz="3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(fill 6016) </a:t>
            </a:r>
            <a:endParaRPr lang="en-GB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1001486" y="6362377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189CA56C-130A-46B9-94B7-F1E76E752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17" y="3663620"/>
            <a:ext cx="3485851" cy="255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ght Brace 15">
            <a:extLst>
              <a:ext uri="{FF2B5EF4-FFF2-40B4-BE49-F238E27FC236}">
                <a16:creationId xmlns:a16="http://schemas.microsoft.com/office/drawing/2014/main" id="{83D239FB-DACB-4B95-8A7B-1FD9295DE23A}"/>
              </a:ext>
            </a:extLst>
          </p:cNvPr>
          <p:cNvSpPr/>
          <p:nvPr/>
        </p:nvSpPr>
        <p:spPr>
          <a:xfrm rot="5400000">
            <a:off x="4500650" y="2672566"/>
            <a:ext cx="190022" cy="2106706"/>
          </a:xfrm>
          <a:prstGeom prst="rightBrace">
            <a:avLst>
              <a:gd name="adj1" fmla="val 150543"/>
              <a:gd name="adj2" fmla="val 50000"/>
            </a:avLst>
          </a:prstGeom>
          <a:ln>
            <a:solidFill>
              <a:srgbClr val="0055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8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>
            <a:extLst>
              <a:ext uri="{FF2B5EF4-FFF2-40B4-BE49-F238E27FC236}">
                <a16:creationId xmlns:a16="http://schemas.microsoft.com/office/drawing/2014/main" id="{555B5E38-0FD2-468E-8125-DD700BBD5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06" y="1147061"/>
            <a:ext cx="3561951" cy="254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95705BE6-B7E9-4588-A379-3701D7847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113" y="1138327"/>
            <a:ext cx="3561951" cy="254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825"/>
            <a:ext cx="8686800" cy="940443"/>
          </a:xfrm>
        </p:spPr>
        <p:txBody>
          <a:bodyPr>
            <a:noAutofit/>
          </a:bodyPr>
          <a:lstStyle/>
          <a:p>
            <a:r>
              <a:rPr lang="en-GB" sz="36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Special test cycle 3:</a:t>
            </a:r>
            <a:br>
              <a:rPr lang="en-GB" sz="36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6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MCBYV.4L1.B1 / </a:t>
            </a:r>
            <a:r>
              <a:rPr lang="en-GB" sz="36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MCBYH.4L1.B2 </a:t>
            </a:r>
            <a:r>
              <a:rPr lang="en-GB" sz="3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(fill 7300) </a:t>
            </a:r>
            <a:endParaRPr lang="en-GB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1001486" y="6362377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8C1367-3961-49EB-B2A7-1158FA134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113" y="3657362"/>
            <a:ext cx="3479638" cy="255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706FFC90-B4EF-4AEF-84A3-C79829153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36" y="3654655"/>
            <a:ext cx="3479638" cy="255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ight Brace 14">
            <a:extLst>
              <a:ext uri="{FF2B5EF4-FFF2-40B4-BE49-F238E27FC236}">
                <a16:creationId xmlns:a16="http://schemas.microsoft.com/office/drawing/2014/main" id="{8951996B-7F3A-4F14-983E-2E3B66A9A00D}"/>
              </a:ext>
            </a:extLst>
          </p:cNvPr>
          <p:cNvSpPr/>
          <p:nvPr/>
        </p:nvSpPr>
        <p:spPr>
          <a:xfrm rot="5400000">
            <a:off x="4500650" y="2672566"/>
            <a:ext cx="190022" cy="2106706"/>
          </a:xfrm>
          <a:prstGeom prst="rightBrace">
            <a:avLst>
              <a:gd name="adj1" fmla="val 150543"/>
              <a:gd name="adj2" fmla="val 50000"/>
            </a:avLst>
          </a:prstGeom>
          <a:ln>
            <a:solidFill>
              <a:srgbClr val="0055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A9DCDA-A24C-49A7-9833-0D26608E4AD2}"/>
              </a:ext>
            </a:extLst>
          </p:cNvPr>
          <p:cNvSpPr txBox="1"/>
          <p:nvPr/>
        </p:nvSpPr>
        <p:spPr>
          <a:xfrm>
            <a:off x="6915403" y="5572208"/>
            <a:ext cx="1278938" cy="2769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precycle added</a:t>
            </a:r>
            <a:endParaRPr lang="en-GB" sz="12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577A95-8ED4-4058-88DD-2894A0E3CD21}"/>
              </a:ext>
            </a:extLst>
          </p:cNvPr>
          <p:cNvSpPr txBox="1"/>
          <p:nvPr/>
        </p:nvSpPr>
        <p:spPr>
          <a:xfrm>
            <a:off x="2833550" y="5563474"/>
            <a:ext cx="1278938" cy="2769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precycle added</a:t>
            </a:r>
            <a:endParaRPr lang="en-GB" sz="12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906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>
            <a:extLst>
              <a:ext uri="{FF2B5EF4-FFF2-40B4-BE49-F238E27FC236}">
                <a16:creationId xmlns:a16="http://schemas.microsoft.com/office/drawing/2014/main" id="{27FBB8AF-4A43-4BB2-BECA-6059ED3E2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342" y="2876355"/>
            <a:ext cx="3894413" cy="278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166BA44E-74F7-4AAC-B701-CEEEEC422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446" y="187101"/>
            <a:ext cx="4022309" cy="278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401"/>
            <a:ext cx="9144000" cy="94044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 </a:t>
            </a:r>
            <a:r>
              <a:rPr lang="en-GB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Special cycle 1</a:t>
            </a:r>
            <a:endParaRPr lang="en-GB" dirty="0"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C29799-F638-4B96-B507-611489850EB5}"/>
              </a:ext>
            </a:extLst>
          </p:cNvPr>
          <p:cNvCxnSpPr>
            <a:cxnSpLocks/>
          </p:cNvCxnSpPr>
          <p:nvPr/>
        </p:nvCxnSpPr>
        <p:spPr>
          <a:xfrm flipV="1">
            <a:off x="6533421" y="1189559"/>
            <a:ext cx="0" cy="1257806"/>
          </a:xfrm>
          <a:prstGeom prst="straightConnector1">
            <a:avLst/>
          </a:prstGeom>
          <a:ln>
            <a:solidFill>
              <a:srgbClr val="0099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720B846-FB44-4488-A412-05ABC4FDD649}"/>
              </a:ext>
            </a:extLst>
          </p:cNvPr>
          <p:cNvCxnSpPr>
            <a:cxnSpLocks/>
          </p:cNvCxnSpPr>
          <p:nvPr/>
        </p:nvCxnSpPr>
        <p:spPr>
          <a:xfrm flipV="1">
            <a:off x="6555572" y="3856451"/>
            <a:ext cx="0" cy="1325149"/>
          </a:xfrm>
          <a:prstGeom prst="straightConnector1">
            <a:avLst/>
          </a:prstGeom>
          <a:ln>
            <a:solidFill>
              <a:srgbClr val="0099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823005-90A6-415F-8023-C09CA44514CD}"/>
                  </a:ext>
                </a:extLst>
              </p:cNvPr>
              <p:cNvSpPr txBox="1"/>
              <p:nvPr/>
            </p:nvSpPr>
            <p:spPr>
              <a:xfrm>
                <a:off x="6533421" y="1664475"/>
                <a:ext cx="210504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∆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𝑎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=0.00</m:t>
                      </m:r>
                      <m:r>
                        <a:rPr lang="en-US" sz="160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5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08 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Tm</m:t>
                      </m:r>
                    </m:oMath>
                  </m:oMathPara>
                </a14:m>
                <a:endParaRPr lang="en-GB" sz="1600" dirty="0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823005-90A6-415F-8023-C09CA44514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3421" y="1664475"/>
                <a:ext cx="2105047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238D8C-B521-4E6A-AD11-57876E3B0C2F}"/>
                  </a:ext>
                </a:extLst>
              </p:cNvPr>
              <p:cNvSpPr txBox="1"/>
              <p:nvPr/>
            </p:nvSpPr>
            <p:spPr>
              <a:xfrm>
                <a:off x="6555572" y="4371660"/>
                <a:ext cx="210504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∆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𝑟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2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.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11</m:t>
                      </m:r>
                      <m:r>
                        <m:rPr>
                          <m:nor/>
                        </m:rPr>
                        <a:rPr lang="en-US" sz="1600" b="0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dirty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‰</m:t>
                      </m:r>
                    </m:oMath>
                  </m:oMathPara>
                </a14:m>
                <a:endParaRPr lang="en-GB" sz="1600" dirty="0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238D8C-B521-4E6A-AD11-57876E3B0C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5572" y="4371660"/>
                <a:ext cx="2105047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BB018246-0960-43AD-82FE-0509E57D3374}"/>
              </a:ext>
            </a:extLst>
          </p:cNvPr>
          <p:cNvSpPr txBox="1"/>
          <p:nvPr/>
        </p:nvSpPr>
        <p:spPr>
          <a:xfrm>
            <a:off x="537874" y="4639788"/>
            <a:ext cx="3594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“Standard”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scans: </a:t>
            </a:r>
            <a:r>
              <a:rPr lang="en-US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CC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CC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scans: </a:t>
            </a:r>
            <a:r>
              <a:rPr lang="en-US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68B4DF80-1C06-4C96-934E-6427929FA8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66F248-6472-41C9-A9BE-251A3B6F2010}"/>
                  </a:ext>
                </a:extLst>
              </p:cNvPr>
              <p:cNvSpPr txBox="1"/>
              <p:nvPr/>
            </p:nvSpPr>
            <p:spPr>
              <a:xfrm>
                <a:off x="0" y="5593976"/>
                <a:ext cx="9144000" cy="64633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 non-linearity due to the change of magnetization branch is observed.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maximum width is </a:t>
                </a:r>
                <a:r>
                  <a:rPr lang="en-US" dirty="0">
                    <a:solidFill>
                      <a:srgbClr val="005CB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∼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mTm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(2.1</a:t>
                </a:r>
                <a14:m>
                  <m:oMath xmlns:m="http://schemas.openxmlformats.org/officeDocument/2006/math">
                    <m:r>
                      <a:rPr lang="en-US" sz="1800" b="0" i="0" dirty="0" smtClean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n-GB" sz="1800" dirty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).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66F248-6472-41C9-A9BE-251A3B6F2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93976"/>
                <a:ext cx="9144000" cy="646331"/>
              </a:xfrm>
              <a:prstGeom prst="rect">
                <a:avLst/>
              </a:prstGeom>
              <a:blipFill>
                <a:blip r:embed="rId6"/>
                <a:stretch>
                  <a:fillRect l="-400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>
            <a:extLst>
              <a:ext uri="{FF2B5EF4-FFF2-40B4-BE49-F238E27FC236}">
                <a16:creationId xmlns:a16="http://schemas.microsoft.com/office/drawing/2014/main" id="{229FF749-969A-4B1C-AB4F-28A1D86B6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45" y="1410417"/>
            <a:ext cx="4433899" cy="302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096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">
            <a:extLst>
              <a:ext uri="{FF2B5EF4-FFF2-40B4-BE49-F238E27FC236}">
                <a16:creationId xmlns:a16="http://schemas.microsoft.com/office/drawing/2014/main" id="{F3922725-7544-4430-9B25-5C1877BA931A}"/>
              </a:ext>
            </a:extLst>
          </p:cNvPr>
          <p:cNvSpPr txBox="1"/>
          <p:nvPr/>
        </p:nvSpPr>
        <p:spPr>
          <a:xfrm>
            <a:off x="6732494" y="0"/>
            <a:ext cx="2411506" cy="59093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18">
            <a:extLst>
              <a:ext uri="{FF2B5EF4-FFF2-40B4-BE49-F238E27FC236}">
                <a16:creationId xmlns:a16="http://schemas.microsoft.com/office/drawing/2014/main" id="{82B95507-CA26-4BFF-B029-BD8B46ADD0B3}"/>
              </a:ext>
            </a:extLst>
          </p:cNvPr>
          <p:cNvSpPr txBox="1"/>
          <p:nvPr/>
        </p:nvSpPr>
        <p:spPr>
          <a:xfrm>
            <a:off x="7171740" y="34419"/>
            <a:ext cx="2153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Scans </a:t>
            </a:r>
            <a:r>
              <a:rPr lang="en-US" dirty="0">
                <a:solidFill>
                  <a:srgbClr val="23DDD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401"/>
            <a:ext cx="6732494" cy="94044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 </a:t>
            </a:r>
            <a:r>
              <a:rPr lang="en-GB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Special cycle 1</a:t>
            </a:r>
            <a:endParaRPr lang="en-GB" dirty="0"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8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68B4DF80-1C06-4C96-934E-6427929FA8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66F248-6472-41C9-A9BE-251A3B6F2010}"/>
              </a:ext>
            </a:extLst>
          </p:cNvPr>
          <p:cNvSpPr txBox="1"/>
          <p:nvPr/>
        </p:nvSpPr>
        <p:spPr>
          <a:xfrm>
            <a:off x="-13964" y="5123503"/>
            <a:ext cx="9171927" cy="175432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“Standard” </a:t>
            </a:r>
            <a:r>
              <a:rPr lang="en-US" b="1" dirty="0" err="1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US" b="1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scans</a:t>
            </a: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 transition from the lower magnetization branch to the upper magnetization branch is observed (current ramp down).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Scan 3: </a:t>
            </a: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residuals follow the same path as “standard” </a:t>
            </a:r>
            <a:r>
              <a:rPr lang="en-US" dirty="0" err="1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scans, except above 30A.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Scan 6</a:t>
            </a: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entire “minor magnetization loop” is scoped due to current ramp ups/ramp downs.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Scan 7</a:t>
            </a: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 transition from upper magnetization branch to the lower magnetization branch is observed (ramp up of the current). </a:t>
            </a: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BE7FBC22-6FE8-46A8-8459-A31A7B2DA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58" y="1232852"/>
            <a:ext cx="5232437" cy="362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>
            <a:extLst>
              <a:ext uri="{FF2B5EF4-FFF2-40B4-BE49-F238E27FC236}">
                <a16:creationId xmlns:a16="http://schemas.microsoft.com/office/drawing/2014/main" id="{011AE9C6-D309-44E6-9896-753734447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842" y="359702"/>
            <a:ext cx="2005356" cy="142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>
            <a:extLst>
              <a:ext uri="{FF2B5EF4-FFF2-40B4-BE49-F238E27FC236}">
                <a16:creationId xmlns:a16="http://schemas.microsoft.com/office/drawing/2014/main" id="{B6E46127-3340-47AE-9A8C-76ED80B2C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842" y="1785037"/>
            <a:ext cx="2005356" cy="142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>
            <a:extLst>
              <a:ext uri="{FF2B5EF4-FFF2-40B4-BE49-F238E27FC236}">
                <a16:creationId xmlns:a16="http://schemas.microsoft.com/office/drawing/2014/main" id="{910A65E7-67D6-4EF7-A1F8-7815086BC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156" y="3210372"/>
            <a:ext cx="2070830" cy="147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009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>
            <a:extLst>
              <a:ext uri="{FF2B5EF4-FFF2-40B4-BE49-F238E27FC236}">
                <a16:creationId xmlns:a16="http://schemas.microsoft.com/office/drawing/2014/main" id="{A91E8548-5D36-43F2-BFD8-A91608058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743" y="1708888"/>
            <a:ext cx="4182532" cy="304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DB770F03-8A33-46AD-A27A-0B5E17BDE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7" y="1695202"/>
            <a:ext cx="4468701" cy="3059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5" name="Title 15">
            <a:extLst>
              <a:ext uri="{FF2B5EF4-FFF2-40B4-BE49-F238E27FC236}">
                <a16:creationId xmlns:a16="http://schemas.microsoft.com/office/drawing/2014/main" id="{9C9CADC1-508B-48CB-A600-D40C12E53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" y="215652"/>
            <a:ext cx="9205380" cy="939800"/>
          </a:xfrm>
        </p:spPr>
        <p:txBody>
          <a:bodyPr>
            <a:normAutofit fontScale="90000"/>
          </a:bodyPr>
          <a:lstStyle/>
          <a:p>
            <a:r>
              <a:rPr lang="en-US" dirty="0">
                <a:cs typeface="Calibri" panose="020F0502020204030204" pitchFamily="34" charset="0"/>
              </a:rPr>
              <a:t> </a:t>
            </a:r>
            <a:r>
              <a:rPr lang="en-GB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Special cycle </a:t>
            </a:r>
            <a:r>
              <a:rPr lang="en-US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1: </a:t>
            </a:r>
            <a:br>
              <a:rPr lang="en-US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</a:br>
            <a:r>
              <a:rPr lang="en-US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 reproducibility of the linear coefficient</a:t>
            </a:r>
            <a:endParaRPr lang="en-GB" dirty="0"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98E366-9355-4E70-9DC8-8775700BB31E}"/>
                  </a:ext>
                </a:extLst>
              </p:cNvPr>
              <p:cNvSpPr txBox="1"/>
              <p:nvPr/>
            </p:nvSpPr>
            <p:spPr>
              <a:xfrm>
                <a:off x="0" y="5279701"/>
                <a:ext cx="9142627" cy="92333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mean value of the linear coefficient during special test cycle 1 is 0.032523 Tm/A.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For all scans, the max. difference in linear coefficient is 0.034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mTm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/A (1.05</a:t>
                </a:r>
                <a:r>
                  <a:rPr lang="en-GB" sz="1800" dirty="0">
                    <a:solidFill>
                      <a:srgbClr val="005CB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800" dirty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For “standard”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vdM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scans, the max. difference in linear coefficient is 1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uTm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/A (0.03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800" dirty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).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98E366-9355-4E70-9DC8-8775700BB3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79701"/>
                <a:ext cx="9142627" cy="923330"/>
              </a:xfrm>
              <a:prstGeom prst="rect">
                <a:avLst/>
              </a:prstGeom>
              <a:blipFill>
                <a:blip r:embed="rId4"/>
                <a:stretch>
                  <a:fillRect l="-400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C4226A87-BE22-49D3-8B34-7E2C50862A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34142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2" name="Picture 10">
            <a:extLst>
              <a:ext uri="{FF2B5EF4-FFF2-40B4-BE49-F238E27FC236}">
                <a16:creationId xmlns:a16="http://schemas.microsoft.com/office/drawing/2014/main" id="{A241DF66-4E9F-434D-9902-98120B0EF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167" y="2853081"/>
            <a:ext cx="3866918" cy="281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>
            <a:extLst>
              <a:ext uri="{FF2B5EF4-FFF2-40B4-BE49-F238E27FC236}">
                <a16:creationId xmlns:a16="http://schemas.microsoft.com/office/drawing/2014/main" id="{A18BD0C5-F02A-492A-A798-26619C995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908" y="107193"/>
            <a:ext cx="4071177" cy="27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0C889322-1984-4961-B57E-708DA2C7D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2" y="1453689"/>
            <a:ext cx="4325243" cy="2978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401"/>
            <a:ext cx="9144000" cy="94044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 </a:t>
            </a:r>
            <a:r>
              <a:rPr lang="en-GB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Special cycle 2</a:t>
            </a:r>
            <a:endParaRPr lang="en-GB" dirty="0"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C29799-F638-4B96-B507-611489850EB5}"/>
              </a:ext>
            </a:extLst>
          </p:cNvPr>
          <p:cNvCxnSpPr>
            <a:cxnSpLocks/>
          </p:cNvCxnSpPr>
          <p:nvPr/>
        </p:nvCxnSpPr>
        <p:spPr>
          <a:xfrm flipV="1">
            <a:off x="7239782" y="1079245"/>
            <a:ext cx="0" cy="1136444"/>
          </a:xfrm>
          <a:prstGeom prst="straightConnector1">
            <a:avLst/>
          </a:prstGeom>
          <a:ln>
            <a:solidFill>
              <a:srgbClr val="0099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720B846-FB44-4488-A412-05ABC4FDD649}"/>
              </a:ext>
            </a:extLst>
          </p:cNvPr>
          <p:cNvCxnSpPr>
            <a:cxnSpLocks/>
          </p:cNvCxnSpPr>
          <p:nvPr/>
        </p:nvCxnSpPr>
        <p:spPr>
          <a:xfrm flipV="1">
            <a:off x="7223703" y="3787907"/>
            <a:ext cx="0" cy="1115788"/>
          </a:xfrm>
          <a:prstGeom prst="straightConnector1">
            <a:avLst/>
          </a:prstGeom>
          <a:ln>
            <a:solidFill>
              <a:srgbClr val="0099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823005-90A6-415F-8023-C09CA44514CD}"/>
                  </a:ext>
                </a:extLst>
              </p:cNvPr>
              <p:cNvSpPr txBox="1"/>
              <p:nvPr/>
            </p:nvSpPr>
            <p:spPr>
              <a:xfrm>
                <a:off x="7232236" y="1504893"/>
                <a:ext cx="210504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∆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𝑎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0.00122 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Tm</m:t>
                      </m:r>
                    </m:oMath>
                  </m:oMathPara>
                </a14:m>
                <a:endParaRPr lang="en-GB" sz="1600" dirty="0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823005-90A6-415F-8023-C09CA44514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2236" y="1504893"/>
                <a:ext cx="2105047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238D8C-B521-4E6A-AD11-57876E3B0C2F}"/>
                  </a:ext>
                </a:extLst>
              </p:cNvPr>
              <p:cNvSpPr txBox="1"/>
              <p:nvPr/>
            </p:nvSpPr>
            <p:spPr>
              <a:xfrm>
                <a:off x="7223703" y="4289607"/>
                <a:ext cx="210504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∆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𝑟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0.51</m:t>
                      </m:r>
                      <m:r>
                        <m:rPr>
                          <m:nor/>
                        </m:rPr>
                        <a:rPr lang="en-US" sz="1600" b="0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dirty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‰</m:t>
                      </m:r>
                    </m:oMath>
                  </m:oMathPara>
                </a14:m>
                <a:endParaRPr lang="en-GB" sz="1600" dirty="0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238D8C-B521-4E6A-AD11-57876E3B0C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03" y="4289607"/>
                <a:ext cx="2105047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BB018246-0960-43AD-82FE-0509E57D3374}"/>
              </a:ext>
            </a:extLst>
          </p:cNvPr>
          <p:cNvSpPr txBox="1"/>
          <p:nvPr/>
        </p:nvSpPr>
        <p:spPr>
          <a:xfrm>
            <a:off x="537874" y="4639788"/>
            <a:ext cx="3594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“Standard”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scans: </a:t>
            </a:r>
            <a:r>
              <a:rPr lang="en-US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CC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CC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scans: </a:t>
            </a:r>
            <a:r>
              <a:rPr lang="en-US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68B4DF80-1C06-4C96-934E-6427929FA8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66F248-6472-41C9-A9BE-251A3B6F2010}"/>
                  </a:ext>
                </a:extLst>
              </p:cNvPr>
              <p:cNvSpPr txBox="1"/>
              <p:nvPr/>
            </p:nvSpPr>
            <p:spPr>
              <a:xfrm>
                <a:off x="0" y="5593976"/>
                <a:ext cx="9144000" cy="64633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 non-linearity due to the change of magnetization branch is observed.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maximum width is </a:t>
                </a:r>
                <a:r>
                  <a:rPr lang="en-US" dirty="0">
                    <a:solidFill>
                      <a:srgbClr val="005CB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∼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mTm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(0.5</a:t>
                </a:r>
                <a14:m>
                  <m:oMath xmlns:m="http://schemas.openxmlformats.org/officeDocument/2006/math">
                    <m:r>
                      <a:rPr lang="en-US" sz="1800" b="0" i="0" dirty="0" smtClean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n-GB" sz="1800" dirty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).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66F248-6472-41C9-A9BE-251A3B6F2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93976"/>
                <a:ext cx="9144000" cy="646331"/>
              </a:xfrm>
              <a:prstGeom prst="rect">
                <a:avLst/>
              </a:prstGeom>
              <a:blipFill>
                <a:blip r:embed="rId7"/>
                <a:stretch>
                  <a:fillRect l="-400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8895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>
            <a:extLst>
              <a:ext uri="{FF2B5EF4-FFF2-40B4-BE49-F238E27FC236}">
                <a16:creationId xmlns:a16="http://schemas.microsoft.com/office/drawing/2014/main" id="{4F1C0078-5DF4-4325-8158-0CA63EE55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327" y="1716858"/>
            <a:ext cx="4178948" cy="304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>
            <a:extLst>
              <a:ext uri="{FF2B5EF4-FFF2-40B4-BE49-F238E27FC236}">
                <a16:creationId xmlns:a16="http://schemas.microsoft.com/office/drawing/2014/main" id="{5615AB14-F5F2-4EEF-9970-6F2A4B387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8" y="1695202"/>
            <a:ext cx="4493535" cy="307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5" name="Title 15">
            <a:extLst>
              <a:ext uri="{FF2B5EF4-FFF2-40B4-BE49-F238E27FC236}">
                <a16:creationId xmlns:a16="http://schemas.microsoft.com/office/drawing/2014/main" id="{9C9CADC1-508B-48CB-A600-D40C12E53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" y="215652"/>
            <a:ext cx="9205380" cy="939800"/>
          </a:xfrm>
        </p:spPr>
        <p:txBody>
          <a:bodyPr>
            <a:normAutofit fontScale="90000"/>
          </a:bodyPr>
          <a:lstStyle/>
          <a:p>
            <a:r>
              <a:rPr lang="en-US" dirty="0">
                <a:cs typeface="Calibri" panose="020F0502020204030204" pitchFamily="34" charset="0"/>
              </a:rPr>
              <a:t> </a:t>
            </a:r>
            <a:r>
              <a:rPr lang="en-GB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Special cycle </a:t>
            </a:r>
            <a:r>
              <a:rPr lang="en-US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2: </a:t>
            </a:r>
            <a:br>
              <a:rPr lang="en-US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</a:br>
            <a:r>
              <a:rPr lang="en-US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 reproducibility of the linear coefficient</a:t>
            </a:r>
            <a:endParaRPr lang="en-GB" dirty="0"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98E366-9355-4E70-9DC8-8775700BB31E}"/>
                  </a:ext>
                </a:extLst>
              </p:cNvPr>
              <p:cNvSpPr txBox="1"/>
              <p:nvPr/>
            </p:nvSpPr>
            <p:spPr>
              <a:xfrm>
                <a:off x="0" y="5279701"/>
                <a:ext cx="9142627" cy="92333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mean value of the linear coefficient during special test cycle 1 is 0.032516 Tm/A.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For all scans, the max. difference in linear coefficient is 0.036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mTm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/A (1.11</a:t>
                </a:r>
                <a:r>
                  <a:rPr lang="en-GB" sz="1800" dirty="0">
                    <a:solidFill>
                      <a:srgbClr val="005CB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800" dirty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For “standard”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vdM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scans, the max. difference in linear coefficient is  8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uTm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/A (0.25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800" dirty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).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98E366-9355-4E70-9DC8-8775700BB3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79701"/>
                <a:ext cx="9142627" cy="923330"/>
              </a:xfrm>
              <a:prstGeom prst="rect">
                <a:avLst/>
              </a:prstGeom>
              <a:blipFill>
                <a:blip r:embed="rId4"/>
                <a:stretch>
                  <a:fillRect l="-400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C4226A87-BE22-49D3-8B34-7E2C50862A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73306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A75ADAA-7DDB-44D5-85F2-EECE2A91A996}"/>
              </a:ext>
            </a:extLst>
          </p:cNvPr>
          <p:cNvSpPr txBox="1"/>
          <p:nvPr/>
        </p:nvSpPr>
        <p:spPr>
          <a:xfrm>
            <a:off x="-161158" y="1101930"/>
            <a:ext cx="9466315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7250" lvl="1" indent="-400050">
              <a:buFont typeface="+mj-lt"/>
              <a:buAutoNum type="romanUcPeriod"/>
            </a:pPr>
            <a:r>
              <a:rPr lang="en-GB" b="1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Standard test cycles:</a:t>
            </a:r>
          </a:p>
          <a:p>
            <a:pPr algn="l"/>
            <a:endParaRPr lang="en-GB" sz="1000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+mj-lt"/>
              <a:buAutoNum type="arabicPeriod"/>
            </a:pP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Standard cycle in AP2, no current in AP1 (2h) </a:t>
            </a:r>
          </a:p>
          <a:p>
            <a:pPr lvl="1">
              <a:buFont typeface="+mj-lt"/>
              <a:buAutoNum type="arabicPeriod"/>
            </a:pP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Standard cycle in AP2, nominal current in AP1 (2h)</a:t>
            </a:r>
          </a:p>
          <a:p>
            <a:pPr lvl="1">
              <a:buFont typeface="+mj-lt"/>
              <a:buAutoNum type="arabicPeriod"/>
            </a:pP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Standard cycle in AP2, negative nominal current in AP1 (2h)</a:t>
            </a:r>
            <a:endParaRPr lang="en-GB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+mj-lt"/>
              <a:buAutoNum type="arabicPeriod"/>
            </a:pPr>
            <a:r>
              <a:rPr lang="en-GB" b="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Standard cycle in AP1, no current in AP2 (2h)</a:t>
            </a:r>
          </a:p>
          <a:p>
            <a:pPr lvl="1">
              <a:buFont typeface="+mj-lt"/>
              <a:buAutoNum type="arabicPeriod"/>
            </a:pPr>
            <a:r>
              <a:rPr lang="en-GB" b="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Standard cycle in AP1, nominal current in AP2 (2h)</a:t>
            </a:r>
          </a:p>
          <a:p>
            <a:pPr algn="l"/>
            <a:endParaRPr lang="en-GB" b="1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57250" lvl="1" indent="-400050">
              <a:buFont typeface="+mj-lt"/>
              <a:buAutoNum type="romanUcPeriod" startAt="2"/>
            </a:pPr>
            <a:r>
              <a:rPr lang="en-GB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 test cycles:</a:t>
            </a:r>
          </a:p>
          <a:p>
            <a:pPr algn="l">
              <a:buFont typeface="+mj-lt"/>
              <a:buAutoNum type="arabicPeriod"/>
            </a:pPr>
            <a:endParaRPr lang="en-GB" sz="1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+mj-lt"/>
              <a:buAutoNum type="romanUcPeriod"/>
            </a:pPr>
            <a:r>
              <a:rPr lang="en-GB" b="0" i="0" dirty="0">
                <a:solidFill>
                  <a:srgbClr val="0055A2"/>
                </a:solidFill>
                <a:effectLst/>
                <a:latin typeface="Calibri,sans-serif"/>
              </a:rPr>
              <a:t> S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pecial cycle “</a:t>
            </a: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MCBYV.4L1.B1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” in AP1, special cycle “</a:t>
            </a:r>
            <a:r>
              <a:rPr lang="en-GB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MCBYH.4L1.B2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” in AP2 (4h)  [</a:t>
            </a:r>
            <a:r>
              <a:rPr lang="en-GB" dirty="0">
                <a:solidFill>
                  <a:srgbClr val="0055A2"/>
                </a:solidFill>
                <a:latin typeface="Calibri,sans-serif"/>
              </a:rPr>
              <a:t>6016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  <a:p>
            <a:pPr lvl="1">
              <a:buFont typeface="+mj-lt"/>
              <a:buAutoNum type="romanUcPeriod"/>
            </a:pP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Special cycle “</a:t>
            </a: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MCBYV.B4R1.B1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” in AP1, special cycle “</a:t>
            </a:r>
            <a:r>
              <a:rPr lang="en-GB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MCBYH.B4R1.B2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” in AP2 (4h) [</a:t>
            </a:r>
            <a:r>
              <a:rPr lang="en-GB" dirty="0">
                <a:solidFill>
                  <a:srgbClr val="0055A2"/>
                </a:solidFill>
                <a:latin typeface="Calibri,sans-serif"/>
              </a:rPr>
              <a:t>6016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  <a:p>
            <a:pPr lvl="1">
              <a:buFont typeface="+mj-lt"/>
              <a:buAutoNum type="romanUcPeriod"/>
            </a:pPr>
            <a:r>
              <a:rPr lang="en-GB" b="0" i="0" dirty="0">
                <a:solidFill>
                  <a:srgbClr val="0055A0"/>
                </a:solidFill>
                <a:effectLst/>
                <a:latin typeface="Calibri,sans-serif"/>
              </a:rPr>
              <a:t> S</a:t>
            </a:r>
            <a:r>
              <a:rPr lang="en-GB" kern="1200" dirty="0">
                <a:solidFill>
                  <a:srgbClr val="0055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pecial cycle “MCBYV.4L1.B1” in AP1, special cycle “</a:t>
            </a:r>
            <a:r>
              <a:rPr lang="en-GB" b="1" kern="1200" dirty="0">
                <a:solidFill>
                  <a:srgbClr val="0055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MCBYH.4L1.B2</a:t>
            </a:r>
            <a:r>
              <a:rPr lang="en-GB" kern="1200" dirty="0">
                <a:solidFill>
                  <a:srgbClr val="0055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” in AP2 (2h)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en-GB" b="0" i="0" dirty="0">
                <a:solidFill>
                  <a:srgbClr val="0055A0"/>
                </a:solidFill>
                <a:effectLst/>
                <a:latin typeface="Calibri,sans-serif"/>
              </a:rPr>
              <a:t>7300]</a:t>
            </a:r>
          </a:p>
          <a:p>
            <a:pPr lvl="1">
              <a:buFont typeface="+mj-lt"/>
              <a:buAutoNum type="romanUcPeriod"/>
            </a:pPr>
            <a:endParaRPr lang="en-GB" b="1" dirty="0">
              <a:solidFill>
                <a:srgbClr val="0055A2"/>
              </a:solidFill>
              <a:latin typeface="Calibri,sans-serif"/>
            </a:endParaRPr>
          </a:p>
          <a:p>
            <a:pPr marL="857250" lvl="1" indent="-400050">
              <a:buFont typeface="+mj-lt"/>
              <a:buAutoNum type="romanUcPeriod" startAt="3"/>
            </a:pPr>
            <a:r>
              <a:rPr lang="en-GB" b="1" dirty="0">
                <a:solidFill>
                  <a:srgbClr val="0055A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 cycles for the validation of the ROXIE model:</a:t>
            </a:r>
          </a:p>
          <a:p>
            <a:pPr algn="l"/>
            <a:endParaRPr lang="en-GB" sz="1000" b="1" dirty="0">
              <a:solidFill>
                <a:srgbClr val="0055A2"/>
              </a:solidFill>
              <a:latin typeface="Calibri,sans-serif"/>
            </a:endParaRPr>
          </a:p>
          <a:p>
            <a:pPr lvl="1">
              <a:buFont typeface="+mj-lt"/>
              <a:buAutoNum type="arabicPeriod"/>
            </a:pP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Special cycle “ROXIE1” in AP2, no current in AP1 </a:t>
            </a: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(3h)</a:t>
            </a:r>
            <a:endParaRPr lang="en-GB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+mj-lt"/>
              <a:buAutoNum type="arabicPeriod"/>
            </a:pPr>
            <a:r>
              <a:rPr lang="en-GB" dirty="0">
                <a:solidFill>
                  <a:srgbClr val="0055A0"/>
                </a:solidFill>
                <a:latin typeface="Calibri,sans-serif"/>
              </a:rPr>
              <a:t> 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Special cycle “ROXIE2” in AP2, no current in AP1 </a:t>
            </a: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(2h)</a:t>
            </a:r>
            <a:endParaRPr lang="en-GB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buFont typeface="+mj-lt"/>
              <a:buAutoNum type="arabicPeriod"/>
            </a:pPr>
            <a:endParaRPr lang="en-GB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GB" dirty="0">
              <a:solidFill>
                <a:srgbClr val="0055A2"/>
              </a:solidFill>
              <a:latin typeface="Calibri,sans-serif"/>
            </a:endParaRPr>
          </a:p>
          <a:p>
            <a:pPr algn="l"/>
            <a:endParaRPr lang="en-GB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74"/>
            <a:ext cx="8686800" cy="940443"/>
          </a:xfrm>
        </p:spPr>
        <p:txBody>
          <a:bodyPr/>
          <a:lstStyle/>
          <a:p>
            <a:r>
              <a:rPr lang="en-US" dirty="0"/>
              <a:t> Test program at 4.5 K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1001486" y="6362377"/>
            <a:ext cx="4101449" cy="365125"/>
          </a:xfrm>
          <a:prstGeom prst="rect">
            <a:avLst/>
          </a:prstGeo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014FC0-75C8-44F5-858B-5DC5B201730D}"/>
              </a:ext>
            </a:extLst>
          </p:cNvPr>
          <p:cNvSpPr txBox="1"/>
          <p:nvPr/>
        </p:nvSpPr>
        <p:spPr>
          <a:xfrm>
            <a:off x="6522980" y="1784766"/>
            <a:ext cx="2376483" cy="1200329"/>
          </a:xfrm>
          <a:prstGeom prst="rect">
            <a:avLst/>
          </a:prstGeom>
          <a:solidFill>
            <a:schemeClr val="bg1">
              <a:lumMod val="50000"/>
              <a:alpha val="44000"/>
            </a:schemeClr>
          </a:solidFill>
          <a:ln w="222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Cycles not performed due to issues with the </a:t>
            </a:r>
            <a:r>
              <a:rPr lang="en-GB" b="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</a:rPr>
              <a:t>rotating shaft in AP1 after the cool down.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2154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>
            <a:extLst>
              <a:ext uri="{FF2B5EF4-FFF2-40B4-BE49-F238E27FC236}">
                <a16:creationId xmlns:a16="http://schemas.microsoft.com/office/drawing/2014/main" id="{8D681478-33F3-439C-9162-2AC9D9D8F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098" y="2862870"/>
            <a:ext cx="3955742" cy="285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>
            <a:extLst>
              <a:ext uri="{FF2B5EF4-FFF2-40B4-BE49-F238E27FC236}">
                <a16:creationId xmlns:a16="http://schemas.microsoft.com/office/drawing/2014/main" id="{911B0850-6A20-44F4-AC8A-11B31E727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741" y="171532"/>
            <a:ext cx="4221014" cy="285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060DCB6B-1976-40CE-A5ED-0F62D5931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2" y="1549019"/>
            <a:ext cx="4273130" cy="300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401"/>
            <a:ext cx="9144000" cy="94044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 </a:t>
            </a:r>
            <a:r>
              <a:rPr lang="en-GB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Special cycle 3</a:t>
            </a:r>
            <a:endParaRPr lang="en-GB" dirty="0"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C29799-F638-4B96-B507-611489850EB5}"/>
              </a:ext>
            </a:extLst>
          </p:cNvPr>
          <p:cNvCxnSpPr>
            <a:cxnSpLocks/>
          </p:cNvCxnSpPr>
          <p:nvPr/>
        </p:nvCxnSpPr>
        <p:spPr>
          <a:xfrm flipV="1">
            <a:off x="6820291" y="830971"/>
            <a:ext cx="0" cy="1401241"/>
          </a:xfrm>
          <a:prstGeom prst="straightConnector1">
            <a:avLst/>
          </a:prstGeom>
          <a:ln>
            <a:solidFill>
              <a:srgbClr val="0099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720B846-FB44-4488-A412-05ABC4FDD649}"/>
              </a:ext>
            </a:extLst>
          </p:cNvPr>
          <p:cNvCxnSpPr>
            <a:cxnSpLocks/>
          </p:cNvCxnSpPr>
          <p:nvPr/>
        </p:nvCxnSpPr>
        <p:spPr>
          <a:xfrm flipV="1">
            <a:off x="6820291" y="3518778"/>
            <a:ext cx="8965" cy="1402846"/>
          </a:xfrm>
          <a:prstGeom prst="straightConnector1">
            <a:avLst/>
          </a:prstGeom>
          <a:ln>
            <a:solidFill>
              <a:srgbClr val="0099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823005-90A6-415F-8023-C09CA44514CD}"/>
                  </a:ext>
                </a:extLst>
              </p:cNvPr>
              <p:cNvSpPr txBox="1"/>
              <p:nvPr/>
            </p:nvSpPr>
            <p:spPr>
              <a:xfrm>
                <a:off x="5989024" y="2319860"/>
                <a:ext cx="210504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∆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𝑎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=0.00</m:t>
                      </m:r>
                      <m:r>
                        <a:rPr lang="en-US" sz="160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1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28 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Tm</m:t>
                      </m:r>
                    </m:oMath>
                  </m:oMathPara>
                </a14:m>
                <a:endParaRPr lang="en-GB" sz="1600" dirty="0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823005-90A6-415F-8023-C09CA44514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9024" y="2319860"/>
                <a:ext cx="2105047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238D8C-B521-4E6A-AD11-57876E3B0C2F}"/>
                  </a:ext>
                </a:extLst>
              </p:cNvPr>
              <p:cNvSpPr txBox="1"/>
              <p:nvPr/>
            </p:nvSpPr>
            <p:spPr>
              <a:xfrm>
                <a:off x="6080329" y="5009120"/>
                <a:ext cx="210504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∆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𝑟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0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.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53</m:t>
                      </m:r>
                      <m:r>
                        <m:rPr>
                          <m:nor/>
                        </m:rPr>
                        <a:rPr lang="en-US" sz="1600" b="0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dirty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‰</m:t>
                      </m:r>
                    </m:oMath>
                  </m:oMathPara>
                </a14:m>
                <a:endParaRPr lang="en-GB" sz="1600" dirty="0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238D8C-B521-4E6A-AD11-57876E3B0C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0329" y="5009120"/>
                <a:ext cx="2105047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BB018246-0960-43AD-82FE-0509E57D3374}"/>
              </a:ext>
            </a:extLst>
          </p:cNvPr>
          <p:cNvSpPr txBox="1"/>
          <p:nvPr/>
        </p:nvSpPr>
        <p:spPr>
          <a:xfrm>
            <a:off x="537874" y="4639788"/>
            <a:ext cx="359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Non-standard scans: </a:t>
            </a:r>
            <a:r>
              <a:rPr lang="en-US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68B4DF80-1C06-4C96-934E-6427929FA8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66F248-6472-41C9-A9BE-251A3B6F2010}"/>
                  </a:ext>
                </a:extLst>
              </p:cNvPr>
              <p:cNvSpPr txBox="1"/>
              <p:nvPr/>
            </p:nvSpPr>
            <p:spPr>
              <a:xfrm>
                <a:off x="0" y="5665870"/>
                <a:ext cx="9144000" cy="64633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 non-linearity due to the change of magnetization branch is observed.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maximum width is </a:t>
                </a:r>
                <a:r>
                  <a:rPr lang="en-US" dirty="0">
                    <a:solidFill>
                      <a:srgbClr val="005CB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∼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mTm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(0.5</a:t>
                </a:r>
                <a14:m>
                  <m:oMath xmlns:m="http://schemas.openxmlformats.org/officeDocument/2006/math">
                    <m:r>
                      <a:rPr lang="en-US" sz="1800" b="0" i="0" dirty="0" smtClean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m:rPr>
                        <m:nor/>
                      </m:rPr>
                      <a:rPr lang="en-GB" sz="1800" dirty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).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466F248-6472-41C9-A9BE-251A3B6F2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65870"/>
                <a:ext cx="9144000" cy="646331"/>
              </a:xfrm>
              <a:prstGeom prst="rect">
                <a:avLst/>
              </a:prstGeom>
              <a:blipFill>
                <a:blip r:embed="rId7"/>
                <a:stretch>
                  <a:fillRect l="-400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7381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>
            <a:extLst>
              <a:ext uri="{FF2B5EF4-FFF2-40B4-BE49-F238E27FC236}">
                <a16:creationId xmlns:a16="http://schemas.microsoft.com/office/drawing/2014/main" id="{9517EDA9-0AC0-4100-9910-CC931A155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326" y="1716858"/>
            <a:ext cx="4178949" cy="304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>
            <a:extLst>
              <a:ext uri="{FF2B5EF4-FFF2-40B4-BE49-F238E27FC236}">
                <a16:creationId xmlns:a16="http://schemas.microsoft.com/office/drawing/2014/main" id="{E0634121-2C00-43CD-A8C7-6234E75B0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3" y="1695953"/>
            <a:ext cx="4419600" cy="30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5" name="Title 15">
            <a:extLst>
              <a:ext uri="{FF2B5EF4-FFF2-40B4-BE49-F238E27FC236}">
                <a16:creationId xmlns:a16="http://schemas.microsoft.com/office/drawing/2014/main" id="{9C9CADC1-508B-48CB-A600-D40C12E53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" y="215652"/>
            <a:ext cx="9205380" cy="939800"/>
          </a:xfrm>
        </p:spPr>
        <p:txBody>
          <a:bodyPr>
            <a:normAutofit fontScale="90000"/>
          </a:bodyPr>
          <a:lstStyle/>
          <a:p>
            <a:r>
              <a:rPr lang="en-US" dirty="0">
                <a:cs typeface="Calibri" panose="020F0502020204030204" pitchFamily="34" charset="0"/>
              </a:rPr>
              <a:t> </a:t>
            </a:r>
            <a:r>
              <a:rPr lang="en-GB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Special cycle </a:t>
            </a:r>
            <a:r>
              <a:rPr lang="en-US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3: </a:t>
            </a:r>
            <a:br>
              <a:rPr lang="en-US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</a:br>
            <a:r>
              <a:rPr lang="en-US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 reproducibility of the linear coefficient</a:t>
            </a:r>
            <a:endParaRPr lang="en-GB" dirty="0"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98E366-9355-4E70-9DC8-8775700BB31E}"/>
                  </a:ext>
                </a:extLst>
              </p:cNvPr>
              <p:cNvSpPr txBox="1"/>
              <p:nvPr/>
            </p:nvSpPr>
            <p:spPr>
              <a:xfrm>
                <a:off x="1373" y="5560907"/>
                <a:ext cx="9142627" cy="64633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mean value of the linear coefficient during special test cycle 1 is 0.032491 Tm/A.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For all scans, the max. difference in linear coefficient is 0.037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mTm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/A (1.14</a:t>
                </a:r>
                <a:r>
                  <a:rPr lang="en-GB" sz="1800" dirty="0">
                    <a:solidFill>
                      <a:srgbClr val="005CB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800" dirty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).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198E366-9355-4E70-9DC8-8775700BB3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3" y="5560907"/>
                <a:ext cx="9142627" cy="646331"/>
              </a:xfrm>
              <a:prstGeom prst="rect">
                <a:avLst/>
              </a:prstGeom>
              <a:blipFill>
                <a:blip r:embed="rId4"/>
                <a:stretch>
                  <a:fillRect l="-400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C4226A87-BE22-49D3-8B34-7E2C50862A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519053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4A4D0E9-9473-4650-973D-703A462ACD1C}"/>
              </a:ext>
            </a:extLst>
          </p:cNvPr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55A0"/>
          </a:solidFill>
        </p:spPr>
        <p:txBody>
          <a:bodyPr wrap="square" rtlCol="0">
            <a:spAutoFit/>
          </a:bodyPr>
          <a:lstStyle/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66399F-866B-488C-8DEC-29DA2E3DB757}"/>
              </a:ext>
            </a:extLst>
          </p:cNvPr>
          <p:cNvSpPr txBox="1"/>
          <p:nvPr/>
        </p:nvSpPr>
        <p:spPr>
          <a:xfrm>
            <a:off x="1134035" y="1683603"/>
            <a:ext cx="687592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1"/>
                </a:solidFill>
                <a:latin typeface="Arial (Body)"/>
                <a:cs typeface="Calibri" panose="020F0502020204030204" pitchFamily="34" charset="0"/>
              </a:rPr>
              <a:t>Comparison between  standard and special </a:t>
            </a:r>
          </a:p>
          <a:p>
            <a:pPr algn="ctr"/>
            <a:r>
              <a:rPr lang="en-US" sz="4600" dirty="0">
                <a:solidFill>
                  <a:schemeClr val="bg1"/>
                </a:solidFill>
                <a:latin typeface="Arial (Body)"/>
                <a:cs typeface="Calibri" panose="020F0502020204030204" pitchFamily="34" charset="0"/>
              </a:rPr>
              <a:t>test cycles</a:t>
            </a:r>
            <a:endParaRPr lang="en-GB" sz="4600" dirty="0">
              <a:solidFill>
                <a:schemeClr val="bg1"/>
              </a:solidFill>
              <a:latin typeface="Arial (Body)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602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81C62098-E209-48B7-9E7A-60DCCACBC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4759"/>
            <a:ext cx="4359127" cy="312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65200EED-355C-4B22-8197-E3CD9A38B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74"/>
            <a:ext cx="8686800" cy="94044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 Comparison: special cycles 1&amp;2</a:t>
            </a:r>
            <a:endParaRPr lang="en-GB" dirty="0">
              <a:cs typeface="Calibri" panose="020F0502020204030204" pitchFamily="34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5F97849-6DD4-4673-A4D9-6309ACC9E4E5}"/>
              </a:ext>
            </a:extLst>
          </p:cNvPr>
          <p:cNvSpPr txBox="1">
            <a:spLocks/>
          </p:cNvSpPr>
          <p:nvPr/>
        </p:nvSpPr>
        <p:spPr>
          <a:xfrm>
            <a:off x="457200" y="194223"/>
            <a:ext cx="8686800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B3AC96D5-52EE-4E72-B5C8-2022A2549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848D4888-E4EA-485B-AD6A-530009E74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27786"/>
            <a:ext cx="4359127" cy="311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9">
            <a:extLst>
              <a:ext uri="{FF2B5EF4-FFF2-40B4-BE49-F238E27FC236}">
                <a16:creationId xmlns:a16="http://schemas.microsoft.com/office/drawing/2014/main" id="{8F7A8A57-7A3E-4225-B452-8D73BD2CC2C8}"/>
              </a:ext>
            </a:extLst>
          </p:cNvPr>
          <p:cNvSpPr txBox="1"/>
          <p:nvPr/>
        </p:nvSpPr>
        <p:spPr>
          <a:xfrm>
            <a:off x="1373" y="4985471"/>
            <a:ext cx="9142627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maximum width of non-linearity during </a:t>
            </a:r>
            <a:r>
              <a:rPr lang="en-US" dirty="0" err="1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scans is always within the full hysteresis width obtained by ramping up/down to nominal level (“major magnetization loop”).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5CB0"/>
                </a:solidFill>
                <a:effectLst/>
                <a:latin typeface="Calibri" panose="020F0502020204030204" pitchFamily="34" charset="0"/>
              </a:rPr>
              <a:t>The transition from one branch to the other for the </a:t>
            </a:r>
            <a:r>
              <a:rPr lang="en-GB" b="0" i="0" dirty="0" err="1">
                <a:solidFill>
                  <a:srgbClr val="005CB0"/>
                </a:solidFill>
                <a:effectLst/>
                <a:latin typeface="Calibri" panose="020F0502020204030204" pitchFamily="34" charset="0"/>
              </a:rPr>
              <a:t>vdM</a:t>
            </a:r>
            <a:r>
              <a:rPr lang="en-GB" b="0" i="0" dirty="0">
                <a:solidFill>
                  <a:srgbClr val="005CB0"/>
                </a:solidFill>
                <a:effectLst/>
                <a:latin typeface="Calibri" panose="020F0502020204030204" pitchFamily="34" charset="0"/>
              </a:rPr>
              <a:t> scans </a:t>
            </a: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occurs faster for low amplitude cycles (“minor magnetization loops”). 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693B7F2-24C7-43E8-BBA8-C546C8764F72}"/>
              </a:ext>
            </a:extLst>
          </p:cNvPr>
          <p:cNvCxnSpPr>
            <a:cxnSpLocks/>
          </p:cNvCxnSpPr>
          <p:nvPr/>
        </p:nvCxnSpPr>
        <p:spPr>
          <a:xfrm flipH="1" flipV="1">
            <a:off x="7817224" y="2510026"/>
            <a:ext cx="475130" cy="539480"/>
          </a:xfrm>
          <a:prstGeom prst="straightConnector1">
            <a:avLst/>
          </a:prstGeom>
          <a:ln>
            <a:solidFill>
              <a:srgbClr val="1DBDB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47DC441-7E67-431C-937D-FF547B375797}"/>
              </a:ext>
            </a:extLst>
          </p:cNvPr>
          <p:cNvCxnSpPr>
            <a:cxnSpLocks/>
          </p:cNvCxnSpPr>
          <p:nvPr/>
        </p:nvCxnSpPr>
        <p:spPr>
          <a:xfrm flipH="1" flipV="1">
            <a:off x="6936404" y="2460720"/>
            <a:ext cx="242047" cy="493059"/>
          </a:xfrm>
          <a:prstGeom prst="straightConnector1">
            <a:avLst/>
          </a:prstGeom>
          <a:ln>
            <a:solidFill>
              <a:srgbClr val="CC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693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>
            <a:extLst>
              <a:ext uri="{FF2B5EF4-FFF2-40B4-BE49-F238E27FC236}">
                <a16:creationId xmlns:a16="http://schemas.microsoft.com/office/drawing/2014/main" id="{0ED38926-55DF-4688-B87A-73C709A9F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595" y="1301032"/>
            <a:ext cx="4701791" cy="317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EC77659-531B-4C93-9C1F-7159DBE79E7F}"/>
              </a:ext>
            </a:extLst>
          </p:cNvPr>
          <p:cNvCxnSpPr>
            <a:cxnSpLocks/>
          </p:cNvCxnSpPr>
          <p:nvPr/>
        </p:nvCxnSpPr>
        <p:spPr>
          <a:xfrm flipH="1" flipV="1">
            <a:off x="7512424" y="2043953"/>
            <a:ext cx="515053" cy="439271"/>
          </a:xfrm>
          <a:prstGeom prst="straightConnector1">
            <a:avLst/>
          </a:prstGeom>
          <a:ln>
            <a:solidFill>
              <a:srgbClr val="1DBDB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AD77688-D613-41DC-A780-FD03D821E9CE}"/>
              </a:ext>
            </a:extLst>
          </p:cNvPr>
          <p:cNvCxnSpPr>
            <a:cxnSpLocks/>
          </p:cNvCxnSpPr>
          <p:nvPr/>
        </p:nvCxnSpPr>
        <p:spPr>
          <a:xfrm flipH="1" flipV="1">
            <a:off x="7639742" y="2537088"/>
            <a:ext cx="426240" cy="6290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1A4FBB4-6F64-46F6-8146-5EE4F1E8CE34}"/>
              </a:ext>
            </a:extLst>
          </p:cNvPr>
          <p:cNvCxnSpPr>
            <a:cxnSpLocks/>
          </p:cNvCxnSpPr>
          <p:nvPr/>
        </p:nvCxnSpPr>
        <p:spPr>
          <a:xfrm>
            <a:off x="6885010" y="3339354"/>
            <a:ext cx="704760" cy="8964"/>
          </a:xfrm>
          <a:prstGeom prst="straightConnector1">
            <a:avLst/>
          </a:prstGeom>
          <a:ln>
            <a:solidFill>
              <a:srgbClr val="0099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7747F67-CE60-431F-8D19-1ABA4A07C6DF}"/>
              </a:ext>
            </a:extLst>
          </p:cNvPr>
          <p:cNvCxnSpPr>
            <a:cxnSpLocks/>
          </p:cNvCxnSpPr>
          <p:nvPr/>
        </p:nvCxnSpPr>
        <p:spPr>
          <a:xfrm flipH="1" flipV="1">
            <a:off x="6843317" y="2537088"/>
            <a:ext cx="530950" cy="219636"/>
          </a:xfrm>
          <a:prstGeom prst="straightConnector1">
            <a:avLst/>
          </a:prstGeom>
          <a:ln>
            <a:solidFill>
              <a:srgbClr val="0099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268" name="Picture 4">
            <a:extLst>
              <a:ext uri="{FF2B5EF4-FFF2-40B4-BE49-F238E27FC236}">
                <a16:creationId xmlns:a16="http://schemas.microsoft.com/office/drawing/2014/main" id="{626E877C-E3C0-4272-A4E4-79CB0F489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" y="1301032"/>
            <a:ext cx="4441594" cy="317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65200EED-355C-4B22-8197-E3CD9A38B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74"/>
            <a:ext cx="8686800" cy="94044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55A0"/>
                </a:solidFill>
                <a:cs typeface="Calibri" panose="020F0502020204030204" pitchFamily="34" charset="0"/>
              </a:rPr>
              <a:t> Comparison: special cycle 3</a:t>
            </a:r>
            <a:endParaRPr lang="en-GB" dirty="0">
              <a:cs typeface="Calibri" panose="020F0502020204030204" pitchFamily="34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5F97849-6DD4-4673-A4D9-6309ACC9E4E5}"/>
              </a:ext>
            </a:extLst>
          </p:cNvPr>
          <p:cNvSpPr txBox="1">
            <a:spLocks/>
          </p:cNvSpPr>
          <p:nvPr/>
        </p:nvSpPr>
        <p:spPr>
          <a:xfrm>
            <a:off x="457200" y="194223"/>
            <a:ext cx="8686800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B3AC96D5-52EE-4E72-B5C8-2022A2549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751D60D8-4A66-4AEF-B89C-6888A0A7B7B0}"/>
              </a:ext>
            </a:extLst>
          </p:cNvPr>
          <p:cNvSpPr txBox="1"/>
          <p:nvPr/>
        </p:nvSpPr>
        <p:spPr>
          <a:xfrm>
            <a:off x="1373" y="4985471"/>
            <a:ext cx="9142627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max. width of non-linearity during non-standard scans is always within the full hysteresis width obtained by ramping up/down to nominal level (“major magnetization loop”).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5CB0"/>
                </a:solidFill>
                <a:effectLst/>
                <a:latin typeface="Calibri" panose="020F0502020204030204" pitchFamily="34" charset="0"/>
              </a:rPr>
              <a:t>The transition from one branch to the other during scans is the main source of non-linearity </a:t>
            </a: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(“minor magnetization loops”).</a:t>
            </a:r>
          </a:p>
        </p:txBody>
      </p:sp>
    </p:spTree>
    <p:extLst>
      <p:ext uri="{BB962C8B-B14F-4D97-AF65-F5344CB8AC3E}">
        <p14:creationId xmlns:p14="http://schemas.microsoft.com/office/powerpoint/2010/main" val="28214695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4A4D0E9-9473-4650-973D-703A462ACD1C}"/>
              </a:ext>
            </a:extLst>
          </p:cNvPr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55A0"/>
          </a:solidFill>
        </p:spPr>
        <p:txBody>
          <a:bodyPr wrap="square" rtlCol="0">
            <a:spAutoFit/>
          </a:bodyPr>
          <a:lstStyle/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66399F-866B-488C-8DEC-29DA2E3DB757}"/>
              </a:ext>
            </a:extLst>
          </p:cNvPr>
          <p:cNvSpPr txBox="1"/>
          <p:nvPr/>
        </p:nvSpPr>
        <p:spPr>
          <a:xfrm>
            <a:off x="1134035" y="2338026"/>
            <a:ext cx="687592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1"/>
                </a:solidFill>
                <a:latin typeface="Arial (Body)"/>
                <a:cs typeface="Calibri" panose="020F0502020204030204" pitchFamily="34" charset="0"/>
              </a:rPr>
              <a:t>FiDeL model</a:t>
            </a:r>
            <a:endParaRPr lang="en-GB" sz="4600" dirty="0">
              <a:solidFill>
                <a:schemeClr val="bg1"/>
              </a:solidFill>
              <a:latin typeface="Arial (Body)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9514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9AB29-E734-4F10-AED9-7AE1F5537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960"/>
            <a:ext cx="9260541" cy="940443"/>
          </a:xfrm>
        </p:spPr>
        <p:txBody>
          <a:bodyPr>
            <a:noAutofit/>
          </a:bodyPr>
          <a:lstStyle/>
          <a:p>
            <a:r>
              <a:rPr lang="en-US" dirty="0">
                <a:cs typeface="Calibri" panose="020F0502020204030204" pitchFamily="34" charset="0"/>
              </a:rPr>
              <a:t> Mathematical description</a:t>
            </a:r>
            <a:endParaRPr lang="en-GB" dirty="0">
              <a:cs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7D0785-6A46-473A-ACEA-3CF7B0D20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409C5C-72CA-44BA-9DD3-69E4120307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947F5E-D0F6-4BA7-B6EC-58ABE9004A32}"/>
              </a:ext>
            </a:extLst>
          </p:cNvPr>
          <p:cNvSpPr txBox="1"/>
          <p:nvPr/>
        </p:nvSpPr>
        <p:spPr>
          <a:xfrm>
            <a:off x="369570" y="855699"/>
            <a:ext cx="8675818" cy="4170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Static components [5]: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Geometric:</a:t>
            </a:r>
          </a:p>
          <a:p>
            <a:pPr marL="914400" lvl="1" indent="-457200">
              <a:buFont typeface="+mj-lt"/>
              <a:buAutoNum type="arabicPeriod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GB" sz="1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DC magnetization:</a:t>
            </a:r>
          </a:p>
          <a:p>
            <a:pPr marL="914400" lvl="1" indent="-457200">
              <a:buFont typeface="+mj-lt"/>
              <a:buAutoNum type="arabicPeriod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+mj-lt"/>
              <a:buAutoNum type="arabicPeriod" startAt="3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Saturation:</a:t>
            </a:r>
          </a:p>
          <a:p>
            <a:pPr marL="914400" lvl="1" indent="-457200">
              <a:buFont typeface="+mj-lt"/>
              <a:buAutoNum type="arabicPeriod" startAt="3"/>
            </a:pP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+mj-lt"/>
              <a:buAutoNum type="arabicPeriod" startAt="3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4.	Residual magnetization:</a:t>
            </a:r>
          </a:p>
          <a:p>
            <a:pPr marL="914400" lvl="1" indent="-457200">
              <a:buFont typeface="+mj-lt"/>
              <a:buAutoNum type="arabicPeriod"/>
            </a:pP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58554D-2AD3-44EF-8EFE-81C342EB3C6E}"/>
                  </a:ext>
                </a:extLst>
              </p:cNvPr>
              <p:cNvSpPr txBox="1"/>
              <p:nvPr/>
            </p:nvSpPr>
            <p:spPr>
              <a:xfrm>
                <a:off x="1874516" y="1771934"/>
                <a:ext cx="2295051" cy="254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𝐺𝑒𝑜𝑚𝑒𝑡𝑟𝑖𝑐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 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𝛾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𝐺𝑒𝑜𝑚𝑒𝑡𝑟𝑖𝑐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𝐼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</m:oMath>
                  </m:oMathPara>
                </a14:m>
                <a:endParaRPr lang="en-US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58554D-2AD3-44EF-8EFE-81C342EB3C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516" y="1771934"/>
                <a:ext cx="2295051" cy="254237"/>
              </a:xfrm>
              <a:prstGeom prst="rect">
                <a:avLst/>
              </a:prstGeom>
              <a:blipFill>
                <a:blip r:embed="rId2"/>
                <a:stretch>
                  <a:fillRect l="-1326" t="-2439" b="-21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95A35FB-8A21-499C-95CF-B1BE992CD733}"/>
                  </a:ext>
                </a:extLst>
              </p:cNvPr>
              <p:cNvSpPr txBox="1"/>
              <p:nvPr/>
            </p:nvSpPr>
            <p:spPr>
              <a:xfrm>
                <a:off x="1850080" y="2369495"/>
                <a:ext cx="6479243" cy="573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𝐷𝐶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_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𝑀𝑎𝑔𝑛𝑒𝑡𝑖𝑧𝑎𝑡𝑖𝑜𝑛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𝜇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d>
                      <m:dPr>
                        <m:begChr m:val="|"/>
                        <m:endChr m:val="|"/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</m:d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num>
                              <m:den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2−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600" dirty="0"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𝑐</m:t>
                                        </m:r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 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𝑐</m:t>
                                        </m:r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𝑚𝑒𝑎𝑠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95A35FB-8A21-499C-95CF-B1BE992CD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080" y="2369495"/>
                <a:ext cx="6479243" cy="5736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D59D4E0-9314-4CDD-9631-B00BF1AE1E7E}"/>
                  </a:ext>
                </a:extLst>
              </p:cNvPr>
              <p:cNvSpPr txBox="1"/>
              <p:nvPr/>
            </p:nvSpPr>
            <p:spPr>
              <a:xfrm>
                <a:off x="1945312" y="3273265"/>
                <a:ext cx="6665351" cy="9855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𝑆𝑎𝑡𝑢𝑟𝑎𝑡𝑖𝑜𝑛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=1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</m:e>
                    </m:nary>
                    <m:r>
                      <a:rPr lang="en-US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𝐼</m:t>
                    </m:r>
                    <m:r>
                      <m:rPr>
                        <m:sty m:val="p"/>
                      </m:rP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n-US" sz="1600" b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</a:p>
              <a:p>
                <a:endParaRPr lang="en-US" sz="1000" b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r>
                  <a:rPr lang="en-US" sz="1600" b="0" dirty="0">
                    <a:ea typeface="Cambria Math" panose="02040503050406030204" pitchFamily="18" charset="0"/>
                    <a:cs typeface="Calibri" panose="020F0502020204030204" pitchFamily="34" charset="0"/>
                  </a:rPr>
                  <a:t>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=−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erf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𝑆</m:t>
                                </m:r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16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6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</m:d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6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𝑛𝑜𝑚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erf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en-US" sz="16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nary>
                      <m:naryPr>
                        <m:ctrlP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sup>
                      <m:e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𝑑𝑡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</m:e>
                    </m:nary>
                  </m:oMath>
                </a14:m>
                <a:endParaRPr lang="en-GB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D59D4E0-9314-4CDD-9631-B00BF1AE1E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5312" y="3273265"/>
                <a:ext cx="6665351" cy="985591"/>
              </a:xfrm>
              <a:prstGeom prst="rect">
                <a:avLst/>
              </a:prstGeom>
              <a:blipFill>
                <a:blip r:embed="rId4"/>
                <a:stretch>
                  <a:fillRect l="-1005" t="-401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5017EBD6-56B5-425B-8695-77596F55A5B5}"/>
              </a:ext>
            </a:extLst>
          </p:cNvPr>
          <p:cNvSpPr txBox="1"/>
          <p:nvPr/>
        </p:nvSpPr>
        <p:spPr>
          <a:xfrm>
            <a:off x="1814220" y="3791595"/>
            <a:ext cx="85183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where:</a:t>
            </a:r>
            <a:endParaRPr lang="en-GB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B3D7E4D-EF74-4404-896B-2B9EF6FE482B}"/>
                  </a:ext>
                </a:extLst>
              </p:cNvPr>
              <p:cNvSpPr txBox="1"/>
              <p:nvPr/>
            </p:nvSpPr>
            <p:spPr>
              <a:xfrm>
                <a:off x="1850080" y="4673448"/>
                <a:ext cx="4630270" cy="5112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𝑅𝑒𝑠𝑖𝑑𝑢𝑎𝑙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𝜌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d>
                      <m:dPr>
                        <m:begChr m:val="|"/>
                        <m:endChr m:val="|"/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</m:d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num>
                              <m:den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6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B3D7E4D-EF74-4404-896B-2B9EF6FE48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080" y="4673448"/>
                <a:ext cx="4630270" cy="5112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C483026-6968-4756-B9ED-AA314082784F}"/>
              </a:ext>
            </a:extLst>
          </p:cNvPr>
          <p:cNvSpPr txBox="1"/>
          <p:nvPr/>
        </p:nvSpPr>
        <p:spPr>
          <a:xfrm>
            <a:off x="1" y="5808715"/>
            <a:ext cx="9144000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55A2"/>
                </a:solidFill>
                <a:effectLst/>
                <a:latin typeface="Calibri" panose="020F0502020204030204" pitchFamily="34" charset="0"/>
              </a:rPr>
              <a:t>Note: this notation will be used throughout these slides. </a:t>
            </a:r>
          </a:p>
        </p:txBody>
      </p:sp>
      <p:sp>
        <p:nvSpPr>
          <p:cNvPr id="13" name="Date Placeholder 5">
            <a:extLst>
              <a:ext uri="{FF2B5EF4-FFF2-40B4-BE49-F238E27FC236}">
                <a16:creationId xmlns:a16="http://schemas.microsoft.com/office/drawing/2014/main" id="{FB4D7455-E08C-4B8E-9B9B-1675194B93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2EC0CD-33B0-4218-852C-AE9024FBC35D}"/>
              </a:ext>
            </a:extLst>
          </p:cNvPr>
          <p:cNvSpPr txBox="1"/>
          <p:nvPr/>
        </p:nvSpPr>
        <p:spPr>
          <a:xfrm>
            <a:off x="369570" y="5367159"/>
            <a:ext cx="72235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fitting coefficients are used for the operation. </a:t>
            </a:r>
          </a:p>
        </p:txBody>
      </p:sp>
    </p:spTree>
    <p:extLst>
      <p:ext uri="{BB962C8B-B14F-4D97-AF65-F5344CB8AC3E}">
        <p14:creationId xmlns:p14="http://schemas.microsoft.com/office/powerpoint/2010/main" val="8288405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4A4D0E9-9473-4650-973D-703A462ACD1C}"/>
              </a:ext>
            </a:extLst>
          </p:cNvPr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55A0"/>
          </a:solidFill>
        </p:spPr>
        <p:txBody>
          <a:bodyPr wrap="square" rtlCol="0">
            <a:spAutoFit/>
          </a:bodyPr>
          <a:lstStyle/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66399F-866B-488C-8DEC-29DA2E3DB757}"/>
              </a:ext>
            </a:extLst>
          </p:cNvPr>
          <p:cNvSpPr txBox="1"/>
          <p:nvPr/>
        </p:nvSpPr>
        <p:spPr>
          <a:xfrm>
            <a:off x="1134035" y="2508954"/>
            <a:ext cx="687592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1"/>
                </a:solidFill>
                <a:latin typeface="Arial (Body)"/>
                <a:cs typeface="Calibri" panose="020F0502020204030204" pitchFamily="34" charset="0"/>
              </a:rPr>
              <a:t>MCBY hysteresis</a:t>
            </a:r>
            <a:endParaRPr lang="en-GB" sz="4600" dirty="0">
              <a:solidFill>
                <a:schemeClr val="bg1"/>
              </a:solidFill>
              <a:latin typeface="Arial (Body)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8319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BBCFFF0-116A-4DDE-8424-999ABE27B0AF}"/>
              </a:ext>
            </a:extLst>
          </p:cNvPr>
          <p:cNvSpPr/>
          <p:nvPr/>
        </p:nvSpPr>
        <p:spPr>
          <a:xfrm>
            <a:off x="0" y="3616920"/>
            <a:ext cx="9144000" cy="2541834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390" name="Picture 6">
            <a:extLst>
              <a:ext uri="{FF2B5EF4-FFF2-40B4-BE49-F238E27FC236}">
                <a16:creationId xmlns:a16="http://schemas.microsoft.com/office/drawing/2014/main" id="{5D13FAC0-CE0D-4D73-A748-9080D6CAC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724" y="3902180"/>
            <a:ext cx="3128898" cy="197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>
            <a:extLst>
              <a:ext uri="{FF2B5EF4-FFF2-40B4-BE49-F238E27FC236}">
                <a16:creationId xmlns:a16="http://schemas.microsoft.com/office/drawing/2014/main" id="{30D7BE7E-BCCE-4CCE-BE70-3B48513C4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097" y="3920487"/>
            <a:ext cx="3217708" cy="200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>
            <a:extLst>
              <a:ext uri="{FF2B5EF4-FFF2-40B4-BE49-F238E27FC236}">
                <a16:creationId xmlns:a16="http://schemas.microsoft.com/office/drawing/2014/main" id="{B67225C2-6154-46AB-B3F7-DED0303DD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1522"/>
            <a:ext cx="3173450" cy="202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996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>
                <a:cs typeface="Calibri" panose="020F0502020204030204" pitchFamily="34" charset="0"/>
              </a:rPr>
              <a:t> The original fit from 2009 (1)</a:t>
            </a:r>
            <a:endParaRPr lang="en-GB" dirty="0"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03A2477-F8E6-46E6-8002-014DDAAFD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3325"/>
            <a:ext cx="8910918" cy="2751994"/>
          </a:xfrm>
        </p:spPr>
        <p:txBody>
          <a:bodyPr>
            <a:noAutofit/>
          </a:bodyPr>
          <a:lstStyle/>
          <a:p>
            <a:pPr marL="800100" lvl="1" indent="-342900"/>
            <a:r>
              <a:rPr lang="en-GB" sz="2000" dirty="0"/>
              <a:t>The measurement campaign of MCBY correctors took place in 2009 (at 1.9K) [6],</a:t>
            </a:r>
          </a:p>
          <a:p>
            <a:pPr marL="800100" lvl="1" indent="-342900"/>
            <a:endParaRPr lang="en-GB" sz="2000" dirty="0"/>
          </a:p>
          <a:p>
            <a:pPr marL="800100" lvl="1" indent="-342900"/>
            <a:r>
              <a:rPr lang="en-GB" sz="2000" dirty="0"/>
              <a:t>The original fit obtained using the FiDeL formalism includes only the two main contributions: (1) geometric and (3) saturation:</a:t>
            </a:r>
          </a:p>
          <a:p>
            <a:pPr marL="987552" lvl="2"/>
            <a:endParaRPr lang="en-GB" sz="1800" dirty="0"/>
          </a:p>
          <a:p>
            <a:pPr marL="502920"/>
            <a:endParaRPr lang="en-GB" sz="1800" dirty="0">
              <a:solidFill>
                <a:srgbClr val="0055A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49B841-87DA-417B-B2E3-979A8633BC10}"/>
              </a:ext>
            </a:extLst>
          </p:cNvPr>
          <p:cNvSpPr txBox="1"/>
          <p:nvPr/>
        </p:nvSpPr>
        <p:spPr>
          <a:xfrm>
            <a:off x="2788543" y="4588925"/>
            <a:ext cx="295835" cy="369332"/>
          </a:xfrm>
          <a:prstGeom prst="rect">
            <a:avLst/>
          </a:prstGeom>
          <a:solidFill>
            <a:srgbClr val="005CB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BB07A0-19C9-40C8-987F-4E8821940CE6}"/>
              </a:ext>
            </a:extLst>
          </p:cNvPr>
          <p:cNvSpPr txBox="1"/>
          <p:nvPr/>
        </p:nvSpPr>
        <p:spPr>
          <a:xfrm>
            <a:off x="5738889" y="4586573"/>
            <a:ext cx="295835" cy="369332"/>
          </a:xfrm>
          <a:prstGeom prst="rect">
            <a:avLst/>
          </a:prstGeom>
          <a:solidFill>
            <a:srgbClr val="005CB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Date Placeholder 5">
            <a:extLst>
              <a:ext uri="{FF2B5EF4-FFF2-40B4-BE49-F238E27FC236}">
                <a16:creationId xmlns:a16="http://schemas.microsoft.com/office/drawing/2014/main" id="{134D79CE-934D-4A80-A741-1815D08FBD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905694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74"/>
            <a:ext cx="8686800" cy="940443"/>
          </a:xfrm>
        </p:spPr>
        <p:txBody>
          <a:bodyPr>
            <a:normAutofit/>
          </a:bodyPr>
          <a:lstStyle/>
          <a:p>
            <a:r>
              <a:rPr lang="en-GB" dirty="0">
                <a:cs typeface="Calibri" panose="020F0502020204030204" pitchFamily="34" charset="0"/>
              </a:rPr>
              <a:t> The original fit from 2009 (2)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1962D6E6-64FC-46EF-B072-45C5D6482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9" y="1038453"/>
            <a:ext cx="5002306" cy="3581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2B24C8C5-A4A2-4D86-9E63-9FB649E06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57CA379-0A71-42E6-AC12-58643F7F2CE0}"/>
                  </a:ext>
                </a:extLst>
              </p:cNvPr>
              <p:cNvSpPr txBox="1"/>
              <p:nvPr/>
            </p:nvSpPr>
            <p:spPr>
              <a:xfrm>
                <a:off x="242939" y="5222919"/>
                <a:ext cx="2346668" cy="2223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: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𝐺𝑒𝑜𝑚𝑒𝑡𝑟𝑖𝑐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 </m:t>
                      </m:r>
                      <m:sSubSup>
                        <m:sSub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𝛾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𝐺𝑒𝑜𝑚𝑒𝑡𝑟𝑖𝑐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</m:oMath>
                  </m:oMathPara>
                </a14:m>
                <a:endParaRPr lang="en-US" sz="14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57CA379-0A71-42E6-AC12-58643F7F2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939" y="5222919"/>
                <a:ext cx="2346668" cy="222369"/>
              </a:xfrm>
              <a:prstGeom prst="rect">
                <a:avLst/>
              </a:prstGeom>
              <a:blipFill>
                <a:blip r:embed="rId4"/>
                <a:stretch>
                  <a:fillRect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5757370-7558-43D7-A942-BFFCE4CFDF16}"/>
                  </a:ext>
                </a:extLst>
              </p:cNvPr>
              <p:cNvSpPr txBox="1"/>
              <p:nvPr/>
            </p:nvSpPr>
            <p:spPr>
              <a:xfrm>
                <a:off x="269834" y="5483645"/>
                <a:ext cx="9024108" cy="4840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3</m:t>
                            </m:r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: 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𝑆𝑎𝑡𝑢𝑟𝑎𝑡𝑖𝑜𝑛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=1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</m:e>
                    </m:nary>
                    <m:r>
                      <a:rPr lang="en-US" sz="1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𝐼</m:t>
                    </m:r>
                    <m:r>
                      <m:rPr>
                        <m:sty m:val="p"/>
                      </m:rPr>
                      <a:rPr lang="el-G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n-US" sz="1400" b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sz="1400" b="0" dirty="0"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=−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erf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𝑆</m:t>
                                </m:r>
                                <m:d>
                                  <m:d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</m:d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𝑛𝑜𝑚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 </m:t>
                    </m:r>
                    <m:func>
                      <m:funcPr>
                        <m:ctrlPr>
                          <a:rPr lang="en-US" sz="1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erf</m:t>
                        </m:r>
                      </m:fName>
                      <m:e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en-US" sz="140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nary>
                      <m:naryPr>
                        <m:ctrlP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sup>
                      <m:e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𝑑𝑡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.</m:t>
                        </m:r>
                      </m:e>
                    </m:nary>
                  </m:oMath>
                </a14:m>
                <a:r>
                  <a:rPr lang="en-GB" sz="16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\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5757370-7558-43D7-A942-BFFCE4CFDF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34" y="5483645"/>
                <a:ext cx="9024108" cy="484043"/>
              </a:xfrm>
              <a:prstGeom prst="rect">
                <a:avLst/>
              </a:prstGeom>
              <a:blipFill>
                <a:blip r:embed="rId5"/>
                <a:stretch>
                  <a:fillRect t="-64557" b="-1113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52C742D5-6410-48C6-8C59-F2C4E3DA8B9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6927085"/>
                  </p:ext>
                </p:extLst>
              </p:nvPr>
            </p:nvGraphicFramePr>
            <p:xfrm>
              <a:off x="5665693" y="1133212"/>
              <a:ext cx="3191791" cy="31445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84730">
                      <a:extLst>
                        <a:ext uri="{9D8B030D-6E8A-4147-A177-3AD203B41FA5}">
                          <a16:colId xmlns:a16="http://schemas.microsoft.com/office/drawing/2014/main" val="1032911979"/>
                        </a:ext>
                      </a:extLst>
                    </a:gridCol>
                    <a:gridCol w="2107061">
                      <a:extLst>
                        <a:ext uri="{9D8B030D-6E8A-4147-A177-3AD203B41FA5}">
                          <a16:colId xmlns:a16="http://schemas.microsoft.com/office/drawing/2014/main" val="323672721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b="0" dirty="0"/>
                            <a:t>Parameter</a:t>
                          </a:r>
                          <a:endParaRPr lang="en-GB" sz="15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dirty="0"/>
                            <a:t>Value for B1/TF</a:t>
                          </a:r>
                        </a:p>
                        <a:p>
                          <a:pPr algn="l"/>
                          <a:r>
                            <a:rPr lang="en-GB" sz="1500" b="0" dirty="0"/>
                            <a:t>Original fit from 2009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13432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0.03260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78584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0.00213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325333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3.19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82301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70.66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5098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91672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39152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18524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52C742D5-6410-48C6-8C59-F2C4E3DA8B9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6927085"/>
                  </p:ext>
                </p:extLst>
              </p:nvPr>
            </p:nvGraphicFramePr>
            <p:xfrm>
              <a:off x="5665693" y="1133212"/>
              <a:ext cx="3191791" cy="31445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84730">
                      <a:extLst>
                        <a:ext uri="{9D8B030D-6E8A-4147-A177-3AD203B41FA5}">
                          <a16:colId xmlns:a16="http://schemas.microsoft.com/office/drawing/2014/main" val="1032911979"/>
                        </a:ext>
                      </a:extLst>
                    </a:gridCol>
                    <a:gridCol w="2107061">
                      <a:extLst>
                        <a:ext uri="{9D8B030D-6E8A-4147-A177-3AD203B41FA5}">
                          <a16:colId xmlns:a16="http://schemas.microsoft.com/office/drawing/2014/main" val="3236727218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r>
                            <a:rPr lang="en-US" sz="1500" b="0" dirty="0"/>
                            <a:t>Parameter</a:t>
                          </a:r>
                          <a:endParaRPr lang="en-GB" sz="15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dirty="0"/>
                            <a:t>Value for B1/TF</a:t>
                          </a:r>
                        </a:p>
                        <a:p>
                          <a:pPr algn="l"/>
                          <a:r>
                            <a:rPr lang="en-GB" sz="1500" b="0" dirty="0"/>
                            <a:t>Original fit from 2009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13432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62" t="-149180" r="-197191" b="-6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0.03260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78584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62" t="-249180" r="-197191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0.00213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325333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62" t="-349180" r="-197191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3.19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82301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62" t="-449180" r="-197191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70.66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5098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62" t="-549180" r="-197191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91672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62" t="-649180" r="-197191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39152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62" t="-749180" r="-197191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185247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67287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80102-8543-4201-8452-8EC98D50B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221"/>
            <a:ext cx="9144000" cy="94044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5CB0"/>
                </a:solidFill>
                <a:cs typeface="Calibri" panose="020F0502020204030204" pitchFamily="34" charset="0"/>
              </a:rPr>
              <a:t> Fill 6016 (h plane)</a:t>
            </a:r>
            <a:endParaRPr lang="en-GB" dirty="0">
              <a:solidFill>
                <a:srgbClr val="005CB0"/>
              </a:solidFill>
              <a:cs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59C4DF-9E1C-4F78-8953-851EA4911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043EB6-E102-48D1-A973-D2DEE45AB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375075BC-2A14-41A3-B598-2026B8223C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17" y="1199403"/>
            <a:ext cx="7058263" cy="4092078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A4F7CBF-B330-4717-8005-F029BA1824C1}"/>
              </a:ext>
            </a:extLst>
          </p:cNvPr>
          <p:cNvSpPr/>
          <p:nvPr/>
        </p:nvSpPr>
        <p:spPr>
          <a:xfrm>
            <a:off x="4930587" y="1940175"/>
            <a:ext cx="1407459" cy="166905"/>
          </a:xfrm>
          <a:prstGeom prst="roundRect">
            <a:avLst/>
          </a:prstGeom>
          <a:noFill/>
          <a:ln w="25400">
            <a:solidFill>
              <a:srgbClr val="0074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051F780-1DB1-43B3-8B2C-A17C21AAB561}"/>
              </a:ext>
            </a:extLst>
          </p:cNvPr>
          <p:cNvSpPr/>
          <p:nvPr/>
        </p:nvSpPr>
        <p:spPr>
          <a:xfrm>
            <a:off x="4930588" y="2158241"/>
            <a:ext cx="1407459" cy="16690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DE9508-E5CA-48EA-A35E-291C63902F89}"/>
              </a:ext>
            </a:extLst>
          </p:cNvPr>
          <p:cNvSpPr txBox="1"/>
          <p:nvPr/>
        </p:nvSpPr>
        <p:spPr>
          <a:xfrm>
            <a:off x="-2" y="5758313"/>
            <a:ext cx="9144000" cy="4001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selected 2 MCBY cycles with the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highest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the </a:t>
            </a:r>
            <a:r>
              <a:rPr lang="en-US" sz="2000" dirty="0">
                <a:solidFill>
                  <a:srgbClr val="0074D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lowest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current amplitude.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C0402DE7-5BA0-4470-BBE3-F27DEFD69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D08B69A-AFB6-4F54-8C99-998E4AFD868C}"/>
              </a:ext>
            </a:extLst>
          </p:cNvPr>
          <p:cNvCxnSpPr>
            <a:cxnSpLocks/>
            <a:stCxn id="9" idx="3"/>
            <a:endCxn id="9" idx="3"/>
          </p:cNvCxnSpPr>
          <p:nvPr/>
        </p:nvCxnSpPr>
        <p:spPr>
          <a:xfrm>
            <a:off x="6338046" y="2023628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8902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7EE3E3F3-37D5-461D-AA56-B6526F996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658" y="1948781"/>
            <a:ext cx="5700375" cy="295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940443"/>
          </a:xfrm>
        </p:spPr>
        <p:txBody>
          <a:bodyPr>
            <a:noAutofit/>
          </a:bodyPr>
          <a:lstStyle/>
          <a:p>
            <a:r>
              <a:rPr lang="en-GB" dirty="0">
                <a:cs typeface="Calibri" panose="020F0502020204030204" pitchFamily="34" charset="0"/>
              </a:rPr>
              <a:t> Relative error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1AE4E2-A407-49B6-BE19-AFD44872F263}"/>
                  </a:ext>
                </a:extLst>
              </p:cNvPr>
              <p:cNvSpPr txBox="1"/>
              <p:nvPr/>
            </p:nvSpPr>
            <p:spPr>
              <a:xfrm>
                <a:off x="3994932" y="1318385"/>
                <a:ext cx="4572000" cy="5369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∆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𝑟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𝑀𝑒𝑎𝑠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𝑢𝑟𝑒𝑑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Tm</m:t>
                            </m:r>
                          </m:e>
                        </m:d>
                        <m:r>
                          <a:rPr lang="en-US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𝑀𝑜𝑑𝑒𝑙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1,2,3,4</m:t>
                            </m:r>
                          </m:e>
                        </m:d>
                        <m:r>
                          <a:rPr lang="en-US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[</m:t>
                        </m:r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Tm</m:t>
                        </m:r>
                        <m:r>
                          <a:rPr lang="en-US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]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𝑁𝑜𝑚𝑖𝑛𝑎𝑙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𝑖𝑛𝑡𝑒𝑔𝑟𝑎𝑡𝑒𝑑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𝑓𝑖𝑒𝑙𝑑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Tm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1800" b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∙</m:t>
                    </m:r>
                    <m:sSup>
                      <m:sSupPr>
                        <m:ctrlP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800" b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1AE4E2-A407-49B6-BE19-AFD44872F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4932" y="1318385"/>
                <a:ext cx="4572000" cy="536942"/>
              </a:xfrm>
              <a:prstGeom prst="rect">
                <a:avLst/>
              </a:prstGeom>
              <a:blipFill>
                <a:blip r:embed="rId3"/>
                <a:stretch>
                  <a:fillRect b="-6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59FA9CA-0CF9-49FF-8B69-608EBAD6AFB4}"/>
              </a:ext>
            </a:extLst>
          </p:cNvPr>
          <p:cNvSpPr txBox="1"/>
          <p:nvPr/>
        </p:nvSpPr>
        <p:spPr>
          <a:xfrm>
            <a:off x="1001486" y="1382397"/>
            <a:ext cx="42823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Relative error definition: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5D4FE5-45B7-4F2C-B8B4-516003FC84E1}"/>
              </a:ext>
            </a:extLst>
          </p:cNvPr>
          <p:cNvSpPr txBox="1"/>
          <p:nvPr/>
        </p:nvSpPr>
        <p:spPr>
          <a:xfrm>
            <a:off x="1" y="5271144"/>
            <a:ext cx="9144000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original fit is accurate within +/- 0.16%,</a:t>
            </a:r>
            <a:endParaRPr lang="en-GB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discrepancy is mainly due to the saturation at high field,</a:t>
            </a:r>
            <a:endParaRPr lang="en-GB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magnetization is within +/- 0.03% at low field.</a:t>
            </a:r>
            <a:endParaRPr lang="en-GB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EE4E1E0E-C587-4370-A8C6-FE4B1C859F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MCBC corrector 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48568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3" y="23674"/>
            <a:ext cx="8682037" cy="940443"/>
          </a:xfrm>
        </p:spPr>
        <p:txBody>
          <a:bodyPr/>
          <a:lstStyle/>
          <a:p>
            <a:r>
              <a:rPr lang="en-GB" dirty="0">
                <a:cs typeface="Calibri" panose="020F0502020204030204" pitchFamily="34" charset="0"/>
              </a:rPr>
              <a:t> Improved fit: approach 1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F40187-07BE-41C0-B846-313D59946536}"/>
              </a:ext>
            </a:extLst>
          </p:cNvPr>
          <p:cNvSpPr txBox="1"/>
          <p:nvPr/>
        </p:nvSpPr>
        <p:spPr>
          <a:xfrm>
            <a:off x="331549" y="874182"/>
            <a:ext cx="5665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 Contribution (</a:t>
            </a:r>
            <a:r>
              <a:rPr lang="en-GB" sz="16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</a:t>
            </a:r>
            <a:r>
              <a: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DC Magnetization Contribution (</a:t>
            </a:r>
            <a:r>
              <a:rPr lang="en-GB" sz="16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</a:t>
            </a:r>
            <a:r>
              <a: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</a:p>
          <a:p>
            <a:pPr marL="342900" indent="-342900">
              <a:buFont typeface="+mj-lt"/>
              <a:buAutoNum type="arabicParenR" startAt="3"/>
            </a:pPr>
            <a:r>
              <a: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Saturation Contribution (</a:t>
            </a:r>
            <a:r>
              <a:rPr lang="en-GB" sz="16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</a:t>
            </a:r>
            <a:r>
              <a: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6291F334-31B0-4C7F-98C7-7D3657F108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D40EC12-6FA1-447F-90C3-525B8C142FCF}"/>
                  </a:ext>
                </a:extLst>
              </p:cNvPr>
              <p:cNvSpPr txBox="1"/>
              <p:nvPr/>
            </p:nvSpPr>
            <p:spPr>
              <a:xfrm>
                <a:off x="269834" y="4985347"/>
                <a:ext cx="2346668" cy="2223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: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𝐺𝑒𝑜𝑚𝑒𝑡𝑟𝑖𝑐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 </m:t>
                      </m:r>
                      <m:sSubSup>
                        <m:sSub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𝛾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𝐺𝑒𝑜𝑚𝑒𝑡𝑟𝑖𝑐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</m:oMath>
                  </m:oMathPara>
                </a14:m>
                <a:endParaRPr lang="en-US" sz="14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D40EC12-6FA1-447F-90C3-525B8C142F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34" y="4985347"/>
                <a:ext cx="2346668" cy="222369"/>
              </a:xfrm>
              <a:prstGeom prst="rect">
                <a:avLst/>
              </a:prstGeom>
              <a:blipFill>
                <a:blip r:embed="rId3"/>
                <a:stretch>
                  <a:fillRect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49C7E11-8552-494D-A2C5-B96C28F29C01}"/>
                  </a:ext>
                </a:extLst>
              </p:cNvPr>
              <p:cNvSpPr txBox="1"/>
              <p:nvPr/>
            </p:nvSpPr>
            <p:spPr>
              <a:xfrm>
                <a:off x="299186" y="5651483"/>
                <a:ext cx="9024108" cy="4840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3</m:t>
                            </m:r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: 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𝑆𝑎𝑡𝑢𝑟𝑎𝑡𝑖𝑜𝑛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=1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</m:e>
                    </m:nary>
                    <m:r>
                      <a:rPr lang="en-US" sz="1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𝐼</m:t>
                    </m:r>
                    <m:r>
                      <m:rPr>
                        <m:sty m:val="p"/>
                      </m:rPr>
                      <a:rPr lang="el-G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n-US" sz="1400" b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sz="1400" b="0" dirty="0"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=−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erf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𝑆</m:t>
                                </m:r>
                                <m:d>
                                  <m:d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</m:d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𝑛𝑜𝑚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.</m:t>
                    </m:r>
                  </m:oMath>
                </a14:m>
                <a:endParaRPr lang="en-US" sz="1400" b="0" i="1" dirty="0"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49C7E11-8552-494D-A2C5-B96C28F29C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86" y="5651483"/>
                <a:ext cx="9024108" cy="484043"/>
              </a:xfrm>
              <a:prstGeom prst="rect">
                <a:avLst/>
              </a:prstGeom>
              <a:blipFill>
                <a:blip r:embed="rId4"/>
                <a:stretch>
                  <a:fillRect t="-45570" b="-860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21909A5-4D91-421A-B656-B07107F2337B}"/>
                  </a:ext>
                </a:extLst>
              </p:cNvPr>
              <p:cNvSpPr txBox="1"/>
              <p:nvPr/>
            </p:nvSpPr>
            <p:spPr>
              <a:xfrm>
                <a:off x="207079" y="5233128"/>
                <a:ext cx="6479243" cy="5134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: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𝐷𝐶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_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𝑀𝑎𝑔𝑛𝑒𝑡𝑖𝑧𝑎𝑡𝑖𝑜𝑛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sSubSup>
                      <m:sSubSupPr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𝜇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d>
                      <m:dPr>
                        <m:begChr m:val="|"/>
                        <m:endChr m:val="|"/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</m:d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num>
                              <m:den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2−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400" dirty="0"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40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𝑐</m:t>
                                        </m:r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 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𝑐</m:t>
                                        </m:r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𝑚𝑒𝑎𝑠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21909A5-4D91-421A-B656-B07107F233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79" y="5233128"/>
                <a:ext cx="6479243" cy="513474"/>
              </a:xfrm>
              <a:prstGeom prst="rect">
                <a:avLst/>
              </a:prstGeom>
              <a:blipFill>
                <a:blip r:embed="rId5"/>
                <a:stretch>
                  <a:fillRect b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B3BAACEF-A73D-4F05-8E41-52925E07CF9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5174317"/>
                  </p:ext>
                </p:extLst>
              </p:nvPr>
            </p:nvGraphicFramePr>
            <p:xfrm>
              <a:off x="6289403" y="860858"/>
              <a:ext cx="2584763" cy="43434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114551">
                      <a:extLst>
                        <a:ext uri="{9D8B030D-6E8A-4147-A177-3AD203B41FA5}">
                          <a16:colId xmlns:a16="http://schemas.microsoft.com/office/drawing/2014/main" val="2263384619"/>
                        </a:ext>
                      </a:extLst>
                    </a:gridCol>
                    <a:gridCol w="1470212">
                      <a:extLst>
                        <a:ext uri="{9D8B030D-6E8A-4147-A177-3AD203B41FA5}">
                          <a16:colId xmlns:a16="http://schemas.microsoft.com/office/drawing/2014/main" val="2838481578"/>
                        </a:ext>
                      </a:extLst>
                    </a:gridCol>
                  </a:tblGrid>
                  <a:tr h="221820">
                    <a:tc>
                      <a:txBody>
                        <a:bodyPr/>
                        <a:lstStyle/>
                        <a:p>
                          <a:r>
                            <a:rPr lang="en-US" sz="1200" b="0" dirty="0"/>
                            <a:t>Parameter</a:t>
                          </a:r>
                          <a:endParaRPr lang="en-GB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200" b="0" dirty="0"/>
                            <a:t>Value for B1/TF</a:t>
                          </a:r>
                        </a:p>
                        <a:p>
                          <a:pPr algn="l"/>
                          <a:r>
                            <a:rPr lang="en-US" sz="1200" b="0" dirty="0"/>
                            <a:t>Improved fit</a:t>
                          </a:r>
                          <a:endParaRPr lang="en-GB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41817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0.03258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544737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0.00009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198319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0.96</a:t>
                          </a:r>
                          <a:endParaRPr lang="en-GB" sz="1200" u="none" dirty="0">
                            <a:solidFill>
                              <a:srgbClr val="0055A0"/>
                            </a:solidFill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480935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1.99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42060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2.00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932147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200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0.00129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53327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3.61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01864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69.47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7584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200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0.00036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99361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6.92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841161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45.71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403912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B3BAACEF-A73D-4F05-8E41-52925E07CF9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5174317"/>
                  </p:ext>
                </p:extLst>
              </p:nvPr>
            </p:nvGraphicFramePr>
            <p:xfrm>
              <a:off x="6289403" y="860858"/>
              <a:ext cx="2584763" cy="43434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114551">
                      <a:extLst>
                        <a:ext uri="{9D8B030D-6E8A-4147-A177-3AD203B41FA5}">
                          <a16:colId xmlns:a16="http://schemas.microsoft.com/office/drawing/2014/main" val="2263384619"/>
                        </a:ext>
                      </a:extLst>
                    </a:gridCol>
                    <a:gridCol w="1470212">
                      <a:extLst>
                        <a:ext uri="{9D8B030D-6E8A-4147-A177-3AD203B41FA5}">
                          <a16:colId xmlns:a16="http://schemas.microsoft.com/office/drawing/2014/main" val="2838481578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1200" b="0" dirty="0"/>
                            <a:t>Parameter</a:t>
                          </a:r>
                          <a:endParaRPr lang="en-GB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200" b="0" dirty="0"/>
                            <a:t>Value for B1/TF</a:t>
                          </a:r>
                        </a:p>
                        <a:p>
                          <a:pPr algn="l"/>
                          <a:r>
                            <a:rPr lang="en-US" sz="1200" b="0" dirty="0"/>
                            <a:t>Improved fit</a:t>
                          </a:r>
                          <a:endParaRPr lang="en-GB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41817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46" t="-124590" r="-134426" b="-9491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0.03258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544737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46" t="-304444" r="-134426" b="-11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0.00009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198319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46" t="-404444" r="-134426" b="-10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0.96</a:t>
                          </a:r>
                          <a:endParaRPr lang="en-GB" sz="1200" u="none" dirty="0">
                            <a:solidFill>
                              <a:srgbClr val="0055A0"/>
                            </a:solidFill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480935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46" t="-372131" r="-134426" b="-7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1.99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42060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46" t="-472131" r="-134426" b="-6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2.00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932147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46" t="-572131" r="-134426" b="-5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0.00129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53327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46" t="-683333" r="-134426" b="-4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3.61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01864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46" t="-770492" r="-134426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69.47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7584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46" t="-870492" r="-134426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0.00036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99361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46" t="-970492" r="-134426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6.92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841161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46" t="-1070492" r="-134426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45.71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403912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8436" name="Picture 4">
            <a:extLst>
              <a:ext uri="{FF2B5EF4-FFF2-40B4-BE49-F238E27FC236}">
                <a16:creationId xmlns:a16="http://schemas.microsoft.com/office/drawing/2014/main" id="{6B8CDB0C-8397-4102-A4D4-819B9221F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960" y="1841427"/>
            <a:ext cx="4038872" cy="289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7733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80F596E6-710D-4B29-B4DA-EDF6FBD9C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39" y="1290063"/>
            <a:ext cx="7106873" cy="365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74"/>
            <a:ext cx="9144000" cy="940443"/>
          </a:xfrm>
        </p:spPr>
        <p:txBody>
          <a:bodyPr>
            <a:normAutofit/>
          </a:bodyPr>
          <a:lstStyle/>
          <a:p>
            <a:r>
              <a:rPr lang="en-GB" dirty="0">
                <a:cs typeface="Calibri" panose="020F0502020204030204" pitchFamily="34" charset="0"/>
              </a:rPr>
              <a:t> Improved fit: approach 1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2DD2F6-4F14-4E1E-B82F-30A3BA63D93D}"/>
              </a:ext>
            </a:extLst>
          </p:cNvPr>
          <p:cNvSpPr txBox="1"/>
          <p:nvPr/>
        </p:nvSpPr>
        <p:spPr>
          <a:xfrm>
            <a:off x="0" y="5048497"/>
            <a:ext cx="9139237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55A2"/>
                </a:solidFill>
                <a:effectLst/>
                <a:latin typeface="Calibri" panose="020F0502020204030204" pitchFamily="34" charset="0"/>
              </a:rPr>
              <a:t>The hysteresis of MCBC magnets can be modelled using static components from FiDeL,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2"/>
                </a:solidFill>
                <a:latin typeface="Calibri" panose="020F0502020204030204" pitchFamily="34" charset="0"/>
              </a:rPr>
              <a:t>The improved fit (more complex) is accurate within +/-0.05%: the highest discrepancy </a:t>
            </a:r>
            <a:br>
              <a:rPr lang="en-GB" dirty="0">
                <a:solidFill>
                  <a:srgbClr val="0055A2"/>
                </a:solidFill>
                <a:latin typeface="Calibri" panose="020F0502020204030204" pitchFamily="34" charset="0"/>
              </a:rPr>
            </a:br>
            <a:r>
              <a:rPr lang="en-GB" dirty="0">
                <a:solidFill>
                  <a:srgbClr val="0055A2"/>
                </a:solidFill>
                <a:latin typeface="Calibri" panose="020F0502020204030204" pitchFamily="34" charset="0"/>
              </a:rPr>
              <a:t>is due to saturation,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2"/>
                </a:solidFill>
                <a:latin typeface="Calibri" panose="020F0502020204030204" pitchFamily="34" charset="0"/>
              </a:rPr>
              <a:t>The magnetization is within +/-0.009%.</a:t>
            </a:r>
            <a:endParaRPr lang="en-GB" b="0" i="0" dirty="0">
              <a:solidFill>
                <a:srgbClr val="0055A2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D0BD1C61-3E3A-4A7C-AB2D-783A88A542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686312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>
            <a:extLst>
              <a:ext uri="{FF2B5EF4-FFF2-40B4-BE49-F238E27FC236}">
                <a16:creationId xmlns:a16="http://schemas.microsoft.com/office/drawing/2014/main" id="{03A94083-532D-4D1B-80F1-A85C9FE1A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529" y="1736889"/>
            <a:ext cx="3962400" cy="283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3" y="23674"/>
            <a:ext cx="8682037" cy="940443"/>
          </a:xfrm>
        </p:spPr>
        <p:txBody>
          <a:bodyPr/>
          <a:lstStyle/>
          <a:p>
            <a:r>
              <a:rPr lang="en-GB" dirty="0">
                <a:cs typeface="Calibri" panose="020F0502020204030204" pitchFamily="34" charset="0"/>
              </a:rPr>
              <a:t> Improved fit: approach 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F40187-07BE-41C0-B846-313D59946536}"/>
              </a:ext>
            </a:extLst>
          </p:cNvPr>
          <p:cNvSpPr txBox="1"/>
          <p:nvPr/>
        </p:nvSpPr>
        <p:spPr>
          <a:xfrm>
            <a:off x="260869" y="919536"/>
            <a:ext cx="7248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 Contribution (</a:t>
            </a:r>
            <a:r>
              <a:rPr lang="en-GB" sz="16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</a:t>
            </a:r>
            <a:r>
              <a: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</a:p>
          <a:p>
            <a:pPr marL="342900" indent="-342900">
              <a:buFont typeface="+mj-lt"/>
              <a:buAutoNum type="arabicParenR" startAt="3"/>
            </a:pPr>
            <a:r>
              <a: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Saturation Contribution (</a:t>
            </a:r>
            <a:r>
              <a:rPr lang="en-GB" sz="16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</a:t>
            </a:r>
            <a:r>
              <a: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</a:t>
            </a:r>
          </a:p>
          <a:p>
            <a:pPr marL="342900" indent="-342900">
              <a:buFont typeface="+mj-lt"/>
              <a:buAutoNum type="arabicParenR" startAt="5"/>
            </a:pPr>
            <a:r>
              <a: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DC Magnetization Contribution (alternative model from E. Todesco).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4279E1E-FE55-4B51-A8CD-1640D68A10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C96CF7-BF71-46B7-8D8B-5B223C752271}"/>
                  </a:ext>
                </a:extLst>
              </p:cNvPr>
              <p:cNvSpPr txBox="1"/>
              <p:nvPr/>
            </p:nvSpPr>
            <p:spPr>
              <a:xfrm>
                <a:off x="222552" y="4527925"/>
                <a:ext cx="2346668" cy="2223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: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𝐺𝑒𝑜𝑚𝑒𝑡𝑟𝑖𝑐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 </m:t>
                      </m:r>
                      <m:sSubSup>
                        <m:sSub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𝛾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𝐺𝑒𝑜𝑚𝑒𝑡𝑟𝑖𝑐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</m:oMath>
                  </m:oMathPara>
                </a14:m>
                <a:endParaRPr lang="en-US" sz="14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C96CF7-BF71-46B7-8D8B-5B223C7522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552" y="4527925"/>
                <a:ext cx="2346668" cy="222369"/>
              </a:xfrm>
              <a:prstGeom prst="rect">
                <a:avLst/>
              </a:prstGeom>
              <a:blipFill>
                <a:blip r:embed="rId3"/>
                <a:stretch>
                  <a:fillRect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0B7DF4C-FC0F-4451-8949-C9476A1ECDA4}"/>
                  </a:ext>
                </a:extLst>
              </p:cNvPr>
              <p:cNvSpPr txBox="1"/>
              <p:nvPr/>
            </p:nvSpPr>
            <p:spPr>
              <a:xfrm>
                <a:off x="260869" y="4744142"/>
                <a:ext cx="9024108" cy="4840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3</m:t>
                            </m:r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: 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𝑆𝑎𝑡𝑢𝑟𝑎𝑡𝑖𝑜𝑛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=1</m:t>
                        </m:r>
                      </m:sub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</m:e>
                    </m:nary>
                    <m:r>
                      <a:rPr lang="en-US" sz="1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𝐼</m:t>
                    </m:r>
                    <m:r>
                      <m:rPr>
                        <m:sty m:val="p"/>
                      </m:rPr>
                      <a:rPr lang="el-G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n-US" sz="1400" b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sz="1400" b="0" dirty="0"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=−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erf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𝑆</m:t>
                                </m:r>
                                <m:d>
                                  <m:d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</m:d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𝑛𝑜𝑚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endParaRPr lang="en-US" sz="1400" b="0" i="1" dirty="0"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0B7DF4C-FC0F-4451-8949-C9476A1EC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869" y="4744142"/>
                <a:ext cx="9024108" cy="484043"/>
              </a:xfrm>
              <a:prstGeom prst="rect">
                <a:avLst/>
              </a:prstGeom>
              <a:blipFill>
                <a:blip r:embed="rId4"/>
                <a:stretch>
                  <a:fillRect t="-45000" b="-83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4A5151A-8D28-4575-8C03-F1316FE53492}"/>
                  </a:ext>
                </a:extLst>
              </p:cNvPr>
              <p:cNvSpPr txBox="1"/>
              <p:nvPr/>
            </p:nvSpPr>
            <p:spPr>
              <a:xfrm>
                <a:off x="260869" y="5187414"/>
                <a:ext cx="6565212" cy="9680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5</m:t>
                              </m:r>
                            </m:e>
                          </m:d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: 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𝐷𝐶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_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𝑀𝑎𝑔𝑛𝑒𝑡𝑖𝑧𝑎𝑡𝑖𝑜𝑛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=−</m:t>
                      </m:r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sgn</m:t>
                          </m:r>
                        </m:fName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𝑑𝐼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𝑎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𝐿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for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&gt;0, 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        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𝐷𝐶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_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𝑀𝑎𝑔𝑛𝑒𝑡𝑖𝑧𝑎𝑡𝑖𝑜𝑛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=−</m:t>
                      </m:r>
                      <m:func>
                        <m:funcPr>
                          <m:ctrlPr>
                            <a:rPr lang="en-US" sz="1400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sgn</m:t>
                          </m:r>
                        </m:fName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𝑑𝐼</m:t>
                                  </m:r>
                                </m:num>
                                <m:den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𝑎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𝐿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for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&lt;0,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where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𝐿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=0.9.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4A5151A-8D28-4575-8C03-F1316FE534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869" y="5187414"/>
                <a:ext cx="6565212" cy="968086"/>
              </a:xfrm>
              <a:prstGeom prst="rect">
                <a:avLst/>
              </a:prstGeom>
              <a:blipFill>
                <a:blip r:embed="rId5"/>
                <a:stretch>
                  <a:fillRect l="-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9E6041FE-C419-4DB3-87B8-7FAAD9E36C1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0106797"/>
                  </p:ext>
                </p:extLst>
              </p:nvPr>
            </p:nvGraphicFramePr>
            <p:xfrm>
              <a:off x="6452136" y="787512"/>
              <a:ext cx="2527925" cy="30530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89475">
                      <a:extLst>
                        <a:ext uri="{9D8B030D-6E8A-4147-A177-3AD203B41FA5}">
                          <a16:colId xmlns:a16="http://schemas.microsoft.com/office/drawing/2014/main" val="1245057287"/>
                        </a:ext>
                      </a:extLst>
                    </a:gridCol>
                    <a:gridCol w="1438450">
                      <a:extLst>
                        <a:ext uri="{9D8B030D-6E8A-4147-A177-3AD203B41FA5}">
                          <a16:colId xmlns:a16="http://schemas.microsoft.com/office/drawing/2014/main" val="16475323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b="0" dirty="0"/>
                            <a:t>Parameter</a:t>
                          </a:r>
                          <a:endParaRPr lang="en-GB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200" b="0" dirty="0"/>
                            <a:t>Value for B1/TF</a:t>
                          </a:r>
                        </a:p>
                        <a:p>
                          <a:pPr algn="l"/>
                          <a:r>
                            <a:rPr lang="en-US" sz="1200" b="0" dirty="0"/>
                            <a:t>Improved fit</a:t>
                          </a:r>
                          <a:endParaRPr lang="en-GB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22993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0.03258</a:t>
                          </a:r>
                          <a:endParaRPr kumimoji="0" lang="en-GB" sz="1200" u="none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381001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200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0.00129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392175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3.61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37965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69.47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6406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200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0.00036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40909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6.92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26939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12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45.71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371177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9E6041FE-C419-4DB3-87B8-7FAAD9E36C1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0106797"/>
                  </p:ext>
                </p:extLst>
              </p:nvPr>
            </p:nvGraphicFramePr>
            <p:xfrm>
              <a:off x="6452136" y="787512"/>
              <a:ext cx="2527925" cy="30530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89475">
                      <a:extLst>
                        <a:ext uri="{9D8B030D-6E8A-4147-A177-3AD203B41FA5}">
                          <a16:colId xmlns:a16="http://schemas.microsoft.com/office/drawing/2014/main" val="1245057287"/>
                        </a:ext>
                      </a:extLst>
                    </a:gridCol>
                    <a:gridCol w="1438450">
                      <a:extLst>
                        <a:ext uri="{9D8B030D-6E8A-4147-A177-3AD203B41FA5}">
                          <a16:colId xmlns:a16="http://schemas.microsoft.com/office/drawing/2014/main" val="164753237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1200" b="0" dirty="0"/>
                            <a:t>Parameter</a:t>
                          </a:r>
                          <a:endParaRPr lang="en-GB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200" b="0" dirty="0"/>
                            <a:t>Value for B1/TF</a:t>
                          </a:r>
                        </a:p>
                        <a:p>
                          <a:pPr algn="l"/>
                          <a:r>
                            <a:rPr lang="en-US" sz="1200" b="0" dirty="0"/>
                            <a:t>Improved fit</a:t>
                          </a:r>
                          <a:endParaRPr lang="en-GB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22993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59" t="-124590" r="-134637" b="-6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0.03258</a:t>
                          </a:r>
                          <a:endParaRPr kumimoji="0" lang="en-GB" sz="1200" u="none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381001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59" t="-224590" r="-134637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0.00129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392175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59" t="-324590" r="-134637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3.61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37965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59" t="-424590" r="-134637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69.47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6406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59" t="-524590" r="-13463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0.00036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40909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59" t="-624590" r="-13463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6.92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26939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59" t="-724590" r="-13463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45.71</a:t>
                          </a:r>
                          <a:endParaRPr lang="en-GB" sz="12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3711771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15493B12-7B4A-448B-86BA-9D1825E155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7013944"/>
                  </p:ext>
                </p:extLst>
              </p:nvPr>
            </p:nvGraphicFramePr>
            <p:xfrm>
              <a:off x="6452135" y="3817972"/>
              <a:ext cx="2527925" cy="9194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90826">
                      <a:extLst>
                        <a:ext uri="{9D8B030D-6E8A-4147-A177-3AD203B41FA5}">
                          <a16:colId xmlns:a16="http://schemas.microsoft.com/office/drawing/2014/main" val="818648732"/>
                        </a:ext>
                      </a:extLst>
                    </a:gridCol>
                    <a:gridCol w="1437099">
                      <a:extLst>
                        <a:ext uri="{9D8B030D-6E8A-4147-A177-3AD203B41FA5}">
                          <a16:colId xmlns:a16="http://schemas.microsoft.com/office/drawing/2014/main" val="342206575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rgbClr val="005CB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en-GB" sz="1200" b="0" dirty="0">
                            <a:solidFill>
                              <a:srgbClr val="005CB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0.00042</a:t>
                          </a:r>
                          <a:endParaRPr lang="en-GB" sz="12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4772386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0.00174</a:t>
                          </a:r>
                          <a:endParaRPr lang="en-GB" sz="12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074732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3.93</a:t>
                          </a:r>
                          <a:endParaRPr lang="en-GB" sz="12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96519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15493B12-7B4A-448B-86BA-9D1825E155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7013944"/>
                  </p:ext>
                </p:extLst>
              </p:nvPr>
            </p:nvGraphicFramePr>
            <p:xfrm>
              <a:off x="6452135" y="3817972"/>
              <a:ext cx="2527925" cy="9194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90826">
                      <a:extLst>
                        <a:ext uri="{9D8B030D-6E8A-4147-A177-3AD203B41FA5}">
                          <a16:colId xmlns:a16="http://schemas.microsoft.com/office/drawing/2014/main" val="818648732"/>
                        </a:ext>
                      </a:extLst>
                    </a:gridCol>
                    <a:gridCol w="1437099">
                      <a:extLst>
                        <a:ext uri="{9D8B030D-6E8A-4147-A177-3AD203B41FA5}">
                          <a16:colId xmlns:a16="http://schemas.microsoft.com/office/drawing/2014/main" val="342206575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556" t="-1639" r="-133333" b="-1590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0.00042</a:t>
                          </a:r>
                          <a:endParaRPr lang="en-GB" sz="12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4772386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556" t="-134783" r="-133333" b="-1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0.00174</a:t>
                          </a:r>
                          <a:endParaRPr lang="en-GB" sz="12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074732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556" t="-240000" r="-133333" b="-1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2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3.93</a:t>
                          </a:r>
                          <a:endParaRPr lang="en-GB" sz="12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965197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843582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>
            <a:extLst>
              <a:ext uri="{FF2B5EF4-FFF2-40B4-BE49-F238E27FC236}">
                <a16:creationId xmlns:a16="http://schemas.microsoft.com/office/drawing/2014/main" id="{CCA88F95-DF9E-4453-99AC-5538091F3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582" y="1345355"/>
            <a:ext cx="6705600" cy="344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74"/>
            <a:ext cx="8686800" cy="940443"/>
          </a:xfrm>
        </p:spPr>
        <p:txBody>
          <a:bodyPr/>
          <a:lstStyle/>
          <a:p>
            <a:r>
              <a:rPr lang="en-GB" dirty="0">
                <a:cs typeface="Calibri" panose="020F0502020204030204" pitchFamily="34" charset="0"/>
              </a:rPr>
              <a:t> Improved fit: approach 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2DD2F6-4F14-4E1E-B82F-30A3BA63D93D}"/>
              </a:ext>
            </a:extLst>
          </p:cNvPr>
          <p:cNvSpPr txBox="1"/>
          <p:nvPr/>
        </p:nvSpPr>
        <p:spPr>
          <a:xfrm>
            <a:off x="0" y="5015105"/>
            <a:ext cx="9139237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55A2"/>
                </a:solidFill>
                <a:effectLst/>
                <a:latin typeface="Caliri"/>
              </a:rPr>
              <a:t>The hysteresis of MCBC magnets can also be modelled using geometric (1) and saturation (3) term from </a:t>
            </a:r>
            <a:r>
              <a:rPr lang="en-GB" b="0" i="0" dirty="0" err="1">
                <a:solidFill>
                  <a:srgbClr val="0055A2"/>
                </a:solidFill>
                <a:effectLst/>
                <a:latin typeface="Caliri"/>
              </a:rPr>
              <a:t>FiDeL</a:t>
            </a:r>
            <a:r>
              <a:rPr lang="en-GB" b="0" i="0" dirty="0">
                <a:solidFill>
                  <a:srgbClr val="0055A2"/>
                </a:solidFill>
                <a:effectLst/>
                <a:latin typeface="Caliri"/>
              </a:rPr>
              <a:t> and </a:t>
            </a:r>
            <a:r>
              <a:rPr lang="en-GB" dirty="0">
                <a:latin typeface="Caliri"/>
              </a:rPr>
              <a:t>DC magnetization model from E. Todesco (5),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2"/>
                </a:solidFill>
                <a:latin typeface="Calibri" panose="020F0502020204030204" pitchFamily="34" charset="0"/>
              </a:rPr>
              <a:t>The new fit is accurate within +/-0.05% (the highest discrepancy is due to saturation),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2"/>
                </a:solidFill>
                <a:latin typeface="Calibri" panose="020F0502020204030204" pitchFamily="34" charset="0"/>
              </a:rPr>
              <a:t>The magnetization is within +/-0.005%.</a:t>
            </a:r>
            <a:endParaRPr lang="en-GB" b="0" i="0" dirty="0">
              <a:solidFill>
                <a:srgbClr val="0055A2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832B0860-43ED-4606-B23F-698E8F58FE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743360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74"/>
            <a:ext cx="8686800" cy="940443"/>
          </a:xfrm>
        </p:spPr>
        <p:txBody>
          <a:bodyPr/>
          <a:lstStyle/>
          <a:p>
            <a:r>
              <a:rPr lang="en-GB" dirty="0">
                <a:cs typeface="Calibri" panose="020F0502020204030204" pitchFamily="34" charset="0"/>
              </a:rPr>
              <a:t> Fitting parameters (1)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2BF81FA2-310D-4930-B3FA-F3223E7B805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2253557"/>
                  </p:ext>
                </p:extLst>
              </p:nvPr>
            </p:nvGraphicFramePr>
            <p:xfrm>
              <a:off x="457201" y="1146131"/>
              <a:ext cx="8310283" cy="45262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70619">
                      <a:extLst>
                        <a:ext uri="{9D8B030D-6E8A-4147-A177-3AD203B41FA5}">
                          <a16:colId xmlns:a16="http://schemas.microsoft.com/office/drawing/2014/main" val="4213508842"/>
                        </a:ext>
                      </a:extLst>
                    </a:gridCol>
                    <a:gridCol w="1803521">
                      <a:extLst>
                        <a:ext uri="{9D8B030D-6E8A-4147-A177-3AD203B41FA5}">
                          <a16:colId xmlns:a16="http://schemas.microsoft.com/office/drawing/2014/main" val="26367001"/>
                        </a:ext>
                      </a:extLst>
                    </a:gridCol>
                    <a:gridCol w="2043953">
                      <a:extLst>
                        <a:ext uri="{9D8B030D-6E8A-4147-A177-3AD203B41FA5}">
                          <a16:colId xmlns:a16="http://schemas.microsoft.com/office/drawing/2014/main" val="796161379"/>
                        </a:ext>
                      </a:extLst>
                    </a:gridCol>
                    <a:gridCol w="2492190">
                      <a:extLst>
                        <a:ext uri="{9D8B030D-6E8A-4147-A177-3AD203B41FA5}">
                          <a16:colId xmlns:a16="http://schemas.microsoft.com/office/drawing/2014/main" val="19048172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b="0" dirty="0"/>
                            <a:t>Parameter</a:t>
                          </a:r>
                          <a:endParaRPr lang="en-GB" sz="15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b="0" dirty="0"/>
                            <a:t>Value for B1/TF</a:t>
                          </a:r>
                        </a:p>
                        <a:p>
                          <a:pPr algn="l"/>
                          <a:r>
                            <a:rPr lang="en-US" sz="1500" b="0" dirty="0"/>
                            <a:t>Improved fit</a:t>
                          </a:r>
                          <a:endParaRPr lang="en-GB" sz="15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dirty="0"/>
                            <a:t>Value for B1/TF</a:t>
                          </a:r>
                        </a:p>
                        <a:p>
                          <a:pPr algn="l"/>
                          <a:r>
                            <a:rPr lang="en-GB" sz="1500" b="0" dirty="0"/>
                            <a:t>Original fit from 2009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b="0" dirty="0"/>
                            <a:t>Component</a:t>
                          </a:r>
                          <a:endParaRPr lang="en-GB" sz="15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44812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0.03258</a:t>
                          </a:r>
                          <a:endParaRPr kumimoji="0" lang="en-GB" sz="1500" u="none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0.03260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Geometric</a:t>
                          </a:r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263593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0.00009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rowSpan="4">
                      <a:txBody>
                        <a:bodyPr/>
                        <a:lstStyle/>
                        <a:p>
                          <a:r>
                            <a:rPr lang="en-US" sz="1500" dirty="0"/>
                            <a:t>DC Magnetization (FiDeL)*</a:t>
                          </a:r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192361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0.96</a:t>
                          </a:r>
                          <a:endParaRPr lang="en-GB" sz="1500" u="none" dirty="0">
                            <a:solidFill>
                              <a:srgbClr val="0055A0"/>
                            </a:solidFill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204321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1.99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80709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2.00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67210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0.00129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0.00213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rowSpan="6">
                      <a:txBody>
                        <a:bodyPr/>
                        <a:lstStyle/>
                        <a:p>
                          <a:r>
                            <a:rPr lang="en-US" sz="1500" dirty="0"/>
                            <a:t>Saturation</a:t>
                          </a:r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6108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3.61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3.19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6599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69.47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70.66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324938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500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0.00036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52761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6.92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48646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5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15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45.71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76925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2BF81FA2-310D-4930-B3FA-F3223E7B805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2253557"/>
                  </p:ext>
                </p:extLst>
              </p:nvPr>
            </p:nvGraphicFramePr>
            <p:xfrm>
              <a:off x="457201" y="1146131"/>
              <a:ext cx="8310283" cy="45262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70619">
                      <a:extLst>
                        <a:ext uri="{9D8B030D-6E8A-4147-A177-3AD203B41FA5}">
                          <a16:colId xmlns:a16="http://schemas.microsoft.com/office/drawing/2014/main" val="4213508842"/>
                        </a:ext>
                      </a:extLst>
                    </a:gridCol>
                    <a:gridCol w="1803521">
                      <a:extLst>
                        <a:ext uri="{9D8B030D-6E8A-4147-A177-3AD203B41FA5}">
                          <a16:colId xmlns:a16="http://schemas.microsoft.com/office/drawing/2014/main" val="26367001"/>
                        </a:ext>
                      </a:extLst>
                    </a:gridCol>
                    <a:gridCol w="2043953">
                      <a:extLst>
                        <a:ext uri="{9D8B030D-6E8A-4147-A177-3AD203B41FA5}">
                          <a16:colId xmlns:a16="http://schemas.microsoft.com/office/drawing/2014/main" val="796161379"/>
                        </a:ext>
                      </a:extLst>
                    </a:gridCol>
                    <a:gridCol w="2492190">
                      <a:extLst>
                        <a:ext uri="{9D8B030D-6E8A-4147-A177-3AD203B41FA5}">
                          <a16:colId xmlns:a16="http://schemas.microsoft.com/office/drawing/2014/main" val="1904817203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r>
                            <a:rPr lang="en-US" sz="1500" b="0" dirty="0"/>
                            <a:t>Parameter</a:t>
                          </a:r>
                          <a:endParaRPr lang="en-GB" sz="15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b="0" dirty="0"/>
                            <a:t>Value for B1/TF</a:t>
                          </a:r>
                        </a:p>
                        <a:p>
                          <a:pPr algn="l"/>
                          <a:r>
                            <a:rPr lang="en-US" sz="1500" b="0" dirty="0"/>
                            <a:t>Improved fit</a:t>
                          </a:r>
                          <a:endParaRPr lang="en-GB" sz="15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dirty="0"/>
                            <a:t>Value for B1/TF</a:t>
                          </a:r>
                        </a:p>
                        <a:p>
                          <a:pPr algn="l"/>
                          <a:r>
                            <a:rPr lang="en-GB" sz="1500" b="0" dirty="0"/>
                            <a:t>Original fit from 2009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b="0" dirty="0"/>
                            <a:t>Component</a:t>
                          </a:r>
                          <a:endParaRPr lang="en-GB" sz="15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44812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150820" r="-323529" b="-973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0.03258</a:t>
                          </a:r>
                          <a:endParaRPr kumimoji="0" lang="en-GB" sz="1500" u="none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0.03260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dirty="0"/>
                            <a:t>Geometric</a:t>
                          </a:r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2635938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294231" r="-323529" b="-104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0.00009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rowSpan="4">
                      <a:txBody>
                        <a:bodyPr/>
                        <a:lstStyle/>
                        <a:p>
                          <a:r>
                            <a:rPr lang="en-US" sz="1500" dirty="0"/>
                            <a:t>DC Magnetization (FiDeL)*</a:t>
                          </a:r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1923611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386792" r="-323529" b="-9226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0.96</a:t>
                          </a:r>
                          <a:endParaRPr lang="en-GB" sz="1500" u="none" dirty="0">
                            <a:solidFill>
                              <a:srgbClr val="0055A0"/>
                            </a:solidFill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204321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422951" r="-323529" b="-7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1.99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80709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522951" r="-323529" b="-6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2.00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67210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622951" r="-323529" b="-5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0.00129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0.00213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rowSpan="6">
                      <a:txBody>
                        <a:bodyPr/>
                        <a:lstStyle/>
                        <a:p>
                          <a:r>
                            <a:rPr lang="en-US" sz="1500" dirty="0"/>
                            <a:t>Saturation</a:t>
                          </a:r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36108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722951" r="-323529" b="-4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3.61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3.19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86599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836667" r="-323529" b="-3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69.47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70.66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324938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921311" r="-323529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0.00036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52761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1021311" r="-323529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6.92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48646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1121311" r="-323529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45.71</a:t>
                          </a:r>
                          <a:endParaRPr lang="en-GB" sz="1500" u="none" dirty="0">
                            <a:latin typeface="+mj-lt"/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769253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5BF444C3-3DDD-4BEB-9929-FE2C37DF2B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320153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74"/>
            <a:ext cx="8686800" cy="940443"/>
          </a:xfrm>
        </p:spPr>
        <p:txBody>
          <a:bodyPr/>
          <a:lstStyle/>
          <a:p>
            <a:r>
              <a:rPr lang="en-GB" dirty="0">
                <a:cs typeface="Calibri" panose="020F0502020204030204" pitchFamily="34" charset="0"/>
              </a:rPr>
              <a:t> Fitting parameters (2)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2BF81FA2-310D-4930-B3FA-F3223E7B805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1531985"/>
                  </p:ext>
                </p:extLst>
              </p:nvPr>
            </p:nvGraphicFramePr>
            <p:xfrm>
              <a:off x="457201" y="1146131"/>
              <a:ext cx="8310283" cy="23012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70619">
                      <a:extLst>
                        <a:ext uri="{9D8B030D-6E8A-4147-A177-3AD203B41FA5}">
                          <a16:colId xmlns:a16="http://schemas.microsoft.com/office/drawing/2014/main" val="4213508842"/>
                        </a:ext>
                      </a:extLst>
                    </a:gridCol>
                    <a:gridCol w="1803521">
                      <a:extLst>
                        <a:ext uri="{9D8B030D-6E8A-4147-A177-3AD203B41FA5}">
                          <a16:colId xmlns:a16="http://schemas.microsoft.com/office/drawing/2014/main" val="26367001"/>
                        </a:ext>
                      </a:extLst>
                    </a:gridCol>
                    <a:gridCol w="1981200">
                      <a:extLst>
                        <a:ext uri="{9D8B030D-6E8A-4147-A177-3AD203B41FA5}">
                          <a16:colId xmlns:a16="http://schemas.microsoft.com/office/drawing/2014/main" val="796161379"/>
                        </a:ext>
                      </a:extLst>
                    </a:gridCol>
                    <a:gridCol w="2554943">
                      <a:extLst>
                        <a:ext uri="{9D8B030D-6E8A-4147-A177-3AD203B41FA5}">
                          <a16:colId xmlns:a16="http://schemas.microsoft.com/office/drawing/2014/main" val="19048172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500" b="0" dirty="0"/>
                            <a:t>Parameter</a:t>
                          </a:r>
                          <a:endParaRPr lang="en-GB" sz="15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b="0" dirty="0"/>
                            <a:t>Value for Bm/TF</a:t>
                          </a:r>
                        </a:p>
                        <a:p>
                          <a:pPr algn="l"/>
                          <a:r>
                            <a:rPr lang="en-US" sz="1500" b="0" dirty="0"/>
                            <a:t>Improved fit</a:t>
                          </a:r>
                          <a:endParaRPr lang="en-GB" sz="15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dirty="0"/>
                            <a:t>Value for Bm/TF</a:t>
                          </a:r>
                        </a:p>
                        <a:p>
                          <a:pPr algn="l"/>
                          <a:r>
                            <a:rPr lang="en-GB" sz="1500" b="0" dirty="0"/>
                            <a:t>Original fit from 2009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b="0" dirty="0"/>
                            <a:t>Component</a:t>
                          </a:r>
                          <a:endParaRPr lang="en-GB" sz="15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44812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0.00042</a:t>
                          </a:r>
                          <a:endParaRPr lang="en-GB" sz="15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r>
                            <a:rPr lang="en-US" sz="1600" dirty="0"/>
                            <a:t>DC Magnetization </a:t>
                          </a:r>
                          <a:br>
                            <a:rPr lang="en-US" sz="1600" dirty="0"/>
                          </a:br>
                          <a:r>
                            <a:rPr lang="en-US" sz="1600" dirty="0"/>
                            <a:t>(E. </a:t>
                          </a:r>
                          <a:r>
                            <a:rPr lang="en-US" sz="1600" dirty="0" err="1"/>
                            <a:t>Todesco</a:t>
                          </a:r>
                          <a:r>
                            <a:rPr lang="en-US" sz="1600" dirty="0"/>
                            <a:t>)</a:t>
                          </a:r>
                          <a:endParaRPr lang="en-GB" sz="16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263593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0.00174</a:t>
                          </a:r>
                          <a:endParaRPr lang="en-GB" sz="15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192361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3.93</a:t>
                          </a:r>
                          <a:endParaRPr lang="en-GB" sz="15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204321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50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en-US" sz="15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 </m:t>
                                    </m:r>
                                  </m:sub>
                                  <m:sup>
                                    <m:r>
                                      <a:rPr lang="en-US" sz="1500" i="1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 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r>
                            <a:rPr lang="en-US" sz="1500" dirty="0"/>
                            <a:t>Residual Magnetization</a:t>
                          </a:r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80709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𝑟</m:t>
                                </m:r>
                              </m:oMath>
                            </m:oMathPara>
                          </a14:m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67210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2BF81FA2-310D-4930-B3FA-F3223E7B805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1531985"/>
                  </p:ext>
                </p:extLst>
              </p:nvPr>
            </p:nvGraphicFramePr>
            <p:xfrm>
              <a:off x="457201" y="1146131"/>
              <a:ext cx="8310283" cy="23012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70619">
                      <a:extLst>
                        <a:ext uri="{9D8B030D-6E8A-4147-A177-3AD203B41FA5}">
                          <a16:colId xmlns:a16="http://schemas.microsoft.com/office/drawing/2014/main" val="4213508842"/>
                        </a:ext>
                      </a:extLst>
                    </a:gridCol>
                    <a:gridCol w="1803521">
                      <a:extLst>
                        <a:ext uri="{9D8B030D-6E8A-4147-A177-3AD203B41FA5}">
                          <a16:colId xmlns:a16="http://schemas.microsoft.com/office/drawing/2014/main" val="26367001"/>
                        </a:ext>
                      </a:extLst>
                    </a:gridCol>
                    <a:gridCol w="1981200">
                      <a:extLst>
                        <a:ext uri="{9D8B030D-6E8A-4147-A177-3AD203B41FA5}">
                          <a16:colId xmlns:a16="http://schemas.microsoft.com/office/drawing/2014/main" val="796161379"/>
                        </a:ext>
                      </a:extLst>
                    </a:gridCol>
                    <a:gridCol w="2554943">
                      <a:extLst>
                        <a:ext uri="{9D8B030D-6E8A-4147-A177-3AD203B41FA5}">
                          <a16:colId xmlns:a16="http://schemas.microsoft.com/office/drawing/2014/main" val="1904817203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r>
                            <a:rPr lang="en-US" sz="1500" b="0" dirty="0"/>
                            <a:t>Parameter</a:t>
                          </a:r>
                          <a:endParaRPr lang="en-GB" sz="15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b="0" dirty="0"/>
                            <a:t>Value for Bm/TF</a:t>
                          </a:r>
                        </a:p>
                        <a:p>
                          <a:pPr algn="l"/>
                          <a:r>
                            <a:rPr lang="en-US" sz="1500" b="0" dirty="0"/>
                            <a:t>Improved fit</a:t>
                          </a:r>
                          <a:endParaRPr lang="en-GB" sz="15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500" b="0" dirty="0"/>
                            <a:t>Value for Bm/TF</a:t>
                          </a:r>
                        </a:p>
                        <a:p>
                          <a:pPr algn="l"/>
                          <a:r>
                            <a:rPr lang="en-GB" sz="1500" b="0" dirty="0"/>
                            <a:t>Original fit from 2009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b="0" dirty="0"/>
                            <a:t>Component</a:t>
                          </a:r>
                          <a:endParaRPr lang="en-GB" sz="15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44812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150820" r="-323529" b="-375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0.00042</a:t>
                          </a:r>
                          <a:endParaRPr lang="en-GB" sz="15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r>
                            <a:rPr lang="en-US" sz="1600" dirty="0"/>
                            <a:t>DC Magnetization </a:t>
                          </a:r>
                          <a:br>
                            <a:rPr lang="en-US" sz="1600" dirty="0"/>
                          </a:br>
                          <a:r>
                            <a:rPr lang="en-US" sz="1600" dirty="0"/>
                            <a:t>(E. </a:t>
                          </a:r>
                          <a:r>
                            <a:rPr lang="en-US" sz="1600" dirty="0" err="1"/>
                            <a:t>Todesco</a:t>
                          </a:r>
                          <a:r>
                            <a:rPr lang="en-US" sz="1600" dirty="0"/>
                            <a:t>)</a:t>
                          </a:r>
                          <a:endParaRPr lang="en-GB" sz="16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2635938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288679" r="-323529" b="-3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0.00174</a:t>
                          </a:r>
                          <a:endParaRPr lang="en-GB" sz="15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1923611"/>
                      </a:ext>
                    </a:extLst>
                  </a:tr>
                  <a:tr h="3200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396154" r="-323529" b="-23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500" b="0" kern="1200" dirty="0">
                              <a:solidFill>
                                <a:srgbClr val="0055A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3.93</a:t>
                          </a:r>
                          <a:endParaRPr lang="en-GB" sz="1500" b="0" u="none" dirty="0">
                            <a:solidFill>
                              <a:srgbClr val="0055A0"/>
                            </a:solidFill>
                          </a:endParaRPr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BAC2D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204321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422951" r="-323529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r>
                            <a:rPr lang="en-US" sz="1500" dirty="0"/>
                            <a:t>Residual Magnetization</a:t>
                          </a:r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80709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19" t="-522951" r="-323529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500" u="none" dirty="0"/>
                            <a:t>0</a:t>
                          </a:r>
                          <a:endParaRPr lang="en-GB" sz="1500" u="none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>
                        <a:solidFill>
                          <a:srgbClr val="E0E3E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672106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9AE6FA-FB4C-404D-B68F-281295D788EA}"/>
                  </a:ext>
                </a:extLst>
              </p:cNvPr>
              <p:cNvSpPr txBox="1"/>
              <p:nvPr/>
            </p:nvSpPr>
            <p:spPr>
              <a:xfrm>
                <a:off x="457201" y="4528735"/>
                <a:ext cx="4572000" cy="12727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𝑛𝑜𝑚</m:t>
                          </m:r>
                        </m:sub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US" sz="1500" b="0" i="0" smtClean="0">
                          <a:latin typeface="Cambria Math" panose="02040503050406030204" pitchFamily="18" charset="0"/>
                        </a:rPr>
                        <m:t>=77</m:t>
                      </m:r>
                      <m:r>
                        <m:rPr>
                          <m:sty m:val="p"/>
                        </m:rPr>
                        <a:rPr lang="en-US" sz="1500" b="0" i="0" smtClean="0">
                          <a:latin typeface="Cambria Math" panose="02040503050406030204" pitchFamily="18" charset="0"/>
                        </a:rPr>
                        <m:t>A</m:t>
                      </m:r>
                    </m:oMath>
                  </m:oMathPara>
                </a14:m>
                <a:endParaRPr lang="en-US" sz="1500" dirty="0"/>
              </a:p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m:rPr>
                          <m:sty m:val="p"/>
                        </m:rPr>
                        <a:rPr lang="en-US" sz="1500" b="0" i="0" smtClean="0">
                          <a:latin typeface="Cambria Math" panose="02040503050406030204" pitchFamily="18" charset="0"/>
                        </a:rPr>
                        <m:t>A</m:t>
                      </m:r>
                    </m:oMath>
                  </m:oMathPara>
                </a14:m>
                <a:endParaRPr lang="en-US" sz="1500" dirty="0"/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=15000</m:t>
                      </m:r>
                      <m:r>
                        <m:rPr>
                          <m:sty m:val="p"/>
                        </m:rPr>
                        <a:rPr lang="en-US" sz="1500" b="0" i="0" smtClean="0">
                          <a:latin typeface="Cambria Math" panose="02040503050406030204" pitchFamily="18" charset="0"/>
                        </a:rPr>
                        <m:t>A</m:t>
                      </m:r>
                    </m:oMath>
                  </m:oMathPara>
                </a14:m>
                <a:endParaRPr lang="en-US" sz="1500" dirty="0"/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=9.5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US" sz="1500" dirty="0"/>
              </a:p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5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𝑚𝑒𝑎𝑠</m:t>
                          </m:r>
                        </m:sub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=4.5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9AE6FA-FB4C-404D-B68F-281295D788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4528735"/>
                <a:ext cx="4572000" cy="12727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F183FC-FA59-4EDB-9303-B806BEBAB129}"/>
                  </a:ext>
                </a:extLst>
              </p:cNvPr>
              <p:cNvSpPr txBox="1"/>
              <p:nvPr/>
            </p:nvSpPr>
            <p:spPr>
              <a:xfrm>
                <a:off x="457201" y="4210052"/>
                <a:ext cx="4572000" cy="3231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50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</m:d>
                      <m:r>
                        <a:rPr lang="en-US" sz="15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500" b="0" i="0" smtClean="0"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en-US" sz="15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500" b="0" i="0" smtClean="0">
                          <a:latin typeface="Cambria Math" panose="02040503050406030204" pitchFamily="18" charset="0"/>
                        </a:rPr>
                        <m:t>improved</m:t>
                      </m:r>
                      <m:r>
                        <a:rPr lang="en-US" sz="15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500" b="0" i="0" smtClean="0">
                          <a:latin typeface="Cambria Math" panose="02040503050406030204" pitchFamily="18" charset="0"/>
                        </a:rPr>
                        <m:t>fit</m:t>
                      </m:r>
                      <m:r>
                        <a:rPr lang="en-US" sz="1500" b="0" i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F183FC-FA59-4EDB-9303-B806BEBAB1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4210052"/>
                <a:ext cx="4572000" cy="323165"/>
              </a:xfrm>
              <a:prstGeom prst="rect">
                <a:avLst/>
              </a:prstGeom>
              <a:blipFill>
                <a:blip r:embed="rId4"/>
                <a:stretch>
                  <a:fillRect b="-113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9C47558-611F-462A-B32F-9AB77F1F59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85048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E21BC1-0E68-4DBD-B480-AC25D63C5B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012" y="999979"/>
                <a:ext cx="8892988" cy="5580821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Magnetic measurements have been carried out in order </a:t>
                </a:r>
                <a:b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</a:br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to characterize the hysteresis of MCBY magnets. </a:t>
                </a:r>
              </a:p>
              <a:p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The hysteresis width at zero current, for standard test cycles up to nominal, is ±0.82 </a:t>
                </a:r>
                <a:r>
                  <a:rPr lang="en-US" sz="2400" dirty="0" err="1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mTm</a:t>
                </a:r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 (±0.34</a:t>
                </a:r>
                <a:r>
                  <a:rPr lang="en-GB" sz="2400" dirty="0">
                    <a:solidFill>
                      <a:srgbClr val="005CB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‰ of nominal</a:t>
                </a:r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).</a:t>
                </a:r>
              </a:p>
              <a:p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The effect of cross-talk is negligible, as it yields a maximum change of the transfer function smaller than 0.01</a:t>
                </a:r>
                <a:r>
                  <a:rPr lang="en-GB" sz="2400" dirty="0">
                    <a:solidFill>
                      <a:srgbClr val="005CB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‰</a:t>
                </a:r>
                <a:r>
                  <a:rPr lang="en-US" sz="2400" dirty="0">
                    <a:solidFill>
                      <a:srgbClr val="005CB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 of nominal.</a:t>
                </a:r>
              </a:p>
              <a:p>
                <a:r>
                  <a:rPr lang="en-US" sz="2400" dirty="0">
                    <a:solidFill>
                      <a:srgbClr val="005CB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The non-linearity swing during analyzed cycles occurs due to the change of the magnetization branch and it is:</a:t>
                </a:r>
              </a:p>
              <a:p>
                <a:pPr lvl="2"/>
                <a:r>
                  <a:rPr lang="en-US" dirty="0">
                    <a:solidFill>
                      <a:srgbClr val="0055A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5.08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solidFill>
                          <a:srgbClr val="0055A0"/>
                        </a:solidFill>
                        <a:latin typeface="+mj-lt"/>
                        <a:cs typeface="Calibri" panose="020F0502020204030204" pitchFamily="34" charset="0"/>
                      </a:rPr>
                      <m:t>mTm</m:t>
                    </m:r>
                  </m:oMath>
                </a14:m>
                <a:r>
                  <a:rPr lang="en-US" dirty="0">
                    <a:solidFill>
                      <a:srgbClr val="0055A0"/>
                    </a:solidFill>
                    <a:latin typeface="+mj-lt"/>
                    <a:cs typeface="Calibri" panose="020F0502020204030204" pitchFamily="34" charset="0"/>
                  </a:rPr>
                  <a:t> (2.11</a:t>
                </a:r>
                <a:r>
                  <a:rPr lang="en-GB" dirty="0">
                    <a:solidFill>
                      <a:srgbClr val="0055A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‰) (special cycle 1)</a:t>
                </a:r>
              </a:p>
              <a:p>
                <a:pPr lvl="2"/>
                <a:r>
                  <a:rPr lang="en-US" dirty="0">
                    <a:solidFill>
                      <a:srgbClr val="0055A0"/>
                    </a:solidFill>
                    <a:latin typeface="+mj-lt"/>
                    <a:cs typeface="Calibri" panose="020F0502020204030204" pitchFamily="34" charset="0"/>
                  </a:rPr>
                  <a:t>1.22 </a:t>
                </a:r>
                <a:r>
                  <a:rPr lang="en-US" dirty="0" err="1">
                    <a:solidFill>
                      <a:srgbClr val="0055A0"/>
                    </a:solidFill>
                    <a:latin typeface="+mj-lt"/>
                    <a:cs typeface="Calibri" panose="020F0502020204030204" pitchFamily="34" charset="0"/>
                  </a:rPr>
                  <a:t>mTm</a:t>
                </a:r>
                <a:r>
                  <a:rPr lang="en-US" dirty="0">
                    <a:solidFill>
                      <a:srgbClr val="0055A0"/>
                    </a:solidFill>
                    <a:latin typeface="+mj-lt"/>
                    <a:cs typeface="Calibri" panose="020F0502020204030204" pitchFamily="34" charset="0"/>
                  </a:rPr>
                  <a:t> (0.51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>
                        <a:solidFill>
                          <a:srgbClr val="0055A0"/>
                        </a:solidFill>
                        <a:latin typeface="+mj-lt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5A0"/>
                    </a:solidFill>
                    <a:latin typeface="+mj-lt"/>
                    <a:cs typeface="Calibri" panose="020F0502020204030204" pitchFamily="34" charset="0"/>
                  </a:rPr>
                  <a:t>) </a:t>
                </a:r>
                <a:r>
                  <a:rPr lang="en-GB" dirty="0">
                    <a:solidFill>
                      <a:srgbClr val="0055A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(special cycle 2)</a:t>
                </a:r>
                <a:endParaRPr lang="en-US" dirty="0">
                  <a:solidFill>
                    <a:srgbClr val="0055A0"/>
                  </a:solidFill>
                  <a:latin typeface="+mj-lt"/>
                  <a:cs typeface="Calibri" panose="020F0502020204030204" pitchFamily="34" charset="0"/>
                </a:endParaRPr>
              </a:p>
              <a:p>
                <a:pPr lvl="2"/>
                <a:r>
                  <a:rPr lang="en-GB" dirty="0">
                    <a:solidFill>
                      <a:srgbClr val="0055A0"/>
                    </a:solidFill>
                    <a:latin typeface="+mj-lt"/>
                    <a:cs typeface="Calibri" panose="020F0502020204030204" pitchFamily="34" charset="0"/>
                  </a:rPr>
                  <a:t>1.28 </a:t>
                </a:r>
                <a:r>
                  <a:rPr lang="en-GB" dirty="0" err="1">
                    <a:solidFill>
                      <a:srgbClr val="0055A0"/>
                    </a:solidFill>
                    <a:latin typeface="+mj-lt"/>
                    <a:cs typeface="Calibri" panose="020F0502020204030204" pitchFamily="34" charset="0"/>
                  </a:rPr>
                  <a:t>mTm</a:t>
                </a:r>
                <a:r>
                  <a:rPr lang="en-GB" dirty="0">
                    <a:solidFill>
                      <a:srgbClr val="0055A0"/>
                    </a:solidFill>
                    <a:latin typeface="+mj-lt"/>
                    <a:cs typeface="Calibri" panose="020F0502020204030204" pitchFamily="34" charset="0"/>
                  </a:rPr>
                  <a:t> (</a:t>
                </a:r>
                <a:r>
                  <a:rPr lang="en-US" dirty="0">
                    <a:solidFill>
                      <a:srgbClr val="0055A0"/>
                    </a:solidFill>
                    <a:latin typeface="+mj-lt"/>
                    <a:cs typeface="Calibri" panose="020F0502020204030204" pitchFamily="34" charset="0"/>
                  </a:rPr>
                  <a:t>0.53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>
                        <a:solidFill>
                          <a:srgbClr val="0055A0"/>
                        </a:solidFill>
                        <a:latin typeface="+mj-lt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GB" dirty="0">
                    <a:solidFill>
                      <a:srgbClr val="0055A0"/>
                    </a:solidFill>
                    <a:latin typeface="+mj-lt"/>
                    <a:cs typeface="Calibri" panose="020F0502020204030204" pitchFamily="34" charset="0"/>
                  </a:rPr>
                  <a:t>) </a:t>
                </a:r>
                <a:r>
                  <a:rPr lang="en-GB" dirty="0">
                    <a:solidFill>
                      <a:srgbClr val="0055A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(special cycle 3).</a:t>
                </a:r>
                <a:endParaRPr lang="en-US" dirty="0">
                  <a:solidFill>
                    <a:srgbClr val="0055A0"/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E21BC1-0E68-4DBD-B480-AC25D63C5B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012" y="999979"/>
                <a:ext cx="8892988" cy="5580821"/>
              </a:xfrm>
              <a:blipFill>
                <a:blip r:embed="rId2"/>
                <a:stretch>
                  <a:fillRect l="-69" t="-764" r="-10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74"/>
            <a:ext cx="8686800" cy="940443"/>
          </a:xfrm>
        </p:spPr>
        <p:txBody>
          <a:bodyPr/>
          <a:lstStyle/>
          <a:p>
            <a:r>
              <a:rPr lang="en-US" dirty="0">
                <a:solidFill>
                  <a:srgbClr val="0055A0"/>
                </a:solidFill>
                <a:cs typeface="Calibri" panose="020F0502020204030204" pitchFamily="34" charset="0"/>
              </a:rPr>
              <a:t> Summary (1)</a:t>
            </a:r>
            <a:endParaRPr lang="en-GB" dirty="0">
              <a:solidFill>
                <a:srgbClr val="0055A0"/>
              </a:solidFill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3084528E-B762-4819-BF9D-B0AF7636E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146322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E21BC1-0E68-4DBD-B480-AC25D63C5B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012" y="1000386"/>
                <a:ext cx="8857130" cy="5580821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>
                    <a:solidFill>
                      <a:srgbClr val="005CB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The reproducibility of the linear fit among </a:t>
                </a:r>
                <a:r>
                  <a:rPr lang="en-US" sz="2400" dirty="0" err="1">
                    <a:solidFill>
                      <a:srgbClr val="005CB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vdM</a:t>
                </a:r>
                <a:r>
                  <a:rPr lang="en-US" sz="2400" dirty="0">
                    <a:solidFill>
                      <a:srgbClr val="005CB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 scans is </a:t>
                </a:r>
                <a:br>
                  <a:rPr lang="en-US" sz="2400" dirty="0">
                    <a:solidFill>
                      <a:srgbClr val="005CB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</a:br>
                <a:r>
                  <a:rPr lang="en-US" sz="2400" dirty="0">
                    <a:solidFill>
                      <a:srgbClr val="005CB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below </a:t>
                </a:r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0.0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m:rPr>
                        <m:nor/>
                      </m:rPr>
                      <a:rPr lang="en-GB" sz="2400" dirty="0">
                        <a:solidFill>
                          <a:srgbClr val="005CB0"/>
                        </a:solidFill>
                        <a:latin typeface="+mj-lt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 during special cycle 1 and below 0.25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dirty="0">
                        <a:solidFill>
                          <a:srgbClr val="005CB0"/>
                        </a:solidFill>
                        <a:latin typeface="+mj-lt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 during special cycle 2. For all cycles, the maximum difference in linear coefficient is 1.14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dirty="0">
                        <a:solidFill>
                          <a:srgbClr val="005CB0"/>
                        </a:solidFill>
                        <a:latin typeface="+mj-lt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 (during special cycle 3).</a:t>
                </a:r>
                <a:endParaRPr lang="en-US" sz="2400" dirty="0">
                  <a:solidFill>
                    <a:srgbClr val="005CB0"/>
                  </a:solidFill>
                  <a:latin typeface="+mj-lt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r>
                  <a:rPr lang="en-US" sz="2400" dirty="0">
                    <a:solidFill>
                      <a:srgbClr val="005CB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The maximum width of non-linearity during “standard” and “non-standard” scans is always within the full hysteresis width. However, a </a:t>
                </a:r>
                <a:r>
                  <a:rPr lang="en-GB" sz="2400" b="0" i="0" dirty="0">
                    <a:solidFill>
                      <a:srgbClr val="005CB0"/>
                    </a:solidFill>
                    <a:effectLst/>
                    <a:latin typeface="+mj-lt"/>
                    <a:cs typeface="Calibri" panose="020F0502020204030204" pitchFamily="34" charset="0"/>
                  </a:rPr>
                  <a:t>transition from up to down branch of magnetization requires attention.</a:t>
                </a:r>
                <a:endParaRPr lang="en-US" sz="2400" dirty="0">
                  <a:solidFill>
                    <a:srgbClr val="005CB0"/>
                  </a:solidFill>
                  <a:latin typeface="+mj-lt"/>
                  <a:cs typeface="Calibri" panose="020F0502020204030204" pitchFamily="34" charset="0"/>
                </a:endParaRPr>
              </a:p>
              <a:p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The original FiDeL fit from 2009 is </a:t>
                </a:r>
                <a:r>
                  <a:rPr lang="en-GB" sz="2400" b="0" i="0" dirty="0">
                    <a:solidFill>
                      <a:srgbClr val="005CB0"/>
                    </a:solidFill>
                    <a:effectLst/>
                    <a:latin typeface="+mj-lt"/>
                    <a:cs typeface="Calibri" panose="020F0502020204030204" pitchFamily="34" charset="0"/>
                  </a:rPr>
                  <a:t>accurate within </a:t>
                </a:r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±</a:t>
                </a:r>
                <a:r>
                  <a:rPr lang="en-GB" sz="2400" b="0" i="0" dirty="0">
                    <a:solidFill>
                      <a:srgbClr val="005CB0"/>
                    </a:solidFill>
                    <a:effectLst/>
                    <a:latin typeface="+mj-lt"/>
                    <a:cs typeface="Calibri" panose="020F0502020204030204" pitchFamily="34" charset="0"/>
                  </a:rPr>
                  <a:t>0.16% on the full range and </a:t>
                </a:r>
                <a:r>
                  <a:rPr lang="en-US" sz="2400" dirty="0">
                    <a:solidFill>
                      <a:srgbClr val="005CB0"/>
                    </a:solidFill>
                    <a:latin typeface="+mj-lt"/>
                    <a:cs typeface="Calibri" panose="020F0502020204030204" pitchFamily="34" charset="0"/>
                  </a:rPr>
                  <a:t>±</a:t>
                </a:r>
                <a:r>
                  <a:rPr lang="en-GB" sz="2400" b="0" i="0" dirty="0">
                    <a:solidFill>
                      <a:srgbClr val="005CB0"/>
                    </a:solidFill>
                    <a:effectLst/>
                    <a:latin typeface="+mj-lt"/>
                    <a:cs typeface="Calibri" panose="020F0502020204030204" pitchFamily="34" charset="0"/>
                  </a:rPr>
                  <a:t>0.03% at low field. </a:t>
                </a:r>
                <a:endParaRPr lang="en-US" sz="2400" dirty="0">
                  <a:solidFill>
                    <a:srgbClr val="005CB0"/>
                  </a:solidFill>
                  <a:latin typeface="+mj-lt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r>
                  <a:rPr lang="en-US" sz="2400" dirty="0">
                    <a:solidFill>
                      <a:srgbClr val="005CB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The original fit can be improved by a factor of ~3 by modifying the saturation component and by adding the DC magnetization contribution (adding complexity).</a:t>
                </a:r>
              </a:p>
              <a:p>
                <a:pPr lvl="1"/>
                <a:endParaRPr lang="en-US" sz="2200" dirty="0">
                  <a:solidFill>
                    <a:srgbClr val="005CB0"/>
                  </a:solidFill>
                  <a:latin typeface="+mj-lt"/>
                  <a:cs typeface="Calibri" panose="020F0502020204030204" pitchFamily="34" charset="0"/>
                </a:endParaRPr>
              </a:p>
              <a:p>
                <a:endParaRPr lang="en-US" sz="2200" dirty="0">
                  <a:latin typeface="+mj-lt"/>
                </a:endParaRP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E21BC1-0E68-4DBD-B480-AC25D63C5B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012" y="1000386"/>
                <a:ext cx="8857130" cy="5580821"/>
              </a:xfrm>
              <a:blipFill>
                <a:blip r:embed="rId2"/>
                <a:stretch>
                  <a:fillRect l="-69" t="-764" r="-19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74"/>
            <a:ext cx="8686800" cy="940443"/>
          </a:xfrm>
        </p:spPr>
        <p:txBody>
          <a:bodyPr/>
          <a:lstStyle/>
          <a:p>
            <a:r>
              <a:rPr lang="en-US" dirty="0">
                <a:cs typeface="Calibri" panose="020F0502020204030204" pitchFamily="34" charset="0"/>
              </a:rPr>
              <a:t> Summary (2)</a:t>
            </a:r>
            <a:endParaRPr lang="en-GB" dirty="0"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E3B91467-B5F4-4355-AC64-25898EE874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03226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61CEFEF-DBE0-49C8-9829-81C651F7F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29" y="1218675"/>
            <a:ext cx="6885284" cy="405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780102-8543-4201-8452-8EC98D50B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221"/>
            <a:ext cx="9144000" cy="94044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5CB0"/>
                </a:solidFill>
                <a:cs typeface="Calibri" panose="020F0502020204030204" pitchFamily="34" charset="0"/>
              </a:rPr>
              <a:t> Fill 7300 (h plane)</a:t>
            </a:r>
            <a:endParaRPr lang="en-GB" dirty="0">
              <a:solidFill>
                <a:srgbClr val="005CB0"/>
              </a:solidFill>
              <a:cs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59C4DF-9E1C-4F78-8953-851EA4911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043EB6-E102-48D1-A973-D2DEE45AB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051F780-1DB1-43B3-8B2C-A17C21AAB561}"/>
              </a:ext>
            </a:extLst>
          </p:cNvPr>
          <p:cNvSpPr/>
          <p:nvPr/>
        </p:nvSpPr>
        <p:spPr>
          <a:xfrm>
            <a:off x="4930588" y="2158241"/>
            <a:ext cx="1407459" cy="16690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DE9508-E5CA-48EA-A35E-291C63902F89}"/>
              </a:ext>
            </a:extLst>
          </p:cNvPr>
          <p:cNvSpPr txBox="1"/>
          <p:nvPr/>
        </p:nvSpPr>
        <p:spPr>
          <a:xfrm>
            <a:off x="-2" y="5758313"/>
            <a:ext cx="9144000" cy="4001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selected 1 MCBY cycle with the second-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highest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current amplitude.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C0402DE7-5BA0-4470-BBE3-F27DEFD69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56349"/>
            <a:ext cx="4101449" cy="365125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D08B69A-AFB6-4F54-8C99-998E4AFD868C}"/>
              </a:ext>
            </a:extLst>
          </p:cNvPr>
          <p:cNvCxnSpPr>
            <a:cxnSpLocks/>
          </p:cNvCxnSpPr>
          <p:nvPr/>
        </p:nvCxnSpPr>
        <p:spPr>
          <a:xfrm>
            <a:off x="6338046" y="2023628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422CB2E-F85A-4AA9-8C9F-EAB3B9E57ED3}"/>
              </a:ext>
            </a:extLst>
          </p:cNvPr>
          <p:cNvSpPr txBox="1"/>
          <p:nvPr/>
        </p:nvSpPr>
        <p:spPr>
          <a:xfrm>
            <a:off x="5316071" y="1197019"/>
            <a:ext cx="2205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(fill 7299+7300)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258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4948E-6E7D-4F1B-B8EF-6B49C4CFE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674"/>
            <a:ext cx="9144000" cy="940443"/>
          </a:xfrm>
        </p:spPr>
        <p:txBody>
          <a:bodyPr/>
          <a:lstStyle/>
          <a:p>
            <a:r>
              <a:rPr lang="en-US" dirty="0"/>
              <a:t> Field direction: convention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C4953-4D12-4025-BEB7-464DE1908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C8A62C3-D889-4E33-8BC2-486990A416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FC325A53-F266-434B-A9A3-0C840064F7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1486" y="6362377"/>
            <a:ext cx="4101449" cy="365125"/>
          </a:xfrm>
          <a:prstGeom prst="rect">
            <a:avLst/>
          </a:prstGeo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0964165-E467-4DBD-BC64-931895D55C3C}"/>
                  </a:ext>
                </a:extLst>
              </p:cNvPr>
              <p:cNvSpPr txBox="1"/>
              <p:nvPr/>
            </p:nvSpPr>
            <p:spPr>
              <a:xfrm>
                <a:off x="319619" y="1707336"/>
                <a:ext cx="4572000" cy="25853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GB" b="1" dirty="0">
                    <a:solidFill>
                      <a:srgbClr val="0055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MCBY39</a:t>
                </a:r>
              </a:p>
              <a:p>
                <a:pPr algn="l"/>
                <a:endParaRPr lang="en-GB" i="0" dirty="0">
                  <a:solidFill>
                    <a:srgbClr val="0055A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/>
                <a:r>
                  <a:rPr lang="en-GB" i="0" dirty="0">
                    <a:solidFill>
                      <a:srgbClr val="0055A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This is two-aperture magnet.</a:t>
                </a:r>
              </a:p>
              <a:p>
                <a:pPr algn="l"/>
                <a:r>
                  <a:rPr lang="en-GB" i="0" dirty="0">
                    <a:solidFill>
                      <a:srgbClr val="0055A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Lo</a:t>
                </a:r>
                <a:r>
                  <a:rPr lang="en-GB" dirty="0">
                    <a:solidFill>
                      <a:srgbClr val="0055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oking from connection side:</a:t>
                </a:r>
              </a:p>
              <a:p>
                <a:pPr algn="l"/>
                <a:endParaRPr lang="en-GB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i="0" dirty="0">
                    <a:solidFill>
                      <a:srgbClr val="0055A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AP1 on the left</a:t>
                </a:r>
              </a:p>
              <a:p>
                <a:pPr lvl="1"/>
                <a:r>
                  <a:rPr lang="en-GB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horizontal field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⟺</m:t>
                    </m:r>
                  </m:oMath>
                </a14:m>
                <a:r>
                  <a:rPr lang="en-GB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vertical correction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55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AP2 on the right</a:t>
                </a:r>
              </a:p>
              <a:p>
                <a:pPr lvl="1"/>
                <a:r>
                  <a:rPr lang="en-GB" i="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vertical field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⟺</m:t>
                    </m:r>
                  </m:oMath>
                </a14:m>
                <a:r>
                  <a:rPr lang="en-GB" i="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horizontal correction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0964165-E467-4DBD-BC64-931895D55C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19" y="1707336"/>
                <a:ext cx="4572000" cy="2585323"/>
              </a:xfrm>
              <a:prstGeom prst="rect">
                <a:avLst/>
              </a:prstGeom>
              <a:blipFill>
                <a:blip r:embed="rId2"/>
                <a:stretch>
                  <a:fillRect l="-1067" t="-1179" b="-28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1B07FF6-DD54-4FC7-8948-52B6D4D6D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376082"/>
            <a:ext cx="4493835" cy="410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47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4A4D0E9-9473-4650-973D-703A462ACD1C}"/>
              </a:ext>
            </a:extLst>
          </p:cNvPr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55A0"/>
          </a:solidFill>
        </p:spPr>
        <p:txBody>
          <a:bodyPr wrap="square" rtlCol="0">
            <a:spAutoFit/>
          </a:bodyPr>
          <a:lstStyle/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66399F-866B-488C-8DEC-29DA2E3DB757}"/>
              </a:ext>
            </a:extLst>
          </p:cNvPr>
          <p:cNvSpPr txBox="1"/>
          <p:nvPr/>
        </p:nvSpPr>
        <p:spPr>
          <a:xfrm>
            <a:off x="1228164" y="2628781"/>
            <a:ext cx="687592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1"/>
                </a:solidFill>
                <a:latin typeface="Arial (Body)"/>
                <a:cs typeface="Calibri" panose="020F0502020204030204" pitchFamily="34" charset="0"/>
              </a:rPr>
              <a:t>Standard test cycles</a:t>
            </a:r>
            <a:endParaRPr lang="en-GB" sz="4600" dirty="0">
              <a:solidFill>
                <a:schemeClr val="bg1"/>
              </a:solidFill>
              <a:latin typeface="Arial (Body)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230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8B069EFA-8C77-4E4C-9370-BC5D9E58C9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528" y="2063158"/>
            <a:ext cx="3945606" cy="281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3697BE4-E8C7-4B55-818B-63378C7C3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93" y="1900557"/>
            <a:ext cx="4110940" cy="296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674"/>
            <a:ext cx="8686800" cy="940443"/>
          </a:xfrm>
        </p:spPr>
        <p:txBody>
          <a:bodyPr/>
          <a:lstStyle/>
          <a:p>
            <a:r>
              <a:rPr lang="en-GB" dirty="0"/>
              <a:t> Reference standard test cycle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1001486" y="6362377"/>
            <a:ext cx="4101449" cy="365125"/>
          </a:xfrm>
          <a:prstGeom prst="rect">
            <a:avLst/>
          </a:prstGeo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02CB6B-12CD-46C4-B442-066F2CBA99AF}"/>
              </a:ext>
            </a:extLst>
          </p:cNvPr>
          <p:cNvSpPr txBox="1"/>
          <p:nvPr/>
        </p:nvSpPr>
        <p:spPr>
          <a:xfrm>
            <a:off x="1373" y="5523583"/>
            <a:ext cx="9142627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Pre-cycle up to nominal current (77 A) followed by a stair step profile,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magnetic field is measured with high accuracy (10</a:t>
            </a:r>
            <a:r>
              <a:rPr lang="en-US" baseline="30000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</a:t>
            </a: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at the plateaus.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1D9643-3DC3-4C63-B0AC-99EE4642BFF6}"/>
              </a:ext>
            </a:extLst>
          </p:cNvPr>
          <p:cNvSpPr txBox="1"/>
          <p:nvPr/>
        </p:nvSpPr>
        <p:spPr>
          <a:xfrm>
            <a:off x="457200" y="879581"/>
            <a:ext cx="77254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Standard cycle in AP2, positive nominal current in AP1  </a:t>
            </a:r>
            <a:r>
              <a:rPr lang="en-GB" b="1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(Reference)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324D9A4-4018-4457-853D-4E2954771CF1}"/>
              </a:ext>
            </a:extLst>
          </p:cNvPr>
          <p:cNvSpPr txBox="1">
            <a:spLocks/>
          </p:cNvSpPr>
          <p:nvPr/>
        </p:nvSpPr>
        <p:spPr>
          <a:xfrm>
            <a:off x="612346" y="17607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627291-2495-4F34-ACE9-D3F03FC41D3D}"/>
              </a:ext>
            </a:extLst>
          </p:cNvPr>
          <p:cNvSpPr txBox="1"/>
          <p:nvPr/>
        </p:nvSpPr>
        <p:spPr>
          <a:xfrm>
            <a:off x="5423947" y="4922534"/>
            <a:ext cx="3012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field: 2.41 Tm at 77 A</a:t>
            </a:r>
            <a:endParaRPr lang="en-GB" sz="1600" dirty="0">
              <a:solidFill>
                <a:srgbClr val="00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331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4D46696B-E137-4B2B-B05E-50AB570B5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773" y="1820023"/>
            <a:ext cx="4160557" cy="303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D954E4A3-3182-4104-9248-06D54DD31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14" y="1824842"/>
            <a:ext cx="4073792" cy="294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3674"/>
            <a:ext cx="9142627" cy="940443"/>
          </a:xfrm>
        </p:spPr>
        <p:txBody>
          <a:bodyPr/>
          <a:lstStyle/>
          <a:p>
            <a:r>
              <a:rPr lang="en-GB" dirty="0"/>
              <a:t> Linear fit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1001486" y="6362377"/>
            <a:ext cx="4101449" cy="365125"/>
          </a:xfrm>
          <a:prstGeom prst="rect">
            <a:avLst/>
          </a:prstGeo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324D9A4-4018-4457-853D-4E2954771CF1}"/>
              </a:ext>
            </a:extLst>
          </p:cNvPr>
          <p:cNvSpPr txBox="1">
            <a:spLocks/>
          </p:cNvSpPr>
          <p:nvPr/>
        </p:nvSpPr>
        <p:spPr>
          <a:xfrm>
            <a:off x="612346" y="17607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B3791B-1E29-41D9-BED7-6D92584BE00F}"/>
              </a:ext>
            </a:extLst>
          </p:cNvPr>
          <p:cNvSpPr txBox="1"/>
          <p:nvPr/>
        </p:nvSpPr>
        <p:spPr>
          <a:xfrm>
            <a:off x="1373" y="5514573"/>
            <a:ext cx="9142627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linear fit is computed from the datapoints within linear range below saturation (±25A),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CB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the full set of datapoints, a non-linearity is retrieved as residual of the linear fit.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1622A-1341-42FD-9750-93E8479B726D}"/>
              </a:ext>
            </a:extLst>
          </p:cNvPr>
          <p:cNvSpPr txBox="1"/>
          <p:nvPr/>
        </p:nvSpPr>
        <p:spPr>
          <a:xfrm>
            <a:off x="457200" y="879581"/>
            <a:ext cx="77254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Standard cycle in AP2, positive nominal current in AP1 </a:t>
            </a:r>
            <a:r>
              <a:rPr lang="en-GB" b="1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(Reference)</a:t>
            </a:r>
            <a:endParaRPr lang="en-GB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164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>
            <a:extLst>
              <a:ext uri="{FF2B5EF4-FFF2-40B4-BE49-F238E27FC236}">
                <a16:creationId xmlns:a16="http://schemas.microsoft.com/office/drawing/2014/main" id="{DCB33FDA-5657-4E45-86C1-EFCA5F886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678" y="3649137"/>
            <a:ext cx="3596864" cy="257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E45A05BC-1399-4192-880B-396F8DAA5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756" y="1173438"/>
            <a:ext cx="3727086" cy="25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7596055B-1B24-494A-853F-89116BFA0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58" y="1771046"/>
            <a:ext cx="4078941" cy="2872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401"/>
            <a:ext cx="9144000" cy="940443"/>
          </a:xfrm>
        </p:spPr>
        <p:txBody>
          <a:bodyPr>
            <a:noAutofit/>
          </a:bodyPr>
          <a:lstStyle/>
          <a:p>
            <a:r>
              <a:rPr lang="en-GB" b="0" i="0" dirty="0">
                <a:solidFill>
                  <a:srgbClr val="0055A0"/>
                </a:solidFill>
                <a:effectLst/>
                <a:cs typeface="Calibri" panose="020F0502020204030204" pitchFamily="34" charset="0"/>
              </a:rPr>
              <a:t> Reference standard test cycle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D888B-A4B9-45FB-B411-E89FEA0E5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26 March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0DFC-D019-401F-9F5F-9A7B97801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1001486" y="6362377"/>
            <a:ext cx="4101449" cy="365125"/>
          </a:xfrm>
          <a:prstGeom prst="rect">
            <a:avLst/>
          </a:prstGeo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of MCBY corrector magnet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0ADE54-00B2-4668-BD8A-085D98B3544D}"/>
              </a:ext>
            </a:extLst>
          </p:cNvPr>
          <p:cNvSpPr txBox="1"/>
          <p:nvPr/>
        </p:nvSpPr>
        <p:spPr>
          <a:xfrm>
            <a:off x="443649" y="886446"/>
            <a:ext cx="77254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0055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2. Standard cycle in AP2, positive nominal current in AP1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5211197-9F78-4CF6-8931-CEFDD9D08308}"/>
                  </a:ext>
                </a:extLst>
              </p:cNvPr>
              <p:cNvSpPr txBox="1"/>
              <p:nvPr/>
            </p:nvSpPr>
            <p:spPr>
              <a:xfrm>
                <a:off x="0" y="5233588"/>
                <a:ext cx="4741048" cy="92333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saturation is 0.1 Tm (4</a:t>
                </a:r>
                <a14:m>
                  <m:oMath xmlns:m="http://schemas.openxmlformats.org/officeDocument/2006/math">
                    <m:r>
                      <a:rPr lang="en-US" sz="1800" b="0" i="0" dirty="0" smtClean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m:rPr>
                        <m:nor/>
                      </m:rPr>
                      <a:rPr lang="en-GB" sz="1800" dirty="0">
                        <a:solidFill>
                          <a:srgbClr val="005CB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‰</m:t>
                    </m:r>
                  </m:oMath>
                </a14:m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),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hysteresis width is ±0.82 </a:t>
                </a:r>
                <a:r>
                  <a:rPr lang="en-US" dirty="0" err="1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mTm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b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(±0.34</a:t>
                </a:r>
                <a:r>
                  <a:rPr lang="en-GB" dirty="0">
                    <a:solidFill>
                      <a:srgbClr val="005CB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‰ </a:t>
                </a:r>
                <a:r>
                  <a:rPr lang="en-GB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of</a:t>
                </a:r>
                <a:r>
                  <a:rPr lang="en-GB" dirty="0">
                    <a:solidFill>
                      <a:srgbClr val="005CB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nominal</a:t>
                </a:r>
                <a:r>
                  <a:rPr lang="en-US" dirty="0">
                    <a:solidFill>
                      <a:srgbClr val="005CB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).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5211197-9F78-4CF6-8931-CEFDD9D08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33588"/>
                <a:ext cx="4741048" cy="923330"/>
              </a:xfrm>
              <a:prstGeom prst="rect">
                <a:avLst/>
              </a:prstGeom>
              <a:blipFill>
                <a:blip r:embed="rId5"/>
                <a:stretch>
                  <a:fillRect l="-771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672010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13286</TotalTime>
  <Words>2440</Words>
  <Application>Microsoft Office PowerPoint</Application>
  <PresentationFormat>On-screen Show (4:3)</PresentationFormat>
  <Paragraphs>449</Paragraphs>
  <Slides>38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Arial (Body)</vt:lpstr>
      <vt:lpstr>Calibri</vt:lpstr>
      <vt:lpstr>Calibri,sans-serif</vt:lpstr>
      <vt:lpstr>Caliri</vt:lpstr>
      <vt:lpstr>Cambria Math</vt:lpstr>
      <vt:lpstr>Optima</vt:lpstr>
      <vt:lpstr>CERNCorporate4-3</vt:lpstr>
      <vt:lpstr>Magnetic measurements of MCBY corrector magnet</vt:lpstr>
      <vt:lpstr> Test program at 4.5 K</vt:lpstr>
      <vt:lpstr> Fill 6016 (h plane)</vt:lpstr>
      <vt:lpstr> Fill 7300 (h plane)</vt:lpstr>
      <vt:lpstr> Field direction: convention</vt:lpstr>
      <vt:lpstr>PowerPoint Presentation</vt:lpstr>
      <vt:lpstr> Reference standard test cycle</vt:lpstr>
      <vt:lpstr> Linear fit</vt:lpstr>
      <vt:lpstr> Reference standard test cycle</vt:lpstr>
      <vt:lpstr> Other standard test cycles</vt:lpstr>
      <vt:lpstr>PowerPoint Presentation</vt:lpstr>
      <vt:lpstr> Special test cycle 1:  MCBYV.4L1.B1 / MCBYH.4L1.B2 (fill 6016) </vt:lpstr>
      <vt:lpstr> Special test cycle 2:  MCBYV.B4R1.B1 / MCBYH.B4R1.B2 (fill 6016) </vt:lpstr>
      <vt:lpstr> Special test cycle 3:  MCBYV.4L1.B1 / MCBYH.4L1.B2 (fill 7300) </vt:lpstr>
      <vt:lpstr> Special cycle 1</vt:lpstr>
      <vt:lpstr> Special cycle 1</vt:lpstr>
      <vt:lpstr> Special cycle 1:   reproducibility of the linear coefficient</vt:lpstr>
      <vt:lpstr> Special cycle 2</vt:lpstr>
      <vt:lpstr> Special cycle 2:   reproducibility of the linear coefficient</vt:lpstr>
      <vt:lpstr> Special cycle 3</vt:lpstr>
      <vt:lpstr> Special cycle 3:   reproducibility of the linear coefficient</vt:lpstr>
      <vt:lpstr>PowerPoint Presentation</vt:lpstr>
      <vt:lpstr> Comparison: special cycles 1&amp;2</vt:lpstr>
      <vt:lpstr> Comparison: special cycle 3</vt:lpstr>
      <vt:lpstr>PowerPoint Presentation</vt:lpstr>
      <vt:lpstr> Mathematical description</vt:lpstr>
      <vt:lpstr>PowerPoint Presentation</vt:lpstr>
      <vt:lpstr> The original fit from 2009 (1)</vt:lpstr>
      <vt:lpstr> The original fit from 2009 (2)</vt:lpstr>
      <vt:lpstr> Relative error</vt:lpstr>
      <vt:lpstr> Improved fit: approach 1</vt:lpstr>
      <vt:lpstr> Improved fit: approach 1</vt:lpstr>
      <vt:lpstr> Improved fit: approach 2</vt:lpstr>
      <vt:lpstr> Improved fit: approach 2</vt:lpstr>
      <vt:lpstr> Fitting parameters (1)</vt:lpstr>
      <vt:lpstr> Fitting parameters (2)</vt:lpstr>
      <vt:lpstr> Summary (1)</vt:lpstr>
      <vt:lpstr> Summary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program</dc:title>
  <dc:creator>Agnieszka Chmielinska</dc:creator>
  <cp:lastModifiedBy>Agnieszka Chmielinska</cp:lastModifiedBy>
  <cp:revision>429</cp:revision>
  <dcterms:created xsi:type="dcterms:W3CDTF">2021-02-03T16:37:31Z</dcterms:created>
  <dcterms:modified xsi:type="dcterms:W3CDTF">2021-03-26T13:08:27Z</dcterms:modified>
</cp:coreProperties>
</file>