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8" r:id="rId6"/>
    <p:sldId id="260" r:id="rId7"/>
    <p:sldId id="264" r:id="rId8"/>
    <p:sldId id="269" r:id="rId9"/>
    <p:sldId id="265" r:id="rId10"/>
    <p:sldId id="259"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0"/>
  </p:normalViewPr>
  <p:slideViewPr>
    <p:cSldViewPr>
      <p:cViewPr>
        <p:scale>
          <a:sx n="60" d="100"/>
          <a:sy n="60" d="100"/>
        </p:scale>
        <p:origin x="-786" y="4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551492-D936-4587-9940-5DFC064D59D4}" type="datetimeFigureOut">
              <a:rPr lang="en-GB" smtClean="0"/>
              <a:pPr/>
              <a:t>05/10/2010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AE31AD-43D5-4099-83BE-B3D130315CA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551492-D936-4587-9940-5DFC064D59D4}" type="datetimeFigureOut">
              <a:rPr lang="en-GB" smtClean="0"/>
              <a:pPr/>
              <a:t>05/10/2010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AE31AD-43D5-4099-83BE-B3D130315CA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gif"/><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2.gif"/><Relationship Id="rId5" Type="http://schemas.openxmlformats.org/officeDocument/2006/relationships/image" Target="../media/image8.gif"/><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2.gif"/><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2.gif"/><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2.gif"/><Relationship Id="rId4" Type="http://schemas.openxmlformats.org/officeDocument/2006/relationships/image" Target="../media/image14.gi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2.gif"/><Relationship Id="rId4" Type="http://schemas.openxmlformats.org/officeDocument/2006/relationships/image" Target="../media/image16.gif"/></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18.emf"/><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8316416" y="6021288"/>
            <a:ext cx="864096" cy="864096"/>
          </a:xfrm>
          <a:prstGeom prst="rect">
            <a:avLst/>
          </a:prstGeom>
          <a:noFill/>
          <a:ln w="9525">
            <a:noFill/>
            <a:miter lim="800000"/>
            <a:headEnd/>
            <a:tailEnd/>
          </a:ln>
        </p:spPr>
      </p:pic>
      <p:sp>
        <p:nvSpPr>
          <p:cNvPr id="4" name="Rectangle 3"/>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5" name="Rectangle 2"/>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6" name="Picture 8" descr="http://eucard.web.cern.ch/eucard/images/MICElogo.gif"/>
          <p:cNvPicPr>
            <a:picLocks noChangeAspect="1" noChangeArrowheads="1"/>
          </p:cNvPicPr>
          <p:nvPr/>
        </p:nvPicPr>
        <p:blipFill>
          <a:blip r:embed="rId3" cstate="print"/>
          <a:srcRect/>
          <a:stretch>
            <a:fillRect/>
          </a:stretch>
        </p:blipFill>
        <p:spPr bwMode="auto">
          <a:xfrm>
            <a:off x="7452320" y="5877272"/>
            <a:ext cx="864096" cy="864096"/>
          </a:xfrm>
          <a:prstGeom prst="rect">
            <a:avLst/>
          </a:prstGeom>
          <a:noFill/>
        </p:spPr>
      </p:pic>
      <p:pic>
        <p:nvPicPr>
          <p:cNvPr id="11266" name="Picture 2" descr="http://www.leeds.ac.uk/music/conferences/filmprog07/Brunel_logo.jpg"/>
          <p:cNvPicPr>
            <a:picLocks noChangeAspect="1" noChangeArrowheads="1"/>
          </p:cNvPicPr>
          <p:nvPr/>
        </p:nvPicPr>
        <p:blipFill>
          <a:blip r:embed="rId4" cstate="print"/>
          <a:srcRect/>
          <a:stretch>
            <a:fillRect/>
          </a:stretch>
        </p:blipFill>
        <p:spPr bwMode="auto">
          <a:xfrm>
            <a:off x="251520" y="6077028"/>
            <a:ext cx="1259632" cy="780972"/>
          </a:xfrm>
          <a:prstGeom prst="rect">
            <a:avLst/>
          </a:prstGeom>
          <a:noFill/>
        </p:spPr>
      </p:pic>
      <p:sp>
        <p:nvSpPr>
          <p:cNvPr id="7" name="Rectangle 6"/>
          <p:cNvSpPr/>
          <p:nvPr/>
        </p:nvSpPr>
        <p:spPr>
          <a:xfrm>
            <a:off x="899592" y="620688"/>
            <a:ext cx="7774261" cy="923330"/>
          </a:xfrm>
          <a:prstGeom prst="rect">
            <a:avLst/>
          </a:prstGeom>
          <a:noFill/>
        </p:spPr>
        <p:txBody>
          <a:bodyPr wrap="squar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G4MICE </a:t>
            </a: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Geometry</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1026" name="Picture 2" descr="C:\Users\Jason\Desktop\Matts Work\Images\IsoHall.JPG"/>
          <p:cNvPicPr>
            <a:picLocks noChangeAspect="1" noChangeArrowheads="1"/>
          </p:cNvPicPr>
          <p:nvPr/>
        </p:nvPicPr>
        <p:blipFill>
          <a:blip r:embed="rId5" cstate="print">
            <a:clrChange>
              <a:clrFrom>
                <a:srgbClr val="C4C8D3"/>
              </a:clrFrom>
              <a:clrTo>
                <a:srgbClr val="C4C8D3">
                  <a:alpha val="0"/>
                </a:srgbClr>
              </a:clrTo>
            </a:clrChange>
          </a:blip>
          <a:srcRect/>
          <a:stretch>
            <a:fillRect/>
          </a:stretch>
        </p:blipFill>
        <p:spPr bwMode="auto">
          <a:xfrm>
            <a:off x="0" y="3880470"/>
            <a:ext cx="4039935" cy="2977530"/>
          </a:xfrm>
          <a:prstGeom prst="rect">
            <a:avLst/>
          </a:prstGeom>
          <a:noFill/>
        </p:spPr>
      </p:pic>
      <p:sp>
        <p:nvSpPr>
          <p:cNvPr id="10" name="TextBox 9"/>
          <p:cNvSpPr txBox="1"/>
          <p:nvPr/>
        </p:nvSpPr>
        <p:spPr>
          <a:xfrm>
            <a:off x="1115616" y="1574790"/>
            <a:ext cx="7200800" cy="2862322"/>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This presentation will describe the state of each element in the beam line with regards to the current update being undertaken. </a:t>
            </a:r>
          </a:p>
          <a:p>
            <a:pPr algn="ctr"/>
            <a:endParaRPr lang="en-GB" dirty="0" smtClean="0">
              <a:solidFill>
                <a:schemeClr val="tx2">
                  <a:lumMod val="60000"/>
                  <a:lumOff val="40000"/>
                </a:schemeClr>
              </a:solidFill>
              <a:latin typeface="Arial" pitchFamily="34" charset="0"/>
              <a:cs typeface="Arial" pitchFamily="34" charset="0"/>
            </a:endParaRP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Firstly, it will describe everything that has been done to each element to this date and also future improvements which will be made to each element.</a:t>
            </a:r>
          </a:p>
          <a:p>
            <a:pPr algn="ctr"/>
            <a:endParaRPr lang="en-GB" dirty="0" smtClean="0">
              <a:solidFill>
                <a:schemeClr val="tx2">
                  <a:lumMod val="60000"/>
                  <a:lumOff val="40000"/>
                </a:schemeClr>
              </a:solidFill>
              <a:latin typeface="Arial" pitchFamily="34" charset="0"/>
              <a:cs typeface="Arial" pitchFamily="34" charset="0"/>
            </a:endParaRP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Secondly, the simulation as a whole will be discussed with regards to the x, y and z positions of all the elements relative to the MICE Centre and future work needed to update this.</a:t>
            </a:r>
          </a:p>
        </p:txBody>
      </p:sp>
      <p:sp>
        <p:nvSpPr>
          <p:cNvPr id="9" name="TextBox 8"/>
          <p:cNvSpPr txBox="1"/>
          <p:nvPr/>
        </p:nvSpPr>
        <p:spPr>
          <a:xfrm>
            <a:off x="7308304"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sp>
        <p:nvSpPr>
          <p:cNvPr id="12" name="TextBox 11"/>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Users\Matt\Desktop\TechDrawing1.jpg"/>
          <p:cNvPicPr/>
          <p:nvPr/>
        </p:nvPicPr>
        <p:blipFill>
          <a:blip r:embed="rId2" cstate="print"/>
          <a:srcRect l="7202" t="16530" r="17196" b="20949"/>
          <a:stretch>
            <a:fillRect/>
          </a:stretch>
        </p:blipFill>
        <p:spPr bwMode="auto">
          <a:xfrm>
            <a:off x="611560" y="2708920"/>
            <a:ext cx="2994812" cy="1931213"/>
          </a:xfrm>
          <a:prstGeom prst="rect">
            <a:avLst/>
          </a:prstGeom>
          <a:noFill/>
          <a:ln w="9525">
            <a:noFill/>
            <a:miter lim="800000"/>
            <a:headEnd/>
            <a:tailEnd/>
          </a:ln>
        </p:spPr>
      </p:pic>
      <p:sp>
        <p:nvSpPr>
          <p:cNvPr id="2" name="Rectangle 1"/>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Rectangle 2"/>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5" name="Picture 2" descr="http://www.leeds.ac.uk/music/conferences/filmprog07/Brunel_logo.jpg"/>
          <p:cNvPicPr>
            <a:picLocks noChangeAspect="1" noChangeArrowheads="1"/>
          </p:cNvPicPr>
          <p:nvPr/>
        </p:nvPicPr>
        <p:blipFill>
          <a:blip r:embed="rId3" cstate="print"/>
          <a:srcRect/>
          <a:stretch>
            <a:fillRect/>
          </a:stretch>
        </p:blipFill>
        <p:spPr bwMode="auto">
          <a:xfrm>
            <a:off x="7884368" y="6077028"/>
            <a:ext cx="1259632" cy="780972"/>
          </a:xfrm>
          <a:prstGeom prst="rect">
            <a:avLst/>
          </a:prstGeom>
          <a:noFill/>
        </p:spPr>
      </p:pic>
      <p:sp>
        <p:nvSpPr>
          <p:cNvPr id="6" name="TextBox 5"/>
          <p:cNvSpPr txBox="1"/>
          <p:nvPr/>
        </p:nvSpPr>
        <p:spPr>
          <a:xfrm>
            <a:off x="899592" y="404664"/>
            <a:ext cx="7200800" cy="584775"/>
          </a:xfrm>
          <a:prstGeom prst="rect">
            <a:avLst/>
          </a:prstGeom>
          <a:noFill/>
        </p:spPr>
        <p:txBody>
          <a:bodyPr wrap="square" rtlCol="0">
            <a:spAutoFit/>
          </a:bodyPr>
          <a:lstStyle/>
          <a:p>
            <a:pPr algn="ctr"/>
            <a:r>
              <a:rPr lang="en-GB" sz="3200" dirty="0" smtClean="0">
                <a:solidFill>
                  <a:schemeClr val="tx2">
                    <a:lumMod val="60000"/>
                    <a:lumOff val="40000"/>
                  </a:schemeClr>
                </a:solidFill>
                <a:latin typeface="Arial Rounded MT Bold" pitchFamily="34" charset="0"/>
                <a:cs typeface="Arial" pitchFamily="34" charset="0"/>
              </a:rPr>
              <a:t>Summary</a:t>
            </a:r>
          </a:p>
        </p:txBody>
      </p:sp>
      <p:sp>
        <p:nvSpPr>
          <p:cNvPr id="11" name="TextBox 10"/>
          <p:cNvSpPr txBox="1"/>
          <p:nvPr/>
        </p:nvSpPr>
        <p:spPr>
          <a:xfrm>
            <a:off x="971600" y="980728"/>
            <a:ext cx="7200800" cy="1754326"/>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The elements have had the dimensions altered to match the information in the MICE note. Field maps have been changed and read into the simulation from text files taken from G4 Beam Line which provides accurate models of the fields seen in reality. Finally the positions of all the elements have been updated but still need to be verified. </a:t>
            </a:r>
            <a:endParaRPr lang="en-GB" dirty="0">
              <a:solidFill>
                <a:schemeClr val="tx2">
                  <a:lumMod val="60000"/>
                  <a:lumOff val="40000"/>
                </a:schemeClr>
              </a:solidFill>
              <a:latin typeface="Arial" pitchFamily="34" charset="0"/>
              <a:cs typeface="Arial" pitchFamily="34" charset="0"/>
            </a:endParaRPr>
          </a:p>
        </p:txBody>
      </p:sp>
      <p:pic>
        <p:nvPicPr>
          <p:cNvPr id="14" name="Picture 5"/>
          <p:cNvPicPr>
            <a:picLocks noChangeAspect="1" noChangeArrowheads="1"/>
          </p:cNvPicPr>
          <p:nvPr/>
        </p:nvPicPr>
        <p:blipFill>
          <a:blip r:embed="rId4" cstate="print">
            <a:clrChange>
              <a:clrFrom>
                <a:srgbClr val="000000"/>
              </a:clrFrom>
              <a:clrTo>
                <a:srgbClr val="000000">
                  <a:alpha val="0"/>
                </a:srgbClr>
              </a:clrTo>
            </a:clrChange>
          </a:blip>
          <a:srcRect l="6963" t="18636" r="38794" b="38745"/>
          <a:stretch>
            <a:fillRect/>
          </a:stretch>
        </p:blipFill>
        <p:spPr bwMode="auto">
          <a:xfrm>
            <a:off x="5220072" y="2852936"/>
            <a:ext cx="3436745" cy="2808312"/>
          </a:xfrm>
          <a:prstGeom prst="rect">
            <a:avLst/>
          </a:prstGeom>
          <a:noFill/>
          <a:ln w="9525">
            <a:noFill/>
            <a:miter lim="800000"/>
            <a:headEnd/>
            <a:tailEnd/>
          </a:ln>
        </p:spPr>
      </p:pic>
      <p:pic>
        <p:nvPicPr>
          <p:cNvPr id="13" name="Picture 12"/>
          <p:cNvPicPr/>
          <p:nvPr/>
        </p:nvPicPr>
        <p:blipFill>
          <a:blip r:embed="rId5" cstate="print"/>
          <a:srcRect l="817" t="3912" r="722" b="3231"/>
          <a:stretch>
            <a:fillRect/>
          </a:stretch>
        </p:blipFill>
        <p:spPr bwMode="auto">
          <a:xfrm>
            <a:off x="539552" y="4581128"/>
            <a:ext cx="3008172" cy="2128723"/>
          </a:xfrm>
          <a:prstGeom prst="rect">
            <a:avLst/>
          </a:prstGeom>
          <a:noFill/>
          <a:ln w="9525">
            <a:noFill/>
            <a:miter lim="800000"/>
            <a:headEnd/>
            <a:tailEnd/>
          </a:ln>
        </p:spPr>
      </p:pic>
      <p:cxnSp>
        <p:nvCxnSpPr>
          <p:cNvPr id="15" name="Straight Arrow Connector 14"/>
          <p:cNvCxnSpPr/>
          <p:nvPr/>
        </p:nvCxnSpPr>
        <p:spPr>
          <a:xfrm>
            <a:off x="4932040" y="4365104"/>
            <a:ext cx="288032"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0800000">
            <a:off x="3779912" y="3789040"/>
            <a:ext cx="1152128" cy="57606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flipV="1">
            <a:off x="3851920" y="4365104"/>
            <a:ext cx="1080120" cy="86409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923928" y="5301208"/>
            <a:ext cx="2016224" cy="1384995"/>
          </a:xfrm>
          <a:prstGeom prst="rect">
            <a:avLst/>
          </a:prstGeom>
          <a:noFill/>
        </p:spPr>
        <p:txBody>
          <a:bodyPr wrap="square" rtlCol="0">
            <a:spAutoFit/>
          </a:bodyPr>
          <a:lstStyle/>
          <a:p>
            <a:pPr algn="ctr"/>
            <a:r>
              <a:rPr lang="en-GB" sz="1400" dirty="0" smtClean="0">
                <a:solidFill>
                  <a:schemeClr val="tx2">
                    <a:lumMod val="60000"/>
                    <a:lumOff val="40000"/>
                  </a:schemeClr>
                </a:solidFill>
                <a:latin typeface="Arial" pitchFamily="34" charset="0"/>
                <a:cs typeface="Arial" pitchFamily="34" charset="0"/>
              </a:rPr>
              <a:t>Left Upper: CAD Model of MICE Hall</a:t>
            </a:r>
          </a:p>
          <a:p>
            <a:pPr algn="ctr"/>
            <a:r>
              <a:rPr lang="en-GB" sz="1400" dirty="0" smtClean="0">
                <a:solidFill>
                  <a:schemeClr val="tx2">
                    <a:lumMod val="60000"/>
                    <a:lumOff val="40000"/>
                  </a:schemeClr>
                </a:solidFill>
                <a:latin typeface="Arial" pitchFamily="34" charset="0"/>
                <a:cs typeface="Arial" pitchFamily="34" charset="0"/>
              </a:rPr>
              <a:t>Left Lower: Survey of MICE Hall</a:t>
            </a:r>
          </a:p>
          <a:p>
            <a:pPr algn="ctr"/>
            <a:r>
              <a:rPr lang="en-GB" sz="1400" dirty="0" smtClean="0">
                <a:solidFill>
                  <a:schemeClr val="tx2">
                    <a:lumMod val="60000"/>
                    <a:lumOff val="40000"/>
                  </a:schemeClr>
                </a:solidFill>
                <a:latin typeface="Arial" pitchFamily="34" charset="0"/>
                <a:cs typeface="Arial" pitchFamily="34" charset="0"/>
              </a:rPr>
              <a:t>Right: G4MICE Model of MICE Hall</a:t>
            </a:r>
          </a:p>
        </p:txBody>
      </p:sp>
      <p:pic>
        <p:nvPicPr>
          <p:cNvPr id="16" name="Picture 8" descr="http://eucard.web.cern.ch/eucard/images/MICElogo.gif"/>
          <p:cNvPicPr>
            <a:picLocks noChangeAspect="1" noChangeArrowheads="1"/>
          </p:cNvPicPr>
          <p:nvPr/>
        </p:nvPicPr>
        <p:blipFill>
          <a:blip r:embed="rId6" cstate="print"/>
          <a:srcRect/>
          <a:stretch>
            <a:fillRect/>
          </a:stretch>
        </p:blipFill>
        <p:spPr bwMode="auto">
          <a:xfrm>
            <a:off x="6876256" y="5877272"/>
            <a:ext cx="864096" cy="864096"/>
          </a:xfrm>
          <a:prstGeom prst="rect">
            <a:avLst/>
          </a:prstGeom>
          <a:noFill/>
        </p:spPr>
      </p:pic>
      <p:sp>
        <p:nvSpPr>
          <p:cNvPr id="17" name="TextBox 16"/>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sp>
        <p:nvSpPr>
          <p:cNvPr id="18" name="TextBox 17"/>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www.dreamstime.com/cartoon-mouse--thumb3272757.jpg"/>
          <p:cNvPicPr>
            <a:picLocks noChangeAspect="1" noChangeArrowheads="1"/>
          </p:cNvPicPr>
          <p:nvPr/>
        </p:nvPicPr>
        <p:blipFill>
          <a:blip r:embed="rId2" cstate="print"/>
          <a:srcRect/>
          <a:stretch>
            <a:fillRect/>
          </a:stretch>
        </p:blipFill>
        <p:spPr bwMode="auto">
          <a:xfrm>
            <a:off x="971600" y="2132856"/>
            <a:ext cx="1692021" cy="2541662"/>
          </a:xfrm>
          <a:prstGeom prst="rect">
            <a:avLst/>
          </a:prstGeom>
          <a:noFill/>
        </p:spPr>
      </p:pic>
      <p:sp>
        <p:nvSpPr>
          <p:cNvPr id="3" name="Cloud Callout 2"/>
          <p:cNvSpPr/>
          <p:nvPr/>
        </p:nvSpPr>
        <p:spPr>
          <a:xfrm>
            <a:off x="395536" y="620688"/>
            <a:ext cx="6048672" cy="1368152"/>
          </a:xfrm>
          <a:prstGeom prst="cloudCallout">
            <a:avLst/>
          </a:prstGeom>
          <a:solidFill>
            <a:schemeClr val="tx2">
              <a:lumMod val="40000"/>
              <a:lumOff val="6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108520" y="908720"/>
            <a:ext cx="7200800" cy="584775"/>
          </a:xfrm>
          <a:prstGeom prst="rect">
            <a:avLst/>
          </a:prstGeom>
          <a:noFill/>
        </p:spPr>
        <p:txBody>
          <a:bodyPr wrap="square" rtlCol="0">
            <a:spAutoFit/>
          </a:bodyPr>
          <a:lstStyle/>
          <a:p>
            <a:pPr algn="ctr"/>
            <a:r>
              <a:rPr lang="en-GB" sz="3200" dirty="0" smtClean="0">
                <a:solidFill>
                  <a:srgbClr val="FF0000"/>
                </a:solidFill>
                <a:latin typeface="Arial Rounded MT Bold" pitchFamily="34" charset="0"/>
                <a:cs typeface="Arial" pitchFamily="34" charset="0"/>
              </a:rPr>
              <a:t>Any Questions?</a:t>
            </a:r>
          </a:p>
        </p:txBody>
      </p:sp>
      <p:sp>
        <p:nvSpPr>
          <p:cNvPr id="5" name="TextBox 4"/>
          <p:cNvSpPr txBox="1"/>
          <p:nvPr/>
        </p:nvSpPr>
        <p:spPr>
          <a:xfrm>
            <a:off x="2267744" y="5056728"/>
            <a:ext cx="7200800" cy="892552"/>
          </a:xfrm>
          <a:prstGeom prst="rect">
            <a:avLst/>
          </a:prstGeom>
          <a:noFill/>
        </p:spPr>
        <p:txBody>
          <a:bodyPr wrap="square" rtlCol="0">
            <a:spAutoFit/>
          </a:bodyPr>
          <a:lstStyle/>
          <a:p>
            <a:pPr algn="ctr"/>
            <a:r>
              <a:rPr lang="en-GB" sz="3200" dirty="0" smtClean="0">
                <a:solidFill>
                  <a:schemeClr val="tx2">
                    <a:lumMod val="60000"/>
                    <a:lumOff val="40000"/>
                  </a:schemeClr>
                </a:solidFill>
                <a:latin typeface="Arial Rounded MT Bold" pitchFamily="34" charset="0"/>
                <a:cs typeface="Arial" pitchFamily="34" charset="0"/>
              </a:rPr>
              <a:t>Thank You for Listening</a:t>
            </a:r>
          </a:p>
          <a:p>
            <a:pPr algn="ctr"/>
            <a:r>
              <a:rPr lang="en-GB" sz="2000" dirty="0" smtClean="0">
                <a:solidFill>
                  <a:schemeClr val="tx2">
                    <a:lumMod val="60000"/>
                    <a:lumOff val="40000"/>
                  </a:schemeClr>
                </a:solidFill>
                <a:latin typeface="Arial Rounded MT Bold" pitchFamily="34" charset="0"/>
                <a:cs typeface="Arial" pitchFamily="34" charset="0"/>
              </a:rPr>
              <a:t>Matthew.Littlefield@brunel.ac.uk</a:t>
            </a:r>
          </a:p>
        </p:txBody>
      </p:sp>
      <p:sp>
        <p:nvSpPr>
          <p:cNvPr id="6" name="Rectangle 5"/>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7" name="Rectangle 6"/>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9" name="Picture 2" descr="http://www.leeds.ac.uk/music/conferences/filmprog07/Brunel_logo.jpg"/>
          <p:cNvPicPr>
            <a:picLocks noChangeAspect="1" noChangeArrowheads="1"/>
          </p:cNvPicPr>
          <p:nvPr/>
        </p:nvPicPr>
        <p:blipFill>
          <a:blip r:embed="rId3" cstate="print"/>
          <a:srcRect/>
          <a:stretch>
            <a:fillRect/>
          </a:stretch>
        </p:blipFill>
        <p:spPr bwMode="auto">
          <a:xfrm>
            <a:off x="7884368" y="6077028"/>
            <a:ext cx="1259632" cy="780972"/>
          </a:xfrm>
          <a:prstGeom prst="rect">
            <a:avLst/>
          </a:prstGeom>
          <a:noFill/>
        </p:spPr>
      </p:pic>
      <p:pic>
        <p:nvPicPr>
          <p:cNvPr id="10" name="Picture 8" descr="http://eucard.web.cern.ch/eucard/images/MICElogo.gif"/>
          <p:cNvPicPr>
            <a:picLocks noChangeAspect="1" noChangeArrowheads="1"/>
          </p:cNvPicPr>
          <p:nvPr/>
        </p:nvPicPr>
        <p:blipFill>
          <a:blip r:embed="rId4" cstate="print"/>
          <a:srcRect/>
          <a:stretch>
            <a:fillRect/>
          </a:stretch>
        </p:blipFill>
        <p:spPr bwMode="auto">
          <a:xfrm>
            <a:off x="6876256" y="5877272"/>
            <a:ext cx="864096" cy="864096"/>
          </a:xfrm>
          <a:prstGeom prst="rect">
            <a:avLst/>
          </a:prstGeom>
          <a:noFill/>
        </p:spPr>
      </p:pic>
      <p:sp>
        <p:nvSpPr>
          <p:cNvPr id="11" name="TextBox 10"/>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pic>
        <p:nvPicPr>
          <p:cNvPr id="2050" name="Picture 2"/>
          <p:cNvPicPr>
            <a:picLocks noChangeAspect="1" noChangeArrowheads="1"/>
          </p:cNvPicPr>
          <p:nvPr/>
        </p:nvPicPr>
        <p:blipFill>
          <a:blip r:embed="rId5" cstate="print"/>
          <a:srcRect/>
          <a:stretch>
            <a:fillRect/>
          </a:stretch>
        </p:blipFill>
        <p:spPr bwMode="auto">
          <a:xfrm>
            <a:off x="3923927" y="2313893"/>
            <a:ext cx="3980897" cy="1979203"/>
          </a:xfrm>
          <a:prstGeom prst="rect">
            <a:avLst/>
          </a:prstGeom>
          <a:noFill/>
          <a:ln w="9525">
            <a:noFill/>
            <a:miter lim="800000"/>
            <a:headEnd/>
            <a:tailEnd/>
          </a:ln>
          <a:effectLst/>
        </p:spPr>
      </p:pic>
      <p:pic>
        <p:nvPicPr>
          <p:cNvPr id="1026" name="Picture 2"/>
          <p:cNvPicPr>
            <a:picLocks noChangeAspect="1" noChangeArrowheads="1"/>
          </p:cNvPicPr>
          <p:nvPr/>
        </p:nvPicPr>
        <p:blipFill>
          <a:blip r:embed="rId6" cstate="print"/>
          <a:srcRect/>
          <a:stretch>
            <a:fillRect/>
          </a:stretch>
        </p:blipFill>
        <p:spPr bwMode="auto">
          <a:xfrm>
            <a:off x="3889226" y="4360143"/>
            <a:ext cx="2266950" cy="581025"/>
          </a:xfrm>
          <a:prstGeom prst="rect">
            <a:avLst/>
          </a:prstGeom>
          <a:noFill/>
          <a:ln w="9525">
            <a:noFill/>
            <a:miter lim="800000"/>
            <a:headEnd/>
            <a:tailEnd/>
          </a:ln>
          <a:effectLst/>
        </p:spPr>
      </p:pic>
      <p:sp>
        <p:nvSpPr>
          <p:cNvPr id="13" name="TextBox 12"/>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5" name="Rectangle 2"/>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6" name="Picture 8" descr="http://eucard.web.cern.ch/eucard/images/MICElogo.gif"/>
          <p:cNvPicPr>
            <a:picLocks noChangeAspect="1" noChangeArrowheads="1"/>
          </p:cNvPicPr>
          <p:nvPr/>
        </p:nvPicPr>
        <p:blipFill>
          <a:blip r:embed="rId2" cstate="print"/>
          <a:srcRect/>
          <a:stretch>
            <a:fillRect/>
          </a:stretch>
        </p:blipFill>
        <p:spPr bwMode="auto">
          <a:xfrm>
            <a:off x="6876256" y="5877272"/>
            <a:ext cx="864096" cy="864096"/>
          </a:xfrm>
          <a:prstGeom prst="rect">
            <a:avLst/>
          </a:prstGeom>
          <a:noFill/>
        </p:spPr>
      </p:pic>
      <p:pic>
        <p:nvPicPr>
          <p:cNvPr id="7" name="Picture 2" descr="http://www.leeds.ac.uk/music/conferences/filmprog07/Brunel_logo.jpg"/>
          <p:cNvPicPr>
            <a:picLocks noChangeAspect="1" noChangeArrowheads="1"/>
          </p:cNvPicPr>
          <p:nvPr/>
        </p:nvPicPr>
        <p:blipFill>
          <a:blip r:embed="rId3" cstate="print"/>
          <a:srcRect/>
          <a:stretch>
            <a:fillRect/>
          </a:stretch>
        </p:blipFill>
        <p:spPr bwMode="auto">
          <a:xfrm>
            <a:off x="7884368" y="6077028"/>
            <a:ext cx="1259632" cy="780972"/>
          </a:xfrm>
          <a:prstGeom prst="rect">
            <a:avLst/>
          </a:prstGeom>
          <a:noFill/>
        </p:spPr>
      </p:pic>
      <p:sp>
        <p:nvSpPr>
          <p:cNvPr id="10" name="TextBox 9"/>
          <p:cNvSpPr txBox="1"/>
          <p:nvPr/>
        </p:nvSpPr>
        <p:spPr>
          <a:xfrm>
            <a:off x="1043608" y="620688"/>
            <a:ext cx="7200800" cy="584775"/>
          </a:xfrm>
          <a:prstGeom prst="rect">
            <a:avLst/>
          </a:prstGeom>
          <a:noFill/>
        </p:spPr>
        <p:txBody>
          <a:bodyPr wrap="square" rtlCol="0">
            <a:spAutoFit/>
          </a:bodyPr>
          <a:lstStyle/>
          <a:p>
            <a:pPr algn="ctr"/>
            <a:r>
              <a:rPr lang="en-GB" sz="3200" dirty="0" smtClean="0">
                <a:solidFill>
                  <a:schemeClr val="tx2">
                    <a:lumMod val="60000"/>
                    <a:lumOff val="40000"/>
                  </a:schemeClr>
                </a:solidFill>
                <a:latin typeface="Arial Rounded MT Bold" pitchFamily="34" charset="0"/>
                <a:cs typeface="Arial" pitchFamily="34" charset="0"/>
              </a:rPr>
              <a:t>Beam Production</a:t>
            </a:r>
            <a:endParaRPr lang="en-GB" sz="3200" dirty="0">
              <a:solidFill>
                <a:schemeClr val="tx2">
                  <a:lumMod val="60000"/>
                  <a:lumOff val="40000"/>
                </a:schemeClr>
              </a:solidFill>
              <a:latin typeface="Arial Rounded MT Bold" pitchFamily="34" charset="0"/>
              <a:cs typeface="Arial" pitchFamily="34" charset="0"/>
            </a:endParaRPr>
          </a:p>
        </p:txBody>
      </p:sp>
      <p:sp>
        <p:nvSpPr>
          <p:cNvPr id="11" name="TextBox 10"/>
          <p:cNvSpPr txBox="1"/>
          <p:nvPr/>
        </p:nvSpPr>
        <p:spPr>
          <a:xfrm>
            <a:off x="467544" y="1196752"/>
            <a:ext cx="8496944" cy="646331"/>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Current State: </a:t>
            </a:r>
            <a:r>
              <a:rPr lang="en-GB" dirty="0" smtClean="0">
                <a:solidFill>
                  <a:schemeClr val="tx2">
                    <a:lumMod val="60000"/>
                    <a:lumOff val="40000"/>
                  </a:schemeClr>
                </a:solidFill>
                <a:latin typeface="Arial" pitchFamily="34" charset="0"/>
                <a:cs typeface="Arial" pitchFamily="34" charset="0"/>
              </a:rPr>
              <a:t>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The beam is currently being modelled as a multivariate Gaussian beam of </a:t>
            </a:r>
            <a:r>
              <a:rPr lang="en-GB" dirty="0" err="1" smtClean="0">
                <a:solidFill>
                  <a:schemeClr val="tx2">
                    <a:lumMod val="60000"/>
                    <a:lumOff val="40000"/>
                  </a:schemeClr>
                </a:solidFill>
                <a:latin typeface="Arial" pitchFamily="34" charset="0"/>
                <a:cs typeface="Arial" pitchFamily="34" charset="0"/>
              </a:rPr>
              <a:t>pions</a:t>
            </a:r>
            <a:r>
              <a:rPr lang="en-GB" dirty="0" smtClean="0">
                <a:solidFill>
                  <a:schemeClr val="tx2">
                    <a:lumMod val="60000"/>
                    <a:lumOff val="40000"/>
                  </a:schemeClr>
                </a:solidFill>
                <a:latin typeface="Arial" pitchFamily="34" charset="0"/>
                <a:cs typeface="Arial" pitchFamily="34" charset="0"/>
              </a:rPr>
              <a:t> </a:t>
            </a:r>
          </a:p>
        </p:txBody>
      </p:sp>
      <p:pic>
        <p:nvPicPr>
          <p:cNvPr id="12" name="Picture 11" descr="C:\Users\Matt\Desktop\Beam.png"/>
          <p:cNvPicPr/>
          <p:nvPr/>
        </p:nvPicPr>
        <p:blipFill>
          <a:blip r:embed="rId4" cstate="print"/>
          <a:srcRect l="6436" t="10048" r="23454" b="10207"/>
          <a:stretch>
            <a:fillRect/>
          </a:stretch>
        </p:blipFill>
        <p:spPr bwMode="auto">
          <a:xfrm>
            <a:off x="683568" y="2492896"/>
            <a:ext cx="2627782" cy="2392070"/>
          </a:xfrm>
          <a:prstGeom prst="rect">
            <a:avLst/>
          </a:prstGeom>
          <a:noFill/>
          <a:ln w="9525">
            <a:noFill/>
            <a:miter lim="800000"/>
            <a:headEnd/>
            <a:tailEnd/>
          </a:ln>
        </p:spPr>
      </p:pic>
      <p:sp>
        <p:nvSpPr>
          <p:cNvPr id="13" name="TextBox 12"/>
          <p:cNvSpPr txBox="1"/>
          <p:nvPr/>
        </p:nvSpPr>
        <p:spPr>
          <a:xfrm>
            <a:off x="3275856" y="2492896"/>
            <a:ext cx="5616624" cy="2031325"/>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Future Work: </a:t>
            </a:r>
          </a:p>
          <a:p>
            <a:pPr algn="ctr"/>
            <a:r>
              <a:rPr lang="en-GB" dirty="0" smtClean="0">
                <a:solidFill>
                  <a:schemeClr val="tx2">
                    <a:lumMod val="60000"/>
                    <a:lumOff val="40000"/>
                  </a:schemeClr>
                </a:solidFill>
                <a:latin typeface="Arial" pitchFamily="34" charset="0"/>
                <a:cs typeface="Arial" pitchFamily="34" charset="0"/>
              </a:rPr>
              <a:t>We would like to implement a G4BL style parameterised beam line which;</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Tracks </a:t>
            </a:r>
            <a:r>
              <a:rPr lang="en-GB" dirty="0" err="1" smtClean="0">
                <a:solidFill>
                  <a:schemeClr val="tx2">
                    <a:lumMod val="60000"/>
                    <a:lumOff val="40000"/>
                  </a:schemeClr>
                </a:solidFill>
                <a:latin typeface="Arial" pitchFamily="34" charset="0"/>
                <a:cs typeface="Arial" pitchFamily="34" charset="0"/>
              </a:rPr>
              <a:t>secondaries</a:t>
            </a:r>
            <a:r>
              <a:rPr lang="en-GB" dirty="0" smtClean="0">
                <a:solidFill>
                  <a:schemeClr val="tx2">
                    <a:lumMod val="60000"/>
                    <a:lumOff val="40000"/>
                  </a:schemeClr>
                </a:solidFill>
                <a:latin typeface="Arial" pitchFamily="34" charset="0"/>
                <a:cs typeface="Arial" pitchFamily="34" charset="0"/>
              </a:rPr>
              <a:t> of all flavours from target</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Fills Q1 aperture</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Has a user defined momentum distribution</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This needs new code</a:t>
            </a:r>
          </a:p>
        </p:txBody>
      </p:sp>
      <p:sp>
        <p:nvSpPr>
          <p:cNvPr id="14" name="TextBox 13"/>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sp>
        <p:nvSpPr>
          <p:cNvPr id="15" name="TextBox 14"/>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cstate="print"/>
          <a:srcRect l="30011" t="5002" r="26849" b="4966"/>
          <a:stretch>
            <a:fillRect/>
          </a:stretch>
        </p:blipFill>
        <p:spPr bwMode="auto">
          <a:xfrm>
            <a:off x="539552" y="3482223"/>
            <a:ext cx="1944216" cy="3043121"/>
          </a:xfrm>
          <a:prstGeom prst="rect">
            <a:avLst/>
          </a:prstGeom>
          <a:noFill/>
          <a:ln w="9525">
            <a:noFill/>
            <a:miter lim="800000"/>
            <a:headEnd/>
            <a:tailEnd/>
          </a:ln>
        </p:spPr>
      </p:pic>
      <p:sp>
        <p:nvSpPr>
          <p:cNvPr id="2" name="Rectangle 1"/>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Rectangle 2"/>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5" name="Picture 2" descr="http://www.leeds.ac.uk/music/conferences/filmprog07/Brunel_logo.jpg"/>
          <p:cNvPicPr>
            <a:picLocks noChangeAspect="1" noChangeArrowheads="1"/>
          </p:cNvPicPr>
          <p:nvPr/>
        </p:nvPicPr>
        <p:blipFill>
          <a:blip r:embed="rId3" cstate="print"/>
          <a:srcRect/>
          <a:stretch>
            <a:fillRect/>
          </a:stretch>
        </p:blipFill>
        <p:spPr bwMode="auto">
          <a:xfrm>
            <a:off x="7884368" y="6077028"/>
            <a:ext cx="1259632" cy="780972"/>
          </a:xfrm>
          <a:prstGeom prst="rect">
            <a:avLst/>
          </a:prstGeom>
          <a:noFill/>
        </p:spPr>
      </p:pic>
      <p:sp>
        <p:nvSpPr>
          <p:cNvPr id="6" name="TextBox 5"/>
          <p:cNvSpPr txBox="1"/>
          <p:nvPr/>
        </p:nvSpPr>
        <p:spPr>
          <a:xfrm>
            <a:off x="467544" y="980728"/>
            <a:ext cx="8208912" cy="1200329"/>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Current State: </a:t>
            </a:r>
          </a:p>
          <a:p>
            <a:pPr algn="ctr">
              <a:buFont typeface="Arial" pitchFamily="34" charset="0"/>
              <a:buChar char="•"/>
            </a:pPr>
            <a:r>
              <a:rPr lang="en-GB" b="1" dirty="0" smtClean="0">
                <a:solidFill>
                  <a:schemeClr val="tx2">
                    <a:lumMod val="60000"/>
                    <a:lumOff val="40000"/>
                  </a:schemeClr>
                </a:solidFill>
                <a:latin typeface="Arial" pitchFamily="34" charset="0"/>
                <a:cs typeface="Arial" pitchFamily="34" charset="0"/>
              </a:rPr>
              <a:t> </a:t>
            </a:r>
            <a:r>
              <a:rPr lang="en-GB" dirty="0" smtClean="0">
                <a:solidFill>
                  <a:schemeClr val="tx2">
                    <a:lumMod val="60000"/>
                    <a:lumOff val="40000"/>
                  </a:schemeClr>
                </a:solidFill>
                <a:latin typeface="Arial" pitchFamily="34" charset="0"/>
                <a:cs typeface="Arial" pitchFamily="34" charset="0"/>
              </a:rPr>
              <a:t>Quads dimension have been changed according to MICE-Note Beam 65 (will be improved further)</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The field maps of the quads have been improved to match opera field maps</a:t>
            </a:r>
          </a:p>
        </p:txBody>
      </p:sp>
      <p:sp>
        <p:nvSpPr>
          <p:cNvPr id="7" name="TextBox 6"/>
          <p:cNvSpPr txBox="1"/>
          <p:nvPr/>
        </p:nvSpPr>
        <p:spPr>
          <a:xfrm>
            <a:off x="899592" y="476672"/>
            <a:ext cx="7200800" cy="584775"/>
          </a:xfrm>
          <a:prstGeom prst="rect">
            <a:avLst/>
          </a:prstGeom>
          <a:noFill/>
        </p:spPr>
        <p:txBody>
          <a:bodyPr wrap="square" rtlCol="0">
            <a:spAutoFit/>
          </a:bodyPr>
          <a:lstStyle/>
          <a:p>
            <a:pPr algn="ctr"/>
            <a:r>
              <a:rPr lang="en-GB" sz="3200" dirty="0" smtClean="0">
                <a:solidFill>
                  <a:schemeClr val="tx2">
                    <a:lumMod val="60000"/>
                    <a:lumOff val="40000"/>
                  </a:schemeClr>
                </a:solidFill>
                <a:latin typeface="Arial Rounded MT Bold" pitchFamily="34" charset="0"/>
                <a:cs typeface="Arial" pitchFamily="34" charset="0"/>
              </a:rPr>
              <a:t>Q123</a:t>
            </a:r>
            <a:endParaRPr lang="en-GB" sz="3200" dirty="0">
              <a:solidFill>
                <a:schemeClr val="tx2">
                  <a:lumMod val="60000"/>
                  <a:lumOff val="40000"/>
                </a:schemeClr>
              </a:solidFill>
              <a:latin typeface="Arial Rounded MT Bold" pitchFamily="34" charset="0"/>
              <a:cs typeface="Arial" pitchFamily="34" charset="0"/>
            </a:endParaRPr>
          </a:p>
        </p:txBody>
      </p:sp>
      <p:sp>
        <p:nvSpPr>
          <p:cNvPr id="18" name="TextBox 17"/>
          <p:cNvSpPr txBox="1"/>
          <p:nvPr/>
        </p:nvSpPr>
        <p:spPr>
          <a:xfrm>
            <a:off x="467544" y="2276872"/>
            <a:ext cx="8280920" cy="1200329"/>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Future Work: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Minor changes to the field maps could be implemented due to the irregular shape of the aperture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This however is low priority as the field map and G4MICE model is very good</a:t>
            </a:r>
          </a:p>
        </p:txBody>
      </p:sp>
      <p:sp>
        <p:nvSpPr>
          <p:cNvPr id="8194" name="AutoShape 2" descr="https://cas.brunel.ac.uk/exchange/Matthew.Littlefield/Inbox/RE:%20Fridays%20List%20progress.EML/1_multipart_xF8FF_2_QuadType_QC.png/C58EA28C-18C0-4a97-9AF2-036E93DDAFB3/QuadType_QC.png?attach=1"/>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4" name="Picture 13" descr="J:\Q123(new,tests)\IsoQ123.png"/>
          <p:cNvPicPr/>
          <p:nvPr/>
        </p:nvPicPr>
        <p:blipFill>
          <a:blip r:embed="rId4" cstate="print"/>
          <a:srcRect l="35803" t="48058" r="49387" b="34591"/>
          <a:stretch>
            <a:fillRect/>
          </a:stretch>
        </p:blipFill>
        <p:spPr bwMode="auto">
          <a:xfrm>
            <a:off x="4644008" y="3861048"/>
            <a:ext cx="1656184" cy="1755576"/>
          </a:xfrm>
          <a:prstGeom prst="rect">
            <a:avLst/>
          </a:prstGeom>
          <a:noFill/>
          <a:ln w="9525">
            <a:noFill/>
            <a:miter lim="800000"/>
            <a:headEnd/>
            <a:tailEnd/>
          </a:ln>
        </p:spPr>
      </p:pic>
      <p:sp>
        <p:nvSpPr>
          <p:cNvPr id="15" name="TextBox 14"/>
          <p:cNvSpPr txBox="1"/>
          <p:nvPr/>
        </p:nvSpPr>
        <p:spPr>
          <a:xfrm>
            <a:off x="2411760" y="4230469"/>
            <a:ext cx="2304256" cy="1169551"/>
          </a:xfrm>
          <a:prstGeom prst="rect">
            <a:avLst/>
          </a:prstGeom>
          <a:noFill/>
        </p:spPr>
        <p:txBody>
          <a:bodyPr wrap="square" rtlCol="0">
            <a:spAutoFit/>
          </a:bodyPr>
          <a:lstStyle/>
          <a:p>
            <a:pPr algn="ctr"/>
            <a:r>
              <a:rPr lang="en-GB" sz="1400" dirty="0" smtClean="0">
                <a:solidFill>
                  <a:schemeClr val="tx2">
                    <a:lumMod val="60000"/>
                    <a:lumOff val="40000"/>
                  </a:schemeClr>
                </a:solidFill>
                <a:latin typeface="Arial" pitchFamily="34" charset="0"/>
                <a:cs typeface="Arial" pitchFamily="34" charset="0"/>
              </a:rPr>
              <a:t>Left: Technical Drawings from Note 65</a:t>
            </a:r>
          </a:p>
          <a:p>
            <a:pPr algn="ctr"/>
            <a:r>
              <a:rPr lang="en-GB" sz="1400" dirty="0" smtClean="0">
                <a:solidFill>
                  <a:schemeClr val="tx2">
                    <a:lumMod val="60000"/>
                    <a:lumOff val="40000"/>
                  </a:schemeClr>
                </a:solidFill>
                <a:latin typeface="Arial" pitchFamily="34" charset="0"/>
                <a:cs typeface="Arial" pitchFamily="34" charset="0"/>
              </a:rPr>
              <a:t>Right: Old version of G4MICE model</a:t>
            </a:r>
          </a:p>
          <a:p>
            <a:pPr algn="ctr"/>
            <a:r>
              <a:rPr lang="en-GB" sz="1400" dirty="0" smtClean="0">
                <a:solidFill>
                  <a:schemeClr val="tx2">
                    <a:lumMod val="60000"/>
                    <a:lumOff val="40000"/>
                  </a:schemeClr>
                </a:solidFill>
                <a:latin typeface="Arial" pitchFamily="34" charset="0"/>
                <a:cs typeface="Arial" pitchFamily="34" charset="0"/>
              </a:rPr>
              <a:t>Furthest Right: Field map</a:t>
            </a:r>
          </a:p>
        </p:txBody>
      </p:sp>
      <p:pic>
        <p:nvPicPr>
          <p:cNvPr id="17" name="Picture 16" descr="J:\Q123(new,tests)\Q3 Field Map.gif"/>
          <p:cNvPicPr/>
          <p:nvPr/>
        </p:nvPicPr>
        <p:blipFill>
          <a:blip r:embed="rId5" cstate="print"/>
          <a:srcRect/>
          <a:stretch>
            <a:fillRect/>
          </a:stretch>
        </p:blipFill>
        <p:spPr bwMode="auto">
          <a:xfrm>
            <a:off x="6876256" y="3816424"/>
            <a:ext cx="1934301" cy="1872208"/>
          </a:xfrm>
          <a:prstGeom prst="rect">
            <a:avLst/>
          </a:prstGeom>
          <a:noFill/>
          <a:ln w="9525">
            <a:noFill/>
            <a:miter lim="800000"/>
            <a:headEnd/>
            <a:tailEnd/>
          </a:ln>
        </p:spPr>
      </p:pic>
      <p:pic>
        <p:nvPicPr>
          <p:cNvPr id="16" name="Picture 8" descr="http://eucard.web.cern.ch/eucard/images/MICElogo.gif"/>
          <p:cNvPicPr>
            <a:picLocks noChangeAspect="1" noChangeArrowheads="1"/>
          </p:cNvPicPr>
          <p:nvPr/>
        </p:nvPicPr>
        <p:blipFill>
          <a:blip r:embed="rId6" cstate="print"/>
          <a:srcRect/>
          <a:stretch>
            <a:fillRect/>
          </a:stretch>
        </p:blipFill>
        <p:spPr bwMode="auto">
          <a:xfrm>
            <a:off x="6876256" y="5877272"/>
            <a:ext cx="864096" cy="864096"/>
          </a:xfrm>
          <a:prstGeom prst="rect">
            <a:avLst/>
          </a:prstGeom>
          <a:noFill/>
        </p:spPr>
      </p:pic>
      <p:sp>
        <p:nvSpPr>
          <p:cNvPr id="19" name="TextBox 18"/>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sp>
        <p:nvSpPr>
          <p:cNvPr id="20" name="TextBox 19"/>
          <p:cNvSpPr txBox="1"/>
          <p:nvPr/>
        </p:nvSpPr>
        <p:spPr>
          <a:xfrm>
            <a:off x="7380312" y="5661250"/>
            <a:ext cx="1224136"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X position (cm)</a:t>
            </a:r>
          </a:p>
        </p:txBody>
      </p:sp>
      <p:sp>
        <p:nvSpPr>
          <p:cNvPr id="21" name="TextBox 20"/>
          <p:cNvSpPr txBox="1"/>
          <p:nvPr/>
        </p:nvSpPr>
        <p:spPr>
          <a:xfrm rot="16200000">
            <a:off x="6114656" y="4622651"/>
            <a:ext cx="1224136"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Y position (cm)</a:t>
            </a:r>
          </a:p>
        </p:txBody>
      </p:sp>
      <p:sp>
        <p:nvSpPr>
          <p:cNvPr id="22" name="TextBox 21"/>
          <p:cNvSpPr txBox="1"/>
          <p:nvPr/>
        </p:nvSpPr>
        <p:spPr>
          <a:xfrm rot="16200000">
            <a:off x="8094877" y="4586645"/>
            <a:ext cx="1728192"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Magnetic Field (Tesla)</a:t>
            </a:r>
          </a:p>
        </p:txBody>
      </p:sp>
      <p:sp>
        <p:nvSpPr>
          <p:cNvPr id="23" name="TextBox 22"/>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Rectangle 2"/>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5" name="Picture 2" descr="http://www.leeds.ac.uk/music/conferences/filmprog07/Brunel_logo.jpg"/>
          <p:cNvPicPr>
            <a:picLocks noChangeAspect="1" noChangeArrowheads="1"/>
          </p:cNvPicPr>
          <p:nvPr/>
        </p:nvPicPr>
        <p:blipFill>
          <a:blip r:embed="rId2" cstate="print"/>
          <a:srcRect/>
          <a:stretch>
            <a:fillRect/>
          </a:stretch>
        </p:blipFill>
        <p:spPr bwMode="auto">
          <a:xfrm>
            <a:off x="7884368" y="6077028"/>
            <a:ext cx="1259632" cy="780972"/>
          </a:xfrm>
          <a:prstGeom prst="rect">
            <a:avLst/>
          </a:prstGeom>
          <a:noFill/>
        </p:spPr>
      </p:pic>
      <p:sp>
        <p:nvSpPr>
          <p:cNvPr id="6" name="TextBox 5"/>
          <p:cNvSpPr txBox="1"/>
          <p:nvPr/>
        </p:nvSpPr>
        <p:spPr>
          <a:xfrm>
            <a:off x="899592" y="764704"/>
            <a:ext cx="7200800" cy="584775"/>
          </a:xfrm>
          <a:prstGeom prst="rect">
            <a:avLst/>
          </a:prstGeom>
          <a:noFill/>
        </p:spPr>
        <p:txBody>
          <a:bodyPr wrap="square" rtlCol="0">
            <a:spAutoFit/>
          </a:bodyPr>
          <a:lstStyle/>
          <a:p>
            <a:pPr algn="ctr"/>
            <a:r>
              <a:rPr lang="en-GB" sz="3200" dirty="0" smtClean="0">
                <a:solidFill>
                  <a:schemeClr val="tx2">
                    <a:lumMod val="60000"/>
                    <a:lumOff val="40000"/>
                  </a:schemeClr>
                </a:solidFill>
                <a:latin typeface="Arial Rounded MT Bold" pitchFamily="34" charset="0"/>
                <a:cs typeface="Arial" pitchFamily="34" charset="0"/>
              </a:rPr>
              <a:t>Q456/789</a:t>
            </a:r>
          </a:p>
        </p:txBody>
      </p:sp>
      <p:sp>
        <p:nvSpPr>
          <p:cNvPr id="8" name="TextBox 7"/>
          <p:cNvSpPr txBox="1"/>
          <p:nvPr/>
        </p:nvSpPr>
        <p:spPr>
          <a:xfrm>
            <a:off x="971600" y="1268760"/>
            <a:ext cx="7200800" cy="369332"/>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The other quads in the beam line are in the same state as Q123</a:t>
            </a:r>
            <a:endParaRPr lang="en-GB" b="1" dirty="0">
              <a:solidFill>
                <a:schemeClr val="tx2">
                  <a:lumMod val="60000"/>
                  <a:lumOff val="40000"/>
                </a:schemeClr>
              </a:solidFill>
              <a:latin typeface="Arial" pitchFamily="34" charset="0"/>
              <a:cs typeface="Arial" pitchFamily="34" charset="0"/>
            </a:endParaRPr>
          </a:p>
        </p:txBody>
      </p:sp>
      <p:pic>
        <p:nvPicPr>
          <p:cNvPr id="7169" name="Picture 1"/>
          <p:cNvPicPr>
            <a:picLocks noChangeAspect="1" noChangeArrowheads="1"/>
          </p:cNvPicPr>
          <p:nvPr/>
        </p:nvPicPr>
        <p:blipFill>
          <a:blip r:embed="rId3" cstate="print"/>
          <a:srcRect l="31470" t="13022" r="30548" b="21867"/>
          <a:stretch>
            <a:fillRect/>
          </a:stretch>
        </p:blipFill>
        <p:spPr bwMode="auto">
          <a:xfrm>
            <a:off x="827584" y="1772816"/>
            <a:ext cx="3096344" cy="3981014"/>
          </a:xfrm>
          <a:prstGeom prst="rect">
            <a:avLst/>
          </a:prstGeom>
          <a:noFill/>
          <a:ln w="9525">
            <a:noFill/>
            <a:miter lim="800000"/>
            <a:headEnd/>
            <a:tailEnd/>
          </a:ln>
        </p:spPr>
      </p:pic>
      <p:pic>
        <p:nvPicPr>
          <p:cNvPr id="7170" name="Picture 2"/>
          <p:cNvPicPr>
            <a:picLocks noChangeAspect="1" noChangeArrowheads="1"/>
          </p:cNvPicPr>
          <p:nvPr/>
        </p:nvPicPr>
        <p:blipFill>
          <a:blip r:embed="rId4" cstate="print"/>
          <a:srcRect l="5069" t="14868" r="70602" b="52693"/>
          <a:stretch>
            <a:fillRect/>
          </a:stretch>
        </p:blipFill>
        <p:spPr bwMode="auto">
          <a:xfrm>
            <a:off x="5292080" y="2204864"/>
            <a:ext cx="2808312" cy="2808312"/>
          </a:xfrm>
          <a:prstGeom prst="rect">
            <a:avLst/>
          </a:prstGeom>
          <a:noFill/>
          <a:ln w="9525">
            <a:noFill/>
            <a:miter lim="800000"/>
            <a:headEnd/>
            <a:tailEnd/>
          </a:ln>
        </p:spPr>
      </p:pic>
      <p:sp>
        <p:nvSpPr>
          <p:cNvPr id="12" name="TextBox 11"/>
          <p:cNvSpPr txBox="1"/>
          <p:nvPr/>
        </p:nvSpPr>
        <p:spPr>
          <a:xfrm>
            <a:off x="251520" y="5805264"/>
            <a:ext cx="4176464" cy="369332"/>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Technical Drawing taken from Note 65</a:t>
            </a:r>
          </a:p>
        </p:txBody>
      </p:sp>
      <p:sp>
        <p:nvSpPr>
          <p:cNvPr id="13" name="TextBox 12"/>
          <p:cNvSpPr txBox="1"/>
          <p:nvPr/>
        </p:nvSpPr>
        <p:spPr>
          <a:xfrm>
            <a:off x="4572000" y="5229200"/>
            <a:ext cx="3888432" cy="369332"/>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G4MICE model</a:t>
            </a:r>
          </a:p>
        </p:txBody>
      </p:sp>
      <p:pic>
        <p:nvPicPr>
          <p:cNvPr id="14" name="Picture 8" descr="http://eucard.web.cern.ch/eucard/images/MICElogo.gif"/>
          <p:cNvPicPr>
            <a:picLocks noChangeAspect="1" noChangeArrowheads="1"/>
          </p:cNvPicPr>
          <p:nvPr/>
        </p:nvPicPr>
        <p:blipFill>
          <a:blip r:embed="rId5" cstate="print"/>
          <a:srcRect/>
          <a:stretch>
            <a:fillRect/>
          </a:stretch>
        </p:blipFill>
        <p:spPr bwMode="auto">
          <a:xfrm>
            <a:off x="6876256" y="5877272"/>
            <a:ext cx="864096" cy="864096"/>
          </a:xfrm>
          <a:prstGeom prst="rect">
            <a:avLst/>
          </a:prstGeom>
          <a:noFill/>
        </p:spPr>
      </p:pic>
      <p:sp>
        <p:nvSpPr>
          <p:cNvPr id="15" name="TextBox 14"/>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sp>
        <p:nvSpPr>
          <p:cNvPr id="16" name="TextBox 15"/>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Rectangle 2"/>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5" name="Picture 2" descr="http://www.leeds.ac.uk/music/conferences/filmprog07/Brunel_logo.jpg"/>
          <p:cNvPicPr>
            <a:picLocks noChangeAspect="1" noChangeArrowheads="1"/>
          </p:cNvPicPr>
          <p:nvPr/>
        </p:nvPicPr>
        <p:blipFill>
          <a:blip r:embed="rId2" cstate="print"/>
          <a:srcRect/>
          <a:stretch>
            <a:fillRect/>
          </a:stretch>
        </p:blipFill>
        <p:spPr bwMode="auto">
          <a:xfrm>
            <a:off x="7884368" y="6077028"/>
            <a:ext cx="1259632" cy="780972"/>
          </a:xfrm>
          <a:prstGeom prst="rect">
            <a:avLst/>
          </a:prstGeom>
          <a:noFill/>
        </p:spPr>
      </p:pic>
      <p:sp>
        <p:nvSpPr>
          <p:cNvPr id="6" name="TextBox 5"/>
          <p:cNvSpPr txBox="1"/>
          <p:nvPr/>
        </p:nvSpPr>
        <p:spPr>
          <a:xfrm>
            <a:off x="899592" y="476672"/>
            <a:ext cx="7200800" cy="584775"/>
          </a:xfrm>
          <a:prstGeom prst="rect">
            <a:avLst/>
          </a:prstGeom>
          <a:noFill/>
        </p:spPr>
        <p:txBody>
          <a:bodyPr wrap="square" rtlCol="0">
            <a:spAutoFit/>
          </a:bodyPr>
          <a:lstStyle/>
          <a:p>
            <a:pPr algn="ctr"/>
            <a:r>
              <a:rPr lang="en-GB" sz="3200" dirty="0" smtClean="0">
                <a:solidFill>
                  <a:schemeClr val="tx2">
                    <a:lumMod val="60000"/>
                    <a:lumOff val="40000"/>
                  </a:schemeClr>
                </a:solidFill>
                <a:latin typeface="Arial Rounded MT Bold" pitchFamily="34" charset="0"/>
                <a:cs typeface="Arial" pitchFamily="34" charset="0"/>
              </a:rPr>
              <a:t>Q456/789 Field Maps</a:t>
            </a:r>
            <a:endParaRPr lang="en-GB" sz="3200" dirty="0">
              <a:solidFill>
                <a:schemeClr val="tx2">
                  <a:lumMod val="60000"/>
                  <a:lumOff val="40000"/>
                </a:schemeClr>
              </a:solidFill>
              <a:latin typeface="Arial Rounded MT Bold" pitchFamily="34" charset="0"/>
              <a:cs typeface="Arial" pitchFamily="34" charset="0"/>
            </a:endParaRPr>
          </a:p>
        </p:txBody>
      </p:sp>
      <p:sp>
        <p:nvSpPr>
          <p:cNvPr id="1026" name="AutoShape 2" descr="https://cas.brunel.ac.uk/exchange/Matthew.Littlefield/Inbox/RE:%20Fridays%20List%20progress.EML/1_multipart_xF8FF_3_g4mice_enge_field.png/C58EA28C-18C0-4a97-9AF2-036E93DDAFB3/g4mice_enge_field.png?attach=1"/>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27" name="Picture 3"/>
          <p:cNvPicPr>
            <a:picLocks noChangeAspect="1" noChangeArrowheads="1"/>
          </p:cNvPicPr>
          <p:nvPr/>
        </p:nvPicPr>
        <p:blipFill>
          <a:blip r:embed="rId3" cstate="print"/>
          <a:srcRect l="1250" t="10000" r="43750" b="41667"/>
          <a:stretch>
            <a:fillRect/>
          </a:stretch>
        </p:blipFill>
        <p:spPr bwMode="auto">
          <a:xfrm>
            <a:off x="467544" y="1547500"/>
            <a:ext cx="4176464" cy="3084888"/>
          </a:xfrm>
          <a:prstGeom prst="rect">
            <a:avLst/>
          </a:prstGeom>
          <a:noFill/>
          <a:ln w="9525">
            <a:noFill/>
            <a:miter lim="800000"/>
            <a:headEnd/>
            <a:tailEnd/>
          </a:ln>
        </p:spPr>
      </p:pic>
      <p:sp>
        <p:nvSpPr>
          <p:cNvPr id="12" name="TextBox 11"/>
          <p:cNvSpPr txBox="1"/>
          <p:nvPr/>
        </p:nvSpPr>
        <p:spPr>
          <a:xfrm>
            <a:off x="539552" y="4643844"/>
            <a:ext cx="3888432" cy="369332"/>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Field map taken from G4MICE</a:t>
            </a:r>
          </a:p>
        </p:txBody>
      </p:sp>
      <p:pic>
        <p:nvPicPr>
          <p:cNvPr id="1028" name="Picture 4"/>
          <p:cNvPicPr>
            <a:picLocks noChangeAspect="1" noChangeArrowheads="1"/>
          </p:cNvPicPr>
          <p:nvPr/>
        </p:nvPicPr>
        <p:blipFill>
          <a:blip r:embed="rId4" cstate="print"/>
          <a:srcRect l="824" t="9891" r="43947" b="41750"/>
          <a:stretch>
            <a:fillRect/>
          </a:stretch>
        </p:blipFill>
        <p:spPr bwMode="auto">
          <a:xfrm>
            <a:off x="4572000" y="1547500"/>
            <a:ext cx="4495590" cy="3096344"/>
          </a:xfrm>
          <a:prstGeom prst="rect">
            <a:avLst/>
          </a:prstGeom>
          <a:noFill/>
          <a:ln w="9525">
            <a:noFill/>
            <a:miter lim="800000"/>
            <a:headEnd/>
            <a:tailEnd/>
          </a:ln>
        </p:spPr>
      </p:pic>
      <p:sp>
        <p:nvSpPr>
          <p:cNvPr id="14" name="TextBox 13"/>
          <p:cNvSpPr txBox="1"/>
          <p:nvPr/>
        </p:nvSpPr>
        <p:spPr>
          <a:xfrm>
            <a:off x="4644008" y="4634552"/>
            <a:ext cx="3888432" cy="369332"/>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Field map taken from Opera</a:t>
            </a:r>
          </a:p>
        </p:txBody>
      </p:sp>
      <p:sp>
        <p:nvSpPr>
          <p:cNvPr id="13" name="TextBox 12"/>
          <p:cNvSpPr txBox="1"/>
          <p:nvPr/>
        </p:nvSpPr>
        <p:spPr>
          <a:xfrm>
            <a:off x="2555776" y="5291916"/>
            <a:ext cx="3888432" cy="369332"/>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Images from Chris Rogers </a:t>
            </a:r>
          </a:p>
        </p:txBody>
      </p:sp>
      <p:pic>
        <p:nvPicPr>
          <p:cNvPr id="15" name="Picture 8" descr="http://eucard.web.cern.ch/eucard/images/MICElogo.gif"/>
          <p:cNvPicPr>
            <a:picLocks noChangeAspect="1" noChangeArrowheads="1"/>
          </p:cNvPicPr>
          <p:nvPr/>
        </p:nvPicPr>
        <p:blipFill>
          <a:blip r:embed="rId5" cstate="print"/>
          <a:srcRect/>
          <a:stretch>
            <a:fillRect/>
          </a:stretch>
        </p:blipFill>
        <p:spPr bwMode="auto">
          <a:xfrm>
            <a:off x="6876256" y="5877272"/>
            <a:ext cx="864096" cy="864096"/>
          </a:xfrm>
          <a:prstGeom prst="rect">
            <a:avLst/>
          </a:prstGeom>
          <a:noFill/>
        </p:spPr>
      </p:pic>
      <p:sp>
        <p:nvSpPr>
          <p:cNvPr id="16" name="TextBox 15"/>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sp>
        <p:nvSpPr>
          <p:cNvPr id="17" name="TextBox 16"/>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9" name="Rectangle 8"/>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11" name="Picture 2" descr="http://www.leeds.ac.uk/music/conferences/filmprog07/Brunel_logo.jpg"/>
          <p:cNvPicPr>
            <a:picLocks noChangeAspect="1" noChangeArrowheads="1"/>
          </p:cNvPicPr>
          <p:nvPr/>
        </p:nvPicPr>
        <p:blipFill>
          <a:blip r:embed="rId2" cstate="print"/>
          <a:srcRect/>
          <a:stretch>
            <a:fillRect/>
          </a:stretch>
        </p:blipFill>
        <p:spPr bwMode="auto">
          <a:xfrm>
            <a:off x="7884368" y="6077028"/>
            <a:ext cx="1259632" cy="780972"/>
          </a:xfrm>
          <a:prstGeom prst="rect">
            <a:avLst/>
          </a:prstGeom>
          <a:noFill/>
        </p:spPr>
      </p:pic>
      <p:sp>
        <p:nvSpPr>
          <p:cNvPr id="20" name="TextBox 19"/>
          <p:cNvSpPr txBox="1"/>
          <p:nvPr/>
        </p:nvSpPr>
        <p:spPr>
          <a:xfrm>
            <a:off x="899592" y="467961"/>
            <a:ext cx="7200800" cy="584775"/>
          </a:xfrm>
          <a:prstGeom prst="rect">
            <a:avLst/>
          </a:prstGeom>
          <a:noFill/>
        </p:spPr>
        <p:txBody>
          <a:bodyPr wrap="square" rtlCol="0">
            <a:spAutoFit/>
          </a:bodyPr>
          <a:lstStyle/>
          <a:p>
            <a:pPr algn="ctr"/>
            <a:r>
              <a:rPr lang="en-GB" sz="3200" dirty="0" smtClean="0">
                <a:solidFill>
                  <a:schemeClr val="tx2">
                    <a:lumMod val="60000"/>
                    <a:lumOff val="40000"/>
                  </a:schemeClr>
                </a:solidFill>
                <a:latin typeface="Arial Rounded MT Bold" pitchFamily="34" charset="0"/>
                <a:cs typeface="Arial" pitchFamily="34" charset="0"/>
              </a:rPr>
              <a:t>D1/2</a:t>
            </a:r>
            <a:endParaRPr lang="en-GB" sz="3200" dirty="0">
              <a:solidFill>
                <a:schemeClr val="tx2">
                  <a:lumMod val="60000"/>
                  <a:lumOff val="40000"/>
                </a:schemeClr>
              </a:solidFill>
              <a:latin typeface="Arial Rounded MT Bold" pitchFamily="34" charset="0"/>
              <a:cs typeface="Arial" pitchFamily="34" charset="0"/>
            </a:endParaRPr>
          </a:p>
        </p:txBody>
      </p:sp>
      <p:sp>
        <p:nvSpPr>
          <p:cNvPr id="21" name="TextBox 20"/>
          <p:cNvSpPr txBox="1"/>
          <p:nvPr/>
        </p:nvSpPr>
        <p:spPr>
          <a:xfrm>
            <a:off x="0" y="1065510"/>
            <a:ext cx="9144000" cy="923330"/>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Current State:</a:t>
            </a:r>
          </a:p>
          <a:p>
            <a:pPr algn="ctr">
              <a:buFont typeface="Arial" pitchFamily="34" charset="0"/>
              <a:buChar char="•"/>
            </a:pPr>
            <a:r>
              <a:rPr lang="en-GB" b="1" dirty="0" smtClean="0">
                <a:solidFill>
                  <a:schemeClr val="tx2">
                    <a:lumMod val="60000"/>
                    <a:lumOff val="40000"/>
                  </a:schemeClr>
                </a:solidFill>
                <a:latin typeface="Arial" pitchFamily="34" charset="0"/>
                <a:cs typeface="Arial" pitchFamily="34" charset="0"/>
              </a:rPr>
              <a:t> </a:t>
            </a:r>
            <a:r>
              <a:rPr lang="en-GB" dirty="0" smtClean="0">
                <a:solidFill>
                  <a:schemeClr val="tx2">
                    <a:lumMod val="60000"/>
                    <a:lumOff val="40000"/>
                  </a:schemeClr>
                </a:solidFill>
                <a:latin typeface="Arial" pitchFamily="34" charset="0"/>
                <a:cs typeface="Arial" pitchFamily="34" charset="0"/>
              </a:rPr>
              <a:t>Dimensions have been changed to match information in MICE Note Beam65</a:t>
            </a:r>
          </a:p>
          <a:p>
            <a:pPr algn="ctr">
              <a:buFont typeface="Arial" pitchFamily="34" charset="0"/>
              <a:buChar char="•"/>
            </a:pPr>
            <a:r>
              <a:rPr lang="en-GB" b="1" dirty="0" smtClean="0">
                <a:solidFill>
                  <a:schemeClr val="tx2">
                    <a:lumMod val="60000"/>
                    <a:lumOff val="40000"/>
                  </a:schemeClr>
                </a:solidFill>
                <a:latin typeface="Arial" pitchFamily="34" charset="0"/>
                <a:cs typeface="Arial" pitchFamily="34" charset="0"/>
              </a:rPr>
              <a:t> </a:t>
            </a:r>
            <a:r>
              <a:rPr lang="en-GB" dirty="0" smtClean="0">
                <a:solidFill>
                  <a:schemeClr val="tx2">
                    <a:lumMod val="60000"/>
                    <a:lumOff val="40000"/>
                  </a:schemeClr>
                </a:solidFill>
                <a:latin typeface="Arial" pitchFamily="34" charset="0"/>
                <a:cs typeface="Arial" pitchFamily="34" charset="0"/>
              </a:rPr>
              <a:t>Field maps have been updated via reading in a text file of the field taken from G4BL</a:t>
            </a:r>
            <a:endParaRPr lang="en-GB" b="1" dirty="0">
              <a:solidFill>
                <a:schemeClr val="tx2">
                  <a:lumMod val="60000"/>
                  <a:lumOff val="40000"/>
                </a:schemeClr>
              </a:solidFill>
              <a:latin typeface="Arial" pitchFamily="34" charset="0"/>
              <a:cs typeface="Arial" pitchFamily="34" charset="0"/>
            </a:endParaRPr>
          </a:p>
        </p:txBody>
      </p:sp>
      <p:pic>
        <p:nvPicPr>
          <p:cNvPr id="22" name="Picture 21" descr="J:\Dipole\IsoD1.png"/>
          <p:cNvPicPr/>
          <p:nvPr/>
        </p:nvPicPr>
        <p:blipFill>
          <a:blip r:embed="rId3" cstate="print"/>
          <a:srcRect l="2222" t="23764" r="42099" b="25837"/>
          <a:stretch>
            <a:fillRect/>
          </a:stretch>
        </p:blipFill>
        <p:spPr bwMode="auto">
          <a:xfrm>
            <a:off x="683568" y="2204864"/>
            <a:ext cx="3672408" cy="2520280"/>
          </a:xfrm>
          <a:prstGeom prst="rect">
            <a:avLst/>
          </a:prstGeom>
          <a:noFill/>
          <a:ln w="9525">
            <a:noFill/>
            <a:miter lim="800000"/>
            <a:headEnd/>
            <a:tailEnd/>
          </a:ln>
        </p:spPr>
      </p:pic>
      <p:pic>
        <p:nvPicPr>
          <p:cNvPr id="23" name="Picture 22" descr="J:\Dipole\Dipole Field Map.gif"/>
          <p:cNvPicPr/>
          <p:nvPr/>
        </p:nvPicPr>
        <p:blipFill>
          <a:blip r:embed="rId4" cstate="print"/>
          <a:srcRect/>
          <a:stretch>
            <a:fillRect/>
          </a:stretch>
        </p:blipFill>
        <p:spPr bwMode="auto">
          <a:xfrm>
            <a:off x="4644008" y="2204864"/>
            <a:ext cx="3744416" cy="2520280"/>
          </a:xfrm>
          <a:prstGeom prst="rect">
            <a:avLst/>
          </a:prstGeom>
          <a:noFill/>
          <a:ln w="9525">
            <a:noFill/>
            <a:miter lim="800000"/>
            <a:headEnd/>
            <a:tailEnd/>
          </a:ln>
        </p:spPr>
      </p:pic>
      <p:sp>
        <p:nvSpPr>
          <p:cNvPr id="24" name="TextBox 23"/>
          <p:cNvSpPr txBox="1"/>
          <p:nvPr/>
        </p:nvSpPr>
        <p:spPr>
          <a:xfrm>
            <a:off x="1619672" y="5302949"/>
            <a:ext cx="5832648" cy="646331"/>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Future Work: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All of the improvements made will be verified. </a:t>
            </a:r>
            <a:endParaRPr lang="en-GB" b="1" dirty="0">
              <a:solidFill>
                <a:schemeClr val="tx2">
                  <a:lumMod val="60000"/>
                  <a:lumOff val="40000"/>
                </a:schemeClr>
              </a:solidFill>
              <a:latin typeface="Arial" pitchFamily="34" charset="0"/>
              <a:cs typeface="Arial" pitchFamily="34" charset="0"/>
            </a:endParaRPr>
          </a:p>
        </p:txBody>
      </p:sp>
      <p:sp>
        <p:nvSpPr>
          <p:cNvPr id="12" name="TextBox 11"/>
          <p:cNvSpPr txBox="1"/>
          <p:nvPr/>
        </p:nvSpPr>
        <p:spPr>
          <a:xfrm>
            <a:off x="539552" y="4715852"/>
            <a:ext cx="3888432" cy="369332"/>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Model of D1/2</a:t>
            </a:r>
          </a:p>
        </p:txBody>
      </p:sp>
      <p:sp>
        <p:nvSpPr>
          <p:cNvPr id="13" name="TextBox 12"/>
          <p:cNvSpPr txBox="1"/>
          <p:nvPr/>
        </p:nvSpPr>
        <p:spPr>
          <a:xfrm>
            <a:off x="4644008" y="5003884"/>
            <a:ext cx="3888432" cy="369332"/>
          </a:xfrm>
          <a:prstGeom prst="rect">
            <a:avLst/>
          </a:prstGeom>
          <a:noFill/>
        </p:spPr>
        <p:txBody>
          <a:bodyPr wrap="square" rtlCol="0">
            <a:spAutoFit/>
          </a:bodyPr>
          <a:lstStyle/>
          <a:p>
            <a:pPr algn="ctr"/>
            <a:r>
              <a:rPr lang="en-GB" dirty="0" smtClean="0">
                <a:solidFill>
                  <a:schemeClr val="tx2">
                    <a:lumMod val="60000"/>
                    <a:lumOff val="40000"/>
                  </a:schemeClr>
                </a:solidFill>
                <a:latin typeface="Arial" pitchFamily="34" charset="0"/>
                <a:cs typeface="Arial" pitchFamily="34" charset="0"/>
              </a:rPr>
              <a:t>Field map taken from G4MICE</a:t>
            </a:r>
          </a:p>
        </p:txBody>
      </p:sp>
      <p:pic>
        <p:nvPicPr>
          <p:cNvPr id="14" name="Picture 8" descr="http://eucard.web.cern.ch/eucard/images/MICElogo.gif"/>
          <p:cNvPicPr>
            <a:picLocks noChangeAspect="1" noChangeArrowheads="1"/>
          </p:cNvPicPr>
          <p:nvPr/>
        </p:nvPicPr>
        <p:blipFill>
          <a:blip r:embed="rId5" cstate="print"/>
          <a:srcRect/>
          <a:stretch>
            <a:fillRect/>
          </a:stretch>
        </p:blipFill>
        <p:spPr bwMode="auto">
          <a:xfrm>
            <a:off x="6876256" y="5877272"/>
            <a:ext cx="864096" cy="864096"/>
          </a:xfrm>
          <a:prstGeom prst="rect">
            <a:avLst/>
          </a:prstGeom>
          <a:noFill/>
        </p:spPr>
      </p:pic>
      <p:sp>
        <p:nvSpPr>
          <p:cNvPr id="15" name="TextBox 14"/>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sp>
        <p:nvSpPr>
          <p:cNvPr id="16" name="TextBox 15"/>
          <p:cNvSpPr txBox="1"/>
          <p:nvPr/>
        </p:nvSpPr>
        <p:spPr>
          <a:xfrm>
            <a:off x="5940152" y="4736177"/>
            <a:ext cx="1224136"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X position (cm)</a:t>
            </a:r>
          </a:p>
        </p:txBody>
      </p:sp>
      <p:sp>
        <p:nvSpPr>
          <p:cNvPr id="17" name="TextBox 16"/>
          <p:cNvSpPr txBox="1"/>
          <p:nvPr/>
        </p:nvSpPr>
        <p:spPr>
          <a:xfrm rot="16200000">
            <a:off x="3893440" y="3326505"/>
            <a:ext cx="1224136"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Y position (cm)</a:t>
            </a:r>
          </a:p>
        </p:txBody>
      </p:sp>
      <p:sp>
        <p:nvSpPr>
          <p:cNvPr id="18" name="TextBox 17"/>
          <p:cNvSpPr txBox="1"/>
          <p:nvPr/>
        </p:nvSpPr>
        <p:spPr>
          <a:xfrm rot="16200000">
            <a:off x="7673860" y="3290500"/>
            <a:ext cx="1728192"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Magnetic Field (Tesla)</a:t>
            </a:r>
          </a:p>
        </p:txBody>
      </p:sp>
      <p:sp>
        <p:nvSpPr>
          <p:cNvPr id="19" name="TextBox 18"/>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Rectangle 2"/>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5" name="Picture 2" descr="http://www.leeds.ac.uk/music/conferences/filmprog07/Brunel_logo.jpg"/>
          <p:cNvPicPr>
            <a:picLocks noChangeAspect="1" noChangeArrowheads="1"/>
          </p:cNvPicPr>
          <p:nvPr/>
        </p:nvPicPr>
        <p:blipFill>
          <a:blip r:embed="rId2" cstate="print"/>
          <a:srcRect/>
          <a:stretch>
            <a:fillRect/>
          </a:stretch>
        </p:blipFill>
        <p:spPr bwMode="auto">
          <a:xfrm>
            <a:off x="7884368" y="6077028"/>
            <a:ext cx="1259632" cy="780972"/>
          </a:xfrm>
          <a:prstGeom prst="rect">
            <a:avLst/>
          </a:prstGeom>
          <a:noFill/>
        </p:spPr>
      </p:pic>
      <p:sp>
        <p:nvSpPr>
          <p:cNvPr id="8" name="TextBox 7"/>
          <p:cNvSpPr txBox="1"/>
          <p:nvPr/>
        </p:nvSpPr>
        <p:spPr>
          <a:xfrm>
            <a:off x="899592" y="467961"/>
            <a:ext cx="7200800" cy="584775"/>
          </a:xfrm>
          <a:prstGeom prst="rect">
            <a:avLst/>
          </a:prstGeom>
          <a:noFill/>
        </p:spPr>
        <p:txBody>
          <a:bodyPr wrap="square" rtlCol="0">
            <a:spAutoFit/>
          </a:bodyPr>
          <a:lstStyle/>
          <a:p>
            <a:pPr algn="ctr"/>
            <a:r>
              <a:rPr lang="en-GB" sz="3200" dirty="0" smtClean="0">
                <a:solidFill>
                  <a:schemeClr val="tx2">
                    <a:lumMod val="60000"/>
                    <a:lumOff val="40000"/>
                  </a:schemeClr>
                </a:solidFill>
                <a:latin typeface="Arial Rounded MT Bold" pitchFamily="34" charset="0"/>
                <a:cs typeface="Arial" pitchFamily="34" charset="0"/>
              </a:rPr>
              <a:t>Decay Solenoid</a:t>
            </a:r>
            <a:endParaRPr lang="en-GB" sz="3200" dirty="0">
              <a:solidFill>
                <a:schemeClr val="tx2">
                  <a:lumMod val="60000"/>
                  <a:lumOff val="40000"/>
                </a:schemeClr>
              </a:solidFill>
              <a:latin typeface="Arial Rounded MT Bold" pitchFamily="34" charset="0"/>
              <a:cs typeface="Arial" pitchFamily="34" charset="0"/>
            </a:endParaRPr>
          </a:p>
        </p:txBody>
      </p:sp>
      <p:sp>
        <p:nvSpPr>
          <p:cNvPr id="9" name="TextBox 8"/>
          <p:cNvSpPr txBox="1"/>
          <p:nvPr/>
        </p:nvSpPr>
        <p:spPr>
          <a:xfrm>
            <a:off x="395536" y="954594"/>
            <a:ext cx="8424936" cy="1477328"/>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Current State: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Dimensions changed to match information in MICE Note Beam 65</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DS now models 10 coils inside the DS rather than 1</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Field maps have been updated via reading in a text file of the field taken from G4BL </a:t>
            </a:r>
            <a:endParaRPr lang="en-GB" b="1" dirty="0">
              <a:solidFill>
                <a:schemeClr val="tx2">
                  <a:lumMod val="60000"/>
                  <a:lumOff val="40000"/>
                </a:schemeClr>
              </a:solidFill>
              <a:latin typeface="Arial" pitchFamily="34" charset="0"/>
              <a:cs typeface="Arial" pitchFamily="34" charset="0"/>
            </a:endParaRPr>
          </a:p>
        </p:txBody>
      </p:sp>
      <p:sp>
        <p:nvSpPr>
          <p:cNvPr id="10" name="TextBox 9"/>
          <p:cNvSpPr txBox="1"/>
          <p:nvPr/>
        </p:nvSpPr>
        <p:spPr>
          <a:xfrm>
            <a:off x="467544" y="4509120"/>
            <a:ext cx="8352928" cy="1477328"/>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Future Work: </a:t>
            </a:r>
          </a:p>
          <a:p>
            <a:pPr algn="ctr">
              <a:buFont typeface="Arial" pitchFamily="34" charset="0"/>
              <a:buChar char="•"/>
            </a:pPr>
            <a:r>
              <a:rPr lang="en-GB" b="1" dirty="0" smtClean="0">
                <a:solidFill>
                  <a:schemeClr val="tx2">
                    <a:lumMod val="60000"/>
                    <a:lumOff val="40000"/>
                  </a:schemeClr>
                </a:solidFill>
                <a:latin typeface="Arial" pitchFamily="34" charset="0"/>
                <a:cs typeface="Arial" pitchFamily="34" charset="0"/>
              </a:rPr>
              <a:t> </a:t>
            </a:r>
            <a:r>
              <a:rPr lang="en-GB" dirty="0" smtClean="0">
                <a:solidFill>
                  <a:schemeClr val="tx2">
                    <a:lumMod val="60000"/>
                    <a:lumOff val="40000"/>
                  </a:schemeClr>
                </a:solidFill>
                <a:latin typeface="Arial" pitchFamily="34" charset="0"/>
                <a:cs typeface="Arial" pitchFamily="34" charset="0"/>
              </a:rPr>
              <a:t>All of the improvements made will be verified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Checks will need to be made to the dimensions of the DS as the Mylar glass plate (on each end) and the vacuum inside have not been modelled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This is because the information in the MICE note is not clear</a:t>
            </a:r>
            <a:endParaRPr lang="en-GB" b="1" dirty="0">
              <a:solidFill>
                <a:schemeClr val="tx2">
                  <a:lumMod val="60000"/>
                  <a:lumOff val="40000"/>
                </a:schemeClr>
              </a:solidFill>
              <a:latin typeface="Arial" pitchFamily="34" charset="0"/>
              <a:cs typeface="Arial" pitchFamily="34" charset="0"/>
            </a:endParaRPr>
          </a:p>
        </p:txBody>
      </p:sp>
      <p:pic>
        <p:nvPicPr>
          <p:cNvPr id="14" name="Picture 13" descr="J:\DS\IsoDS.png"/>
          <p:cNvPicPr/>
          <p:nvPr/>
        </p:nvPicPr>
        <p:blipFill>
          <a:blip r:embed="rId3" cstate="print"/>
          <a:srcRect l="9373" t="21531" r="36990" b="23286"/>
          <a:stretch>
            <a:fillRect/>
          </a:stretch>
        </p:blipFill>
        <p:spPr bwMode="auto">
          <a:xfrm>
            <a:off x="395536" y="2204864"/>
            <a:ext cx="3384376" cy="2376264"/>
          </a:xfrm>
          <a:prstGeom prst="rect">
            <a:avLst/>
          </a:prstGeom>
          <a:noFill/>
          <a:ln w="9525">
            <a:noFill/>
            <a:miter lim="800000"/>
            <a:headEnd/>
            <a:tailEnd/>
          </a:ln>
        </p:spPr>
      </p:pic>
      <p:pic>
        <p:nvPicPr>
          <p:cNvPr id="5122" name="Picture 2" descr="J:\Images\Decay_Solenoid_Real.gif"/>
          <p:cNvPicPr>
            <a:picLocks noChangeAspect="1" noChangeArrowheads="1"/>
          </p:cNvPicPr>
          <p:nvPr/>
        </p:nvPicPr>
        <p:blipFill>
          <a:blip r:embed="rId4" cstate="print"/>
          <a:srcRect/>
          <a:stretch>
            <a:fillRect/>
          </a:stretch>
        </p:blipFill>
        <p:spPr bwMode="auto">
          <a:xfrm>
            <a:off x="5580112" y="2204864"/>
            <a:ext cx="3149150" cy="2304256"/>
          </a:xfrm>
          <a:prstGeom prst="rect">
            <a:avLst/>
          </a:prstGeom>
          <a:noFill/>
        </p:spPr>
      </p:pic>
      <p:sp>
        <p:nvSpPr>
          <p:cNvPr id="11" name="TextBox 10"/>
          <p:cNvSpPr txBox="1"/>
          <p:nvPr/>
        </p:nvSpPr>
        <p:spPr>
          <a:xfrm>
            <a:off x="3635896" y="2564904"/>
            <a:ext cx="2016224" cy="738664"/>
          </a:xfrm>
          <a:prstGeom prst="rect">
            <a:avLst/>
          </a:prstGeom>
          <a:noFill/>
        </p:spPr>
        <p:txBody>
          <a:bodyPr wrap="square" rtlCol="0">
            <a:spAutoFit/>
          </a:bodyPr>
          <a:lstStyle/>
          <a:p>
            <a:pPr algn="ctr"/>
            <a:r>
              <a:rPr lang="en-GB" sz="1400" dirty="0" smtClean="0">
                <a:solidFill>
                  <a:schemeClr val="tx2">
                    <a:lumMod val="60000"/>
                    <a:lumOff val="40000"/>
                  </a:schemeClr>
                </a:solidFill>
                <a:latin typeface="Arial" pitchFamily="34" charset="0"/>
                <a:cs typeface="Arial" pitchFamily="34" charset="0"/>
              </a:rPr>
              <a:t>Left: Model of DS</a:t>
            </a:r>
          </a:p>
          <a:p>
            <a:pPr algn="ctr"/>
            <a:endParaRPr lang="en-GB" sz="1400" dirty="0" smtClean="0">
              <a:solidFill>
                <a:schemeClr val="tx2">
                  <a:lumMod val="60000"/>
                  <a:lumOff val="40000"/>
                </a:schemeClr>
              </a:solidFill>
              <a:latin typeface="Arial" pitchFamily="34" charset="0"/>
              <a:cs typeface="Arial" pitchFamily="34" charset="0"/>
            </a:endParaRPr>
          </a:p>
          <a:p>
            <a:pPr algn="ctr"/>
            <a:r>
              <a:rPr lang="en-GB" sz="1400" dirty="0" smtClean="0">
                <a:solidFill>
                  <a:schemeClr val="tx2">
                    <a:lumMod val="60000"/>
                    <a:lumOff val="40000"/>
                  </a:schemeClr>
                </a:solidFill>
                <a:latin typeface="Arial" pitchFamily="34" charset="0"/>
                <a:cs typeface="Arial" pitchFamily="34" charset="0"/>
              </a:rPr>
              <a:t>Right: Field map</a:t>
            </a:r>
          </a:p>
        </p:txBody>
      </p:sp>
      <p:pic>
        <p:nvPicPr>
          <p:cNvPr id="12" name="Picture 8" descr="http://eucard.web.cern.ch/eucard/images/MICElogo.gif"/>
          <p:cNvPicPr>
            <a:picLocks noChangeAspect="1" noChangeArrowheads="1"/>
          </p:cNvPicPr>
          <p:nvPr/>
        </p:nvPicPr>
        <p:blipFill>
          <a:blip r:embed="rId5" cstate="print"/>
          <a:srcRect/>
          <a:stretch>
            <a:fillRect/>
          </a:stretch>
        </p:blipFill>
        <p:spPr bwMode="auto">
          <a:xfrm>
            <a:off x="6876256" y="5877272"/>
            <a:ext cx="864096" cy="864096"/>
          </a:xfrm>
          <a:prstGeom prst="rect">
            <a:avLst/>
          </a:prstGeom>
          <a:noFill/>
        </p:spPr>
      </p:pic>
      <p:sp>
        <p:nvSpPr>
          <p:cNvPr id="13" name="TextBox 12"/>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sp>
        <p:nvSpPr>
          <p:cNvPr id="15" name="TextBox 14"/>
          <p:cNvSpPr txBox="1"/>
          <p:nvPr/>
        </p:nvSpPr>
        <p:spPr>
          <a:xfrm>
            <a:off x="6516216" y="4509122"/>
            <a:ext cx="1224136"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Z position (cm)</a:t>
            </a:r>
          </a:p>
        </p:txBody>
      </p:sp>
      <p:sp>
        <p:nvSpPr>
          <p:cNvPr id="16" name="TextBox 15"/>
          <p:cNvSpPr txBox="1"/>
          <p:nvPr/>
        </p:nvSpPr>
        <p:spPr>
          <a:xfrm rot="16200000">
            <a:off x="4829544" y="3182489"/>
            <a:ext cx="1224136"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Y position (cm)</a:t>
            </a:r>
          </a:p>
        </p:txBody>
      </p:sp>
      <p:sp>
        <p:nvSpPr>
          <p:cNvPr id="17" name="TextBox 16"/>
          <p:cNvSpPr txBox="1"/>
          <p:nvPr/>
        </p:nvSpPr>
        <p:spPr>
          <a:xfrm rot="16200000">
            <a:off x="8022868" y="3218493"/>
            <a:ext cx="1728192"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Magnetic Field (Tesla)</a:t>
            </a:r>
          </a:p>
        </p:txBody>
      </p:sp>
      <p:sp>
        <p:nvSpPr>
          <p:cNvPr id="18" name="TextBox 17"/>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Rectangle 2"/>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4" name="Picture 2" descr="http://www.leeds.ac.uk/music/conferences/filmprog07/Brunel_logo.jpg"/>
          <p:cNvPicPr>
            <a:picLocks noChangeAspect="1" noChangeArrowheads="1"/>
          </p:cNvPicPr>
          <p:nvPr/>
        </p:nvPicPr>
        <p:blipFill>
          <a:blip r:embed="rId2" cstate="print"/>
          <a:srcRect/>
          <a:stretch>
            <a:fillRect/>
          </a:stretch>
        </p:blipFill>
        <p:spPr bwMode="auto">
          <a:xfrm>
            <a:off x="7884368" y="6077028"/>
            <a:ext cx="1259632" cy="780972"/>
          </a:xfrm>
          <a:prstGeom prst="rect">
            <a:avLst/>
          </a:prstGeom>
          <a:noFill/>
        </p:spPr>
      </p:pic>
      <p:pic>
        <p:nvPicPr>
          <p:cNvPr id="5" name="Picture 8" descr="http://eucard.web.cern.ch/eucard/images/MICElogo.gif"/>
          <p:cNvPicPr>
            <a:picLocks noChangeAspect="1" noChangeArrowheads="1"/>
          </p:cNvPicPr>
          <p:nvPr/>
        </p:nvPicPr>
        <p:blipFill>
          <a:blip r:embed="rId3" cstate="print"/>
          <a:srcRect/>
          <a:stretch>
            <a:fillRect/>
          </a:stretch>
        </p:blipFill>
        <p:spPr bwMode="auto">
          <a:xfrm>
            <a:off x="6876256" y="5877272"/>
            <a:ext cx="864096" cy="864096"/>
          </a:xfrm>
          <a:prstGeom prst="rect">
            <a:avLst/>
          </a:prstGeom>
          <a:noFill/>
        </p:spPr>
      </p:pic>
      <p:sp>
        <p:nvSpPr>
          <p:cNvPr id="6" name="TextBox 5"/>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pic>
        <p:nvPicPr>
          <p:cNvPr id="1026" name="Picture 2"/>
          <p:cNvPicPr>
            <a:picLocks noChangeAspect="1" noChangeArrowheads="1"/>
          </p:cNvPicPr>
          <p:nvPr/>
        </p:nvPicPr>
        <p:blipFill>
          <a:blip r:embed="rId4" cstate="print"/>
          <a:srcRect l="25465" t="22281" r="4399" b="20895"/>
          <a:stretch>
            <a:fillRect/>
          </a:stretch>
        </p:blipFill>
        <p:spPr bwMode="auto">
          <a:xfrm>
            <a:off x="395536" y="548679"/>
            <a:ext cx="8457668" cy="2952329"/>
          </a:xfrm>
          <a:prstGeom prst="rect">
            <a:avLst/>
          </a:prstGeom>
          <a:noFill/>
          <a:ln w="9525">
            <a:noFill/>
            <a:miter lim="800000"/>
            <a:headEnd/>
            <a:tailEnd/>
          </a:ln>
        </p:spPr>
      </p:pic>
      <p:pic>
        <p:nvPicPr>
          <p:cNvPr id="8" name="Picture 7"/>
          <p:cNvPicPr/>
          <p:nvPr/>
        </p:nvPicPr>
        <p:blipFill>
          <a:blip r:embed="rId5" cstate="print"/>
          <a:srcRect/>
          <a:stretch>
            <a:fillRect/>
          </a:stretch>
        </p:blipFill>
        <p:spPr bwMode="auto">
          <a:xfrm>
            <a:off x="395536" y="3501008"/>
            <a:ext cx="8568952" cy="2448272"/>
          </a:xfrm>
          <a:prstGeom prst="rect">
            <a:avLst/>
          </a:prstGeom>
          <a:noFill/>
          <a:ln w="9525">
            <a:noFill/>
            <a:miter lim="800000"/>
            <a:headEnd/>
            <a:tailEnd/>
          </a:ln>
        </p:spPr>
      </p:pic>
      <p:sp>
        <p:nvSpPr>
          <p:cNvPr id="9" name="TextBox 8"/>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flipH="1">
            <a:off x="3175" y="1"/>
            <a:ext cx="234950" cy="6858000"/>
          </a:xfrm>
          <a:prstGeom prst="rect">
            <a:avLst/>
          </a:prstGeom>
          <a:solidFill>
            <a:srgbClr val="FF9933"/>
          </a:solidFill>
          <a:ln w="19050">
            <a:solidFill>
              <a:srgbClr val="FF9933"/>
            </a:solidFill>
            <a:miter lim="800000"/>
            <a:headEnd/>
            <a:tailEnd/>
          </a:ln>
          <a:effectLst/>
        </p:spPr>
        <p:txBody>
          <a:bodyPr vert="horz" wrap="square" lIns="274320" tIns="274320" rIns="274320" bIns="2743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Rectangle 2"/>
          <p:cNvSpPr>
            <a:spLocks noChangeArrowheads="1"/>
          </p:cNvSpPr>
          <p:nvPr/>
        </p:nvSpPr>
        <p:spPr bwMode="auto">
          <a:xfrm flipH="1">
            <a:off x="-180528" y="0"/>
            <a:ext cx="9324528" cy="447675"/>
          </a:xfrm>
          <a:prstGeom prst="rect">
            <a:avLst/>
          </a:prstGeom>
          <a:solidFill>
            <a:srgbClr val="4F81BD"/>
          </a:solidFill>
          <a:ln w="19050">
            <a:noFill/>
            <a:miter lim="800000"/>
            <a:headEnd/>
            <a:tailEnd/>
          </a:ln>
          <a:effectLst/>
        </p:spPr>
        <p:txBody>
          <a:bodyPr vert="horz" wrap="square" lIns="274320" tIns="274320" rIns="274320" bIns="2743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5" name="Picture 2" descr="http://www.leeds.ac.uk/music/conferences/filmprog07/Brunel_logo.jpg"/>
          <p:cNvPicPr>
            <a:picLocks noChangeAspect="1" noChangeArrowheads="1"/>
          </p:cNvPicPr>
          <p:nvPr/>
        </p:nvPicPr>
        <p:blipFill>
          <a:blip r:embed="rId2" cstate="print"/>
          <a:srcRect/>
          <a:stretch>
            <a:fillRect/>
          </a:stretch>
        </p:blipFill>
        <p:spPr bwMode="auto">
          <a:xfrm>
            <a:off x="7884368" y="6077028"/>
            <a:ext cx="1259632" cy="780972"/>
          </a:xfrm>
          <a:prstGeom prst="rect">
            <a:avLst/>
          </a:prstGeom>
          <a:noFill/>
        </p:spPr>
      </p:pic>
      <p:sp>
        <p:nvSpPr>
          <p:cNvPr id="8" name="TextBox 7"/>
          <p:cNvSpPr txBox="1"/>
          <p:nvPr/>
        </p:nvSpPr>
        <p:spPr>
          <a:xfrm>
            <a:off x="971600" y="467961"/>
            <a:ext cx="7200800" cy="584775"/>
          </a:xfrm>
          <a:prstGeom prst="rect">
            <a:avLst/>
          </a:prstGeom>
          <a:noFill/>
        </p:spPr>
        <p:txBody>
          <a:bodyPr wrap="square" rtlCol="0">
            <a:spAutoFit/>
          </a:bodyPr>
          <a:lstStyle/>
          <a:p>
            <a:pPr algn="ctr"/>
            <a:r>
              <a:rPr lang="en-GB" sz="3200" dirty="0" smtClean="0">
                <a:solidFill>
                  <a:schemeClr val="tx2">
                    <a:lumMod val="60000"/>
                    <a:lumOff val="40000"/>
                  </a:schemeClr>
                </a:solidFill>
                <a:latin typeface="Arial Rounded MT Bold" pitchFamily="34" charset="0"/>
                <a:cs typeface="Arial" pitchFamily="34" charset="0"/>
              </a:rPr>
              <a:t>Simulation</a:t>
            </a:r>
            <a:endParaRPr lang="en-GB" sz="3200" dirty="0">
              <a:solidFill>
                <a:schemeClr val="tx2">
                  <a:lumMod val="60000"/>
                  <a:lumOff val="40000"/>
                </a:schemeClr>
              </a:solidFill>
              <a:latin typeface="Arial Rounded MT Bold" pitchFamily="34" charset="0"/>
              <a:cs typeface="Arial" pitchFamily="34" charset="0"/>
            </a:endParaRPr>
          </a:p>
        </p:txBody>
      </p:sp>
      <p:sp>
        <p:nvSpPr>
          <p:cNvPr id="9" name="TextBox 8"/>
          <p:cNvSpPr txBox="1"/>
          <p:nvPr/>
        </p:nvSpPr>
        <p:spPr>
          <a:xfrm>
            <a:off x="395536" y="1231592"/>
            <a:ext cx="8424936" cy="1477328"/>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Current State: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x, y and z positions of all elements have been updated according to information taken from the last survey</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Most elements have had geometries and field maps updated to match reality more closely</a:t>
            </a:r>
            <a:endParaRPr lang="en-GB" dirty="0">
              <a:solidFill>
                <a:schemeClr val="tx2">
                  <a:lumMod val="60000"/>
                  <a:lumOff val="40000"/>
                </a:schemeClr>
              </a:solidFill>
              <a:latin typeface="Arial" pitchFamily="34" charset="0"/>
              <a:cs typeface="Arial" pitchFamily="34" charset="0"/>
            </a:endParaRPr>
          </a:p>
        </p:txBody>
      </p:sp>
      <p:sp>
        <p:nvSpPr>
          <p:cNvPr id="10" name="TextBox 9"/>
          <p:cNvSpPr txBox="1"/>
          <p:nvPr/>
        </p:nvSpPr>
        <p:spPr>
          <a:xfrm>
            <a:off x="395536" y="2852936"/>
            <a:ext cx="8424936" cy="3139321"/>
          </a:xfrm>
          <a:prstGeom prst="rect">
            <a:avLst/>
          </a:prstGeom>
          <a:noFill/>
        </p:spPr>
        <p:txBody>
          <a:bodyPr wrap="square" rtlCol="0">
            <a:spAutoFit/>
          </a:bodyPr>
          <a:lstStyle/>
          <a:p>
            <a:pPr algn="ctr"/>
            <a:r>
              <a:rPr lang="en-GB" b="1" dirty="0" smtClean="0">
                <a:solidFill>
                  <a:schemeClr val="tx2">
                    <a:lumMod val="60000"/>
                    <a:lumOff val="40000"/>
                  </a:schemeClr>
                </a:solidFill>
                <a:latin typeface="Arial" pitchFamily="34" charset="0"/>
                <a:cs typeface="Arial" pitchFamily="34" charset="0"/>
              </a:rPr>
              <a:t>Future Work: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Sanity checks on dipoles and also gather more information of geometries (D1, DS)</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Comparisons between G4MICE and G4BL of each element will be made, mainly tracking particles through each element (already begun)</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The field application will be made improve to check the value for Maxwell2 (numerical divergence of the B-field vector) across each element to check if they are physical (finished needs to be verified)</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Some minor improvements to code e.g. Killing of stray particles, improving simulation speed  </a:t>
            </a:r>
          </a:p>
          <a:p>
            <a:pPr algn="ctr">
              <a:buFont typeface="Arial" pitchFamily="34" charset="0"/>
              <a:buChar char="•"/>
            </a:pPr>
            <a:r>
              <a:rPr lang="en-GB" dirty="0" smtClean="0">
                <a:solidFill>
                  <a:schemeClr val="tx2">
                    <a:lumMod val="60000"/>
                    <a:lumOff val="40000"/>
                  </a:schemeClr>
                </a:solidFill>
                <a:latin typeface="Arial" pitchFamily="34" charset="0"/>
                <a:cs typeface="Arial" pitchFamily="34" charset="0"/>
              </a:rPr>
              <a:t> Add TOFs, GVAs etc (anything else in the beam line)</a:t>
            </a:r>
            <a:endParaRPr lang="en-GB" dirty="0">
              <a:solidFill>
                <a:schemeClr val="tx2">
                  <a:lumMod val="60000"/>
                  <a:lumOff val="40000"/>
                </a:schemeClr>
              </a:solidFill>
              <a:latin typeface="Arial" pitchFamily="34" charset="0"/>
              <a:cs typeface="Arial" pitchFamily="34" charset="0"/>
            </a:endParaRPr>
          </a:p>
        </p:txBody>
      </p:sp>
      <p:pic>
        <p:nvPicPr>
          <p:cNvPr id="11" name="Picture 8" descr="http://eucard.web.cern.ch/eucard/images/MICElogo.gif"/>
          <p:cNvPicPr>
            <a:picLocks noChangeAspect="1" noChangeArrowheads="1"/>
          </p:cNvPicPr>
          <p:nvPr/>
        </p:nvPicPr>
        <p:blipFill>
          <a:blip r:embed="rId3" cstate="print"/>
          <a:srcRect/>
          <a:stretch>
            <a:fillRect/>
          </a:stretch>
        </p:blipFill>
        <p:spPr bwMode="auto">
          <a:xfrm>
            <a:off x="6876256" y="5877272"/>
            <a:ext cx="864096" cy="864096"/>
          </a:xfrm>
          <a:prstGeom prst="rect">
            <a:avLst/>
          </a:prstGeom>
          <a:noFill/>
        </p:spPr>
      </p:pic>
      <p:sp>
        <p:nvSpPr>
          <p:cNvPr id="12" name="TextBox 11"/>
          <p:cNvSpPr txBox="1"/>
          <p:nvPr/>
        </p:nvSpPr>
        <p:spPr>
          <a:xfrm>
            <a:off x="6732240" y="6597352"/>
            <a:ext cx="108012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CM 28 Sofia</a:t>
            </a:r>
            <a:endParaRPr lang="en-US" sz="1200" dirty="0" smtClean="0">
              <a:solidFill>
                <a:schemeClr val="tx2">
                  <a:lumMod val="60000"/>
                  <a:lumOff val="40000"/>
                </a:schemeClr>
              </a:solidFill>
              <a:latin typeface="Arial" pitchFamily="34" charset="0"/>
              <a:cs typeface="Arial" pitchFamily="34" charset="0"/>
            </a:endParaRPr>
          </a:p>
        </p:txBody>
      </p:sp>
      <p:sp>
        <p:nvSpPr>
          <p:cNvPr id="13" name="TextBox 12"/>
          <p:cNvSpPr txBox="1"/>
          <p:nvPr/>
        </p:nvSpPr>
        <p:spPr>
          <a:xfrm>
            <a:off x="0" y="6608385"/>
            <a:ext cx="9144000" cy="276999"/>
          </a:xfrm>
          <a:prstGeom prst="rect">
            <a:avLst/>
          </a:prstGeom>
          <a:noFill/>
        </p:spPr>
        <p:txBody>
          <a:bodyPr wrap="square" rtlCol="0">
            <a:spAutoFit/>
          </a:bodyPr>
          <a:lstStyle/>
          <a:p>
            <a:pPr algn="ctr"/>
            <a:r>
              <a:rPr lang="en-GB" sz="1200" dirty="0" smtClean="0">
                <a:solidFill>
                  <a:schemeClr val="tx2">
                    <a:lumMod val="60000"/>
                    <a:lumOff val="40000"/>
                  </a:schemeClr>
                </a:solidFill>
                <a:latin typeface="Arial" pitchFamily="34" charset="0"/>
                <a:cs typeface="Arial" pitchFamily="34" charset="0"/>
              </a:rPr>
              <a:t>M. Littlefield</a:t>
            </a:r>
            <a:endParaRPr lang="en-US" sz="1200" dirty="0" smtClean="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TotalTime>
  <Words>800</Words>
  <Application>Microsoft Office PowerPoint</Application>
  <PresentationFormat>On-screen Show (4:3)</PresentationFormat>
  <Paragraphs>102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dc:creator>
  <cp:lastModifiedBy>Matt</cp:lastModifiedBy>
  <cp:revision>119</cp:revision>
  <dcterms:created xsi:type="dcterms:W3CDTF">2010-07-05T13:34:04Z</dcterms:created>
  <dcterms:modified xsi:type="dcterms:W3CDTF">2010-10-05T06:16:28Z</dcterms:modified>
</cp:coreProperties>
</file>