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Default Extension="doc" ContentType="application/msword"/>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sldIdLst>
    <p:sldId id="256" r:id="rId6"/>
    <p:sldId id="257" r:id="rId7"/>
    <p:sldId id="258" r:id="rId8"/>
    <p:sldId id="259" r:id="rId9"/>
    <p:sldId id="260" r:id="rId10"/>
    <p:sldId id="261" r:id="rId11"/>
    <p:sldId id="262" r:id="rId12"/>
    <p:sldId id="263" r:id="rId13"/>
    <p:sldId id="264" r:id="rId14"/>
    <p:sldId id="265" r:id="rId15"/>
    <p:sldId id="294" r:id="rId16"/>
    <p:sldId id="266" r:id="rId17"/>
    <p:sldId id="268" r:id="rId18"/>
    <p:sldId id="267" r:id="rId19"/>
    <p:sldId id="270" r:id="rId20"/>
    <p:sldId id="269" r:id="rId21"/>
    <p:sldId id="271" r:id="rId22"/>
    <p:sldId id="272" r:id="rId23"/>
    <p:sldId id="273" r:id="rId24"/>
    <p:sldId id="274" r:id="rId25"/>
    <p:sldId id="275" r:id="rId26"/>
    <p:sldId id="276" r:id="rId27"/>
    <p:sldId id="283" r:id="rId28"/>
    <p:sldId id="277" r:id="rId29"/>
    <p:sldId id="278" r:id="rId30"/>
    <p:sldId id="279" r:id="rId31"/>
    <p:sldId id="280" r:id="rId32"/>
    <p:sldId id="281" r:id="rId33"/>
    <p:sldId id="284" r:id="rId34"/>
    <p:sldId id="285" r:id="rId35"/>
    <p:sldId id="286" r:id="rId36"/>
    <p:sldId id="287" r:id="rId37"/>
    <p:sldId id="296" r:id="rId38"/>
    <p:sldId id="297" r:id="rId39"/>
    <p:sldId id="290" r:id="rId40"/>
    <p:sldId id="282" r:id="rId41"/>
    <p:sldId id="293" r:id="rId42"/>
    <p:sldId id="295" r:id="rId43"/>
    <p:sldId id="292" r:id="rId44"/>
    <p:sldId id="29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showGuides="1">
      <p:cViewPr varScale="1">
        <p:scale>
          <a:sx n="93" d="100"/>
          <a:sy n="93" d="100"/>
        </p:scale>
        <p:origin x="-8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4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5.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imp_logo"/>
          <p:cNvPicPr>
            <a:picLocks noChangeAspect="1" noChangeArrowheads="1"/>
          </p:cNvPicPr>
          <p:nvPr/>
        </p:nvPicPr>
        <p:blipFill>
          <a:blip r:embed="rId2" cstate="screen"/>
          <a:srcRect/>
          <a:stretch>
            <a:fillRect/>
          </a:stretch>
        </p:blipFill>
        <p:spPr bwMode="auto">
          <a:xfrm>
            <a:off x="0" y="0"/>
            <a:ext cx="2438400" cy="731838"/>
          </a:xfrm>
          <a:prstGeom prst="rect">
            <a:avLst/>
          </a:prstGeom>
          <a:noFill/>
          <a:ln w="9525">
            <a:noFill/>
            <a:miter lim="800000"/>
            <a:headEnd/>
            <a:tailEnd/>
          </a:ln>
        </p:spPr>
      </p:pic>
      <p:sp>
        <p:nvSpPr>
          <p:cNvPr id="5" name="Text Box 5"/>
          <p:cNvSpPr txBox="1">
            <a:spLocks noChangeArrowheads="1"/>
          </p:cNvSpPr>
          <p:nvPr/>
        </p:nvSpPr>
        <p:spPr bwMode="auto">
          <a:xfrm>
            <a:off x="4286250" y="0"/>
            <a:ext cx="4857750" cy="519113"/>
          </a:xfrm>
          <a:prstGeom prst="rect">
            <a:avLst/>
          </a:prstGeom>
          <a:noFill/>
          <a:ln w="9525">
            <a:noFill/>
            <a:miter lim="800000"/>
            <a:headEnd/>
            <a:tailEnd/>
          </a:ln>
          <a:effectLst/>
        </p:spPr>
        <p:txBody>
          <a:bodyPr>
            <a:spAutoFit/>
          </a:bodyPr>
          <a:lstStyle/>
          <a:p>
            <a:pPr algn="r" fontAlgn="auto">
              <a:spcBef>
                <a:spcPts val="0"/>
              </a:spcBef>
              <a:spcAft>
                <a:spcPts val="0"/>
              </a:spcAft>
              <a:defRPr/>
            </a:pPr>
            <a:r>
              <a:rPr lang="en-GB" sz="2800" b="1" dirty="0">
                <a:solidFill>
                  <a:schemeClr val="bg1"/>
                </a:solidFill>
                <a:latin typeface="Arial" pitchFamily="34" charset="0"/>
                <a:cs typeface="Arial" pitchFamily="34" charset="0"/>
              </a:rPr>
              <a:t>K. Long, </a:t>
            </a:r>
            <a:fld id="{B46D80FD-1E49-4E81-A679-73D7E036491C}" type="datetime3">
              <a:rPr lang="en-GB" sz="2800" b="1">
                <a:solidFill>
                  <a:schemeClr val="bg1"/>
                </a:solidFill>
                <a:latin typeface="Arial" pitchFamily="34" charset="0"/>
                <a:cs typeface="Arial" pitchFamily="34" charset="0"/>
              </a:rPr>
              <a:pPr algn="r" fontAlgn="auto">
                <a:spcBef>
                  <a:spcPts val="0"/>
                </a:spcBef>
                <a:spcAft>
                  <a:spcPts val="0"/>
                </a:spcAft>
                <a:defRPr/>
              </a:pPr>
              <a:t>4 October, 2010</a:t>
            </a:fld>
            <a:endParaRPr lang="en-GB" sz="2800" b="1" dirty="0">
              <a:solidFill>
                <a:schemeClr val="bg1"/>
              </a:solidFill>
              <a:latin typeface="Arial" pitchFamily="34" charset="0"/>
              <a:cs typeface="Arial" pitchFamily="34" charset="0"/>
            </a:endParaRPr>
          </a:p>
        </p:txBody>
      </p:sp>
      <p:sp>
        <p:nvSpPr>
          <p:cNvPr id="2" name="Title 1"/>
          <p:cNvSpPr>
            <a:spLocks noGrp="1"/>
          </p:cNvSpPr>
          <p:nvPr>
            <p:ph type="ctrTitle"/>
          </p:nvPr>
        </p:nvSpPr>
        <p:spPr>
          <a:xfrm>
            <a:off x="685800" y="2831009"/>
            <a:ext cx="7772400" cy="769441"/>
          </a:xfrm>
          <a:solidFill>
            <a:srgbClr val="FFFF00"/>
          </a:solidFill>
        </p:spPr>
        <p:txBody>
          <a:bodyPr anchor="b">
            <a:spAutoFit/>
          </a:bodyPr>
          <a:lstStyle>
            <a:lvl1pPr algn="r">
              <a:defRPr b="1">
                <a:solidFill>
                  <a:srgbClr val="000066"/>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r">
              <a:buNone/>
              <a:defRPr b="1">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11298" name="Rectangle 2"/>
          <p:cNvSpPr>
            <a:spLocks noGrp="1" noChangeArrowheads="1"/>
          </p:cNvSpPr>
          <p:nvPr>
            <p:ph type="ctrTitle"/>
          </p:nvPr>
        </p:nvSpPr>
        <p:spPr>
          <a:xfrm>
            <a:off x="304800" y="1447800"/>
            <a:ext cx="8458200" cy="1600200"/>
          </a:xfrm>
          <a:solidFill>
            <a:srgbClr val="FFFF00"/>
          </a:solidFill>
        </p:spPr>
        <p:txBody>
          <a:bodyPr/>
          <a:lstStyle>
            <a:lvl1pPr>
              <a:defRPr>
                <a:solidFill>
                  <a:srgbClr val="000066"/>
                </a:solidFill>
              </a:defRPr>
            </a:lvl1pPr>
          </a:lstStyle>
          <a:p>
            <a:r>
              <a:rPr lang="en-US" smtClean="0"/>
              <a:t>Click to edit Master title style</a:t>
            </a:r>
            <a:endParaRPr lang="en-GB"/>
          </a:p>
        </p:txBody>
      </p:sp>
      <p:sp>
        <p:nvSpPr>
          <p:cNvPr id="311299" name="Rectangle 3"/>
          <p:cNvSpPr>
            <a:spLocks noGrp="1" noChangeArrowheads="1"/>
          </p:cNvSpPr>
          <p:nvPr>
            <p:ph type="subTitle" idx="1"/>
          </p:nvPr>
        </p:nvSpPr>
        <p:spPr>
          <a:xfrm>
            <a:off x="2686050" y="3492500"/>
            <a:ext cx="6102350" cy="1752600"/>
          </a:xfrm>
        </p:spPr>
        <p:txBody>
          <a:bodyPr/>
          <a:lstStyle>
            <a:lvl1pPr marL="0" indent="0" algn="r">
              <a:buFont typeface="Wingdings" pitchFamily="2" charset="2"/>
              <a:buNone/>
              <a:defRPr/>
            </a:lvl1pPr>
          </a:lstStyle>
          <a:p>
            <a:r>
              <a:rPr lang="en-US" smtClean="0"/>
              <a:t>Click to edit Master subtitle style</a:t>
            </a:r>
            <a:endParaRPr lang="en-GB"/>
          </a:p>
        </p:txBody>
      </p:sp>
      <p:pic>
        <p:nvPicPr>
          <p:cNvPr id="311300" name="Picture 4" descr="imp_logo"/>
          <p:cNvPicPr>
            <a:picLocks noChangeAspect="1" noChangeArrowheads="1"/>
          </p:cNvPicPr>
          <p:nvPr/>
        </p:nvPicPr>
        <p:blipFill>
          <a:blip r:embed="rId2" cstate="screen"/>
          <a:srcRect/>
          <a:stretch>
            <a:fillRect/>
          </a:stretch>
        </p:blipFill>
        <p:spPr bwMode="auto">
          <a:xfrm>
            <a:off x="0" y="0"/>
            <a:ext cx="2438400" cy="731838"/>
          </a:xfrm>
          <a:prstGeom prst="rect">
            <a:avLst/>
          </a:prstGeom>
          <a:noFill/>
        </p:spPr>
      </p:pic>
      <p:sp>
        <p:nvSpPr>
          <p:cNvPr id="311301" name="Text Box 5"/>
          <p:cNvSpPr txBox="1">
            <a:spLocks noChangeArrowheads="1"/>
          </p:cNvSpPr>
          <p:nvPr/>
        </p:nvSpPr>
        <p:spPr bwMode="auto">
          <a:xfrm>
            <a:off x="2714625" y="0"/>
            <a:ext cx="6429375" cy="519113"/>
          </a:xfrm>
          <a:prstGeom prst="rect">
            <a:avLst/>
          </a:prstGeom>
          <a:noFill/>
          <a:ln w="9525">
            <a:noFill/>
            <a:miter lim="800000"/>
            <a:headEnd/>
            <a:tailEnd/>
          </a:ln>
          <a:effectLst/>
        </p:spPr>
        <p:txBody>
          <a:bodyPr>
            <a:spAutoFit/>
          </a:bodyPr>
          <a:lstStyle/>
          <a:p>
            <a:pPr algn="r" fontAlgn="base">
              <a:spcBef>
                <a:spcPct val="50000"/>
              </a:spcBef>
              <a:spcAft>
                <a:spcPct val="0"/>
              </a:spcAft>
            </a:pPr>
            <a:r>
              <a:rPr lang="en-GB" sz="2800" b="1" dirty="0" smtClean="0">
                <a:solidFill>
                  <a:srgbClr val="FFFFCC"/>
                </a:solidFill>
                <a:latin typeface="Times New Roman" pitchFamily="18" charset="0"/>
                <a:cs typeface="Arial" charset="0"/>
              </a:rPr>
              <a:t>K. Long, </a:t>
            </a:r>
            <a:fld id="{FEB0E208-6759-44CC-95DA-736AD889AAB9}" type="datetime3">
              <a:rPr lang="en-GB" sz="2800" b="1" smtClean="0">
                <a:solidFill>
                  <a:srgbClr val="FFFFCC"/>
                </a:solidFill>
                <a:latin typeface="Times New Roman" pitchFamily="18" charset="0"/>
                <a:cs typeface="Arial" charset="0"/>
              </a:rPr>
              <a:pPr algn="r" fontAlgn="base">
                <a:spcBef>
                  <a:spcPct val="50000"/>
                </a:spcBef>
                <a:spcAft>
                  <a:spcPct val="0"/>
                </a:spcAft>
              </a:pPr>
              <a:t>4 October, 2010</a:t>
            </a:fld>
            <a:endParaRPr lang="en-GB" sz="2800" b="1" dirty="0" smtClean="0">
              <a:solidFill>
                <a:srgbClr val="FFFFCC"/>
              </a:solidFill>
              <a:latin typeface="Times New Roman" pitchFamily="18" charset="0"/>
              <a:cs typeface="Arial" charset="0"/>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0" y="762000"/>
            <a:ext cx="4495800" cy="609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762000"/>
            <a:ext cx="4495800" cy="609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0" y="714357"/>
            <a:ext cx="9144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lide Number Placeholder 5"/>
          <p:cNvSpPr>
            <a:spLocks noGrp="1"/>
          </p:cNvSpPr>
          <p:nvPr>
            <p:ph type="sldNum" sz="quarter" idx="10"/>
          </p:nvPr>
        </p:nvSpPr>
        <p:spPr>
          <a:xfrm>
            <a:off x="7010400" y="6492875"/>
            <a:ext cx="2133600" cy="365125"/>
          </a:xfrm>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858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6705600" cy="685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 descr="imp_logo"/>
          <p:cNvPicPr>
            <a:picLocks noChangeAspect="1" noChangeArrowheads="1"/>
          </p:cNvPicPr>
          <p:nvPr/>
        </p:nvPicPr>
        <p:blipFill>
          <a:blip r:embed="rId2" cstate="screen"/>
          <a:srcRect/>
          <a:stretch>
            <a:fillRect/>
          </a:stretch>
        </p:blipFill>
        <p:spPr bwMode="auto">
          <a:xfrm>
            <a:off x="6705600" y="0"/>
            <a:ext cx="2438400" cy="731838"/>
          </a:xfrm>
          <a:prstGeom prst="rect">
            <a:avLst/>
          </a:prstGeom>
          <a:noFill/>
          <a:ln w="9525">
            <a:noFill/>
            <a:miter lim="800000"/>
            <a:headEnd/>
            <a:tailEnd/>
          </a:ln>
        </p:spPr>
      </p:pic>
      <p:sp>
        <p:nvSpPr>
          <p:cNvPr id="5" name="Text Box 5"/>
          <p:cNvSpPr txBox="1">
            <a:spLocks noChangeArrowheads="1"/>
          </p:cNvSpPr>
          <p:nvPr/>
        </p:nvSpPr>
        <p:spPr bwMode="auto">
          <a:xfrm>
            <a:off x="0" y="0"/>
            <a:ext cx="4857750" cy="519113"/>
          </a:xfrm>
          <a:prstGeom prst="rect">
            <a:avLst/>
          </a:prstGeom>
          <a:noFill/>
          <a:ln w="9525">
            <a:noFill/>
            <a:miter lim="800000"/>
            <a:headEnd/>
            <a:tailEnd/>
          </a:ln>
          <a:effectLst/>
        </p:spPr>
        <p:txBody>
          <a:bodyPr>
            <a:spAutoFit/>
          </a:bodyPr>
          <a:lstStyle/>
          <a:p>
            <a:pPr>
              <a:defRPr/>
            </a:pPr>
            <a:r>
              <a:rPr lang="en-GB" sz="2800" b="1" dirty="0">
                <a:solidFill>
                  <a:prstClr val="white"/>
                </a:solidFill>
                <a:latin typeface="Arial" pitchFamily="34" charset="0"/>
                <a:cs typeface="Arial" pitchFamily="34" charset="0"/>
              </a:rPr>
              <a:t>K. Long, </a:t>
            </a:r>
            <a:fld id="{B46D80FD-1E49-4E81-A679-73D7E036491C}" type="datetime3">
              <a:rPr lang="en-GB" sz="2800" b="1">
                <a:solidFill>
                  <a:prstClr val="white"/>
                </a:solidFill>
                <a:latin typeface="Arial" pitchFamily="34" charset="0"/>
                <a:cs typeface="Arial" pitchFamily="34" charset="0"/>
              </a:rPr>
              <a:pPr>
                <a:defRPr/>
              </a:pPr>
              <a:t>4 October, 2010</a:t>
            </a:fld>
            <a:endParaRPr lang="en-GB" sz="2800" b="1" dirty="0">
              <a:solidFill>
                <a:prstClr val="white"/>
              </a:solidFill>
              <a:latin typeface="Arial" pitchFamily="34" charset="0"/>
              <a:cs typeface="Arial" pitchFamily="34" charset="0"/>
            </a:endParaRPr>
          </a:p>
        </p:txBody>
      </p:sp>
      <p:sp>
        <p:nvSpPr>
          <p:cNvPr id="2" name="Title 1"/>
          <p:cNvSpPr>
            <a:spLocks noGrp="1"/>
          </p:cNvSpPr>
          <p:nvPr>
            <p:ph type="ctrTitle"/>
          </p:nvPr>
        </p:nvSpPr>
        <p:spPr>
          <a:xfrm>
            <a:off x="685800" y="2831009"/>
            <a:ext cx="7772400" cy="769441"/>
          </a:xfrm>
          <a:solidFill>
            <a:srgbClr val="FFFF00"/>
          </a:solidFill>
        </p:spPr>
        <p:txBody>
          <a:bodyPr anchor="b">
            <a:spAutoFit/>
          </a:bodyPr>
          <a:lstStyle>
            <a:lvl1pPr algn="r">
              <a:defRPr b="1">
                <a:solidFill>
                  <a:srgbClr val="000066"/>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r">
              <a:buNone/>
              <a:defRPr b="1">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0" y="714357"/>
            <a:ext cx="9144000" cy="6143644"/>
          </a:xfrm>
        </p:spPr>
        <p:txBody>
          <a:bodyPr>
            <a:normAutofit/>
          </a:bodyPr>
          <a:lstStyle>
            <a:lvl1pPr>
              <a:defRPr b="1">
                <a:solidFill>
                  <a:schemeClr val="bg1"/>
                </a:solidFill>
              </a:defRPr>
            </a:lvl1pPr>
            <a:lvl2pPr>
              <a:defRPr b="1">
                <a:solidFill>
                  <a:srgbClr val="FFC000"/>
                </a:solidFill>
              </a:defRPr>
            </a:lvl2pPr>
            <a:lvl3pPr>
              <a:defRPr b="1">
                <a:solidFill>
                  <a:srgbClr val="00FF00"/>
                </a:solidFill>
              </a:defRPr>
            </a:lvl3pPr>
            <a:lvl4pPr>
              <a:defRPr b="1">
                <a:solidFill>
                  <a:srgbClr val="66FFFF"/>
                </a:solidFill>
              </a:defRPr>
            </a:lvl4pPr>
            <a:lvl5pPr>
              <a:defRPr b="1">
                <a:solidFill>
                  <a:srgbClr val="FF0000"/>
                </a:solidFill>
              </a:defRPr>
            </a:lvl5pPr>
            <a:lvl6pPr>
              <a:defRPr>
                <a:solidFill>
                  <a:schemeClr val="bg1">
                    <a:lumMod val="95000"/>
                  </a:schemeClr>
                </a:solidFill>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Slide Number Placeholder 5"/>
          <p:cNvSpPr>
            <a:spLocks noGrp="1"/>
          </p:cNvSpPr>
          <p:nvPr>
            <p:ph type="sldNum" sz="quarter" idx="10"/>
          </p:nvPr>
        </p:nvSpPr>
        <p:spPr>
          <a:xfrm>
            <a:off x="7010400" y="6492875"/>
            <a:ext cx="2133600" cy="365125"/>
          </a:xfrm>
        </p:spPr>
        <p:txBody>
          <a:bodyPr/>
          <a:lstStyle>
            <a:lvl1pPr>
              <a:defRPr/>
            </a:lvl1pPr>
          </a:lstStyle>
          <a:p>
            <a:pPr>
              <a:defRPr/>
            </a:pPr>
            <a:fld id="{BFC347E8-38B6-46E7-BEF2-7BAC618809DA}"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solidFill>
            <a:srgbClr val="FFFF00"/>
          </a:solidFill>
        </p:spPr>
        <p:txBody>
          <a:bodyPr anchor="t"/>
          <a:lstStyle>
            <a:lvl1pPr algn="r">
              <a:defRPr sz="4000" b="1" cap="all">
                <a:solidFill>
                  <a:srgbClr val="002060"/>
                </a:solidFill>
              </a:defRPr>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01D450EA-9A08-43FB-9044-F456722C97B6}"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D9BEB85-40C7-4048-A383-C5F10F173D3C}"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C0D7299C-8D3B-4F1B-B9A7-C8F9B0B3BA8B}"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6C0924BA-D1B1-49A9-BB51-0D62F5ECC81A}"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12DA7B6-FE23-4E46-9BC5-63F9D6A90A25}"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9DA81E0-2AD9-4B5C-BBA5-37B145F60FB1}"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37CFE87-2C63-4FBF-97A1-67107CB11F5C}"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5C3496F4-EEED-4CE8-B7E3-2479000CB616}"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solidFill>
            <a:srgbClr val="FFFF00"/>
          </a:solidFill>
        </p:spPr>
        <p:txBody>
          <a:bodyPr anchor="t"/>
          <a:lstStyle>
            <a:lvl1pPr algn="l">
              <a:defRPr sz="4000" b="1" cap="none">
                <a:solidFill>
                  <a:schemeClr val="tx2"/>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lgn="r">
              <a:buNone/>
              <a:defRPr sz="2800" b="1">
                <a:solidFill>
                  <a:schemeClr val="bg1">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C806CD-FA3D-4339-AA4C-9D86CA904AAE}"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B1A6793-1F12-43CC-83A9-C28CBDB24F32}"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91E6F0-99AD-4A23-BEA0-A2E713A0BB26}"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FA3F338-CCC3-41E3-85CB-30A6640E86C0}"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40338B9-EDA9-4D02-B2BA-41BA3EF9E5E5}"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E5994E1-47AE-4534-B96E-24D9092A39F9}"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EB97494-90AB-4F3E-9FE7-24A3A4E23BCD}" type="datetimeFigureOut">
              <a:rPr lang="en-US" smtClean="0">
                <a:solidFill>
                  <a:prstClr val="black">
                    <a:tint val="75000"/>
                  </a:prstClr>
                </a:solidFill>
              </a:rPr>
              <a:pPr>
                <a:defRPr/>
              </a:pPr>
              <a:t>10/4/2010</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D56B237-94C2-4793-8136-DF347D1DAB94}" type="slidenum">
              <a:rPr lang="en-GB" smtClean="0">
                <a:solidFill>
                  <a:prstClr val="black">
                    <a:tint val="75000"/>
                  </a:prstClr>
                </a:solidFill>
              </a:rPr>
              <a:pPr>
                <a:defRPr/>
              </a:pPr>
              <a:t>‹#›</a:t>
            </a:fld>
            <a:endParaRPr lang="en-GB" dirty="0">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7653" name="Rectangle 5"/>
          <p:cNvSpPr>
            <a:spLocks noGrp="1" noChangeArrowheads="1"/>
          </p:cNvSpPr>
          <p:nvPr>
            <p:ph type="ctrTitle"/>
          </p:nvPr>
        </p:nvSpPr>
        <p:spPr>
          <a:xfrm>
            <a:off x="304800" y="1447800"/>
            <a:ext cx="8458200" cy="1600200"/>
          </a:xfrm>
          <a:solidFill>
            <a:srgbClr val="FFFF00"/>
          </a:solidFill>
        </p:spPr>
        <p:txBody>
          <a:bodyPr/>
          <a:lstStyle>
            <a:lvl1pPr>
              <a:defRPr>
                <a:solidFill>
                  <a:srgbClr val="000066"/>
                </a:solidFill>
              </a:defRPr>
            </a:lvl1pPr>
          </a:lstStyle>
          <a:p>
            <a:r>
              <a:rPr lang="en-US" smtClean="0"/>
              <a:t>Click to edit Master title style</a:t>
            </a:r>
            <a:endParaRPr lang="en-GB"/>
          </a:p>
        </p:txBody>
      </p:sp>
      <p:sp>
        <p:nvSpPr>
          <p:cNvPr id="27654" name="Rectangle 6"/>
          <p:cNvSpPr>
            <a:spLocks noGrp="1" noChangeArrowheads="1"/>
          </p:cNvSpPr>
          <p:nvPr>
            <p:ph type="subTitle" idx="1"/>
          </p:nvPr>
        </p:nvSpPr>
        <p:spPr>
          <a:xfrm>
            <a:off x="2686050" y="3492500"/>
            <a:ext cx="6102350" cy="1752600"/>
          </a:xfrm>
        </p:spPr>
        <p:txBody>
          <a:bodyPr/>
          <a:lstStyle>
            <a:lvl1pPr marL="0" indent="0" algn="r">
              <a:buFont typeface="Wingdings" pitchFamily="2" charset="2"/>
              <a:buNone/>
              <a:defRPr/>
            </a:lvl1pPr>
          </a:lstStyle>
          <a:p>
            <a:r>
              <a:rPr lang="en-US" smtClean="0"/>
              <a:t>Click to edit Master subtitle style</a:t>
            </a:r>
            <a:endParaRPr lang="en-GB"/>
          </a:p>
        </p:txBody>
      </p:sp>
      <p:pic>
        <p:nvPicPr>
          <p:cNvPr id="27658" name="Picture 10" descr="imp_logo"/>
          <p:cNvPicPr>
            <a:picLocks noChangeAspect="1" noChangeArrowheads="1"/>
          </p:cNvPicPr>
          <p:nvPr/>
        </p:nvPicPr>
        <p:blipFill>
          <a:blip r:embed="rId2" cstate="screen"/>
          <a:srcRect/>
          <a:stretch>
            <a:fillRect/>
          </a:stretch>
        </p:blipFill>
        <p:spPr bwMode="auto">
          <a:xfrm>
            <a:off x="0" y="0"/>
            <a:ext cx="2438400" cy="731838"/>
          </a:xfrm>
          <a:prstGeom prst="rect">
            <a:avLst/>
          </a:prstGeom>
          <a:noFill/>
        </p:spPr>
      </p:pic>
      <p:sp>
        <p:nvSpPr>
          <p:cNvPr id="27661" name="Text Box 13"/>
          <p:cNvSpPr txBox="1">
            <a:spLocks noChangeArrowheads="1"/>
          </p:cNvSpPr>
          <p:nvPr/>
        </p:nvSpPr>
        <p:spPr bwMode="auto">
          <a:xfrm>
            <a:off x="2714625" y="0"/>
            <a:ext cx="6429375" cy="519113"/>
          </a:xfrm>
          <a:prstGeom prst="rect">
            <a:avLst/>
          </a:prstGeom>
          <a:noFill/>
          <a:ln w="9525">
            <a:noFill/>
            <a:miter lim="800000"/>
            <a:headEnd/>
            <a:tailEnd/>
          </a:ln>
          <a:effectLst/>
        </p:spPr>
        <p:txBody>
          <a:bodyPr>
            <a:spAutoFit/>
          </a:bodyPr>
          <a:lstStyle/>
          <a:p>
            <a:pPr algn="r" fontAlgn="base">
              <a:spcBef>
                <a:spcPct val="50000"/>
              </a:spcBef>
              <a:spcAft>
                <a:spcPct val="0"/>
              </a:spcAft>
            </a:pPr>
            <a:r>
              <a:rPr lang="en-GB" sz="2800" b="1" dirty="0" smtClean="0">
                <a:solidFill>
                  <a:srgbClr val="FFFFCC"/>
                </a:solidFill>
                <a:cs typeface="Arial" pitchFamily="34" charset="0"/>
              </a:rPr>
              <a:t>K. Long, </a:t>
            </a:r>
            <a:fld id="{5FDF8525-CCCE-4582-8ECC-51A1A9E69662}" type="datetime3">
              <a:rPr lang="en-GB" sz="2800" b="1" smtClean="0">
                <a:solidFill>
                  <a:srgbClr val="FFFFCC"/>
                </a:solidFill>
                <a:cs typeface="Arial" pitchFamily="34" charset="0"/>
              </a:rPr>
              <a:pPr algn="r" fontAlgn="base">
                <a:spcBef>
                  <a:spcPct val="50000"/>
                </a:spcBef>
                <a:spcAft>
                  <a:spcPct val="0"/>
                </a:spcAft>
              </a:pPr>
              <a:t>4 October, 2010</a:t>
            </a:fld>
            <a:endParaRPr lang="en-GB" sz="2800" b="1" dirty="0" smtClean="0">
              <a:solidFill>
                <a:srgbClr val="FFFFCC"/>
              </a:solidFill>
              <a:cs typeface="Arial"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0" y="762000"/>
            <a:ext cx="4495800" cy="609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762000"/>
            <a:ext cx="4495800" cy="609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
          </p:nvPr>
        </p:nvSpPr>
        <p:spPr>
          <a:xfrm>
            <a:off x="0" y="714357"/>
            <a:ext cx="4572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2"/>
          <p:cNvSpPr>
            <a:spLocks noGrp="1"/>
          </p:cNvSpPr>
          <p:nvPr>
            <p:ph idx="13"/>
          </p:nvPr>
        </p:nvSpPr>
        <p:spPr>
          <a:xfrm>
            <a:off x="4572000" y="714357"/>
            <a:ext cx="4572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US" smtClean="0"/>
              <a:t>Click to edit Master title style</a:t>
            </a:r>
            <a:endParaRPr lang="en-GB"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858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6705600" cy="685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8"/>
          <p:cNvSpPr/>
          <p:nvPr userDrawn="1"/>
        </p:nvSpPr>
        <p:spPr>
          <a:xfrm>
            <a:off x="0" y="0"/>
            <a:ext cx="9144000" cy="1143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cxnSp>
        <p:nvCxnSpPr>
          <p:cNvPr id="5" name="Straight Connector 4"/>
          <p:cNvCxnSpPr/>
          <p:nvPr userDrawn="1"/>
        </p:nvCxnSpPr>
        <p:spPr>
          <a:xfrm>
            <a:off x="304800" y="6384925"/>
            <a:ext cx="84582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2" descr="C:\Documents and Settings\sgeer\My Documents\MAP\MAP-LOGO.png"/>
          <p:cNvPicPr>
            <a:picLocks noChangeAspect="1" noChangeArrowheads="1"/>
          </p:cNvPicPr>
          <p:nvPr userDrawn="1"/>
        </p:nvPicPr>
        <p:blipFill>
          <a:blip r:embed="rId3" cstate="print"/>
          <a:srcRect/>
          <a:stretch>
            <a:fillRect/>
          </a:stretch>
        </p:blipFill>
        <p:spPr bwMode="auto">
          <a:xfrm>
            <a:off x="7848600" y="76200"/>
            <a:ext cx="857250" cy="974725"/>
          </a:xfrm>
          <a:prstGeom prst="rect">
            <a:avLst/>
          </a:prstGeom>
          <a:noFill/>
          <a:ln w="38100">
            <a:solidFill>
              <a:schemeClr val="bg1">
                <a:lumMod val="85000"/>
              </a:schemeClr>
            </a:solidFill>
          </a:ln>
        </p:spPr>
      </p:pic>
      <p:graphicFrame>
        <p:nvGraphicFramePr>
          <p:cNvPr id="7" name="Object 11"/>
          <p:cNvGraphicFramePr>
            <a:graphicFrameLocks noChangeAspect="1"/>
          </p:cNvGraphicFramePr>
          <p:nvPr/>
        </p:nvGraphicFramePr>
        <p:xfrm>
          <a:off x="304800" y="304800"/>
          <a:ext cx="1343025" cy="403225"/>
        </p:xfrm>
        <a:graphic>
          <a:graphicData uri="http://schemas.openxmlformats.org/presentationml/2006/ole">
            <p:oleObj spid="_x0000_s1026" name="Document" r:id="rId4" imgW="3681984" imgH="1106424" progId="Word.Document.8">
              <p:embed/>
            </p:oleObj>
          </a:graphicData>
        </a:graphic>
      </p:graphicFrame>
      <p:sp>
        <p:nvSpPr>
          <p:cNvPr id="2" name="Title 1"/>
          <p:cNvSpPr>
            <a:spLocks noGrp="1"/>
          </p:cNvSpPr>
          <p:nvPr>
            <p:ph type="ctrTitle"/>
          </p:nvPr>
        </p:nvSpPr>
        <p:spPr>
          <a:xfrm>
            <a:off x="1524000" y="1"/>
            <a:ext cx="6324600" cy="1143000"/>
          </a:xfrm>
        </p:spPr>
        <p:txBody>
          <a:bodyPr/>
          <a:lstStyle>
            <a:lvl1pP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2209800"/>
            <a:ext cx="6400800" cy="2286000"/>
          </a:xfrm>
        </p:spPr>
        <p:txBody>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Char char="•"/>
              <a:tabLst/>
              <a:defRPr sz="24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8" name="Date Placeholder 3"/>
          <p:cNvSpPr>
            <a:spLocks noGrp="1"/>
          </p:cNvSpPr>
          <p:nvPr>
            <p:ph type="dt" sz="half" idx="10"/>
          </p:nvPr>
        </p:nvSpPr>
        <p:spPr/>
        <p:txBody>
          <a:bodyPr/>
          <a:lstStyle>
            <a:lvl1pPr>
              <a:defRPr/>
            </a:lvl1pPr>
          </a:lstStyle>
          <a:p>
            <a:r>
              <a:rPr lang="en-US" dirty="0">
                <a:solidFill>
                  <a:prstClr val="black"/>
                </a:solidFill>
              </a:rPr>
              <a:t>August 24-26, 2010</a:t>
            </a:r>
          </a:p>
        </p:txBody>
      </p:sp>
      <p:sp>
        <p:nvSpPr>
          <p:cNvPr id="9" name="Footer Placeholder 4"/>
          <p:cNvSpPr>
            <a:spLocks noGrp="1"/>
          </p:cNvSpPr>
          <p:nvPr>
            <p:ph type="ftr" sz="quarter" idx="11"/>
          </p:nvPr>
        </p:nvSpPr>
        <p:spPr/>
        <p:txBody>
          <a:bodyPr/>
          <a:lstStyle>
            <a:lvl1pPr>
              <a:defRPr/>
            </a:lvl1pPr>
          </a:lstStyle>
          <a:p>
            <a:r>
              <a:rPr lang="en-US" dirty="0"/>
              <a:t>MAP Review - MICE Overview - L. Coney                    </a:t>
            </a:r>
          </a:p>
        </p:txBody>
      </p:sp>
      <p:sp>
        <p:nvSpPr>
          <p:cNvPr id="10" name="Slide Number Placeholder 5"/>
          <p:cNvSpPr>
            <a:spLocks noGrp="1"/>
          </p:cNvSpPr>
          <p:nvPr>
            <p:ph type="sldNum" sz="quarter" idx="12"/>
          </p:nvPr>
        </p:nvSpPr>
        <p:spPr/>
        <p:txBody>
          <a:bodyPr/>
          <a:lstStyle>
            <a:lvl1pPr>
              <a:defRPr>
                <a:solidFill>
                  <a:schemeClr val="tx1"/>
                </a:solidFill>
              </a:defRPr>
            </a:lvl1pPr>
          </a:lstStyle>
          <a:p>
            <a:pPr>
              <a:defRPr/>
            </a:pPr>
            <a:fld id="{E5894E3C-3540-4A80-99EF-6E5D5883DBC5}" type="slidenum">
              <a:rPr lang="en-US">
                <a:solidFill>
                  <a:prstClr val="black"/>
                </a:solidFill>
              </a:rPr>
              <a:pPr>
                <a:defRPr/>
              </a:pPr>
              <a:t>‹#›</a:t>
            </a:fld>
            <a:endParaRPr lang="en-US"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8" name="Footer Placeholder 4"/>
          <p:cNvSpPr>
            <a:spLocks noGrp="1"/>
          </p:cNvSpPr>
          <p:nvPr>
            <p:ph type="ftr" sz="quarter" idx="11"/>
          </p:nvPr>
        </p:nvSpPr>
        <p:spPr/>
        <p:txBody>
          <a:bodyPr/>
          <a:lstStyle>
            <a:lvl1pPr>
              <a:defRPr/>
            </a:lvl1pPr>
          </a:lstStyle>
          <a:p>
            <a:endParaRPr lang="en-GB" dirty="0"/>
          </a:p>
        </p:txBody>
      </p:sp>
      <p:sp>
        <p:nvSpPr>
          <p:cNvPr id="9"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4" name="Footer Placeholder 4"/>
          <p:cNvSpPr>
            <a:spLocks noGrp="1"/>
          </p:cNvSpPr>
          <p:nvPr>
            <p:ph type="ftr" sz="quarter" idx="11"/>
          </p:nvPr>
        </p:nvSpPr>
        <p:spPr/>
        <p:txBody>
          <a:bodyPr/>
          <a:lstStyle>
            <a:lvl1pPr>
              <a:defRPr/>
            </a:lvl1pPr>
          </a:lstStyle>
          <a:p>
            <a:endParaRPr lang="en-GB" dirty="0"/>
          </a:p>
        </p:txBody>
      </p:sp>
      <p:sp>
        <p:nvSpPr>
          <p:cNvPr id="5"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3" name="Footer Placeholder 4"/>
          <p:cNvSpPr>
            <a:spLocks noGrp="1"/>
          </p:cNvSpPr>
          <p:nvPr>
            <p:ph type="ftr" sz="quarter" idx="11"/>
          </p:nvPr>
        </p:nvSpPr>
        <p:spPr/>
        <p:txBody>
          <a:bodyPr/>
          <a:lstStyle>
            <a:lvl1pPr>
              <a:defRPr/>
            </a:lvl1pPr>
          </a:lstStyle>
          <a:p>
            <a:endParaRPr lang="en-GB" dirty="0"/>
          </a:p>
        </p:txBody>
      </p:sp>
      <p:sp>
        <p:nvSpPr>
          <p:cNvPr id="4"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6" name="Footer Placeholder 4"/>
          <p:cNvSpPr>
            <a:spLocks noGrp="1"/>
          </p:cNvSpPr>
          <p:nvPr>
            <p:ph type="ftr" sz="quarter" idx="11"/>
          </p:nvPr>
        </p:nvSpPr>
        <p:spPr/>
        <p:txBody>
          <a:bodyPr/>
          <a:lstStyle>
            <a:lvl1pPr>
              <a:defRPr/>
            </a:lvl1pPr>
          </a:lstStyle>
          <a:p>
            <a:endParaRPr lang="en-GB" dirty="0"/>
          </a:p>
        </p:txBody>
      </p:sp>
      <p:sp>
        <p:nvSpPr>
          <p:cNvPr id="7"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8929CDA-117B-48A0-93C8-154D5B505E21}" type="datetimeFigureOut">
              <a:rPr lang="en-GB" smtClean="0"/>
              <a:pPr/>
              <a:t>04/10/2010</a:t>
            </a:fld>
            <a:endParaRPr lang="en-GB" dirty="0"/>
          </a:p>
        </p:txBody>
      </p:sp>
      <p:sp>
        <p:nvSpPr>
          <p:cNvPr id="6" name="Footer Placeholder 4"/>
          <p:cNvSpPr>
            <a:spLocks noGrp="1"/>
          </p:cNvSpPr>
          <p:nvPr>
            <p:ph type="ftr" sz="quarter" idx="11"/>
          </p:nvPr>
        </p:nvSpPr>
        <p:spPr/>
        <p:txBody>
          <a:bodyPr/>
          <a:lstStyle>
            <a:lvl1pPr>
              <a:defRPr/>
            </a:lvl1pPr>
          </a:lstStyle>
          <a:p>
            <a:endParaRPr lang="en-GB" dirty="0"/>
          </a:p>
        </p:txBody>
      </p:sp>
      <p:sp>
        <p:nvSpPr>
          <p:cNvPr id="7" name="Slide Number Placeholder 5"/>
          <p:cNvSpPr>
            <a:spLocks noGrp="1"/>
          </p:cNvSpPr>
          <p:nvPr>
            <p:ph type="sldNum" sz="quarter" idx="12"/>
          </p:nvPr>
        </p:nvSpPr>
        <p:spPr/>
        <p:txBody>
          <a:bodyPr/>
          <a:lstStyle>
            <a:lvl1pPr>
              <a:defRPr/>
            </a:lvl1pPr>
          </a:lstStyle>
          <a:p>
            <a:fld id="{04D749C1-7173-4FE2-A198-81F225CA92D1}"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0066"/>
            </a:gs>
            <a:gs pos="80000">
              <a:srgbClr val="00336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fld id="{68929CDA-117B-48A0-93C8-154D5B505E21}" type="datetimeFigureOut">
              <a:rPr lang="en-GB" smtClean="0"/>
              <a:pPr/>
              <a:t>04/10/2010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04D749C1-7173-4FE2-A198-81F225CA92D1}"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3E00"/>
            </a:gs>
            <a:gs pos="100000">
              <a:srgbClr val="000046"/>
            </a:gs>
          </a:gsLst>
          <a:path path="rect">
            <a:fillToRect r="100000" b="100000"/>
          </a:path>
        </a:gradFill>
        <a:effectLst/>
      </p:bgPr>
    </p:bg>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bwMode="auto">
          <a:xfrm>
            <a:off x="0" y="0"/>
            <a:ext cx="9144000" cy="762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endParaRPr lang="en-GB" smtClean="0"/>
          </a:p>
        </p:txBody>
      </p:sp>
      <p:sp>
        <p:nvSpPr>
          <p:cNvPr id="310275" name="Rectangle 3"/>
          <p:cNvSpPr>
            <a:spLocks noGrp="1" noChangeArrowheads="1"/>
          </p:cNvSpPr>
          <p:nvPr>
            <p:ph type="body" idx="1"/>
          </p:nvPr>
        </p:nvSpPr>
        <p:spPr bwMode="auto">
          <a:xfrm>
            <a:off x="0" y="762000"/>
            <a:ext cx="9144000" cy="609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310276" name="Line 4"/>
          <p:cNvSpPr>
            <a:spLocks noChangeShapeType="1"/>
          </p:cNvSpPr>
          <p:nvPr/>
        </p:nvSpPr>
        <p:spPr bwMode="auto">
          <a:xfrm>
            <a:off x="5795963" y="765175"/>
            <a:ext cx="3348037" cy="0"/>
          </a:xfrm>
          <a:prstGeom prst="line">
            <a:avLst/>
          </a:prstGeom>
          <a:noFill/>
          <a:ln w="57150">
            <a:solidFill>
              <a:srgbClr val="FF3300"/>
            </a:solidFill>
            <a:round/>
            <a:headEnd/>
            <a:tailEnd/>
          </a:ln>
          <a:effectLst/>
        </p:spPr>
        <p:txBody>
          <a:bodyPr wrap="none"/>
          <a:lstStyle/>
          <a:p>
            <a:pPr fontAlgn="base">
              <a:spcBef>
                <a:spcPct val="50000"/>
              </a:spcBef>
              <a:spcAft>
                <a:spcPct val="0"/>
              </a:spcAft>
            </a:pPr>
            <a:endParaRPr lang="en-GB" sz="3200" b="1" dirty="0" smtClean="0">
              <a:solidFill>
                <a:srgbClr val="FFCC00"/>
              </a:solidFill>
              <a:cs typeface="Arial" charset="0"/>
            </a:endParaRPr>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p:transition>
  <p:txStyles>
    <p:titleStyle>
      <a:lvl1pPr algn="r" rtl="0" eaLnBrk="1" fontAlgn="base" hangingPunct="1">
        <a:spcBef>
          <a:spcPct val="0"/>
        </a:spcBef>
        <a:spcAft>
          <a:spcPct val="0"/>
        </a:spcAft>
        <a:defRPr sz="4400" b="1">
          <a:solidFill>
            <a:srgbClr val="FFFF00"/>
          </a:solidFill>
          <a:latin typeface="+mj-lt"/>
          <a:ea typeface="+mj-ea"/>
          <a:cs typeface="+mj-cs"/>
        </a:defRPr>
      </a:lvl1pPr>
      <a:lvl2pPr algn="r" rtl="0" eaLnBrk="1" fontAlgn="base" hangingPunct="1">
        <a:spcBef>
          <a:spcPct val="0"/>
        </a:spcBef>
        <a:spcAft>
          <a:spcPct val="0"/>
        </a:spcAft>
        <a:defRPr sz="4400" b="1">
          <a:solidFill>
            <a:srgbClr val="FFFF00"/>
          </a:solidFill>
          <a:latin typeface="Arial" charset="0"/>
        </a:defRPr>
      </a:lvl2pPr>
      <a:lvl3pPr algn="r" rtl="0" eaLnBrk="1" fontAlgn="base" hangingPunct="1">
        <a:spcBef>
          <a:spcPct val="0"/>
        </a:spcBef>
        <a:spcAft>
          <a:spcPct val="0"/>
        </a:spcAft>
        <a:defRPr sz="4400" b="1">
          <a:solidFill>
            <a:srgbClr val="FFFF00"/>
          </a:solidFill>
          <a:latin typeface="Arial" charset="0"/>
        </a:defRPr>
      </a:lvl3pPr>
      <a:lvl4pPr algn="r" rtl="0" eaLnBrk="1" fontAlgn="base" hangingPunct="1">
        <a:spcBef>
          <a:spcPct val="0"/>
        </a:spcBef>
        <a:spcAft>
          <a:spcPct val="0"/>
        </a:spcAft>
        <a:defRPr sz="4400" b="1">
          <a:solidFill>
            <a:srgbClr val="FFFF00"/>
          </a:solidFill>
          <a:latin typeface="Arial" charset="0"/>
        </a:defRPr>
      </a:lvl4pPr>
      <a:lvl5pPr algn="r" rtl="0" eaLnBrk="1" fontAlgn="base" hangingPunct="1">
        <a:spcBef>
          <a:spcPct val="0"/>
        </a:spcBef>
        <a:spcAft>
          <a:spcPct val="0"/>
        </a:spcAft>
        <a:defRPr sz="4400" b="1">
          <a:solidFill>
            <a:srgbClr val="FFFF00"/>
          </a:solidFill>
          <a:latin typeface="Arial" charset="0"/>
        </a:defRPr>
      </a:lvl5pPr>
      <a:lvl6pPr marL="457200" algn="r" rtl="0" eaLnBrk="1" fontAlgn="base" hangingPunct="1">
        <a:spcBef>
          <a:spcPct val="0"/>
        </a:spcBef>
        <a:spcAft>
          <a:spcPct val="0"/>
        </a:spcAft>
        <a:defRPr sz="4400" b="1">
          <a:solidFill>
            <a:srgbClr val="FFFF00"/>
          </a:solidFill>
          <a:latin typeface="Arial" charset="0"/>
        </a:defRPr>
      </a:lvl6pPr>
      <a:lvl7pPr marL="914400" algn="r" rtl="0" eaLnBrk="1" fontAlgn="base" hangingPunct="1">
        <a:spcBef>
          <a:spcPct val="0"/>
        </a:spcBef>
        <a:spcAft>
          <a:spcPct val="0"/>
        </a:spcAft>
        <a:defRPr sz="4400" b="1">
          <a:solidFill>
            <a:srgbClr val="FFFF00"/>
          </a:solidFill>
          <a:latin typeface="Arial" charset="0"/>
        </a:defRPr>
      </a:lvl7pPr>
      <a:lvl8pPr marL="1371600" algn="r" rtl="0" eaLnBrk="1" fontAlgn="base" hangingPunct="1">
        <a:spcBef>
          <a:spcPct val="0"/>
        </a:spcBef>
        <a:spcAft>
          <a:spcPct val="0"/>
        </a:spcAft>
        <a:defRPr sz="4400" b="1">
          <a:solidFill>
            <a:srgbClr val="FFFF00"/>
          </a:solidFill>
          <a:latin typeface="Arial" charset="0"/>
        </a:defRPr>
      </a:lvl8pPr>
      <a:lvl9pPr marL="1828800" algn="r" rtl="0" eaLnBrk="1" fontAlgn="base" hangingPunct="1">
        <a:spcBef>
          <a:spcPct val="0"/>
        </a:spcBef>
        <a:spcAft>
          <a:spcPct val="0"/>
        </a:spcAft>
        <a:defRPr sz="4400" b="1">
          <a:solidFill>
            <a:srgbClr val="FFFF00"/>
          </a:solidFill>
          <a:latin typeface="Arial" charset="0"/>
        </a:defRPr>
      </a:lvl9pPr>
    </p:titleStyle>
    <p:bodyStyle>
      <a:lvl1pPr marL="342900" indent="-342900" algn="l" rtl="0" eaLnBrk="1" fontAlgn="base" hangingPunct="1">
        <a:spcBef>
          <a:spcPct val="20000"/>
        </a:spcBef>
        <a:spcAft>
          <a:spcPct val="0"/>
        </a:spcAft>
        <a:buClr>
          <a:srgbClr val="CCFF33"/>
        </a:buClr>
        <a:buSzPct val="70000"/>
        <a:buFont typeface="Wingdings" pitchFamily="2" charset="2"/>
        <a:buChar char="n"/>
        <a:defRPr sz="3200" b="1">
          <a:solidFill>
            <a:srgbClr val="FFFF99"/>
          </a:solidFill>
          <a:latin typeface="+mn-lt"/>
          <a:ea typeface="+mn-ea"/>
          <a:cs typeface="+mn-cs"/>
        </a:defRPr>
      </a:lvl1pPr>
      <a:lvl2pPr marL="742950" indent="-285750" algn="l" rtl="0" eaLnBrk="1" fontAlgn="base" hangingPunct="1">
        <a:spcBef>
          <a:spcPct val="20000"/>
        </a:spcBef>
        <a:spcAft>
          <a:spcPct val="0"/>
        </a:spcAft>
        <a:buClr>
          <a:schemeClr val="accent2"/>
        </a:buClr>
        <a:buSzPct val="65000"/>
        <a:buFont typeface="Wingdings" pitchFamily="2" charset="2"/>
        <a:buChar char="n"/>
        <a:defRPr sz="2800" b="1">
          <a:solidFill>
            <a:schemeClr val="tx1"/>
          </a:solidFill>
          <a:latin typeface="+mn-lt"/>
        </a:defRPr>
      </a:lvl2pPr>
      <a:lvl3pPr marL="1143000" indent="-228600" algn="l" rtl="0" eaLnBrk="1" fontAlgn="base" hangingPunct="1">
        <a:spcBef>
          <a:spcPct val="20000"/>
        </a:spcBef>
        <a:spcAft>
          <a:spcPct val="0"/>
        </a:spcAft>
        <a:buClr>
          <a:srgbClr val="0099CC"/>
        </a:buClr>
        <a:buSzPct val="65000"/>
        <a:buFont typeface="Wingdings" pitchFamily="2" charset="2"/>
        <a:buChar char="n"/>
        <a:defRPr sz="2400" b="1">
          <a:solidFill>
            <a:srgbClr val="FFCCFF"/>
          </a:solidFill>
          <a:latin typeface="+mn-lt"/>
        </a:defRPr>
      </a:lvl3pPr>
      <a:lvl4pPr marL="1600200" indent="-228600" algn="l" rtl="0" eaLnBrk="1" fontAlgn="base" hangingPunct="1">
        <a:spcBef>
          <a:spcPct val="20000"/>
        </a:spcBef>
        <a:spcAft>
          <a:spcPct val="0"/>
        </a:spcAft>
        <a:buClr>
          <a:schemeClr val="tx2"/>
        </a:buClr>
        <a:buSzPct val="75000"/>
        <a:buFont typeface="Wingdings" pitchFamily="2" charset="2"/>
        <a:buChar char="n"/>
        <a:defRPr sz="2000" b="1">
          <a:solidFill>
            <a:srgbClr val="00FF00"/>
          </a:solidFill>
          <a:latin typeface="+mn-lt"/>
        </a:defRPr>
      </a:lvl4pPr>
      <a:lvl5pPr marL="20574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5pPr>
      <a:lvl6pPr marL="25146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6pPr>
      <a:lvl7pPr marL="29718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7pPr>
      <a:lvl8pPr marL="34290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8pPr>
      <a:lvl9pPr marL="38862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0066"/>
            </a:gs>
            <a:gs pos="80000">
              <a:srgbClr val="00336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4C15101-DFFF-4CAA-AE93-B7D24E12C55E}" type="datetimeFigureOut">
              <a:rPr lang="en-US">
                <a:solidFill>
                  <a:prstClr val="black">
                    <a:tint val="75000"/>
                  </a:prstClr>
                </a:solidFill>
              </a:rPr>
              <a:pPr>
                <a:defRPr/>
              </a:pPr>
              <a:t>10/4/2010</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7080060-40C5-4FA9-B3AB-EA8B673958D0}" type="slidenum">
              <a:rPr lang="en-GB">
                <a:solidFill>
                  <a:prstClr val="black">
                    <a:tint val="75000"/>
                  </a:prstClr>
                </a:solidFill>
              </a:rPr>
              <a:pPr>
                <a:defRPr/>
              </a:pPr>
              <a:t>‹#›</a:t>
            </a:fld>
            <a:endParaRPr lang="en-GB"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3E00"/>
            </a:gs>
            <a:gs pos="100000">
              <a:srgbClr val="000046"/>
            </a:gs>
          </a:gsLst>
          <a:path path="rect">
            <a:fillToRect r="100000" b="100000"/>
          </a:path>
        </a:gradFill>
        <a:effectLst/>
      </p:bgPr>
    </p:bg>
    <p:spTree>
      <p:nvGrpSpPr>
        <p:cNvPr id="1" name=""/>
        <p:cNvGrpSpPr/>
        <p:nvPr/>
      </p:nvGrpSpPr>
      <p:grpSpPr>
        <a:xfrm>
          <a:off x="0" y="0"/>
          <a:ext cx="0" cy="0"/>
          <a:chOff x="0" y="0"/>
          <a:chExt cx="0" cy="0"/>
        </a:xfrm>
      </p:grpSpPr>
      <p:sp>
        <p:nvSpPr>
          <p:cNvPr id="26629" name="Rectangle 5"/>
          <p:cNvSpPr>
            <a:spLocks noGrp="1" noChangeArrowheads="1"/>
          </p:cNvSpPr>
          <p:nvPr>
            <p:ph type="title"/>
          </p:nvPr>
        </p:nvSpPr>
        <p:spPr bwMode="auto">
          <a:xfrm>
            <a:off x="0" y="0"/>
            <a:ext cx="9144000" cy="762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endParaRPr lang="en-GB" smtClean="0"/>
          </a:p>
        </p:txBody>
      </p:sp>
      <p:sp>
        <p:nvSpPr>
          <p:cNvPr id="26630" name="Rectangle 6"/>
          <p:cNvSpPr>
            <a:spLocks noGrp="1" noChangeArrowheads="1"/>
          </p:cNvSpPr>
          <p:nvPr>
            <p:ph type="body" idx="1"/>
          </p:nvPr>
        </p:nvSpPr>
        <p:spPr bwMode="auto">
          <a:xfrm>
            <a:off x="0" y="762000"/>
            <a:ext cx="9144000" cy="609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26645" name="Line 21"/>
          <p:cNvSpPr>
            <a:spLocks noChangeShapeType="1"/>
          </p:cNvSpPr>
          <p:nvPr/>
        </p:nvSpPr>
        <p:spPr bwMode="auto">
          <a:xfrm>
            <a:off x="5795963" y="765175"/>
            <a:ext cx="3348037" cy="0"/>
          </a:xfrm>
          <a:prstGeom prst="line">
            <a:avLst/>
          </a:prstGeom>
          <a:noFill/>
          <a:ln w="57150">
            <a:solidFill>
              <a:srgbClr val="FF3300"/>
            </a:solidFill>
            <a:round/>
            <a:headEnd/>
            <a:tailEnd/>
          </a:ln>
          <a:effectLst/>
        </p:spPr>
        <p:txBody>
          <a:bodyPr wrap="none"/>
          <a:lstStyle/>
          <a:p>
            <a:pPr fontAlgn="base">
              <a:spcBef>
                <a:spcPct val="50000"/>
              </a:spcBef>
              <a:spcAft>
                <a:spcPct val="0"/>
              </a:spcAft>
            </a:pPr>
            <a:endParaRPr lang="en-GB" sz="3200" b="1" dirty="0" smtClean="0">
              <a:solidFill>
                <a:srgbClr val="FFCC00"/>
              </a:solidFill>
              <a:cs typeface="Arial" pitchFamily="34" charset="0"/>
            </a:endParaRPr>
          </a:p>
        </p:txBody>
      </p:sp>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r" rtl="0" eaLnBrk="1" fontAlgn="base" hangingPunct="1">
        <a:spcBef>
          <a:spcPct val="0"/>
        </a:spcBef>
        <a:spcAft>
          <a:spcPct val="0"/>
        </a:spcAft>
        <a:defRPr sz="4400" b="1">
          <a:solidFill>
            <a:srgbClr val="FFFF00"/>
          </a:solidFill>
          <a:latin typeface="+mj-lt"/>
          <a:ea typeface="+mj-ea"/>
          <a:cs typeface="+mj-cs"/>
        </a:defRPr>
      </a:lvl1pPr>
      <a:lvl2pPr algn="r" rtl="0" eaLnBrk="1" fontAlgn="base" hangingPunct="1">
        <a:spcBef>
          <a:spcPct val="0"/>
        </a:spcBef>
        <a:spcAft>
          <a:spcPct val="0"/>
        </a:spcAft>
        <a:defRPr sz="4400" b="1">
          <a:solidFill>
            <a:srgbClr val="FFFF00"/>
          </a:solidFill>
          <a:latin typeface="Arial" pitchFamily="34" charset="0"/>
        </a:defRPr>
      </a:lvl2pPr>
      <a:lvl3pPr algn="r" rtl="0" eaLnBrk="1" fontAlgn="base" hangingPunct="1">
        <a:spcBef>
          <a:spcPct val="0"/>
        </a:spcBef>
        <a:spcAft>
          <a:spcPct val="0"/>
        </a:spcAft>
        <a:defRPr sz="4400" b="1">
          <a:solidFill>
            <a:srgbClr val="FFFF00"/>
          </a:solidFill>
          <a:latin typeface="Arial" pitchFamily="34" charset="0"/>
        </a:defRPr>
      </a:lvl3pPr>
      <a:lvl4pPr algn="r" rtl="0" eaLnBrk="1" fontAlgn="base" hangingPunct="1">
        <a:spcBef>
          <a:spcPct val="0"/>
        </a:spcBef>
        <a:spcAft>
          <a:spcPct val="0"/>
        </a:spcAft>
        <a:defRPr sz="4400" b="1">
          <a:solidFill>
            <a:srgbClr val="FFFF00"/>
          </a:solidFill>
          <a:latin typeface="Arial" pitchFamily="34" charset="0"/>
        </a:defRPr>
      </a:lvl4pPr>
      <a:lvl5pPr algn="r" rtl="0" eaLnBrk="1" fontAlgn="base" hangingPunct="1">
        <a:spcBef>
          <a:spcPct val="0"/>
        </a:spcBef>
        <a:spcAft>
          <a:spcPct val="0"/>
        </a:spcAft>
        <a:defRPr sz="4400" b="1">
          <a:solidFill>
            <a:srgbClr val="FFFF00"/>
          </a:solidFill>
          <a:latin typeface="Arial" pitchFamily="34" charset="0"/>
        </a:defRPr>
      </a:lvl5pPr>
      <a:lvl6pPr marL="457200" algn="r" rtl="0" eaLnBrk="1" fontAlgn="base" hangingPunct="1">
        <a:spcBef>
          <a:spcPct val="0"/>
        </a:spcBef>
        <a:spcAft>
          <a:spcPct val="0"/>
        </a:spcAft>
        <a:defRPr sz="4400" b="1">
          <a:solidFill>
            <a:srgbClr val="FFFF00"/>
          </a:solidFill>
          <a:latin typeface="Arial" pitchFamily="34" charset="0"/>
        </a:defRPr>
      </a:lvl6pPr>
      <a:lvl7pPr marL="914400" algn="r" rtl="0" eaLnBrk="1" fontAlgn="base" hangingPunct="1">
        <a:spcBef>
          <a:spcPct val="0"/>
        </a:spcBef>
        <a:spcAft>
          <a:spcPct val="0"/>
        </a:spcAft>
        <a:defRPr sz="4400" b="1">
          <a:solidFill>
            <a:srgbClr val="FFFF00"/>
          </a:solidFill>
          <a:latin typeface="Arial" pitchFamily="34" charset="0"/>
        </a:defRPr>
      </a:lvl7pPr>
      <a:lvl8pPr marL="1371600" algn="r" rtl="0" eaLnBrk="1" fontAlgn="base" hangingPunct="1">
        <a:spcBef>
          <a:spcPct val="0"/>
        </a:spcBef>
        <a:spcAft>
          <a:spcPct val="0"/>
        </a:spcAft>
        <a:defRPr sz="4400" b="1">
          <a:solidFill>
            <a:srgbClr val="FFFF00"/>
          </a:solidFill>
          <a:latin typeface="Arial" pitchFamily="34" charset="0"/>
        </a:defRPr>
      </a:lvl8pPr>
      <a:lvl9pPr marL="1828800" algn="r" rtl="0" eaLnBrk="1" fontAlgn="base" hangingPunct="1">
        <a:spcBef>
          <a:spcPct val="0"/>
        </a:spcBef>
        <a:spcAft>
          <a:spcPct val="0"/>
        </a:spcAft>
        <a:defRPr sz="4400" b="1">
          <a:solidFill>
            <a:srgbClr val="FFFF00"/>
          </a:solidFill>
          <a:latin typeface="Arial" pitchFamily="34" charset="0"/>
        </a:defRPr>
      </a:lvl9pPr>
    </p:titleStyle>
    <p:bodyStyle>
      <a:lvl1pPr marL="342900" indent="-342900" algn="l" rtl="0" eaLnBrk="1" fontAlgn="base" hangingPunct="1">
        <a:spcBef>
          <a:spcPct val="20000"/>
        </a:spcBef>
        <a:spcAft>
          <a:spcPct val="0"/>
        </a:spcAft>
        <a:buClr>
          <a:srgbClr val="CCFF33"/>
        </a:buClr>
        <a:buSzPct val="70000"/>
        <a:buFont typeface="Wingdings" pitchFamily="2" charset="2"/>
        <a:buChar char="n"/>
        <a:defRPr sz="3200" b="1">
          <a:solidFill>
            <a:srgbClr val="FFFF99"/>
          </a:solidFill>
          <a:latin typeface="+mn-lt"/>
          <a:ea typeface="+mn-ea"/>
          <a:cs typeface="+mn-cs"/>
        </a:defRPr>
      </a:lvl1pPr>
      <a:lvl2pPr marL="742950" indent="-285750" algn="l" rtl="0" eaLnBrk="1" fontAlgn="base" hangingPunct="1">
        <a:spcBef>
          <a:spcPct val="20000"/>
        </a:spcBef>
        <a:spcAft>
          <a:spcPct val="0"/>
        </a:spcAft>
        <a:buClr>
          <a:schemeClr val="accent2"/>
        </a:buClr>
        <a:buSzPct val="65000"/>
        <a:buFont typeface="Wingdings" pitchFamily="2" charset="2"/>
        <a:buChar char="n"/>
        <a:defRPr sz="2800" b="1">
          <a:solidFill>
            <a:schemeClr val="tx1"/>
          </a:solidFill>
          <a:latin typeface="+mn-lt"/>
        </a:defRPr>
      </a:lvl2pPr>
      <a:lvl3pPr marL="1143000" indent="-228600" algn="l" rtl="0" eaLnBrk="1" fontAlgn="base" hangingPunct="1">
        <a:spcBef>
          <a:spcPct val="20000"/>
        </a:spcBef>
        <a:spcAft>
          <a:spcPct val="0"/>
        </a:spcAft>
        <a:buClr>
          <a:srgbClr val="0099CC"/>
        </a:buClr>
        <a:buSzPct val="65000"/>
        <a:buFont typeface="Wingdings" pitchFamily="2" charset="2"/>
        <a:buChar char="n"/>
        <a:defRPr sz="2400" b="1">
          <a:solidFill>
            <a:srgbClr val="FFCCFF"/>
          </a:solidFill>
          <a:latin typeface="+mn-lt"/>
        </a:defRPr>
      </a:lvl3pPr>
      <a:lvl4pPr marL="1600200" indent="-228600" algn="l" rtl="0" eaLnBrk="1" fontAlgn="base" hangingPunct="1">
        <a:spcBef>
          <a:spcPct val="20000"/>
        </a:spcBef>
        <a:spcAft>
          <a:spcPct val="0"/>
        </a:spcAft>
        <a:buClr>
          <a:schemeClr val="tx2"/>
        </a:buClr>
        <a:buSzPct val="75000"/>
        <a:buFont typeface="Wingdings" pitchFamily="2" charset="2"/>
        <a:buChar char="n"/>
        <a:defRPr sz="2000" b="1">
          <a:solidFill>
            <a:srgbClr val="00FF00"/>
          </a:solidFill>
          <a:latin typeface="+mn-lt"/>
        </a:defRPr>
      </a:lvl4pPr>
      <a:lvl5pPr marL="20574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5pPr>
      <a:lvl6pPr marL="25146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6pPr>
      <a:lvl7pPr marL="29718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7pPr>
      <a:lvl8pPr marL="34290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8pPr>
      <a:lvl9pPr marL="3886200" indent="-228600" algn="l" rtl="0" eaLnBrk="1" fontAlgn="base" hangingPunct="1">
        <a:spcBef>
          <a:spcPct val="20000"/>
        </a:spcBef>
        <a:spcAft>
          <a:spcPct val="0"/>
        </a:spcAft>
        <a:buClr>
          <a:schemeClr val="hlink"/>
        </a:buClr>
        <a:buSzPct val="65000"/>
        <a:buFont typeface="Wingdings" pitchFamily="2" charset="2"/>
        <a:buChar char="n"/>
        <a:defRPr sz="2000" b="1">
          <a:solidFill>
            <a:srgbClr val="3399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0" y="1143000"/>
            <a:ext cx="91440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3"/>
          <p:cNvSpPr>
            <a:spLocks noGrp="1"/>
          </p:cNvSpPr>
          <p:nvPr>
            <p:ph type="dt" sz="half" idx="2"/>
          </p:nvPr>
        </p:nvSpPr>
        <p:spPr>
          <a:xfrm>
            <a:off x="0" y="6492875"/>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latin typeface="Calibri" pitchFamily="34" charset="0"/>
              </a:defRPr>
            </a:lvl1pPr>
          </a:lstStyle>
          <a:p>
            <a:pPr fontAlgn="base">
              <a:spcBef>
                <a:spcPct val="0"/>
              </a:spcBef>
              <a:spcAft>
                <a:spcPct val="0"/>
              </a:spcAft>
            </a:pPr>
            <a:r>
              <a:rPr lang="en-US" dirty="0" smtClean="0">
                <a:solidFill>
                  <a:prstClr val="black"/>
                </a:solidFill>
              </a:rPr>
              <a:t>August 24-26, 2010</a:t>
            </a:r>
          </a:p>
        </p:txBody>
      </p:sp>
      <p:sp>
        <p:nvSpPr>
          <p:cNvPr id="15" name="Footer Placeholder 4"/>
          <p:cNvSpPr>
            <a:spLocks noGrp="1"/>
          </p:cNvSpPr>
          <p:nvPr>
            <p:ph type="ftr" sz="quarter" idx="3"/>
          </p:nvPr>
        </p:nvSpPr>
        <p:spPr>
          <a:xfrm>
            <a:off x="3124200" y="6416675"/>
            <a:ext cx="3276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fontAlgn="base">
              <a:spcBef>
                <a:spcPct val="0"/>
              </a:spcBef>
              <a:spcAft>
                <a:spcPct val="0"/>
              </a:spcAft>
            </a:pPr>
            <a:r>
              <a:rPr lang="en-US" dirty="0" smtClean="0"/>
              <a:t>MAP Review - MICE Overview - L. Coney                    </a:t>
            </a:r>
          </a:p>
        </p:txBody>
      </p:sp>
      <p:sp>
        <p:nvSpPr>
          <p:cNvPr id="1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defRPr>
            </a:lvl1pPr>
          </a:lstStyle>
          <a:p>
            <a:pPr>
              <a:defRPr/>
            </a:pPr>
            <a:fld id="{A7A3611A-3316-4A9D-8E08-7540EE7BD763}" type="slidenum">
              <a:rPr lang="en-US">
                <a:solidFill>
                  <a:prstClr val="black"/>
                </a:solidFill>
              </a:rPr>
              <a:pPr>
                <a:defRPr/>
              </a:pPr>
              <a:t>‹#›</a:t>
            </a:fld>
            <a:endParaRPr 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709" r:id="rId1"/>
  </p:sldLayoutIdLst>
  <p:hf hdr="0"/>
  <p:txStyles>
    <p:titleStyle>
      <a:lvl1pPr algn="ctr" rtl="0" eaLnBrk="1" fontAlgn="base" hangingPunct="1">
        <a:spcBef>
          <a:spcPct val="0"/>
        </a:spcBef>
        <a:spcAft>
          <a:spcPct val="0"/>
        </a:spcAft>
        <a:defRPr sz="3600" kern="1200">
          <a:solidFill>
            <a:schemeClr val="tx1"/>
          </a:solidFill>
          <a:latin typeface="+mj-lt"/>
          <a:ea typeface="+mj-ea"/>
          <a:cs typeface="+mj-cs"/>
        </a:defRPr>
      </a:lvl1pPr>
      <a:lvl2pPr algn="ctr" rtl="0" eaLnBrk="1" fontAlgn="base" hangingPunct="1">
        <a:spcBef>
          <a:spcPct val="0"/>
        </a:spcBef>
        <a:spcAft>
          <a:spcPct val="0"/>
        </a:spcAft>
        <a:defRPr sz="3600">
          <a:solidFill>
            <a:schemeClr val="tx1"/>
          </a:solidFill>
          <a:latin typeface="Arial" charset="0"/>
        </a:defRPr>
      </a:lvl2pPr>
      <a:lvl3pPr algn="ctr" rtl="0" eaLnBrk="1" fontAlgn="base" hangingPunct="1">
        <a:spcBef>
          <a:spcPct val="0"/>
        </a:spcBef>
        <a:spcAft>
          <a:spcPct val="0"/>
        </a:spcAft>
        <a:defRPr sz="3600">
          <a:solidFill>
            <a:schemeClr val="tx1"/>
          </a:solidFill>
          <a:latin typeface="Arial" charset="0"/>
        </a:defRPr>
      </a:lvl3pPr>
      <a:lvl4pPr algn="ctr" rtl="0" eaLnBrk="1" fontAlgn="base" hangingPunct="1">
        <a:spcBef>
          <a:spcPct val="0"/>
        </a:spcBef>
        <a:spcAft>
          <a:spcPct val="0"/>
        </a:spcAft>
        <a:defRPr sz="3600">
          <a:solidFill>
            <a:schemeClr val="tx1"/>
          </a:solidFill>
          <a:latin typeface="Arial" charset="0"/>
        </a:defRPr>
      </a:lvl4pPr>
      <a:lvl5pPr algn="ctr" rtl="0" eaLnBrk="1" fontAlgn="base" hangingPunct="1">
        <a:spcBef>
          <a:spcPct val="0"/>
        </a:spcBef>
        <a:spcAft>
          <a:spcPct val="0"/>
        </a:spcAft>
        <a:defRPr sz="36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0"/>
        </a:spcBef>
        <a:spcAft>
          <a:spcPct val="0"/>
        </a:spcAft>
        <a:buFont typeface="Arial" charset="0"/>
        <a:buChar char="–"/>
        <a:defRPr sz="2800" kern="1200">
          <a:solidFill>
            <a:schemeClr val="hlink"/>
          </a:solidFill>
          <a:latin typeface="+mn-lt"/>
          <a:ea typeface="+mn-ea"/>
          <a:cs typeface="+mn-cs"/>
        </a:defRPr>
      </a:lvl2pPr>
      <a:lvl3pPr marL="1143000" indent="-228600" algn="l" rtl="0" eaLnBrk="1" fontAlgn="base" hangingPunct="1">
        <a:spcBef>
          <a:spcPct val="0"/>
        </a:spcBef>
        <a:spcAft>
          <a:spcPct val="0"/>
        </a:spcAft>
        <a:buFont typeface="Arial" charset="0"/>
        <a:buChar char="•"/>
        <a:defRPr sz="2400" kern="1200">
          <a:solidFill>
            <a:srgbClr val="008000"/>
          </a:solidFill>
          <a:latin typeface="+mn-lt"/>
          <a:ea typeface="+mn-ea"/>
          <a:cs typeface="+mn-cs"/>
        </a:defRPr>
      </a:lvl3pPr>
      <a:lvl4pPr marL="1600200" indent="-228600" algn="l" rtl="0" eaLnBrk="1" fontAlgn="base" hangingPunct="1">
        <a:spcBef>
          <a:spcPct val="0"/>
        </a:spcBef>
        <a:spcAft>
          <a:spcPct val="0"/>
        </a:spcAft>
        <a:buFont typeface="Arial" charset="0"/>
        <a:buChar char="–"/>
        <a:defRPr sz="2000" kern="1200">
          <a:solidFill>
            <a:srgbClr val="6600FF"/>
          </a:solidFill>
          <a:latin typeface="+mn-lt"/>
          <a:ea typeface="+mn-ea"/>
          <a:cs typeface="+mn-cs"/>
        </a:defRPr>
      </a:lvl4pPr>
      <a:lvl5pPr marL="2057400" indent="-228600" algn="l" rtl="0" eaLnBrk="1" fontAlgn="base" hangingPunct="1">
        <a:spcBef>
          <a:spcPct val="0"/>
        </a:spcBef>
        <a:spcAft>
          <a:spcPct val="0"/>
        </a:spcAft>
        <a:buFont typeface="Wingdings" pitchFamily="2" charset="2"/>
        <a:buChar char="s"/>
        <a:defRPr sz="2000" kern="1200">
          <a:solidFill>
            <a:srgbClr val="6633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53900"/>
            <a:ext cx="7772400" cy="1446550"/>
          </a:xfrm>
        </p:spPr>
        <p:txBody>
          <a:bodyPr/>
          <a:lstStyle/>
          <a:p>
            <a:r>
              <a:rPr lang="en-GB" dirty="0" smtClean="0"/>
              <a:t/>
            </a:r>
            <a:br>
              <a:rPr lang="en-GB" dirty="0" smtClean="0"/>
            </a:br>
            <a:r>
              <a:rPr lang="en-GB" dirty="0" smtClean="0"/>
              <a:t>Target:</a:t>
            </a:r>
            <a:endParaRPr lang="en-GB" dirty="0"/>
          </a:p>
        </p:txBody>
      </p:sp>
      <p:sp>
        <p:nvSpPr>
          <p:cNvPr id="3" name="Subtitle 2"/>
          <p:cNvSpPr>
            <a:spLocks noGrp="1"/>
          </p:cNvSpPr>
          <p:nvPr>
            <p:ph type="subTitle" idx="1"/>
          </p:nvPr>
        </p:nvSpPr>
        <p:spPr/>
        <p:txBody>
          <a:bodyPr/>
          <a:lstStyle/>
          <a:p>
            <a:r>
              <a:rPr lang="en-GB" dirty="0" smtClean="0"/>
              <a:t>— on behalf of the ‘Target Team’.</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Target in ISIS, conclusions:</a:t>
            </a:r>
            <a:endParaRPr lang="en-GB" dirty="0"/>
          </a:p>
        </p:txBody>
      </p:sp>
      <p:sp>
        <p:nvSpPr>
          <p:cNvPr id="3" name="Content Placeholder 2"/>
          <p:cNvSpPr>
            <a:spLocks noGrp="1"/>
          </p:cNvSpPr>
          <p:nvPr>
            <p:ph idx="1"/>
          </p:nvPr>
        </p:nvSpPr>
        <p:spPr>
          <a:xfrm>
            <a:off x="0" y="1628799"/>
            <a:ext cx="9144000" cy="5229201"/>
          </a:xfrm>
        </p:spPr>
        <p:txBody>
          <a:bodyPr/>
          <a:lstStyle/>
          <a:p>
            <a:r>
              <a:rPr lang="en-GB" dirty="0" smtClean="0"/>
              <a:t>Total of more than 620k dips:</a:t>
            </a:r>
          </a:p>
          <a:p>
            <a:pPr lvl="1"/>
            <a:r>
              <a:rPr lang="en-GB" dirty="0" smtClean="0"/>
              <a:t>571.8k in ISIS</a:t>
            </a:r>
          </a:p>
          <a:p>
            <a:r>
              <a:rPr lang="en-GB" dirty="0" smtClean="0"/>
              <a:t>Excellent performance; routine data taking</a:t>
            </a:r>
          </a:p>
          <a:p>
            <a:r>
              <a:rPr lang="en-GB" dirty="0" smtClean="0"/>
              <a:t>No evidence of wear either by direct inspection or through Paul Hodgson’s analysis</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cstate="print"/>
          <a:srcRect/>
          <a:stretch>
            <a:fillRect/>
          </a:stretch>
        </p:blipFill>
        <p:spPr bwMode="auto">
          <a:xfrm>
            <a:off x="1115616" y="44624"/>
            <a:ext cx="6912768" cy="6753904"/>
          </a:xfrm>
          <a:prstGeom prst="rect">
            <a:avLst/>
          </a:prstGeom>
          <a:noFill/>
          <a:ln w="28575">
            <a:solidFill>
              <a:srgbClr val="FF0000"/>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Beam loss and activation of ISIS</a:t>
            </a:r>
            <a:endParaRPr lang="en-GB" dirty="0"/>
          </a:p>
        </p:txBody>
      </p:sp>
      <p:sp>
        <p:nvSpPr>
          <p:cNvPr id="5" name="Text Placeholder 4"/>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ISIS plus MICE.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251520" y="188135"/>
            <a:ext cx="8642378" cy="6501718"/>
          </a:xfrm>
          <a:prstGeom prst="rect">
            <a:avLst/>
          </a:prstGeom>
          <a:solidFill>
            <a:schemeClr val="bg1"/>
          </a:solidFill>
          <a:ln w="28575">
            <a:solidFill>
              <a:srgbClr val="FF0000"/>
            </a:solidFill>
            <a:miter lim="800000"/>
            <a:headEnd/>
            <a:tailEnd/>
          </a:ln>
        </p:spPr>
      </p:pic>
      <p:sp>
        <p:nvSpPr>
          <p:cNvPr id="3" name="TextBox 2"/>
          <p:cNvSpPr txBox="1"/>
          <p:nvPr/>
        </p:nvSpPr>
        <p:spPr>
          <a:xfrm>
            <a:off x="5220072" y="2708920"/>
            <a:ext cx="367408" cy="523220"/>
          </a:xfrm>
          <a:prstGeom prst="rect">
            <a:avLst/>
          </a:prstGeom>
          <a:noFill/>
        </p:spPr>
        <p:txBody>
          <a:bodyPr wrap="none" rtlCol="0">
            <a:spAutoFit/>
          </a:bodyPr>
          <a:lstStyle/>
          <a:p>
            <a:r>
              <a:rPr lang="en-GB" sz="2800" b="1" dirty="0" smtClean="0"/>
              <a:t>7</a:t>
            </a:r>
            <a:endParaRPr lang="en-GB" sz="3600" b="1" dirty="0" smtClean="0"/>
          </a:p>
        </p:txBody>
      </p:sp>
      <p:sp>
        <p:nvSpPr>
          <p:cNvPr id="4" name="TextBox 3"/>
          <p:cNvSpPr txBox="1"/>
          <p:nvPr/>
        </p:nvSpPr>
        <p:spPr>
          <a:xfrm>
            <a:off x="5868144" y="2185700"/>
            <a:ext cx="367408" cy="523220"/>
          </a:xfrm>
          <a:prstGeom prst="rect">
            <a:avLst/>
          </a:prstGeom>
          <a:noFill/>
        </p:spPr>
        <p:txBody>
          <a:bodyPr wrap="none" rtlCol="0">
            <a:spAutoFit/>
          </a:bodyPr>
          <a:lstStyle/>
          <a:p>
            <a:r>
              <a:rPr lang="en-GB" sz="2800" b="1" dirty="0" smtClean="0"/>
              <a:t>8</a:t>
            </a:r>
            <a:endParaRPr lang="en-GB" sz="3600"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Pattern of loss around ISIS:</a:t>
            </a:r>
            <a:endParaRPr lang="en-GB" dirty="0"/>
          </a:p>
        </p:txBody>
      </p:sp>
      <p:sp>
        <p:nvSpPr>
          <p:cNvPr id="5" name="Content Placeholder 4"/>
          <p:cNvSpPr>
            <a:spLocks noGrp="1"/>
          </p:cNvSpPr>
          <p:nvPr>
            <p:ph idx="1"/>
          </p:nvPr>
        </p:nvSpPr>
        <p:spPr>
          <a:xfrm>
            <a:off x="0" y="6093296"/>
            <a:ext cx="9144000" cy="764704"/>
          </a:xfrm>
        </p:spPr>
        <p:txBody>
          <a:bodyPr/>
          <a:lstStyle/>
          <a:p>
            <a:r>
              <a:rPr lang="en-GB" dirty="0" smtClean="0"/>
              <a:t>MICE target induces beam loss around ISIS</a:t>
            </a:r>
            <a:endParaRPr lang="en-GB" dirty="0"/>
          </a:p>
        </p:txBody>
      </p:sp>
      <p:pic>
        <p:nvPicPr>
          <p:cNvPr id="8194" name="Picture 2"/>
          <p:cNvPicPr>
            <a:picLocks noChangeAspect="1" noChangeArrowheads="1"/>
          </p:cNvPicPr>
          <p:nvPr/>
        </p:nvPicPr>
        <p:blipFill>
          <a:blip r:embed="rId2" cstate="print"/>
          <a:srcRect/>
          <a:stretch>
            <a:fillRect/>
          </a:stretch>
        </p:blipFill>
        <p:spPr bwMode="auto">
          <a:xfrm>
            <a:off x="1079612" y="692696"/>
            <a:ext cx="6984776" cy="5237369"/>
          </a:xfrm>
          <a:prstGeom prst="rect">
            <a:avLst/>
          </a:prstGeom>
          <a:noFill/>
          <a:ln w="28575">
            <a:solidFill>
              <a:srgbClr val="FF0000"/>
            </a:solidFill>
            <a:miter lim="800000"/>
            <a:headEnd/>
            <a:tailEnd/>
          </a:ln>
          <a:effectLst/>
        </p:spPr>
      </p:pic>
      <p:sp>
        <p:nvSpPr>
          <p:cNvPr id="6" name="TextBox 5"/>
          <p:cNvSpPr txBox="1"/>
          <p:nvPr/>
        </p:nvSpPr>
        <p:spPr>
          <a:xfrm>
            <a:off x="0" y="0"/>
            <a:ext cx="1229183" cy="400110"/>
          </a:xfrm>
          <a:prstGeom prst="rect">
            <a:avLst/>
          </a:prstGeom>
          <a:noFill/>
        </p:spPr>
        <p:txBody>
          <a:bodyPr wrap="none" rtlCol="0">
            <a:spAutoFit/>
          </a:bodyPr>
          <a:lstStyle/>
          <a:p>
            <a:r>
              <a:rPr lang="en-GB" sz="2000" b="1" dirty="0" smtClean="0">
                <a:solidFill>
                  <a:schemeClr val="bg1"/>
                </a:solidFill>
              </a:rPr>
              <a:t>D. Findlay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Activation of ISIS:</a:t>
            </a:r>
            <a:endParaRPr lang="en-GB" dirty="0"/>
          </a:p>
        </p:txBody>
      </p:sp>
      <p:sp>
        <p:nvSpPr>
          <p:cNvPr id="3" name="Content Placeholder 2"/>
          <p:cNvSpPr>
            <a:spLocks noGrp="1"/>
          </p:cNvSpPr>
          <p:nvPr>
            <p:ph idx="1"/>
          </p:nvPr>
        </p:nvSpPr>
        <p:spPr>
          <a:xfrm>
            <a:off x="0" y="6237312"/>
            <a:ext cx="9144000" cy="620688"/>
          </a:xfrm>
        </p:spPr>
        <p:txBody>
          <a:bodyPr>
            <a:normAutofit fontScale="77500" lnSpcReduction="20000"/>
          </a:bodyPr>
          <a:lstStyle/>
          <a:p>
            <a:r>
              <a:rPr lang="en-GB" dirty="0" smtClean="0"/>
              <a:t>No evidence (yet) of increased dose due to MICE running</a:t>
            </a:r>
            <a:endParaRPr lang="en-GB" dirty="0"/>
          </a:p>
        </p:txBody>
      </p:sp>
      <p:pic>
        <p:nvPicPr>
          <p:cNvPr id="4" name="Picture 6"/>
          <p:cNvPicPr>
            <a:picLocks noChangeAspect="1" noChangeArrowheads="1"/>
          </p:cNvPicPr>
          <p:nvPr/>
        </p:nvPicPr>
        <p:blipFill>
          <a:blip r:embed="rId2" cstate="print"/>
          <a:srcRect/>
          <a:stretch>
            <a:fillRect/>
          </a:stretch>
        </p:blipFill>
        <p:spPr bwMode="auto">
          <a:xfrm>
            <a:off x="147637" y="692696"/>
            <a:ext cx="8848725" cy="5402262"/>
          </a:xfrm>
          <a:prstGeom prst="rect">
            <a:avLst/>
          </a:prstGeom>
          <a:solidFill>
            <a:schemeClr val="bg1"/>
          </a:solidFill>
          <a:ln w="28575">
            <a:solidFill>
              <a:srgbClr val="FF0000"/>
            </a:solidFill>
            <a:miter lim="800000"/>
            <a:headEnd/>
            <a:tailEnd/>
          </a:ln>
        </p:spPr>
      </p:pic>
      <p:sp>
        <p:nvSpPr>
          <p:cNvPr id="5" name="TextBox 4"/>
          <p:cNvSpPr txBox="1"/>
          <p:nvPr/>
        </p:nvSpPr>
        <p:spPr>
          <a:xfrm>
            <a:off x="0" y="0"/>
            <a:ext cx="1229183" cy="400110"/>
          </a:xfrm>
          <a:prstGeom prst="rect">
            <a:avLst/>
          </a:prstGeom>
          <a:noFill/>
        </p:spPr>
        <p:txBody>
          <a:bodyPr wrap="none" rtlCol="0">
            <a:spAutoFit/>
          </a:bodyPr>
          <a:lstStyle/>
          <a:p>
            <a:r>
              <a:rPr lang="en-GB" sz="2000" b="1" dirty="0" smtClean="0">
                <a:solidFill>
                  <a:schemeClr val="bg1"/>
                </a:solidFill>
              </a:rPr>
              <a:t>D. Findlay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Total loss versus loss close to MICE target:</a:t>
            </a:r>
            <a:endParaRPr lang="en-GB" dirty="0"/>
          </a:p>
        </p:txBody>
      </p:sp>
      <p:sp>
        <p:nvSpPr>
          <p:cNvPr id="3" name="Content Placeholder 2"/>
          <p:cNvSpPr>
            <a:spLocks noGrp="1"/>
          </p:cNvSpPr>
          <p:nvPr>
            <p:ph idx="1"/>
          </p:nvPr>
        </p:nvSpPr>
        <p:spPr>
          <a:xfrm>
            <a:off x="5652120" y="692696"/>
            <a:ext cx="3491880" cy="6165305"/>
          </a:xfrm>
        </p:spPr>
        <p:txBody>
          <a:bodyPr>
            <a:normAutofit fontScale="62500" lnSpcReduction="20000"/>
          </a:bodyPr>
          <a:lstStyle/>
          <a:p>
            <a:pPr marL="174625" indent="-174625"/>
            <a:r>
              <a:rPr lang="en-GB" dirty="0" smtClean="0"/>
              <a:t>Extrapolation of total loss to:</a:t>
            </a:r>
          </a:p>
          <a:p>
            <a:pPr marL="452438" lvl="1" indent="-169863"/>
            <a:r>
              <a:rPr lang="en-GB" dirty="0" smtClean="0"/>
              <a:t>5 V·ms @ 1 Hz implies 69% increase of total loss over loss when MICE target is not running</a:t>
            </a:r>
          </a:p>
          <a:p>
            <a:pPr marL="174625" indent="-174625"/>
            <a:r>
              <a:rPr lang="en-GB" dirty="0" smtClean="0"/>
              <a:t>Such an increase is not acceptable to </a:t>
            </a:r>
            <a:r>
              <a:rPr lang="en-GB" dirty="0" smtClean="0"/>
              <a:t>ISIS.</a:t>
            </a:r>
            <a:endParaRPr lang="en-GB" dirty="0" smtClean="0"/>
          </a:p>
          <a:p>
            <a:pPr marL="174625" indent="-174625"/>
            <a:r>
              <a:rPr lang="en-GB" dirty="0" smtClean="0"/>
              <a:t>Mitigations:</a:t>
            </a:r>
          </a:p>
          <a:p>
            <a:pPr marL="452438" lvl="1" indent="-169863"/>
            <a:r>
              <a:rPr lang="en-GB" dirty="0" smtClean="0"/>
              <a:t>Beam bump (Dean Adams);</a:t>
            </a:r>
          </a:p>
          <a:p>
            <a:pPr marL="452438" lvl="1" indent="-169863"/>
            <a:r>
              <a:rPr lang="en-GB" dirty="0" smtClean="0"/>
              <a:t>Increased acceleration</a:t>
            </a:r>
          </a:p>
          <a:p>
            <a:pPr marL="452438" lvl="1" indent="-169863"/>
            <a:r>
              <a:rPr lang="en-GB" dirty="0" smtClean="0"/>
              <a:t>Revised target geometry or material</a:t>
            </a:r>
          </a:p>
          <a:p>
            <a:pPr marL="174625" indent="-174625"/>
            <a:r>
              <a:rPr lang="en-GB" dirty="0" smtClean="0"/>
              <a:t>Implies an ongoing programme of:</a:t>
            </a:r>
          </a:p>
          <a:p>
            <a:pPr marL="452438" lvl="1" indent="-169863"/>
            <a:r>
              <a:rPr lang="en-GB" dirty="0" smtClean="0"/>
              <a:t>Beam-loss </a:t>
            </a:r>
            <a:r>
              <a:rPr lang="en-GB" dirty="0" err="1" smtClean="0"/>
              <a:t>vs</a:t>
            </a:r>
            <a:r>
              <a:rPr lang="en-GB" dirty="0" smtClean="0"/>
              <a:t> particle rate measurement and simulation</a:t>
            </a:r>
          </a:p>
          <a:p>
            <a:pPr marL="452438" lvl="1" indent="-169863"/>
            <a:r>
              <a:rPr lang="en-GB" dirty="0" smtClean="0"/>
              <a:t>Development of target system and mechanics</a:t>
            </a:r>
          </a:p>
          <a:p>
            <a:pPr lvl="1"/>
            <a:endParaRPr lang="en-GB" dirty="0" smtClean="0"/>
          </a:p>
        </p:txBody>
      </p:sp>
      <p:pic>
        <p:nvPicPr>
          <p:cNvPr id="4" name="Picture 6"/>
          <p:cNvPicPr>
            <a:picLocks noChangeAspect="1" noChangeArrowheads="1"/>
          </p:cNvPicPr>
          <p:nvPr/>
        </p:nvPicPr>
        <p:blipFill>
          <a:blip r:embed="rId2" cstate="print"/>
          <a:srcRect/>
          <a:stretch>
            <a:fillRect/>
          </a:stretch>
        </p:blipFill>
        <p:spPr bwMode="auto">
          <a:xfrm>
            <a:off x="179512" y="1330848"/>
            <a:ext cx="5400600" cy="4546424"/>
          </a:xfrm>
          <a:prstGeom prst="rect">
            <a:avLst/>
          </a:prstGeom>
          <a:noFill/>
          <a:ln w="28575">
            <a:solidFill>
              <a:srgbClr val="FF0000"/>
            </a:solidFill>
            <a:miter lim="800000"/>
            <a:headEnd/>
            <a:tailEnd/>
          </a:ln>
        </p:spPr>
      </p:pic>
      <p:sp>
        <p:nvSpPr>
          <p:cNvPr id="5" name="TextBox 4"/>
          <p:cNvSpPr txBox="1"/>
          <p:nvPr/>
        </p:nvSpPr>
        <p:spPr>
          <a:xfrm>
            <a:off x="0" y="6457890"/>
            <a:ext cx="1229183" cy="400110"/>
          </a:xfrm>
          <a:prstGeom prst="rect">
            <a:avLst/>
          </a:prstGeom>
          <a:noFill/>
        </p:spPr>
        <p:txBody>
          <a:bodyPr wrap="none" rtlCol="0">
            <a:spAutoFit/>
          </a:bodyPr>
          <a:lstStyle/>
          <a:p>
            <a:r>
              <a:rPr lang="en-GB" sz="2000" b="1" dirty="0" smtClean="0">
                <a:solidFill>
                  <a:schemeClr val="bg1"/>
                </a:solidFill>
              </a:rPr>
              <a:t>D. Findlay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Magnetic analysis and mapping</a:t>
            </a:r>
            <a:endParaRPr lang="en-GB" dirty="0"/>
          </a:p>
        </p:txBody>
      </p:sp>
      <p:sp>
        <p:nvSpPr>
          <p:cNvPr id="5" name="Text Placeholder 4"/>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Magnetic investigation of T2 stator:</a:t>
            </a:r>
            <a:endParaRPr lang="en-GB" dirty="0"/>
          </a:p>
        </p:txBody>
      </p:sp>
      <p:sp>
        <p:nvSpPr>
          <p:cNvPr id="5" name="Content Placeholder 4"/>
          <p:cNvSpPr>
            <a:spLocks noGrp="1"/>
          </p:cNvSpPr>
          <p:nvPr>
            <p:ph idx="1"/>
          </p:nvPr>
        </p:nvSpPr>
        <p:spPr>
          <a:xfrm>
            <a:off x="0" y="714357"/>
            <a:ext cx="4572000" cy="6143644"/>
          </a:xfrm>
        </p:spPr>
        <p:txBody>
          <a:bodyPr>
            <a:normAutofit fontScale="70000" lnSpcReduction="20000"/>
          </a:bodyPr>
          <a:lstStyle/>
          <a:p>
            <a:r>
              <a:rPr lang="en-GB" dirty="0" smtClean="0"/>
              <a:t>Status at CM27: </a:t>
            </a:r>
          </a:p>
          <a:p>
            <a:pPr lvl="1"/>
            <a:r>
              <a:rPr lang="en-GB" dirty="0" smtClean="0"/>
              <a:t>Measurement of T2 stator by E. </a:t>
            </a:r>
            <a:r>
              <a:rPr lang="en-GB" dirty="0" err="1" smtClean="0"/>
              <a:t>Longi</a:t>
            </a:r>
            <a:r>
              <a:rPr lang="en-GB" dirty="0" smtClean="0"/>
              <a:t> using Diamond magnetic measurement rig indicated offset of magnetic axis from position of mechanical axis</a:t>
            </a:r>
          </a:p>
          <a:p>
            <a:r>
              <a:rPr lang="en-GB" dirty="0" smtClean="0"/>
              <a:t>Delay in repeating measurement owing to Diamond shutdown work</a:t>
            </a:r>
          </a:p>
          <a:p>
            <a:r>
              <a:rPr lang="en-GB" dirty="0" smtClean="0"/>
              <a:t>Mitigation:</a:t>
            </a:r>
          </a:p>
          <a:p>
            <a:pPr lvl="1"/>
            <a:r>
              <a:rPr lang="en-GB" dirty="0" smtClean="0"/>
              <a:t>Develop own magnetic QA rig:</a:t>
            </a:r>
          </a:p>
          <a:p>
            <a:pPr lvl="2"/>
            <a:r>
              <a:rPr lang="en-GB" dirty="0" smtClean="0"/>
              <a:t>Partially set up in R9</a:t>
            </a:r>
          </a:p>
          <a:p>
            <a:pPr lvl="3"/>
            <a:r>
              <a:rPr lang="en-GB" dirty="0" smtClean="0"/>
              <a:t>Will complete, presently on hold</a:t>
            </a:r>
          </a:p>
          <a:p>
            <a:pPr lvl="1"/>
            <a:r>
              <a:rPr lang="en-GB" dirty="0" smtClean="0"/>
              <a:t>Repeat magnetic measurements at DL using light-source magnetic measurement rig there:</a:t>
            </a:r>
          </a:p>
          <a:p>
            <a:pPr lvl="2"/>
            <a:r>
              <a:rPr lang="en-GB" dirty="0" smtClean="0"/>
              <a:t>Ben Shepherd is making the measurements for us</a:t>
            </a:r>
            <a:endParaRPr lang="en-GB" dirty="0"/>
          </a:p>
        </p:txBody>
      </p:sp>
      <p:pic>
        <p:nvPicPr>
          <p:cNvPr id="6" name="Picture 5" descr="CoilSequenceFinal1.PNG"/>
          <p:cNvPicPr>
            <a:picLocks noChangeAspect="1"/>
          </p:cNvPicPr>
          <p:nvPr/>
        </p:nvPicPr>
        <p:blipFill>
          <a:blip r:embed="rId2" cstate="print"/>
          <a:stretch>
            <a:fillRect/>
          </a:stretch>
        </p:blipFill>
        <p:spPr>
          <a:xfrm>
            <a:off x="5218116" y="664175"/>
            <a:ext cx="3383896" cy="3632288"/>
          </a:xfrm>
          <a:prstGeom prst="rect">
            <a:avLst/>
          </a:prstGeom>
          <a:ln w="28575">
            <a:solidFill>
              <a:srgbClr val="FF0000"/>
            </a:solidFill>
          </a:ln>
        </p:spPr>
      </p:pic>
      <p:pic>
        <p:nvPicPr>
          <p:cNvPr id="7" name="Picture 6" descr="Field_Data_S5_001.PNG"/>
          <p:cNvPicPr>
            <a:picLocks noChangeAspect="1"/>
          </p:cNvPicPr>
          <p:nvPr/>
        </p:nvPicPr>
        <p:blipFill>
          <a:blip r:embed="rId3" cstate="print"/>
          <a:stretch>
            <a:fillRect/>
          </a:stretch>
        </p:blipFill>
        <p:spPr>
          <a:xfrm>
            <a:off x="4647790" y="4443804"/>
            <a:ext cx="4388706" cy="2297564"/>
          </a:xfrm>
          <a:prstGeom prst="rect">
            <a:avLst/>
          </a:prstGeom>
          <a:ln w="28575">
            <a:solidFill>
              <a:srgbClr val="FF0000"/>
            </a:solidFill>
          </a:ln>
        </p:spPr>
      </p:pic>
      <p:sp>
        <p:nvSpPr>
          <p:cNvPr id="8" name="TextBox 7"/>
          <p:cNvSpPr txBox="1"/>
          <p:nvPr/>
        </p:nvSpPr>
        <p:spPr>
          <a:xfrm>
            <a:off x="0" y="0"/>
            <a:ext cx="1038041" cy="400110"/>
          </a:xfrm>
          <a:prstGeom prst="rect">
            <a:avLst/>
          </a:prstGeom>
          <a:noFill/>
        </p:spPr>
        <p:txBody>
          <a:bodyPr wrap="none" rtlCol="0">
            <a:spAutoFit/>
          </a:bodyPr>
          <a:lstStyle/>
          <a:p>
            <a:r>
              <a:rPr lang="en-GB" sz="2000" b="1" dirty="0" smtClean="0">
                <a:solidFill>
                  <a:schemeClr val="bg1"/>
                </a:solidFill>
              </a:rPr>
              <a:t>P. Smith</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Magnetic measurement set up in DL:</a:t>
            </a:r>
            <a:endParaRPr lang="en-GB" dirty="0"/>
          </a:p>
        </p:txBody>
      </p:sp>
      <p:pic>
        <p:nvPicPr>
          <p:cNvPr id="5" name="Picture 4" descr="Daresbury-6-20100916.jpg"/>
          <p:cNvPicPr>
            <a:picLocks noChangeAspect="1"/>
          </p:cNvPicPr>
          <p:nvPr/>
        </p:nvPicPr>
        <p:blipFill>
          <a:blip r:embed="rId2" cstate="print"/>
          <a:stretch>
            <a:fillRect/>
          </a:stretch>
        </p:blipFill>
        <p:spPr>
          <a:xfrm>
            <a:off x="104044" y="716718"/>
            <a:ext cx="8932452" cy="5952642"/>
          </a:xfrm>
          <a:prstGeom prst="rect">
            <a:avLst/>
          </a:prstGeom>
          <a:ln w="28575">
            <a:solidFill>
              <a:srgbClr val="FF0000"/>
            </a:solidFill>
          </a:ln>
        </p:spPr>
      </p:pic>
      <p:pic>
        <p:nvPicPr>
          <p:cNvPr id="6" name="Picture 5" descr="Daresbury-17-20100916.jpg"/>
          <p:cNvPicPr>
            <a:picLocks noChangeAspect="1"/>
          </p:cNvPicPr>
          <p:nvPr/>
        </p:nvPicPr>
        <p:blipFill>
          <a:blip r:embed="rId3" cstate="print"/>
          <a:stretch>
            <a:fillRect/>
          </a:stretch>
        </p:blipFill>
        <p:spPr>
          <a:xfrm>
            <a:off x="107154" y="715788"/>
            <a:ext cx="2688299" cy="2016224"/>
          </a:xfrm>
          <a:prstGeom prst="rect">
            <a:avLst/>
          </a:prstGeom>
          <a:ln w="28575">
            <a:solidFill>
              <a:srgbClr val="FF0000"/>
            </a:solidFill>
          </a:ln>
        </p:spPr>
      </p:pic>
      <p:sp>
        <p:nvSpPr>
          <p:cNvPr id="7" name="TextBox 6"/>
          <p:cNvSpPr txBox="1"/>
          <p:nvPr/>
        </p:nvSpPr>
        <p:spPr>
          <a:xfrm>
            <a:off x="0" y="0"/>
            <a:ext cx="1196161" cy="707886"/>
          </a:xfrm>
          <a:prstGeom prst="rect">
            <a:avLst/>
          </a:prstGeom>
          <a:noFill/>
        </p:spPr>
        <p:txBody>
          <a:bodyPr wrap="none" rtlCol="0">
            <a:spAutoFit/>
          </a:bodyPr>
          <a:lstStyle/>
          <a:p>
            <a:r>
              <a:rPr lang="en-GB" sz="2000" b="1" dirty="0" smtClean="0">
                <a:solidFill>
                  <a:schemeClr val="bg1"/>
                </a:solidFill>
              </a:rPr>
              <a:t>P. Smith,</a:t>
            </a:r>
            <a:br>
              <a:rPr lang="en-GB" sz="2000" b="1" dirty="0" smtClean="0">
                <a:solidFill>
                  <a:schemeClr val="bg1"/>
                </a:solidFill>
              </a:rPr>
            </a:br>
            <a:r>
              <a:rPr lang="en-GB" sz="2000" b="1" dirty="0" smtClean="0">
                <a:solidFill>
                  <a:schemeClr val="bg1"/>
                </a:solidFill>
              </a:rPr>
              <a:t>G. Barber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Contents:</a:t>
            </a:r>
            <a:endParaRPr lang="en-GB" dirty="0"/>
          </a:p>
        </p:txBody>
      </p:sp>
      <p:sp>
        <p:nvSpPr>
          <p:cNvPr id="5" name="Content Placeholder 4"/>
          <p:cNvSpPr>
            <a:spLocks noGrp="1"/>
          </p:cNvSpPr>
          <p:nvPr>
            <p:ph idx="1"/>
          </p:nvPr>
        </p:nvSpPr>
        <p:spPr/>
        <p:txBody>
          <a:bodyPr>
            <a:normAutofit lnSpcReduction="10000"/>
          </a:bodyPr>
          <a:lstStyle/>
          <a:p>
            <a:pPr>
              <a:lnSpc>
                <a:spcPct val="150000"/>
              </a:lnSpc>
            </a:pPr>
            <a:r>
              <a:rPr lang="en-GB" dirty="0" smtClean="0"/>
              <a:t>Target operation 2009 to 2010</a:t>
            </a:r>
          </a:p>
          <a:p>
            <a:pPr>
              <a:lnSpc>
                <a:spcPct val="150000"/>
              </a:lnSpc>
            </a:pPr>
            <a:r>
              <a:rPr lang="en-GB" dirty="0" smtClean="0"/>
              <a:t>Beam loss and activation of ISIS</a:t>
            </a:r>
          </a:p>
          <a:p>
            <a:pPr>
              <a:lnSpc>
                <a:spcPct val="150000"/>
              </a:lnSpc>
            </a:pPr>
            <a:r>
              <a:rPr lang="en-GB" dirty="0" smtClean="0"/>
              <a:t>Magnetic analysis and mapping</a:t>
            </a:r>
          </a:p>
          <a:p>
            <a:pPr>
              <a:lnSpc>
                <a:spcPct val="150000"/>
              </a:lnSpc>
            </a:pPr>
            <a:r>
              <a:rPr lang="en-GB" dirty="0" smtClean="0"/>
              <a:t>Progress on mechanical assembly</a:t>
            </a:r>
          </a:p>
          <a:p>
            <a:pPr>
              <a:lnSpc>
                <a:spcPct val="150000"/>
              </a:lnSpc>
            </a:pPr>
            <a:r>
              <a:rPr lang="en-GB" dirty="0" smtClean="0"/>
              <a:t>Electronics and DAQ</a:t>
            </a:r>
          </a:p>
          <a:p>
            <a:pPr>
              <a:lnSpc>
                <a:spcPct val="150000"/>
              </a:lnSpc>
            </a:pPr>
            <a:r>
              <a:rPr lang="en-GB" dirty="0" smtClean="0"/>
              <a:t>Schedule</a:t>
            </a:r>
          </a:p>
          <a:p>
            <a:pPr>
              <a:lnSpc>
                <a:spcPct val="150000"/>
              </a:lnSpc>
            </a:pPr>
            <a:r>
              <a:rPr lang="en-GB" dirty="0" smtClean="0"/>
              <a:t>Conclusions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Alignment and set up:</a:t>
            </a:r>
            <a:endParaRPr lang="en-GB" dirty="0"/>
          </a:p>
        </p:txBody>
      </p:sp>
      <p:sp>
        <p:nvSpPr>
          <p:cNvPr id="3" name="Content Placeholder 2"/>
          <p:cNvSpPr>
            <a:spLocks noGrp="1"/>
          </p:cNvSpPr>
          <p:nvPr>
            <p:ph idx="1"/>
          </p:nvPr>
        </p:nvSpPr>
        <p:spPr/>
        <p:txBody>
          <a:bodyPr/>
          <a:lstStyle/>
          <a:p>
            <a:r>
              <a:rPr lang="en-GB" dirty="0" smtClean="0"/>
              <a:t>Optical survey telescope used with custom bearing inserts to align mechanical axis of stator to axis of linear stage:</a:t>
            </a:r>
          </a:p>
          <a:p>
            <a:pPr lvl="1"/>
            <a:r>
              <a:rPr lang="en-GB" dirty="0" smtClean="0"/>
              <a:t>Alignment good to ~100 µm over 1.8 m</a:t>
            </a:r>
          </a:p>
          <a:p>
            <a:pPr lvl="2"/>
            <a:r>
              <a:rPr lang="en-GB" dirty="0" smtClean="0"/>
              <a:t>Total length of stator 180 mm</a:t>
            </a:r>
          </a:p>
          <a:p>
            <a:pPr lvl="3"/>
            <a:r>
              <a:rPr lang="en-GB" dirty="0" smtClean="0"/>
              <a:t>Alignment therefore good to 10 µm over stator</a:t>
            </a:r>
          </a:p>
          <a:p>
            <a:r>
              <a:rPr lang="en-GB" dirty="0" smtClean="0"/>
              <a:t>Map magnetic field in coordinate system with </a:t>
            </a:r>
            <a:r>
              <a:rPr lang="en-GB" i="1" dirty="0" smtClean="0"/>
              <a:t>z</a:t>
            </a:r>
            <a:r>
              <a:rPr lang="en-GB" dirty="0" smtClean="0"/>
              <a:t> axis aligned with mechanical axis</a:t>
            </a:r>
          </a:p>
          <a:p>
            <a:pPr lvl="1"/>
            <a:r>
              <a:rPr lang="en-GB" dirty="0" smtClean="0"/>
              <a:t>Will give accurate measurement of offset of magnetic axis</a:t>
            </a:r>
            <a:endParaRPr lang="en-GB" dirty="0"/>
          </a:p>
        </p:txBody>
      </p:sp>
      <p:sp>
        <p:nvSpPr>
          <p:cNvPr id="4" name="TextBox 3"/>
          <p:cNvSpPr txBox="1"/>
          <p:nvPr/>
        </p:nvSpPr>
        <p:spPr>
          <a:xfrm>
            <a:off x="0" y="0"/>
            <a:ext cx="2079865" cy="707886"/>
          </a:xfrm>
          <a:prstGeom prst="rect">
            <a:avLst/>
          </a:prstGeom>
          <a:noFill/>
        </p:spPr>
        <p:txBody>
          <a:bodyPr wrap="none" rtlCol="0">
            <a:spAutoFit/>
          </a:bodyPr>
          <a:lstStyle/>
          <a:p>
            <a:r>
              <a:rPr lang="en-GB" sz="2000" b="1" dirty="0" smtClean="0">
                <a:solidFill>
                  <a:schemeClr val="bg1"/>
                </a:solidFill>
              </a:rPr>
              <a:t>P. Smith,</a:t>
            </a:r>
            <a:br>
              <a:rPr lang="en-GB" sz="2000" b="1" dirty="0" smtClean="0">
                <a:solidFill>
                  <a:schemeClr val="bg1"/>
                </a:solidFill>
              </a:rPr>
            </a:br>
            <a:r>
              <a:rPr lang="en-GB" sz="2000" b="1" dirty="0" smtClean="0">
                <a:solidFill>
                  <a:schemeClr val="bg1"/>
                </a:solidFill>
              </a:rPr>
              <a:t>G. Barber, R. Hare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 of first scan:</a:t>
            </a:r>
            <a:endParaRPr lang="en-GB" dirty="0"/>
          </a:p>
        </p:txBody>
      </p:sp>
      <p:pic>
        <p:nvPicPr>
          <p:cNvPr id="53251" name="Picture 3"/>
          <p:cNvPicPr>
            <a:picLocks noChangeAspect="1" noChangeArrowheads="1"/>
          </p:cNvPicPr>
          <p:nvPr/>
        </p:nvPicPr>
        <p:blipFill>
          <a:blip r:embed="rId2" cstate="print"/>
          <a:srcRect/>
          <a:stretch>
            <a:fillRect/>
          </a:stretch>
        </p:blipFill>
        <p:spPr bwMode="auto">
          <a:xfrm>
            <a:off x="133489" y="692696"/>
            <a:ext cx="8877022" cy="2983607"/>
          </a:xfrm>
          <a:prstGeom prst="rect">
            <a:avLst/>
          </a:prstGeom>
          <a:noFill/>
          <a:ln w="9525">
            <a:noFill/>
            <a:miter lim="800000"/>
            <a:headEnd/>
            <a:tailEnd/>
          </a:ln>
          <a:effectLst/>
        </p:spPr>
      </p:pic>
      <p:pic>
        <p:nvPicPr>
          <p:cNvPr id="53252" name="Picture 4"/>
          <p:cNvPicPr>
            <a:picLocks noChangeAspect="1" noChangeArrowheads="1"/>
          </p:cNvPicPr>
          <p:nvPr/>
        </p:nvPicPr>
        <p:blipFill>
          <a:blip r:embed="rId3" cstate="print"/>
          <a:srcRect/>
          <a:stretch>
            <a:fillRect/>
          </a:stretch>
        </p:blipFill>
        <p:spPr bwMode="auto">
          <a:xfrm>
            <a:off x="138559" y="3789040"/>
            <a:ext cx="8897937" cy="2806700"/>
          </a:xfrm>
          <a:prstGeom prst="rect">
            <a:avLst/>
          </a:prstGeom>
          <a:noFill/>
          <a:ln w="28575">
            <a:solidFill>
              <a:srgbClr val="FF0000"/>
            </a:solidFill>
            <a:miter lim="800000"/>
            <a:headEnd/>
            <a:tailEnd/>
          </a:ln>
        </p:spPr>
      </p:pic>
      <p:sp>
        <p:nvSpPr>
          <p:cNvPr id="20" name="TextBox 19"/>
          <p:cNvSpPr txBox="1"/>
          <p:nvPr/>
        </p:nvSpPr>
        <p:spPr>
          <a:xfrm>
            <a:off x="4283968" y="4077072"/>
            <a:ext cx="481222" cy="523220"/>
          </a:xfrm>
          <a:prstGeom prst="rect">
            <a:avLst/>
          </a:prstGeom>
          <a:solidFill>
            <a:schemeClr val="bg1"/>
          </a:solidFill>
        </p:spPr>
        <p:txBody>
          <a:bodyPr wrap="none" rtlCol="0">
            <a:spAutoFit/>
          </a:bodyPr>
          <a:lstStyle/>
          <a:p>
            <a:r>
              <a:rPr lang="en-GB" sz="2800" b="1" i="1" dirty="0" err="1" smtClean="0"/>
              <a:t>B</a:t>
            </a:r>
            <a:r>
              <a:rPr lang="en-GB" sz="2800" b="1" i="1" baseline="-25000" dirty="0" err="1" smtClean="0"/>
              <a:t>z</a:t>
            </a:r>
            <a:endParaRPr lang="en-GB" sz="2800" b="1" i="1" baseline="-25000" dirty="0" smtClean="0"/>
          </a:p>
        </p:txBody>
      </p:sp>
      <p:cxnSp>
        <p:nvCxnSpPr>
          <p:cNvPr id="22" name="Straight Arrow Connector 21"/>
          <p:cNvCxnSpPr/>
          <p:nvPr/>
        </p:nvCxnSpPr>
        <p:spPr>
          <a:xfrm rot="5400000" flipH="1" flipV="1">
            <a:off x="4076288" y="4366517"/>
            <a:ext cx="432048"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4390" y="87015"/>
            <a:ext cx="2944909" cy="461665"/>
          </a:xfrm>
          <a:prstGeom prst="rect">
            <a:avLst/>
          </a:prstGeom>
          <a:noFill/>
          <a:ln w="19050">
            <a:solidFill>
              <a:schemeClr val="bg1"/>
            </a:solidFill>
          </a:ln>
        </p:spPr>
        <p:txBody>
          <a:bodyPr wrap="none" rtlCol="0">
            <a:spAutoFit/>
          </a:bodyPr>
          <a:lstStyle/>
          <a:p>
            <a:r>
              <a:rPr lang="en-GB" sz="2400" b="1" dirty="0" smtClean="0">
                <a:solidFill>
                  <a:schemeClr val="bg1"/>
                </a:solidFill>
              </a:rPr>
              <a:t>Only one phase so far</a:t>
            </a:r>
          </a:p>
        </p:txBody>
      </p:sp>
      <p:sp>
        <p:nvSpPr>
          <p:cNvPr id="8" name="TextBox 7"/>
          <p:cNvSpPr txBox="1"/>
          <p:nvPr/>
        </p:nvSpPr>
        <p:spPr>
          <a:xfrm>
            <a:off x="0" y="6550223"/>
            <a:ext cx="1084977" cy="307777"/>
          </a:xfrm>
          <a:prstGeom prst="rect">
            <a:avLst/>
          </a:prstGeom>
          <a:noFill/>
        </p:spPr>
        <p:txBody>
          <a:bodyPr wrap="none" rtlCol="0">
            <a:spAutoFit/>
          </a:bodyPr>
          <a:lstStyle/>
          <a:p>
            <a:r>
              <a:rPr lang="en-GB" sz="1400" b="1" dirty="0" smtClean="0">
                <a:solidFill>
                  <a:schemeClr val="bg1"/>
                </a:solidFill>
              </a:rPr>
              <a:t>B. Shepherd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0" y="4293095"/>
            <a:ext cx="9144000" cy="2564905"/>
          </a:xfrm>
        </p:spPr>
        <p:txBody>
          <a:bodyPr>
            <a:normAutofit fontScale="85000" lnSpcReduction="20000"/>
          </a:bodyPr>
          <a:lstStyle/>
          <a:p>
            <a:r>
              <a:rPr lang="en-GB" dirty="0" smtClean="0"/>
              <a:t>Next steps:</a:t>
            </a:r>
          </a:p>
          <a:p>
            <a:pPr lvl="1"/>
            <a:r>
              <a:rPr lang="en-GB" dirty="0" smtClean="0"/>
              <a:t>Consistency checks:</a:t>
            </a:r>
          </a:p>
          <a:p>
            <a:pPr lvl="2"/>
            <a:r>
              <a:rPr lang="en-GB" dirty="0" smtClean="0"/>
              <a:t>Repeat measurements with stator rotated by 180⁰</a:t>
            </a:r>
          </a:p>
          <a:p>
            <a:pPr lvl="2"/>
            <a:r>
              <a:rPr lang="en-GB" i="1" dirty="0" err="1" smtClean="0"/>
              <a:t>B</a:t>
            </a:r>
            <a:r>
              <a:rPr lang="en-GB" i="1" baseline="-25000" dirty="0" err="1" smtClean="0"/>
              <a:t>z</a:t>
            </a:r>
            <a:r>
              <a:rPr lang="en-GB" dirty="0" smtClean="0"/>
              <a:t> minimum consistent between all three phases?</a:t>
            </a:r>
          </a:p>
          <a:p>
            <a:pPr lvl="2"/>
            <a:r>
              <a:rPr lang="en-GB" dirty="0" smtClean="0"/>
              <a:t>Minimum of </a:t>
            </a:r>
            <a:r>
              <a:rPr lang="en-GB" i="1" dirty="0" err="1" smtClean="0"/>
              <a:t>B</a:t>
            </a:r>
            <a:r>
              <a:rPr lang="en-GB" i="1" baseline="-25000" dirty="0" err="1" smtClean="0"/>
              <a:t>x</a:t>
            </a:r>
            <a:r>
              <a:rPr lang="en-GB" dirty="0" smtClean="0"/>
              <a:t> and </a:t>
            </a:r>
            <a:r>
              <a:rPr lang="en-GB" i="1" dirty="0" smtClean="0"/>
              <a:t>B</a:t>
            </a:r>
            <a:r>
              <a:rPr lang="en-GB" i="1" baseline="-25000" dirty="0" smtClean="0"/>
              <a:t>y</a:t>
            </a:r>
            <a:r>
              <a:rPr lang="en-GB" dirty="0" smtClean="0"/>
              <a:t> consistent with minimum </a:t>
            </a:r>
            <a:r>
              <a:rPr lang="en-GB" i="1" dirty="0" err="1" smtClean="0"/>
              <a:t>B</a:t>
            </a:r>
            <a:r>
              <a:rPr lang="en-GB" i="1" baseline="-25000" dirty="0" err="1" smtClean="0"/>
              <a:t>z</a:t>
            </a:r>
            <a:r>
              <a:rPr lang="en-GB" dirty="0" smtClean="0"/>
              <a:t>?</a:t>
            </a:r>
          </a:p>
          <a:p>
            <a:pPr lvl="2"/>
            <a:r>
              <a:rPr lang="en-GB" dirty="0" smtClean="0"/>
              <a:t>Re-check mechanical axis</a:t>
            </a:r>
          </a:p>
        </p:txBody>
      </p:sp>
      <p:sp>
        <p:nvSpPr>
          <p:cNvPr id="2" name="Title 1"/>
          <p:cNvSpPr>
            <a:spLocks noGrp="1"/>
          </p:cNvSpPr>
          <p:nvPr>
            <p:ph type="title"/>
          </p:nvPr>
        </p:nvSpPr>
        <p:spPr/>
        <p:txBody>
          <a:bodyPr/>
          <a:lstStyle/>
          <a:p>
            <a:r>
              <a:rPr lang="en-GB" dirty="0" smtClean="0"/>
              <a:t>First estimation of magnetic axis:</a:t>
            </a:r>
            <a:endParaRPr lang="en-GB" dirty="0"/>
          </a:p>
        </p:txBody>
      </p:sp>
      <p:pic>
        <p:nvPicPr>
          <p:cNvPr id="54274" name="Picture 2"/>
          <p:cNvPicPr>
            <a:picLocks noChangeAspect="1" noChangeArrowheads="1"/>
          </p:cNvPicPr>
          <p:nvPr/>
        </p:nvPicPr>
        <p:blipFill>
          <a:blip r:embed="rId2" cstate="print"/>
          <a:srcRect/>
          <a:stretch>
            <a:fillRect/>
          </a:stretch>
        </p:blipFill>
        <p:spPr bwMode="auto">
          <a:xfrm>
            <a:off x="3203848" y="764704"/>
            <a:ext cx="5790411" cy="3456384"/>
          </a:xfrm>
          <a:prstGeom prst="rect">
            <a:avLst/>
          </a:prstGeom>
          <a:noFill/>
          <a:ln w="28575">
            <a:solidFill>
              <a:srgbClr val="FF0000"/>
            </a:solidFill>
            <a:miter lim="800000"/>
            <a:headEnd/>
            <a:tailEnd/>
          </a:ln>
        </p:spPr>
      </p:pic>
      <p:sp>
        <p:nvSpPr>
          <p:cNvPr id="5" name="TextBox 4"/>
          <p:cNvSpPr txBox="1"/>
          <p:nvPr/>
        </p:nvSpPr>
        <p:spPr>
          <a:xfrm>
            <a:off x="5796136" y="836712"/>
            <a:ext cx="481222" cy="523220"/>
          </a:xfrm>
          <a:prstGeom prst="rect">
            <a:avLst/>
          </a:prstGeom>
          <a:solidFill>
            <a:schemeClr val="bg1"/>
          </a:solidFill>
        </p:spPr>
        <p:txBody>
          <a:bodyPr wrap="none" rtlCol="0">
            <a:spAutoFit/>
          </a:bodyPr>
          <a:lstStyle/>
          <a:p>
            <a:r>
              <a:rPr lang="en-GB" sz="2800" b="1" i="1" dirty="0" err="1" smtClean="0"/>
              <a:t>B</a:t>
            </a:r>
            <a:r>
              <a:rPr lang="en-GB" sz="2800" b="1" i="1" baseline="-25000" dirty="0" err="1" smtClean="0"/>
              <a:t>z</a:t>
            </a:r>
            <a:endParaRPr lang="en-GB" sz="2800" b="1" i="1" baseline="-25000" dirty="0" smtClean="0"/>
          </a:p>
        </p:txBody>
      </p:sp>
      <p:sp>
        <p:nvSpPr>
          <p:cNvPr id="6" name="TextBox 5"/>
          <p:cNvSpPr txBox="1"/>
          <p:nvPr/>
        </p:nvSpPr>
        <p:spPr>
          <a:xfrm>
            <a:off x="395536" y="764704"/>
            <a:ext cx="2595326" cy="1200329"/>
          </a:xfrm>
          <a:prstGeom prst="rect">
            <a:avLst/>
          </a:prstGeom>
          <a:noFill/>
          <a:ln w="28575">
            <a:solidFill>
              <a:schemeClr val="bg1"/>
            </a:solidFill>
          </a:ln>
        </p:spPr>
        <p:txBody>
          <a:bodyPr wrap="none" rtlCol="0">
            <a:spAutoFit/>
          </a:bodyPr>
          <a:lstStyle/>
          <a:p>
            <a:pPr algn="ctr"/>
            <a:r>
              <a:rPr lang="en-GB" b="1" dirty="0" smtClean="0">
                <a:solidFill>
                  <a:schemeClr val="bg1"/>
                </a:solidFill>
              </a:rPr>
              <a:t>Possible inconsistency</a:t>
            </a:r>
            <a:br>
              <a:rPr lang="en-GB" b="1" dirty="0" smtClean="0">
                <a:solidFill>
                  <a:schemeClr val="bg1"/>
                </a:solidFill>
              </a:rPr>
            </a:br>
            <a:r>
              <a:rPr lang="en-GB" b="1" dirty="0" smtClean="0">
                <a:solidFill>
                  <a:schemeClr val="bg1"/>
                </a:solidFill>
              </a:rPr>
              <a:t>of minimum of </a:t>
            </a:r>
            <a:r>
              <a:rPr lang="en-GB" b="1" dirty="0" err="1" smtClean="0">
                <a:solidFill>
                  <a:schemeClr val="bg1"/>
                </a:solidFill>
              </a:rPr>
              <a:t>B</a:t>
            </a:r>
            <a:r>
              <a:rPr lang="en-GB" b="1" baseline="-25000" dirty="0" err="1" smtClean="0">
                <a:solidFill>
                  <a:schemeClr val="bg1"/>
                </a:solidFill>
              </a:rPr>
              <a:t>x</a:t>
            </a:r>
            <a:r>
              <a:rPr lang="en-GB" b="1" dirty="0" smtClean="0">
                <a:solidFill>
                  <a:schemeClr val="bg1"/>
                </a:solidFill>
              </a:rPr>
              <a:t> and B</a:t>
            </a:r>
            <a:r>
              <a:rPr lang="en-GB" b="1" baseline="-25000" dirty="0" smtClean="0">
                <a:solidFill>
                  <a:schemeClr val="bg1"/>
                </a:solidFill>
              </a:rPr>
              <a:t>y</a:t>
            </a:r>
            <a:r>
              <a:rPr lang="en-GB" b="1" dirty="0" smtClean="0">
                <a:solidFill>
                  <a:schemeClr val="bg1"/>
                </a:solidFill>
              </a:rPr>
              <a:t/>
            </a:r>
            <a:br>
              <a:rPr lang="en-GB" b="1" dirty="0" smtClean="0">
                <a:solidFill>
                  <a:schemeClr val="bg1"/>
                </a:solidFill>
              </a:rPr>
            </a:br>
            <a:r>
              <a:rPr lang="en-GB" b="1" dirty="0" smtClean="0">
                <a:solidFill>
                  <a:schemeClr val="bg1"/>
                </a:solidFill>
              </a:rPr>
              <a:t>with that of </a:t>
            </a:r>
            <a:r>
              <a:rPr lang="en-GB" b="1" dirty="0" err="1" smtClean="0">
                <a:solidFill>
                  <a:schemeClr val="bg1"/>
                </a:solidFill>
              </a:rPr>
              <a:t>B</a:t>
            </a:r>
            <a:r>
              <a:rPr lang="en-GB" b="1" baseline="-25000" dirty="0" err="1" smtClean="0">
                <a:solidFill>
                  <a:schemeClr val="bg1"/>
                </a:solidFill>
              </a:rPr>
              <a:t>z</a:t>
            </a:r>
            <a:r>
              <a:rPr lang="en-GB" b="1" dirty="0" smtClean="0">
                <a:solidFill>
                  <a:schemeClr val="bg1"/>
                </a:solidFill>
              </a:rPr>
              <a:t> under </a:t>
            </a:r>
            <a:br>
              <a:rPr lang="en-GB" b="1" dirty="0" smtClean="0">
                <a:solidFill>
                  <a:schemeClr val="bg1"/>
                </a:solidFill>
              </a:rPr>
            </a:br>
            <a:r>
              <a:rPr lang="en-GB" b="1" dirty="0" smtClean="0">
                <a:solidFill>
                  <a:schemeClr val="bg1"/>
                </a:solidFill>
              </a:rPr>
              <a:t>investigation</a:t>
            </a:r>
          </a:p>
        </p:txBody>
      </p:sp>
      <p:sp>
        <p:nvSpPr>
          <p:cNvPr id="9" name="TextBox 8"/>
          <p:cNvSpPr txBox="1"/>
          <p:nvPr/>
        </p:nvSpPr>
        <p:spPr>
          <a:xfrm>
            <a:off x="395536" y="2348880"/>
            <a:ext cx="2573695" cy="1477328"/>
          </a:xfrm>
          <a:prstGeom prst="rect">
            <a:avLst/>
          </a:prstGeom>
          <a:noFill/>
          <a:ln w="28575">
            <a:solidFill>
              <a:schemeClr val="bg1"/>
            </a:solidFill>
          </a:ln>
        </p:spPr>
        <p:txBody>
          <a:bodyPr wrap="square" rtlCol="0">
            <a:spAutoFit/>
          </a:bodyPr>
          <a:lstStyle/>
          <a:p>
            <a:pPr algn="ctr"/>
            <a:r>
              <a:rPr lang="en-GB" b="1" dirty="0" smtClean="0">
                <a:solidFill>
                  <a:schemeClr val="bg1"/>
                </a:solidFill>
              </a:rPr>
              <a:t>Measurements at DL</a:t>
            </a:r>
            <a:br>
              <a:rPr lang="en-GB" b="1" dirty="0" smtClean="0">
                <a:solidFill>
                  <a:schemeClr val="bg1"/>
                </a:solidFill>
              </a:rPr>
            </a:br>
            <a:r>
              <a:rPr lang="en-GB" b="1" dirty="0" smtClean="0">
                <a:solidFill>
                  <a:schemeClr val="bg1"/>
                </a:solidFill>
              </a:rPr>
              <a:t>appear to show more</a:t>
            </a:r>
            <a:br>
              <a:rPr lang="en-GB" b="1" dirty="0" smtClean="0">
                <a:solidFill>
                  <a:schemeClr val="bg1"/>
                </a:solidFill>
              </a:rPr>
            </a:br>
            <a:r>
              <a:rPr lang="en-GB" b="1" dirty="0" smtClean="0">
                <a:solidFill>
                  <a:schemeClr val="bg1"/>
                </a:solidFill>
              </a:rPr>
              <a:t>variability with position</a:t>
            </a:r>
            <a:br>
              <a:rPr lang="en-GB" b="1" dirty="0" smtClean="0">
                <a:solidFill>
                  <a:schemeClr val="bg1"/>
                </a:solidFill>
              </a:rPr>
            </a:br>
            <a:r>
              <a:rPr lang="en-GB" b="1" dirty="0" smtClean="0">
                <a:solidFill>
                  <a:schemeClr val="bg1"/>
                </a:solidFill>
              </a:rPr>
              <a:t>along stator axis.  </a:t>
            </a:r>
            <a:r>
              <a:rPr lang="en-GB" b="1" dirty="0" smtClean="0">
                <a:solidFill>
                  <a:schemeClr val="bg1"/>
                </a:solidFill>
              </a:rPr>
              <a:t/>
            </a:r>
            <a:br>
              <a:rPr lang="en-GB" b="1" dirty="0" smtClean="0">
                <a:solidFill>
                  <a:schemeClr val="bg1"/>
                </a:solidFill>
              </a:rPr>
            </a:br>
            <a:r>
              <a:rPr lang="en-GB" b="1" dirty="0" smtClean="0">
                <a:solidFill>
                  <a:schemeClr val="bg1"/>
                </a:solidFill>
              </a:rPr>
              <a:t>Under investigation</a:t>
            </a:r>
            <a:endParaRPr lang="en-GB" b="1" dirty="0" smtClean="0">
              <a:solidFill>
                <a:schemeClr val="bg1"/>
              </a:solidFill>
            </a:endParaRPr>
          </a:p>
        </p:txBody>
      </p:sp>
      <p:sp>
        <p:nvSpPr>
          <p:cNvPr id="8" name="TextBox 7"/>
          <p:cNvSpPr txBox="1"/>
          <p:nvPr/>
        </p:nvSpPr>
        <p:spPr>
          <a:xfrm>
            <a:off x="0" y="0"/>
            <a:ext cx="1476751" cy="400110"/>
          </a:xfrm>
          <a:prstGeom prst="rect">
            <a:avLst/>
          </a:prstGeom>
          <a:noFill/>
        </p:spPr>
        <p:txBody>
          <a:bodyPr wrap="none" rtlCol="0">
            <a:spAutoFit/>
          </a:bodyPr>
          <a:lstStyle/>
          <a:p>
            <a:r>
              <a:rPr lang="en-GB" sz="2000" b="1" dirty="0" smtClean="0">
                <a:solidFill>
                  <a:schemeClr val="bg1"/>
                </a:solidFill>
              </a:rPr>
              <a:t>B. Shepherd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smtClean="0"/>
              <a:t>Planning for magnetic measurement and refit:</a:t>
            </a:r>
            <a:endParaRPr lang="en-GB" dirty="0"/>
          </a:p>
        </p:txBody>
      </p:sp>
      <p:sp>
        <p:nvSpPr>
          <p:cNvPr id="6" name="Content Placeholder 5"/>
          <p:cNvSpPr>
            <a:spLocks noGrp="1"/>
          </p:cNvSpPr>
          <p:nvPr>
            <p:ph idx="1"/>
          </p:nvPr>
        </p:nvSpPr>
        <p:spPr/>
        <p:txBody>
          <a:bodyPr>
            <a:normAutofit fontScale="77500" lnSpcReduction="20000"/>
          </a:bodyPr>
          <a:lstStyle/>
          <a:p>
            <a:r>
              <a:rPr lang="en-GB" dirty="0" smtClean="0"/>
              <a:t>This week (i.e. in parallel with CM28) complete magnetic measurements;</a:t>
            </a:r>
          </a:p>
          <a:p>
            <a:pPr lvl="1"/>
            <a:r>
              <a:rPr lang="en-GB" dirty="0" smtClean="0"/>
              <a:t>And document</a:t>
            </a:r>
          </a:p>
          <a:p>
            <a:r>
              <a:rPr lang="en-GB" dirty="0" smtClean="0"/>
              <a:t>Meeting planned for 11Oct10 to review measurements and decide where to position bearings:</a:t>
            </a:r>
          </a:p>
          <a:p>
            <a:pPr lvl="1"/>
            <a:r>
              <a:rPr lang="en-GB" dirty="0" smtClean="0"/>
              <a:t>Risk:</a:t>
            </a:r>
          </a:p>
          <a:p>
            <a:pPr lvl="2"/>
            <a:r>
              <a:rPr lang="en-GB" dirty="0" smtClean="0"/>
              <a:t>If there were to be a large variability in the position of the magnetic axis along ‘</a:t>
            </a:r>
            <a:r>
              <a:rPr lang="en-GB" i="1" dirty="0" smtClean="0"/>
              <a:t>z</a:t>
            </a:r>
            <a:r>
              <a:rPr lang="en-GB" dirty="0" smtClean="0"/>
              <a:t>’ – might be hard to define position</a:t>
            </a:r>
          </a:p>
          <a:p>
            <a:r>
              <a:rPr lang="en-GB" dirty="0" smtClean="0"/>
              <a:t>Decision on position will allow re-assembly of T2:</a:t>
            </a:r>
          </a:p>
          <a:p>
            <a:pPr lvl="1"/>
            <a:r>
              <a:rPr lang="en-GB" dirty="0" smtClean="0"/>
              <a:t>Estimated time: </a:t>
            </a:r>
            <a:r>
              <a:rPr lang="en-GB" dirty="0" smtClean="0"/>
              <a:t>~2 </a:t>
            </a:r>
            <a:r>
              <a:rPr lang="en-GB" dirty="0" smtClean="0"/>
              <a:t>weeks</a:t>
            </a:r>
          </a:p>
          <a:p>
            <a:r>
              <a:rPr lang="en-GB" dirty="0" smtClean="0"/>
              <a:t>Also developing plans for:</a:t>
            </a:r>
          </a:p>
          <a:p>
            <a:pPr lvl="1"/>
            <a:r>
              <a:rPr lang="en-GB" dirty="0" smtClean="0"/>
              <a:t>Measurement of individual coils and permanent magnets</a:t>
            </a:r>
          </a:p>
          <a:p>
            <a:pPr lvl="1"/>
            <a:r>
              <a:rPr lang="en-GB" dirty="0" smtClean="0"/>
              <a:t>Purchase of more permanent magnets</a:t>
            </a:r>
          </a:p>
          <a:p>
            <a:pPr lvl="2"/>
            <a:r>
              <a:rPr lang="en-GB" dirty="0" smtClean="0"/>
              <a:t>Consider larger diameter to increase force (i.e. acceleration)</a:t>
            </a:r>
          </a:p>
          <a:p>
            <a:pPr lvl="1"/>
            <a:r>
              <a:rPr lang="en-GB" dirty="0" smtClean="0"/>
              <a:t>Design of new coils</a:t>
            </a:r>
          </a:p>
          <a:p>
            <a:pPr lvl="2"/>
            <a:r>
              <a:rPr lang="en-GB" dirty="0" smtClean="0"/>
              <a:t>Better control of relative position of magnetic and mechanical axis</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Progress on mechanical aspects</a:t>
            </a:r>
            <a:endParaRPr lang="en-GB" dirty="0"/>
          </a:p>
        </p:txBody>
      </p:sp>
      <p:sp>
        <p:nvSpPr>
          <p:cNvPr id="5" name="Text Placeholder 4"/>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038 - Operational polishing and machining marks"/>
          <p:cNvPicPr>
            <a:picLocks noChangeAspect="1" noChangeArrowheads="1"/>
          </p:cNvPicPr>
          <p:nvPr/>
        </p:nvPicPr>
        <p:blipFill>
          <a:blip r:embed="rId2" cstate="print"/>
          <a:srcRect/>
          <a:stretch>
            <a:fillRect/>
          </a:stretch>
        </p:blipFill>
        <p:spPr bwMode="auto">
          <a:xfrm>
            <a:off x="4818791" y="1955369"/>
            <a:ext cx="2147888" cy="1319212"/>
          </a:xfrm>
          <a:prstGeom prst="rect">
            <a:avLst/>
          </a:prstGeom>
          <a:noFill/>
          <a:ln w="28575">
            <a:solidFill>
              <a:srgbClr val="FF0000"/>
            </a:solidFill>
            <a:miter lim="800000"/>
            <a:headEnd/>
            <a:tailEnd/>
          </a:ln>
        </p:spPr>
      </p:pic>
      <p:pic>
        <p:nvPicPr>
          <p:cNvPr id="10" name="Picture 5"/>
          <p:cNvPicPr>
            <a:picLocks noChangeAspect="1" noChangeArrowheads="1"/>
          </p:cNvPicPr>
          <p:nvPr/>
        </p:nvPicPr>
        <p:blipFill>
          <a:blip r:embed="rId3" cstate="print"/>
          <a:srcRect/>
          <a:stretch>
            <a:fillRect/>
          </a:stretch>
        </p:blipFill>
        <p:spPr bwMode="auto">
          <a:xfrm>
            <a:off x="7074145" y="1920556"/>
            <a:ext cx="1835150" cy="1374775"/>
          </a:xfrm>
          <a:prstGeom prst="rect">
            <a:avLst/>
          </a:prstGeom>
          <a:noFill/>
          <a:ln w="28575">
            <a:solidFill>
              <a:srgbClr val="FF0000"/>
            </a:solidFill>
            <a:miter lim="800000"/>
            <a:headEnd type="none" w="sm" len="sm"/>
            <a:tailEnd type="none" w="sm" len="sm"/>
          </a:ln>
        </p:spPr>
      </p:pic>
      <p:sp>
        <p:nvSpPr>
          <p:cNvPr id="4" name="Title 3"/>
          <p:cNvSpPr>
            <a:spLocks noGrp="1"/>
          </p:cNvSpPr>
          <p:nvPr>
            <p:ph type="title"/>
          </p:nvPr>
        </p:nvSpPr>
        <p:spPr/>
        <p:txBody>
          <a:bodyPr/>
          <a:lstStyle/>
          <a:p>
            <a:r>
              <a:rPr lang="en-GB" dirty="0" smtClean="0"/>
              <a:t>Mechanical progress: dust:</a:t>
            </a:r>
            <a:endParaRPr lang="en-GB" dirty="0"/>
          </a:p>
        </p:txBody>
      </p:sp>
      <p:sp>
        <p:nvSpPr>
          <p:cNvPr id="5" name="Content Placeholder 4"/>
          <p:cNvSpPr>
            <a:spLocks noGrp="1"/>
          </p:cNvSpPr>
          <p:nvPr>
            <p:ph idx="1"/>
          </p:nvPr>
        </p:nvSpPr>
        <p:spPr>
          <a:xfrm>
            <a:off x="0" y="714357"/>
            <a:ext cx="4572000" cy="6143644"/>
          </a:xfrm>
        </p:spPr>
        <p:txBody>
          <a:bodyPr>
            <a:normAutofit fontScale="85000" lnSpcReduction="20000"/>
          </a:bodyPr>
          <a:lstStyle/>
          <a:p>
            <a:r>
              <a:rPr lang="en-GB" dirty="0" smtClean="0"/>
              <a:t>Reducing dust at source:</a:t>
            </a:r>
          </a:p>
          <a:p>
            <a:pPr lvl="1"/>
            <a:r>
              <a:rPr lang="en-GB" dirty="0" smtClean="0"/>
              <a:t>Polish both flats at top of shaft and round lower shaft</a:t>
            </a:r>
          </a:p>
          <a:p>
            <a:pPr lvl="1"/>
            <a:r>
              <a:rPr lang="en-GB" dirty="0" smtClean="0"/>
              <a:t>Burnishing surfaces to size:</a:t>
            </a:r>
          </a:p>
          <a:p>
            <a:pPr lvl="2"/>
            <a:r>
              <a:rPr lang="en-GB" dirty="0" smtClean="0"/>
              <a:t>Burnishing tests of round and flat </a:t>
            </a:r>
            <a:r>
              <a:rPr lang="en-GB" dirty="0" err="1" smtClean="0"/>
              <a:t>Vespel</a:t>
            </a:r>
            <a:r>
              <a:rPr lang="en-GB" dirty="0" smtClean="0"/>
              <a:t> bearing surfaces carried out:</a:t>
            </a:r>
          </a:p>
          <a:p>
            <a:pPr lvl="3"/>
            <a:r>
              <a:rPr lang="en-GB" dirty="0" smtClean="0"/>
              <a:t>Wear induced with burnishing tools too slow</a:t>
            </a:r>
          </a:p>
          <a:p>
            <a:pPr lvl="3"/>
            <a:r>
              <a:rPr lang="en-GB" dirty="0" smtClean="0"/>
              <a:t>Option of accelerated wear (stone) risks contamination</a:t>
            </a:r>
          </a:p>
          <a:p>
            <a:pPr lvl="2"/>
            <a:r>
              <a:rPr lang="en-GB" dirty="0" smtClean="0"/>
              <a:t>Therefore have specified a ‘running-in period’</a:t>
            </a:r>
          </a:p>
          <a:p>
            <a:pPr lvl="3"/>
            <a:r>
              <a:rPr lang="en-GB" dirty="0" smtClean="0"/>
              <a:t>Length to be determined empirically</a:t>
            </a:r>
            <a:endParaRPr lang="en-GB" dirty="0"/>
          </a:p>
        </p:txBody>
      </p:sp>
      <p:pic>
        <p:nvPicPr>
          <p:cNvPr id="8" name="Picture 5" descr="_BurnishJig.JPG"/>
          <p:cNvPicPr>
            <a:picLocks noChangeAspect="1"/>
          </p:cNvPicPr>
          <p:nvPr/>
        </p:nvPicPr>
        <p:blipFill>
          <a:blip r:embed="rId4" cstate="print"/>
          <a:srcRect/>
          <a:stretch>
            <a:fillRect/>
          </a:stretch>
        </p:blipFill>
        <p:spPr bwMode="auto">
          <a:xfrm>
            <a:off x="4572000" y="3425318"/>
            <a:ext cx="4508561" cy="3381420"/>
          </a:xfrm>
          <a:prstGeom prst="rect">
            <a:avLst/>
          </a:prstGeom>
          <a:noFill/>
          <a:ln w="28575">
            <a:solidFill>
              <a:srgbClr val="FF0000"/>
            </a:solidFill>
            <a:miter lim="800000"/>
            <a:headEnd/>
            <a:tailEnd/>
          </a:ln>
        </p:spPr>
      </p:pic>
      <p:sp>
        <p:nvSpPr>
          <p:cNvPr id="9" name="TextBox 13"/>
          <p:cNvSpPr txBox="1">
            <a:spLocks noChangeArrowheads="1"/>
          </p:cNvSpPr>
          <p:nvPr/>
        </p:nvSpPr>
        <p:spPr bwMode="auto">
          <a:xfrm>
            <a:off x="8219213" y="2783803"/>
            <a:ext cx="658812" cy="369887"/>
          </a:xfrm>
          <a:prstGeom prst="rect">
            <a:avLst/>
          </a:prstGeom>
          <a:noFill/>
          <a:ln w="9525">
            <a:noFill/>
            <a:miter lim="800000"/>
            <a:headEnd/>
            <a:tailEnd/>
          </a:ln>
        </p:spPr>
        <p:txBody>
          <a:bodyPr wrap="none">
            <a:spAutoFit/>
          </a:bodyPr>
          <a:lstStyle/>
          <a:p>
            <a:r>
              <a:rPr lang="en-GB" dirty="0">
                <a:solidFill>
                  <a:schemeClr val="bg1"/>
                </a:solidFill>
              </a:rPr>
              <a:t>New</a:t>
            </a:r>
          </a:p>
        </p:txBody>
      </p:sp>
      <p:sp>
        <p:nvSpPr>
          <p:cNvPr id="11" name="TextBox 10"/>
          <p:cNvSpPr txBox="1"/>
          <p:nvPr/>
        </p:nvSpPr>
        <p:spPr>
          <a:xfrm>
            <a:off x="0" y="0"/>
            <a:ext cx="1155637" cy="400110"/>
          </a:xfrm>
          <a:prstGeom prst="rect">
            <a:avLst/>
          </a:prstGeom>
          <a:noFill/>
        </p:spPr>
        <p:txBody>
          <a:bodyPr wrap="none" rtlCol="0">
            <a:spAutoFit/>
          </a:bodyPr>
          <a:lstStyle/>
          <a:p>
            <a:r>
              <a:rPr lang="en-GB" sz="2000" b="1" dirty="0" smtClean="0">
                <a:solidFill>
                  <a:schemeClr val="bg1"/>
                </a:solidFill>
              </a:rPr>
              <a:t>J. Tarrant</a:t>
            </a:r>
          </a:p>
        </p:txBody>
      </p:sp>
      <p:pic>
        <p:nvPicPr>
          <p:cNvPr id="7" name="Picture 4" descr="_ShaftFlats.JPG"/>
          <p:cNvPicPr>
            <a:picLocks noChangeAspect="1"/>
          </p:cNvPicPr>
          <p:nvPr/>
        </p:nvPicPr>
        <p:blipFill>
          <a:blip r:embed="rId5" cstate="print"/>
          <a:srcRect/>
          <a:stretch>
            <a:fillRect/>
          </a:stretch>
        </p:blipFill>
        <p:spPr bwMode="auto">
          <a:xfrm>
            <a:off x="4825305" y="620688"/>
            <a:ext cx="4067175" cy="1377950"/>
          </a:xfrm>
          <a:prstGeom prst="rect">
            <a:avLst/>
          </a:prstGeom>
          <a:noFill/>
          <a:ln w="28575">
            <a:solidFill>
              <a:srgbClr val="FF0000"/>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Mechanical progress: dust:</a:t>
            </a:r>
            <a:endParaRPr lang="en-GB" dirty="0"/>
          </a:p>
        </p:txBody>
      </p:sp>
      <p:sp>
        <p:nvSpPr>
          <p:cNvPr id="3" name="Content Placeholder 2"/>
          <p:cNvSpPr>
            <a:spLocks noGrp="1"/>
          </p:cNvSpPr>
          <p:nvPr>
            <p:ph idx="1"/>
          </p:nvPr>
        </p:nvSpPr>
        <p:spPr>
          <a:xfrm>
            <a:off x="0" y="714357"/>
            <a:ext cx="9144000" cy="6143644"/>
          </a:xfrm>
        </p:spPr>
        <p:txBody>
          <a:bodyPr/>
          <a:lstStyle/>
          <a:p>
            <a:r>
              <a:rPr lang="en-GB" dirty="0" smtClean="0"/>
              <a:t>Dust management: ‘dust catcher’:</a:t>
            </a:r>
            <a:endParaRPr lang="en-GB" dirty="0"/>
          </a:p>
        </p:txBody>
      </p:sp>
      <p:pic>
        <p:nvPicPr>
          <p:cNvPr id="55298" name="Picture 2"/>
          <p:cNvPicPr>
            <a:picLocks noChangeAspect="1" noChangeArrowheads="1"/>
          </p:cNvPicPr>
          <p:nvPr/>
        </p:nvPicPr>
        <p:blipFill>
          <a:blip r:embed="rId2" cstate="print"/>
          <a:srcRect/>
          <a:stretch>
            <a:fillRect/>
          </a:stretch>
        </p:blipFill>
        <p:spPr bwMode="auto">
          <a:xfrm>
            <a:off x="97497" y="1785471"/>
            <a:ext cx="5864653" cy="4287079"/>
          </a:xfrm>
          <a:prstGeom prst="rect">
            <a:avLst/>
          </a:prstGeom>
          <a:solidFill>
            <a:schemeClr val="bg1"/>
          </a:solidFill>
          <a:ln w="28575">
            <a:solidFill>
              <a:srgbClr val="FF0000"/>
            </a:solidFill>
            <a:miter lim="800000"/>
            <a:headEnd/>
            <a:tailEnd/>
          </a:ln>
          <a:effectLst/>
        </p:spPr>
      </p:pic>
      <p:pic>
        <p:nvPicPr>
          <p:cNvPr id="55299" name="Picture 3"/>
          <p:cNvPicPr preferRelativeResize="0">
            <a:picLocks noChangeAspect="1" noChangeArrowheads="1"/>
          </p:cNvPicPr>
          <p:nvPr/>
        </p:nvPicPr>
        <p:blipFill>
          <a:blip r:embed="rId3" cstate="print"/>
          <a:srcRect/>
          <a:stretch>
            <a:fillRect/>
          </a:stretch>
        </p:blipFill>
        <p:spPr bwMode="auto">
          <a:xfrm rot="16200000">
            <a:off x="5372248" y="2465778"/>
            <a:ext cx="4315042" cy="2876695"/>
          </a:xfrm>
          <a:prstGeom prst="rect">
            <a:avLst/>
          </a:prstGeom>
          <a:noFill/>
          <a:ln w="28575">
            <a:solidFill>
              <a:srgbClr val="00B050"/>
            </a:solidFill>
            <a:miter lim="800000"/>
            <a:headEnd/>
            <a:tailEnd/>
          </a:ln>
        </p:spPr>
      </p:pic>
      <p:sp>
        <p:nvSpPr>
          <p:cNvPr id="6" name="TextBox 5"/>
          <p:cNvSpPr txBox="1"/>
          <p:nvPr/>
        </p:nvSpPr>
        <p:spPr>
          <a:xfrm>
            <a:off x="0" y="0"/>
            <a:ext cx="1155637" cy="400110"/>
          </a:xfrm>
          <a:prstGeom prst="rect">
            <a:avLst/>
          </a:prstGeom>
          <a:noFill/>
        </p:spPr>
        <p:txBody>
          <a:bodyPr wrap="none" rtlCol="0">
            <a:spAutoFit/>
          </a:bodyPr>
          <a:lstStyle/>
          <a:p>
            <a:r>
              <a:rPr lang="en-GB" sz="2000" b="1" dirty="0" smtClean="0">
                <a:solidFill>
                  <a:schemeClr val="bg1"/>
                </a:solidFill>
              </a:rPr>
              <a:t>J. Tarrant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Mechanical progress:</a:t>
            </a:r>
            <a:endParaRPr lang="en-GB" dirty="0"/>
          </a:p>
        </p:txBody>
      </p:sp>
      <p:sp>
        <p:nvSpPr>
          <p:cNvPr id="3" name="Content Placeholder 2"/>
          <p:cNvSpPr>
            <a:spLocks noGrp="1"/>
          </p:cNvSpPr>
          <p:nvPr>
            <p:ph idx="1"/>
          </p:nvPr>
        </p:nvSpPr>
        <p:spPr>
          <a:xfrm>
            <a:off x="0" y="714357"/>
            <a:ext cx="4572000" cy="6143644"/>
          </a:xfrm>
        </p:spPr>
        <p:txBody>
          <a:bodyPr>
            <a:normAutofit fontScale="85000" lnSpcReduction="20000"/>
          </a:bodyPr>
          <a:lstStyle/>
          <a:p>
            <a:r>
              <a:rPr lang="en-GB" dirty="0" smtClean="0"/>
              <a:t>Shaft manufacture:</a:t>
            </a:r>
          </a:p>
          <a:p>
            <a:pPr lvl="1"/>
            <a:r>
              <a:rPr lang="en-GB" dirty="0" smtClean="0"/>
              <a:t>Stress relief, annealing, straightening jig manufactured;</a:t>
            </a:r>
          </a:p>
          <a:p>
            <a:pPr lvl="1"/>
            <a:r>
              <a:rPr lang="en-GB" dirty="0" smtClean="0"/>
              <a:t>Lower stop now integrated on shaft;</a:t>
            </a:r>
          </a:p>
          <a:p>
            <a:pPr lvl="2">
              <a:defRPr/>
            </a:pPr>
            <a:r>
              <a:rPr lang="en-GB" dirty="0" smtClean="0"/>
              <a:t>EDM drilled + wire eroded bore in 330mm long Ti</a:t>
            </a:r>
          </a:p>
          <a:p>
            <a:pPr lvl="2">
              <a:defRPr/>
            </a:pPr>
            <a:r>
              <a:rPr lang="en-GB" dirty="0" smtClean="0"/>
              <a:t>Rough machined lower shaft, next steps:</a:t>
            </a:r>
          </a:p>
          <a:p>
            <a:pPr lvl="3">
              <a:defRPr/>
            </a:pPr>
            <a:r>
              <a:rPr lang="en-GB" dirty="0" smtClean="0"/>
              <a:t>Heat treat &amp; re-inspect (distorted?)</a:t>
            </a:r>
          </a:p>
          <a:p>
            <a:pPr lvl="3">
              <a:defRPr/>
            </a:pPr>
            <a:r>
              <a:rPr lang="en-GB" dirty="0" smtClean="0"/>
              <a:t>EDM &amp; wire cut bore</a:t>
            </a:r>
          </a:p>
          <a:p>
            <a:pPr lvl="3">
              <a:defRPr/>
            </a:pPr>
            <a:r>
              <a:rPr lang="en-GB" dirty="0" smtClean="0"/>
              <a:t>Final machine &amp; polish</a:t>
            </a:r>
          </a:p>
          <a:p>
            <a:pPr lvl="2">
              <a:defRPr/>
            </a:pPr>
            <a:r>
              <a:rPr lang="en-GB" dirty="0" smtClean="0"/>
              <a:t>More costly but more robust &amp; accurate + less risk</a:t>
            </a:r>
          </a:p>
        </p:txBody>
      </p:sp>
      <p:pic>
        <p:nvPicPr>
          <p:cNvPr id="4" name="Picture 5"/>
          <p:cNvPicPr>
            <a:picLocks noChangeAspect="1" noChangeArrowheads="1"/>
          </p:cNvPicPr>
          <p:nvPr/>
        </p:nvPicPr>
        <p:blipFill>
          <a:blip r:embed="rId2" cstate="print"/>
          <a:srcRect/>
          <a:stretch>
            <a:fillRect/>
          </a:stretch>
        </p:blipFill>
        <p:spPr bwMode="auto">
          <a:xfrm>
            <a:off x="4541179" y="3580091"/>
            <a:ext cx="4533036" cy="3201952"/>
          </a:xfrm>
          <a:prstGeom prst="rect">
            <a:avLst/>
          </a:prstGeom>
          <a:noFill/>
          <a:ln w="28575">
            <a:solidFill>
              <a:srgbClr val="FF0000"/>
            </a:solidFill>
            <a:miter lim="800000"/>
            <a:headEnd type="none" w="sm" len="sm"/>
            <a:tailEnd type="none" w="sm" len="sm"/>
          </a:ln>
        </p:spPr>
      </p:pic>
      <p:pic>
        <p:nvPicPr>
          <p:cNvPr id="5" name="Picture 3" descr="_HeatJig.JPG"/>
          <p:cNvPicPr>
            <a:picLocks noChangeAspect="1"/>
          </p:cNvPicPr>
          <p:nvPr/>
        </p:nvPicPr>
        <p:blipFill>
          <a:blip r:embed="rId3" cstate="print"/>
          <a:srcRect/>
          <a:stretch>
            <a:fillRect/>
          </a:stretch>
        </p:blipFill>
        <p:spPr bwMode="auto">
          <a:xfrm>
            <a:off x="4572000" y="884238"/>
            <a:ext cx="4464050" cy="2544762"/>
          </a:xfrm>
          <a:prstGeom prst="rect">
            <a:avLst/>
          </a:prstGeom>
          <a:noFill/>
          <a:ln w="28575">
            <a:solidFill>
              <a:srgbClr val="FF0000"/>
            </a:solidFill>
            <a:miter lim="800000"/>
            <a:headEnd/>
            <a:tailEnd/>
          </a:ln>
        </p:spPr>
      </p:pic>
      <p:sp>
        <p:nvSpPr>
          <p:cNvPr id="6" name="TextBox 5"/>
          <p:cNvSpPr txBox="1"/>
          <p:nvPr/>
        </p:nvSpPr>
        <p:spPr>
          <a:xfrm>
            <a:off x="0" y="0"/>
            <a:ext cx="1155637" cy="400110"/>
          </a:xfrm>
          <a:prstGeom prst="rect">
            <a:avLst/>
          </a:prstGeom>
          <a:noFill/>
        </p:spPr>
        <p:txBody>
          <a:bodyPr wrap="none" rtlCol="0">
            <a:spAutoFit/>
          </a:bodyPr>
          <a:lstStyle/>
          <a:p>
            <a:r>
              <a:rPr lang="en-GB" sz="2000" b="1" dirty="0" smtClean="0">
                <a:solidFill>
                  <a:schemeClr val="bg1"/>
                </a:solidFill>
              </a:rPr>
              <a:t>J. Tarrant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Electronics and DAQ:</a:t>
            </a:r>
            <a:endParaRPr lang="en-GB" dirty="0"/>
          </a:p>
        </p:txBody>
      </p:sp>
      <p:sp>
        <p:nvSpPr>
          <p:cNvPr id="5" name="Text Placeholder 4"/>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Electronics</a:t>
            </a:r>
            <a:endParaRPr lang="en-GB" dirty="0"/>
          </a:p>
        </p:txBody>
      </p:sp>
      <p:sp>
        <p:nvSpPr>
          <p:cNvPr id="3" name="Content Placeholder 2"/>
          <p:cNvSpPr>
            <a:spLocks noGrp="1"/>
          </p:cNvSpPr>
          <p:nvPr>
            <p:ph idx="1"/>
          </p:nvPr>
        </p:nvSpPr>
        <p:spPr/>
        <p:txBody>
          <a:bodyPr>
            <a:normAutofit lnSpcReduction="10000"/>
          </a:bodyPr>
          <a:lstStyle/>
          <a:p>
            <a:r>
              <a:rPr lang="en-GB" sz="2800" dirty="0" smtClean="0"/>
              <a:t>Phase 1 Upgrade – Target Controller [complete]:</a:t>
            </a:r>
          </a:p>
          <a:p>
            <a:pPr lvl="1"/>
            <a:r>
              <a:rPr lang="en-GB" sz="2400" dirty="0" smtClean="0"/>
              <a:t>This controller was not soak tested in R78 as planned due to delay in obtaining magnetic measurements.  The phase 1 target controller has temporarily been taken back to Sheffield to obtain some running data on an older target. </a:t>
            </a:r>
          </a:p>
          <a:p>
            <a:pPr lvl="1"/>
            <a:r>
              <a:rPr lang="en-GB" sz="2400" dirty="0" smtClean="0"/>
              <a:t>We are using this opportunity to do some soak testing of the controller.</a:t>
            </a:r>
          </a:p>
          <a:p>
            <a:r>
              <a:rPr lang="en-GB" sz="3200" dirty="0" smtClean="0"/>
              <a:t>Phase 2 Upgrade - Electronics</a:t>
            </a:r>
          </a:p>
          <a:p>
            <a:pPr lvl="1"/>
            <a:r>
              <a:rPr lang="en-GB" sz="2000" dirty="0" smtClean="0"/>
              <a:t>The purpose of the Phase 2 electronics is to integrate much of the peripheral target electronics onto PCB’s and to add some low level functionality that will enable the system to be more easily managed by an expert (no additional user functions)</a:t>
            </a:r>
          </a:p>
          <a:p>
            <a:pPr lvl="1"/>
            <a:r>
              <a:rPr lang="en-GB" sz="2000" dirty="0" smtClean="0"/>
              <a:t>Phase 2 has, until recently, progressed to plan. The recent additional requirement to provide ISIS with a firmware BPS (Beam Protection Signal) on the new controller has slightly delayed the phase 2 timetable.</a:t>
            </a:r>
          </a:p>
          <a:p>
            <a:pPr lvl="1"/>
            <a:r>
              <a:rPr lang="en-GB" sz="2000" dirty="0" smtClean="0"/>
              <a:t>A revised timetable sees the phase 2 work to be completed by May 2011 (Originally March 2011)</a:t>
            </a:r>
          </a:p>
        </p:txBody>
      </p:sp>
      <p:sp>
        <p:nvSpPr>
          <p:cNvPr id="4" name="TextBox 3"/>
          <p:cNvSpPr txBox="1"/>
          <p:nvPr/>
        </p:nvSpPr>
        <p:spPr>
          <a:xfrm>
            <a:off x="0" y="0"/>
            <a:ext cx="2054922" cy="400110"/>
          </a:xfrm>
          <a:prstGeom prst="rect">
            <a:avLst/>
          </a:prstGeom>
          <a:noFill/>
        </p:spPr>
        <p:txBody>
          <a:bodyPr wrap="none" rtlCol="0">
            <a:spAutoFit/>
          </a:bodyPr>
          <a:lstStyle/>
          <a:p>
            <a:r>
              <a:rPr lang="en-GB" sz="2000" b="1" dirty="0" smtClean="0">
                <a:solidFill>
                  <a:schemeClr val="bg1"/>
                </a:solidFill>
              </a:rPr>
              <a:t>J. Leaver, P. Smith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Operation 2009 to 2010</a:t>
            </a:r>
            <a:endParaRPr lang="en-GB" dirty="0"/>
          </a:p>
        </p:txBody>
      </p:sp>
      <p:sp>
        <p:nvSpPr>
          <p:cNvPr id="5" name="Text Placeholder 4"/>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Electronics:</a:t>
            </a:r>
            <a:endParaRPr lang="en-GB" dirty="0"/>
          </a:p>
        </p:txBody>
      </p:sp>
      <p:sp>
        <p:nvSpPr>
          <p:cNvPr id="19459" name="Rectangle 3"/>
          <p:cNvSpPr>
            <a:spLocks noGrp="1"/>
          </p:cNvSpPr>
          <p:nvPr>
            <p:ph idx="1"/>
          </p:nvPr>
        </p:nvSpPr>
        <p:spPr/>
        <p:txBody>
          <a:bodyPr/>
          <a:lstStyle/>
          <a:p>
            <a:pPr marL="273050" indent="-273050">
              <a:spcBef>
                <a:spcPct val="100000"/>
              </a:spcBef>
            </a:pPr>
            <a:r>
              <a:rPr lang="en-GB" smtClean="0"/>
              <a:t>Phase 2 electronics will consist of 3 PCBs:</a:t>
            </a:r>
          </a:p>
          <a:p>
            <a:pPr marL="895350" lvl="1" indent="-360363">
              <a:spcBef>
                <a:spcPct val="100000"/>
              </a:spcBef>
              <a:buFont typeface="Arial" charset="0"/>
              <a:buAutoNum type="arabicPeriod"/>
            </a:pPr>
            <a:r>
              <a:rPr lang="en-GB" smtClean="0"/>
              <a:t>Daughter Card A: Optical Amplifiers + DAC</a:t>
            </a:r>
          </a:p>
          <a:p>
            <a:pPr marL="895350" lvl="1" indent="-360363">
              <a:spcBef>
                <a:spcPct val="100000"/>
              </a:spcBef>
              <a:buFont typeface="Arial" charset="0"/>
              <a:buAutoNum type="arabicPeriod"/>
            </a:pPr>
            <a:r>
              <a:rPr lang="en-GB" smtClean="0"/>
              <a:t>Daughter Card B: Drivers + Interlocks</a:t>
            </a:r>
          </a:p>
          <a:p>
            <a:pPr marL="895350" lvl="1" indent="-360363">
              <a:spcBef>
                <a:spcPct val="100000"/>
              </a:spcBef>
              <a:buFont typeface="Arial" charset="0"/>
              <a:buAutoNum type="arabicPeriod"/>
            </a:pPr>
            <a:r>
              <a:rPr lang="en-GB" smtClean="0"/>
              <a:t>Power Supply</a:t>
            </a:r>
          </a:p>
          <a:p>
            <a:pPr marL="273050" indent="-273050">
              <a:spcBef>
                <a:spcPct val="100000"/>
              </a:spcBef>
            </a:pPr>
            <a:r>
              <a:rPr lang="en-GB" smtClean="0"/>
              <a:t>Currently implementing 1 &amp; 3</a:t>
            </a:r>
          </a:p>
        </p:txBody>
      </p:sp>
      <p:sp>
        <p:nvSpPr>
          <p:cNvPr id="5" name="TextBox 4"/>
          <p:cNvSpPr txBox="1"/>
          <p:nvPr/>
        </p:nvSpPr>
        <p:spPr>
          <a:xfrm>
            <a:off x="0" y="0"/>
            <a:ext cx="2054922" cy="400110"/>
          </a:xfrm>
          <a:prstGeom prst="rect">
            <a:avLst/>
          </a:prstGeom>
          <a:noFill/>
        </p:spPr>
        <p:txBody>
          <a:bodyPr wrap="none" rtlCol="0">
            <a:spAutoFit/>
          </a:bodyPr>
          <a:lstStyle/>
          <a:p>
            <a:r>
              <a:rPr lang="en-GB" sz="2000" b="1" dirty="0" smtClean="0">
                <a:solidFill>
                  <a:schemeClr val="bg1"/>
                </a:solidFill>
              </a:rPr>
              <a:t>J. Leaver, P. Smith</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dirty="0" smtClean="0">
                <a:latin typeface="Calibri" pitchFamily="34" charset="0"/>
              </a:rPr>
              <a:t>Daughter card A: Optical </a:t>
            </a:r>
            <a:r>
              <a:rPr lang="en-GB" dirty="0" err="1" smtClean="0">
                <a:latin typeface="Calibri" pitchFamily="34" charset="0"/>
              </a:rPr>
              <a:t>Amplifiers+DAQ</a:t>
            </a:r>
            <a:r>
              <a:rPr lang="en-GB" dirty="0" smtClean="0">
                <a:latin typeface="Calibri" pitchFamily="34" charset="0"/>
              </a:rPr>
              <a:t>:</a:t>
            </a:r>
            <a:endParaRPr lang="en-GB" dirty="0"/>
          </a:p>
        </p:txBody>
      </p:sp>
      <p:sp>
        <p:nvSpPr>
          <p:cNvPr id="20483" name="Rectangle 3"/>
          <p:cNvSpPr>
            <a:spLocks noGrp="1"/>
          </p:cNvSpPr>
          <p:nvPr>
            <p:ph idx="1"/>
          </p:nvPr>
        </p:nvSpPr>
        <p:spPr>
          <a:xfrm>
            <a:off x="0" y="714357"/>
            <a:ext cx="4139952" cy="6143643"/>
          </a:xfrm>
        </p:spPr>
        <p:txBody>
          <a:bodyPr/>
          <a:lstStyle/>
          <a:p>
            <a:pPr>
              <a:spcBef>
                <a:spcPct val="80000"/>
              </a:spcBef>
            </a:pPr>
            <a:r>
              <a:rPr lang="en-GB" sz="2800" dirty="0" smtClean="0"/>
              <a:t>Single channel Optical Amplifier test circuit has been designed</a:t>
            </a:r>
          </a:p>
          <a:p>
            <a:pPr lvl="1">
              <a:spcBef>
                <a:spcPct val="80000"/>
              </a:spcBef>
            </a:pPr>
            <a:r>
              <a:rPr lang="en-GB" sz="2400" dirty="0" smtClean="0"/>
              <a:t>Will be prototyped on </a:t>
            </a:r>
            <a:r>
              <a:rPr lang="en-GB" sz="2400" dirty="0" err="1" smtClean="0"/>
              <a:t>Veroboard</a:t>
            </a:r>
            <a:r>
              <a:rPr lang="en-GB" sz="2400" dirty="0" smtClean="0"/>
              <a:t> before integration with final system</a:t>
            </a:r>
          </a:p>
          <a:p>
            <a:pPr>
              <a:spcBef>
                <a:spcPct val="80000"/>
              </a:spcBef>
            </a:pPr>
            <a:r>
              <a:rPr lang="en-GB" sz="2800" dirty="0" smtClean="0">
                <a:latin typeface="Calibri" pitchFamily="34" charset="0"/>
              </a:rPr>
              <a:t>DAC test board has been produced</a:t>
            </a:r>
          </a:p>
          <a:p>
            <a:pPr lvl="1">
              <a:spcBef>
                <a:spcPct val="80000"/>
              </a:spcBef>
            </a:pPr>
            <a:r>
              <a:rPr lang="en-GB" sz="2400" dirty="0" smtClean="0">
                <a:latin typeface="Calibri" pitchFamily="34" charset="0"/>
              </a:rPr>
              <a:t>Successfully demonstrated FPGA control via SPI interface</a:t>
            </a:r>
          </a:p>
        </p:txBody>
      </p:sp>
      <p:pic>
        <p:nvPicPr>
          <p:cNvPr id="20485" name="Picture 12" descr="DAQ_Test_Board"/>
          <p:cNvPicPr>
            <a:picLocks noChangeAspect="1" noChangeArrowheads="1"/>
          </p:cNvPicPr>
          <p:nvPr/>
        </p:nvPicPr>
        <p:blipFill>
          <a:blip r:embed="rId2" cstate="print"/>
          <a:srcRect/>
          <a:stretch>
            <a:fillRect/>
          </a:stretch>
        </p:blipFill>
        <p:spPr bwMode="auto">
          <a:xfrm rot="16200000">
            <a:off x="3675102" y="1301563"/>
            <a:ext cx="5824241" cy="4750525"/>
          </a:xfrm>
          <a:prstGeom prst="rect">
            <a:avLst/>
          </a:prstGeom>
          <a:noFill/>
          <a:ln w="28575">
            <a:solidFill>
              <a:srgbClr val="FF0000"/>
            </a:solidFill>
            <a:miter lim="800000"/>
            <a:headEnd/>
            <a:tailEnd/>
          </a:ln>
        </p:spPr>
      </p:pic>
      <p:sp>
        <p:nvSpPr>
          <p:cNvPr id="5" name="TextBox 4"/>
          <p:cNvSpPr txBox="1"/>
          <p:nvPr/>
        </p:nvSpPr>
        <p:spPr>
          <a:xfrm>
            <a:off x="0" y="6457890"/>
            <a:ext cx="2054922" cy="400110"/>
          </a:xfrm>
          <a:prstGeom prst="rect">
            <a:avLst/>
          </a:prstGeom>
          <a:noFill/>
        </p:spPr>
        <p:txBody>
          <a:bodyPr wrap="none" rtlCol="0">
            <a:spAutoFit/>
          </a:bodyPr>
          <a:lstStyle/>
          <a:p>
            <a:r>
              <a:rPr lang="en-GB" sz="2000" b="1" dirty="0" smtClean="0">
                <a:solidFill>
                  <a:schemeClr val="bg1"/>
                </a:solidFill>
              </a:rPr>
              <a:t>J. Leaver, P. Smith</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dirty="0" smtClean="0">
                <a:latin typeface="Calibri" pitchFamily="34" charset="0"/>
              </a:rPr>
              <a:t>Power Supply:</a:t>
            </a:r>
            <a:endParaRPr lang="en-GB" dirty="0"/>
          </a:p>
        </p:txBody>
      </p:sp>
      <p:sp>
        <p:nvSpPr>
          <p:cNvPr id="21507" name="Rectangle 3"/>
          <p:cNvSpPr>
            <a:spLocks noGrp="1"/>
          </p:cNvSpPr>
          <p:nvPr>
            <p:ph idx="1"/>
          </p:nvPr>
        </p:nvSpPr>
        <p:spPr>
          <a:xfrm>
            <a:off x="0" y="714357"/>
            <a:ext cx="4572000" cy="6143643"/>
          </a:xfrm>
        </p:spPr>
        <p:txBody>
          <a:bodyPr/>
          <a:lstStyle/>
          <a:p>
            <a:pPr marL="273050" indent="-273050">
              <a:lnSpc>
                <a:spcPct val="90000"/>
              </a:lnSpc>
              <a:spcBef>
                <a:spcPct val="60000"/>
              </a:spcBef>
            </a:pPr>
            <a:r>
              <a:rPr lang="en-GB" sz="2800" dirty="0" smtClean="0"/>
              <a:t>PCB layout complete</a:t>
            </a:r>
          </a:p>
          <a:p>
            <a:pPr marL="273050" indent="-273050">
              <a:lnSpc>
                <a:spcPct val="90000"/>
              </a:lnSpc>
              <a:spcBef>
                <a:spcPct val="60000"/>
              </a:spcBef>
            </a:pPr>
            <a:r>
              <a:rPr lang="en-GB" sz="2800" dirty="0" smtClean="0"/>
              <a:t>Provides:</a:t>
            </a:r>
          </a:p>
          <a:p>
            <a:pPr marL="719138" lvl="1" indent="-266700">
              <a:lnSpc>
                <a:spcPct val="90000"/>
              </a:lnSpc>
              <a:spcBef>
                <a:spcPct val="60000"/>
              </a:spcBef>
            </a:pPr>
            <a:r>
              <a:rPr lang="en-GB" sz="2400" dirty="0" smtClean="0"/>
              <a:t>Digital:</a:t>
            </a:r>
          </a:p>
          <a:p>
            <a:pPr marL="1079500" lvl="2" indent="-180975">
              <a:lnSpc>
                <a:spcPct val="90000"/>
              </a:lnSpc>
              <a:spcBef>
                <a:spcPct val="60000"/>
              </a:spcBef>
              <a:buFont typeface="Arial" charset="0"/>
              <a:buNone/>
            </a:pPr>
            <a:r>
              <a:rPr lang="en-GB" sz="2000" dirty="0" smtClean="0"/>
              <a:t>2 x 5V (4A each)</a:t>
            </a:r>
          </a:p>
          <a:p>
            <a:pPr marL="1079500" lvl="2" indent="-180975">
              <a:lnSpc>
                <a:spcPct val="90000"/>
              </a:lnSpc>
              <a:spcBef>
                <a:spcPct val="60000"/>
              </a:spcBef>
              <a:buFont typeface="Arial" charset="0"/>
              <a:buNone/>
            </a:pPr>
            <a:r>
              <a:rPr lang="en-GB" sz="2000" dirty="0" smtClean="0"/>
              <a:t>3.3V (4.5A)</a:t>
            </a:r>
          </a:p>
          <a:p>
            <a:pPr marL="719138" lvl="1" indent="-266700">
              <a:lnSpc>
                <a:spcPct val="90000"/>
              </a:lnSpc>
              <a:spcBef>
                <a:spcPct val="60000"/>
              </a:spcBef>
            </a:pPr>
            <a:r>
              <a:rPr lang="en-GB" sz="2400" dirty="0" smtClean="0"/>
              <a:t>Analogue (low noise):</a:t>
            </a:r>
          </a:p>
          <a:p>
            <a:pPr marL="1079500" lvl="2" indent="-180975">
              <a:lnSpc>
                <a:spcPct val="90000"/>
              </a:lnSpc>
              <a:spcBef>
                <a:spcPct val="60000"/>
              </a:spcBef>
              <a:buFont typeface="Arial" charset="0"/>
              <a:buNone/>
            </a:pPr>
            <a:r>
              <a:rPr lang="en-GB" sz="2000" dirty="0" smtClean="0"/>
              <a:t>+/- 5V (1A each)</a:t>
            </a:r>
          </a:p>
          <a:p>
            <a:pPr marL="1079500" lvl="2" indent="-180975">
              <a:lnSpc>
                <a:spcPct val="90000"/>
              </a:lnSpc>
              <a:spcBef>
                <a:spcPct val="60000"/>
              </a:spcBef>
              <a:buFont typeface="Arial" charset="0"/>
              <a:buNone/>
            </a:pPr>
            <a:r>
              <a:rPr lang="en-GB" sz="2000" dirty="0" smtClean="0"/>
              <a:t>+/- 3.3V (1A each)</a:t>
            </a:r>
          </a:p>
          <a:p>
            <a:pPr marL="273050" indent="-273050">
              <a:lnSpc>
                <a:spcPct val="90000"/>
              </a:lnSpc>
              <a:spcBef>
                <a:spcPct val="60000"/>
              </a:spcBef>
            </a:pPr>
            <a:r>
              <a:rPr lang="en-GB" sz="2800" dirty="0" smtClean="0"/>
              <a:t>Will be sent for manufacture within 1-2 weeks</a:t>
            </a:r>
          </a:p>
        </p:txBody>
      </p:sp>
      <p:pic>
        <p:nvPicPr>
          <p:cNvPr id="21510" name="Picture 6" descr="TargetControllerPSU"/>
          <p:cNvPicPr>
            <a:picLocks noChangeAspect="1" noChangeArrowheads="1"/>
          </p:cNvPicPr>
          <p:nvPr/>
        </p:nvPicPr>
        <p:blipFill>
          <a:blip r:embed="rId2" cstate="print"/>
          <a:srcRect/>
          <a:stretch>
            <a:fillRect/>
          </a:stretch>
        </p:blipFill>
        <p:spPr bwMode="auto">
          <a:xfrm rot="16200000">
            <a:off x="3444945" y="1243687"/>
            <a:ext cx="6142543" cy="5040558"/>
          </a:xfrm>
          <a:prstGeom prst="rect">
            <a:avLst/>
          </a:prstGeom>
          <a:noFill/>
        </p:spPr>
      </p:pic>
      <p:sp>
        <p:nvSpPr>
          <p:cNvPr id="6" name="TextBox 5"/>
          <p:cNvSpPr txBox="1"/>
          <p:nvPr/>
        </p:nvSpPr>
        <p:spPr>
          <a:xfrm>
            <a:off x="0" y="0"/>
            <a:ext cx="2054922" cy="400110"/>
          </a:xfrm>
          <a:prstGeom prst="rect">
            <a:avLst/>
          </a:prstGeom>
          <a:noFill/>
        </p:spPr>
        <p:txBody>
          <a:bodyPr wrap="none" rtlCol="0">
            <a:spAutoFit/>
          </a:bodyPr>
          <a:lstStyle/>
          <a:p>
            <a:r>
              <a:rPr lang="en-GB" sz="2000" b="1" dirty="0" smtClean="0">
                <a:solidFill>
                  <a:schemeClr val="bg1"/>
                </a:solidFill>
              </a:rPr>
              <a:t>J. Leaver, P. Smith</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pic>
        <p:nvPicPr>
          <p:cNvPr id="54275" name="Picture 3"/>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 name="TextBox 5"/>
          <p:cNvSpPr txBox="1"/>
          <p:nvPr/>
        </p:nvSpPr>
        <p:spPr>
          <a:xfrm>
            <a:off x="0" y="0"/>
            <a:ext cx="1360757" cy="338554"/>
          </a:xfrm>
          <a:prstGeom prst="rect">
            <a:avLst/>
          </a:prstGeom>
          <a:noFill/>
        </p:spPr>
        <p:txBody>
          <a:bodyPr wrap="none" rtlCol="0">
            <a:spAutoFit/>
          </a:bodyPr>
          <a:lstStyle/>
          <a:p>
            <a:r>
              <a:rPr lang="en-GB" sz="1600" b="1" dirty="0" smtClean="0"/>
              <a:t>For Yagmur ...</a:t>
            </a:r>
            <a:endParaRPr lang="en-GB" sz="1600" b="1" dirty="0" err="1" smtClean="0"/>
          </a:p>
        </p:txBody>
      </p:sp>
      <p:sp>
        <p:nvSpPr>
          <p:cNvPr id="7" name="TextBox 6"/>
          <p:cNvSpPr txBox="1"/>
          <p:nvPr/>
        </p:nvSpPr>
        <p:spPr>
          <a:xfrm>
            <a:off x="7220525" y="6519446"/>
            <a:ext cx="1923475" cy="338554"/>
          </a:xfrm>
          <a:prstGeom prst="rect">
            <a:avLst/>
          </a:prstGeom>
          <a:noFill/>
        </p:spPr>
        <p:txBody>
          <a:bodyPr wrap="none" rtlCol="0">
            <a:spAutoFit/>
          </a:bodyPr>
          <a:lstStyle/>
          <a:p>
            <a:r>
              <a:rPr lang="en-GB" sz="1600" b="1" dirty="0" smtClean="0"/>
              <a:t>... It could be worse!</a:t>
            </a:r>
            <a:endParaRPr lang="en-GB" sz="1600" b="1" dirty="0" err="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2000" fill="hold"/>
                                        <p:tgtEl>
                                          <p:spTgt spid="54275"/>
                                        </p:tgtEl>
                                        <p:attrNameLst>
                                          <p:attrName>ppt_w</p:attrName>
                                        </p:attrNameLst>
                                      </p:cBhvr>
                                      <p:tavLst>
                                        <p:tav tm="0">
                                          <p:val>
                                            <p:fltVal val="0"/>
                                          </p:val>
                                        </p:tav>
                                        <p:tav tm="100000">
                                          <p:val>
                                            <p:strVal val="#ppt_w"/>
                                          </p:val>
                                        </p:tav>
                                      </p:tavLst>
                                    </p:anim>
                                    <p:anim calcmode="lin" valueType="num">
                                      <p:cBhvr>
                                        <p:cTn id="8" dur="2000" fill="hold"/>
                                        <p:tgtEl>
                                          <p:spTgt spid="54275"/>
                                        </p:tgtEl>
                                        <p:attrNameLst>
                                          <p:attrName>ppt_h</p:attrName>
                                        </p:attrNameLst>
                                      </p:cBhvr>
                                      <p:tavLst>
                                        <p:tav tm="0">
                                          <p:val>
                                            <p:fltVal val="0"/>
                                          </p:val>
                                        </p:tav>
                                        <p:tav tm="100000">
                                          <p:val>
                                            <p:strVal val="#ppt_h"/>
                                          </p:val>
                                        </p:tav>
                                      </p:tavLst>
                                    </p:anim>
                                    <p:anim calcmode="lin" valueType="num">
                                      <p:cBhvr>
                                        <p:cTn id="9" dur="2000" fill="hold"/>
                                        <p:tgtEl>
                                          <p:spTgt spid="54275"/>
                                        </p:tgtEl>
                                        <p:attrNameLst>
                                          <p:attrName>ppt_x</p:attrName>
                                        </p:attrNameLst>
                                      </p:cBhvr>
                                      <p:tavLst>
                                        <p:tav tm="0">
                                          <p:val>
                                            <p:fltVal val="0.5"/>
                                          </p:val>
                                        </p:tav>
                                        <p:tav tm="100000">
                                          <p:val>
                                            <p:strVal val="#ppt_x"/>
                                          </p:val>
                                        </p:tav>
                                      </p:tavLst>
                                    </p:anim>
                                    <p:anim calcmode="lin" valueType="num">
                                      <p:cBhvr>
                                        <p:cTn id="10" dur="2000" fill="hold"/>
                                        <p:tgtEl>
                                          <p:spTgt spid="54275"/>
                                        </p:tgtEl>
                                        <p:attrNameLst>
                                          <p:attrName>ppt_y</p:attrName>
                                        </p:attrNameLst>
                                      </p:cBhvr>
                                      <p:tavLst>
                                        <p:tav tm="0">
                                          <p:val>
                                            <p:fltVal val="0.5"/>
                                          </p:val>
                                        </p:tav>
                                        <p:tav tm="100000">
                                          <p:val>
                                            <p:strVal val="#ppt_y"/>
                                          </p:val>
                                        </p:tav>
                                      </p:tavLst>
                                    </p:anim>
                                  </p:childTnLst>
                                </p:cTn>
                              </p:par>
                              <p:par>
                                <p:cTn id="11" presetID="10" presetClass="exit" presetSubtype="0" fill="hold" nodeType="withEffect">
                                  <p:stCondLst>
                                    <p:cond delay="0"/>
                                  </p:stCondLst>
                                  <p:childTnLst>
                                    <p:animEffect transition="out" filter="fade">
                                      <p:cBhvr>
                                        <p:cTn id="12" dur="2000"/>
                                        <p:tgtEl>
                                          <p:spTgt spid="54274"/>
                                        </p:tgtEl>
                                      </p:cBhvr>
                                    </p:animEffect>
                                    <p:set>
                                      <p:cBhvr>
                                        <p:cTn id="13" dur="1" fill="hold">
                                          <p:stCondLst>
                                            <p:cond delay="1999"/>
                                          </p:stCondLst>
                                        </p:cTn>
                                        <p:tgtEl>
                                          <p:spTgt spid="542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BPS: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Target BPS </a:t>
            </a:r>
            <a:r>
              <a:rPr lang="en-GB" dirty="0" err="1" smtClean="0"/>
              <a:t>mtg</a:t>
            </a:r>
            <a:r>
              <a:rPr lang="en-GB" dirty="0" smtClean="0"/>
              <a:t> between MICE target electronics experts and ISIS BPS experts, 04Aug10 concluded that:</a:t>
            </a:r>
          </a:p>
          <a:p>
            <a:pPr lvl="1"/>
            <a:r>
              <a:rPr lang="en-GB" dirty="0" smtClean="0"/>
              <a:t>MICE target system will generate BPS signal from firmware in Phase I controller upgrade;</a:t>
            </a:r>
          </a:p>
          <a:p>
            <a:pPr lvl="2"/>
            <a:r>
              <a:rPr lang="en-GB" dirty="0" smtClean="0"/>
              <a:t>Target bad signal generated from:</a:t>
            </a:r>
          </a:p>
          <a:p>
            <a:pPr lvl="3"/>
            <a:r>
              <a:rPr lang="en-GB" dirty="0" smtClean="0"/>
              <a:t>Beam-centre distance out of tolerance;</a:t>
            </a:r>
          </a:p>
          <a:p>
            <a:pPr lvl="3"/>
            <a:r>
              <a:rPr lang="en-GB" dirty="0" smtClean="0"/>
              <a:t>Start time or duration of dip out of tolerance;</a:t>
            </a:r>
          </a:p>
          <a:p>
            <a:pPr lvl="3"/>
            <a:r>
              <a:rPr lang="en-GB" dirty="0" smtClean="0"/>
              <a:t>Start position and BPS hold position out of tolerance;</a:t>
            </a:r>
          </a:p>
          <a:p>
            <a:r>
              <a:rPr lang="en-GB" dirty="0" smtClean="0"/>
              <a:t>BPS upgrade is now included in the target DAQ/controls schedule:</a:t>
            </a:r>
          </a:p>
          <a:p>
            <a:pPr lvl="1"/>
            <a:r>
              <a:rPr lang="en-GB" dirty="0" smtClean="0"/>
              <a:t>Specification document drafted;</a:t>
            </a:r>
          </a:p>
          <a:p>
            <a:pPr lvl="1"/>
            <a:r>
              <a:rPr lang="en-GB" dirty="0" smtClean="0"/>
              <a:t>First steps in development of firmware taken</a:t>
            </a:r>
          </a:p>
        </p:txBody>
      </p:sp>
      <p:sp>
        <p:nvSpPr>
          <p:cNvPr id="4" name="TextBox 3"/>
          <p:cNvSpPr txBox="1"/>
          <p:nvPr/>
        </p:nvSpPr>
        <p:spPr>
          <a:xfrm>
            <a:off x="0" y="0"/>
            <a:ext cx="2054922" cy="400110"/>
          </a:xfrm>
          <a:prstGeom prst="rect">
            <a:avLst/>
          </a:prstGeom>
          <a:noFill/>
        </p:spPr>
        <p:txBody>
          <a:bodyPr wrap="none" rtlCol="0">
            <a:spAutoFit/>
          </a:bodyPr>
          <a:lstStyle/>
          <a:p>
            <a:r>
              <a:rPr lang="en-GB" sz="2000" b="1" dirty="0" smtClean="0">
                <a:solidFill>
                  <a:schemeClr val="bg1"/>
                </a:solidFill>
              </a:rPr>
              <a:t>J. Leaver, P. Smith</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15616" y="5589240"/>
            <a:ext cx="6840760" cy="646331"/>
          </a:xfrm>
          <a:prstGeom prst="rect">
            <a:avLst/>
          </a:prstGeom>
          <a:noFill/>
        </p:spPr>
        <p:txBody>
          <a:bodyPr wrap="square" rtlCol="0">
            <a:spAutoFit/>
          </a:bodyPr>
          <a:lstStyle/>
          <a:p>
            <a:pPr algn="ctr"/>
            <a:r>
              <a:rPr lang="en-GB" dirty="0" smtClean="0">
                <a:solidFill>
                  <a:schemeClr val="bg1"/>
                </a:solidFill>
              </a:rPr>
              <a:t>Target Setup at Sheffield for a soak test of the new target controller and to generate some data </a:t>
            </a:r>
            <a:r>
              <a:rPr lang="en-GB" smtClean="0">
                <a:solidFill>
                  <a:schemeClr val="bg1"/>
                </a:solidFill>
              </a:rPr>
              <a:t>for the BPS </a:t>
            </a:r>
            <a:r>
              <a:rPr lang="en-GB" dirty="0" smtClean="0">
                <a:solidFill>
                  <a:schemeClr val="bg1"/>
                </a:solidFill>
              </a:rPr>
              <a:t>implementation</a:t>
            </a:r>
            <a:endParaRPr lang="en-GB" dirty="0">
              <a:solidFill>
                <a:schemeClr val="bg1"/>
              </a:solidFill>
            </a:endParaRPr>
          </a:p>
        </p:txBody>
      </p:sp>
      <p:pic>
        <p:nvPicPr>
          <p:cNvPr id="6" name="Picture 5" descr="DSCF0001.JPG"/>
          <p:cNvPicPr>
            <a:picLocks noChangeAspect="1"/>
          </p:cNvPicPr>
          <p:nvPr/>
        </p:nvPicPr>
        <p:blipFill>
          <a:blip r:embed="rId2" cstate="print"/>
          <a:stretch>
            <a:fillRect/>
          </a:stretch>
        </p:blipFill>
        <p:spPr>
          <a:xfrm>
            <a:off x="1691680" y="1124744"/>
            <a:ext cx="5760000" cy="4320000"/>
          </a:xfrm>
          <a:prstGeom prst="rect">
            <a:avLst/>
          </a:prstGeom>
          <a:ln w="28575">
            <a:solidFill>
              <a:srgbClr val="FF0000"/>
            </a:solidFill>
          </a:ln>
        </p:spPr>
      </p:pic>
      <p:sp>
        <p:nvSpPr>
          <p:cNvPr id="7" name="TextBox 6"/>
          <p:cNvSpPr txBox="1"/>
          <p:nvPr/>
        </p:nvSpPr>
        <p:spPr>
          <a:xfrm>
            <a:off x="323528" y="3068960"/>
            <a:ext cx="1296144" cy="923330"/>
          </a:xfrm>
          <a:prstGeom prst="rect">
            <a:avLst/>
          </a:prstGeom>
          <a:noFill/>
        </p:spPr>
        <p:txBody>
          <a:bodyPr wrap="square" rtlCol="0">
            <a:spAutoFit/>
          </a:bodyPr>
          <a:lstStyle/>
          <a:p>
            <a:pPr algn="ctr"/>
            <a:r>
              <a:rPr lang="en-GB" dirty="0" smtClean="0">
                <a:solidFill>
                  <a:schemeClr val="bg1"/>
                </a:solidFill>
              </a:rPr>
              <a:t>Target (Older design)</a:t>
            </a:r>
            <a:endParaRPr lang="en-GB" dirty="0">
              <a:solidFill>
                <a:schemeClr val="bg1"/>
              </a:solidFill>
            </a:endParaRPr>
          </a:p>
        </p:txBody>
      </p:sp>
      <p:sp>
        <p:nvSpPr>
          <p:cNvPr id="8" name="TextBox 7"/>
          <p:cNvSpPr txBox="1"/>
          <p:nvPr/>
        </p:nvSpPr>
        <p:spPr>
          <a:xfrm>
            <a:off x="323528" y="1340768"/>
            <a:ext cx="1296144" cy="646331"/>
          </a:xfrm>
          <a:prstGeom prst="rect">
            <a:avLst/>
          </a:prstGeom>
          <a:noFill/>
        </p:spPr>
        <p:txBody>
          <a:bodyPr wrap="square" rtlCol="0">
            <a:spAutoFit/>
          </a:bodyPr>
          <a:lstStyle/>
          <a:p>
            <a:pPr algn="ctr"/>
            <a:r>
              <a:rPr lang="en-GB" dirty="0" smtClean="0">
                <a:solidFill>
                  <a:schemeClr val="bg1"/>
                </a:solidFill>
              </a:rPr>
              <a:t>New Target</a:t>
            </a:r>
          </a:p>
          <a:p>
            <a:pPr algn="ctr"/>
            <a:r>
              <a:rPr lang="en-GB" dirty="0" smtClean="0">
                <a:solidFill>
                  <a:schemeClr val="bg1"/>
                </a:solidFill>
              </a:rPr>
              <a:t>Controller</a:t>
            </a:r>
            <a:endParaRPr lang="en-GB" dirty="0">
              <a:solidFill>
                <a:schemeClr val="bg1"/>
              </a:solidFill>
            </a:endParaRPr>
          </a:p>
        </p:txBody>
      </p:sp>
      <p:sp>
        <p:nvSpPr>
          <p:cNvPr id="9" name="TextBox 8"/>
          <p:cNvSpPr txBox="1"/>
          <p:nvPr/>
        </p:nvSpPr>
        <p:spPr>
          <a:xfrm>
            <a:off x="7596336" y="1124744"/>
            <a:ext cx="1296144" cy="1477328"/>
          </a:xfrm>
          <a:prstGeom prst="rect">
            <a:avLst/>
          </a:prstGeom>
          <a:noFill/>
        </p:spPr>
        <p:txBody>
          <a:bodyPr wrap="square" rtlCol="0">
            <a:spAutoFit/>
          </a:bodyPr>
          <a:lstStyle/>
          <a:p>
            <a:pPr algn="ctr"/>
            <a:r>
              <a:rPr lang="en-GB" dirty="0" smtClean="0">
                <a:solidFill>
                  <a:schemeClr val="bg1"/>
                </a:solidFill>
              </a:rPr>
              <a:t>DAQ &amp;</a:t>
            </a:r>
          </a:p>
          <a:p>
            <a:pPr algn="ctr"/>
            <a:r>
              <a:rPr lang="en-GB" dirty="0" smtClean="0">
                <a:solidFill>
                  <a:schemeClr val="bg1"/>
                </a:solidFill>
              </a:rPr>
              <a:t>Target Control PC and DAQ electronics</a:t>
            </a:r>
            <a:endParaRPr lang="en-GB" dirty="0">
              <a:solidFill>
                <a:schemeClr val="bg1"/>
              </a:solidFill>
            </a:endParaRPr>
          </a:p>
        </p:txBody>
      </p:sp>
      <p:sp>
        <p:nvSpPr>
          <p:cNvPr id="10" name="TextBox 9"/>
          <p:cNvSpPr txBox="1"/>
          <p:nvPr/>
        </p:nvSpPr>
        <p:spPr>
          <a:xfrm>
            <a:off x="7668344" y="3573016"/>
            <a:ext cx="1296144" cy="923330"/>
          </a:xfrm>
          <a:prstGeom prst="rect">
            <a:avLst/>
          </a:prstGeom>
          <a:noFill/>
        </p:spPr>
        <p:txBody>
          <a:bodyPr wrap="square" rtlCol="0">
            <a:spAutoFit/>
          </a:bodyPr>
          <a:lstStyle/>
          <a:p>
            <a:pPr algn="ctr"/>
            <a:r>
              <a:rPr lang="en-GB" dirty="0" smtClean="0">
                <a:solidFill>
                  <a:schemeClr val="bg1"/>
                </a:solidFill>
              </a:rPr>
              <a:t>Target PSU</a:t>
            </a:r>
          </a:p>
          <a:p>
            <a:pPr algn="ctr"/>
            <a:r>
              <a:rPr lang="en-GB" dirty="0" smtClean="0">
                <a:solidFill>
                  <a:schemeClr val="bg1"/>
                </a:solidFill>
              </a:rPr>
              <a:t>And Temp Monitoring</a:t>
            </a:r>
            <a:endParaRPr lang="en-GB" dirty="0">
              <a:solidFill>
                <a:schemeClr val="bg1"/>
              </a:solidFill>
            </a:endParaRPr>
          </a:p>
        </p:txBody>
      </p:sp>
      <p:cxnSp>
        <p:nvCxnSpPr>
          <p:cNvPr id="12" name="Straight Arrow Connector 11"/>
          <p:cNvCxnSpPr>
            <a:stCxn id="8" idx="3"/>
          </p:cNvCxnSpPr>
          <p:nvPr/>
        </p:nvCxnSpPr>
        <p:spPr>
          <a:xfrm>
            <a:off x="1619672" y="1663934"/>
            <a:ext cx="2232248" cy="90097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3"/>
          </p:cNvCxnSpPr>
          <p:nvPr/>
        </p:nvCxnSpPr>
        <p:spPr>
          <a:xfrm>
            <a:off x="1619672" y="3530625"/>
            <a:ext cx="864096" cy="42391"/>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1"/>
          </p:cNvCxnSpPr>
          <p:nvPr/>
        </p:nvCxnSpPr>
        <p:spPr>
          <a:xfrm rot="10800000" flipV="1">
            <a:off x="5292080" y="1863408"/>
            <a:ext cx="2304256" cy="1493584"/>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0" idx="1"/>
          </p:cNvCxnSpPr>
          <p:nvPr/>
        </p:nvCxnSpPr>
        <p:spPr>
          <a:xfrm rot="10800000" flipV="1">
            <a:off x="6732240" y="4034680"/>
            <a:ext cx="936104" cy="42391"/>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668344" y="4869160"/>
            <a:ext cx="1296144" cy="646331"/>
          </a:xfrm>
          <a:prstGeom prst="rect">
            <a:avLst/>
          </a:prstGeom>
          <a:noFill/>
        </p:spPr>
        <p:txBody>
          <a:bodyPr wrap="square" rtlCol="0">
            <a:spAutoFit/>
          </a:bodyPr>
          <a:lstStyle/>
          <a:p>
            <a:pPr algn="ctr"/>
            <a:r>
              <a:rPr lang="en-GB" dirty="0" smtClean="0">
                <a:solidFill>
                  <a:schemeClr val="bg1"/>
                </a:solidFill>
              </a:rPr>
              <a:t>Target User Interface!</a:t>
            </a:r>
            <a:endParaRPr lang="en-GB" dirty="0">
              <a:solidFill>
                <a:schemeClr val="bg1"/>
              </a:solidFill>
            </a:endParaRPr>
          </a:p>
        </p:txBody>
      </p:sp>
      <p:cxnSp>
        <p:nvCxnSpPr>
          <p:cNvPr id="25" name="Straight Arrow Connector 24"/>
          <p:cNvCxnSpPr>
            <a:stCxn id="24" idx="1"/>
          </p:cNvCxnSpPr>
          <p:nvPr/>
        </p:nvCxnSpPr>
        <p:spPr>
          <a:xfrm rot="10800000">
            <a:off x="5076056" y="4365104"/>
            <a:ext cx="2592288" cy="827222"/>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0" y="0"/>
            <a:ext cx="2054922" cy="400110"/>
          </a:xfrm>
          <a:prstGeom prst="rect">
            <a:avLst/>
          </a:prstGeom>
          <a:noFill/>
        </p:spPr>
        <p:txBody>
          <a:bodyPr wrap="none" rtlCol="0">
            <a:spAutoFit/>
          </a:bodyPr>
          <a:lstStyle/>
          <a:p>
            <a:r>
              <a:rPr lang="en-GB" sz="2000" b="1" dirty="0" smtClean="0">
                <a:solidFill>
                  <a:schemeClr val="bg1"/>
                </a:solidFill>
              </a:rPr>
              <a:t>J. Leaver, P. Smith</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Schedule:</a:t>
            </a:r>
            <a:endParaRPr lang="en-GB" dirty="0"/>
          </a:p>
        </p:txBody>
      </p:sp>
      <p:sp>
        <p:nvSpPr>
          <p:cNvPr id="6" name="Text Placeholder 5"/>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T2: re-assembly and test:</a:t>
            </a:r>
            <a:endParaRPr lang="en-GB" dirty="0"/>
          </a:p>
        </p:txBody>
      </p:sp>
      <p:pic>
        <p:nvPicPr>
          <p:cNvPr id="52227" name="Picture 3"/>
          <p:cNvPicPr>
            <a:picLocks noChangeAspect="1" noChangeArrowheads="1"/>
          </p:cNvPicPr>
          <p:nvPr/>
        </p:nvPicPr>
        <p:blipFill>
          <a:blip r:embed="rId2" cstate="print"/>
          <a:srcRect/>
          <a:stretch>
            <a:fillRect/>
          </a:stretch>
        </p:blipFill>
        <p:spPr bwMode="auto">
          <a:xfrm>
            <a:off x="179512" y="683835"/>
            <a:ext cx="8806947" cy="6081141"/>
          </a:xfrm>
          <a:prstGeom prst="rect">
            <a:avLst/>
          </a:prstGeom>
          <a:noFill/>
          <a:ln w="28575">
            <a:solidFill>
              <a:srgbClr val="FF0000"/>
            </a:solidFill>
            <a:miter lim="800000"/>
            <a:headEnd/>
            <a:tailEnd/>
          </a:ln>
        </p:spPr>
      </p:pic>
      <p:sp>
        <p:nvSpPr>
          <p:cNvPr id="6" name="Oval 5"/>
          <p:cNvSpPr/>
          <p:nvPr/>
        </p:nvSpPr>
        <p:spPr>
          <a:xfrm>
            <a:off x="2309118" y="1185863"/>
            <a:ext cx="144016" cy="1402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7222644" y="6412150"/>
            <a:ext cx="144016" cy="1402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4788024" y="1268760"/>
            <a:ext cx="144016" cy="1402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4940269" y="1161473"/>
            <a:ext cx="1484381" cy="338554"/>
          </a:xfrm>
          <a:prstGeom prst="rect">
            <a:avLst/>
          </a:prstGeom>
          <a:noFill/>
        </p:spPr>
        <p:txBody>
          <a:bodyPr wrap="none" rtlCol="0">
            <a:spAutoFit/>
          </a:bodyPr>
          <a:lstStyle/>
          <a:p>
            <a:r>
              <a:rPr lang="en-GB" sz="1600" b="1" dirty="0" smtClean="0">
                <a:solidFill>
                  <a:srgbClr val="FF0000"/>
                </a:solidFill>
              </a:rPr>
              <a:t>Decision points</a:t>
            </a:r>
          </a:p>
        </p:txBody>
      </p:sp>
      <p:cxnSp>
        <p:nvCxnSpPr>
          <p:cNvPr id="10" name="Straight Connector 9"/>
          <p:cNvCxnSpPr/>
          <p:nvPr/>
        </p:nvCxnSpPr>
        <p:spPr>
          <a:xfrm rot="5400000">
            <a:off x="752492" y="5637420"/>
            <a:ext cx="22566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DAQ and control:</a:t>
            </a:r>
            <a:endParaRPr lang="en-GB" dirty="0"/>
          </a:p>
        </p:txBody>
      </p:sp>
      <p:pic>
        <p:nvPicPr>
          <p:cNvPr id="53250" name="Picture 2"/>
          <p:cNvPicPr>
            <a:picLocks noChangeAspect="1" noChangeArrowheads="1"/>
          </p:cNvPicPr>
          <p:nvPr/>
        </p:nvPicPr>
        <p:blipFill>
          <a:blip r:embed="rId2" cstate="print"/>
          <a:srcRect/>
          <a:stretch>
            <a:fillRect/>
          </a:stretch>
        </p:blipFill>
        <p:spPr bwMode="auto">
          <a:xfrm>
            <a:off x="107504" y="764704"/>
            <a:ext cx="8987708" cy="5688632"/>
          </a:xfrm>
          <a:prstGeom prst="rect">
            <a:avLst/>
          </a:prstGeom>
          <a:noFill/>
          <a:ln w="28575">
            <a:solidFill>
              <a:srgbClr val="FF0000"/>
            </a:solidFill>
            <a:miter lim="800000"/>
            <a:headEnd/>
            <a:tailEnd/>
          </a:ln>
        </p:spPr>
      </p:pic>
      <p:cxnSp>
        <p:nvCxnSpPr>
          <p:cNvPr id="6" name="Straight Connector 5"/>
          <p:cNvCxnSpPr/>
          <p:nvPr/>
        </p:nvCxnSpPr>
        <p:spPr>
          <a:xfrm rot="5400000">
            <a:off x="1363084" y="3720223"/>
            <a:ext cx="547260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Conclusions:</a:t>
            </a:r>
            <a:endParaRPr lang="en-GB" dirty="0"/>
          </a:p>
        </p:txBody>
      </p:sp>
      <p:sp>
        <p:nvSpPr>
          <p:cNvPr id="6" name="Text Placeholder 5"/>
          <p:cNvSpPr>
            <a:spLocks noGrp="1"/>
          </p:cNvSpPr>
          <p:nvPr>
            <p:ph type="body" idx="1"/>
          </p:nvPr>
        </p:nvSpPr>
        <p:spPr/>
        <p:txBody>
          <a:bodyPr/>
          <a:lstStyle/>
          <a:p>
            <a:r>
              <a:rPr lang="en-GB" dirty="0" smtClean="0"/>
              <a:t>Target:</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T1: target installed in ISIS:</a:t>
            </a:r>
            <a:endParaRPr lang="en-GB" dirty="0"/>
          </a:p>
        </p:txBody>
      </p:sp>
      <p:sp>
        <p:nvSpPr>
          <p:cNvPr id="5" name="Content Placeholder 4"/>
          <p:cNvSpPr>
            <a:spLocks noGrp="1"/>
          </p:cNvSpPr>
          <p:nvPr>
            <p:ph idx="1"/>
          </p:nvPr>
        </p:nvSpPr>
        <p:spPr/>
        <p:txBody>
          <a:bodyPr/>
          <a:lstStyle/>
          <a:p>
            <a:r>
              <a:rPr lang="en-GB" dirty="0" smtClean="0"/>
              <a:t>Installed in ISIS 25</a:t>
            </a:r>
            <a:r>
              <a:rPr lang="en-GB" baseline="30000" dirty="0" smtClean="0"/>
              <a:t>th</a:t>
            </a:r>
            <a:r>
              <a:rPr lang="en-GB" dirty="0" smtClean="0"/>
              <a:t> August 2009:</a:t>
            </a:r>
          </a:p>
          <a:p>
            <a:pPr lvl="1"/>
            <a:r>
              <a:rPr lang="en-GB" dirty="0" smtClean="0"/>
              <a:t>Followed successful test in R78 – 50k good dips</a:t>
            </a:r>
            <a:endParaRPr lang="en-GB" dirty="0"/>
          </a:p>
        </p:txBody>
      </p:sp>
      <p:pic>
        <p:nvPicPr>
          <p:cNvPr id="2050" name="Picture 2"/>
          <p:cNvPicPr>
            <a:picLocks noChangeAspect="1" noChangeArrowheads="1"/>
          </p:cNvPicPr>
          <p:nvPr/>
        </p:nvPicPr>
        <p:blipFill>
          <a:blip r:embed="rId2" cstate="print"/>
          <a:srcRect/>
          <a:stretch>
            <a:fillRect/>
          </a:stretch>
        </p:blipFill>
        <p:spPr bwMode="auto">
          <a:xfrm>
            <a:off x="107504" y="2420888"/>
            <a:ext cx="4357687" cy="3141663"/>
          </a:xfrm>
          <a:prstGeom prst="rect">
            <a:avLst/>
          </a:prstGeom>
          <a:noFill/>
          <a:ln w="28575">
            <a:solidFill>
              <a:srgbClr val="FF0000"/>
            </a:solidFill>
            <a:miter lim="800000"/>
            <a:headEnd/>
            <a:tailEnd/>
          </a:ln>
        </p:spPr>
      </p:pic>
      <p:pic>
        <p:nvPicPr>
          <p:cNvPr id="2051" name="Picture 3"/>
          <p:cNvPicPr preferRelativeResize="0">
            <a:picLocks noChangeAspect="1" noChangeArrowheads="1"/>
          </p:cNvPicPr>
          <p:nvPr/>
        </p:nvPicPr>
        <p:blipFill>
          <a:blip r:embed="rId3" cstate="print"/>
          <a:srcRect/>
          <a:stretch>
            <a:fillRect/>
          </a:stretch>
        </p:blipFill>
        <p:spPr bwMode="auto">
          <a:xfrm>
            <a:off x="4676774" y="2194714"/>
            <a:ext cx="4367549" cy="4042598"/>
          </a:xfrm>
          <a:prstGeom prst="rect">
            <a:avLst/>
          </a:prstGeom>
          <a:noFill/>
          <a:ln w="28575">
            <a:solidFill>
              <a:srgbClr val="FF0000"/>
            </a:solid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92500"/>
          </a:bodyPr>
          <a:lstStyle/>
          <a:p>
            <a:r>
              <a:rPr lang="en-GB" dirty="0" smtClean="0"/>
              <a:t>Frustrating period following initial success in measuring magnetic properties of T2 stator</a:t>
            </a:r>
          </a:p>
          <a:p>
            <a:r>
              <a:rPr lang="en-GB" dirty="0" smtClean="0"/>
              <a:t>Believe that we’re back on track now:</a:t>
            </a:r>
          </a:p>
          <a:p>
            <a:pPr lvl="1"/>
            <a:r>
              <a:rPr lang="en-GB" dirty="0" smtClean="0"/>
              <a:t>Magnetic measurements taking place in DL now;</a:t>
            </a:r>
          </a:p>
          <a:p>
            <a:pPr lvl="1"/>
            <a:r>
              <a:rPr lang="en-GB" dirty="0" smtClean="0"/>
              <a:t>Review/decision point 11Oct10 for drilling of new bearings;</a:t>
            </a:r>
          </a:p>
          <a:p>
            <a:pPr lvl="2"/>
            <a:r>
              <a:rPr lang="en-GB" dirty="0" smtClean="0"/>
              <a:t>If positive, expect T2 under soak test ~end October</a:t>
            </a:r>
          </a:p>
          <a:p>
            <a:r>
              <a:rPr lang="en-GB" dirty="0" smtClean="0"/>
              <a:t>DAQ/control upgrade going well:</a:t>
            </a:r>
          </a:p>
          <a:p>
            <a:pPr lvl="1"/>
            <a:r>
              <a:rPr lang="en-GB" dirty="0" smtClean="0"/>
              <a:t>Additional work added to plan to implement BPS</a:t>
            </a:r>
          </a:p>
          <a:p>
            <a:r>
              <a:rPr lang="en-GB" dirty="0" smtClean="0"/>
              <a:t>With reliable target in our hands, will move to define ongoing development plan</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61950" y="339725"/>
            <a:ext cx="8420100" cy="6176963"/>
          </a:xfrm>
          <a:prstGeom prst="rect">
            <a:avLst/>
          </a:prstGeom>
          <a:noFill/>
          <a:ln w="28575">
            <a:solidFill>
              <a:srgbClr val="FF0000"/>
            </a:solidFill>
            <a:miter lim="800000"/>
            <a:headEnd/>
            <a:tailEnd/>
          </a:ln>
        </p:spPr>
      </p:pic>
      <p:sp>
        <p:nvSpPr>
          <p:cNvPr id="5" name="TextBox 4"/>
          <p:cNvSpPr txBox="1"/>
          <p:nvPr/>
        </p:nvSpPr>
        <p:spPr>
          <a:xfrm>
            <a:off x="0" y="0"/>
            <a:ext cx="1357038" cy="400110"/>
          </a:xfrm>
          <a:prstGeom prst="rect">
            <a:avLst/>
          </a:prstGeom>
          <a:noFill/>
        </p:spPr>
        <p:txBody>
          <a:bodyPr wrap="none" rtlCol="0">
            <a:spAutoFit/>
          </a:bodyPr>
          <a:lstStyle/>
          <a:p>
            <a:r>
              <a:rPr lang="en-GB" sz="2000" b="1" dirty="0" smtClean="0">
                <a:solidFill>
                  <a:schemeClr val="bg1"/>
                </a:solidFill>
              </a:rPr>
              <a:t>P. Hodgson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09575" y="409575"/>
            <a:ext cx="8324850" cy="6038850"/>
          </a:xfrm>
          <a:prstGeom prst="rect">
            <a:avLst/>
          </a:prstGeom>
          <a:noFill/>
          <a:ln w="28575">
            <a:solidFill>
              <a:srgbClr val="FF0000"/>
            </a:solidFill>
            <a:miter lim="800000"/>
            <a:headEnd/>
            <a:tailEnd/>
          </a:ln>
        </p:spPr>
      </p:pic>
      <p:sp>
        <p:nvSpPr>
          <p:cNvPr id="5" name="TextBox 4"/>
          <p:cNvSpPr txBox="1"/>
          <p:nvPr/>
        </p:nvSpPr>
        <p:spPr>
          <a:xfrm>
            <a:off x="0" y="0"/>
            <a:ext cx="1357038" cy="400110"/>
          </a:xfrm>
          <a:prstGeom prst="rect">
            <a:avLst/>
          </a:prstGeom>
          <a:noFill/>
        </p:spPr>
        <p:txBody>
          <a:bodyPr wrap="none" rtlCol="0">
            <a:spAutoFit/>
          </a:bodyPr>
          <a:lstStyle/>
          <a:p>
            <a:r>
              <a:rPr lang="en-GB" sz="2000" b="1" dirty="0" smtClean="0">
                <a:solidFill>
                  <a:schemeClr val="bg1"/>
                </a:solidFill>
              </a:rPr>
              <a:t>P. Hodgson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Target integrity test; history:</a:t>
            </a:r>
            <a:endParaRPr lang="en-GB" dirty="0"/>
          </a:p>
        </p:txBody>
      </p:sp>
      <p:sp>
        <p:nvSpPr>
          <p:cNvPr id="3" name="Content Placeholder 2"/>
          <p:cNvSpPr>
            <a:spLocks noGrp="1"/>
          </p:cNvSpPr>
          <p:nvPr>
            <p:ph idx="1"/>
          </p:nvPr>
        </p:nvSpPr>
        <p:spPr>
          <a:xfrm>
            <a:off x="0" y="5661247"/>
            <a:ext cx="9144000" cy="1196753"/>
          </a:xfrm>
        </p:spPr>
        <p:txBody>
          <a:bodyPr/>
          <a:lstStyle/>
          <a:p>
            <a:r>
              <a:rPr lang="en-GB" dirty="0" smtClean="0"/>
              <a:t>No evidence of degradation over year’s running</a:t>
            </a:r>
            <a:endParaRPr lang="en-GB" dirty="0"/>
          </a:p>
        </p:txBody>
      </p:sp>
      <p:pic>
        <p:nvPicPr>
          <p:cNvPr id="5123" name="Picture 3"/>
          <p:cNvPicPr>
            <a:picLocks noChangeAspect="1" noChangeArrowheads="1"/>
          </p:cNvPicPr>
          <p:nvPr/>
        </p:nvPicPr>
        <p:blipFill>
          <a:blip r:embed="rId2" cstate="print"/>
          <a:srcRect/>
          <a:stretch>
            <a:fillRect/>
          </a:stretch>
        </p:blipFill>
        <p:spPr bwMode="auto">
          <a:xfrm>
            <a:off x="1271947" y="764704"/>
            <a:ext cx="6600105" cy="4919704"/>
          </a:xfrm>
          <a:prstGeom prst="rect">
            <a:avLst/>
          </a:prstGeom>
          <a:noFill/>
          <a:ln w="28575">
            <a:solidFill>
              <a:srgbClr val="FF0000"/>
            </a:solidFill>
            <a:miter lim="800000"/>
            <a:headEnd/>
            <a:tailEnd/>
          </a:ln>
        </p:spPr>
      </p:pic>
      <p:sp>
        <p:nvSpPr>
          <p:cNvPr id="6" name="TextBox 5"/>
          <p:cNvSpPr txBox="1"/>
          <p:nvPr/>
        </p:nvSpPr>
        <p:spPr>
          <a:xfrm>
            <a:off x="0" y="0"/>
            <a:ext cx="1357038" cy="400110"/>
          </a:xfrm>
          <a:prstGeom prst="rect">
            <a:avLst/>
          </a:prstGeom>
          <a:noFill/>
        </p:spPr>
        <p:txBody>
          <a:bodyPr wrap="none" rtlCol="0">
            <a:spAutoFit/>
          </a:bodyPr>
          <a:lstStyle/>
          <a:p>
            <a:r>
              <a:rPr lang="en-GB" sz="2000" b="1" dirty="0" smtClean="0">
                <a:solidFill>
                  <a:schemeClr val="bg1"/>
                </a:solidFill>
              </a:rPr>
              <a:t>P. Hodgson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more detail: acceleration:</a:t>
            </a:r>
            <a:endParaRPr lang="en-GB" dirty="0"/>
          </a:p>
        </p:txBody>
      </p:sp>
      <p:sp>
        <p:nvSpPr>
          <p:cNvPr id="3" name="Content Placeholder 2"/>
          <p:cNvSpPr>
            <a:spLocks noGrp="1"/>
          </p:cNvSpPr>
          <p:nvPr>
            <p:ph idx="1"/>
          </p:nvPr>
        </p:nvSpPr>
        <p:spPr>
          <a:xfrm>
            <a:off x="0" y="6021287"/>
            <a:ext cx="9144000" cy="836713"/>
          </a:xfrm>
        </p:spPr>
        <p:txBody>
          <a:bodyPr>
            <a:normAutofit fontScale="77500" lnSpcReduction="20000"/>
          </a:bodyPr>
          <a:lstStyle/>
          <a:p>
            <a:r>
              <a:rPr lang="en-GB" dirty="0" smtClean="0"/>
              <a:t>Slight difference Nov09 to Jul10:</a:t>
            </a:r>
          </a:p>
          <a:p>
            <a:pPr lvl="1"/>
            <a:r>
              <a:rPr lang="en-GB" dirty="0" smtClean="0"/>
              <a:t>Do not believe behaviour indicates imminent issue</a:t>
            </a:r>
            <a:endParaRPr lang="en-GB" dirty="0"/>
          </a:p>
        </p:txBody>
      </p:sp>
      <p:pic>
        <p:nvPicPr>
          <p:cNvPr id="6146" name="Picture 2"/>
          <p:cNvPicPr>
            <a:picLocks noChangeAspect="1" noChangeArrowheads="1"/>
          </p:cNvPicPr>
          <p:nvPr/>
        </p:nvPicPr>
        <p:blipFill>
          <a:blip r:embed="rId2" cstate="print"/>
          <a:srcRect/>
          <a:stretch>
            <a:fillRect/>
          </a:stretch>
        </p:blipFill>
        <p:spPr bwMode="auto">
          <a:xfrm>
            <a:off x="466725" y="1444625"/>
            <a:ext cx="8210550" cy="3967163"/>
          </a:xfrm>
          <a:prstGeom prst="rect">
            <a:avLst/>
          </a:prstGeom>
          <a:noFill/>
          <a:ln w="28575">
            <a:solidFill>
              <a:srgbClr val="FF0000"/>
            </a:solidFill>
            <a:miter lim="800000"/>
            <a:headEnd/>
            <a:tailEnd/>
          </a:ln>
        </p:spPr>
      </p:pic>
      <p:sp>
        <p:nvSpPr>
          <p:cNvPr id="5" name="TextBox 4"/>
          <p:cNvSpPr txBox="1"/>
          <p:nvPr/>
        </p:nvSpPr>
        <p:spPr>
          <a:xfrm>
            <a:off x="0" y="0"/>
            <a:ext cx="1357038" cy="400110"/>
          </a:xfrm>
          <a:prstGeom prst="rect">
            <a:avLst/>
          </a:prstGeom>
          <a:noFill/>
        </p:spPr>
        <p:txBody>
          <a:bodyPr wrap="none" rtlCol="0">
            <a:spAutoFit/>
          </a:bodyPr>
          <a:lstStyle/>
          <a:p>
            <a:r>
              <a:rPr lang="en-GB" sz="2000" b="1" dirty="0" smtClean="0">
                <a:solidFill>
                  <a:schemeClr val="bg1"/>
                </a:solidFill>
              </a:rPr>
              <a:t>P. Hodgson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Visual inspection:</a:t>
            </a:r>
            <a:endParaRPr lang="en-GB" dirty="0"/>
          </a:p>
        </p:txBody>
      </p:sp>
      <p:sp>
        <p:nvSpPr>
          <p:cNvPr id="3" name="Content Placeholder 2"/>
          <p:cNvSpPr>
            <a:spLocks noGrp="1"/>
          </p:cNvSpPr>
          <p:nvPr>
            <p:ph idx="1"/>
          </p:nvPr>
        </p:nvSpPr>
        <p:spPr>
          <a:xfrm>
            <a:off x="0" y="6021287"/>
            <a:ext cx="9144000" cy="836713"/>
          </a:xfrm>
        </p:spPr>
        <p:txBody>
          <a:bodyPr/>
          <a:lstStyle/>
          <a:p>
            <a:r>
              <a:rPr lang="en-GB" dirty="0" smtClean="0"/>
              <a:t>No sign of dust or debris</a:t>
            </a:r>
            <a:endParaRPr lang="en-GB" dirty="0"/>
          </a:p>
        </p:txBody>
      </p:sp>
      <p:pic>
        <p:nvPicPr>
          <p:cNvPr id="7170" name="Picture 2"/>
          <p:cNvPicPr>
            <a:picLocks noChangeAspect="1" noChangeArrowheads="1"/>
          </p:cNvPicPr>
          <p:nvPr/>
        </p:nvPicPr>
        <p:blipFill>
          <a:blip r:embed="rId2" cstate="print"/>
          <a:srcRect/>
          <a:stretch>
            <a:fillRect/>
          </a:stretch>
        </p:blipFill>
        <p:spPr bwMode="auto">
          <a:xfrm>
            <a:off x="98387" y="1439738"/>
            <a:ext cx="8947225" cy="3978523"/>
          </a:xfrm>
          <a:prstGeom prst="rect">
            <a:avLst/>
          </a:prstGeom>
          <a:noFill/>
          <a:ln w="28575">
            <a:solidFill>
              <a:srgbClr val="FF0000"/>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600" b="1" dirty="0" err="1" smtClean="0">
            <a:solidFill>
              <a:srgbClr val="FFC000"/>
            </a:solidFill>
          </a:defRPr>
        </a:defPPr>
      </a:lstStyle>
    </a:txDef>
  </a:objectDefaults>
  <a:extraClrSchemeLst/>
</a:theme>
</file>

<file path=ppt/theme/theme2.xml><?xml version="1.0" encoding="utf-8"?>
<a:theme xmlns:a="http://schemas.openxmlformats.org/drawingml/2006/main" name="1_Data-proj-slides">
  <a:themeElements>
    <a:clrScheme name="Data-proj-slides 1">
      <a:dk1>
        <a:srgbClr val="000000"/>
      </a:dk1>
      <a:lt1>
        <a:srgbClr val="FFFFCC"/>
      </a:lt1>
      <a:dk2>
        <a:srgbClr val="4D4D4D"/>
      </a:dk2>
      <a:lt2>
        <a:srgbClr val="FFCC00"/>
      </a:lt2>
      <a:accent1>
        <a:srgbClr val="808000"/>
      </a:accent1>
      <a:accent2>
        <a:srgbClr val="CC9900"/>
      </a:accent2>
      <a:accent3>
        <a:srgbClr val="B2B2B2"/>
      </a:accent3>
      <a:accent4>
        <a:srgbClr val="DADAAE"/>
      </a:accent4>
      <a:accent5>
        <a:srgbClr val="C0C0AA"/>
      </a:accent5>
      <a:accent6>
        <a:srgbClr val="B98A00"/>
      </a:accent6>
      <a:hlink>
        <a:srgbClr val="CC6600"/>
      </a:hlink>
      <a:folHlink>
        <a:srgbClr val="969696"/>
      </a:folHlink>
    </a:clrScheme>
    <a:fontScheme name="Data-proj-slid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3200" b="1" i="0" u="none" strike="noStrike" cap="none" normalizeH="0" baseline="0" smtClean="0">
            <a:ln>
              <a:noFill/>
            </a:ln>
            <a:solidFill>
              <a:srgbClr val="FFCC00"/>
            </a:solidFill>
            <a:effectLst/>
            <a:latin typeface="Arial" charset="0"/>
            <a:cs typeface="Arial" charset="0"/>
          </a:defRPr>
        </a:defPPr>
      </a:lstStyle>
    </a:spDef>
    <a:lnDef>
      <a:spPr bwMode="auto">
        <a:xfrm>
          <a:off x="0" y="0"/>
          <a:ext cx="1" cy="1"/>
        </a:xfrm>
        <a:custGeom>
          <a:avLst/>
          <a:gdLst/>
          <a:ahLst/>
          <a:cxnLst/>
          <a:rect l="0" t="0" r="0" b="0"/>
          <a:pathLst/>
        </a:custGeom>
        <a:noFill/>
        <a:ln w="381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3200" b="1" i="0" u="none" strike="noStrike" cap="none" normalizeH="0" baseline="0" smtClean="0">
            <a:ln>
              <a:noFill/>
            </a:ln>
            <a:solidFill>
              <a:srgbClr val="FFCC00"/>
            </a:solidFill>
            <a:effectLst/>
            <a:latin typeface="Arial" charset="0"/>
            <a:cs typeface="Arial" charset="0"/>
          </a:defRPr>
        </a:defPPr>
      </a:lstStyle>
    </a:lnDef>
  </a:objectDefaults>
  <a:extraClrSchemeLst>
    <a:extraClrScheme>
      <a:clrScheme name="Data-proj-slides 1">
        <a:dk1>
          <a:srgbClr val="000000"/>
        </a:dk1>
        <a:lt1>
          <a:srgbClr val="FFFFCC"/>
        </a:lt1>
        <a:dk2>
          <a:srgbClr val="4D4D4D"/>
        </a:dk2>
        <a:lt2>
          <a:srgbClr val="FFCC00"/>
        </a:lt2>
        <a:accent1>
          <a:srgbClr val="808000"/>
        </a:accent1>
        <a:accent2>
          <a:srgbClr val="CC9900"/>
        </a:accent2>
        <a:accent3>
          <a:srgbClr val="B2B2B2"/>
        </a:accent3>
        <a:accent4>
          <a:srgbClr val="DADAAE"/>
        </a:accent4>
        <a:accent5>
          <a:srgbClr val="C0C0AA"/>
        </a:accent5>
        <a:accent6>
          <a:srgbClr val="B98A00"/>
        </a:accent6>
        <a:hlink>
          <a:srgbClr val="CC6600"/>
        </a:hlink>
        <a:folHlink>
          <a:srgbClr val="969696"/>
        </a:folHlink>
      </a:clrScheme>
      <a:clrMap bg1="dk2" tx1="lt1" bg2="dk1" tx2="lt2" accent1="accent1" accent2="accent2" accent3="accent3" accent4="accent4" accent5="accent5" accent6="accent6" hlink="hlink" folHlink="folHlink"/>
    </a:extraClrScheme>
    <a:extraClrScheme>
      <a:clrScheme name="Data-proj-slides 2">
        <a:dk1>
          <a:srgbClr val="660033"/>
        </a:dk1>
        <a:lt1>
          <a:srgbClr val="FFFFFF"/>
        </a:lt1>
        <a:dk2>
          <a:srgbClr val="B60009"/>
        </a:dk2>
        <a:lt2>
          <a:srgbClr val="B2B2B2"/>
        </a:lt2>
        <a:accent1>
          <a:srgbClr val="CCCC00"/>
        </a:accent1>
        <a:accent2>
          <a:srgbClr val="DE9ABC"/>
        </a:accent2>
        <a:accent3>
          <a:srgbClr val="FFFFFF"/>
        </a:accent3>
        <a:accent4>
          <a:srgbClr val="56002A"/>
        </a:accent4>
        <a:accent5>
          <a:srgbClr val="E2E2AA"/>
        </a:accent5>
        <a:accent6>
          <a:srgbClr val="C98BAA"/>
        </a:accent6>
        <a:hlink>
          <a:srgbClr val="FFAFAF"/>
        </a:hlink>
        <a:folHlink>
          <a:srgbClr val="969696"/>
        </a:folHlink>
      </a:clrScheme>
      <a:clrMap bg1="lt1" tx1="dk1" bg2="lt2" tx2="dk2" accent1="accent1" accent2="accent2" accent3="accent3" accent4="accent4" accent5="accent5" accent6="accent6" hlink="hlink" folHlink="folHlink"/>
    </a:extraClrScheme>
    <a:extraClrScheme>
      <a:clrScheme name="Data-proj-slides 3">
        <a:dk1>
          <a:srgbClr val="000000"/>
        </a:dk1>
        <a:lt1>
          <a:srgbClr val="FFFFFF"/>
        </a:lt1>
        <a:dk2>
          <a:srgbClr val="000000"/>
        </a:dk2>
        <a:lt2>
          <a:srgbClr val="B2B2B2"/>
        </a:lt2>
        <a:accent1>
          <a:srgbClr val="C0C0C0"/>
        </a:accent1>
        <a:accent2>
          <a:srgbClr val="DDDDDD"/>
        </a:accent2>
        <a:accent3>
          <a:srgbClr val="FFFFFF"/>
        </a:accent3>
        <a:accent4>
          <a:srgbClr val="000000"/>
        </a:accent4>
        <a:accent5>
          <a:srgbClr val="DCDCDC"/>
        </a:accent5>
        <a:accent6>
          <a:srgbClr val="C8C8C8"/>
        </a:accent6>
        <a:hlink>
          <a:srgbClr val="808080"/>
        </a:hlink>
        <a:folHlink>
          <a:srgbClr val="969696"/>
        </a:folHlink>
      </a:clrScheme>
      <a:clrMap bg1="lt1" tx1="dk1" bg2="lt2" tx2="dk2" accent1="accent1" accent2="accent2" accent3="accent3" accent4="accent4" accent5="accent5" accent6="accent6" hlink="hlink" folHlink="folHlink"/>
    </a:extraClrScheme>
    <a:extraClrScheme>
      <a:clrScheme name="Data-proj-slides 4">
        <a:dk1>
          <a:srgbClr val="2C2C42"/>
        </a:dk1>
        <a:lt1>
          <a:srgbClr val="FFFFCC"/>
        </a:lt1>
        <a:dk2>
          <a:srgbClr val="666699"/>
        </a:dk2>
        <a:lt2>
          <a:srgbClr val="FFCC00"/>
        </a:lt2>
        <a:accent1>
          <a:srgbClr val="FF9933"/>
        </a:accent1>
        <a:accent2>
          <a:srgbClr val="808000"/>
        </a:accent2>
        <a:accent3>
          <a:srgbClr val="B8B8CA"/>
        </a:accent3>
        <a:accent4>
          <a:srgbClr val="DADAAE"/>
        </a:accent4>
        <a:accent5>
          <a:srgbClr val="FFCAAD"/>
        </a:accent5>
        <a:accent6>
          <a:srgbClr val="737300"/>
        </a:accent6>
        <a:hlink>
          <a:srgbClr val="CC6600"/>
        </a:hlink>
        <a:folHlink>
          <a:srgbClr val="333399"/>
        </a:folHlink>
      </a:clrScheme>
      <a:clrMap bg1="dk2" tx1="lt1" bg2="dk1" tx2="lt2" accent1="accent1" accent2="accent2" accent3="accent3" accent4="accent4" accent5="accent5" accent6="accent6" hlink="hlink" folHlink="folHlink"/>
    </a:extraClrScheme>
    <a:extraClrScheme>
      <a:clrScheme name="Data-proj-slides 5">
        <a:dk1>
          <a:srgbClr val="50000F"/>
        </a:dk1>
        <a:lt1>
          <a:srgbClr val="FFCC00"/>
        </a:lt1>
        <a:dk2>
          <a:srgbClr val="800000"/>
        </a:dk2>
        <a:lt2>
          <a:srgbClr val="FFFFCC"/>
        </a:lt2>
        <a:accent1>
          <a:srgbClr val="808000"/>
        </a:accent1>
        <a:accent2>
          <a:srgbClr val="993366"/>
        </a:accent2>
        <a:accent3>
          <a:srgbClr val="C0AAAA"/>
        </a:accent3>
        <a:accent4>
          <a:srgbClr val="DAAE00"/>
        </a:accent4>
        <a:accent5>
          <a:srgbClr val="C0C0AA"/>
        </a:accent5>
        <a:accent6>
          <a:srgbClr val="8A2D5C"/>
        </a:accent6>
        <a:hlink>
          <a:srgbClr val="FF5050"/>
        </a:hlink>
        <a:folHlink>
          <a:srgbClr val="993300"/>
        </a:folHlink>
      </a:clrScheme>
      <a:clrMap bg1="dk2" tx1="lt1" bg2="dk1" tx2="lt2" accent1="accent1" accent2="accent2" accent3="accent3" accent4="accent4" accent5="accent5" accent6="accent6" hlink="hlink" folHlink="folHlink"/>
    </a:extraClrScheme>
    <a:extraClrScheme>
      <a:clrScheme name="Data-proj-slides 6">
        <a:dk1>
          <a:srgbClr val="333300"/>
        </a:dk1>
        <a:lt1>
          <a:srgbClr val="FFCC00"/>
        </a:lt1>
        <a:dk2>
          <a:srgbClr val="666633"/>
        </a:dk2>
        <a:lt2>
          <a:srgbClr val="FFFFCC"/>
        </a:lt2>
        <a:accent1>
          <a:srgbClr val="8F7401"/>
        </a:accent1>
        <a:accent2>
          <a:srgbClr val="CC6600"/>
        </a:accent2>
        <a:accent3>
          <a:srgbClr val="B8B8AD"/>
        </a:accent3>
        <a:accent4>
          <a:srgbClr val="DAAE00"/>
        </a:accent4>
        <a:accent5>
          <a:srgbClr val="C6BCAA"/>
        </a:accent5>
        <a:accent6>
          <a:srgbClr val="B95C00"/>
        </a:accent6>
        <a:hlink>
          <a:srgbClr val="666699"/>
        </a:hlink>
        <a:folHlink>
          <a:srgbClr val="808000"/>
        </a:folHlink>
      </a:clrScheme>
      <a:clrMap bg1="dk2" tx1="lt1" bg2="dk1" tx2="lt2" accent1="accent1" accent2="accent2" accent3="accent3" accent4="accent4" accent5="accent5" accent6="accent6" hlink="hlink" folHlink="folHlink"/>
    </a:extraClrScheme>
    <a:extraClrScheme>
      <a:clrScheme name="Data-proj-slides 7">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600" b="1" dirty="0" err="1" smtClean="0">
            <a:solidFill>
              <a:srgbClr val="FFC000"/>
            </a:solidFill>
          </a:defRPr>
        </a:defPPr>
      </a:lstStyle>
    </a:txDef>
  </a:objectDefaults>
  <a:extraClrSchemeLst/>
</a:theme>
</file>

<file path=ppt/theme/theme4.xml><?xml version="1.0" encoding="utf-8"?>
<a:theme xmlns:a="http://schemas.openxmlformats.org/drawingml/2006/main" name="Slides">
  <a:themeElements>
    <a:clrScheme name="Slides 1">
      <a:dk1>
        <a:srgbClr val="000000"/>
      </a:dk1>
      <a:lt1>
        <a:srgbClr val="FFFFCC"/>
      </a:lt1>
      <a:dk2>
        <a:srgbClr val="4D4D4D"/>
      </a:dk2>
      <a:lt2>
        <a:srgbClr val="FFCC00"/>
      </a:lt2>
      <a:accent1>
        <a:srgbClr val="808000"/>
      </a:accent1>
      <a:accent2>
        <a:srgbClr val="CC9900"/>
      </a:accent2>
      <a:accent3>
        <a:srgbClr val="B2B2B2"/>
      </a:accent3>
      <a:accent4>
        <a:srgbClr val="DADAAE"/>
      </a:accent4>
      <a:accent5>
        <a:srgbClr val="C0C0AA"/>
      </a:accent5>
      <a:accent6>
        <a:srgbClr val="B98A00"/>
      </a:accent6>
      <a:hlink>
        <a:srgbClr val="CC6600"/>
      </a:hlink>
      <a:folHlink>
        <a:srgbClr val="969696"/>
      </a:folHlink>
    </a:clrScheme>
    <a:fontScheme name="Slid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3200" b="1" i="0" u="none" strike="noStrike" cap="none" normalizeH="0" baseline="0" smtClean="0">
            <a:ln>
              <a:noFill/>
            </a:ln>
            <a:solidFill>
              <a:srgbClr val="FFCC00"/>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381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3200" b="1" i="0" u="none" strike="noStrike" cap="none" normalizeH="0" baseline="0" smtClean="0">
            <a:ln>
              <a:noFill/>
            </a:ln>
            <a:solidFill>
              <a:srgbClr val="FFCC00"/>
            </a:solidFill>
            <a:effectLst/>
            <a:latin typeface="Arial" pitchFamily="34" charset="0"/>
            <a:cs typeface="Arial" pitchFamily="34" charset="0"/>
          </a:defRPr>
        </a:defPPr>
      </a:lstStyle>
    </a:lnDef>
  </a:objectDefaults>
  <a:extraClrSchemeLst>
    <a:extraClrScheme>
      <a:clrScheme name="Slides 1">
        <a:dk1>
          <a:srgbClr val="000000"/>
        </a:dk1>
        <a:lt1>
          <a:srgbClr val="FFFFCC"/>
        </a:lt1>
        <a:dk2>
          <a:srgbClr val="4D4D4D"/>
        </a:dk2>
        <a:lt2>
          <a:srgbClr val="FFCC00"/>
        </a:lt2>
        <a:accent1>
          <a:srgbClr val="808000"/>
        </a:accent1>
        <a:accent2>
          <a:srgbClr val="CC9900"/>
        </a:accent2>
        <a:accent3>
          <a:srgbClr val="B2B2B2"/>
        </a:accent3>
        <a:accent4>
          <a:srgbClr val="DADAAE"/>
        </a:accent4>
        <a:accent5>
          <a:srgbClr val="C0C0AA"/>
        </a:accent5>
        <a:accent6>
          <a:srgbClr val="B98A00"/>
        </a:accent6>
        <a:hlink>
          <a:srgbClr val="CC6600"/>
        </a:hlink>
        <a:folHlink>
          <a:srgbClr val="969696"/>
        </a:folHlink>
      </a:clrScheme>
      <a:clrMap bg1="dk2" tx1="lt1" bg2="dk1" tx2="lt2" accent1="accent1" accent2="accent2" accent3="accent3" accent4="accent4" accent5="accent5" accent6="accent6" hlink="hlink" folHlink="folHlink"/>
    </a:extraClrScheme>
    <a:extraClrScheme>
      <a:clrScheme name="Slides 2">
        <a:dk1>
          <a:srgbClr val="660033"/>
        </a:dk1>
        <a:lt1>
          <a:srgbClr val="FFFFFF"/>
        </a:lt1>
        <a:dk2>
          <a:srgbClr val="B60009"/>
        </a:dk2>
        <a:lt2>
          <a:srgbClr val="B2B2B2"/>
        </a:lt2>
        <a:accent1>
          <a:srgbClr val="CCCC00"/>
        </a:accent1>
        <a:accent2>
          <a:srgbClr val="DE9ABC"/>
        </a:accent2>
        <a:accent3>
          <a:srgbClr val="FFFFFF"/>
        </a:accent3>
        <a:accent4>
          <a:srgbClr val="56002A"/>
        </a:accent4>
        <a:accent5>
          <a:srgbClr val="E2E2AA"/>
        </a:accent5>
        <a:accent6>
          <a:srgbClr val="C98BAA"/>
        </a:accent6>
        <a:hlink>
          <a:srgbClr val="FFAFAF"/>
        </a:hlink>
        <a:folHlink>
          <a:srgbClr val="969696"/>
        </a:folHlink>
      </a:clrScheme>
      <a:clrMap bg1="lt1" tx1="dk1" bg2="lt2" tx2="dk2" accent1="accent1" accent2="accent2" accent3="accent3" accent4="accent4" accent5="accent5" accent6="accent6" hlink="hlink" folHlink="folHlink"/>
    </a:extraClrScheme>
    <a:extraClrScheme>
      <a:clrScheme name="Slides 3">
        <a:dk1>
          <a:srgbClr val="000000"/>
        </a:dk1>
        <a:lt1>
          <a:srgbClr val="FFFFFF"/>
        </a:lt1>
        <a:dk2>
          <a:srgbClr val="000000"/>
        </a:dk2>
        <a:lt2>
          <a:srgbClr val="B2B2B2"/>
        </a:lt2>
        <a:accent1>
          <a:srgbClr val="C0C0C0"/>
        </a:accent1>
        <a:accent2>
          <a:srgbClr val="DDDDDD"/>
        </a:accent2>
        <a:accent3>
          <a:srgbClr val="FFFFFF"/>
        </a:accent3>
        <a:accent4>
          <a:srgbClr val="000000"/>
        </a:accent4>
        <a:accent5>
          <a:srgbClr val="DCDCDC"/>
        </a:accent5>
        <a:accent6>
          <a:srgbClr val="C8C8C8"/>
        </a:accent6>
        <a:hlink>
          <a:srgbClr val="808080"/>
        </a:hlink>
        <a:folHlink>
          <a:srgbClr val="969696"/>
        </a:folHlink>
      </a:clrScheme>
      <a:clrMap bg1="lt1" tx1="dk1" bg2="lt2" tx2="dk2" accent1="accent1" accent2="accent2" accent3="accent3" accent4="accent4" accent5="accent5" accent6="accent6" hlink="hlink" folHlink="folHlink"/>
    </a:extraClrScheme>
    <a:extraClrScheme>
      <a:clrScheme name="Slides 4">
        <a:dk1>
          <a:srgbClr val="2C2C42"/>
        </a:dk1>
        <a:lt1>
          <a:srgbClr val="FFFFCC"/>
        </a:lt1>
        <a:dk2>
          <a:srgbClr val="666699"/>
        </a:dk2>
        <a:lt2>
          <a:srgbClr val="FFCC00"/>
        </a:lt2>
        <a:accent1>
          <a:srgbClr val="FF9933"/>
        </a:accent1>
        <a:accent2>
          <a:srgbClr val="808000"/>
        </a:accent2>
        <a:accent3>
          <a:srgbClr val="B8B8CA"/>
        </a:accent3>
        <a:accent4>
          <a:srgbClr val="DADAAE"/>
        </a:accent4>
        <a:accent5>
          <a:srgbClr val="FFCAAD"/>
        </a:accent5>
        <a:accent6>
          <a:srgbClr val="737300"/>
        </a:accent6>
        <a:hlink>
          <a:srgbClr val="CC6600"/>
        </a:hlink>
        <a:folHlink>
          <a:srgbClr val="333399"/>
        </a:folHlink>
      </a:clrScheme>
      <a:clrMap bg1="dk2" tx1="lt1" bg2="dk1" tx2="lt2" accent1="accent1" accent2="accent2" accent3="accent3" accent4="accent4" accent5="accent5" accent6="accent6" hlink="hlink" folHlink="folHlink"/>
    </a:extraClrScheme>
    <a:extraClrScheme>
      <a:clrScheme name="Slides 5">
        <a:dk1>
          <a:srgbClr val="50000F"/>
        </a:dk1>
        <a:lt1>
          <a:srgbClr val="FFCC00"/>
        </a:lt1>
        <a:dk2>
          <a:srgbClr val="800000"/>
        </a:dk2>
        <a:lt2>
          <a:srgbClr val="FFFFCC"/>
        </a:lt2>
        <a:accent1>
          <a:srgbClr val="808000"/>
        </a:accent1>
        <a:accent2>
          <a:srgbClr val="993366"/>
        </a:accent2>
        <a:accent3>
          <a:srgbClr val="C0AAAA"/>
        </a:accent3>
        <a:accent4>
          <a:srgbClr val="DAAE00"/>
        </a:accent4>
        <a:accent5>
          <a:srgbClr val="C0C0AA"/>
        </a:accent5>
        <a:accent6>
          <a:srgbClr val="8A2D5C"/>
        </a:accent6>
        <a:hlink>
          <a:srgbClr val="FF5050"/>
        </a:hlink>
        <a:folHlink>
          <a:srgbClr val="993300"/>
        </a:folHlink>
      </a:clrScheme>
      <a:clrMap bg1="dk2" tx1="lt1" bg2="dk1" tx2="lt2" accent1="accent1" accent2="accent2" accent3="accent3" accent4="accent4" accent5="accent5" accent6="accent6" hlink="hlink" folHlink="folHlink"/>
    </a:extraClrScheme>
    <a:extraClrScheme>
      <a:clrScheme name="Slides 6">
        <a:dk1>
          <a:srgbClr val="333300"/>
        </a:dk1>
        <a:lt1>
          <a:srgbClr val="FFCC00"/>
        </a:lt1>
        <a:dk2>
          <a:srgbClr val="666633"/>
        </a:dk2>
        <a:lt2>
          <a:srgbClr val="FFFFCC"/>
        </a:lt2>
        <a:accent1>
          <a:srgbClr val="8F7401"/>
        </a:accent1>
        <a:accent2>
          <a:srgbClr val="CC6600"/>
        </a:accent2>
        <a:accent3>
          <a:srgbClr val="B8B8AD"/>
        </a:accent3>
        <a:accent4>
          <a:srgbClr val="DAAE00"/>
        </a:accent4>
        <a:accent5>
          <a:srgbClr val="C6BCAA"/>
        </a:accent5>
        <a:accent6>
          <a:srgbClr val="B95C00"/>
        </a:accent6>
        <a:hlink>
          <a:srgbClr val="666699"/>
        </a:hlink>
        <a:folHlink>
          <a:srgbClr val="808000"/>
        </a:folHlink>
      </a:clrScheme>
      <a:clrMap bg1="dk2" tx1="lt1" bg2="dk1" tx2="lt2" accent1="accent1" accent2="accent2" accent3="accent3" accent4="accent4" accent5="accent5" accent6="accent6" hlink="hlink" folHlink="folHlink"/>
    </a:extraClrScheme>
    <a:extraClrScheme>
      <a:clrScheme name="Slides 7">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resentation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568</TotalTime>
  <Words>1378</Words>
  <Application>Microsoft Office PowerPoint</Application>
  <PresentationFormat>On-screen Show (4:3)</PresentationFormat>
  <Paragraphs>206</Paragraphs>
  <Slides>40</Slides>
  <Notes>0</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40</vt:i4>
      </vt:variant>
    </vt:vector>
  </HeadingPairs>
  <TitlesOfParts>
    <vt:vector size="46" baseType="lpstr">
      <vt:lpstr>Theme1</vt:lpstr>
      <vt:lpstr>1_Data-proj-slides</vt:lpstr>
      <vt:lpstr>1_Theme1</vt:lpstr>
      <vt:lpstr>Slides</vt:lpstr>
      <vt:lpstr>Presentation1</vt:lpstr>
      <vt:lpstr>Document</vt:lpstr>
      <vt:lpstr> Target:</vt:lpstr>
      <vt:lpstr>Contents:</vt:lpstr>
      <vt:lpstr>Operation 2009 to 2010</vt:lpstr>
      <vt:lpstr>T1: target installed in ISIS:</vt:lpstr>
      <vt:lpstr>Slide 5</vt:lpstr>
      <vt:lpstr>Slide 6</vt:lpstr>
      <vt:lpstr>Target integrity test; history:</vt:lpstr>
      <vt:lpstr>In more detail: acceleration:</vt:lpstr>
      <vt:lpstr>Visual inspection:</vt:lpstr>
      <vt:lpstr>Target in ISIS, conclusions:</vt:lpstr>
      <vt:lpstr>Slide 11</vt:lpstr>
      <vt:lpstr>Beam loss and activation of ISIS</vt:lpstr>
      <vt:lpstr>Slide 13</vt:lpstr>
      <vt:lpstr>Pattern of loss around ISIS:</vt:lpstr>
      <vt:lpstr>Activation of ISIS:</vt:lpstr>
      <vt:lpstr>Total loss versus loss close to MICE target:</vt:lpstr>
      <vt:lpstr>Magnetic analysis and mapping</vt:lpstr>
      <vt:lpstr>Magnetic investigation of T2 stator:</vt:lpstr>
      <vt:lpstr>Magnetic measurement set up in DL:</vt:lpstr>
      <vt:lpstr>Alignment and set up:</vt:lpstr>
      <vt:lpstr>Results of first scan:</vt:lpstr>
      <vt:lpstr>First estimation of magnetic axis:</vt:lpstr>
      <vt:lpstr>Planning for magnetic measurement and refit:</vt:lpstr>
      <vt:lpstr>Progress on mechanical aspects</vt:lpstr>
      <vt:lpstr>Mechanical progress: dust:</vt:lpstr>
      <vt:lpstr>Mechanical progress: dust:</vt:lpstr>
      <vt:lpstr>Mechanical progress:</vt:lpstr>
      <vt:lpstr>Electronics and DAQ:</vt:lpstr>
      <vt:lpstr>Electronics</vt:lpstr>
      <vt:lpstr>Electronics:</vt:lpstr>
      <vt:lpstr>Daughter card A: Optical Amplifiers+DAQ:</vt:lpstr>
      <vt:lpstr>Power Supply:</vt:lpstr>
      <vt:lpstr>Slide 33</vt:lpstr>
      <vt:lpstr>BPS:</vt:lpstr>
      <vt:lpstr>Slide 35</vt:lpstr>
      <vt:lpstr>Schedule:</vt:lpstr>
      <vt:lpstr>T2: re-assembly and test:</vt:lpstr>
      <vt:lpstr>DAQ and control:</vt:lpstr>
      <vt:lpstr>Conclusions:</vt:lpstr>
      <vt:lpstr>Conclusions:</vt:lpstr>
    </vt:vector>
  </TitlesOfParts>
  <Company>Imperial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Target:</dc:title>
  <dc:creator>Ken</dc:creator>
  <cp:lastModifiedBy>Ken</cp:lastModifiedBy>
  <cp:revision>55</cp:revision>
  <dcterms:created xsi:type="dcterms:W3CDTF">2010-10-01T06:23:14Z</dcterms:created>
  <dcterms:modified xsi:type="dcterms:W3CDTF">2010-10-04T09:21:28Z</dcterms:modified>
</cp:coreProperties>
</file>