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sldIdLst>
    <p:sldId id="256" r:id="rId3"/>
    <p:sldId id="270" r:id="rId4"/>
    <p:sldId id="272" r:id="rId5"/>
    <p:sldId id="257" r:id="rId6"/>
    <p:sldId id="271" r:id="rId7"/>
    <p:sldId id="259" r:id="rId8"/>
    <p:sldId id="278" r:id="rId9"/>
    <p:sldId id="279" r:id="rId10"/>
    <p:sldId id="280" r:id="rId11"/>
    <p:sldId id="281" r:id="rId12"/>
    <p:sldId id="282" r:id="rId13"/>
    <p:sldId id="283" r:id="rId14"/>
    <p:sldId id="273" r:id="rId15"/>
    <p:sldId id="265" r:id="rId16"/>
    <p:sldId id="275" r:id="rId17"/>
    <p:sldId id="276" r:id="rId18"/>
    <p:sldId id="264" r:id="rId19"/>
    <p:sldId id="277" r:id="rId20"/>
    <p:sldId id="261" r:id="rId21"/>
    <p:sldId id="25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8" autoAdjust="0"/>
    <p:restoredTop sz="94660"/>
  </p:normalViewPr>
  <p:slideViewPr>
    <p:cSldViewPr snapToGrid="0">
      <p:cViewPr varScale="1">
        <p:scale>
          <a:sx n="124" d="100"/>
          <a:sy n="124" d="100"/>
        </p:scale>
        <p:origin x="27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8/18/21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8/18/21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8/18/21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8/18/21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8/18/21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8/18/21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8/18/21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8/18/21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8/18/21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603249" y="5919524"/>
            <a:ext cx="10985502" cy="318490"/>
          </a:xfrm>
          <a:prstGeom prst="rect">
            <a:avLst/>
          </a:prstGeom>
        </p:spPr>
        <p:txBody>
          <a:bodyPr lIns="45719" tIns="45719" rIns="45719" bIns="45719" anchor="b"/>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3250" y="3598433"/>
            <a:ext cx="10985500" cy="952501"/>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xfrm>
            <a:off x="6003874" y="6486708"/>
            <a:ext cx="243656" cy="24109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4027937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Image"/>
          <p:cNvSpPr>
            <a:spLocks noGrp="1"/>
          </p:cNvSpPr>
          <p:nvPr>
            <p:ph type="pic" idx="21"/>
          </p:nvPr>
        </p:nvSpPr>
        <p:spPr>
          <a:xfrm>
            <a:off x="-215900" y="-2019300"/>
            <a:ext cx="14732000" cy="9017000"/>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603250" y="3562350"/>
            <a:ext cx="10985500" cy="2324100"/>
          </a:xfrm>
          <a:prstGeom prst="rect">
            <a:avLst/>
          </a:prstGeom>
        </p:spPr>
        <p:txBody>
          <a:bodyPr anchor="b"/>
          <a:lstStyle>
            <a:lvl1pPr>
              <a:defRPr sz="5800" spc="-116"/>
            </a:lvl1pPr>
          </a:lstStyle>
          <a:p>
            <a:r>
              <a:t>Presentation Title</a:t>
            </a:r>
          </a:p>
        </p:txBody>
      </p:sp>
      <p:sp>
        <p:nvSpPr>
          <p:cNvPr id="23" name="Author and Date"/>
          <p:cNvSpPr txBox="1">
            <a:spLocks noGrp="1"/>
          </p:cNvSpPr>
          <p:nvPr>
            <p:ph type="body" sz="quarter" idx="22" hasCustomPrompt="1"/>
          </p:nvPr>
        </p:nvSpPr>
        <p:spPr>
          <a:xfrm>
            <a:off x="603845" y="553069"/>
            <a:ext cx="10984311"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24" name="Body Level One…"/>
          <p:cNvSpPr txBox="1">
            <a:spLocks noGrp="1"/>
          </p:cNvSpPr>
          <p:nvPr>
            <p:ph type="body" sz="quarter" idx="1" hasCustomPrompt="1"/>
          </p:nvPr>
        </p:nvSpPr>
        <p:spPr>
          <a:xfrm>
            <a:off x="603250" y="5804955"/>
            <a:ext cx="10985500" cy="572344"/>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 </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0199155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8/18/21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Slide Title"/>
          <p:cNvSpPr txBox="1">
            <a:spLocks noGrp="1"/>
          </p:cNvSpPr>
          <p:nvPr>
            <p:ph type="title" hasCustomPrompt="1"/>
          </p:nvPr>
        </p:nvSpPr>
        <p:spPr>
          <a:xfrm>
            <a:off x="603250" y="635000"/>
            <a:ext cx="4889500" cy="2941137"/>
          </a:xfrm>
          <a:prstGeom prst="rect">
            <a:avLst/>
          </a:prstGeom>
        </p:spPr>
        <p:txBody>
          <a:bodyPr anchor="b"/>
          <a:lstStyle/>
          <a:p>
            <a:r>
              <a:t>Slide Title</a:t>
            </a:r>
          </a:p>
        </p:txBody>
      </p:sp>
      <p:sp>
        <p:nvSpPr>
          <p:cNvPr id="33" name="Body Level One…"/>
          <p:cNvSpPr txBox="1">
            <a:spLocks noGrp="1"/>
          </p:cNvSpPr>
          <p:nvPr>
            <p:ph type="body" sz="quarter" idx="1" hasCustomPrompt="1"/>
          </p:nvPr>
        </p:nvSpPr>
        <p:spPr>
          <a:xfrm>
            <a:off x="603250" y="3530288"/>
            <a:ext cx="4889500" cy="2691202"/>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Slide Subtitle</a:t>
            </a:r>
          </a:p>
          <a:p>
            <a:pPr lvl="1"/>
            <a:endParaRPr/>
          </a:p>
          <a:p>
            <a:pPr lvl="2"/>
            <a:endParaRPr/>
          </a:p>
          <a:p>
            <a:pPr lvl="3"/>
            <a:endParaRPr/>
          </a:p>
          <a:p>
            <a:pPr lvl="4"/>
            <a:endParaRPr/>
          </a:p>
        </p:txBody>
      </p:sp>
      <p:sp>
        <p:nvSpPr>
          <p:cNvPr id="34" name="92709243_1322x1323.jpeg"/>
          <p:cNvSpPr>
            <a:spLocks noGrp="1"/>
          </p:cNvSpPr>
          <p:nvPr>
            <p:ph type="pic" sz="half" idx="21"/>
          </p:nvPr>
        </p:nvSpPr>
        <p:spPr>
          <a:xfrm>
            <a:off x="6026152" y="635000"/>
            <a:ext cx="5594203" cy="5604945"/>
          </a:xfrm>
          <a:prstGeom prst="rect">
            <a:avLst/>
          </a:prstGeom>
        </p:spPr>
        <p:txBody>
          <a:bodyPr lIns="91439" tIns="45719" rIns="91439" bIns="45719">
            <a:noAutofit/>
          </a:bodyPr>
          <a:lstStyle/>
          <a:p>
            <a:endParaRPr/>
          </a:p>
        </p:txBody>
      </p:sp>
      <p:sp>
        <p:nvSpPr>
          <p:cNvPr id="35" name="Slide Number"/>
          <p:cNvSpPr txBox="1">
            <a:spLocks noGrp="1"/>
          </p:cNvSpPr>
          <p:nvPr>
            <p:ph type="sldNum" sz="quarter" idx="2"/>
          </p:nvPr>
        </p:nvSpPr>
        <p:spPr>
          <a:xfrm>
            <a:off x="6000750" y="6488825"/>
            <a:ext cx="243656" cy="24109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32184452"/>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0" y="11229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02048488"/>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091980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Title"/>
          <p:cNvSpPr txBox="1">
            <a:spLocks noGrp="1"/>
          </p:cNvSpPr>
          <p:nvPr>
            <p:ph type="title" hasCustomPrompt="1"/>
          </p:nvPr>
        </p:nvSpPr>
        <p:spPr>
          <a:xfrm>
            <a:off x="603250" y="476250"/>
            <a:ext cx="4889500" cy="717550"/>
          </a:xfrm>
          <a:prstGeom prst="rect">
            <a:avLst/>
          </a:prstGeom>
        </p:spPr>
        <p:txBody>
          <a:bodyPr/>
          <a:lstStyle/>
          <a:p>
            <a:r>
              <a:t>Slide Title</a:t>
            </a:r>
          </a:p>
        </p:txBody>
      </p:sp>
      <p:sp>
        <p:nvSpPr>
          <p:cNvPr id="61" name="Slide Subtitle"/>
          <p:cNvSpPr txBox="1">
            <a:spLocks noGrp="1"/>
          </p:cNvSpPr>
          <p:nvPr>
            <p:ph type="body" sz="quarter" idx="21" hasCustomPrompt="1"/>
          </p:nvPr>
        </p:nvSpPr>
        <p:spPr>
          <a:xfrm>
            <a:off x="603250" y="1122981"/>
            <a:ext cx="4889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62" name="Body Level One…"/>
          <p:cNvSpPr txBox="1">
            <a:spLocks noGrp="1"/>
          </p:cNvSpPr>
          <p:nvPr>
            <p:ph type="body" sz="half" idx="1" hasCustomPrompt="1"/>
          </p:nvPr>
        </p:nvSpPr>
        <p:spPr>
          <a:xfrm>
            <a:off x="603250" y="2124252"/>
            <a:ext cx="4889500" cy="4128006"/>
          </a:xfrm>
          <a:prstGeom prst="rect">
            <a:avLst/>
          </a:prstGeom>
        </p:spPr>
        <p:txBody>
          <a:bodyPr/>
          <a:lstStyle/>
          <a:p>
            <a:r>
              <a:t>Slide bullet text</a:t>
            </a:r>
          </a:p>
          <a:p>
            <a:pPr lvl="1"/>
            <a:endParaRPr/>
          </a:p>
          <a:p>
            <a:pPr lvl="2"/>
            <a:endParaRPr/>
          </a:p>
          <a:p>
            <a:pPr lvl="3"/>
            <a:endParaRPr/>
          </a:p>
          <a:p>
            <a:pPr lvl="4"/>
            <a:endParaRPr/>
          </a:p>
        </p:txBody>
      </p:sp>
      <p:sp>
        <p:nvSpPr>
          <p:cNvPr id="63" name="824910546_2681x1332.jpg"/>
          <p:cNvSpPr>
            <a:spLocks noGrp="1"/>
          </p:cNvSpPr>
          <p:nvPr>
            <p:ph type="pic" idx="22"/>
          </p:nvPr>
        </p:nvSpPr>
        <p:spPr>
          <a:xfrm>
            <a:off x="3190100" y="631924"/>
            <a:ext cx="11264901" cy="5596736"/>
          </a:xfrm>
          <a:prstGeom prst="rect">
            <a:avLst/>
          </a:prstGeom>
        </p:spPr>
        <p:txBody>
          <a:bodyPr lIns="91439" tIns="45719" rIns="91439" bIns="45719">
            <a:noAutofit/>
          </a:bodyPr>
          <a:lstStyle/>
          <a:p>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4216648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603248" y="2266950"/>
            <a:ext cx="10985502" cy="2324100"/>
          </a:xfrm>
          <a:prstGeom prst="rect">
            <a:avLst/>
          </a:prstGeom>
        </p:spPr>
        <p:txBody>
          <a:bodyPr anchor="ctr"/>
          <a:lstStyle>
            <a:lvl1pPr>
              <a:defRPr sz="5800" b="0" spc="-116">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6000750" y="6488825"/>
            <a:ext cx="243656" cy="24109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70982509"/>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603250" y="476250"/>
            <a:ext cx="10985500" cy="717475"/>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603250" y="11229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3470481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03250" y="476250"/>
            <a:ext cx="10985500" cy="71755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603250" y="11229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412750">
              <a:lnSpc>
                <a:spcPct val="100000"/>
              </a:lnSpc>
              <a:spcBef>
                <a:spcPts val="900"/>
              </a:spcBef>
              <a:buSzTx/>
              <a:buNone/>
              <a:defRPr sz="2750" spc="-28"/>
            </a:lvl1pPr>
            <a:lvl2pPr marL="0" indent="228600" defTabSz="412750">
              <a:lnSpc>
                <a:spcPct val="100000"/>
              </a:lnSpc>
              <a:spcBef>
                <a:spcPts val="900"/>
              </a:spcBef>
              <a:buSzTx/>
              <a:buNone/>
              <a:defRPr sz="2750" spc="-28"/>
            </a:lvl2pPr>
            <a:lvl3pPr marL="0" indent="457200" defTabSz="412750">
              <a:lnSpc>
                <a:spcPct val="100000"/>
              </a:lnSpc>
              <a:spcBef>
                <a:spcPts val="900"/>
              </a:spcBef>
              <a:buSzTx/>
              <a:buNone/>
              <a:defRPr sz="2750" spc="-28"/>
            </a:lvl3pPr>
            <a:lvl4pPr marL="0" indent="685800" defTabSz="412750">
              <a:lnSpc>
                <a:spcPct val="100000"/>
              </a:lnSpc>
              <a:spcBef>
                <a:spcPts val="900"/>
              </a:spcBef>
              <a:buSzTx/>
              <a:buNone/>
              <a:defRPr sz="2750" spc="-28"/>
            </a:lvl4pPr>
            <a:lvl5pPr marL="0" indent="914400" defTabSz="412750">
              <a:lnSpc>
                <a:spcPct val="100000"/>
              </a:lnSpc>
              <a:spcBef>
                <a:spcPts val="900"/>
              </a:spcBef>
              <a:buSzTx/>
              <a:buNone/>
              <a:defRPr sz="2750" spc="-28"/>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7288045"/>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603250" y="2460422"/>
            <a:ext cx="10985500" cy="1937157"/>
          </a:xfrm>
          <a:prstGeom prst="rect">
            <a:avLst/>
          </a:prstGeom>
        </p:spPr>
        <p:txBody>
          <a:bodyPr anchor="ctr"/>
          <a:lstStyle>
            <a:lvl1pPr marL="0" indent="0" algn="ctr">
              <a:lnSpc>
                <a:spcPct val="80000"/>
              </a:lnSpc>
              <a:spcBef>
                <a:spcPts val="0"/>
              </a:spcBef>
              <a:buSzTx/>
              <a:buNone/>
              <a:defRPr sz="5800" spc="-116">
                <a:latin typeface="Helvetica Neue Medium"/>
                <a:ea typeface="Helvetica Neue Medium"/>
                <a:cs typeface="Helvetica Neue Medium"/>
                <a:sym typeface="Helvetica Neue Medium"/>
              </a:defRPr>
            </a:lvl1pPr>
            <a:lvl2pPr marL="0" indent="228600" algn="ctr">
              <a:lnSpc>
                <a:spcPct val="80000"/>
              </a:lnSpc>
              <a:spcBef>
                <a:spcPts val="0"/>
              </a:spcBef>
              <a:buSzTx/>
              <a:buNone/>
              <a:defRPr sz="5800" spc="-116">
                <a:latin typeface="Helvetica Neue Medium"/>
                <a:ea typeface="Helvetica Neue Medium"/>
                <a:cs typeface="Helvetica Neue Medium"/>
                <a:sym typeface="Helvetica Neue Medium"/>
              </a:defRPr>
            </a:lvl2pPr>
            <a:lvl3pPr marL="0" indent="457200" algn="ctr">
              <a:lnSpc>
                <a:spcPct val="80000"/>
              </a:lnSpc>
              <a:spcBef>
                <a:spcPts val="0"/>
              </a:spcBef>
              <a:buSzTx/>
              <a:buNone/>
              <a:defRPr sz="5800" spc="-116">
                <a:latin typeface="Helvetica Neue Medium"/>
                <a:ea typeface="Helvetica Neue Medium"/>
                <a:cs typeface="Helvetica Neue Medium"/>
                <a:sym typeface="Helvetica Neue Medium"/>
              </a:defRPr>
            </a:lvl3pPr>
            <a:lvl4pPr marL="0" indent="685800" algn="ctr">
              <a:lnSpc>
                <a:spcPct val="80000"/>
              </a:lnSpc>
              <a:spcBef>
                <a:spcPts val="0"/>
              </a:spcBef>
              <a:buSzTx/>
              <a:buNone/>
              <a:defRPr sz="5800" spc="-116">
                <a:latin typeface="Helvetica Neue Medium"/>
                <a:ea typeface="Helvetica Neue Medium"/>
                <a:cs typeface="Helvetica Neue Medium"/>
                <a:sym typeface="Helvetica Neue Medium"/>
              </a:defRPr>
            </a:lvl4pPr>
            <a:lvl5pPr marL="0" indent="914400" algn="ctr">
              <a:lnSpc>
                <a:spcPct val="80000"/>
              </a:lnSpc>
              <a:spcBef>
                <a:spcPts val="0"/>
              </a:spcBef>
              <a:buSzTx/>
              <a:buNone/>
              <a:defRPr sz="5800" spc="-116">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64349337"/>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Fact information"/>
          <p:cNvSpPr txBox="1">
            <a:spLocks noGrp="1"/>
          </p:cNvSpPr>
          <p:nvPr>
            <p:ph type="body" sz="quarter" idx="21" hasCustomPrompt="1"/>
          </p:nvPr>
        </p:nvSpPr>
        <p:spPr>
          <a:xfrm>
            <a:off x="603250" y="4131090"/>
            <a:ext cx="10985500" cy="467390"/>
          </a:xfrm>
          <a:prstGeom prst="rect">
            <a:avLst/>
          </a:prstGeom>
        </p:spPr>
        <p:txBody>
          <a:bodyPr lIns="45719" tIns="45719" rIns="45719" bIns="45719"/>
          <a:lstStyle>
            <a:lvl1pPr marL="0" indent="0" algn="ctr" defTabSz="412750">
              <a:lnSpc>
                <a:spcPct val="100000"/>
              </a:lnSpc>
              <a:spcBef>
                <a:spcPts val="0"/>
              </a:spcBef>
              <a:buSzTx/>
              <a:buNone/>
              <a:defRPr sz="2750" b="1"/>
            </a:lvl1pPr>
          </a:lstStyle>
          <a:p>
            <a:r>
              <a:t>Fact information</a:t>
            </a:r>
          </a:p>
        </p:txBody>
      </p:sp>
      <p:sp>
        <p:nvSpPr>
          <p:cNvPr id="107" name="Body Level One…"/>
          <p:cNvSpPr txBox="1">
            <a:spLocks noGrp="1"/>
          </p:cNvSpPr>
          <p:nvPr>
            <p:ph type="body" idx="1" hasCustomPrompt="1"/>
          </p:nvPr>
        </p:nvSpPr>
        <p:spPr>
          <a:xfrm>
            <a:off x="603250" y="467629"/>
            <a:ext cx="10985500" cy="3679532"/>
          </a:xfrm>
          <a:prstGeom prst="rect">
            <a:avLst/>
          </a:prstGeom>
        </p:spPr>
        <p:txBody>
          <a:bodyPr anchor="b"/>
          <a:lstStyle>
            <a:lvl1pPr marL="0" indent="0" algn="ctr">
              <a:lnSpc>
                <a:spcPct val="80000"/>
              </a:lnSpc>
              <a:spcBef>
                <a:spcPts val="0"/>
              </a:spcBef>
              <a:buSzTx/>
              <a:buNone/>
              <a:defRPr sz="12500" b="1" spc="-125"/>
            </a:lvl1pPr>
            <a:lvl2pPr marL="0" indent="228600" algn="ctr">
              <a:lnSpc>
                <a:spcPct val="80000"/>
              </a:lnSpc>
              <a:spcBef>
                <a:spcPts val="0"/>
              </a:spcBef>
              <a:buSzTx/>
              <a:buNone/>
              <a:defRPr sz="12500" b="1" spc="-125"/>
            </a:lvl2pPr>
            <a:lvl3pPr marL="0" indent="457200" algn="ctr">
              <a:lnSpc>
                <a:spcPct val="80000"/>
              </a:lnSpc>
              <a:spcBef>
                <a:spcPts val="0"/>
              </a:spcBef>
              <a:buSzTx/>
              <a:buNone/>
              <a:defRPr sz="12500" b="1" spc="-125"/>
            </a:lvl3pPr>
            <a:lvl4pPr marL="0" indent="685800" algn="ctr">
              <a:lnSpc>
                <a:spcPct val="80000"/>
              </a:lnSpc>
              <a:spcBef>
                <a:spcPts val="0"/>
              </a:spcBef>
              <a:buSzTx/>
              <a:buNone/>
              <a:defRPr sz="12500" b="1" spc="-125"/>
            </a:lvl4pPr>
            <a:lvl5pPr marL="0" indent="914400" algn="ctr">
              <a:lnSpc>
                <a:spcPct val="80000"/>
              </a:lnSpc>
              <a:spcBef>
                <a:spcPts val="0"/>
              </a:spcBef>
              <a:buSzTx/>
              <a:buNone/>
              <a:defRPr sz="12500" b="1" spc="-125"/>
            </a:lvl5pPr>
          </a:lstStyle>
          <a:p>
            <a:r>
              <a:t>100%</a:t>
            </a:r>
          </a:p>
          <a:p>
            <a:pPr lvl="1"/>
            <a:endParaRPr/>
          </a:p>
          <a:p>
            <a:pPr lvl="2"/>
            <a:endParaRPr/>
          </a:p>
          <a:p>
            <a:pPr lvl="3"/>
            <a:endParaRPr/>
          </a:p>
          <a:p>
            <a:pPr lvl="4"/>
            <a:endParaRP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26197485"/>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1240413" y="5337727"/>
            <a:ext cx="10074626"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Attribution</a:t>
            </a:r>
          </a:p>
        </p:txBody>
      </p:sp>
      <p:sp>
        <p:nvSpPr>
          <p:cNvPr id="116" name="Body Level One…"/>
          <p:cNvSpPr txBox="1">
            <a:spLocks noGrp="1"/>
          </p:cNvSpPr>
          <p:nvPr>
            <p:ph type="body" sz="half" idx="1" hasCustomPrompt="1"/>
          </p:nvPr>
        </p:nvSpPr>
        <p:spPr>
          <a:xfrm>
            <a:off x="876962" y="2469930"/>
            <a:ext cx="10438077" cy="1918140"/>
          </a:xfrm>
          <a:prstGeom prst="rect">
            <a:avLst/>
          </a:prstGeom>
        </p:spPr>
        <p:txBody>
          <a:bodyPr anchor="ctr"/>
          <a:lstStyle>
            <a:lvl1pPr marL="319462" indent="-234950">
              <a:spcBef>
                <a:spcPts val="0"/>
              </a:spcBef>
              <a:buSzTx/>
              <a:buNone/>
              <a:defRPr sz="4250" spc="-85">
                <a:latin typeface="Helvetica Neue Medium"/>
                <a:ea typeface="Helvetica Neue Medium"/>
                <a:cs typeface="Helvetica Neue Medium"/>
                <a:sym typeface="Helvetica Neue Medium"/>
              </a:defRPr>
            </a:lvl1pPr>
            <a:lvl2pPr marL="319462" indent="-6350">
              <a:spcBef>
                <a:spcPts val="0"/>
              </a:spcBef>
              <a:buSzTx/>
              <a:buNone/>
              <a:defRPr sz="4250" spc="-85">
                <a:latin typeface="Helvetica Neue Medium"/>
                <a:ea typeface="Helvetica Neue Medium"/>
                <a:cs typeface="Helvetica Neue Medium"/>
                <a:sym typeface="Helvetica Neue Medium"/>
              </a:defRPr>
            </a:lvl2pPr>
            <a:lvl3pPr marL="319462" indent="222250">
              <a:spcBef>
                <a:spcPts val="0"/>
              </a:spcBef>
              <a:buSzTx/>
              <a:buNone/>
              <a:defRPr sz="4250" spc="-85">
                <a:latin typeface="Helvetica Neue Medium"/>
                <a:ea typeface="Helvetica Neue Medium"/>
                <a:cs typeface="Helvetica Neue Medium"/>
                <a:sym typeface="Helvetica Neue Medium"/>
              </a:defRPr>
            </a:lvl3pPr>
            <a:lvl4pPr marL="319462" indent="450850">
              <a:spcBef>
                <a:spcPts val="0"/>
              </a:spcBef>
              <a:buSzTx/>
              <a:buNone/>
              <a:defRPr sz="4250" spc="-85">
                <a:latin typeface="Helvetica Neue Medium"/>
                <a:ea typeface="Helvetica Neue Medium"/>
                <a:cs typeface="Helvetica Neue Medium"/>
                <a:sym typeface="Helvetica Neue Medium"/>
              </a:defRPr>
            </a:lvl4pPr>
            <a:lvl5pPr marL="319462" indent="679450">
              <a:spcBef>
                <a:spcPts val="0"/>
              </a:spcBef>
              <a:buSzTx/>
              <a:buNone/>
              <a:defRPr sz="4250" spc="-85">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1287599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8/18/21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862804876_960x639.jpg"/>
          <p:cNvSpPr>
            <a:spLocks noGrp="1"/>
          </p:cNvSpPr>
          <p:nvPr>
            <p:ph type="pic" sz="quarter" idx="21"/>
          </p:nvPr>
        </p:nvSpPr>
        <p:spPr>
          <a:xfrm>
            <a:off x="7715250" y="3542705"/>
            <a:ext cx="4064000" cy="2705101"/>
          </a:xfrm>
          <a:prstGeom prst="rect">
            <a:avLst/>
          </a:prstGeom>
        </p:spPr>
        <p:txBody>
          <a:bodyPr lIns="91439" tIns="45719" rIns="91439" bIns="45719">
            <a:noAutofit/>
          </a:bodyPr>
          <a:lstStyle/>
          <a:p>
            <a:endParaRPr/>
          </a:p>
        </p:txBody>
      </p:sp>
      <p:sp>
        <p:nvSpPr>
          <p:cNvPr id="125" name="824910546_2681x1332.jpg"/>
          <p:cNvSpPr>
            <a:spLocks noGrp="1"/>
          </p:cNvSpPr>
          <p:nvPr>
            <p:ph type="pic" idx="22"/>
          </p:nvPr>
        </p:nvSpPr>
        <p:spPr>
          <a:xfrm>
            <a:off x="-1466850" y="635000"/>
            <a:ext cx="11349567" cy="5638800"/>
          </a:xfrm>
          <a:prstGeom prst="rect">
            <a:avLst/>
          </a:prstGeom>
        </p:spPr>
        <p:txBody>
          <a:bodyPr lIns="91439" tIns="45719" rIns="91439" bIns="45719">
            <a:noAutofit/>
          </a:bodyPr>
          <a:lstStyle/>
          <a:p>
            <a:endParaRPr/>
          </a:p>
        </p:txBody>
      </p:sp>
      <p:sp>
        <p:nvSpPr>
          <p:cNvPr id="126" name="575395635_960x639.jpg"/>
          <p:cNvSpPr>
            <a:spLocks noGrp="1"/>
          </p:cNvSpPr>
          <p:nvPr>
            <p:ph type="pic" sz="quarter" idx="23"/>
          </p:nvPr>
        </p:nvSpPr>
        <p:spPr>
          <a:xfrm>
            <a:off x="7715250" y="635000"/>
            <a:ext cx="4064000" cy="27051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747890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755650" y="-1860550"/>
            <a:ext cx="14255750" cy="9515121"/>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14110381"/>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1168173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8/18/21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8/18/21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8/18/21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8/18/21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8/18/21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8/18/21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8/18/21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603250" y="476250"/>
            <a:ext cx="10985500" cy="7165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603250" y="2124252"/>
            <a:ext cx="10985500" cy="41280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6000750" y="6486708"/>
            <a:ext cx="243656" cy="241092"/>
          </a:xfrm>
          <a:prstGeom prst="rect">
            <a:avLst/>
          </a:prstGeom>
          <a:ln w="12700">
            <a:miter lim="400000"/>
          </a:ln>
        </p:spPr>
        <p:txBody>
          <a:bodyPr wrap="none" lIns="50800" tIns="50800" rIns="50800" bIns="50800" anchor="b">
            <a:spAutoFit/>
          </a:bodyPr>
          <a:lstStyle>
            <a:lvl1pPr defTabSz="292100">
              <a:defRPr sz="900"/>
            </a:lvl1pPr>
          </a:lstStyle>
          <a:p>
            <a:fld id="{86CB4B4D-7CA3-9044-876B-883B54F8677D}" type="slidenum">
              <a:t>‹#›</a:t>
            </a:fld>
            <a:endParaRPr/>
          </a:p>
        </p:txBody>
      </p:sp>
    </p:spTree>
    <p:extLst>
      <p:ext uri="{BB962C8B-B14F-4D97-AF65-F5344CB8AC3E}">
        <p14:creationId xmlns:p14="http://schemas.microsoft.com/office/powerpoint/2010/main" val="224146541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transition spd="med"/>
  <p:txStyles>
    <p:titleStyle>
      <a:lvl1pPr marL="0" marR="0" indent="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1pPr>
      <a:lvl2pPr marL="0" marR="0" indent="2286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2pPr>
      <a:lvl3pPr marL="0" marR="0" indent="4572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3pPr>
      <a:lvl4pPr marL="0" marR="0" indent="6858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4pPr>
      <a:lvl5pPr marL="0" marR="0" indent="9144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5pPr>
      <a:lvl6pPr marL="0" marR="0" indent="11430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6pPr>
      <a:lvl7pPr marL="0" marR="0" indent="13716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7pPr>
      <a:lvl8pPr marL="0" marR="0" indent="16002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8pPr>
      <a:lvl9pPr marL="0" marR="0" indent="1828800" algn="l" defTabSz="1219169" rtl="0" latinLnBrk="0">
        <a:lnSpc>
          <a:spcPct val="80000"/>
        </a:lnSpc>
        <a:spcBef>
          <a:spcPts val="0"/>
        </a:spcBef>
        <a:spcAft>
          <a:spcPts val="0"/>
        </a:spcAft>
        <a:buClrTx/>
        <a:buSzTx/>
        <a:buFontTx/>
        <a:buNone/>
        <a:tabLst/>
        <a:defRPr sz="4250" b="1" i="0" u="none" strike="noStrike" cap="none" spc="-85" baseline="0">
          <a:solidFill>
            <a:srgbClr val="FFFFFF"/>
          </a:solidFill>
          <a:uFillTx/>
          <a:latin typeface="+mn-lt"/>
          <a:ea typeface="+mn-ea"/>
          <a:cs typeface="+mn-cs"/>
          <a:sym typeface="Helvetica Neue"/>
        </a:defRPr>
      </a:lvl9pPr>
    </p:titleStyle>
    <p:bodyStyle>
      <a:lvl1pPr marL="304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1pPr>
      <a:lvl2pPr marL="609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2pPr>
      <a:lvl3pPr marL="914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3pPr>
      <a:lvl4pPr marL="1219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4pPr>
      <a:lvl5pPr marL="15240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5pPr>
      <a:lvl6pPr marL="1828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6pPr>
      <a:lvl7pPr marL="2133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7pPr>
      <a:lvl8pPr marL="2438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8pPr>
      <a:lvl9pPr marL="2743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FFFFFF"/>
          </a:solidFill>
          <a:uFillTx/>
          <a:latin typeface="+mn-lt"/>
          <a:ea typeface="+mn-ea"/>
          <a:cs typeface="+mn-cs"/>
          <a:sym typeface="Helvetica Neue"/>
        </a:defRPr>
      </a:lvl9pPr>
    </p:bodyStyle>
    <p:otherStyle>
      <a:lvl1pPr marL="0" marR="0" indent="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1pPr>
      <a:lvl2pPr marL="0" marR="0" indent="228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2pPr>
      <a:lvl3pPr marL="0" marR="0" indent="457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3pPr>
      <a:lvl4pPr marL="0" marR="0" indent="685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4pPr>
      <a:lvl5pPr marL="0" marR="0" indent="9144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5pPr>
      <a:lvl6pPr marL="0" marR="0" indent="11430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6pPr>
      <a:lvl7pPr marL="0" marR="0" indent="1371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7pPr>
      <a:lvl8pPr marL="0" marR="0" indent="1600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8pPr>
      <a:lvl9pPr marL="0" marR="0" indent="1828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dlerwj@Cardiff.ac.uk" TargetMode="External"/><Relationship Id="rId2" Type="http://schemas.openxmlformats.org/officeDocument/2006/relationships/hyperlink" Target="mailto:jane.essex@strath.ac.uk" TargetMode="Externa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orca.cardiff.ac.uk/116281/1/Role%20model%20article%20STEMforYouth.pdf" TargetMode="External"/><Relationship Id="rId2" Type="http://schemas.openxmlformats.org/officeDocument/2006/relationships/hyperlink" Target="https://doi.org/10.1111/j.1540-5826.2011.00344.x" TargetMode="External"/><Relationship Id="rId1" Type="http://schemas.openxmlformats.org/officeDocument/2006/relationships/slideLayout" Target="../slideLayouts/slideLayout2.xml"/><Relationship Id="rId4" Type="http://schemas.openxmlformats.org/officeDocument/2006/relationships/hyperlink" Target="http://oro.open.ac.uk/57966/"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8.xml"/><Relationship Id="rId4" Type="http://schemas.openxmlformats.org/officeDocument/2006/relationships/image" Target="../media/image11.ti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2818" y="1190678"/>
            <a:ext cx="10350078" cy="1928552"/>
          </a:xfrm>
        </p:spPr>
        <p:txBody>
          <a:bodyPr>
            <a:noAutofit/>
          </a:bodyPr>
          <a:lstStyle/>
          <a:p>
            <a:pPr algn="r"/>
            <a:r>
              <a:rPr lang="en-GB" sz="4400" cap="none" dirty="0"/>
              <a:t>Principles for building diversity through inclusive outreach: an exploration through case studies </a:t>
            </a:r>
            <a:br>
              <a:rPr lang="en-GB" sz="4400" cap="none" dirty="0"/>
            </a:br>
            <a:endParaRPr lang="en-GB" sz="4400" cap="none" dirty="0"/>
          </a:p>
        </p:txBody>
      </p:sp>
      <p:sp>
        <p:nvSpPr>
          <p:cNvPr id="3" name="Subtitle 2"/>
          <p:cNvSpPr>
            <a:spLocks noGrp="1"/>
          </p:cNvSpPr>
          <p:nvPr>
            <p:ph type="subTitle" idx="1"/>
          </p:nvPr>
        </p:nvSpPr>
        <p:spPr>
          <a:xfrm>
            <a:off x="216862" y="3007862"/>
            <a:ext cx="8656170" cy="627211"/>
          </a:xfrm>
        </p:spPr>
        <p:txBody>
          <a:bodyPr>
            <a:noAutofit/>
          </a:bodyPr>
          <a:lstStyle/>
          <a:p>
            <a:r>
              <a:rPr lang="en-GB" sz="2400" dirty="0"/>
              <a:t>Dr Jane Essex, </a:t>
            </a:r>
            <a:r>
              <a:rPr lang="en-GB" dirty="0"/>
              <a:t>FRSC</a:t>
            </a:r>
            <a:endParaRPr lang="en-GB" sz="2400" dirty="0"/>
          </a:p>
          <a:p>
            <a:r>
              <a:rPr lang="en-GB" sz="2400" dirty="0"/>
              <a:t>Wendy Sadler, </a:t>
            </a:r>
            <a:r>
              <a:rPr lang="en-GB" dirty="0"/>
              <a:t>MBE, </a:t>
            </a:r>
            <a:r>
              <a:rPr lang="en-GB" dirty="0" err="1"/>
              <a:t>FInstPhys</a:t>
            </a:r>
            <a:endParaRPr lang="en-GB" dirty="0"/>
          </a:p>
          <a:p>
            <a:r>
              <a:rPr lang="en-GB" sz="2400" dirty="0">
                <a:hlinkClick r:id="rId2"/>
              </a:rPr>
              <a:t>jane.essex@strath.ac.uk</a:t>
            </a:r>
            <a:r>
              <a:rPr lang="en-GB" sz="2400" dirty="0"/>
              <a:t> &amp; </a:t>
            </a:r>
            <a:r>
              <a:rPr lang="en-GB" sz="2400" dirty="0">
                <a:hlinkClick r:id="rId3"/>
              </a:rPr>
              <a:t>sadlerwj@Cardiff.ac.uk</a:t>
            </a:r>
            <a:endParaRPr lang="en-GB" sz="2400" dirty="0"/>
          </a:p>
          <a:p>
            <a:endParaRPr lang="en-GB" sz="2400" dirty="0"/>
          </a:p>
        </p:txBody>
      </p:sp>
      <p:pic>
        <p:nvPicPr>
          <p:cNvPr id="4" name="Picture 3"/>
          <p:cNvPicPr>
            <a:picLocks noChangeAspect="1"/>
          </p:cNvPicPr>
          <p:nvPr/>
        </p:nvPicPr>
        <p:blipFill>
          <a:blip r:embed="rId4"/>
          <a:stretch>
            <a:fillRect/>
          </a:stretch>
        </p:blipFill>
        <p:spPr>
          <a:xfrm>
            <a:off x="8755922" y="4150917"/>
            <a:ext cx="3276974" cy="2459008"/>
          </a:xfrm>
          <a:prstGeom prst="rect">
            <a:avLst/>
          </a:prstGeom>
        </p:spPr>
      </p:pic>
      <p:pic>
        <p:nvPicPr>
          <p:cNvPr id="5" name="Picture 4"/>
          <p:cNvPicPr>
            <a:picLocks noChangeAspect="1"/>
          </p:cNvPicPr>
          <p:nvPr/>
        </p:nvPicPr>
        <p:blipFill>
          <a:blip r:embed="rId5"/>
          <a:stretch>
            <a:fillRect/>
          </a:stretch>
        </p:blipFill>
        <p:spPr>
          <a:xfrm>
            <a:off x="216862" y="5380421"/>
            <a:ext cx="2298391" cy="1268078"/>
          </a:xfrm>
          <a:prstGeom prst="rect">
            <a:avLst/>
          </a:prstGeom>
        </p:spPr>
      </p:pic>
    </p:spTree>
    <p:extLst>
      <p:ext uri="{BB962C8B-B14F-4D97-AF65-F5344CB8AC3E}">
        <p14:creationId xmlns:p14="http://schemas.microsoft.com/office/powerpoint/2010/main" val="42348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Key findings"/>
          <p:cNvSpPr txBox="1">
            <a:spLocks noGrp="1"/>
          </p:cNvSpPr>
          <p:nvPr>
            <p:ph type="title"/>
          </p:nvPr>
        </p:nvSpPr>
        <p:spPr>
          <a:prstGeom prst="rect">
            <a:avLst/>
          </a:prstGeom>
        </p:spPr>
        <p:txBody>
          <a:bodyPr/>
          <a:lstStyle/>
          <a:p>
            <a:r>
              <a:t>Key findings</a:t>
            </a:r>
          </a:p>
        </p:txBody>
      </p:sp>
      <p:pic>
        <p:nvPicPr>
          <p:cNvPr id="169" name="Image" descr="Image"/>
          <p:cNvPicPr>
            <a:picLocks noChangeAspect="1"/>
          </p:cNvPicPr>
          <p:nvPr/>
        </p:nvPicPr>
        <p:blipFill>
          <a:blip r:embed="rId2"/>
          <a:stretch>
            <a:fillRect/>
          </a:stretch>
        </p:blipFill>
        <p:spPr>
          <a:xfrm>
            <a:off x="432089" y="1437805"/>
            <a:ext cx="8101782" cy="4858356"/>
          </a:xfrm>
          <a:prstGeom prst="rect">
            <a:avLst/>
          </a:prstGeom>
          <a:ln w="12700">
            <a:miter lim="400000"/>
          </a:ln>
        </p:spPr>
      </p:pic>
      <p:sp>
        <p:nvSpPr>
          <p:cNvPr id="170" name="Text"/>
          <p:cNvSpPr txBox="1"/>
          <p:nvPr/>
        </p:nvSpPr>
        <p:spPr>
          <a:xfrm>
            <a:off x="6070320" y="3311020"/>
            <a:ext cx="51361" cy="235962"/>
          </a:xfrm>
          <a:prstGeom prst="rect">
            <a:avLst/>
          </a:prstGeom>
          <a:ln w="12700">
            <a:miter lim="400000"/>
          </a:ln>
        </p:spPr>
        <p:txBody>
          <a:bodyPr wrap="none" lIns="25400" tIns="25400" rIns="25400" bIns="25400" anchor="ctr">
            <a:spAutoFit/>
          </a:bodyPr>
          <a:lstStyle/>
          <a:p>
            <a:pPr algn="ctr" defTabSz="1219169" hangingPunct="0"/>
            <a:endParaRPr sz="1200" kern="0">
              <a:solidFill>
                <a:srgbClr val="FFFFFF"/>
              </a:solidFill>
              <a:latin typeface="Helvetica Neue"/>
              <a:sym typeface="Helvetica Neue"/>
            </a:endParaRPr>
          </a:p>
        </p:txBody>
      </p:sp>
      <p:sp>
        <p:nvSpPr>
          <p:cNvPr id="171" name="Text"/>
          <p:cNvSpPr txBox="1"/>
          <p:nvPr/>
        </p:nvSpPr>
        <p:spPr>
          <a:xfrm>
            <a:off x="6133820" y="3374520"/>
            <a:ext cx="51361" cy="235962"/>
          </a:xfrm>
          <a:prstGeom prst="rect">
            <a:avLst/>
          </a:prstGeom>
          <a:ln w="12700">
            <a:miter lim="400000"/>
          </a:ln>
        </p:spPr>
        <p:txBody>
          <a:bodyPr wrap="none" lIns="25400" tIns="25400" rIns="25400" bIns="25400" anchor="ctr">
            <a:spAutoFit/>
          </a:bodyPr>
          <a:lstStyle/>
          <a:p>
            <a:pPr algn="ctr" defTabSz="1219169" hangingPunct="0"/>
            <a:endParaRPr sz="1200" kern="0">
              <a:solidFill>
                <a:srgbClr val="FFFFFF"/>
              </a:solidFill>
              <a:latin typeface="Helvetica Neue"/>
              <a:sym typeface="Helvetica Neue"/>
            </a:endParaRPr>
          </a:p>
        </p:txBody>
      </p:sp>
      <p:sp>
        <p:nvSpPr>
          <p:cNvPr id="172" name="Text"/>
          <p:cNvSpPr txBox="1"/>
          <p:nvPr/>
        </p:nvSpPr>
        <p:spPr>
          <a:xfrm>
            <a:off x="6197320" y="3438020"/>
            <a:ext cx="51361" cy="235962"/>
          </a:xfrm>
          <a:prstGeom prst="rect">
            <a:avLst/>
          </a:prstGeom>
          <a:ln w="12700">
            <a:miter lim="400000"/>
          </a:ln>
        </p:spPr>
        <p:txBody>
          <a:bodyPr wrap="none" lIns="25400" tIns="25400" rIns="25400" bIns="25400" anchor="ctr">
            <a:spAutoFit/>
          </a:bodyPr>
          <a:lstStyle/>
          <a:p>
            <a:pPr algn="ctr" defTabSz="1219169" hangingPunct="0"/>
            <a:endParaRPr sz="1200" kern="0">
              <a:solidFill>
                <a:srgbClr val="FFFFFF"/>
              </a:solidFill>
              <a:latin typeface="Helvetica Neue"/>
              <a:sym typeface="Helvetica Neue"/>
            </a:endParaRPr>
          </a:p>
        </p:txBody>
      </p:sp>
      <p:sp>
        <p:nvSpPr>
          <p:cNvPr id="173" name="Text"/>
          <p:cNvSpPr txBox="1"/>
          <p:nvPr/>
        </p:nvSpPr>
        <p:spPr>
          <a:xfrm>
            <a:off x="6286500" y="3427653"/>
            <a:ext cx="51361" cy="383695"/>
          </a:xfrm>
          <a:prstGeom prst="rect">
            <a:avLst/>
          </a:prstGeom>
          <a:ln w="12700">
            <a:miter lim="400000"/>
          </a:ln>
        </p:spPr>
        <p:txBody>
          <a:bodyPr wrap="none" lIns="25400" tIns="25400" rIns="25400" bIns="25400" anchor="ctr">
            <a:spAutoFit/>
          </a:bodyPr>
          <a:lstStyle/>
          <a:p>
            <a:pPr defTabSz="1219169" hangingPunct="0">
              <a:lnSpc>
                <a:spcPct val="90000"/>
              </a:lnSpc>
              <a:spcBef>
                <a:spcPts val="2250"/>
              </a:spcBef>
              <a:defRPr sz="4800"/>
            </a:pPr>
            <a:endParaRPr sz="2400" kern="0">
              <a:solidFill>
                <a:srgbClr val="FFFFFF"/>
              </a:solidFill>
              <a:latin typeface="Helvetica Neue"/>
              <a:sym typeface="Helvetica Neue"/>
            </a:endParaRPr>
          </a:p>
        </p:txBody>
      </p:sp>
      <p:sp>
        <p:nvSpPr>
          <p:cNvPr id="174" name="Text"/>
          <p:cNvSpPr txBox="1"/>
          <p:nvPr/>
        </p:nvSpPr>
        <p:spPr>
          <a:xfrm>
            <a:off x="6260820" y="3501520"/>
            <a:ext cx="51361" cy="235962"/>
          </a:xfrm>
          <a:prstGeom prst="rect">
            <a:avLst/>
          </a:prstGeom>
          <a:ln w="12700">
            <a:miter lim="400000"/>
          </a:ln>
        </p:spPr>
        <p:txBody>
          <a:bodyPr wrap="none" lIns="25400" tIns="25400" rIns="25400" bIns="25400" anchor="ctr">
            <a:spAutoFit/>
          </a:bodyPr>
          <a:lstStyle/>
          <a:p>
            <a:pPr algn="ctr" defTabSz="1219169" hangingPunct="0"/>
            <a:endParaRPr sz="1200" kern="0">
              <a:solidFill>
                <a:srgbClr val="FFFFFF"/>
              </a:solidFill>
              <a:latin typeface="Helvetica Neue"/>
              <a:sym typeface="Helvetica Neue"/>
            </a:endParaRPr>
          </a:p>
        </p:txBody>
      </p:sp>
      <p:sp>
        <p:nvSpPr>
          <p:cNvPr id="175" name="All more career positive after show but increase bigger for girls…"/>
          <p:cNvSpPr txBox="1"/>
          <p:nvPr/>
        </p:nvSpPr>
        <p:spPr>
          <a:xfrm>
            <a:off x="8898197" y="1411663"/>
            <a:ext cx="2798446" cy="491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ormAutofit/>
          </a:bodyPr>
          <a:lstStyle/>
          <a:p>
            <a:pPr marL="304800" indent="-304800" defTabSz="1219169" hangingPunct="0">
              <a:lnSpc>
                <a:spcPct val="90000"/>
              </a:lnSpc>
              <a:spcBef>
                <a:spcPts val="2250"/>
              </a:spcBef>
              <a:buSzPct val="123000"/>
              <a:buFontTx/>
              <a:buChar char="•"/>
              <a:defRPr sz="4100"/>
            </a:pPr>
            <a:r>
              <a:rPr sz="2050" kern="0">
                <a:solidFill>
                  <a:srgbClr val="FFFFFF"/>
                </a:solidFill>
                <a:latin typeface="Helvetica Neue"/>
                <a:sym typeface="Helvetica Neue"/>
              </a:rPr>
              <a:t>All more career positive after show but increase bigger for girls</a:t>
            </a:r>
          </a:p>
          <a:p>
            <a:pPr marL="304800" indent="-304800" defTabSz="1219169" hangingPunct="0">
              <a:lnSpc>
                <a:spcPct val="90000"/>
              </a:lnSpc>
              <a:spcBef>
                <a:spcPts val="2250"/>
              </a:spcBef>
              <a:buSzPct val="123000"/>
              <a:buFontTx/>
              <a:buChar char="•"/>
              <a:defRPr sz="4100"/>
            </a:pPr>
            <a:r>
              <a:rPr sz="2050" kern="0">
                <a:solidFill>
                  <a:srgbClr val="FFFFFF"/>
                </a:solidFill>
                <a:latin typeface="Helvetica Neue"/>
                <a:sym typeface="Helvetica Neue"/>
              </a:rPr>
              <a:t>More positive words after the show and less negative</a:t>
            </a:r>
          </a:p>
          <a:p>
            <a:pPr marL="304800" indent="-304800" defTabSz="1219169" hangingPunct="0">
              <a:lnSpc>
                <a:spcPct val="90000"/>
              </a:lnSpc>
              <a:spcBef>
                <a:spcPts val="2250"/>
              </a:spcBef>
              <a:buSzPct val="123000"/>
              <a:buFontTx/>
              <a:buChar char="•"/>
              <a:defRPr sz="4100"/>
            </a:pPr>
            <a:r>
              <a:rPr sz="2050" kern="0">
                <a:solidFill>
                  <a:srgbClr val="FFFFFF"/>
                </a:solidFill>
                <a:latin typeface="Helvetica Neue"/>
                <a:sym typeface="Helvetica Neue"/>
              </a:rPr>
              <a:t>Danger is off-putting</a:t>
            </a:r>
          </a:p>
          <a:p>
            <a:pPr marL="304800" indent="-304800" defTabSz="1219169" hangingPunct="0">
              <a:lnSpc>
                <a:spcPct val="90000"/>
              </a:lnSpc>
              <a:spcBef>
                <a:spcPts val="2250"/>
              </a:spcBef>
              <a:buSzPct val="123000"/>
              <a:buFontTx/>
              <a:buChar char="•"/>
              <a:defRPr sz="4100"/>
            </a:pPr>
            <a:r>
              <a:rPr sz="2050" kern="0">
                <a:solidFill>
                  <a:srgbClr val="FFFFFF"/>
                </a:solidFill>
                <a:latin typeface="Helvetica Neue"/>
                <a:sym typeface="Helvetica Neue"/>
              </a:rPr>
              <a:t>Those who know a scientist or engineer more likely to want the career </a:t>
            </a:r>
          </a:p>
        </p:txBody>
      </p:sp>
    </p:spTree>
    <p:extLst>
      <p:ext uri="{BB962C8B-B14F-4D97-AF65-F5344CB8AC3E}">
        <p14:creationId xmlns:p14="http://schemas.microsoft.com/office/powerpoint/2010/main" val="228519366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7" name="INFOGRAPHIC UPDATED October 2019.pdf" descr="INFOGRAPHIC UPDATED October 2019.pdf"/>
          <p:cNvPicPr>
            <a:picLocks noChangeAspect="1"/>
          </p:cNvPicPr>
          <p:nvPr/>
        </p:nvPicPr>
        <p:blipFill>
          <a:blip r:embed="rId2"/>
          <a:srcRect/>
          <a:stretch>
            <a:fillRect/>
          </a:stretch>
        </p:blipFill>
        <p:spPr>
          <a:xfrm>
            <a:off x="2521574" y="336313"/>
            <a:ext cx="9432221" cy="6424999"/>
          </a:xfrm>
          <a:prstGeom prst="rect">
            <a:avLst/>
          </a:prstGeom>
          <a:ln w="12700">
            <a:miter lim="400000"/>
          </a:ln>
        </p:spPr>
      </p:pic>
      <p:sp>
        <p:nvSpPr>
          <p:cNvPr id="178" name="Rectangle"/>
          <p:cNvSpPr/>
          <p:nvPr/>
        </p:nvSpPr>
        <p:spPr>
          <a:xfrm>
            <a:off x="1971076" y="105023"/>
            <a:ext cx="68379" cy="6647954"/>
          </a:xfrm>
          <a:prstGeom prst="rect">
            <a:avLst/>
          </a:prstGeom>
          <a:blipFill>
            <a:blip r:embed="rId3"/>
          </a:blipFill>
          <a:ln w="12700">
            <a:miter lim="400000"/>
          </a:ln>
        </p:spPr>
        <p:txBody>
          <a:bodyPr lIns="25400" tIns="25400" rIns="25400" bIns="25400" anchor="ctr"/>
          <a:lstStyle/>
          <a:p>
            <a:pPr algn="ctr" defTabSz="412750" hangingPunct="0">
              <a:defRPr sz="3200">
                <a:solidFill>
                  <a:srgbClr val="22536D"/>
                </a:solidFill>
                <a:latin typeface="Helvetica Neue Medium"/>
                <a:ea typeface="Helvetica Neue Medium"/>
                <a:cs typeface="Helvetica Neue Medium"/>
                <a:sym typeface="Helvetica Neue Medium"/>
              </a:defRPr>
            </a:pPr>
            <a:endParaRPr sz="1600" kern="0">
              <a:solidFill>
                <a:srgbClr val="22536D"/>
              </a:solidFill>
              <a:latin typeface="Helvetica Neue Medium"/>
              <a:sym typeface="Helvetica Neue Medium"/>
            </a:endParaRPr>
          </a:p>
        </p:txBody>
      </p:sp>
      <p:sp>
        <p:nvSpPr>
          <p:cNvPr id="179" name="Text"/>
          <p:cNvSpPr txBox="1"/>
          <p:nvPr/>
        </p:nvSpPr>
        <p:spPr>
          <a:xfrm>
            <a:off x="6070320" y="3311020"/>
            <a:ext cx="51361" cy="235962"/>
          </a:xfrm>
          <a:prstGeom prst="rect">
            <a:avLst/>
          </a:prstGeom>
          <a:ln w="12700">
            <a:miter lim="400000"/>
          </a:ln>
        </p:spPr>
        <p:txBody>
          <a:bodyPr wrap="none" lIns="25400" tIns="25400" rIns="25400" bIns="25400" anchor="ctr">
            <a:spAutoFit/>
          </a:bodyPr>
          <a:lstStyle/>
          <a:p>
            <a:pPr algn="ctr" defTabSz="1219169" hangingPunct="0">
              <a:defRPr>
                <a:solidFill>
                  <a:srgbClr val="4A4A4A"/>
                </a:solidFill>
              </a:defRPr>
            </a:pPr>
            <a:endParaRPr sz="1200" kern="0">
              <a:solidFill>
                <a:srgbClr val="4A4A4A"/>
              </a:solidFill>
              <a:latin typeface="Helvetica Neue"/>
              <a:sym typeface="Helvetica Neue"/>
            </a:endParaRPr>
          </a:p>
        </p:txBody>
      </p:sp>
      <p:sp>
        <p:nvSpPr>
          <p:cNvPr id="180" name="Text"/>
          <p:cNvSpPr txBox="1"/>
          <p:nvPr/>
        </p:nvSpPr>
        <p:spPr>
          <a:xfrm>
            <a:off x="6133820" y="3374520"/>
            <a:ext cx="51361" cy="235962"/>
          </a:xfrm>
          <a:prstGeom prst="rect">
            <a:avLst/>
          </a:prstGeom>
          <a:ln w="12700">
            <a:miter lim="400000"/>
          </a:ln>
        </p:spPr>
        <p:txBody>
          <a:bodyPr wrap="none" lIns="25400" tIns="25400" rIns="25400" bIns="25400" anchor="ctr">
            <a:spAutoFit/>
          </a:bodyPr>
          <a:lstStyle/>
          <a:p>
            <a:pPr algn="ctr" defTabSz="1219169" hangingPunct="0"/>
            <a:endParaRPr sz="1200" kern="0">
              <a:solidFill>
                <a:srgbClr val="FFFFFF"/>
              </a:solidFill>
              <a:latin typeface="Helvetica Neue"/>
              <a:sym typeface="Helvetica Neue"/>
            </a:endParaRPr>
          </a:p>
        </p:txBody>
      </p:sp>
      <p:sp>
        <p:nvSpPr>
          <p:cNvPr id="181" name="Reaching more diverse schools"/>
          <p:cNvSpPr txBox="1"/>
          <p:nvPr/>
        </p:nvSpPr>
        <p:spPr>
          <a:xfrm>
            <a:off x="238205" y="188837"/>
            <a:ext cx="1585895" cy="234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lnSpc>
                <a:spcPct val="90000"/>
              </a:lnSpc>
              <a:spcBef>
                <a:spcPts val="4500"/>
              </a:spcBef>
              <a:defRPr sz="4800">
                <a:solidFill>
                  <a:srgbClr val="21536D"/>
                </a:solidFill>
                <a:latin typeface="Roboto Slab Regular"/>
                <a:ea typeface="Roboto Slab Regular"/>
                <a:cs typeface="Roboto Slab Regular"/>
                <a:sym typeface="Roboto Slab Regular"/>
              </a:defRPr>
            </a:lvl1pPr>
          </a:lstStyle>
          <a:p>
            <a:pPr defTabSz="1219169" hangingPunct="0">
              <a:spcBef>
                <a:spcPts val="2250"/>
              </a:spcBef>
            </a:pPr>
            <a:r>
              <a:rPr lang="en-GB" sz="2400" kern="0" dirty="0"/>
              <a:t>Case study 3</a:t>
            </a:r>
          </a:p>
          <a:p>
            <a:pPr defTabSz="1219169" hangingPunct="0">
              <a:spcBef>
                <a:spcPts val="2250"/>
              </a:spcBef>
            </a:pPr>
            <a:r>
              <a:rPr sz="2400" kern="0" dirty="0"/>
              <a:t>Reaching more diverse schools</a:t>
            </a:r>
          </a:p>
        </p:txBody>
      </p:sp>
      <p:sp>
        <p:nvSpPr>
          <p:cNvPr id="182" name="Text"/>
          <p:cNvSpPr txBox="1"/>
          <p:nvPr/>
        </p:nvSpPr>
        <p:spPr>
          <a:xfrm>
            <a:off x="2971800" y="1080711"/>
            <a:ext cx="72136" cy="1436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defRPr sz="1200">
                <a:solidFill>
                  <a:srgbClr val="000000"/>
                </a:solidFill>
                <a:latin typeface="Times Roman"/>
                <a:ea typeface="Times Roman"/>
                <a:cs typeface="Times Roman"/>
                <a:sym typeface="Times Roman"/>
              </a:defRPr>
            </a:lvl1pPr>
          </a:lstStyle>
          <a:p>
            <a:pPr defTabSz="228600" hangingPunct="0"/>
            <a:r>
              <a:rPr sz="600" kern="0"/>
              <a:t> </a:t>
            </a:r>
          </a:p>
        </p:txBody>
      </p:sp>
    </p:spTree>
    <p:extLst>
      <p:ext uri="{BB962C8B-B14F-4D97-AF65-F5344CB8AC3E}">
        <p14:creationId xmlns:p14="http://schemas.microsoft.com/office/powerpoint/2010/main" val="38526648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56174"/>
        </a:solidFill>
        <a:effectLst/>
      </p:bgPr>
    </p:bg>
    <p:spTree>
      <p:nvGrpSpPr>
        <p:cNvPr id="1" name=""/>
        <p:cNvGrpSpPr/>
        <p:nvPr/>
      </p:nvGrpSpPr>
      <p:grpSpPr>
        <a:xfrm>
          <a:off x="0" y="0"/>
          <a:ext cx="0" cy="0"/>
          <a:chOff x="0" y="0"/>
          <a:chExt cx="0" cy="0"/>
        </a:xfrm>
      </p:grpSpPr>
      <p:pic>
        <p:nvPicPr>
          <p:cNvPr id="184" name="GetClipboardImage.ashx.png" descr="GetClipboardImage.ashx.png"/>
          <p:cNvPicPr>
            <a:picLocks noChangeAspect="1"/>
          </p:cNvPicPr>
          <p:nvPr/>
        </p:nvPicPr>
        <p:blipFill>
          <a:blip r:embed="rId2"/>
          <a:stretch>
            <a:fillRect/>
          </a:stretch>
        </p:blipFill>
        <p:spPr>
          <a:xfrm>
            <a:off x="1546615" y="16961"/>
            <a:ext cx="9098770" cy="6824078"/>
          </a:xfrm>
          <a:prstGeom prst="rect">
            <a:avLst/>
          </a:prstGeom>
          <a:ln w="12700">
            <a:miter lim="400000"/>
          </a:ln>
        </p:spPr>
      </p:pic>
      <p:pic>
        <p:nvPicPr>
          <p:cNvPr id="2" name="Picture 1"/>
          <p:cNvPicPr>
            <a:picLocks noChangeAspect="1"/>
          </p:cNvPicPr>
          <p:nvPr/>
        </p:nvPicPr>
        <p:blipFill>
          <a:blip r:embed="rId3"/>
          <a:stretch>
            <a:fillRect/>
          </a:stretch>
        </p:blipFill>
        <p:spPr>
          <a:xfrm>
            <a:off x="-851" y="-479"/>
            <a:ext cx="12193702" cy="6858957"/>
          </a:xfrm>
          <a:prstGeom prst="rect">
            <a:avLst/>
          </a:prstGeom>
        </p:spPr>
      </p:pic>
    </p:spTree>
    <p:extLst>
      <p:ext uri="{BB962C8B-B14F-4D97-AF65-F5344CB8AC3E}">
        <p14:creationId xmlns:p14="http://schemas.microsoft.com/office/powerpoint/2010/main" val="411908691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none" dirty="0"/>
              <a:t>Case study4: Sustainable STEM, sustainable communities</a:t>
            </a:r>
          </a:p>
        </p:txBody>
      </p:sp>
      <p:sp>
        <p:nvSpPr>
          <p:cNvPr id="3" name="Content Placeholder 2"/>
          <p:cNvSpPr>
            <a:spLocks noGrp="1"/>
          </p:cNvSpPr>
          <p:nvPr>
            <p:ph idx="1"/>
          </p:nvPr>
        </p:nvSpPr>
        <p:spPr/>
        <p:txBody>
          <a:bodyPr>
            <a:normAutofit fontScale="92500" lnSpcReduction="10000"/>
          </a:bodyPr>
          <a:lstStyle/>
          <a:p>
            <a:r>
              <a:rPr lang="en-GB" dirty="0"/>
              <a:t>Who is under-represented? Those living on poverty, those with learning disabilities </a:t>
            </a:r>
            <a:r>
              <a:rPr lang="en-GB" b="1" dirty="0"/>
              <a:t>and </a:t>
            </a:r>
            <a:r>
              <a:rPr lang="en-GB" dirty="0"/>
              <a:t>colleagues under-represented on ESPRC bids (</a:t>
            </a:r>
            <a:r>
              <a:rPr lang="en-GB" dirty="0" err="1"/>
              <a:t>LGBTQi</a:t>
            </a:r>
            <a:r>
              <a:rPr lang="en-GB" dirty="0"/>
              <a:t>, people of colour, women)</a:t>
            </a:r>
          </a:p>
          <a:p>
            <a:r>
              <a:rPr lang="en-GB" dirty="0"/>
              <a:t>Why are they under-represented? Pupils, for reasons described previously. Staff because of lack of confidence, lack of contacts, lack of infrastructure</a:t>
            </a:r>
          </a:p>
          <a:p>
            <a:r>
              <a:rPr lang="en-GB" dirty="0"/>
              <a:t>What do they hope to get from participation? Experience of being part of a successful bid writing team; experience of communicating with an unfamiliar audience.</a:t>
            </a:r>
          </a:p>
          <a:p>
            <a:r>
              <a:rPr lang="en-GB" dirty="0"/>
              <a:t>What did I do? Invited 9 academics in STEM subjects to contribute a teaching/ activity session to a five day summer school for learners with ASN, in an area of high deprivation.</a:t>
            </a:r>
          </a:p>
          <a:p>
            <a:r>
              <a:rPr lang="en-GB" dirty="0"/>
              <a:t>How well did the initiative work? Anecdotal evidence is very positive from both groups. Evaluation and write up yet to be undertaken.</a:t>
            </a:r>
          </a:p>
          <a:p>
            <a:endParaRPr lang="en-GB" dirty="0"/>
          </a:p>
        </p:txBody>
      </p:sp>
    </p:spTree>
    <p:extLst>
      <p:ext uri="{BB962C8B-B14F-4D97-AF65-F5344CB8AC3E}">
        <p14:creationId xmlns:p14="http://schemas.microsoft.com/office/powerpoint/2010/main" val="656423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4715" y="506678"/>
            <a:ext cx="8331485" cy="1293028"/>
          </a:xfrm>
        </p:spPr>
        <p:txBody>
          <a:bodyPr>
            <a:normAutofit/>
          </a:bodyPr>
          <a:lstStyle/>
          <a:p>
            <a:r>
              <a:rPr lang="en-GB" sz="3600" cap="none" dirty="0"/>
              <a:t>Does ‘hard to reach’ really mean ‘we don’t know how to engage’?</a:t>
            </a:r>
          </a:p>
        </p:txBody>
      </p:sp>
      <p:sp>
        <p:nvSpPr>
          <p:cNvPr id="3" name="Content Placeholder 2"/>
          <p:cNvSpPr>
            <a:spLocks noGrp="1"/>
          </p:cNvSpPr>
          <p:nvPr>
            <p:ph idx="1"/>
          </p:nvPr>
        </p:nvSpPr>
        <p:spPr>
          <a:xfrm>
            <a:off x="390418" y="1878619"/>
            <a:ext cx="8824930" cy="4472703"/>
          </a:xfrm>
        </p:spPr>
        <p:txBody>
          <a:bodyPr>
            <a:normAutofit fontScale="77500" lnSpcReduction="20000"/>
          </a:bodyPr>
          <a:lstStyle/>
          <a:p>
            <a:pPr>
              <a:lnSpc>
                <a:spcPct val="160000"/>
              </a:lnSpc>
            </a:pPr>
            <a:r>
              <a:rPr lang="en-GB" dirty="0"/>
              <a:t>Identify barriers: concern about being ridiculed, inability to provide a packed lunch, need for a place to undertake personal care during the day (Essex, 2018)</a:t>
            </a:r>
          </a:p>
          <a:p>
            <a:pPr>
              <a:lnSpc>
                <a:spcPct val="160000"/>
              </a:lnSpc>
            </a:pPr>
            <a:r>
              <a:rPr lang="en-GB" dirty="0"/>
              <a:t>Think about the opportunities inherent in </a:t>
            </a:r>
            <a:r>
              <a:rPr lang="en-GB" sz="2300" dirty="0"/>
              <a:t>their</a:t>
            </a:r>
            <a:r>
              <a:rPr lang="en-GB" dirty="0"/>
              <a:t> situation: few if any alternative invitations, unmet needs for involvement, status (Essex, 2018)</a:t>
            </a:r>
          </a:p>
          <a:p>
            <a:pPr>
              <a:lnSpc>
                <a:spcPct val="160000"/>
              </a:lnSpc>
            </a:pPr>
            <a:r>
              <a:rPr lang="en-GB" dirty="0"/>
              <a:t>Be aware of ‘hidden signals’ e.g. what you call the event. How can potential participants know that you are doing more than merely being legally compliant? What do your means of recruitment say about the event?</a:t>
            </a:r>
          </a:p>
          <a:p>
            <a:pPr>
              <a:lnSpc>
                <a:spcPct val="160000"/>
              </a:lnSpc>
            </a:pPr>
            <a:r>
              <a:rPr lang="en-GB" dirty="0"/>
              <a:t>Think about what aspects of your message are core and what can be compromised? e.g. empirical evidence, technical vocabulary, high levels of numeracy?</a:t>
            </a:r>
          </a:p>
          <a:p>
            <a:pPr>
              <a:lnSpc>
                <a:spcPct val="160000"/>
              </a:lnSpc>
            </a:pPr>
            <a:endParaRPr lang="en-GB" dirty="0"/>
          </a:p>
        </p:txBody>
      </p:sp>
      <p:pic>
        <p:nvPicPr>
          <p:cNvPr id="1029" name="Picture 5" descr="9503604b-7222-405f-aa91-68e259f5be8b@eurprd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8936539" y="3705225"/>
            <a:ext cx="3361266"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6113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5408815" cy="1293028"/>
          </a:xfrm>
        </p:spPr>
        <p:txBody>
          <a:bodyPr/>
          <a:lstStyle/>
          <a:p>
            <a:r>
              <a:rPr lang="en-GB" cap="none" dirty="0"/>
              <a:t>Group discussions</a:t>
            </a:r>
          </a:p>
        </p:txBody>
      </p:sp>
      <p:sp>
        <p:nvSpPr>
          <p:cNvPr id="3" name="Content Placeholder 2"/>
          <p:cNvSpPr>
            <a:spLocks noGrp="1"/>
          </p:cNvSpPr>
          <p:nvPr>
            <p:ph idx="1"/>
          </p:nvPr>
        </p:nvSpPr>
        <p:spPr/>
        <p:txBody>
          <a:bodyPr/>
          <a:lstStyle/>
          <a:p>
            <a:pPr>
              <a:lnSpc>
                <a:spcPct val="100000"/>
              </a:lnSpc>
            </a:pPr>
            <a:r>
              <a:rPr lang="en-GB" dirty="0"/>
              <a:t>In your group, discuss which under-served audiences you would like to reach.</a:t>
            </a:r>
          </a:p>
          <a:p>
            <a:pPr>
              <a:lnSpc>
                <a:spcPct val="100000"/>
              </a:lnSpc>
            </a:pPr>
            <a:r>
              <a:rPr lang="en-GB" dirty="0"/>
              <a:t>Think about why, what barriers you perceive, what mechanisms could you use to make it happen, what experience you would like to offer participants.</a:t>
            </a:r>
          </a:p>
          <a:p>
            <a:pPr>
              <a:lnSpc>
                <a:spcPct val="100000"/>
              </a:lnSpc>
            </a:pPr>
            <a:r>
              <a:rPr lang="en-GB" dirty="0"/>
              <a:t>How different is the proposed outreach from your usual outreach practices?</a:t>
            </a:r>
          </a:p>
          <a:p>
            <a:pPr>
              <a:lnSpc>
                <a:spcPct val="100000"/>
              </a:lnSpc>
            </a:pPr>
            <a:r>
              <a:rPr lang="en-GB" dirty="0"/>
              <a:t>Are there any other questions to pose about the proposed inclusive provision?</a:t>
            </a:r>
          </a:p>
          <a:p>
            <a:pPr>
              <a:lnSpc>
                <a:spcPct val="100000"/>
              </a:lnSpc>
            </a:pPr>
            <a:r>
              <a:rPr lang="en-GB" dirty="0"/>
              <a:t>How might you evaluate the impact of your provision?</a:t>
            </a:r>
          </a:p>
          <a:p>
            <a:pPr>
              <a:lnSpc>
                <a:spcPct val="100000"/>
              </a:lnSpc>
            </a:pPr>
            <a:r>
              <a:rPr lang="en-GB" dirty="0"/>
              <a:t>What educational or other values underpin your proposed provision?</a:t>
            </a:r>
          </a:p>
          <a:p>
            <a:pPr>
              <a:lnSpc>
                <a:spcPct val="100000"/>
              </a:lnSpc>
            </a:pPr>
            <a:endParaRPr lang="en-GB" dirty="0"/>
          </a:p>
        </p:txBody>
      </p:sp>
    </p:spTree>
    <p:extLst>
      <p:ext uri="{BB962C8B-B14F-4D97-AF65-F5344CB8AC3E}">
        <p14:creationId xmlns:p14="http://schemas.microsoft.com/office/powerpoint/2010/main" val="947773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1229" y="1138843"/>
            <a:ext cx="9410007" cy="918557"/>
          </a:xfrm>
        </p:spPr>
        <p:txBody>
          <a:bodyPr>
            <a:normAutofit fontScale="90000"/>
          </a:bodyPr>
          <a:lstStyle/>
          <a:p>
            <a:r>
              <a:rPr lang="en-GB" cap="none" dirty="0"/>
              <a:t>Plenary and overarching considerations</a:t>
            </a:r>
          </a:p>
        </p:txBody>
      </p:sp>
      <p:pic>
        <p:nvPicPr>
          <p:cNvPr id="4" name="Content Placeholder 3"/>
          <p:cNvPicPr>
            <a:picLocks noGrp="1" noChangeAspect="1"/>
          </p:cNvPicPr>
          <p:nvPr>
            <p:ph idx="1"/>
          </p:nvPr>
        </p:nvPicPr>
        <p:blipFill>
          <a:blip r:embed="rId2"/>
          <a:stretch>
            <a:fillRect/>
          </a:stretch>
        </p:blipFill>
        <p:spPr>
          <a:xfrm>
            <a:off x="3097241" y="2368493"/>
            <a:ext cx="5365750" cy="4024313"/>
          </a:xfrm>
          <a:prstGeom prst="rect">
            <a:avLst/>
          </a:prstGeom>
        </p:spPr>
      </p:pic>
    </p:spTree>
    <p:extLst>
      <p:ext uri="{BB962C8B-B14F-4D97-AF65-F5344CB8AC3E}">
        <p14:creationId xmlns:p14="http://schemas.microsoft.com/office/powerpoint/2010/main" val="192027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091" y="1088966"/>
            <a:ext cx="10848109" cy="1105593"/>
          </a:xfrm>
        </p:spPr>
        <p:txBody>
          <a:bodyPr>
            <a:normAutofit/>
          </a:bodyPr>
          <a:lstStyle/>
          <a:p>
            <a:r>
              <a:rPr lang="en-GB" cap="none" dirty="0"/>
              <a:t>The principles of inclusion are universal </a:t>
            </a:r>
          </a:p>
        </p:txBody>
      </p:sp>
      <p:sp>
        <p:nvSpPr>
          <p:cNvPr id="3" name="Content Placeholder 2"/>
          <p:cNvSpPr>
            <a:spLocks noGrp="1"/>
          </p:cNvSpPr>
          <p:nvPr>
            <p:ph idx="1"/>
          </p:nvPr>
        </p:nvSpPr>
        <p:spPr>
          <a:xfrm>
            <a:off x="586048" y="2951017"/>
            <a:ext cx="7934498" cy="3491346"/>
          </a:xfrm>
        </p:spPr>
        <p:txBody>
          <a:bodyPr>
            <a:normAutofit/>
          </a:bodyPr>
          <a:lstStyle/>
          <a:p>
            <a:r>
              <a:rPr lang="en-GB" dirty="0"/>
              <a:t>Learner-centred, not teacher-focused</a:t>
            </a:r>
          </a:p>
          <a:p>
            <a:r>
              <a:rPr lang="en-GB" dirty="0"/>
              <a:t>Draws on learners’ aptitudes, interest, strengths</a:t>
            </a:r>
          </a:p>
          <a:p>
            <a:r>
              <a:rPr lang="en-GB" dirty="0"/>
              <a:t>Generally constructivist, allowing for diverse approaches and solutions</a:t>
            </a:r>
          </a:p>
          <a:p>
            <a:r>
              <a:rPr lang="en-GB" dirty="0"/>
              <a:t>Builds flexibility in from the start of the planning process</a:t>
            </a:r>
          </a:p>
          <a:p>
            <a:r>
              <a:rPr lang="en-GB" dirty="0"/>
              <a:t>Does not see difference as a problem but an asset</a:t>
            </a:r>
          </a:p>
          <a:p>
            <a:r>
              <a:rPr lang="en-GB" dirty="0"/>
              <a:t>High expectations coupled with commensurate support, if needed/ wanted</a:t>
            </a:r>
          </a:p>
          <a:p>
            <a:endParaRPr lang="en-GB" dirty="0"/>
          </a:p>
        </p:txBody>
      </p:sp>
      <p:pic>
        <p:nvPicPr>
          <p:cNvPr id="3075" name="Picture 3" descr="d3068eb5-5be5-4e03-bcf2-35089cba5808@eurprd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8845077" y="3591434"/>
            <a:ext cx="3476712" cy="260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4321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cap="none" dirty="0"/>
              <a:t>Limitations and opportunities</a:t>
            </a:r>
            <a:endParaRPr lang="en-GB" cap="none" dirty="0"/>
          </a:p>
        </p:txBody>
      </p:sp>
      <p:sp>
        <p:nvSpPr>
          <p:cNvPr id="3" name="Content Placeholder 2"/>
          <p:cNvSpPr>
            <a:spLocks noGrp="1"/>
          </p:cNvSpPr>
          <p:nvPr>
            <p:ph idx="1"/>
          </p:nvPr>
        </p:nvSpPr>
        <p:spPr/>
        <p:txBody>
          <a:bodyPr/>
          <a:lstStyle/>
          <a:p>
            <a:r>
              <a:rPr lang="en-GB" dirty="0"/>
              <a:t>Diverse notions of inclusion</a:t>
            </a:r>
          </a:p>
          <a:p>
            <a:r>
              <a:rPr lang="en-GB" dirty="0"/>
              <a:t>When outreach blends into public engagement, different conceptualisations</a:t>
            </a:r>
          </a:p>
          <a:p>
            <a:r>
              <a:rPr lang="en-GB" dirty="0"/>
              <a:t>Lack of staff confidence with an unfamiliar audience </a:t>
            </a:r>
          </a:p>
          <a:p>
            <a:r>
              <a:rPr lang="en-GB" dirty="0"/>
              <a:t>Access to target audience, facilitating enrolment</a:t>
            </a:r>
          </a:p>
          <a:p>
            <a:r>
              <a:rPr lang="en-GB" dirty="0"/>
              <a:t>Funding, may need/ be able to get different sources</a:t>
            </a:r>
          </a:p>
          <a:p>
            <a:r>
              <a:rPr lang="en-GB" dirty="0"/>
              <a:t>Will it ‘count’ as impact for institution?</a:t>
            </a:r>
          </a:p>
          <a:p>
            <a:r>
              <a:rPr lang="en-GB" dirty="0"/>
              <a:t>Limits of protected characteristics approaches to inclusion, inclusion is NOT simply ticking a checklist!</a:t>
            </a:r>
          </a:p>
          <a:p>
            <a:endParaRPr lang="en-GB" dirty="0"/>
          </a:p>
        </p:txBody>
      </p:sp>
    </p:spTree>
    <p:extLst>
      <p:ext uri="{BB962C8B-B14F-4D97-AF65-F5344CB8AC3E}">
        <p14:creationId xmlns:p14="http://schemas.microsoft.com/office/powerpoint/2010/main" val="1904582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6778" y="764373"/>
            <a:ext cx="8720051" cy="1293028"/>
          </a:xfrm>
        </p:spPr>
        <p:txBody>
          <a:bodyPr>
            <a:normAutofit/>
          </a:bodyPr>
          <a:lstStyle/>
          <a:p>
            <a:pPr algn="l"/>
            <a:r>
              <a:rPr lang="en-GB" sz="3600" cap="none" dirty="0"/>
              <a:t>Benefits to STEM communicators of working inclusively </a:t>
            </a:r>
          </a:p>
        </p:txBody>
      </p:sp>
      <p:sp>
        <p:nvSpPr>
          <p:cNvPr id="3" name="Content Placeholder 2"/>
          <p:cNvSpPr>
            <a:spLocks noGrp="1"/>
          </p:cNvSpPr>
          <p:nvPr>
            <p:ph idx="1"/>
          </p:nvPr>
        </p:nvSpPr>
        <p:spPr>
          <a:xfrm>
            <a:off x="685800" y="2144684"/>
            <a:ext cx="10820400" cy="4074002"/>
          </a:xfrm>
        </p:spPr>
        <p:txBody>
          <a:bodyPr>
            <a:noAutofit/>
          </a:bodyPr>
          <a:lstStyle/>
          <a:p>
            <a:r>
              <a:rPr lang="en-GB" sz="2000" dirty="0"/>
              <a:t>You are likely to get uptake because there may be less competition in this sector of the market </a:t>
            </a:r>
            <a:r>
              <a:rPr lang="en-GB" sz="2000" b="1" dirty="0"/>
              <a:t>and</a:t>
            </a:r>
            <a:r>
              <a:rPr lang="en-GB" sz="2000" dirty="0"/>
              <a:t> the gatekeepers (parents, teachers) are reassured by an explicitly inclusive approach.</a:t>
            </a:r>
          </a:p>
          <a:p>
            <a:r>
              <a:rPr lang="en-GB" sz="2000" dirty="0"/>
              <a:t>You don’t really know your subject deeply until you can make it accessible without loss of significance!</a:t>
            </a:r>
          </a:p>
          <a:p>
            <a:r>
              <a:rPr lang="en-GB" sz="2000" dirty="0"/>
              <a:t>A fantastic way to extend the impact &amp; reach of your work</a:t>
            </a:r>
          </a:p>
          <a:p>
            <a:r>
              <a:rPr lang="en-GB" sz="2000" dirty="0"/>
              <a:t>You will be hugely appreciated.</a:t>
            </a:r>
          </a:p>
          <a:p>
            <a:r>
              <a:rPr lang="en-GB" sz="2000" dirty="0"/>
              <a:t>The creativity and laterality of diverse participants; many volunteer to come back year after year</a:t>
            </a:r>
          </a:p>
          <a:p>
            <a:r>
              <a:rPr lang="en-GB" sz="2000" dirty="0"/>
              <a:t>Opens up new collaborations (and, possibly, new funding streams)</a:t>
            </a:r>
          </a:p>
          <a:p>
            <a:r>
              <a:rPr lang="en-GB" sz="2000" dirty="0"/>
              <a:t>Opens your eyes to new ways of learning, even if you’re a highly experienced public engagement practitioner (Brooke and Solomon, 2001)</a:t>
            </a:r>
          </a:p>
          <a:p>
            <a:endParaRPr lang="en-GB" sz="2000" dirty="0"/>
          </a:p>
        </p:txBody>
      </p:sp>
    </p:spTree>
    <p:extLst>
      <p:ext uri="{BB962C8B-B14F-4D97-AF65-F5344CB8AC3E}">
        <p14:creationId xmlns:p14="http://schemas.microsoft.com/office/powerpoint/2010/main" val="1603005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630" y="901532"/>
            <a:ext cx="10500360" cy="1293028"/>
          </a:xfrm>
        </p:spPr>
        <p:txBody>
          <a:bodyPr/>
          <a:lstStyle/>
          <a:p>
            <a:r>
              <a:rPr lang="en-GB" cap="none" dirty="0"/>
              <a:t>By the end of this session, you will have</a:t>
            </a:r>
          </a:p>
        </p:txBody>
      </p:sp>
      <p:sp>
        <p:nvSpPr>
          <p:cNvPr id="3" name="Content Placeholder 2"/>
          <p:cNvSpPr>
            <a:spLocks noGrp="1"/>
          </p:cNvSpPr>
          <p:nvPr>
            <p:ph idx="1"/>
          </p:nvPr>
        </p:nvSpPr>
        <p:spPr>
          <a:xfrm>
            <a:off x="945222" y="2040448"/>
            <a:ext cx="10920760" cy="4024125"/>
          </a:xfrm>
        </p:spPr>
        <p:txBody>
          <a:bodyPr>
            <a:noAutofit/>
          </a:bodyPr>
          <a:lstStyle/>
          <a:p>
            <a:pPr>
              <a:lnSpc>
                <a:spcPct val="100000"/>
              </a:lnSpc>
            </a:pPr>
            <a:r>
              <a:rPr lang="en-GB" dirty="0"/>
              <a:t>Exemplified and evaluated four approaches to more inclusive STEM outreach</a:t>
            </a:r>
          </a:p>
          <a:p>
            <a:pPr>
              <a:lnSpc>
                <a:spcPct val="100000"/>
              </a:lnSpc>
            </a:pPr>
            <a:r>
              <a:rPr lang="en-GB" dirty="0"/>
              <a:t>Considered the principles behind the implementation of intentionally inclusive outreach </a:t>
            </a:r>
          </a:p>
          <a:p>
            <a:pPr>
              <a:lnSpc>
                <a:spcPct val="100000"/>
              </a:lnSpc>
            </a:pPr>
            <a:r>
              <a:rPr lang="en-GB" dirty="0"/>
              <a:t>Considered some of the barriers that may be encountered in the implementation of intentionally inclusive outreach</a:t>
            </a:r>
          </a:p>
          <a:p>
            <a:pPr>
              <a:lnSpc>
                <a:spcPct val="100000"/>
              </a:lnSpc>
            </a:pPr>
            <a:endParaRPr lang="en-GB" dirty="0"/>
          </a:p>
          <a:p>
            <a:pPr marL="0" indent="0">
              <a:lnSpc>
                <a:spcPct val="100000"/>
              </a:lnSpc>
              <a:buNone/>
            </a:pPr>
            <a:r>
              <a:rPr lang="en-GB" sz="1800" dirty="0"/>
              <a:t>Anticipated timings:</a:t>
            </a:r>
          </a:p>
          <a:p>
            <a:pPr>
              <a:lnSpc>
                <a:spcPct val="100000"/>
              </a:lnSpc>
            </a:pPr>
            <a:r>
              <a:rPr lang="en-GB" sz="1800" dirty="0"/>
              <a:t>Description of four case studies 50 minutes</a:t>
            </a:r>
          </a:p>
          <a:p>
            <a:pPr>
              <a:lnSpc>
                <a:spcPct val="100000"/>
              </a:lnSpc>
            </a:pPr>
            <a:r>
              <a:rPr lang="en-GB" sz="1800" dirty="0"/>
              <a:t>Break 10 minutes</a:t>
            </a:r>
          </a:p>
          <a:p>
            <a:pPr>
              <a:lnSpc>
                <a:spcPct val="100000"/>
              </a:lnSpc>
            </a:pPr>
            <a:r>
              <a:rPr lang="en-GB" sz="1800" dirty="0"/>
              <a:t>Discussion in groups 20 minutes</a:t>
            </a:r>
          </a:p>
          <a:p>
            <a:pPr>
              <a:lnSpc>
                <a:spcPct val="100000"/>
              </a:lnSpc>
            </a:pPr>
            <a:r>
              <a:rPr lang="en-GB" sz="1800" dirty="0"/>
              <a:t>Plenary 10 minutes</a:t>
            </a:r>
          </a:p>
          <a:p>
            <a:pPr>
              <a:lnSpc>
                <a:spcPct val="100000"/>
              </a:lnSpc>
            </a:pPr>
            <a:endParaRPr lang="en-GB" dirty="0"/>
          </a:p>
        </p:txBody>
      </p:sp>
    </p:spTree>
    <p:extLst>
      <p:ext uri="{BB962C8B-B14F-4D97-AF65-F5344CB8AC3E}">
        <p14:creationId xmlns:p14="http://schemas.microsoft.com/office/powerpoint/2010/main" val="3921830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004"/>
            <a:ext cx="8610600" cy="1293028"/>
          </a:xfrm>
        </p:spPr>
        <p:txBody>
          <a:bodyPr/>
          <a:lstStyle/>
          <a:p>
            <a:r>
              <a:rPr lang="en-GB" cap="none" dirty="0"/>
              <a:t>References</a:t>
            </a:r>
          </a:p>
        </p:txBody>
      </p:sp>
      <p:sp>
        <p:nvSpPr>
          <p:cNvPr id="3" name="Content Placeholder 2"/>
          <p:cNvSpPr>
            <a:spLocks noGrp="1"/>
          </p:cNvSpPr>
          <p:nvPr>
            <p:ph idx="1"/>
          </p:nvPr>
        </p:nvSpPr>
        <p:spPr>
          <a:xfrm>
            <a:off x="191193" y="1687531"/>
            <a:ext cx="11315007" cy="4834518"/>
          </a:xfrm>
        </p:spPr>
        <p:txBody>
          <a:bodyPr>
            <a:noAutofit/>
          </a:bodyPr>
          <a:lstStyle/>
          <a:p>
            <a:r>
              <a:rPr lang="en-GB" sz="1700" dirty="0"/>
              <a:t>Brooke, H. and Solomon, J. (2001) Passive visitors or independent explorers: Responses of pupils with severe learning difficulties at an interactive­ science­ centre</a:t>
            </a:r>
            <a:r>
              <a:rPr lang="en-GB" sz="1700" i="1" dirty="0"/>
              <a:t>. International Journal of Science Education</a:t>
            </a:r>
            <a:r>
              <a:rPr lang="en-GB" sz="1700" dirty="0"/>
              <a:t>, 23, 941–53. </a:t>
            </a:r>
          </a:p>
          <a:p>
            <a:r>
              <a:rPr lang="en-GB" sz="1700" dirty="0"/>
              <a:t>Essex, J. (2020). Towards truly inclusive science education: A case study of successful curriculum innovation in a special school, </a:t>
            </a:r>
            <a:r>
              <a:rPr lang="en-GB" sz="1700" i="1" dirty="0"/>
              <a:t>Support for Learning</a:t>
            </a:r>
            <a:r>
              <a:rPr lang="en-GB" sz="1700" dirty="0"/>
              <a:t>, 35 (4), 542-558.</a:t>
            </a:r>
          </a:p>
          <a:p>
            <a:r>
              <a:rPr lang="en-GB" sz="1700" dirty="0"/>
              <a:t>Essex, J. (2018). Why ‘science for all’ is only an aspiration: staff views of science for learners with Special Educational Needs and Disabilities, </a:t>
            </a:r>
            <a:r>
              <a:rPr lang="en-GB" sz="1700" i="1" dirty="0"/>
              <a:t>Support for Learning</a:t>
            </a:r>
            <a:r>
              <a:rPr lang="en-GB" sz="1700" dirty="0"/>
              <a:t>, 33, 1, 52-72.</a:t>
            </a:r>
            <a:endParaRPr lang="en-GB" sz="1700" b="1" dirty="0"/>
          </a:p>
          <a:p>
            <a:r>
              <a:rPr lang="en-GB" sz="1700" dirty="0"/>
              <a:t>Essex, J. (2021) A small-scale empirical study of the barriers in the curriculum and pedagogy of school science for students with learning difficulties (in press, open to offers!)</a:t>
            </a:r>
          </a:p>
          <a:p>
            <a:r>
              <a:rPr lang="en-GB" sz="1700" dirty="0"/>
              <a:t>Villanueva, M.G., and Hand, B. (2011). Science for All: Engaging Students with Special Needs in and About Science</a:t>
            </a:r>
            <a:r>
              <a:rPr lang="en-GB" sz="1700" i="1" dirty="0"/>
              <a:t>, Learning Disabilities Research and Practice</a:t>
            </a:r>
            <a:r>
              <a:rPr lang="en-GB" sz="1700" dirty="0"/>
              <a:t>, 26 (4), pp.233-240 Retrieved from: </a:t>
            </a:r>
            <a:r>
              <a:rPr lang="en-GB" sz="1700" dirty="0">
                <a:hlinkClick r:id="rId2"/>
              </a:rPr>
              <a:t>https://doi.org/10.1111/j.1540-5826.2011.00344.x</a:t>
            </a:r>
            <a:endParaRPr lang="en-GB" sz="1700" dirty="0"/>
          </a:p>
          <a:p>
            <a:r>
              <a:rPr lang="en-GB" sz="1700" dirty="0"/>
              <a:t>Sadler, W.J. (2017) Gender role models in STEM: Inspiration or Threat? </a:t>
            </a:r>
            <a:r>
              <a:rPr lang="en-GB" sz="1700" dirty="0">
                <a:hlinkClick r:id="rId3"/>
              </a:rPr>
              <a:t>https://orca.cardiff.ac.uk/116281/1/Role%20model%20article%20STEMforYouth.pdf</a:t>
            </a:r>
            <a:r>
              <a:rPr lang="en-GB" sz="1700" dirty="0"/>
              <a:t> </a:t>
            </a:r>
          </a:p>
          <a:p>
            <a:r>
              <a:rPr lang="en-GB" sz="1700" dirty="0"/>
              <a:t>Herman, Clem; Kendall-Nicholls, Jane and Sadler, Wendy (2018): People Like Me Evaluation report </a:t>
            </a:r>
            <a:r>
              <a:rPr lang="en-GB" sz="1700" dirty="0">
                <a:hlinkClick r:id="rId4"/>
              </a:rPr>
              <a:t>http://oro.open.ac.uk/57966/</a:t>
            </a:r>
            <a:r>
              <a:rPr lang="en-GB" sz="1700" dirty="0"/>
              <a:t> </a:t>
            </a:r>
          </a:p>
          <a:p>
            <a:endParaRPr lang="en-GB" sz="1700" dirty="0"/>
          </a:p>
        </p:txBody>
      </p:sp>
    </p:spTree>
    <p:extLst>
      <p:ext uri="{BB962C8B-B14F-4D97-AF65-F5344CB8AC3E}">
        <p14:creationId xmlns:p14="http://schemas.microsoft.com/office/powerpoint/2010/main" val="236376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none" dirty="0"/>
              <a:t>What do we mean by inclusion?</a:t>
            </a:r>
          </a:p>
        </p:txBody>
      </p:sp>
      <p:sp>
        <p:nvSpPr>
          <p:cNvPr id="4" name="Content Placeholder 3"/>
          <p:cNvSpPr>
            <a:spLocks noGrp="1"/>
          </p:cNvSpPr>
          <p:nvPr>
            <p:ph idx="1"/>
          </p:nvPr>
        </p:nvSpPr>
        <p:spPr>
          <a:xfrm>
            <a:off x="685800" y="2194560"/>
            <a:ext cx="10820400" cy="1107996"/>
          </a:xfrm>
          <a:prstGeom prst="rect">
            <a:avLst/>
          </a:prstGeom>
        </p:spPr>
        <p:txBody>
          <a:bodyPr>
            <a:spAutoFit/>
          </a:bodyPr>
          <a:lstStyle/>
          <a:p>
            <a:pPr>
              <a:lnSpc>
                <a:spcPct val="100000"/>
              </a:lnSpc>
            </a:pPr>
            <a:r>
              <a:rPr lang="en-GB" dirty="0"/>
              <a:t>Inclusive design aims to remove the barriers that create undue effort and separation. It enables everyone to participate equally, confidently and independently in everyday activities. (Design Council website)</a:t>
            </a:r>
          </a:p>
        </p:txBody>
      </p:sp>
      <p:pic>
        <p:nvPicPr>
          <p:cNvPr id="5" name="Picture 4"/>
          <p:cNvPicPr>
            <a:picLocks noChangeAspect="1"/>
          </p:cNvPicPr>
          <p:nvPr/>
        </p:nvPicPr>
        <p:blipFill>
          <a:blip r:embed="rId2"/>
          <a:stretch>
            <a:fillRect/>
          </a:stretch>
        </p:blipFill>
        <p:spPr>
          <a:xfrm>
            <a:off x="7922030" y="3380738"/>
            <a:ext cx="3088576" cy="3305318"/>
          </a:xfrm>
          <a:prstGeom prst="rect">
            <a:avLst/>
          </a:prstGeom>
        </p:spPr>
      </p:pic>
    </p:spTree>
    <p:extLst>
      <p:ext uri="{BB962C8B-B14F-4D97-AF65-F5344CB8AC3E}">
        <p14:creationId xmlns:p14="http://schemas.microsoft.com/office/powerpoint/2010/main" val="265508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none" dirty="0"/>
              <a:t>Are there any learners who can’t benefit from STEM?</a:t>
            </a:r>
          </a:p>
        </p:txBody>
      </p:sp>
      <p:sp>
        <p:nvSpPr>
          <p:cNvPr id="3" name="Content Placeholder 2"/>
          <p:cNvSpPr>
            <a:spLocks noGrp="1"/>
          </p:cNvSpPr>
          <p:nvPr>
            <p:ph idx="1"/>
          </p:nvPr>
        </p:nvSpPr>
        <p:spPr/>
        <p:txBody>
          <a:bodyPr/>
          <a:lstStyle/>
          <a:p>
            <a:pPr>
              <a:lnSpc>
                <a:spcPct val="100000"/>
              </a:lnSpc>
            </a:pPr>
            <a:r>
              <a:rPr lang="en-GB" sz="2800" b="1" dirty="0"/>
              <a:t>No</a:t>
            </a:r>
            <a:r>
              <a:rPr lang="en-GB" dirty="0"/>
              <a:t>. ‘….</a:t>
            </a:r>
            <a:r>
              <a:rPr lang="en-GB" i="1" dirty="0"/>
              <a:t>there was no evidence at all to suggest science, presented in a suitably modified format, is unsuitable for any learner'</a:t>
            </a:r>
            <a:r>
              <a:rPr lang="en-GB" dirty="0"/>
              <a:t>. (Essex, 2020: 554)</a:t>
            </a:r>
          </a:p>
          <a:p>
            <a:pPr>
              <a:lnSpc>
                <a:spcPct val="100000"/>
              </a:lnSpc>
            </a:pPr>
            <a:r>
              <a:rPr lang="en-GB" dirty="0"/>
              <a:t>Benefits include skills development (following instructions, rehearsing communication skills, numeracy, thinking skills, social skills) (Essex, 2018; Essex, 2020)</a:t>
            </a:r>
          </a:p>
          <a:p>
            <a:pPr>
              <a:lnSpc>
                <a:spcPct val="100000"/>
              </a:lnSpc>
            </a:pPr>
            <a:r>
              <a:rPr lang="en-GB" dirty="0"/>
              <a:t>Increased awareness of employment and leisure choices</a:t>
            </a:r>
          </a:p>
          <a:p>
            <a:pPr>
              <a:lnSpc>
                <a:spcPct val="100000"/>
              </a:lnSpc>
            </a:pPr>
            <a:r>
              <a:rPr lang="en-GB" dirty="0"/>
              <a:t>The status of science is seen as a huge benefit IF it’s the right sort of science (Essex, 2018)</a:t>
            </a:r>
          </a:p>
          <a:p>
            <a:pPr>
              <a:lnSpc>
                <a:spcPct val="100000"/>
              </a:lnSpc>
            </a:pPr>
            <a:endParaRPr lang="en-GB" dirty="0"/>
          </a:p>
        </p:txBody>
      </p:sp>
    </p:spTree>
    <p:extLst>
      <p:ext uri="{BB962C8B-B14F-4D97-AF65-F5344CB8AC3E}">
        <p14:creationId xmlns:p14="http://schemas.microsoft.com/office/powerpoint/2010/main" val="874640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2298" y="490053"/>
            <a:ext cx="9037320" cy="1293028"/>
          </a:xfrm>
        </p:spPr>
        <p:txBody>
          <a:bodyPr>
            <a:normAutofit/>
          </a:bodyPr>
          <a:lstStyle/>
          <a:p>
            <a:r>
              <a:rPr lang="en-GB" sz="3600" cap="none" dirty="0"/>
              <a:t>Case study 1: A very special school</a:t>
            </a:r>
          </a:p>
        </p:txBody>
      </p:sp>
      <p:sp>
        <p:nvSpPr>
          <p:cNvPr id="3" name="Content Placeholder 2"/>
          <p:cNvSpPr>
            <a:spLocks noGrp="1"/>
          </p:cNvSpPr>
          <p:nvPr>
            <p:ph idx="1"/>
          </p:nvPr>
        </p:nvSpPr>
        <p:spPr>
          <a:xfrm>
            <a:off x="2790305" y="1558497"/>
            <a:ext cx="9401695" cy="4265194"/>
          </a:xfrm>
        </p:spPr>
        <p:txBody>
          <a:bodyPr>
            <a:normAutofit fontScale="92500" lnSpcReduction="20000"/>
          </a:bodyPr>
          <a:lstStyle/>
          <a:p>
            <a:pPr>
              <a:lnSpc>
                <a:spcPct val="120000"/>
              </a:lnSpc>
            </a:pPr>
            <a:r>
              <a:rPr lang="en-GB" dirty="0"/>
              <a:t>Who is under-represented? </a:t>
            </a:r>
            <a:r>
              <a:rPr lang="en-GB" i="1" dirty="0"/>
              <a:t>Pupils with PMLD/CASN</a:t>
            </a:r>
          </a:p>
          <a:p>
            <a:pPr>
              <a:lnSpc>
                <a:spcPct val="120000"/>
              </a:lnSpc>
            </a:pPr>
            <a:r>
              <a:rPr lang="en-GB" dirty="0"/>
              <a:t>Why are they under-represented? </a:t>
            </a:r>
            <a:r>
              <a:rPr lang="en-GB" i="1" dirty="0"/>
              <a:t>Exemption from National Curriculum expectations; lack of staff expertise/ confidence; mistaken belief that specialist resources were necessary</a:t>
            </a:r>
          </a:p>
          <a:p>
            <a:pPr>
              <a:lnSpc>
                <a:spcPct val="120000"/>
              </a:lnSpc>
            </a:pPr>
            <a:r>
              <a:rPr lang="en-GB" dirty="0"/>
              <a:t>What do they hope to get from participation? </a:t>
            </a:r>
            <a:r>
              <a:rPr lang="en-GB" i="1" dirty="0"/>
              <a:t>Enjoyment, transferable skills</a:t>
            </a:r>
          </a:p>
          <a:p>
            <a:pPr>
              <a:lnSpc>
                <a:spcPct val="120000"/>
              </a:lnSpc>
            </a:pPr>
            <a:r>
              <a:rPr lang="en-GB" dirty="0"/>
              <a:t>What did I do? </a:t>
            </a:r>
            <a:r>
              <a:rPr lang="en-GB" i="1" dirty="0"/>
              <a:t>Observed, waited to be allowed to participate, gave curricular advice, provided practical resources, observed</a:t>
            </a:r>
          </a:p>
          <a:p>
            <a:pPr>
              <a:lnSpc>
                <a:spcPct val="120000"/>
              </a:lnSpc>
            </a:pPr>
            <a:r>
              <a:rPr lang="en-GB" dirty="0"/>
              <a:t>How well did the initiative work? </a:t>
            </a:r>
            <a:r>
              <a:rPr lang="en-GB" i="1" dirty="0"/>
              <a:t>Very well! Higher attainment outcomes, uncovered unrecognised capacities in staff and pupils, provided new ways of assessing pupil capacity. Now bidding to the Royal Society for further funding</a:t>
            </a:r>
          </a:p>
          <a:p>
            <a:pPr>
              <a:lnSpc>
                <a:spcPct val="120000"/>
              </a:lnSpc>
            </a:pPr>
            <a:endParaRPr lang="en-GB" dirty="0"/>
          </a:p>
        </p:txBody>
      </p:sp>
      <p:pic>
        <p:nvPicPr>
          <p:cNvPr id="4" name="Picture 3"/>
          <p:cNvPicPr>
            <a:picLocks noChangeAspect="1"/>
          </p:cNvPicPr>
          <p:nvPr/>
        </p:nvPicPr>
        <p:blipFill>
          <a:blip r:embed="rId2"/>
          <a:stretch>
            <a:fillRect/>
          </a:stretch>
        </p:blipFill>
        <p:spPr>
          <a:xfrm>
            <a:off x="9908771" y="5926580"/>
            <a:ext cx="2140634" cy="914394"/>
          </a:xfrm>
          <a:prstGeom prst="rect">
            <a:avLst/>
          </a:prstGeom>
        </p:spPr>
      </p:pic>
      <p:pic>
        <p:nvPicPr>
          <p:cNvPr id="6" name="Picture 2" descr="41458258-a634-47f6-a18b-d35a1ded6040@eurprd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97304"/>
            <a:ext cx="2456901" cy="184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755774" y="5926580"/>
            <a:ext cx="3391593" cy="923330"/>
          </a:xfrm>
          <a:prstGeom prst="rect">
            <a:avLst/>
          </a:prstGeom>
          <a:noFill/>
        </p:spPr>
        <p:txBody>
          <a:bodyPr wrap="square" rtlCol="0">
            <a:spAutoFit/>
          </a:bodyPr>
          <a:lstStyle/>
          <a:p>
            <a:r>
              <a:rPr lang="en-GB" i="1" dirty="0"/>
              <a:t>Work conducted with funding </a:t>
            </a:r>
            <a:r>
              <a:rPr lang="en-GB" sz="1600" i="1" dirty="0"/>
              <a:t>from</a:t>
            </a:r>
            <a:r>
              <a:rPr lang="en-GB" i="1" dirty="0"/>
              <a:t> the RSC’s Outreach Fund</a:t>
            </a:r>
          </a:p>
        </p:txBody>
      </p:sp>
      <p:pic>
        <p:nvPicPr>
          <p:cNvPr id="9" name="Picture 8"/>
          <p:cNvPicPr>
            <a:picLocks noChangeAspect="1"/>
          </p:cNvPicPr>
          <p:nvPr/>
        </p:nvPicPr>
        <p:blipFill>
          <a:blip r:embed="rId4"/>
          <a:stretch>
            <a:fillRect/>
          </a:stretch>
        </p:blipFill>
        <p:spPr>
          <a:xfrm>
            <a:off x="0" y="3793427"/>
            <a:ext cx="2456901" cy="1835055"/>
          </a:xfrm>
          <a:prstGeom prst="rect">
            <a:avLst/>
          </a:prstGeom>
        </p:spPr>
      </p:pic>
    </p:spTree>
    <p:extLst>
      <p:ext uri="{BB962C8B-B14F-4D97-AF65-F5344CB8AC3E}">
        <p14:creationId xmlns:p14="http://schemas.microsoft.com/office/powerpoint/2010/main" val="2355743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1163" y="573578"/>
            <a:ext cx="8265369" cy="781089"/>
          </a:xfrm>
        </p:spPr>
        <p:txBody>
          <a:bodyPr>
            <a:noAutofit/>
          </a:bodyPr>
          <a:lstStyle/>
          <a:p>
            <a:r>
              <a:rPr lang="en-GB" sz="2800" cap="none" dirty="0"/>
              <a:t>Inclusion requires identification and mitigation of potential barriers.  Here they included:</a:t>
            </a:r>
          </a:p>
        </p:txBody>
      </p:sp>
      <p:sp>
        <p:nvSpPr>
          <p:cNvPr id="3" name="Content Placeholder 2"/>
          <p:cNvSpPr>
            <a:spLocks noGrp="1"/>
          </p:cNvSpPr>
          <p:nvPr>
            <p:ph idx="1"/>
          </p:nvPr>
        </p:nvSpPr>
        <p:spPr>
          <a:xfrm>
            <a:off x="0" y="1426587"/>
            <a:ext cx="12056533" cy="5220794"/>
          </a:xfrm>
        </p:spPr>
        <p:txBody>
          <a:bodyPr>
            <a:normAutofit fontScale="62500" lnSpcReduction="20000"/>
          </a:bodyPr>
          <a:lstStyle/>
          <a:p>
            <a:pPr>
              <a:lnSpc>
                <a:spcPct val="120000"/>
              </a:lnSpc>
            </a:pPr>
            <a:r>
              <a:rPr lang="en-GB" dirty="0"/>
              <a:t>Science and maths are hard: abstract ideas, technical language, multiple concepts needed at once, dependence on prior understanding </a:t>
            </a:r>
          </a:p>
          <a:p>
            <a:pPr>
              <a:lnSpc>
                <a:spcPct val="120000"/>
              </a:lnSpc>
            </a:pPr>
            <a:r>
              <a:rPr lang="en-GB" dirty="0"/>
              <a:t>Some participants may have limited verbal capacity: they may need items coding symbolically or representing photographically . They can demonstrate learning through behaviours (Brooke and Solomon, 2001; Essex, 2020).</a:t>
            </a:r>
          </a:p>
          <a:p>
            <a:pPr>
              <a:lnSpc>
                <a:spcPct val="120000"/>
              </a:lnSpc>
            </a:pPr>
            <a:r>
              <a:rPr lang="en-GB" dirty="0"/>
              <a:t>Some participants have shorter attention spans than you might expect; break activities down into smaller ‘chunks’. (</a:t>
            </a:r>
            <a:r>
              <a:rPr lang="en-GB" sz="2100" dirty="0"/>
              <a:t>Essex</a:t>
            </a:r>
            <a:r>
              <a:rPr lang="en-GB" dirty="0"/>
              <a:t>, 2021).</a:t>
            </a:r>
          </a:p>
          <a:p>
            <a:pPr>
              <a:lnSpc>
                <a:spcPct val="120000"/>
              </a:lnSpc>
            </a:pPr>
            <a:r>
              <a:rPr lang="en-GB" dirty="0"/>
              <a:t>Poor memory and reduced processing capacity cause problems. (Essex, 2021). Keep instructions as brief as possible, no more than three things at a time, please.</a:t>
            </a:r>
          </a:p>
          <a:p>
            <a:pPr>
              <a:lnSpc>
                <a:spcPct val="120000"/>
              </a:lnSpc>
            </a:pPr>
            <a:r>
              <a:rPr lang="en-GB" dirty="0"/>
              <a:t>Participants can do higher order thinking (application, evaluation, synthesis of ideas) but not reliably, be prepared to ‘scaffold’ or break down ideas into smaller bits</a:t>
            </a:r>
          </a:p>
          <a:p>
            <a:pPr>
              <a:lnSpc>
                <a:spcPct val="120000"/>
              </a:lnSpc>
            </a:pPr>
            <a:r>
              <a:rPr lang="en-GB" dirty="0"/>
              <a:t>Many participants don’t investigate in the way you expect, they work very empirically (Essex, 2020)</a:t>
            </a:r>
          </a:p>
          <a:p>
            <a:pPr>
              <a:lnSpc>
                <a:spcPct val="120000"/>
              </a:lnSpc>
            </a:pPr>
            <a:r>
              <a:rPr lang="en-GB" dirty="0"/>
              <a:t>Some participants find the unfamiliarity overwhelming; have a breakout room, or a quiet corner (with </a:t>
            </a:r>
            <a:r>
              <a:rPr lang="en-GB" dirty="0" err="1"/>
              <a:t>Molymod</a:t>
            </a:r>
            <a:r>
              <a:rPr lang="en-GB" dirty="0"/>
              <a:t> or Lego), or allow camera and mic to be off.</a:t>
            </a:r>
          </a:p>
          <a:p>
            <a:pPr>
              <a:lnSpc>
                <a:spcPct val="120000"/>
              </a:lnSpc>
            </a:pPr>
            <a:r>
              <a:rPr lang="en-GB" dirty="0"/>
              <a:t>Some participants may have problems with manipulating apparatus; unbreakable where possible, low hazard and small amounts are recommended (Essex, 2021)</a:t>
            </a:r>
          </a:p>
          <a:p>
            <a:pPr>
              <a:lnSpc>
                <a:spcPct val="120000"/>
              </a:lnSpc>
            </a:pPr>
            <a:r>
              <a:rPr lang="en-GB" dirty="0"/>
              <a:t>Social interactions cause a high level of concern, allow time to resolve these (Essex, 2021, in press). But many love meeting a ‘real scientist’ &amp; rate it as the best thing about the day</a:t>
            </a:r>
          </a:p>
          <a:p>
            <a:pPr>
              <a:lnSpc>
                <a:spcPct val="120000"/>
              </a:lnSpc>
            </a:pPr>
            <a:r>
              <a:rPr lang="en-GB" dirty="0"/>
              <a:t>Most staff/ family working with these young people are not scientists and are not confident about doing science (Essex, 2020). Providing a teacher’s sheet may help!</a:t>
            </a:r>
          </a:p>
        </p:txBody>
      </p:sp>
    </p:spTree>
    <p:extLst>
      <p:ext uri="{BB962C8B-B14F-4D97-AF65-F5344CB8AC3E}">
        <p14:creationId xmlns:p14="http://schemas.microsoft.com/office/powerpoint/2010/main" val="864848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E537A"/>
        </a:solidFill>
        <a:effectLst/>
      </p:bgPr>
    </p:bg>
    <p:spTree>
      <p:nvGrpSpPr>
        <p:cNvPr id="1" name=""/>
        <p:cNvGrpSpPr/>
        <p:nvPr/>
      </p:nvGrpSpPr>
      <p:grpSpPr>
        <a:xfrm>
          <a:off x="0" y="0"/>
          <a:ext cx="0" cy="0"/>
          <a:chOff x="0" y="0"/>
          <a:chExt cx="0" cy="0"/>
        </a:xfrm>
      </p:grpSpPr>
      <p:sp>
        <p:nvSpPr>
          <p:cNvPr id="151" name="Wendy Sadler, Cardiff University &amp; Science Made Simple…"/>
          <p:cNvSpPr txBox="1">
            <a:spLocks noGrp="1"/>
          </p:cNvSpPr>
          <p:nvPr>
            <p:ph type="body" idx="21"/>
          </p:nvPr>
        </p:nvSpPr>
        <p:spPr>
          <a:xfrm>
            <a:off x="529059" y="5602519"/>
            <a:ext cx="5854995" cy="9525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55000" lnSpcReduction="20000"/>
          </a:bodyPr>
          <a:lstStyle/>
          <a:p>
            <a:pPr defTabSz="264160">
              <a:defRPr sz="3391"/>
            </a:pPr>
            <a:r>
              <a:t>Wendy Sadler, Cardiff University &amp; Science Made Simple</a:t>
            </a:r>
          </a:p>
          <a:p>
            <a:pPr defTabSz="264160">
              <a:defRPr sz="2624"/>
            </a:pPr>
            <a:r>
              <a:t>@wendyjsadler</a:t>
            </a:r>
          </a:p>
          <a:p>
            <a:pPr defTabSz="264160">
              <a:defRPr sz="2624"/>
            </a:pPr>
            <a:r>
              <a:t>@scimadesimple</a:t>
            </a:r>
          </a:p>
        </p:txBody>
      </p:sp>
      <p:sp>
        <p:nvSpPr>
          <p:cNvPr id="152" name="Who wants to be a superhero?"/>
          <p:cNvSpPr txBox="1">
            <a:spLocks noGrp="1"/>
          </p:cNvSpPr>
          <p:nvPr>
            <p:ph type="ctrTitle"/>
          </p:nvPr>
        </p:nvSpPr>
        <p:spPr>
          <a:xfrm>
            <a:off x="571962" y="1497045"/>
            <a:ext cx="5919415" cy="2324101"/>
          </a:xfrm>
          <a:prstGeom prst="rect">
            <a:avLst/>
          </a:prstGeom>
        </p:spPr>
        <p:txBody>
          <a:bodyPr>
            <a:normAutofit/>
          </a:bodyPr>
          <a:lstStyle/>
          <a:p>
            <a:r>
              <a:rPr lang="en-GB" sz="4000" dirty="0"/>
              <a:t>Case study 2</a:t>
            </a:r>
            <a:br>
              <a:rPr lang="en-GB" sz="4000" dirty="0"/>
            </a:br>
            <a:r>
              <a:rPr sz="4000" dirty="0">
                <a:solidFill>
                  <a:schemeClr val="accent4">
                    <a:lumMod val="40000"/>
                    <a:lumOff val="60000"/>
                  </a:schemeClr>
                </a:solidFill>
              </a:rPr>
              <a:t>Who wants to be a superhero?</a:t>
            </a:r>
          </a:p>
        </p:txBody>
      </p:sp>
      <p:sp>
        <p:nvSpPr>
          <p:cNvPr id="153" name="How do role models in outreach affect attitudes to STEM Careers"/>
          <p:cNvSpPr txBox="1">
            <a:spLocks noGrp="1"/>
          </p:cNvSpPr>
          <p:nvPr>
            <p:ph type="subTitle" sz="quarter" idx="1"/>
          </p:nvPr>
        </p:nvSpPr>
        <p:spPr>
          <a:xfrm>
            <a:off x="603248" y="3914122"/>
            <a:ext cx="4832350" cy="952501"/>
          </a:xfrm>
          <a:prstGeom prst="rect">
            <a:avLst/>
          </a:prstGeom>
        </p:spPr>
        <p:txBody>
          <a:bodyPr>
            <a:normAutofit fontScale="47500" lnSpcReduction="20000"/>
          </a:bodyPr>
          <a:lstStyle>
            <a:lvl1pPr defTabSz="718184">
              <a:defRPr sz="4785"/>
            </a:lvl1pPr>
          </a:lstStyle>
          <a:p>
            <a:r>
              <a:rPr dirty="0"/>
              <a:t>How do role models in outreach affect attitudes to STEM Careers</a:t>
            </a:r>
          </a:p>
        </p:txBody>
      </p:sp>
      <p:grpSp>
        <p:nvGrpSpPr>
          <p:cNvPr id="156" name="Image Gallery"/>
          <p:cNvGrpSpPr/>
          <p:nvPr/>
        </p:nvGrpSpPr>
        <p:grpSpPr>
          <a:xfrm>
            <a:off x="6892462" y="20435"/>
            <a:ext cx="5276622" cy="7153564"/>
            <a:chOff x="0" y="0"/>
            <a:chExt cx="10553241" cy="14307126"/>
          </a:xfrm>
        </p:grpSpPr>
        <p:pic>
          <p:nvPicPr>
            <p:cNvPr id="154" name="Image" descr="Image"/>
            <p:cNvPicPr>
              <a:picLocks noChangeAspect="1"/>
            </p:cNvPicPr>
            <p:nvPr/>
          </p:nvPicPr>
          <p:blipFill>
            <a:blip r:embed="rId2"/>
            <a:srcRect l="15016" r="11661"/>
            <a:stretch>
              <a:fillRect/>
            </a:stretch>
          </p:blipFill>
          <p:spPr>
            <a:xfrm>
              <a:off x="0" y="0"/>
              <a:ext cx="10553242" cy="13718762"/>
            </a:xfrm>
            <a:prstGeom prst="rect">
              <a:avLst/>
            </a:prstGeom>
            <a:ln w="12700" cap="flat">
              <a:noFill/>
              <a:miter lim="400000"/>
            </a:ln>
            <a:effectLst/>
          </p:spPr>
        </p:pic>
        <p:sp>
          <p:nvSpPr>
            <p:cNvPr id="155" name="Caption"/>
            <p:cNvSpPr/>
            <p:nvPr/>
          </p:nvSpPr>
          <p:spPr>
            <a:xfrm>
              <a:off x="0" y="13794961"/>
              <a:ext cx="10553242" cy="5121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8100" tIns="38100" rIns="38100" bIns="38100" numCol="1" anchor="t">
              <a:noAutofit/>
            </a:bodyPr>
            <a:lstStyle/>
            <a:p>
              <a:pPr algn="ctr" defTabSz="1219169" hangingPunct="0"/>
              <a:r>
                <a:rPr sz="1200" kern="0">
                  <a:solidFill>
                    <a:srgbClr val="FFFFFF"/>
                  </a:solidFill>
                  <a:latin typeface="Helvetica Neue"/>
                  <a:sym typeface="Helvetica Neue"/>
                </a:rPr>
                <a:t>Caption</a:t>
              </a:r>
            </a:p>
          </p:txBody>
        </p:sp>
      </p:grpSp>
      <p:pic>
        <p:nvPicPr>
          <p:cNvPr id="157" name="Image" descr="Image"/>
          <p:cNvPicPr>
            <a:picLocks noChangeAspect="1"/>
          </p:cNvPicPr>
          <p:nvPr/>
        </p:nvPicPr>
        <p:blipFill>
          <a:blip r:embed="rId3"/>
          <a:srcRect l="11137" t="7716" r="11137" b="14558"/>
          <a:stretch>
            <a:fillRect/>
          </a:stretch>
        </p:blipFill>
        <p:spPr>
          <a:xfrm>
            <a:off x="571962" y="60383"/>
            <a:ext cx="1744918" cy="1862817"/>
          </a:xfrm>
          <a:prstGeom prst="rect">
            <a:avLst/>
          </a:prstGeom>
          <a:ln w="12700">
            <a:miter lim="400000"/>
          </a:ln>
        </p:spPr>
      </p:pic>
      <p:pic>
        <p:nvPicPr>
          <p:cNvPr id="158" name="Image" descr="Image"/>
          <p:cNvPicPr>
            <a:picLocks noChangeAspect="1"/>
          </p:cNvPicPr>
          <p:nvPr/>
        </p:nvPicPr>
        <p:blipFill>
          <a:blip r:embed="rId4"/>
          <a:stretch>
            <a:fillRect/>
          </a:stretch>
        </p:blipFill>
        <p:spPr>
          <a:xfrm>
            <a:off x="5600267" y="267882"/>
            <a:ext cx="991466" cy="952501"/>
          </a:xfrm>
          <a:prstGeom prst="rect">
            <a:avLst/>
          </a:prstGeom>
          <a:ln w="12700">
            <a:miter lim="400000"/>
          </a:ln>
        </p:spPr>
      </p:pic>
    </p:spTree>
    <p:extLst>
      <p:ext uri="{BB962C8B-B14F-4D97-AF65-F5344CB8AC3E}">
        <p14:creationId xmlns:p14="http://schemas.microsoft.com/office/powerpoint/2010/main" val="94637993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hat was done"/>
          <p:cNvSpPr txBox="1">
            <a:spLocks noGrp="1"/>
          </p:cNvSpPr>
          <p:nvPr>
            <p:ph type="title"/>
          </p:nvPr>
        </p:nvSpPr>
        <p:spPr>
          <a:prstGeom prst="rect">
            <a:avLst/>
          </a:prstGeom>
        </p:spPr>
        <p:txBody>
          <a:bodyPr/>
          <a:lstStyle/>
          <a:p>
            <a:r>
              <a:t>What was done</a:t>
            </a:r>
          </a:p>
        </p:txBody>
      </p:sp>
      <p:sp>
        <p:nvSpPr>
          <p:cNvPr id="161" name="Primary school careers in STEM event (show)…"/>
          <p:cNvSpPr txBox="1">
            <a:spLocks noGrp="1"/>
          </p:cNvSpPr>
          <p:nvPr>
            <p:ph type="body" sz="half" idx="1"/>
          </p:nvPr>
        </p:nvSpPr>
        <p:spPr>
          <a:xfrm>
            <a:off x="603250" y="1613770"/>
            <a:ext cx="5440623" cy="4638489"/>
          </a:xfrm>
          <a:prstGeom prst="rect">
            <a:avLst/>
          </a:prstGeom>
        </p:spPr>
        <p:txBody>
          <a:bodyPr/>
          <a:lstStyle/>
          <a:p>
            <a:r>
              <a:t>Primary school careers in STEM event (show) </a:t>
            </a:r>
          </a:p>
          <a:p>
            <a:r>
              <a:t>Year 5-6 (age 9-11)</a:t>
            </a:r>
          </a:p>
          <a:p>
            <a:r>
              <a:t>Six role models - four female</a:t>
            </a:r>
          </a:p>
          <a:p>
            <a:r>
              <a:t>Pre and post test</a:t>
            </a:r>
          </a:p>
          <a:p>
            <a:r>
              <a:t>Word association </a:t>
            </a:r>
          </a:p>
          <a:p>
            <a:r>
              <a:t>Which role models they have things in common with/would like job</a:t>
            </a:r>
          </a:p>
        </p:txBody>
      </p:sp>
      <p:pic>
        <p:nvPicPr>
          <p:cNvPr id="162" name="Screenshot 2021-08-12 at 14.13.50.png" descr="Screenshot 2021-08-12 at 14.13.50.png"/>
          <p:cNvPicPr>
            <a:picLocks noChangeAspect="1"/>
          </p:cNvPicPr>
          <p:nvPr/>
        </p:nvPicPr>
        <p:blipFill>
          <a:blip r:embed="rId2"/>
          <a:stretch>
            <a:fillRect/>
          </a:stretch>
        </p:blipFill>
        <p:spPr>
          <a:xfrm>
            <a:off x="6397585" y="1872556"/>
            <a:ext cx="5317899" cy="3119834"/>
          </a:xfrm>
          <a:prstGeom prst="rect">
            <a:avLst/>
          </a:prstGeom>
          <a:ln w="12700">
            <a:miter lim="400000"/>
          </a:ln>
        </p:spPr>
      </p:pic>
      <p:pic>
        <p:nvPicPr>
          <p:cNvPr id="163" name="Image Gallery" descr="Image Gallery"/>
          <p:cNvPicPr>
            <a:picLocks noChangeAspect="1"/>
          </p:cNvPicPr>
          <p:nvPr/>
        </p:nvPicPr>
        <p:blipFill>
          <a:blip r:embed="rId3"/>
          <a:srcRect t="4792" b="4792"/>
          <a:stretch>
            <a:fillRect/>
          </a:stretch>
        </p:blipFill>
        <p:spPr>
          <a:xfrm>
            <a:off x="10204104" y="513282"/>
            <a:ext cx="1501487" cy="643486"/>
          </a:xfrm>
          <a:prstGeom prst="rect">
            <a:avLst/>
          </a:prstGeom>
          <a:ln w="12700">
            <a:miter lim="400000"/>
          </a:ln>
        </p:spPr>
      </p:pic>
    </p:spTree>
    <p:extLst>
      <p:ext uri="{BB962C8B-B14F-4D97-AF65-F5344CB8AC3E}">
        <p14:creationId xmlns:p14="http://schemas.microsoft.com/office/powerpoint/2010/main" val="1836934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Key findings"/>
          <p:cNvSpPr txBox="1">
            <a:spLocks noGrp="1"/>
          </p:cNvSpPr>
          <p:nvPr>
            <p:ph type="title"/>
          </p:nvPr>
        </p:nvSpPr>
        <p:spPr>
          <a:prstGeom prst="rect">
            <a:avLst/>
          </a:prstGeom>
        </p:spPr>
        <p:txBody>
          <a:bodyPr/>
          <a:lstStyle/>
          <a:p>
            <a:r>
              <a:t>Key findings</a:t>
            </a:r>
          </a:p>
        </p:txBody>
      </p:sp>
      <p:pic>
        <p:nvPicPr>
          <p:cNvPr id="166" name="Screenshot 2021-08-12 at 14.18.27.png" descr="Screenshot 2021-08-12 at 14.18.27.png"/>
          <p:cNvPicPr>
            <a:picLocks noChangeAspect="1"/>
          </p:cNvPicPr>
          <p:nvPr/>
        </p:nvPicPr>
        <p:blipFill>
          <a:blip r:embed="rId2"/>
          <a:stretch>
            <a:fillRect/>
          </a:stretch>
        </p:blipFill>
        <p:spPr>
          <a:xfrm>
            <a:off x="416791" y="1526534"/>
            <a:ext cx="11448585" cy="4844100"/>
          </a:xfrm>
          <a:prstGeom prst="rect">
            <a:avLst/>
          </a:prstGeom>
          <a:ln w="12700">
            <a:miter lim="400000"/>
          </a:ln>
        </p:spPr>
      </p:pic>
    </p:spTree>
    <p:extLst>
      <p:ext uri="{BB962C8B-B14F-4D97-AF65-F5344CB8AC3E}">
        <p14:creationId xmlns:p14="http://schemas.microsoft.com/office/powerpoint/2010/main" val="3041926882"/>
      </p:ext>
    </p:extLst>
  </p:cSld>
  <p:clrMapOvr>
    <a:masterClrMapping/>
  </p:clrMapOvr>
  <p:transition spd="med"/>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Vapor Trail</Template>
  <TotalTime>685</TotalTime>
  <Words>1740</Words>
  <Application>Microsoft Macintosh PowerPoint</Application>
  <PresentationFormat>Widescreen</PresentationFormat>
  <Paragraphs>111</Paragraphs>
  <Slides>20</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Century Gothic</vt:lpstr>
      <vt:lpstr>Helvetica Neue</vt:lpstr>
      <vt:lpstr>Helvetica Neue Medium</vt:lpstr>
      <vt:lpstr>Roboto Slab Regular</vt:lpstr>
      <vt:lpstr>Times Roman</vt:lpstr>
      <vt:lpstr>Vapor Trail</vt:lpstr>
      <vt:lpstr>20_BasicBlack</vt:lpstr>
      <vt:lpstr>Principles for building diversity through inclusive outreach: an exploration through case studies  </vt:lpstr>
      <vt:lpstr>By the end of this session, you will have</vt:lpstr>
      <vt:lpstr>What do we mean by inclusion?</vt:lpstr>
      <vt:lpstr>Are there any learners who can’t benefit from STEM?</vt:lpstr>
      <vt:lpstr>Case study 1: A very special school</vt:lpstr>
      <vt:lpstr>Inclusion requires identification and mitigation of potential barriers.  Here they included:</vt:lpstr>
      <vt:lpstr>Case study 2 Who wants to be a superhero?</vt:lpstr>
      <vt:lpstr>What was done</vt:lpstr>
      <vt:lpstr>Key findings</vt:lpstr>
      <vt:lpstr>Key findings</vt:lpstr>
      <vt:lpstr>PowerPoint Presentation</vt:lpstr>
      <vt:lpstr>PowerPoint Presentation</vt:lpstr>
      <vt:lpstr>Case study4: Sustainable STEM, sustainable communities</vt:lpstr>
      <vt:lpstr>Does ‘hard to reach’ really mean ‘we don’t know how to engage’?</vt:lpstr>
      <vt:lpstr>Group discussions</vt:lpstr>
      <vt:lpstr>Plenary and overarching considerations</vt:lpstr>
      <vt:lpstr>The principles of inclusion are universal </vt:lpstr>
      <vt:lpstr>Limitations and opportunities</vt:lpstr>
      <vt:lpstr>Benefits to STEM communicators of working inclusively </vt:lpstr>
      <vt:lpstr>References</vt:lpstr>
    </vt:vector>
  </TitlesOfParts>
  <Company>UOS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very neuro-diverse learners and sharing the benefits of STEM more widely</dc:title>
  <dc:creator>Jane Essex</dc:creator>
  <cp:lastModifiedBy>Wendy Sadler</cp:lastModifiedBy>
  <cp:revision>43</cp:revision>
  <dcterms:created xsi:type="dcterms:W3CDTF">2021-03-02T16:56:41Z</dcterms:created>
  <dcterms:modified xsi:type="dcterms:W3CDTF">2021-08-18T11:14:03Z</dcterms:modified>
</cp:coreProperties>
</file>