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79" r:id="rId3"/>
    <p:sldId id="281" r:id="rId4"/>
    <p:sldId id="277" r:id="rId5"/>
    <p:sldId id="282" r:id="rId6"/>
    <p:sldId id="285" r:id="rId7"/>
    <p:sldId id="289" r:id="rId8"/>
    <p:sldId id="290" r:id="rId9"/>
    <p:sldId id="267" r:id="rId10"/>
    <p:sldId id="299" r:id="rId11"/>
    <p:sldId id="293" r:id="rId12"/>
    <p:sldId id="294" r:id="rId13"/>
    <p:sldId id="295" r:id="rId14"/>
    <p:sldId id="284" r:id="rId15"/>
    <p:sldId id="262" r:id="rId16"/>
    <p:sldId id="297" r:id="rId17"/>
    <p:sldId id="296" r:id="rId18"/>
    <p:sldId id="278" r:id="rId19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4444"/>
    <a:srgbClr val="0033A0"/>
    <a:srgbClr val="AAAF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7505"/>
  </p:normalViewPr>
  <p:slideViewPr>
    <p:cSldViewPr>
      <p:cViewPr varScale="1">
        <p:scale>
          <a:sx n="86" d="100"/>
          <a:sy n="86" d="100"/>
        </p:scale>
        <p:origin x="514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fs.cern.ch/dfs/Departments/SMB/Groups/SE/FAS/6.PBC/11.%20Forward%20Physics%20Facility/03%20Cost%20and%20Schedule/2%20Cost%20Estimates/20210510_FPF%20Cost%20Estimate_Hi-LHC%20based_Rev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dfs.cern.ch/dfs/Departments/SMB/Groups/SE/FAS/6.PBC/11.%20Forward%20Physics%20Facility/03%20Cost%20and%20Schedule/2%20Cost%20Estimates/20210510_FPF%20Cost%20Estimate_Hi-LHC%20based_Rev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33A0"/>
                </a:solidFill>
                <a:latin typeface="+mn-lt"/>
                <a:ea typeface="+mn-ea"/>
                <a:cs typeface="+mn-cs"/>
              </a:defRPr>
            </a:pPr>
            <a:r>
              <a:rPr lang="en-GB" sz="1600" dirty="0">
                <a:solidFill>
                  <a:srgbClr val="0033A0"/>
                </a:solidFill>
              </a:rPr>
              <a:t>Split of the CE cost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rgbClr val="0033A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9444444444444445E-2"/>
          <c:y val="0.1669673837612769"/>
          <c:w val="0.93888888888888888"/>
          <c:h val="0.67168578251105149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gradFill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0804-4274-A92A-D8E598DA6562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0804-4274-A92A-D8E598DA6562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0804-4274-A92A-D8E598DA6562}"/>
              </c:ext>
            </c:extLst>
          </c:dPt>
          <c:dPt>
            <c:idx val="3"/>
            <c:bubble3D val="0"/>
            <c:spPr>
              <a:gradFill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0804-4274-A92A-D8E598DA656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(Summary!$C$4,Summary!$C$9,Summary!$C$15,Summary!$C$23)</c:f>
              <c:strCache>
                <c:ptCount val="4"/>
                <c:pt idx="0">
                  <c:v>Common Items</c:v>
                </c:pt>
                <c:pt idx="1">
                  <c:v>Underground Works</c:v>
                </c:pt>
                <c:pt idx="2">
                  <c:v>Surface Buildings</c:v>
                </c:pt>
                <c:pt idx="3">
                  <c:v>Miscellaneous</c:v>
                </c:pt>
              </c:strCache>
            </c:strRef>
          </c:cat>
          <c:val>
            <c:numRef>
              <c:f>(Summary!$F$4,Summary!$F$9,Summary!$F$15,Summary!$F$23)</c:f>
              <c:numCache>
                <c:formatCode>0%</c:formatCode>
                <c:ptCount val="4"/>
                <c:pt idx="0">
                  <c:v>0.27339203642632709</c:v>
                </c:pt>
                <c:pt idx="1">
                  <c:v>0.38103097993673907</c:v>
                </c:pt>
                <c:pt idx="2">
                  <c:v>0.28378978936959992</c:v>
                </c:pt>
                <c:pt idx="3">
                  <c:v>6.1787194267333888E-2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804-4274-A92A-D8E598DA6562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93965862451777E-2"/>
          <c:y val="0.80808057232107944"/>
          <c:w val="0.95774144620680912"/>
          <c:h val="0.167721818955206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dirty="0">
                <a:solidFill>
                  <a:srgbClr val="0033A0"/>
                </a:solidFill>
              </a:rPr>
              <a:t>Split of underground work</a:t>
            </a:r>
            <a:endParaRPr lang="en-GB" sz="1800" dirty="0">
              <a:solidFill>
                <a:srgbClr val="0033A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99CF-49EC-AD2F-8F1A3F79299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99CF-49EC-AD2F-8F1A3F79299F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99CF-49EC-AD2F-8F1A3F79299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Summary!$C$12:$C$14</c:f>
              <c:strCache>
                <c:ptCount val="3"/>
                <c:pt idx="0">
                  <c:v>Access shaft</c:v>
                </c:pt>
                <c:pt idx="1">
                  <c:v>Experimental cavern</c:v>
                </c:pt>
                <c:pt idx="2">
                  <c:v>Safety gallery</c:v>
                </c:pt>
              </c:strCache>
            </c:strRef>
          </c:cat>
          <c:val>
            <c:numRef>
              <c:f>Summary!$E$12:$E$14</c:f>
              <c:numCache>
                <c:formatCode>0%</c:formatCode>
                <c:ptCount val="3"/>
                <c:pt idx="0">
                  <c:v>0.52113111391692979</c:v>
                </c:pt>
                <c:pt idx="1">
                  <c:v>0.42045521225124516</c:v>
                </c:pt>
                <c:pt idx="2">
                  <c:v>5.8413673831825129E-2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9CF-49EC-AD2F-8F1A3F79299F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5/26/2021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 dirty="0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dirty="0" err="1"/>
              <a:t>home.cern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Presenter | Presentation Title</a:t>
            </a:r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Forward Physics Facility (FPF)</a:t>
            </a:r>
            <a:br>
              <a:rPr lang="en-US" dirty="0"/>
            </a:br>
            <a:br>
              <a:rPr lang="en-US" sz="4400" dirty="0"/>
            </a:br>
            <a:r>
              <a:rPr lang="en-US" sz="4400" dirty="0"/>
              <a:t>Civil Engineering Study Update 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hu-HU" sz="1800" u="sng" dirty="0"/>
              <a:t>Kincső Balázs</a:t>
            </a:r>
            <a:r>
              <a:rPr lang="hu-HU" sz="1800" dirty="0"/>
              <a:t>, John Osborne</a:t>
            </a:r>
            <a:r>
              <a:rPr lang="en-US" sz="1800" dirty="0"/>
              <a:t> </a:t>
            </a:r>
            <a:r>
              <a:rPr lang="hu-HU" sz="1800" dirty="0"/>
              <a:t> SCE-DOD-F</a:t>
            </a:r>
            <a:r>
              <a:rPr lang="en-US" sz="1800" dirty="0"/>
              <a:t>S</a:t>
            </a:r>
          </a:p>
          <a:p>
            <a:pPr algn="l">
              <a:defRPr/>
            </a:pPr>
            <a:r>
              <a:rPr lang="en-US" sz="1800" dirty="0"/>
              <a:t>Date: 27/05/2021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pPr>
              <a:defRPr/>
            </a:pPr>
            <a:r>
              <a:rPr lang="en-US" dirty="0"/>
              <a:t>Option 2 – Underground structures</a:t>
            </a:r>
            <a:endParaRPr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875D608-62BF-45E6-9B0D-457CDF2C06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4943919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b="0" dirty="0"/>
              <a:t>9.7 m wide cavern to allow access for transport and siting of some services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b="0" dirty="0"/>
              <a:t>Experiments centralised on the line of sight, 1.5m above the floor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b="0" dirty="0"/>
              <a:t>Floor parallel to the LoS, 1.25%fall 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b="0" dirty="0"/>
              <a:t>Trench under the LAr detector to catch any escaped cold gas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b="0" dirty="0"/>
              <a:t>Concept based on overhead crane serving experiments along cavern length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/>
              <a:pPr>
                <a:spcAft>
                  <a:spcPts val="600"/>
                </a:spcAft>
                <a:defRPr/>
              </a:pPr>
              <a:t>10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F49B22C-C207-4AFE-9468-831A400DDD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3952" y="1439335"/>
            <a:ext cx="6264696" cy="15100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1637EB-7B98-4CB7-8267-D90CA16C8D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968" y="3277395"/>
            <a:ext cx="5734050" cy="12382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CAA1C9-51C6-4DAD-BE3D-4B271C8815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6979" y="4591257"/>
            <a:ext cx="4088829" cy="1714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687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E95B1AED-EBDA-4BFB-A4F4-F84EA994FF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397" b="18422"/>
          <a:stretch/>
        </p:blipFill>
        <p:spPr>
          <a:xfrm>
            <a:off x="4044177" y="4157972"/>
            <a:ext cx="4671898" cy="1872208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pPr>
              <a:defRPr/>
            </a:pPr>
            <a:r>
              <a:rPr lang="en-US" dirty="0"/>
              <a:t>Option 2 – Underground structures</a:t>
            </a:r>
            <a:endParaRPr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875D608-62BF-45E6-9B0D-457CDF2C06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592264"/>
            <a:ext cx="4248472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b="0" dirty="0"/>
              <a:t>88m deep shaft includes lift and stairs for access and space reserved for transport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b="0" dirty="0"/>
              <a:t>Safety gallery connected to the LHC as per Safety requirements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Ongoing discussions with the HE and RP department 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/>
              <a:pPr>
                <a:spcAft>
                  <a:spcPts val="600"/>
                </a:spcAft>
                <a:defRPr/>
              </a:pPr>
              <a:t>11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D88EA47-74C9-4D98-9F5C-F00D4B985E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6027" y="613115"/>
            <a:ext cx="1768034" cy="514785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821B7E7-E96E-4B51-95CB-F65A4D28DC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255762"/>
            <a:ext cx="3409950" cy="244792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C31774-6D34-444D-9681-49FA98939492}"/>
              </a:ext>
            </a:extLst>
          </p:cNvPr>
          <p:cNvSpPr txBox="1"/>
          <p:nvPr/>
        </p:nvSpPr>
        <p:spPr bwMode="auto">
          <a:xfrm>
            <a:off x="4081019" y="5695455"/>
            <a:ext cx="4317357" cy="584775"/>
          </a:xfrm>
          <a:prstGeom prst="rect">
            <a:avLst/>
          </a:prstGeom>
          <a:solidFill>
            <a:srgbClr val="0033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Section through the new cavern and the safety gallery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9F00B0B-C6A1-4CDD-A907-75DD05AED41F}"/>
              </a:ext>
            </a:extLst>
          </p:cNvPr>
          <p:cNvSpPr/>
          <p:nvPr/>
        </p:nvSpPr>
        <p:spPr bwMode="auto">
          <a:xfrm>
            <a:off x="9048328" y="5815476"/>
            <a:ext cx="2973074" cy="42940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Cross section through the shaft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C3F67C5-D9DE-49D9-9029-0E1808287C03}"/>
              </a:ext>
            </a:extLst>
          </p:cNvPr>
          <p:cNvSpPr/>
          <p:nvPr/>
        </p:nvSpPr>
        <p:spPr bwMode="auto">
          <a:xfrm>
            <a:off x="6296929" y="3371858"/>
            <a:ext cx="2525933" cy="2855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Plan view shaft</a:t>
            </a:r>
          </a:p>
        </p:txBody>
      </p:sp>
    </p:spTree>
    <p:extLst>
      <p:ext uri="{BB962C8B-B14F-4D97-AF65-F5344CB8AC3E}">
        <p14:creationId xmlns:p14="http://schemas.microsoft.com/office/powerpoint/2010/main" val="1458038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Option 2 – Surface buildings</a:t>
            </a:r>
            <a:endParaRPr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12</a:t>
            </a:fld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03CA9B0-0E07-43EE-8187-5773C8C3FC83}"/>
              </a:ext>
            </a:extLst>
          </p:cNvPr>
          <p:cNvGrpSpPr/>
          <p:nvPr/>
        </p:nvGrpSpPr>
        <p:grpSpPr>
          <a:xfrm>
            <a:off x="6409563" y="1772816"/>
            <a:ext cx="5616586" cy="3242616"/>
            <a:chOff x="5989041" y="1429978"/>
            <a:chExt cx="5605006" cy="3319979"/>
          </a:xfrm>
        </p:grpSpPr>
        <p:pic>
          <p:nvPicPr>
            <p:cNvPr id="15" name="Picture 14" descr="Diagram&#10;&#10;Description automatically generated">
              <a:extLst>
                <a:ext uri="{FF2B5EF4-FFF2-40B4-BE49-F238E27FC236}">
                  <a16:creationId xmlns:a16="http://schemas.microsoft.com/office/drawing/2014/main" id="{CB08D529-62CF-44B6-AB2A-3370D5B89E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085340" y="1429978"/>
              <a:ext cx="4853164" cy="3319979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2FFE18A-F662-42EE-930D-A2EFAEBC67C7}"/>
                </a:ext>
              </a:extLst>
            </p:cNvPr>
            <p:cNvSpPr txBox="1"/>
            <p:nvPr/>
          </p:nvSpPr>
          <p:spPr bwMode="auto">
            <a:xfrm>
              <a:off x="8610440" y="1724226"/>
              <a:ext cx="983264" cy="26785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rgbClr val="0033A0"/>
                  </a:solidFill>
                </a:rPr>
                <a:t>CV building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C90B5D-DF67-48D9-9F34-547C4ECF4180}"/>
                </a:ext>
              </a:extLst>
            </p:cNvPr>
            <p:cNvSpPr txBox="1"/>
            <p:nvPr/>
          </p:nvSpPr>
          <p:spPr bwMode="auto">
            <a:xfrm>
              <a:off x="9684759" y="2142316"/>
              <a:ext cx="1344800" cy="26785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rgbClr val="0033A0"/>
                  </a:solidFill>
                </a:rPr>
                <a:t>Electrical building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F73C619-C869-4407-804C-3473CC2EB192}"/>
                </a:ext>
              </a:extLst>
            </p:cNvPr>
            <p:cNvSpPr txBox="1"/>
            <p:nvPr/>
          </p:nvSpPr>
          <p:spPr bwMode="auto">
            <a:xfrm>
              <a:off x="5989041" y="3097687"/>
              <a:ext cx="1006034" cy="44116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rgbClr val="0033A0"/>
                  </a:solidFill>
                </a:rPr>
                <a:t>25t overhead crane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E507947-EA1B-4A8B-BF66-81210E6C4352}"/>
                </a:ext>
              </a:extLst>
            </p:cNvPr>
            <p:cNvSpPr txBox="1"/>
            <p:nvPr/>
          </p:nvSpPr>
          <p:spPr bwMode="auto">
            <a:xfrm>
              <a:off x="9274256" y="3910218"/>
              <a:ext cx="983264" cy="26785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rgbClr val="0033A0"/>
                  </a:solidFill>
                </a:rPr>
                <a:t> False floor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A866E57-C15F-41D1-8670-3CF7CBA1BBE8}"/>
                </a:ext>
              </a:extLst>
            </p:cNvPr>
            <p:cNvSpPr txBox="1"/>
            <p:nvPr/>
          </p:nvSpPr>
          <p:spPr bwMode="auto">
            <a:xfrm>
              <a:off x="7694264" y="2690035"/>
              <a:ext cx="1215540" cy="26785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rgbClr val="0033A0"/>
                  </a:solidFill>
                </a:rPr>
                <a:t>Access Building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9648BF9-8DE3-4095-A1AF-9D10D6441778}"/>
                </a:ext>
              </a:extLst>
            </p:cNvPr>
            <p:cNvSpPr txBox="1"/>
            <p:nvPr/>
          </p:nvSpPr>
          <p:spPr bwMode="auto">
            <a:xfrm>
              <a:off x="10282959" y="3446136"/>
              <a:ext cx="1311088" cy="26785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rgbClr val="0033A0"/>
                  </a:solidFill>
                </a:rPr>
                <a:t>Transformer base</a:t>
              </a:r>
            </a:p>
          </p:txBody>
        </p:sp>
      </p:grp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881C2B07-610E-43A9-8170-B9937F0B57ED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7" y="1598657"/>
            <a:ext cx="5790185" cy="4350623"/>
          </a:xfrm>
        </p:spPr>
        <p:txBody>
          <a:bodyPr/>
          <a:lstStyle/>
          <a:p>
            <a:pPr>
              <a:defRPr/>
            </a:pPr>
            <a:r>
              <a:rPr lang="en-US" u="sng" dirty="0"/>
              <a:t>Access building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kumimoji="0" 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Similar in size to SD1 and SD17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b="0" dirty="0">
                <a:solidFill>
                  <a:schemeClr val="tx2">
                    <a:lumMod val="50000"/>
                  </a:schemeClr>
                </a:solidFill>
              </a:rPr>
              <a:t>Steel portal frame structure with concrete ground bearing floor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b="0" dirty="0">
                <a:solidFill>
                  <a:schemeClr val="tx2">
                    <a:lumMod val="50000"/>
                  </a:schemeClr>
                </a:solidFill>
              </a:rPr>
              <a:t>2.5 m deep false floor surrounding  the shaft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b="0" dirty="0">
                <a:solidFill>
                  <a:schemeClr val="tx2">
                    <a:lumMod val="50000"/>
                  </a:schemeClr>
                </a:solidFill>
              </a:rPr>
              <a:t>25t overhead crane to lower the experiments to the floor level of the cavern</a:t>
            </a:r>
            <a:endParaRPr lang="en-US" sz="2100" b="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06DE70A-F975-40B6-B9A6-70EEC06C4B2C}"/>
              </a:ext>
            </a:extLst>
          </p:cNvPr>
          <p:cNvCxnSpPr/>
          <p:nvPr/>
        </p:nvCxnSpPr>
        <p:spPr>
          <a:xfrm flipV="1">
            <a:off x="6913619" y="3063646"/>
            <a:ext cx="504056" cy="33047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88A1411-F229-4D8B-B84D-E72BF9C88AC8}"/>
              </a:ext>
            </a:extLst>
          </p:cNvPr>
          <p:cNvCxnSpPr/>
          <p:nvPr/>
        </p:nvCxnSpPr>
        <p:spPr>
          <a:xfrm flipH="1" flipV="1">
            <a:off x="9480376" y="4077072"/>
            <a:ext cx="360040" cy="1440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7376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Option 2 – Surface buildings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6120061" cy="3918574"/>
          </a:xfrm>
        </p:spPr>
        <p:txBody>
          <a:bodyPr/>
          <a:lstStyle/>
          <a:p>
            <a:pPr marR="0" lvl="0" algn="l" defTabSz="914400" eaLnBrk="1" fontAlgn="auto" latinLnBrk="0" hangingPunct="1">
              <a:spcBef>
                <a:spcPts val="1800"/>
              </a:spcBef>
              <a:spcAft>
                <a:spcPts val="400"/>
              </a:spcAft>
              <a:buClrTx/>
              <a:buSzTx/>
              <a:tabLst/>
              <a:defRPr/>
            </a:pPr>
            <a:r>
              <a:rPr kumimoji="0" lang="en-US" sz="2100" b="1" i="0" u="sng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Service Buildings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b="0" dirty="0"/>
              <a:t>Electrical, cooling and ventilation building adjacent to the access building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b="0" dirty="0"/>
              <a:t>Electrical building designed as a steel frame structure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b="0" dirty="0"/>
              <a:t>Similar size to HL-LHC point 1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b="0" dirty="0"/>
              <a:t>1.2m deep false floor to allow the services to be distributed into the shaft with a concrete access platform for vehicles to enter the buildings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13</a:t>
            </a:fld>
            <a:endParaRPr lang="en-US" dirty="0"/>
          </a:p>
        </p:txBody>
      </p:sp>
      <p:pic>
        <p:nvPicPr>
          <p:cNvPr id="9" name="Picture 8" descr="Diagram, engineering drawing&#10;&#10;Description automatically generated">
            <a:extLst>
              <a:ext uri="{FF2B5EF4-FFF2-40B4-BE49-F238E27FC236}">
                <a16:creationId xmlns:a16="http://schemas.microsoft.com/office/drawing/2014/main" id="{10475F74-4E37-488A-A9E2-62A459E873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962" y="1439335"/>
            <a:ext cx="5635038" cy="4422136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CB3874-74DC-4B64-9885-C14FDFA03566}"/>
              </a:ext>
            </a:extLst>
          </p:cNvPr>
          <p:cNvSpPr txBox="1"/>
          <p:nvPr/>
        </p:nvSpPr>
        <p:spPr>
          <a:xfrm>
            <a:off x="9149894" y="2039993"/>
            <a:ext cx="1386154" cy="261610"/>
          </a:xfrm>
          <a:prstGeom prst="rect">
            <a:avLst/>
          </a:prstGeom>
          <a:solidFill>
            <a:schemeClr val="bg1"/>
          </a:solidFill>
          <a:ln>
            <a:solidFill>
              <a:srgbClr val="0033A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0033A0"/>
                </a:solidFill>
              </a:rPr>
              <a:t>Access building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41C7DC-57AB-4320-B90C-916E05210408}"/>
              </a:ext>
            </a:extLst>
          </p:cNvPr>
          <p:cNvSpPr txBox="1"/>
          <p:nvPr/>
        </p:nvSpPr>
        <p:spPr>
          <a:xfrm>
            <a:off x="10404251" y="4884358"/>
            <a:ext cx="1058301" cy="261610"/>
          </a:xfrm>
          <a:prstGeom prst="rect">
            <a:avLst/>
          </a:prstGeom>
          <a:solidFill>
            <a:srgbClr val="FFC000"/>
          </a:solidFill>
          <a:ln>
            <a:solidFill>
              <a:srgbClr val="0033A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0033A0"/>
                </a:solidFill>
              </a:rPr>
              <a:t>Tank base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EB84D4-4533-42B3-9744-87C1F564666D}"/>
              </a:ext>
            </a:extLst>
          </p:cNvPr>
          <p:cNvSpPr txBox="1"/>
          <p:nvPr/>
        </p:nvSpPr>
        <p:spPr>
          <a:xfrm>
            <a:off x="9320207" y="3476018"/>
            <a:ext cx="1058301" cy="261610"/>
          </a:xfrm>
          <a:prstGeom prst="rect">
            <a:avLst/>
          </a:prstGeom>
          <a:solidFill>
            <a:srgbClr val="FFC000"/>
          </a:solidFill>
          <a:ln>
            <a:solidFill>
              <a:srgbClr val="0033A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0033A0"/>
                </a:solidFill>
              </a:rPr>
              <a:t>CV building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F1BBE3-37DF-430F-B338-4610D72054F2}"/>
              </a:ext>
            </a:extLst>
          </p:cNvPr>
          <p:cNvSpPr txBox="1"/>
          <p:nvPr/>
        </p:nvSpPr>
        <p:spPr>
          <a:xfrm>
            <a:off x="7963259" y="4797132"/>
            <a:ext cx="915297" cy="261610"/>
          </a:xfrm>
          <a:prstGeom prst="rect">
            <a:avLst/>
          </a:prstGeom>
          <a:solidFill>
            <a:schemeClr val="bg1"/>
          </a:solidFill>
          <a:ln>
            <a:solidFill>
              <a:srgbClr val="0033A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0033A0"/>
                </a:solidFill>
              </a:rPr>
              <a:t>False floor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DA2AA4F-2744-4824-B81C-95D44A6C123C}"/>
              </a:ext>
            </a:extLst>
          </p:cNvPr>
          <p:cNvCxnSpPr>
            <a:cxnSpLocks/>
          </p:cNvCxnSpPr>
          <p:nvPr/>
        </p:nvCxnSpPr>
        <p:spPr>
          <a:xfrm flipH="1">
            <a:off x="8533341" y="4482561"/>
            <a:ext cx="339329" cy="302917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FB9002D-5769-442E-B47E-FFB05C1B8A36}"/>
              </a:ext>
            </a:extLst>
          </p:cNvPr>
          <p:cNvSpPr txBox="1"/>
          <p:nvPr/>
        </p:nvSpPr>
        <p:spPr>
          <a:xfrm>
            <a:off x="7906625" y="5356258"/>
            <a:ext cx="1710026" cy="261610"/>
          </a:xfrm>
          <a:prstGeom prst="rect">
            <a:avLst/>
          </a:prstGeom>
          <a:solidFill>
            <a:schemeClr val="bg1"/>
          </a:solidFill>
          <a:ln>
            <a:solidFill>
              <a:srgbClr val="0033A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0033A0"/>
                </a:solidFill>
              </a:rPr>
              <a:t>Vehicle access platform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58D4BB8-8F27-4B62-A967-BAB52EC9F4E5}"/>
              </a:ext>
            </a:extLst>
          </p:cNvPr>
          <p:cNvCxnSpPr>
            <a:cxnSpLocks/>
          </p:cNvCxnSpPr>
          <p:nvPr/>
        </p:nvCxnSpPr>
        <p:spPr>
          <a:xfrm flipH="1">
            <a:off x="9190026" y="4626577"/>
            <a:ext cx="175892" cy="723977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053CA92-99B7-48A2-B38A-F084BB4998E5}"/>
              </a:ext>
            </a:extLst>
          </p:cNvPr>
          <p:cNvCxnSpPr>
            <a:cxnSpLocks/>
          </p:cNvCxnSpPr>
          <p:nvPr/>
        </p:nvCxnSpPr>
        <p:spPr>
          <a:xfrm flipH="1">
            <a:off x="6870402" y="4077072"/>
            <a:ext cx="133940" cy="609242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09FD068-3588-43D3-B2C2-54E4DAA1A315}"/>
              </a:ext>
            </a:extLst>
          </p:cNvPr>
          <p:cNvSpPr txBox="1"/>
          <p:nvPr/>
        </p:nvSpPr>
        <p:spPr>
          <a:xfrm>
            <a:off x="6575857" y="4694924"/>
            <a:ext cx="990524" cy="430887"/>
          </a:xfrm>
          <a:prstGeom prst="rect">
            <a:avLst/>
          </a:prstGeom>
          <a:solidFill>
            <a:schemeClr val="bg1"/>
          </a:solidFill>
          <a:ln>
            <a:solidFill>
              <a:srgbClr val="0033A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0033A0"/>
                </a:solidFill>
              </a:rPr>
              <a:t>Transformer base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427A88B-3014-48F1-BB30-AD82FF3E211D}"/>
              </a:ext>
            </a:extLst>
          </p:cNvPr>
          <p:cNvSpPr txBox="1"/>
          <p:nvPr/>
        </p:nvSpPr>
        <p:spPr>
          <a:xfrm>
            <a:off x="7709734" y="3185730"/>
            <a:ext cx="1386153" cy="261610"/>
          </a:xfrm>
          <a:prstGeom prst="rect">
            <a:avLst/>
          </a:prstGeom>
          <a:solidFill>
            <a:srgbClr val="FFC000"/>
          </a:solidFill>
          <a:ln>
            <a:solidFill>
              <a:srgbClr val="0033A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0033A0"/>
                </a:solidFill>
              </a:rPr>
              <a:t>Electrical building</a:t>
            </a:r>
          </a:p>
        </p:txBody>
      </p:sp>
    </p:spTree>
    <p:extLst>
      <p:ext uri="{BB962C8B-B14F-4D97-AF65-F5344CB8AC3E}">
        <p14:creationId xmlns:p14="http://schemas.microsoft.com/office/powerpoint/2010/main" val="16385537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A98DBE5-0F3C-41C2-B53E-9EC4FC7C71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34580">
            <a:off x="6927852" y="1350050"/>
            <a:ext cx="4581128" cy="3270416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Option 2 – Costing Methodology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8" y="1255613"/>
            <a:ext cx="8424317" cy="5228794"/>
          </a:xfrm>
        </p:spPr>
        <p:txBody>
          <a:bodyPr/>
          <a:lstStyle/>
          <a:p>
            <a:pPr>
              <a:defRPr/>
            </a:pPr>
            <a:r>
              <a:rPr lang="en-US" u="sng" dirty="0"/>
              <a:t>Methodology: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b="0" dirty="0"/>
              <a:t>Comparative Costing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b="0" dirty="0"/>
              <a:t>HL-LHC Point 1 as reference point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b="0" dirty="0"/>
              <a:t>Cost Estimate Class 4 – total could be 50% higher and 30% lower than the given estimate</a:t>
            </a:r>
          </a:p>
          <a:p>
            <a:pPr>
              <a:defRPr/>
            </a:pPr>
            <a:r>
              <a:rPr lang="en-US" u="sng" dirty="0"/>
              <a:t>Assumptions: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b="0" dirty="0"/>
              <a:t>Project Management included as % of the CE works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b="0" dirty="0"/>
              <a:t>Services (CE, electricity etc.) and technical galleries not included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b="0" dirty="0"/>
              <a:t>Environmental impact study not included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b="0" dirty="0"/>
              <a:t>Landscaping and excavation volume to be further studied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14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E876308-077B-4889-9F87-716855AB75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256" y="4378253"/>
            <a:ext cx="2664296" cy="185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5636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A7BB84D-4D62-40C9-87DA-279F51862A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087" y="937281"/>
            <a:ext cx="5181600" cy="528828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pPr>
              <a:defRPr/>
            </a:pPr>
            <a:r>
              <a:rPr lang="en-US" dirty="0"/>
              <a:t>Option 2 – Very Preliminary Cost Estimate for CE</a:t>
            </a:r>
            <a:endParaRPr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/>
              <a:pPr>
                <a:spcAft>
                  <a:spcPts val="600"/>
                </a:spcAft>
                <a:defRPr/>
              </a:pPr>
              <a:t>15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4E26C0-54AE-418E-81AD-37175B71EC9E}"/>
              </a:ext>
            </a:extLst>
          </p:cNvPr>
          <p:cNvSpPr txBox="1"/>
          <p:nvPr/>
        </p:nvSpPr>
        <p:spPr bwMode="auto">
          <a:xfrm rot="20537897">
            <a:off x="2929387" y="3341745"/>
            <a:ext cx="14308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n w="10160">
                  <a:solidFill>
                    <a:schemeClr val="tx2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Draft</a:t>
            </a:r>
            <a:endParaRPr lang="en-GB" sz="4000" b="1" dirty="0">
              <a:ln w="10160">
                <a:solidFill>
                  <a:schemeClr val="tx2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8898B5A3-DD28-4B29-A56F-D2EE104F09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90342"/>
              </p:ext>
            </p:extLst>
          </p:nvPr>
        </p:nvGraphicFramePr>
        <p:xfrm>
          <a:off x="6341828" y="1113595"/>
          <a:ext cx="4680519" cy="2215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4D572F4C-3A97-4A9E-81F9-F2EA7A44564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212792"/>
              </p:ext>
            </p:extLst>
          </p:nvPr>
        </p:nvGraphicFramePr>
        <p:xfrm>
          <a:off x="6413836" y="3529377"/>
          <a:ext cx="4608511" cy="25639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1FDA6-713E-4BB0-B512-B193980D1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2- Preliminary Schedule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FD7742-CB9C-4A55-9308-EB2FFB8D2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0EA24B4-5E1C-43B6-9031-7147D0FE42D2}"/>
              </a:ext>
            </a:extLst>
          </p:cNvPr>
          <p:cNvSpPr txBox="1"/>
          <p:nvPr/>
        </p:nvSpPr>
        <p:spPr bwMode="auto">
          <a:xfrm>
            <a:off x="401712" y="4688402"/>
            <a:ext cx="82089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rgbClr val="444444"/>
                </a:solidFill>
              </a:rPr>
              <a:t>Note: Pre-construction activities not included in the schedule </a:t>
            </a:r>
          </a:p>
          <a:p>
            <a:endParaRPr lang="en-GB" sz="2100" dirty="0">
              <a:solidFill>
                <a:srgbClr val="444444"/>
              </a:solidFill>
            </a:endParaRP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A3A06FE7-EBE7-4F2A-840D-B1848A38C2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8770128"/>
              </p:ext>
            </p:extLst>
          </p:nvPr>
        </p:nvGraphicFramePr>
        <p:xfrm>
          <a:off x="118269" y="1626837"/>
          <a:ext cx="11955462" cy="280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11955674" imgH="2804003" progId="Excel.Sheet.12">
                  <p:embed/>
                </p:oleObj>
              </mc:Choice>
              <mc:Fallback>
                <p:oleObj name="Worksheet" r:id="rId2" imgW="11955674" imgH="2804003" progId="Excel.Sheet.12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A3A06FE7-EBE7-4F2A-840D-B1848A38C2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18269" y="1626837"/>
                        <a:ext cx="11955462" cy="2803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053564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416203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Develop concept design further with detailed input from Integration, Transport, CV, Cryogenic, Radiation Protection and Heath and Safety teams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Decide on the option to further develop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Progress with cost estimate and schedule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2219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F3A2E98-1BCD-4665-B2A5-A785750C17E8}"/>
              </a:ext>
            </a:extLst>
          </p:cNvPr>
          <p:cNvSpPr txBox="1"/>
          <p:nvPr/>
        </p:nvSpPr>
        <p:spPr bwMode="auto">
          <a:xfrm>
            <a:off x="4655840" y="4437112"/>
            <a:ext cx="38884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/>
              <a:t>Thank you!</a:t>
            </a:r>
            <a:endParaRPr lang="en-GB" sz="5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Experimental Requirements and CE considerations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Option 1: Alcoves in the UJ 12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Option 2: Purpose built facility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Next Steps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715565"/>
            <a:ext cx="5543996" cy="4608512"/>
          </a:xfrm>
        </p:spPr>
        <p:txBody>
          <a:bodyPr/>
          <a:lstStyle/>
          <a:p>
            <a:r>
              <a:rPr lang="en-US" dirty="0"/>
              <a:t>Requirements: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Experimental area approx. 500-600 m away from LHC P1 or P5 on the Line of sight (LoS)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Space for experiments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Access needed for construction, installation and maintenance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514" y="395607"/>
            <a:ext cx="11067094" cy="1065742"/>
          </a:xfrm>
        </p:spPr>
        <p:txBody>
          <a:bodyPr/>
          <a:lstStyle/>
          <a:p>
            <a:r>
              <a:rPr lang="en-US" dirty="0"/>
              <a:t>Experimental requirements and CE consideration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C3F0E370-B6D0-4324-A474-3FB4500BF3BB}"/>
              </a:ext>
            </a:extLst>
          </p:cNvPr>
          <p:cNvSpPr txBox="1">
            <a:spLocks/>
          </p:cNvSpPr>
          <p:nvPr/>
        </p:nvSpPr>
        <p:spPr bwMode="auto">
          <a:xfrm>
            <a:off x="6096000" y="1715565"/>
            <a:ext cx="5760640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CE considerations: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Existing infrastructure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Access for construction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Disruption to LHC machine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Geology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Cost</a:t>
            </a:r>
          </a:p>
        </p:txBody>
      </p:sp>
      <p:pic>
        <p:nvPicPr>
          <p:cNvPr id="7" name="Picture 2" descr="Pini – CERN - High Luminosity Large Hadron Collider (LHC) project">
            <a:extLst>
              <a:ext uri="{FF2B5EF4-FFF2-40B4-BE49-F238E27FC236}">
                <a16:creationId xmlns:a16="http://schemas.microsoft.com/office/drawing/2014/main" id="{44F5EE9F-CC0E-43AA-BA21-3B44D84EB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691" y="3789040"/>
            <a:ext cx="4092040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458810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 CE Study Update- Considered options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52282" y="1422007"/>
            <a:ext cx="4563597" cy="765112"/>
          </a:xfrm>
        </p:spPr>
        <p:txBody>
          <a:bodyPr/>
          <a:lstStyle/>
          <a:p>
            <a:pPr marL="666750" lvl="1" indent="-342900">
              <a:buFont typeface="Arial" panose="020B0604020202020204" pitchFamily="34" charset="0"/>
              <a:buChar char="•"/>
              <a:defRPr/>
            </a:pPr>
            <a:r>
              <a:rPr lang="en-GB" sz="2400" b="1" dirty="0"/>
              <a:t>Option 1 – UJ12 Alcoves</a:t>
            </a: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F1D36A31-BFD6-4FF1-96EE-F20B847DBC29}"/>
              </a:ext>
            </a:extLst>
          </p:cNvPr>
          <p:cNvSpPr txBox="1">
            <a:spLocks/>
          </p:cNvSpPr>
          <p:nvPr/>
        </p:nvSpPr>
        <p:spPr bwMode="auto">
          <a:xfrm>
            <a:off x="11261159" y="6356596"/>
            <a:ext cx="66856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400" smtClean="0"/>
              <a:pPr/>
              <a:t>4</a:t>
            </a:fld>
            <a:endParaRPr lang="en-US" sz="1400" dirty="0"/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67E791EC-6E69-4E5C-9B15-C0392845C041}"/>
              </a:ext>
            </a:extLst>
          </p:cNvPr>
          <p:cNvSpPr txBox="1">
            <a:spLocks/>
          </p:cNvSpPr>
          <p:nvPr/>
        </p:nvSpPr>
        <p:spPr>
          <a:xfrm>
            <a:off x="12638283" y="5780760"/>
            <a:ext cx="446775" cy="45538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7" name="Slide Number Placeholder 6">
            <a:extLst>
              <a:ext uri="{FF2B5EF4-FFF2-40B4-BE49-F238E27FC236}">
                <a16:creationId xmlns:a16="http://schemas.microsoft.com/office/drawing/2014/main" id="{23F801DC-9D7E-4ECB-A08B-7B7F05CB4E6D}"/>
              </a:ext>
            </a:extLst>
          </p:cNvPr>
          <p:cNvSpPr txBox="1">
            <a:spLocks/>
          </p:cNvSpPr>
          <p:nvPr/>
        </p:nvSpPr>
        <p:spPr>
          <a:xfrm>
            <a:off x="12638283" y="5780760"/>
            <a:ext cx="446775" cy="4553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800" smtClean="0"/>
              <a:pPr/>
              <a:t>4</a:t>
            </a:fld>
            <a:endParaRPr lang="en-US" sz="180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433F23C-4194-4760-B43C-E1D46A9C010C}"/>
              </a:ext>
            </a:extLst>
          </p:cNvPr>
          <p:cNvGrpSpPr/>
          <p:nvPr/>
        </p:nvGrpSpPr>
        <p:grpSpPr>
          <a:xfrm>
            <a:off x="407988" y="2715424"/>
            <a:ext cx="5436486" cy="3370785"/>
            <a:chOff x="80225" y="3664087"/>
            <a:chExt cx="5086166" cy="2543083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4FFAAE17-4269-4235-AF21-7BF9F4D9E7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225" y="3664087"/>
              <a:ext cx="5086166" cy="254308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49274FD6-B95E-4640-AEFE-9856721481F3}"/>
                </a:ext>
              </a:extLst>
            </p:cNvPr>
            <p:cNvGrpSpPr/>
            <p:nvPr/>
          </p:nvGrpSpPr>
          <p:grpSpPr>
            <a:xfrm>
              <a:off x="846207" y="4371995"/>
              <a:ext cx="2807005" cy="940136"/>
              <a:chOff x="1859062" y="1959893"/>
              <a:chExt cx="2807005" cy="940136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6181A59-6EAC-4CC9-B045-04CDB30F44BB}"/>
                  </a:ext>
                </a:extLst>
              </p:cNvPr>
              <p:cNvSpPr txBox="1"/>
              <p:nvPr/>
            </p:nvSpPr>
            <p:spPr>
              <a:xfrm>
                <a:off x="4306027" y="2746141"/>
                <a:ext cx="360040" cy="153888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36000" tIns="0" rIns="36000" bIns="0" rtlCol="0">
                <a:spAutoFit/>
              </a:bodyPr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dirty="0">
                    <a:ea typeface="ＭＳ Ｐゴシック" charset="0"/>
                    <a:cs typeface="Arial" charset="0"/>
                  </a:rPr>
                  <a:t>TI12</a:t>
                </a:r>
                <a:endParaRPr lang="en-GB" sz="1000" dirty="0"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199DE15-8946-4778-A404-6ABFEEBB4D47}"/>
                  </a:ext>
                </a:extLst>
              </p:cNvPr>
              <p:cNvSpPr txBox="1"/>
              <p:nvPr/>
            </p:nvSpPr>
            <p:spPr>
              <a:xfrm>
                <a:off x="2912628" y="2247040"/>
                <a:ext cx="360040" cy="153888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36000" tIns="0" rIns="36000" bIns="0" rtlCol="0">
                <a:spAutoFit/>
              </a:bodyPr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dirty="0">
                    <a:ea typeface="ＭＳ Ｐゴシック" charset="0"/>
                    <a:cs typeface="Arial" charset="0"/>
                  </a:rPr>
                  <a:t>LHC</a:t>
                </a:r>
                <a:endParaRPr lang="en-GB" sz="1000" dirty="0"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B689DB0-E31C-4E5B-B72B-A053B0EE642A}"/>
                  </a:ext>
                </a:extLst>
              </p:cNvPr>
              <p:cNvSpPr txBox="1"/>
              <p:nvPr/>
            </p:nvSpPr>
            <p:spPr>
              <a:xfrm>
                <a:off x="1859062" y="1959893"/>
                <a:ext cx="548300" cy="307777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36000" tIns="0" rIns="36000" bIns="0" rtlCol="0">
                <a:spAutoFit/>
              </a:bodyPr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dirty="0">
                    <a:ea typeface="ＭＳ Ｐゴシック" charset="0"/>
                    <a:cs typeface="Arial" charset="0"/>
                  </a:rPr>
                  <a:t>IP1 ATLAS</a:t>
                </a:r>
                <a:endParaRPr lang="en-GB" sz="1000" dirty="0">
                  <a:ea typeface="ＭＳ Ｐゴシック" charset="0"/>
                  <a:cs typeface="Arial" charset="0"/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FEF1632-3774-4D80-9123-B786CB4A7AA8}"/>
                </a:ext>
              </a:extLst>
            </p:cNvPr>
            <p:cNvSpPr txBox="1"/>
            <p:nvPr/>
          </p:nvSpPr>
          <p:spPr>
            <a:xfrm>
              <a:off x="4632735" y="5407868"/>
              <a:ext cx="458391" cy="153888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36000" tIns="0" rIns="36000" bIns="0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FF0000"/>
                  </a:solidFill>
                  <a:ea typeface="ＭＳ Ｐゴシック" charset="0"/>
                  <a:cs typeface="Arial" charset="0"/>
                </a:rPr>
                <a:t>UJ12</a:t>
              </a:r>
              <a:endParaRPr lang="en-GB" sz="1000" dirty="0">
                <a:solidFill>
                  <a:srgbClr val="FF0000"/>
                </a:solidFill>
                <a:ea typeface="ＭＳ Ｐゴシック" charset="0"/>
                <a:cs typeface="Arial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DCF3B14-F6E7-4E20-BD7A-ECD556D0D5F5}"/>
                </a:ext>
              </a:extLst>
            </p:cNvPr>
            <p:cNvSpPr/>
            <p:nvPr/>
          </p:nvSpPr>
          <p:spPr>
            <a:xfrm>
              <a:off x="4685772" y="5186320"/>
              <a:ext cx="441132" cy="181680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 w="22225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515DC13-3982-4B5F-B608-BE3EEA47325E}"/>
                </a:ext>
              </a:extLst>
            </p:cNvPr>
            <p:cNvSpPr txBox="1"/>
            <p:nvPr/>
          </p:nvSpPr>
          <p:spPr>
            <a:xfrm>
              <a:off x="405348" y="5081299"/>
              <a:ext cx="458391" cy="307777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36000" tIns="0" rIns="36000" bIns="0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FF0000"/>
                  </a:solidFill>
                  <a:ea typeface="ＭＳ Ｐゴシック" charset="0"/>
                  <a:cs typeface="Arial" charset="0"/>
                </a:rPr>
                <a:t>PGC3 Shaft</a:t>
              </a:r>
              <a:endParaRPr lang="en-GB" sz="1000" dirty="0">
                <a:solidFill>
                  <a:srgbClr val="FF0000"/>
                </a:solidFill>
                <a:ea typeface="ＭＳ Ｐゴシック" charset="0"/>
                <a:cs typeface="Arial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729C0EE-AE82-46B6-9AF5-F08579B65A18}"/>
                </a:ext>
              </a:extLst>
            </p:cNvPr>
            <p:cNvSpPr txBox="1"/>
            <p:nvPr/>
          </p:nvSpPr>
          <p:spPr>
            <a:xfrm>
              <a:off x="1741170" y="4935628"/>
              <a:ext cx="360040" cy="153888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36000" tIns="0" rIns="36000" bIns="0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ea typeface="ＭＳ Ｐゴシック" charset="0"/>
                  <a:cs typeface="Arial" charset="0"/>
                </a:rPr>
                <a:t>SPS</a:t>
              </a:r>
              <a:endParaRPr lang="en-GB" sz="1000" dirty="0">
                <a:ea typeface="ＭＳ Ｐゴシック" charset="0"/>
                <a:cs typeface="Arial" charset="0"/>
              </a:endParaRPr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6AAD1D83-5C5F-4534-964D-000222AFF7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087127" y="2223672"/>
            <a:ext cx="6030731" cy="3934559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553D283A-FC25-4537-83E5-E9DFF9653A0A}"/>
              </a:ext>
            </a:extLst>
          </p:cNvPr>
          <p:cNvSpPr txBox="1"/>
          <p:nvPr/>
        </p:nvSpPr>
        <p:spPr bwMode="auto">
          <a:xfrm>
            <a:off x="5274061" y="1455359"/>
            <a:ext cx="70614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66750" lvl="1" indent="-342900"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chemeClr val="bg2">
                    <a:lumMod val="10000"/>
                  </a:schemeClr>
                </a:solidFill>
              </a:rPr>
              <a:t>Option 2 – Purpose built facility</a:t>
            </a:r>
          </a:p>
        </p:txBody>
      </p:sp>
    </p:spTree>
    <p:extLst>
      <p:ext uri="{BB962C8B-B14F-4D97-AF65-F5344CB8AC3E}">
        <p14:creationId xmlns:p14="http://schemas.microsoft.com/office/powerpoint/2010/main" val="1448602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4C1660C-6AF2-4ACE-986F-366D379351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3276" y="635887"/>
            <a:ext cx="2609851" cy="16361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646539-0488-4A9F-A93A-300A3E8C8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4203" y="4003555"/>
            <a:ext cx="6494612" cy="22345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1AD884-2CC2-4100-BBE6-8A3B4F2F4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0783" y="1119317"/>
            <a:ext cx="4932824" cy="2451045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Option 1 – Alcoves in UJ12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341038" y="1461449"/>
            <a:ext cx="5616004" cy="349766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dirty="0"/>
              <a:t>Advantages</a:t>
            </a:r>
          </a:p>
          <a:p>
            <a:pPr marL="666750" lvl="1" indent="-342900">
              <a:buFont typeface="Arial" panose="020B0604020202020204" pitchFamily="34" charset="0"/>
              <a:buChar char="•"/>
              <a:defRPr/>
            </a:pPr>
            <a:r>
              <a:rPr lang="en-GB" dirty="0"/>
              <a:t>Lowest cost and disruption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dirty="0"/>
              <a:t>Disadvantages</a:t>
            </a:r>
          </a:p>
          <a:p>
            <a:pPr marL="666750" lvl="1" indent="-342900">
              <a:buFont typeface="Arial" panose="020B0604020202020204" pitchFamily="34" charset="0"/>
              <a:buChar char="•"/>
              <a:defRPr/>
            </a:pPr>
            <a:r>
              <a:rPr lang="en-GB" dirty="0"/>
              <a:t>Experiments need to be designed around what is possible</a:t>
            </a:r>
          </a:p>
          <a:p>
            <a:pPr marL="666750" lvl="1" indent="-342900">
              <a:buFont typeface="Arial" panose="020B0604020202020204" pitchFamily="34" charset="0"/>
              <a:buChar char="•"/>
              <a:defRPr/>
            </a:pPr>
            <a:r>
              <a:rPr lang="en-GB" dirty="0"/>
              <a:t>Likely only 2-3 alcoves possible around 3mØ</a:t>
            </a:r>
            <a:endParaRPr lang="hu-HU" dirty="0"/>
          </a:p>
          <a:p>
            <a:pPr marL="666750" lvl="1" indent="-342900">
              <a:buFont typeface="Arial" panose="020B0604020202020204" pitchFamily="34" charset="0"/>
              <a:buChar char="•"/>
              <a:defRPr/>
            </a:pPr>
            <a:r>
              <a:rPr lang="hu-HU" dirty="0"/>
              <a:t>Stability of existing cavern</a:t>
            </a:r>
            <a:endParaRPr lang="en-GB" dirty="0"/>
          </a:p>
          <a:p>
            <a:pPr marL="666750" lvl="1" indent="-342900">
              <a:buFont typeface="Arial" panose="020B0604020202020204" pitchFamily="34" charset="0"/>
              <a:buChar char="•"/>
              <a:defRPr/>
            </a:pPr>
            <a:r>
              <a:rPr lang="hu-HU" dirty="0"/>
              <a:t>All existing services in UJ12 need to b</a:t>
            </a:r>
            <a:r>
              <a:rPr lang="en-GB" dirty="0"/>
              <a:t>e</a:t>
            </a:r>
            <a:r>
              <a:rPr lang="hu-HU" dirty="0"/>
              <a:t> removed</a:t>
            </a:r>
            <a:endParaRPr lang="en-GB" dirty="0"/>
          </a:p>
          <a:p>
            <a:pPr marL="666750" lvl="1" indent="-342900"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F1D36A31-BFD6-4FF1-96EE-F20B847DBC29}"/>
              </a:ext>
            </a:extLst>
          </p:cNvPr>
          <p:cNvSpPr txBox="1">
            <a:spLocks/>
          </p:cNvSpPr>
          <p:nvPr/>
        </p:nvSpPr>
        <p:spPr bwMode="auto">
          <a:xfrm>
            <a:off x="11261159" y="6356596"/>
            <a:ext cx="66856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400" smtClean="0"/>
              <a:pPr/>
              <a:t>5</a:t>
            </a:fld>
            <a:endParaRPr lang="en-US" sz="14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ECD41FB-47FB-408F-A75F-0CC07BFAE2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51308" y="2205636"/>
            <a:ext cx="2304256" cy="1665119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41E106D6-0BA8-4D75-89A9-88CB16765622}"/>
              </a:ext>
            </a:extLst>
          </p:cNvPr>
          <p:cNvSpPr/>
          <p:nvPr/>
        </p:nvSpPr>
        <p:spPr bwMode="auto">
          <a:xfrm>
            <a:off x="5774734" y="6004801"/>
            <a:ext cx="4663468" cy="2625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Plan view showing widening and alcoves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8526924-BDDD-430E-BE82-B0EA9AA7EBA8}"/>
              </a:ext>
            </a:extLst>
          </p:cNvPr>
          <p:cNvSpPr/>
          <p:nvPr/>
        </p:nvSpPr>
        <p:spPr bwMode="auto">
          <a:xfrm>
            <a:off x="8644805" y="3653769"/>
            <a:ext cx="3284919" cy="28142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Typical Alcove Cross Section C-C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95939A7-89D3-454C-A766-F3D7C821E3EB}"/>
              </a:ext>
            </a:extLst>
          </p:cNvPr>
          <p:cNvSpPr/>
          <p:nvPr/>
        </p:nvSpPr>
        <p:spPr bwMode="auto">
          <a:xfrm>
            <a:off x="6336745" y="3614909"/>
            <a:ext cx="1837206" cy="26253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3D view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8D7C17A-600D-4220-A463-BC9C0A7EF591}"/>
              </a:ext>
            </a:extLst>
          </p:cNvPr>
          <p:cNvSpPr/>
          <p:nvPr/>
        </p:nvSpPr>
        <p:spPr bwMode="auto">
          <a:xfrm>
            <a:off x="8546562" y="2095941"/>
            <a:ext cx="3383162" cy="30776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Alcove Cross Section at B-B</a:t>
            </a:r>
          </a:p>
        </p:txBody>
      </p:sp>
    </p:spTree>
    <p:extLst>
      <p:ext uri="{BB962C8B-B14F-4D97-AF65-F5344CB8AC3E}">
        <p14:creationId xmlns:p14="http://schemas.microsoft.com/office/powerpoint/2010/main" val="2134593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 anchor="t">
            <a:normAutofit/>
          </a:bodyPr>
          <a:lstStyle/>
          <a:p>
            <a:pPr>
              <a:defRPr/>
            </a:pPr>
            <a:r>
              <a:rPr lang="en-US" dirty="0"/>
              <a:t>Option 1 – SPS Beam Dump tunnel eye enlargement as a reference </a:t>
            </a:r>
            <a:endParaRPr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3CB28854-AA49-423B-A921-17C15F1862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6194" y="1804739"/>
            <a:ext cx="370840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Easier access compared to UJ12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Access via 3m PGC3 shaft and via TT12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Single enlargement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Part of the services kept during the CE works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6</a:t>
            </a:fld>
            <a:endParaRPr lang="en-US" dirty="0"/>
          </a:p>
        </p:txBody>
      </p:sp>
      <p:pic>
        <p:nvPicPr>
          <p:cNvPr id="7" name="Picture 6" descr="A picture containing indoor, metal&#10;&#10;Description automatically generated">
            <a:extLst>
              <a:ext uri="{FF2B5EF4-FFF2-40B4-BE49-F238E27FC236}">
                <a16:creationId xmlns:a16="http://schemas.microsoft.com/office/drawing/2014/main" id="{7BB70156-57DC-4098-802E-0E320A66D0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036" b="6713"/>
          <a:stretch/>
        </p:blipFill>
        <p:spPr>
          <a:xfrm>
            <a:off x="8416980" y="1791157"/>
            <a:ext cx="3363321" cy="2024328"/>
          </a:xfrm>
          <a:prstGeom prst="rect">
            <a:avLst/>
          </a:prstGeom>
          <a:noFill/>
        </p:spPr>
      </p:pic>
      <p:pic>
        <p:nvPicPr>
          <p:cNvPr id="10" name="Picture 9" descr="A picture containing indoor, orange&#10;&#10;Description automatically generated">
            <a:extLst>
              <a:ext uri="{FF2B5EF4-FFF2-40B4-BE49-F238E27FC236}">
                <a16:creationId xmlns:a16="http://schemas.microsoft.com/office/drawing/2014/main" id="{35458F29-F3E0-4463-93BB-679860EEBA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224" r="-4" b="4446"/>
          <a:stretch/>
        </p:blipFill>
        <p:spPr>
          <a:xfrm>
            <a:off x="8416093" y="4052536"/>
            <a:ext cx="3368917" cy="2054885"/>
          </a:xfrm>
          <a:prstGeom prst="rect">
            <a:avLst/>
          </a:prstGeom>
          <a:noFill/>
        </p:spPr>
      </p:pic>
      <p:pic>
        <p:nvPicPr>
          <p:cNvPr id="12" name="Picture 11" descr="A picture containing indoor, dirty&#10;&#10;Description automatically generated">
            <a:extLst>
              <a:ext uri="{FF2B5EF4-FFF2-40B4-BE49-F238E27FC236}">
                <a16:creationId xmlns:a16="http://schemas.microsoft.com/office/drawing/2014/main" id="{45E34CFA-539B-408A-A443-A4C663436AF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565" r="-4" b="-4"/>
          <a:stretch/>
        </p:blipFill>
        <p:spPr>
          <a:xfrm>
            <a:off x="4995473" y="4050902"/>
            <a:ext cx="3368916" cy="2054885"/>
          </a:xfrm>
          <a:prstGeom prst="rect">
            <a:avLst/>
          </a:prstGeom>
          <a:noFill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55E4D43-85F9-440E-B21B-0783C91BE03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8673" r="-4" b="-4"/>
          <a:stretch/>
        </p:blipFill>
        <p:spPr>
          <a:xfrm>
            <a:off x="5019328" y="1800553"/>
            <a:ext cx="3318821" cy="2024328"/>
          </a:xfrm>
          <a:prstGeom prst="rect">
            <a:avLst/>
          </a:prstGeom>
          <a:noFill/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1D3747B-5330-41E9-829A-3BE1F23A1CF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318" t="17127" r="47706" b="26125"/>
          <a:stretch/>
        </p:blipFill>
        <p:spPr bwMode="auto">
          <a:xfrm>
            <a:off x="590162" y="3284984"/>
            <a:ext cx="1456143" cy="11893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79799D6A-6871-43ED-A5D0-68CA9F3405D5}"/>
              </a:ext>
            </a:extLst>
          </p:cNvPr>
          <p:cNvGrpSpPr/>
          <p:nvPr/>
        </p:nvGrpSpPr>
        <p:grpSpPr>
          <a:xfrm>
            <a:off x="2080479" y="3247503"/>
            <a:ext cx="2805095" cy="1260686"/>
            <a:chOff x="1573266" y="4811431"/>
            <a:chExt cx="2805095" cy="1260686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B9D2ABE5-CB88-423E-89CB-B8F49E16F9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27917" t="28229" r="29653" b="39309"/>
            <a:stretch/>
          </p:blipFill>
          <p:spPr>
            <a:xfrm>
              <a:off x="1573266" y="4811431"/>
              <a:ext cx="2727570" cy="126068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602BC3E-8602-40D9-8F11-6E4F7A3BD28F}"/>
                </a:ext>
              </a:extLst>
            </p:cNvPr>
            <p:cNvSpPr txBox="1"/>
            <p:nvPr/>
          </p:nvSpPr>
          <p:spPr>
            <a:xfrm>
              <a:off x="1573266" y="5742553"/>
              <a:ext cx="832596" cy="153888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36000" tIns="0" rIns="36000" bIns="0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FF0000"/>
                  </a:solidFill>
                  <a:ea typeface="ＭＳ Ｐゴシック" charset="0"/>
                  <a:cs typeface="Arial" charset="0"/>
                </a:rPr>
                <a:t>PGC3 Shaft</a:t>
              </a:r>
              <a:endParaRPr lang="en-GB" sz="1000" dirty="0">
                <a:solidFill>
                  <a:srgbClr val="FF0000"/>
                </a:solidFill>
                <a:ea typeface="ＭＳ Ｐゴシック" charset="0"/>
                <a:cs typeface="Arial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1BAF7A8-261D-4353-ABCD-670A9FBDB1D7}"/>
                </a:ext>
              </a:extLst>
            </p:cNvPr>
            <p:cNvSpPr txBox="1"/>
            <p:nvPr/>
          </p:nvSpPr>
          <p:spPr>
            <a:xfrm>
              <a:off x="2839784" y="5697024"/>
              <a:ext cx="816759" cy="307777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36000" tIns="0" rIns="36000" bIns="0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FF0000"/>
                  </a:solidFill>
                  <a:ea typeface="ＭＳ Ｐゴシック" charset="0"/>
                  <a:cs typeface="Arial" charset="0"/>
                </a:rPr>
                <a:t>Abandoned TI12 tunnel</a:t>
              </a:r>
              <a:endParaRPr lang="en-GB" sz="1000" dirty="0">
                <a:solidFill>
                  <a:srgbClr val="FF0000"/>
                </a:solidFill>
                <a:ea typeface="ＭＳ Ｐゴシック" charset="0"/>
                <a:cs typeface="Arial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3BB208F-61E1-4E9E-84EB-7FA0FE894F38}"/>
                </a:ext>
              </a:extLst>
            </p:cNvPr>
            <p:cNvSpPr txBox="1"/>
            <p:nvPr/>
          </p:nvSpPr>
          <p:spPr>
            <a:xfrm>
              <a:off x="3545765" y="5451614"/>
              <a:ext cx="832596" cy="153888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36000" tIns="0" rIns="36000" bIns="0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FF0000"/>
                  </a:solidFill>
                  <a:ea typeface="ＭＳ Ｐゴシック" charset="0"/>
                  <a:cs typeface="Arial" charset="0"/>
                </a:rPr>
                <a:t>SPS tunnel</a:t>
              </a:r>
              <a:endParaRPr lang="en-GB" sz="1000" dirty="0">
                <a:solidFill>
                  <a:srgbClr val="FF0000"/>
                </a:solidFill>
                <a:ea typeface="ＭＳ Ｐゴシック" charset="0"/>
                <a:cs typeface="Arial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54030D1-1A25-4F28-B318-2650C8852EEA}"/>
                </a:ext>
              </a:extLst>
            </p:cNvPr>
            <p:cNvSpPr txBox="1"/>
            <p:nvPr/>
          </p:nvSpPr>
          <p:spPr>
            <a:xfrm>
              <a:off x="2646744" y="4862596"/>
              <a:ext cx="832596" cy="153888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36000" tIns="0" rIns="36000" bIns="0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FF0000"/>
                  </a:solidFill>
                  <a:ea typeface="ＭＳ Ｐゴシック" charset="0"/>
                  <a:cs typeface="Arial" charset="0"/>
                </a:rPr>
                <a:t>ATLAS</a:t>
              </a:r>
              <a:endParaRPr lang="en-GB" sz="1000" dirty="0">
                <a:solidFill>
                  <a:srgbClr val="FF0000"/>
                </a:solidFill>
                <a:ea typeface="ＭＳ Ｐゴシック" charset="0"/>
                <a:cs typeface="Arial" charset="0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3CB975D-33C3-4459-8F31-56207698BD41}"/>
                </a:ext>
              </a:extLst>
            </p:cNvPr>
            <p:cNvSpPr/>
            <p:nvPr/>
          </p:nvSpPr>
          <p:spPr>
            <a:xfrm>
              <a:off x="2320731" y="5612279"/>
              <a:ext cx="68580" cy="6456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244144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defRPr/>
            </a:pPr>
            <a:r>
              <a:rPr lang="en-US" b="1" dirty="0">
                <a:latin typeface="+mj-lt"/>
                <a:ea typeface="+mj-ea"/>
                <a:cs typeface="+mj-cs"/>
              </a:rPr>
              <a:t>Option 1 – Very Preliminary Cost Estimate for CE works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63271B-9746-4F82-8A08-9AD1CC8D9659}"/>
              </a:ext>
            </a:extLst>
          </p:cNvPr>
          <p:cNvSpPr txBox="1"/>
          <p:nvPr/>
        </p:nvSpPr>
        <p:spPr bwMode="auto">
          <a:xfrm>
            <a:off x="407987" y="1556792"/>
            <a:ext cx="5616600" cy="65563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defRPr/>
            </a:pPr>
            <a:r>
              <a:rPr lang="en-US" sz="2100" b="1" u="sng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Preliminary Cost Estimate </a:t>
            </a:r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386A26C1-FC1E-4647-BCCE-BE0B6980B211}"/>
              </a:ext>
            </a:extLst>
          </p:cNvPr>
          <p:cNvSpPr>
            <a:spLocks noGrp="1"/>
          </p:cNvSpPr>
          <p:nvPr>
            <p:ph sz="quarter" idx="4"/>
          </p:nvPr>
        </p:nvSpPr>
        <p:spPr bwMode="auto">
          <a:xfrm>
            <a:off x="5458826" y="1544564"/>
            <a:ext cx="6206037" cy="4523391"/>
          </a:xfrm>
        </p:spPr>
        <p:txBody>
          <a:bodyPr vert="horz" lIns="0" tIns="0" rIns="0" bIns="0" rtlCol="0">
            <a:normAutofit/>
          </a:bodyPr>
          <a:lstStyle/>
          <a:p>
            <a:pPr marL="0" indent="0">
              <a:buNone/>
              <a:defRPr/>
            </a:pPr>
            <a:r>
              <a:rPr lang="en-US" sz="2000" u="sng" dirty="0"/>
              <a:t>Methodology</a:t>
            </a:r>
          </a:p>
          <a:p>
            <a:pPr marL="342900">
              <a:defRPr/>
            </a:pPr>
            <a:r>
              <a:rPr lang="en-US" sz="1800" b="0" dirty="0"/>
              <a:t>Comparative Costing</a:t>
            </a:r>
          </a:p>
          <a:p>
            <a:pPr marL="342900">
              <a:defRPr/>
            </a:pPr>
            <a:r>
              <a:rPr lang="en-US" sz="1800" b="0" dirty="0"/>
              <a:t>SPS Dump Facility Tunnel eye enlargement as reference point</a:t>
            </a:r>
          </a:p>
          <a:p>
            <a:pPr marL="342900">
              <a:defRPr/>
            </a:pPr>
            <a:r>
              <a:rPr lang="en-US" sz="1800" b="0" dirty="0"/>
              <a:t>Cost Estimate Class 4 – total could be 50% higher and 30% lower than the given estimate</a:t>
            </a:r>
          </a:p>
          <a:p>
            <a:pPr marL="0" indent="0">
              <a:buNone/>
              <a:defRPr/>
            </a:pPr>
            <a:r>
              <a:rPr lang="en-US" sz="2000" u="sng" dirty="0"/>
              <a:t>Assumptions</a:t>
            </a:r>
          </a:p>
          <a:p>
            <a:pPr marL="342900">
              <a:defRPr/>
            </a:pPr>
            <a:r>
              <a:rPr lang="en-US" sz="1800" b="0" dirty="0"/>
              <a:t>Removal of the existing services and equipment from the UJ12 not included</a:t>
            </a:r>
          </a:p>
          <a:p>
            <a:pPr marL="342900">
              <a:defRPr/>
            </a:pPr>
            <a:r>
              <a:rPr lang="en-US" sz="1800" b="0" dirty="0"/>
              <a:t>Services (CV, electricity etc.) not included</a:t>
            </a:r>
          </a:p>
        </p:txBody>
      </p:sp>
      <p:sp>
        <p:nvSpPr>
          <p:cNvPr id="43" name="Slide Number Placeholder 6">
            <a:extLst>
              <a:ext uri="{FF2B5EF4-FFF2-40B4-BE49-F238E27FC236}">
                <a16:creationId xmlns:a16="http://schemas.microsoft.com/office/drawing/2014/main" id="{D0652B26-24A3-4067-89C7-FD586BF8E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/>
              <a:pPr>
                <a:spcAft>
                  <a:spcPts val="600"/>
                </a:spcAft>
                <a:defRPr/>
              </a:pPr>
              <a:t>7</a:t>
            </a:fld>
            <a:endParaRPr lang="en-US" dirty="0"/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67E791EC-6E69-4E5C-9B15-C0392845C041}"/>
              </a:ext>
            </a:extLst>
          </p:cNvPr>
          <p:cNvSpPr txBox="1">
            <a:spLocks/>
          </p:cNvSpPr>
          <p:nvPr/>
        </p:nvSpPr>
        <p:spPr>
          <a:xfrm>
            <a:off x="12638283" y="5780760"/>
            <a:ext cx="446775" cy="45538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 dirty="0"/>
          </a:p>
        </p:txBody>
      </p:sp>
      <p:sp>
        <p:nvSpPr>
          <p:cNvPr id="17" name="Slide Number Placeholder 6">
            <a:extLst>
              <a:ext uri="{FF2B5EF4-FFF2-40B4-BE49-F238E27FC236}">
                <a16:creationId xmlns:a16="http://schemas.microsoft.com/office/drawing/2014/main" id="{23F801DC-9D7E-4ECB-A08B-7B7F05CB4E6D}"/>
              </a:ext>
            </a:extLst>
          </p:cNvPr>
          <p:cNvSpPr txBox="1">
            <a:spLocks/>
          </p:cNvSpPr>
          <p:nvPr/>
        </p:nvSpPr>
        <p:spPr>
          <a:xfrm>
            <a:off x="12638283" y="5780760"/>
            <a:ext cx="446775" cy="4553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fld id="{17918391-D411-FE40-AAD7-861AE5233E0E}" type="slidenum">
              <a:rPr lang="en-US" sz="1800" smtClean="0"/>
              <a:pPr>
                <a:spcAft>
                  <a:spcPts val="600"/>
                </a:spcAft>
              </a:pPr>
              <a:t>7</a:t>
            </a:fld>
            <a:endParaRPr lang="en-US" sz="18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8762D7-AF71-450C-8553-D58754A8E62D}"/>
              </a:ext>
            </a:extLst>
          </p:cNvPr>
          <p:cNvSpPr txBox="1"/>
          <p:nvPr/>
        </p:nvSpPr>
        <p:spPr bwMode="auto">
          <a:xfrm rot="20537897">
            <a:off x="3138223" y="2909698"/>
            <a:ext cx="14308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n w="10160">
                  <a:solidFill>
                    <a:schemeClr val="tx2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Draft</a:t>
            </a:r>
            <a:endParaRPr lang="en-GB" sz="4000" b="1" dirty="0">
              <a:ln w="10160">
                <a:solidFill>
                  <a:schemeClr val="tx2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81E6482-9361-43BB-8E98-8F5DA567B5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184" y="1890775"/>
            <a:ext cx="5050839" cy="4177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568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DC8DE38-6E8B-4BEF-BEF1-6E94D4BA13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6341" y="1556792"/>
            <a:ext cx="4645315" cy="3605994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Option 2 – Purpose built facility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9" y="1556792"/>
            <a:ext cx="5616004" cy="349766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dirty="0"/>
              <a:t>Advantages</a:t>
            </a:r>
          </a:p>
          <a:p>
            <a:pPr marL="666750" lvl="1" indent="-342900">
              <a:buFont typeface="Arial" panose="020B0604020202020204" pitchFamily="34" charset="0"/>
              <a:buChar char="•"/>
              <a:defRPr/>
            </a:pPr>
            <a:r>
              <a:rPr lang="en-GB" dirty="0"/>
              <a:t>Designed around needs of experiments</a:t>
            </a:r>
          </a:p>
          <a:p>
            <a:pPr marL="666750" lvl="1" indent="-342900">
              <a:buFont typeface="Arial" panose="020B0604020202020204" pitchFamily="34" charset="0"/>
              <a:buChar char="•"/>
              <a:defRPr/>
            </a:pPr>
            <a:r>
              <a:rPr lang="en-GB" dirty="0"/>
              <a:t>Size/ length not constrained</a:t>
            </a:r>
          </a:p>
          <a:p>
            <a:pPr marL="666750" lvl="1" indent="-342900">
              <a:buFont typeface="Arial" panose="020B0604020202020204" pitchFamily="34" charset="0"/>
              <a:buChar char="•"/>
              <a:defRPr/>
            </a:pPr>
            <a:r>
              <a:rPr lang="en-GB" dirty="0"/>
              <a:t>Construction access far easier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dirty="0"/>
              <a:t>Disadvantages</a:t>
            </a:r>
          </a:p>
          <a:p>
            <a:pPr marL="666750" lvl="1" indent="-342900">
              <a:buFont typeface="Arial" panose="020B0604020202020204" pitchFamily="34" charset="0"/>
              <a:buChar char="•"/>
              <a:defRPr/>
            </a:pPr>
            <a:r>
              <a:rPr lang="en-US" dirty="0"/>
              <a:t>More expensive</a:t>
            </a:r>
          </a:p>
          <a:p>
            <a:pPr marL="666750" lvl="1" indent="-342900">
              <a:buFont typeface="Arial" panose="020B0604020202020204" pitchFamily="34" charset="0"/>
              <a:buChar char="•"/>
              <a:defRPr/>
            </a:pPr>
            <a:r>
              <a:rPr lang="en-US" dirty="0"/>
              <a:t>Construction still need to be coordinated with LHC shutdowns</a:t>
            </a:r>
            <a:endParaRPr lang="en-GB" dirty="0"/>
          </a:p>
          <a:p>
            <a:pPr marL="666750" lvl="1" indent="-342900"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F1D36A31-BFD6-4FF1-96EE-F20B847DBC29}"/>
              </a:ext>
            </a:extLst>
          </p:cNvPr>
          <p:cNvSpPr txBox="1">
            <a:spLocks/>
          </p:cNvSpPr>
          <p:nvPr/>
        </p:nvSpPr>
        <p:spPr bwMode="auto">
          <a:xfrm>
            <a:off x="11261159" y="6356596"/>
            <a:ext cx="66856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400" smtClean="0"/>
              <a:pPr/>
              <a:t>8</a:t>
            </a:fld>
            <a:endParaRPr lang="en-US" sz="1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0A69AA-5180-487C-82F0-A65E6DB9C26D}"/>
              </a:ext>
            </a:extLst>
          </p:cNvPr>
          <p:cNvSpPr/>
          <p:nvPr/>
        </p:nvSpPr>
        <p:spPr>
          <a:xfrm>
            <a:off x="9624391" y="3906949"/>
            <a:ext cx="504056" cy="102737"/>
          </a:xfrm>
          <a:prstGeom prst="rect">
            <a:avLst/>
          </a:prstGeom>
          <a:solidFill>
            <a:srgbClr val="444444"/>
          </a:solidFill>
          <a:ln>
            <a:solidFill>
              <a:srgbClr val="4444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31A452B-E4DA-4C5B-844E-4C223FD39097}"/>
              </a:ext>
            </a:extLst>
          </p:cNvPr>
          <p:cNvSpPr/>
          <p:nvPr/>
        </p:nvSpPr>
        <p:spPr bwMode="auto">
          <a:xfrm>
            <a:off x="9624391" y="4202984"/>
            <a:ext cx="504056" cy="102737"/>
          </a:xfrm>
          <a:prstGeom prst="rect">
            <a:avLst/>
          </a:prstGeom>
          <a:solidFill>
            <a:srgbClr val="AAAFAA"/>
          </a:solidFill>
          <a:ln>
            <a:solidFill>
              <a:srgbClr val="AAAF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D4E592A-932B-4418-9870-65EBB30A3BF0}"/>
              </a:ext>
            </a:extLst>
          </p:cNvPr>
          <p:cNvSpPr txBox="1"/>
          <p:nvPr/>
        </p:nvSpPr>
        <p:spPr bwMode="auto">
          <a:xfrm>
            <a:off x="10200456" y="3789040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existing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9794B4-593B-4342-A3EC-9FC4F3B219A8}"/>
              </a:ext>
            </a:extLst>
          </p:cNvPr>
          <p:cNvSpPr txBox="1"/>
          <p:nvPr/>
        </p:nvSpPr>
        <p:spPr bwMode="auto">
          <a:xfrm>
            <a:off x="10200456" y="4049698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proposed</a:t>
            </a:r>
            <a:endParaRPr lang="en-GB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288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519045D-0C2A-4F9A-8CD6-36E369870D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3698873"/>
            <a:ext cx="10369152" cy="2505625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Option 2 – Purpose built facility</a:t>
            </a:r>
            <a:endParaRPr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9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562DB-E313-6348-8AB2-64FD7AFCA0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9" y="1268760"/>
            <a:ext cx="7056165" cy="5278587"/>
          </a:xfrm>
        </p:spPr>
        <p:txBody>
          <a:bodyPr/>
          <a:lstStyle/>
          <a:p>
            <a:r>
              <a:rPr lang="en-US" u="sng" dirty="0"/>
              <a:t>Proposed Layout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65 m long Experimental Cavern located on the LoS, approx. 612 m from IP1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9.1 m access shaft located on the top of the cavern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Safety gallery connecting the cavern to the LHC to avoid dead-end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A0BF68-2FBA-4D07-A974-0D16A6A1056C}"/>
              </a:ext>
            </a:extLst>
          </p:cNvPr>
          <p:cNvSpPr txBox="1"/>
          <p:nvPr/>
        </p:nvSpPr>
        <p:spPr bwMode="auto">
          <a:xfrm rot="314033">
            <a:off x="4668597" y="4351210"/>
            <a:ext cx="1148836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LHC tunnel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287A95-1D26-475C-8EBB-64D9226D5205}"/>
              </a:ext>
            </a:extLst>
          </p:cNvPr>
          <p:cNvSpPr txBox="1"/>
          <p:nvPr/>
        </p:nvSpPr>
        <p:spPr bwMode="auto">
          <a:xfrm rot="1316689">
            <a:off x="6183899" y="5712186"/>
            <a:ext cx="1148836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SPS tunnel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84ADB8-BBF2-41B5-906D-A1D6E1E7A05B}"/>
              </a:ext>
            </a:extLst>
          </p:cNvPr>
          <p:cNvSpPr txBox="1"/>
          <p:nvPr/>
        </p:nvSpPr>
        <p:spPr bwMode="auto">
          <a:xfrm>
            <a:off x="6220954" y="4938102"/>
            <a:ext cx="1675245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Line of sight (red)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663A6E-4171-4FDE-BDB0-BE977D377443}"/>
              </a:ext>
            </a:extLst>
          </p:cNvPr>
          <p:cNvSpPr txBox="1"/>
          <p:nvPr/>
        </p:nvSpPr>
        <p:spPr bwMode="auto">
          <a:xfrm>
            <a:off x="1703512" y="5750988"/>
            <a:ext cx="704190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FPF 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B753E4-5848-4F2F-A815-1039B652DABF}"/>
              </a:ext>
            </a:extLst>
          </p:cNvPr>
          <p:cNvSpPr txBox="1"/>
          <p:nvPr/>
        </p:nvSpPr>
        <p:spPr bwMode="auto">
          <a:xfrm>
            <a:off x="4151784" y="5997161"/>
            <a:ext cx="1467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Plan view </a:t>
            </a:r>
            <a:endParaRPr lang="en-GB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SCE_template PPT</Template>
  <TotalTime>911</TotalTime>
  <Words>795</Words>
  <Application>Microsoft Office PowerPoint</Application>
  <DocSecurity>0</DocSecurity>
  <PresentationFormat>Widescreen</PresentationFormat>
  <Paragraphs>160</Paragraphs>
  <Slides>18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Office Theme</vt:lpstr>
      <vt:lpstr>Microsoft Excel Worksheet</vt:lpstr>
      <vt:lpstr>Forward Physics Facility (FPF)  Civil Engineering Study Update </vt:lpstr>
      <vt:lpstr>Introduction</vt:lpstr>
      <vt:lpstr>Experimental requirements and CE consideration</vt:lpstr>
      <vt:lpstr> CE Study Update- Considered options</vt:lpstr>
      <vt:lpstr>Option 1 – Alcoves in UJ12</vt:lpstr>
      <vt:lpstr>Option 1 – SPS Beam Dump tunnel eye enlargement as a reference </vt:lpstr>
      <vt:lpstr>Option 1 – Very Preliminary Cost Estimate for CE works</vt:lpstr>
      <vt:lpstr>Option 2 – Purpose built facility</vt:lpstr>
      <vt:lpstr>Option 2 – Purpose built facility</vt:lpstr>
      <vt:lpstr>Option 2 – Underground structures</vt:lpstr>
      <vt:lpstr>Option 2 – Underground structures</vt:lpstr>
      <vt:lpstr>Option 2 – Surface buildings</vt:lpstr>
      <vt:lpstr>Option 2 – Surface buildings</vt:lpstr>
      <vt:lpstr>Option 2 – Costing Methodology</vt:lpstr>
      <vt:lpstr>Option 2 – Very Preliminary Cost Estimate for CE</vt:lpstr>
      <vt:lpstr>Option 2- Preliminary Schedule</vt:lpstr>
      <vt:lpstr>Next Steps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Isabel Bejar Alonso</dc:creator>
  <cp:keywords/>
  <dc:description/>
  <cp:lastModifiedBy>Kincso Balazs</cp:lastModifiedBy>
  <cp:revision>208</cp:revision>
  <dcterms:created xsi:type="dcterms:W3CDTF">2020-12-02T13:10:03Z</dcterms:created>
  <dcterms:modified xsi:type="dcterms:W3CDTF">2021-05-26T07:45:24Z</dcterms:modified>
  <cp:category/>
  <dc:identifier/>
  <cp:contentStatus/>
  <dc:language/>
  <cp:version/>
</cp:coreProperties>
</file>