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6" r:id="rId2"/>
    <p:sldId id="257" r:id="rId3"/>
    <p:sldId id="267" r:id="rId4"/>
    <p:sldId id="268" r:id="rId5"/>
    <p:sldId id="271" r:id="rId6"/>
    <p:sldId id="269" r:id="rId7"/>
    <p:sldId id="258" r:id="rId8"/>
    <p:sldId id="259" r:id="rId9"/>
    <p:sldId id="262" r:id="rId10"/>
    <p:sldId id="264" r:id="rId11"/>
    <p:sldId id="261" r:id="rId12"/>
    <p:sldId id="263" r:id="rId13"/>
    <p:sldId id="270" r:id="rId14"/>
    <p:sldId id="266" r:id="rId15"/>
    <p:sldId id="272" r:id="rId16"/>
    <p:sldId id="274" r:id="rId17"/>
    <p:sldId id="273" r:id="rId18"/>
    <p:sldId id="265" r:id="rId19"/>
    <p:sldId id="260" r:id="rId20"/>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FF6699"/>
    <a:srgbClr val="666666"/>
    <a:srgbClr val="333333"/>
    <a:srgbClr val="EAEAEA"/>
    <a:srgbClr val="FDBB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6" autoAdjust="0"/>
    <p:restoredTop sz="86163" autoAdjust="0"/>
  </p:normalViewPr>
  <p:slideViewPr>
    <p:cSldViewPr snapToGrid="0" snapToObjects="1">
      <p:cViewPr>
        <p:scale>
          <a:sx n="112" d="100"/>
          <a:sy n="112" d="100"/>
        </p:scale>
        <p:origin x="1506" y="-3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B851660-0934-124D-A4B3-496C7F320307}" type="datetimeFigureOut">
              <a:rPr lang="de-DE" smtClean="0"/>
              <a:t>20.04.2021</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3A3EDE-7EBB-0F4A-80C2-34DB9D2E2ED3}" type="slidenum">
              <a:rPr lang="de-DE" smtClean="0"/>
              <a:t>‹#›</a:t>
            </a:fld>
            <a:endParaRPr lang="de-DE"/>
          </a:p>
        </p:txBody>
      </p:sp>
    </p:spTree>
    <p:extLst>
      <p:ext uri="{BB962C8B-B14F-4D97-AF65-F5344CB8AC3E}">
        <p14:creationId xmlns:p14="http://schemas.microsoft.com/office/powerpoint/2010/main" val="1028215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C828EF-C252-394A-93BF-1C478CFA0896}" type="datetimeFigureOut">
              <a:rPr lang="de-DE" smtClean="0"/>
              <a:t>20.04.2021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E02386-BEE7-5D4D-B4E7-4BB579C47884}" type="slidenum">
              <a:rPr lang="de-DE" smtClean="0"/>
              <a:t>‹#›</a:t>
            </a:fld>
            <a:endParaRPr lang="de-DE"/>
          </a:p>
        </p:txBody>
      </p:sp>
    </p:spTree>
    <p:extLst>
      <p:ext uri="{BB962C8B-B14F-4D97-AF65-F5344CB8AC3E}">
        <p14:creationId xmlns:p14="http://schemas.microsoft.com/office/powerpoint/2010/main" val="33290198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en.wikipedia.org/wiki/Triangle" TargetMode="External"/><Relationship Id="rId3" Type="http://schemas.openxmlformats.org/officeDocument/2006/relationships/hyperlink" Target="https://en.wikipedia.org/wiki/Mathematics" TargetMode="External"/><Relationship Id="rId7" Type="http://schemas.openxmlformats.org/officeDocument/2006/relationships/hyperlink" Target="https://en.wikipedia.org/wiki/Circumcircle#Triangles"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en.wikipedia.org/wiki/Point-set_triangulation" TargetMode="External"/><Relationship Id="rId5" Type="http://schemas.openxmlformats.org/officeDocument/2006/relationships/hyperlink" Target="https://en.wikipedia.org/wiki/Isolated_point" TargetMode="External"/><Relationship Id="rId4" Type="http://schemas.openxmlformats.org/officeDocument/2006/relationships/hyperlink" Target="https://en.wikipedia.org/wiki/Computational_geometry"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DAE02386-BEE7-5D4D-B4E7-4BB579C47884}" type="slidenum">
              <a:rPr lang="de-DE" smtClean="0"/>
              <a:t>6</a:t>
            </a:fld>
            <a:endParaRPr lang="de-DE"/>
          </a:p>
        </p:txBody>
      </p:sp>
    </p:spTree>
    <p:extLst>
      <p:ext uri="{BB962C8B-B14F-4D97-AF65-F5344CB8AC3E}">
        <p14:creationId xmlns:p14="http://schemas.microsoft.com/office/powerpoint/2010/main" val="2564051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Iterative gun solver algorithm is activated. Thus the tracking solver does not just track the particles once through the computational domain. Instead, the solver iteratively repeats an electrostatic calculation and then tracks</a:t>
            </a:r>
            <a:r>
              <a:rPr lang="en-US" baseline="0" dirty="0" smtClean="0"/>
              <a:t> the particles until the desired accuracy of the space charge deviation between two successive iterations is reached.</a:t>
            </a:r>
            <a:endParaRPr lang="de-DE" dirty="0"/>
          </a:p>
        </p:txBody>
      </p:sp>
      <p:sp>
        <p:nvSpPr>
          <p:cNvPr id="4" name="Slide Number Placeholder 3"/>
          <p:cNvSpPr>
            <a:spLocks noGrp="1"/>
          </p:cNvSpPr>
          <p:nvPr>
            <p:ph type="sldNum" sz="quarter" idx="10"/>
          </p:nvPr>
        </p:nvSpPr>
        <p:spPr/>
        <p:txBody>
          <a:bodyPr/>
          <a:lstStyle/>
          <a:p>
            <a:fld id="{DAE02386-BEE7-5D4D-B4E7-4BB579C47884}" type="slidenum">
              <a:rPr lang="de-DE" smtClean="0"/>
              <a:t>8</a:t>
            </a:fld>
            <a:endParaRPr lang="de-DE"/>
          </a:p>
        </p:txBody>
      </p:sp>
    </p:spTree>
    <p:extLst>
      <p:ext uri="{BB962C8B-B14F-4D97-AF65-F5344CB8AC3E}">
        <p14:creationId xmlns:p14="http://schemas.microsoft.com/office/powerpoint/2010/main" val="290259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t>
            </a:r>
            <a:r>
              <a:rPr lang="en-US" dirty="0" smtClean="0">
                <a:hlinkClick r:id="rId3" tooltip="Mathematics"/>
              </a:rPr>
              <a:t>mathematics</a:t>
            </a:r>
            <a:r>
              <a:rPr lang="en-US" dirty="0" smtClean="0"/>
              <a:t> and </a:t>
            </a:r>
            <a:r>
              <a:rPr lang="en-US" dirty="0" smtClean="0">
                <a:hlinkClick r:id="rId4" tooltip="Computational geometry"/>
              </a:rPr>
              <a:t>computational geometry</a:t>
            </a:r>
            <a:r>
              <a:rPr lang="en-US" dirty="0" smtClean="0"/>
              <a:t>, a </a:t>
            </a:r>
            <a:r>
              <a:rPr lang="en-US" b="1" dirty="0" smtClean="0"/>
              <a:t>Delaunay triangulation</a:t>
            </a:r>
            <a:r>
              <a:rPr lang="en-US" dirty="0" smtClean="0"/>
              <a:t> (also known as a </a:t>
            </a:r>
            <a:r>
              <a:rPr lang="en-US" b="1" dirty="0" err="1" smtClean="0"/>
              <a:t>Delone</a:t>
            </a:r>
            <a:r>
              <a:rPr lang="en-US" b="1" dirty="0" smtClean="0"/>
              <a:t> triangulation</a:t>
            </a:r>
            <a:r>
              <a:rPr lang="en-US" dirty="0" smtClean="0"/>
              <a:t>) for a given set </a:t>
            </a:r>
            <a:r>
              <a:rPr lang="en-US" b="1" dirty="0" smtClean="0"/>
              <a:t>P</a:t>
            </a:r>
            <a:r>
              <a:rPr lang="en-US" dirty="0" smtClean="0"/>
              <a:t> of </a:t>
            </a:r>
            <a:r>
              <a:rPr lang="en-US" dirty="0" smtClean="0">
                <a:hlinkClick r:id="rId5" tooltip="Isolated point"/>
              </a:rPr>
              <a:t>discrete points</a:t>
            </a:r>
            <a:r>
              <a:rPr lang="en-US" dirty="0" smtClean="0"/>
              <a:t> in a general position is a </a:t>
            </a:r>
            <a:r>
              <a:rPr lang="en-US" dirty="0" smtClean="0">
                <a:hlinkClick r:id="rId6" tooltip="Point-set triangulation"/>
              </a:rPr>
              <a:t>triangulation</a:t>
            </a:r>
            <a:r>
              <a:rPr lang="en-US" dirty="0" smtClean="0"/>
              <a:t> DT(</a:t>
            </a:r>
            <a:r>
              <a:rPr lang="en-US" b="1" dirty="0" smtClean="0"/>
              <a:t>P</a:t>
            </a:r>
            <a:r>
              <a:rPr lang="en-US" dirty="0" smtClean="0"/>
              <a:t>) such that no point in </a:t>
            </a:r>
            <a:r>
              <a:rPr lang="en-US" b="1" dirty="0" smtClean="0"/>
              <a:t>P</a:t>
            </a:r>
            <a:r>
              <a:rPr lang="en-US" dirty="0" smtClean="0"/>
              <a:t> is inside the </a:t>
            </a:r>
            <a:r>
              <a:rPr lang="en-US" dirty="0" smtClean="0">
                <a:hlinkClick r:id="rId7" tooltip="Circumcircle"/>
              </a:rPr>
              <a:t>circumcircle</a:t>
            </a:r>
            <a:r>
              <a:rPr lang="en-US" dirty="0" smtClean="0"/>
              <a:t> of any </a:t>
            </a:r>
            <a:r>
              <a:rPr lang="en-US" dirty="0" smtClean="0">
                <a:hlinkClick r:id="rId8" tooltip="Triangle"/>
              </a:rPr>
              <a:t>triangle</a:t>
            </a:r>
            <a:r>
              <a:rPr lang="en-US" dirty="0" smtClean="0"/>
              <a:t> in DT(</a:t>
            </a:r>
            <a:r>
              <a:rPr lang="en-US" b="1" dirty="0" smtClean="0"/>
              <a:t>P</a:t>
            </a:r>
            <a:r>
              <a:rPr lang="en-US" dirty="0" smtClean="0"/>
              <a:t>)</a:t>
            </a:r>
            <a:endParaRPr lang="de-DE" dirty="0"/>
          </a:p>
        </p:txBody>
      </p:sp>
      <p:sp>
        <p:nvSpPr>
          <p:cNvPr id="4" name="Slide Number Placeholder 3"/>
          <p:cNvSpPr>
            <a:spLocks noGrp="1"/>
          </p:cNvSpPr>
          <p:nvPr>
            <p:ph type="sldNum" sz="quarter" idx="10"/>
          </p:nvPr>
        </p:nvSpPr>
        <p:spPr/>
        <p:txBody>
          <a:bodyPr/>
          <a:lstStyle/>
          <a:p>
            <a:fld id="{DAE02386-BEE7-5D4D-B4E7-4BB579C47884}" type="slidenum">
              <a:rPr lang="de-DE" smtClean="0"/>
              <a:t>10</a:t>
            </a:fld>
            <a:endParaRPr lang="de-DE"/>
          </a:p>
        </p:txBody>
      </p:sp>
    </p:spTree>
    <p:extLst>
      <p:ext uri="{BB962C8B-B14F-4D97-AF65-F5344CB8AC3E}">
        <p14:creationId xmlns:p14="http://schemas.microsoft.com/office/powerpoint/2010/main" val="34317268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CBAD649B-0CA5-5745-AC6A-2463BE00EB29}"/>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546754" y="1212688"/>
            <a:ext cx="8427665" cy="5357794"/>
          </a:xfrm>
          <a:prstGeom prst="rect">
            <a:avLst/>
          </a:prstGeom>
        </p:spPr>
      </p:pic>
      <p:sp>
        <p:nvSpPr>
          <p:cNvPr id="2" name="Titel 1"/>
          <p:cNvSpPr>
            <a:spLocks noGrp="1"/>
          </p:cNvSpPr>
          <p:nvPr>
            <p:ph type="ctrTitle"/>
          </p:nvPr>
        </p:nvSpPr>
        <p:spPr>
          <a:xfrm>
            <a:off x="1251563" y="3650764"/>
            <a:ext cx="6607516" cy="779866"/>
          </a:xfrm>
        </p:spPr>
        <p:txBody>
          <a:bodyPr anchor="b" anchorCtr="0">
            <a:noAutofit/>
          </a:bodyPr>
          <a:lstStyle>
            <a:lvl1pPr algn="ctr">
              <a:defRPr sz="3600">
                <a:solidFill>
                  <a:srgbClr val="333333"/>
                </a:solidFill>
              </a:defRPr>
            </a:lvl1pPr>
          </a:lstStyle>
          <a:p>
            <a:r>
              <a:rPr lang="en-US" smtClean="0"/>
              <a:t>Click to edit Master title style</a:t>
            </a:r>
            <a:endParaRPr lang="de-DE" dirty="0"/>
          </a:p>
        </p:txBody>
      </p:sp>
      <p:sp>
        <p:nvSpPr>
          <p:cNvPr id="3" name="Untertitel 2"/>
          <p:cNvSpPr>
            <a:spLocks noGrp="1"/>
          </p:cNvSpPr>
          <p:nvPr>
            <p:ph type="subTitle" idx="1"/>
          </p:nvPr>
        </p:nvSpPr>
        <p:spPr>
          <a:xfrm>
            <a:off x="1371600" y="4430630"/>
            <a:ext cx="6400800" cy="584660"/>
          </a:xfrm>
        </p:spPr>
        <p:txBody>
          <a:bodyPr>
            <a:normAutofit/>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dirty="0"/>
          </a:p>
        </p:txBody>
      </p:sp>
      <p:sp>
        <p:nvSpPr>
          <p:cNvPr id="13" name="Rechteck 12"/>
          <p:cNvSpPr/>
          <p:nvPr userDrawn="1"/>
        </p:nvSpPr>
        <p:spPr>
          <a:xfrm>
            <a:off x="404091" y="6650182"/>
            <a:ext cx="3371273" cy="207818"/>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409936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22565" y="271335"/>
            <a:ext cx="5584535" cy="787557"/>
          </a:xfrm>
        </p:spPr>
        <p:txBody>
          <a:bodyPr/>
          <a:lstStyle/>
          <a:p>
            <a:r>
              <a:rPr lang="en-US" smtClean="0"/>
              <a:t>Click to edit Master title style</a:t>
            </a:r>
            <a:endParaRPr lang="de-DE"/>
          </a:p>
        </p:txBody>
      </p:sp>
      <p:sp>
        <p:nvSpPr>
          <p:cNvPr id="3" name="Inhaltsplatzhalt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6" name="Foliennummernplatzhalter 5"/>
          <p:cNvSpPr>
            <a:spLocks noGrp="1"/>
          </p:cNvSpPr>
          <p:nvPr>
            <p:ph type="sldNum" sz="quarter" idx="12"/>
          </p:nvPr>
        </p:nvSpPr>
        <p:spPr/>
        <p:txBody>
          <a:bodyPr/>
          <a:lstStyle/>
          <a:p>
            <a:fld id="{125CBDDA-5CCF-8748-8988-9DC6C8981774}" type="slidenum">
              <a:rPr lang="de-DE" smtClean="0"/>
              <a:t>‹#›</a:t>
            </a:fld>
            <a:endParaRPr lang="de-DE"/>
          </a:p>
        </p:txBody>
      </p:sp>
      <p:sp>
        <p:nvSpPr>
          <p:cNvPr id="5" name="Datumsplatzhalter 4"/>
          <p:cNvSpPr>
            <a:spLocks noGrp="1"/>
          </p:cNvSpPr>
          <p:nvPr>
            <p:ph type="dt" sz="half" idx="2"/>
          </p:nvPr>
        </p:nvSpPr>
        <p:spPr>
          <a:xfrm>
            <a:off x="7123544" y="6552643"/>
            <a:ext cx="825285" cy="365125"/>
          </a:xfrm>
          <a:prstGeom prst="rect">
            <a:avLst/>
          </a:prstGeom>
        </p:spPr>
        <p:txBody>
          <a:bodyPr vert="horz" lIns="91440" tIns="45720" rIns="91440" bIns="45720" rtlCol="0" anchor="ctr"/>
          <a:lstStyle>
            <a:lvl1pPr algn="r">
              <a:defRPr sz="1000">
                <a:solidFill>
                  <a:schemeClr val="tx1"/>
                </a:solidFill>
              </a:defRPr>
            </a:lvl1pPr>
          </a:lstStyle>
          <a:p>
            <a:r>
              <a:rPr lang="de-DE"/>
              <a:t>31.03.14</a:t>
            </a:r>
            <a:endParaRPr lang="de-DE" dirty="0"/>
          </a:p>
        </p:txBody>
      </p:sp>
      <p:sp>
        <p:nvSpPr>
          <p:cNvPr id="8" name="Fußzeilenplatzhalter 7"/>
          <p:cNvSpPr>
            <a:spLocks noGrp="1"/>
          </p:cNvSpPr>
          <p:nvPr>
            <p:ph type="ftr" sz="quarter" idx="3"/>
          </p:nvPr>
        </p:nvSpPr>
        <p:spPr>
          <a:xfrm>
            <a:off x="3962400" y="6560611"/>
            <a:ext cx="3136599" cy="357157"/>
          </a:xfrm>
          <a:prstGeom prst="rect">
            <a:avLst/>
          </a:prstGeom>
        </p:spPr>
        <p:txBody>
          <a:bodyPr vert="horz" lIns="91440" tIns="45720" rIns="91440" bIns="45720" rtlCol="0" anchor="ctr"/>
          <a:lstStyle>
            <a:lvl1pPr algn="ctr">
              <a:defRPr sz="100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94766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de-DE"/>
          </a:p>
        </p:txBody>
      </p:sp>
      <p:sp>
        <p:nvSpPr>
          <p:cNvPr id="3" name="Inhaltsplatzhalter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4" name="Inhaltsplatzhalter 3"/>
          <p:cNvSpPr>
            <a:spLocks noGrp="1"/>
          </p:cNvSpPr>
          <p:nvPr>
            <p:ph sz="half" idx="2"/>
          </p:nvPr>
        </p:nvSpPr>
        <p:spPr>
          <a:xfrm>
            <a:off x="4648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7" name="Foliennummernplatzhalter 6"/>
          <p:cNvSpPr>
            <a:spLocks noGrp="1"/>
          </p:cNvSpPr>
          <p:nvPr>
            <p:ph type="sldNum" sz="quarter" idx="12"/>
          </p:nvPr>
        </p:nvSpPr>
        <p:spPr/>
        <p:txBody>
          <a:bodyPr/>
          <a:lstStyle/>
          <a:p>
            <a:fld id="{125CBDDA-5CCF-8748-8988-9DC6C8981774}" type="slidenum">
              <a:rPr lang="de-DE" smtClean="0"/>
              <a:t>‹#›</a:t>
            </a:fld>
            <a:endParaRPr lang="de-DE"/>
          </a:p>
        </p:txBody>
      </p:sp>
      <p:sp>
        <p:nvSpPr>
          <p:cNvPr id="6" name="Datumsplatzhalter 4"/>
          <p:cNvSpPr>
            <a:spLocks noGrp="1"/>
          </p:cNvSpPr>
          <p:nvPr>
            <p:ph type="dt" sz="half" idx="13"/>
          </p:nvPr>
        </p:nvSpPr>
        <p:spPr>
          <a:xfrm>
            <a:off x="7098998" y="6552643"/>
            <a:ext cx="849831" cy="365125"/>
          </a:xfrm>
          <a:prstGeom prst="rect">
            <a:avLst/>
          </a:prstGeom>
        </p:spPr>
        <p:txBody>
          <a:bodyPr vert="horz" lIns="91440" tIns="45720" rIns="91440" bIns="45720" rtlCol="0" anchor="ctr"/>
          <a:lstStyle>
            <a:lvl1pPr algn="r">
              <a:defRPr sz="1000">
                <a:solidFill>
                  <a:schemeClr val="tx1"/>
                </a:solidFill>
              </a:defRPr>
            </a:lvl1pPr>
          </a:lstStyle>
          <a:p>
            <a:r>
              <a:rPr lang="de-DE"/>
              <a:t>31.03.14</a:t>
            </a:r>
            <a:endParaRPr lang="de-DE" dirty="0"/>
          </a:p>
        </p:txBody>
      </p:sp>
      <p:sp>
        <p:nvSpPr>
          <p:cNvPr id="9" name="Fußzeilenplatzhalter 7"/>
          <p:cNvSpPr>
            <a:spLocks noGrp="1"/>
          </p:cNvSpPr>
          <p:nvPr>
            <p:ph type="ftr" sz="quarter" idx="3"/>
          </p:nvPr>
        </p:nvSpPr>
        <p:spPr>
          <a:xfrm>
            <a:off x="3962400" y="6560611"/>
            <a:ext cx="3136599" cy="357157"/>
          </a:xfrm>
          <a:prstGeom prst="rect">
            <a:avLst/>
          </a:prstGeom>
        </p:spPr>
        <p:txBody>
          <a:bodyPr vert="horz" lIns="91440" tIns="45720" rIns="91440" bIns="45720" rtlCol="0" anchor="ctr"/>
          <a:lstStyle>
            <a:lvl1pPr algn="ctr">
              <a:defRPr sz="100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2866025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de-DE"/>
          </a:p>
        </p:txBody>
      </p:sp>
      <p:sp>
        <p:nvSpPr>
          <p:cNvPr id="5" name="Foliennummernplatzhalter 4"/>
          <p:cNvSpPr>
            <a:spLocks noGrp="1"/>
          </p:cNvSpPr>
          <p:nvPr>
            <p:ph type="sldNum" sz="quarter" idx="12"/>
          </p:nvPr>
        </p:nvSpPr>
        <p:spPr/>
        <p:txBody>
          <a:bodyPr/>
          <a:lstStyle/>
          <a:p>
            <a:fld id="{125CBDDA-5CCF-8748-8988-9DC6C8981774}" type="slidenum">
              <a:rPr lang="de-DE" smtClean="0"/>
              <a:t>‹#›</a:t>
            </a:fld>
            <a:endParaRPr lang="de-DE"/>
          </a:p>
        </p:txBody>
      </p:sp>
      <p:sp>
        <p:nvSpPr>
          <p:cNvPr id="4" name="Datumsplatzhalter 4"/>
          <p:cNvSpPr>
            <a:spLocks noGrp="1"/>
          </p:cNvSpPr>
          <p:nvPr>
            <p:ph type="dt" sz="half" idx="2"/>
          </p:nvPr>
        </p:nvSpPr>
        <p:spPr>
          <a:xfrm>
            <a:off x="7098998" y="6552643"/>
            <a:ext cx="849831" cy="365125"/>
          </a:xfrm>
          <a:prstGeom prst="rect">
            <a:avLst/>
          </a:prstGeom>
        </p:spPr>
        <p:txBody>
          <a:bodyPr vert="horz" lIns="91440" tIns="45720" rIns="91440" bIns="45720" rtlCol="0" anchor="ctr"/>
          <a:lstStyle>
            <a:lvl1pPr algn="r">
              <a:defRPr sz="1000">
                <a:solidFill>
                  <a:schemeClr val="tx1"/>
                </a:solidFill>
              </a:defRPr>
            </a:lvl1pPr>
          </a:lstStyle>
          <a:p>
            <a:r>
              <a:rPr lang="de-DE"/>
              <a:t>31.03.14</a:t>
            </a:r>
            <a:endParaRPr lang="de-DE" dirty="0"/>
          </a:p>
        </p:txBody>
      </p:sp>
      <p:sp>
        <p:nvSpPr>
          <p:cNvPr id="7" name="Fußzeilenplatzhalter 7"/>
          <p:cNvSpPr>
            <a:spLocks noGrp="1"/>
          </p:cNvSpPr>
          <p:nvPr>
            <p:ph type="ftr" sz="quarter" idx="3"/>
          </p:nvPr>
        </p:nvSpPr>
        <p:spPr>
          <a:xfrm>
            <a:off x="3962400" y="6560611"/>
            <a:ext cx="3136599" cy="357157"/>
          </a:xfrm>
          <a:prstGeom prst="rect">
            <a:avLst/>
          </a:prstGeom>
        </p:spPr>
        <p:txBody>
          <a:bodyPr vert="horz" lIns="91440" tIns="45720" rIns="91440" bIns="45720" rtlCol="0" anchor="ctr"/>
          <a:lstStyle>
            <a:lvl1pPr algn="ctr">
              <a:defRPr sz="100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38897924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0" y="6612411"/>
            <a:ext cx="9144000" cy="255600"/>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3" name="Textplatzhalter 2"/>
          <p:cNvSpPr>
            <a:spLocks noGrp="1"/>
          </p:cNvSpPr>
          <p:nvPr>
            <p:ph type="body" idx="1"/>
          </p:nvPr>
        </p:nvSpPr>
        <p:spPr>
          <a:xfrm>
            <a:off x="422565" y="1450685"/>
            <a:ext cx="8211834" cy="4903585"/>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p:cNvSpPr>
            <a:spLocks noGrp="1"/>
          </p:cNvSpPr>
          <p:nvPr>
            <p:ph type="sldNum" sz="quarter" idx="4"/>
          </p:nvPr>
        </p:nvSpPr>
        <p:spPr>
          <a:xfrm>
            <a:off x="7964992" y="6552643"/>
            <a:ext cx="744898"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fld id="{125CBDDA-5CCF-8748-8988-9DC6C8981774}" type="slidenum">
              <a:rPr lang="de-DE" smtClean="0"/>
              <a:pPr/>
              <a:t>‹#›</a:t>
            </a:fld>
            <a:endParaRPr lang="de-DE" dirty="0"/>
          </a:p>
        </p:txBody>
      </p:sp>
      <p:pic>
        <p:nvPicPr>
          <p:cNvPr id="7" name="Bild 6" descr="GSI_Logo_rgb.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18399" y="583587"/>
            <a:ext cx="1129081" cy="376361"/>
          </a:xfrm>
          <a:prstGeom prst="rect">
            <a:avLst/>
          </a:prstGeom>
        </p:spPr>
      </p:pic>
      <p:cxnSp>
        <p:nvCxnSpPr>
          <p:cNvPr id="9" name="Gerade Verbindung 8"/>
          <p:cNvCxnSpPr/>
          <p:nvPr/>
        </p:nvCxnSpPr>
        <p:spPr>
          <a:xfrm>
            <a:off x="0" y="1068273"/>
            <a:ext cx="9144000" cy="0"/>
          </a:xfrm>
          <a:prstGeom prst="line">
            <a:avLst/>
          </a:prstGeom>
          <a:ln w="254000">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11" name="Textfeld 10"/>
          <p:cNvSpPr txBox="1"/>
          <p:nvPr/>
        </p:nvSpPr>
        <p:spPr>
          <a:xfrm>
            <a:off x="435267" y="6616075"/>
            <a:ext cx="3527133" cy="246221"/>
          </a:xfrm>
          <a:prstGeom prst="rect">
            <a:avLst/>
          </a:prstGeom>
          <a:noFill/>
        </p:spPr>
        <p:txBody>
          <a:bodyPr wrap="square" rtlCol="0" anchor="ctr">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000" dirty="0">
                <a:solidFill>
                  <a:srgbClr val="333333"/>
                </a:solidFill>
                <a:latin typeface="Arial"/>
                <a:cs typeface="Arial"/>
              </a:rPr>
              <a:t>GSI Helmholtzzentrum für Schwerionenforschung GmbH</a:t>
            </a:r>
          </a:p>
        </p:txBody>
      </p:sp>
      <p:sp>
        <p:nvSpPr>
          <p:cNvPr id="2" name="Titelplatzhalter 1"/>
          <p:cNvSpPr>
            <a:spLocks noGrp="1"/>
          </p:cNvSpPr>
          <p:nvPr>
            <p:ph type="title"/>
          </p:nvPr>
        </p:nvSpPr>
        <p:spPr>
          <a:xfrm>
            <a:off x="422565" y="270000"/>
            <a:ext cx="5584535" cy="787557"/>
          </a:xfrm>
          <a:prstGeom prst="rect">
            <a:avLst/>
          </a:prstGeom>
        </p:spPr>
        <p:txBody>
          <a:bodyPr vert="horz" lIns="91440" tIns="45720" rIns="91440" bIns="45720" rtlCol="0" anchor="b" anchorCtr="0">
            <a:normAutofit/>
          </a:bodyPr>
          <a:lstStyle/>
          <a:p>
            <a:r>
              <a:rPr lang="de-DE" dirty="0"/>
              <a:t>Mastertitelformat bearbeiten</a:t>
            </a:r>
          </a:p>
        </p:txBody>
      </p:sp>
      <p:sp>
        <p:nvSpPr>
          <p:cNvPr id="4" name="Rechteck 3"/>
          <p:cNvSpPr>
            <a:spLocks/>
          </p:cNvSpPr>
          <p:nvPr/>
        </p:nvSpPr>
        <p:spPr>
          <a:xfrm>
            <a:off x="-1" y="939485"/>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Rechteck 11"/>
          <p:cNvSpPr>
            <a:spLocks/>
          </p:cNvSpPr>
          <p:nvPr/>
        </p:nvSpPr>
        <p:spPr>
          <a:xfrm>
            <a:off x="-1" y="6609871"/>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5" name="Datumsplatzhalter 4"/>
          <p:cNvSpPr>
            <a:spLocks noGrp="1"/>
          </p:cNvSpPr>
          <p:nvPr>
            <p:ph type="dt" sz="half" idx="2"/>
          </p:nvPr>
        </p:nvSpPr>
        <p:spPr>
          <a:xfrm>
            <a:off x="7100456" y="6552643"/>
            <a:ext cx="848374" cy="365125"/>
          </a:xfrm>
          <a:prstGeom prst="rect">
            <a:avLst/>
          </a:prstGeom>
        </p:spPr>
        <p:txBody>
          <a:bodyPr vert="horz" lIns="91440" tIns="45720" rIns="91440" bIns="45720" rtlCol="0" anchor="ctr"/>
          <a:lstStyle>
            <a:lvl1pPr algn="r">
              <a:defRPr sz="1000">
                <a:solidFill>
                  <a:srgbClr val="333333"/>
                </a:solidFill>
              </a:defRPr>
            </a:lvl1pPr>
          </a:lstStyle>
          <a:p>
            <a:r>
              <a:rPr lang="de-DE"/>
              <a:t>31.03.14</a:t>
            </a:r>
            <a:endParaRPr lang="de-DE" dirty="0"/>
          </a:p>
        </p:txBody>
      </p:sp>
      <p:sp>
        <p:nvSpPr>
          <p:cNvPr id="8" name="Fußzeilenplatzhalter 7"/>
          <p:cNvSpPr>
            <a:spLocks noGrp="1"/>
          </p:cNvSpPr>
          <p:nvPr>
            <p:ph type="ftr" sz="quarter" idx="3"/>
          </p:nvPr>
        </p:nvSpPr>
        <p:spPr>
          <a:xfrm>
            <a:off x="3962400" y="6560611"/>
            <a:ext cx="3136599" cy="357157"/>
          </a:xfrm>
          <a:prstGeom prst="rect">
            <a:avLst/>
          </a:prstGeom>
        </p:spPr>
        <p:txBody>
          <a:bodyPr vert="horz" lIns="91440" tIns="45720" rIns="91440" bIns="45720" rtlCol="0" anchor="ctr"/>
          <a:lstStyle>
            <a:lvl1pPr algn="ctr">
              <a:defRPr sz="100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2901886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hf sldNum="0"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 y="3260831"/>
            <a:ext cx="9143999" cy="779866"/>
          </a:xfrm>
        </p:spPr>
        <p:txBody>
          <a:bodyPr/>
          <a:lstStyle/>
          <a:p>
            <a:r>
              <a:rPr lang="en-US" dirty="0" smtClean="0">
                <a:solidFill>
                  <a:srgbClr val="002060"/>
                </a:solidFill>
              </a:rPr>
              <a:t>Report on lens design and electron beam dynamics</a:t>
            </a:r>
            <a:endParaRPr lang="de-DE" dirty="0">
              <a:solidFill>
                <a:srgbClr val="002060"/>
              </a:solidFill>
            </a:endParaRPr>
          </a:p>
        </p:txBody>
      </p:sp>
      <p:sp>
        <p:nvSpPr>
          <p:cNvPr id="3" name="Untertitel 2"/>
          <p:cNvSpPr>
            <a:spLocks noGrp="1"/>
          </p:cNvSpPr>
          <p:nvPr>
            <p:ph type="subTitle" idx="1"/>
          </p:nvPr>
        </p:nvSpPr>
        <p:spPr>
          <a:xfrm>
            <a:off x="0" y="6011675"/>
            <a:ext cx="9144000" cy="584660"/>
          </a:xfrm>
        </p:spPr>
        <p:txBody>
          <a:bodyPr>
            <a:normAutofit/>
          </a:bodyPr>
          <a:lstStyle/>
          <a:p>
            <a:r>
              <a:rPr lang="en-US" dirty="0" smtClean="0"/>
              <a:t>S. </a:t>
            </a:r>
            <a:r>
              <a:rPr lang="en-US" dirty="0" smtClean="0"/>
              <a:t>Artikova, </a:t>
            </a:r>
            <a:r>
              <a:rPr lang="en-US" dirty="0" smtClean="0"/>
              <a:t>K. </a:t>
            </a:r>
            <a:r>
              <a:rPr lang="en-US" dirty="0" err="1" smtClean="0"/>
              <a:t>Ulrichs</a:t>
            </a:r>
            <a:r>
              <a:rPr lang="en-US" dirty="0" smtClean="0"/>
              <a:t>-Schulte, </a:t>
            </a:r>
            <a:r>
              <a:rPr lang="en-US" dirty="0" smtClean="0"/>
              <a:t>D. </a:t>
            </a:r>
            <a:r>
              <a:rPr lang="en-US" dirty="0" smtClean="0"/>
              <a:t>Ondreka</a:t>
            </a:r>
            <a:endParaRPr lang="de-DE" dirty="0"/>
          </a:p>
        </p:txBody>
      </p:sp>
      <p:sp>
        <p:nvSpPr>
          <p:cNvPr id="4" name="TextBox 3"/>
          <p:cNvSpPr txBox="1"/>
          <p:nvPr/>
        </p:nvSpPr>
        <p:spPr>
          <a:xfrm>
            <a:off x="2546462" y="4516799"/>
            <a:ext cx="3257862" cy="646331"/>
          </a:xfrm>
          <a:prstGeom prst="rect">
            <a:avLst/>
          </a:prstGeom>
        </p:spPr>
        <p:txBody>
          <a:bodyPr vert="horz" wrap="square" lIns="91440" tIns="45720" rIns="91440" bIns="45720" rtlCol="0" anchor="t">
            <a:spAutoFit/>
          </a:bodyPr>
          <a:lstStyle/>
          <a:p>
            <a:pPr algn="ctr"/>
            <a:r>
              <a:rPr lang="en-US" dirty="0" smtClean="0"/>
              <a:t>ARIES WP16 meeting </a:t>
            </a:r>
          </a:p>
          <a:p>
            <a:pPr algn="ctr"/>
            <a:r>
              <a:rPr lang="de-DE" dirty="0"/>
              <a:t>20 Apr 2021</a:t>
            </a:r>
            <a:endParaRPr lang="de-DE" dirty="0" smtClean="0"/>
          </a:p>
        </p:txBody>
      </p:sp>
    </p:spTree>
    <p:extLst>
      <p:ext uri="{BB962C8B-B14F-4D97-AF65-F5344CB8AC3E}">
        <p14:creationId xmlns:p14="http://schemas.microsoft.com/office/powerpoint/2010/main" val="3910199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9866" y="277355"/>
            <a:ext cx="3920149" cy="787557"/>
          </a:xfrm>
        </p:spPr>
        <p:txBody>
          <a:bodyPr/>
          <a:lstStyle/>
          <a:p>
            <a:r>
              <a:rPr lang="en-US" dirty="0" smtClean="0"/>
              <a:t>Potential vs. path</a:t>
            </a:r>
            <a:endParaRPr lang="de-DE" dirty="0"/>
          </a:p>
        </p:txBody>
      </p:sp>
      <p:pic>
        <p:nvPicPr>
          <p:cNvPr id="3" name="Picture 2"/>
          <p:cNvPicPr>
            <a:picLocks noChangeAspect="1"/>
          </p:cNvPicPr>
          <p:nvPr/>
        </p:nvPicPr>
        <p:blipFill>
          <a:blip r:embed="rId3"/>
          <a:stretch>
            <a:fillRect/>
          </a:stretch>
        </p:blipFill>
        <p:spPr>
          <a:xfrm>
            <a:off x="766294" y="1930190"/>
            <a:ext cx="6200775" cy="3438525"/>
          </a:xfrm>
          <a:prstGeom prst="rect">
            <a:avLst/>
          </a:prstGeom>
        </p:spPr>
      </p:pic>
      <p:cxnSp>
        <p:nvCxnSpPr>
          <p:cNvPr id="5" name="Straight Arrow Connector 4"/>
          <p:cNvCxnSpPr/>
          <p:nvPr/>
        </p:nvCxnSpPr>
        <p:spPr>
          <a:xfrm flipV="1">
            <a:off x="2480650" y="4472609"/>
            <a:ext cx="705236" cy="684216"/>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1222219" y="5156825"/>
            <a:ext cx="3476530" cy="646331"/>
          </a:xfrm>
          <a:prstGeom prst="rect">
            <a:avLst/>
          </a:prstGeom>
        </p:spPr>
        <p:txBody>
          <a:bodyPr vert="horz" wrap="square" lIns="91440" tIns="45720" rIns="91440" bIns="45720" rtlCol="0" anchor="t">
            <a:spAutoFit/>
          </a:bodyPr>
          <a:lstStyle/>
          <a:p>
            <a:pPr algn="l"/>
            <a:r>
              <a:rPr lang="en-US" dirty="0" smtClean="0"/>
              <a:t>position of cathode</a:t>
            </a:r>
          </a:p>
          <a:p>
            <a:pPr algn="l"/>
            <a:r>
              <a:rPr lang="en-US" dirty="0" smtClean="0"/>
              <a:t>cathode thickness is 31.6 mm</a:t>
            </a:r>
            <a:endParaRPr lang="de-DE" dirty="0" smtClean="0"/>
          </a:p>
        </p:txBody>
      </p:sp>
      <p:cxnSp>
        <p:nvCxnSpPr>
          <p:cNvPr id="9" name="Straight Arrow Connector 8"/>
          <p:cNvCxnSpPr/>
          <p:nvPr/>
        </p:nvCxnSpPr>
        <p:spPr>
          <a:xfrm flipH="1">
            <a:off x="4581052" y="1403287"/>
            <a:ext cx="334978" cy="526903"/>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916030" y="1183438"/>
            <a:ext cx="3711922" cy="646331"/>
          </a:xfrm>
          <a:prstGeom prst="rect">
            <a:avLst/>
          </a:prstGeom>
        </p:spPr>
        <p:txBody>
          <a:bodyPr vert="horz" wrap="square" lIns="91440" tIns="45720" rIns="91440" bIns="45720" rtlCol="0" anchor="t">
            <a:spAutoFit/>
          </a:bodyPr>
          <a:lstStyle/>
          <a:p>
            <a:pPr algn="l"/>
            <a:r>
              <a:rPr lang="en-US" dirty="0" smtClean="0"/>
              <a:t>position where electron beam reaches acceleration</a:t>
            </a:r>
            <a:endParaRPr lang="de-DE" dirty="0" smtClean="0"/>
          </a:p>
        </p:txBody>
      </p:sp>
      <p:sp>
        <p:nvSpPr>
          <p:cNvPr id="11" name="TextBox 10"/>
          <p:cNvSpPr txBox="1"/>
          <p:nvPr/>
        </p:nvSpPr>
        <p:spPr>
          <a:xfrm>
            <a:off x="6781046" y="1837862"/>
            <a:ext cx="2362954" cy="369332"/>
          </a:xfrm>
          <a:prstGeom prst="rect">
            <a:avLst/>
          </a:prstGeom>
        </p:spPr>
        <p:txBody>
          <a:bodyPr vert="horz" wrap="square" lIns="91440" tIns="45720" rIns="91440" bIns="45720" rtlCol="0" anchor="t">
            <a:spAutoFit/>
          </a:bodyPr>
          <a:lstStyle/>
          <a:p>
            <a:pPr algn="l"/>
            <a:r>
              <a:rPr lang="en-US" dirty="0" smtClean="0">
                <a:solidFill>
                  <a:srgbClr val="00B0F0"/>
                </a:solidFill>
              </a:rPr>
              <a:t>potential w/o e</a:t>
            </a:r>
            <a:r>
              <a:rPr lang="en-US" baseline="30000" dirty="0" smtClean="0">
                <a:solidFill>
                  <a:srgbClr val="00B0F0"/>
                </a:solidFill>
              </a:rPr>
              <a:t>-</a:t>
            </a:r>
            <a:r>
              <a:rPr lang="en-US" dirty="0" smtClean="0">
                <a:solidFill>
                  <a:srgbClr val="00B0F0"/>
                </a:solidFill>
              </a:rPr>
              <a:t> beam</a:t>
            </a:r>
            <a:endParaRPr lang="de-DE" dirty="0" smtClean="0">
              <a:solidFill>
                <a:srgbClr val="00B0F0"/>
              </a:solidFill>
            </a:endParaRPr>
          </a:p>
        </p:txBody>
      </p:sp>
      <p:sp>
        <p:nvSpPr>
          <p:cNvPr id="12" name="TextBox 11"/>
          <p:cNvSpPr txBox="1"/>
          <p:nvPr/>
        </p:nvSpPr>
        <p:spPr>
          <a:xfrm>
            <a:off x="6771988" y="2207194"/>
            <a:ext cx="2372012" cy="646331"/>
          </a:xfrm>
          <a:prstGeom prst="rect">
            <a:avLst/>
          </a:prstGeom>
        </p:spPr>
        <p:txBody>
          <a:bodyPr vert="horz" wrap="square" lIns="91440" tIns="45720" rIns="91440" bIns="45720" rtlCol="0" anchor="t">
            <a:spAutoFit/>
          </a:bodyPr>
          <a:lstStyle/>
          <a:p>
            <a:pPr algn="l"/>
            <a:r>
              <a:rPr lang="en-US" dirty="0" smtClean="0">
                <a:solidFill>
                  <a:srgbClr val="00B050"/>
                </a:solidFill>
              </a:rPr>
              <a:t>potential with e</a:t>
            </a:r>
            <a:r>
              <a:rPr lang="en-US" baseline="30000" dirty="0" smtClean="0">
                <a:solidFill>
                  <a:srgbClr val="00B050"/>
                </a:solidFill>
              </a:rPr>
              <a:t>-</a:t>
            </a:r>
            <a:r>
              <a:rPr lang="en-US" dirty="0" smtClean="0">
                <a:solidFill>
                  <a:srgbClr val="00B050"/>
                </a:solidFill>
              </a:rPr>
              <a:t> beam</a:t>
            </a:r>
            <a:endParaRPr lang="de-DE" dirty="0" smtClean="0">
              <a:solidFill>
                <a:srgbClr val="00B050"/>
              </a:solidFill>
            </a:endParaRPr>
          </a:p>
        </p:txBody>
      </p:sp>
    </p:spTree>
    <p:extLst>
      <p:ext uri="{BB962C8B-B14F-4D97-AF65-F5344CB8AC3E}">
        <p14:creationId xmlns:p14="http://schemas.microsoft.com/office/powerpoint/2010/main" val="599628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5578323" cy="2560542"/>
          </a:xfrm>
          <a:prstGeom prst="rect">
            <a:avLst/>
          </a:prstGeom>
        </p:spPr>
      </p:pic>
      <p:pic>
        <p:nvPicPr>
          <p:cNvPr id="4" name="Picture 3"/>
          <p:cNvPicPr>
            <a:picLocks noChangeAspect="1"/>
          </p:cNvPicPr>
          <p:nvPr/>
        </p:nvPicPr>
        <p:blipFill>
          <a:blip r:embed="rId3"/>
          <a:stretch>
            <a:fillRect/>
          </a:stretch>
        </p:blipFill>
        <p:spPr>
          <a:xfrm>
            <a:off x="3650688" y="1240310"/>
            <a:ext cx="5476875" cy="5133975"/>
          </a:xfrm>
          <a:prstGeom prst="rect">
            <a:avLst/>
          </a:prstGeom>
        </p:spPr>
      </p:pic>
      <p:cxnSp>
        <p:nvCxnSpPr>
          <p:cNvPr id="8" name="Straight Arrow Connector 7"/>
          <p:cNvCxnSpPr/>
          <p:nvPr/>
        </p:nvCxnSpPr>
        <p:spPr>
          <a:xfrm flipV="1">
            <a:off x="843355" y="2123793"/>
            <a:ext cx="235515" cy="44475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1325626" y="2131794"/>
            <a:ext cx="245261" cy="436749"/>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1781321" y="2131794"/>
            <a:ext cx="206723" cy="436749"/>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2580393" y="2123792"/>
            <a:ext cx="225621" cy="444751"/>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3076486" y="2123793"/>
            <a:ext cx="201024" cy="44475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2171408" y="2123793"/>
            <a:ext cx="213738" cy="44475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189701" y="6229788"/>
            <a:ext cx="1032095" cy="369332"/>
          </a:xfrm>
          <a:prstGeom prst="rect">
            <a:avLst/>
          </a:prstGeom>
        </p:spPr>
        <p:txBody>
          <a:bodyPr vert="horz" wrap="square" lIns="91440" tIns="45720" rIns="91440" bIns="45720" rtlCol="0" anchor="t">
            <a:spAutoFit/>
          </a:bodyPr>
          <a:lstStyle/>
          <a:p>
            <a:pPr algn="l"/>
            <a:r>
              <a:rPr lang="en-US" dirty="0" smtClean="0"/>
              <a:t>x /mm</a:t>
            </a:r>
            <a:endParaRPr lang="de-DE" dirty="0" smtClean="0"/>
          </a:p>
        </p:txBody>
      </p:sp>
      <p:sp>
        <p:nvSpPr>
          <p:cNvPr id="21" name="Rectangle 20"/>
          <p:cNvSpPr/>
          <p:nvPr/>
        </p:nvSpPr>
        <p:spPr>
          <a:xfrm>
            <a:off x="97530" y="2539145"/>
            <a:ext cx="3608680" cy="461665"/>
          </a:xfrm>
          <a:prstGeom prst="rect">
            <a:avLst/>
          </a:prstGeom>
        </p:spPr>
        <p:txBody>
          <a:bodyPr wrap="none">
            <a:spAutoFit/>
          </a:bodyPr>
          <a:lstStyle/>
          <a:p>
            <a:r>
              <a:rPr lang="en-US" sz="2400" dirty="0"/>
              <a:t>2D virtual beam monitors</a:t>
            </a:r>
            <a:endParaRPr lang="de-DE" sz="2400" dirty="0"/>
          </a:p>
        </p:txBody>
      </p:sp>
    </p:spTree>
    <p:extLst>
      <p:ext uri="{BB962C8B-B14F-4D97-AF65-F5344CB8AC3E}">
        <p14:creationId xmlns:p14="http://schemas.microsoft.com/office/powerpoint/2010/main" val="3529770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3790950" y="949990"/>
            <a:ext cx="5353050" cy="5305425"/>
          </a:xfrm>
          <a:prstGeom prst="rect">
            <a:avLst/>
          </a:prstGeom>
        </p:spPr>
      </p:pic>
      <p:pic>
        <p:nvPicPr>
          <p:cNvPr id="13" name="Picture 12"/>
          <p:cNvPicPr>
            <a:picLocks noChangeAspect="1"/>
          </p:cNvPicPr>
          <p:nvPr/>
        </p:nvPicPr>
        <p:blipFill>
          <a:blip r:embed="rId3"/>
          <a:stretch>
            <a:fillRect/>
          </a:stretch>
        </p:blipFill>
        <p:spPr>
          <a:xfrm>
            <a:off x="0" y="61106"/>
            <a:ext cx="3860749" cy="3605547"/>
          </a:xfrm>
          <a:prstGeom prst="rect">
            <a:avLst/>
          </a:prstGeom>
        </p:spPr>
      </p:pic>
      <p:sp>
        <p:nvSpPr>
          <p:cNvPr id="14" name="TextBox 13"/>
          <p:cNvSpPr txBox="1"/>
          <p:nvPr/>
        </p:nvSpPr>
        <p:spPr>
          <a:xfrm>
            <a:off x="3881396" y="61106"/>
            <a:ext cx="3450896" cy="523220"/>
          </a:xfrm>
          <a:prstGeom prst="rect">
            <a:avLst/>
          </a:prstGeom>
        </p:spPr>
        <p:txBody>
          <a:bodyPr vert="horz" wrap="square" lIns="91440" tIns="45720" rIns="91440" bIns="45720" rtlCol="0" anchor="t">
            <a:spAutoFit/>
          </a:bodyPr>
          <a:lstStyle/>
          <a:p>
            <a:pPr algn="l"/>
            <a:r>
              <a:rPr lang="en-US" sz="2800" dirty="0" smtClean="0"/>
              <a:t>Current density</a:t>
            </a:r>
            <a:endParaRPr lang="de-DE" sz="2800" dirty="0" smtClean="0"/>
          </a:p>
        </p:txBody>
      </p:sp>
      <p:cxnSp>
        <p:nvCxnSpPr>
          <p:cNvPr id="3" name="Straight Arrow Connector 2"/>
          <p:cNvCxnSpPr/>
          <p:nvPr/>
        </p:nvCxnSpPr>
        <p:spPr>
          <a:xfrm flipV="1">
            <a:off x="1897166" y="584327"/>
            <a:ext cx="34184" cy="2466522"/>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flipV="1">
            <a:off x="1016950" y="949990"/>
            <a:ext cx="1888620" cy="1707752"/>
          </a:xfrm>
          <a:prstGeom prst="straightConnector1">
            <a:avLst/>
          </a:prstGeom>
          <a:ln>
            <a:solidFill>
              <a:srgbClr val="800000"/>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p:nvPicPr>
        <p:blipFill>
          <a:blip r:embed="rId4"/>
          <a:stretch>
            <a:fillRect/>
          </a:stretch>
        </p:blipFill>
        <p:spPr>
          <a:xfrm>
            <a:off x="-14436" y="4127501"/>
            <a:ext cx="3823203" cy="1754913"/>
          </a:xfrm>
          <a:prstGeom prst="rect">
            <a:avLst/>
          </a:prstGeom>
        </p:spPr>
      </p:pic>
      <p:cxnSp>
        <p:nvCxnSpPr>
          <p:cNvPr id="16" name="Straight Arrow Connector 15"/>
          <p:cNvCxnSpPr>
            <a:stCxn id="11" idx="2"/>
          </p:cNvCxnSpPr>
          <p:nvPr/>
        </p:nvCxnSpPr>
        <p:spPr>
          <a:xfrm flipV="1">
            <a:off x="1897166" y="5580405"/>
            <a:ext cx="341832" cy="302009"/>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53824" y="5982056"/>
            <a:ext cx="4546363" cy="369332"/>
          </a:xfrm>
          <a:prstGeom prst="rect">
            <a:avLst/>
          </a:prstGeom>
        </p:spPr>
        <p:txBody>
          <a:bodyPr vert="horz" wrap="square" lIns="91440" tIns="45720" rIns="91440" bIns="45720" rtlCol="0" anchor="t">
            <a:spAutoFit/>
          </a:bodyPr>
          <a:lstStyle/>
          <a:p>
            <a:pPr algn="l"/>
            <a:r>
              <a:rPr lang="en-US" dirty="0" smtClean="0"/>
              <a:t>longitudinal position of current monitor</a:t>
            </a:r>
            <a:endParaRPr lang="de-DE" dirty="0" smtClean="0"/>
          </a:p>
        </p:txBody>
      </p:sp>
    </p:spTree>
    <p:extLst>
      <p:ext uri="{BB962C8B-B14F-4D97-AF65-F5344CB8AC3E}">
        <p14:creationId xmlns:p14="http://schemas.microsoft.com/office/powerpoint/2010/main" val="8387188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565" y="270000"/>
            <a:ext cx="6294429" cy="787557"/>
          </a:xfrm>
        </p:spPr>
        <p:txBody>
          <a:bodyPr>
            <a:normAutofit/>
          </a:bodyPr>
          <a:lstStyle/>
          <a:p>
            <a:r>
              <a:rPr lang="en-US" dirty="0" smtClean="0"/>
              <a:t>Transverse magnetic field along ion path</a:t>
            </a:r>
            <a:endParaRPr lang="de-DE" dirty="0"/>
          </a:p>
        </p:txBody>
      </p:sp>
      <p:pic>
        <p:nvPicPr>
          <p:cNvPr id="3" name="Picture 2"/>
          <p:cNvPicPr>
            <a:picLocks noChangeAspect="1"/>
          </p:cNvPicPr>
          <p:nvPr/>
        </p:nvPicPr>
        <p:blipFill>
          <a:blip r:embed="rId2"/>
          <a:stretch>
            <a:fillRect/>
          </a:stretch>
        </p:blipFill>
        <p:spPr>
          <a:xfrm>
            <a:off x="1256247" y="1388747"/>
            <a:ext cx="6194066" cy="1597872"/>
          </a:xfrm>
          <a:prstGeom prst="rect">
            <a:avLst/>
          </a:prstGeom>
        </p:spPr>
      </p:pic>
      <p:pic>
        <p:nvPicPr>
          <p:cNvPr id="4" name="Picture 3"/>
          <p:cNvPicPr/>
          <p:nvPr/>
        </p:nvPicPr>
        <p:blipFill>
          <a:blip r:embed="rId3"/>
          <a:stretch>
            <a:fillRect/>
          </a:stretch>
        </p:blipFill>
        <p:spPr>
          <a:xfrm>
            <a:off x="1225275" y="2986619"/>
            <a:ext cx="6218123" cy="3226174"/>
          </a:xfrm>
          <a:prstGeom prst="rect">
            <a:avLst/>
          </a:prstGeom>
        </p:spPr>
      </p:pic>
      <p:cxnSp>
        <p:nvCxnSpPr>
          <p:cNvPr id="12" name="Straight Arrow Connector 11"/>
          <p:cNvCxnSpPr/>
          <p:nvPr/>
        </p:nvCxnSpPr>
        <p:spPr>
          <a:xfrm>
            <a:off x="1618990" y="2033898"/>
            <a:ext cx="5584535" cy="0"/>
          </a:xfrm>
          <a:prstGeom prst="straightConnector1">
            <a:avLst/>
          </a:prstGeom>
          <a:ln>
            <a:solidFill>
              <a:srgbClr val="FFFF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59822" y="4221623"/>
            <a:ext cx="199404" cy="452927"/>
          </a:xfrm>
          <a:prstGeom prst="rect">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7" name="Rectangle 16"/>
          <p:cNvSpPr/>
          <p:nvPr/>
        </p:nvSpPr>
        <p:spPr>
          <a:xfrm>
            <a:off x="1128045" y="4221623"/>
            <a:ext cx="324740" cy="45292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8" name="TextBox 17"/>
          <p:cNvSpPr txBox="1"/>
          <p:nvPr/>
        </p:nvSpPr>
        <p:spPr>
          <a:xfrm rot="16200000">
            <a:off x="595546" y="3822377"/>
            <a:ext cx="1162228" cy="369332"/>
          </a:xfrm>
          <a:prstGeom prst="rect">
            <a:avLst/>
          </a:prstGeom>
        </p:spPr>
        <p:txBody>
          <a:bodyPr vert="horz" wrap="square" lIns="91440" tIns="45720" rIns="91440" bIns="45720" rtlCol="0" anchor="t">
            <a:spAutoFit/>
          </a:bodyPr>
          <a:lstStyle/>
          <a:p>
            <a:pPr algn="l"/>
            <a:r>
              <a:rPr lang="en-US" dirty="0" smtClean="0"/>
              <a:t>B</a:t>
            </a:r>
            <a:r>
              <a:rPr lang="en-US" baseline="-25000" dirty="0" smtClean="0"/>
              <a:t>y</a:t>
            </a:r>
            <a:r>
              <a:rPr lang="en-US" dirty="0" smtClean="0"/>
              <a:t> /T</a:t>
            </a:r>
            <a:endParaRPr lang="de-DE" dirty="0" smtClean="0"/>
          </a:p>
        </p:txBody>
      </p:sp>
      <p:sp>
        <p:nvSpPr>
          <p:cNvPr id="19" name="TextBox 18"/>
          <p:cNvSpPr txBox="1"/>
          <p:nvPr/>
        </p:nvSpPr>
        <p:spPr>
          <a:xfrm>
            <a:off x="7231943" y="1818351"/>
            <a:ext cx="1066024" cy="369332"/>
          </a:xfrm>
          <a:prstGeom prst="rect">
            <a:avLst/>
          </a:prstGeom>
        </p:spPr>
        <p:txBody>
          <a:bodyPr vert="horz" wrap="square" lIns="91440" tIns="45720" rIns="91440" bIns="45720" rtlCol="0" anchor="t">
            <a:spAutoFit/>
          </a:bodyPr>
          <a:lstStyle/>
          <a:p>
            <a:pPr algn="l"/>
            <a:r>
              <a:rPr lang="en-US" dirty="0" smtClean="0"/>
              <a:t>ion path</a:t>
            </a:r>
            <a:endParaRPr lang="de-DE" dirty="0" smtClean="0"/>
          </a:p>
        </p:txBody>
      </p:sp>
    </p:spTree>
    <p:extLst>
      <p:ext uri="{BB962C8B-B14F-4D97-AF65-F5344CB8AC3E}">
        <p14:creationId xmlns:p14="http://schemas.microsoft.com/office/powerpoint/2010/main" val="1591687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6771" y="116176"/>
            <a:ext cx="7921358" cy="787557"/>
          </a:xfrm>
        </p:spPr>
        <p:txBody>
          <a:bodyPr/>
          <a:lstStyle/>
          <a:p>
            <a:r>
              <a:rPr lang="en-US" dirty="0" smtClean="0"/>
              <a:t>Energy vs. beam radius (mm)</a:t>
            </a:r>
            <a:endParaRPr lang="de-DE" dirty="0"/>
          </a:p>
        </p:txBody>
      </p:sp>
      <p:pic>
        <p:nvPicPr>
          <p:cNvPr id="4" name="Picture 3"/>
          <p:cNvPicPr>
            <a:picLocks noChangeAspect="1"/>
          </p:cNvPicPr>
          <p:nvPr/>
        </p:nvPicPr>
        <p:blipFill>
          <a:blip r:embed="rId2"/>
          <a:stretch>
            <a:fillRect/>
          </a:stretch>
        </p:blipFill>
        <p:spPr>
          <a:xfrm>
            <a:off x="1179319" y="1324598"/>
            <a:ext cx="5267325" cy="4057650"/>
          </a:xfrm>
          <a:prstGeom prst="rect">
            <a:avLst/>
          </a:prstGeom>
        </p:spPr>
      </p:pic>
    </p:spTree>
    <p:extLst>
      <p:ext uri="{BB962C8B-B14F-4D97-AF65-F5344CB8AC3E}">
        <p14:creationId xmlns:p14="http://schemas.microsoft.com/office/powerpoint/2010/main" val="9381718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7503" y="139692"/>
            <a:ext cx="5584535" cy="787557"/>
          </a:xfrm>
        </p:spPr>
        <p:txBody>
          <a:bodyPr/>
          <a:lstStyle/>
          <a:p>
            <a:r>
              <a:rPr lang="en-US" dirty="0" smtClean="0"/>
              <a:t>Velocity (m/s) vs. beam radius (mm)</a:t>
            </a:r>
            <a:endParaRPr lang="de-DE" dirty="0"/>
          </a:p>
        </p:txBody>
      </p:sp>
      <p:pic>
        <p:nvPicPr>
          <p:cNvPr id="3" name="Picture 2"/>
          <p:cNvPicPr>
            <a:picLocks noChangeAspect="1"/>
          </p:cNvPicPr>
          <p:nvPr/>
        </p:nvPicPr>
        <p:blipFill>
          <a:blip r:embed="rId2"/>
          <a:stretch>
            <a:fillRect/>
          </a:stretch>
        </p:blipFill>
        <p:spPr>
          <a:xfrm>
            <a:off x="1243335" y="1477087"/>
            <a:ext cx="4962525" cy="4057650"/>
          </a:xfrm>
          <a:prstGeom prst="rect">
            <a:avLst/>
          </a:prstGeom>
        </p:spPr>
      </p:pic>
    </p:spTree>
    <p:extLst>
      <p:ext uri="{BB962C8B-B14F-4D97-AF65-F5344CB8AC3E}">
        <p14:creationId xmlns:p14="http://schemas.microsoft.com/office/powerpoint/2010/main" val="19578025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389" y="65509"/>
            <a:ext cx="5584535" cy="787557"/>
          </a:xfrm>
        </p:spPr>
        <p:txBody>
          <a:bodyPr>
            <a:normAutofit fontScale="90000"/>
          </a:bodyPr>
          <a:lstStyle/>
          <a:p>
            <a:r>
              <a:rPr lang="en-US" dirty="0" smtClean="0"/>
              <a:t>Space charge potential of electron beam</a:t>
            </a:r>
            <a:endParaRPr lang="de-DE" dirty="0"/>
          </a:p>
        </p:txBody>
      </p:sp>
      <p:pic>
        <p:nvPicPr>
          <p:cNvPr id="3" name="Picture 2"/>
          <p:cNvPicPr>
            <a:picLocks noChangeAspect="1"/>
          </p:cNvPicPr>
          <p:nvPr/>
        </p:nvPicPr>
        <p:blipFill>
          <a:blip r:embed="rId2"/>
          <a:stretch>
            <a:fillRect/>
          </a:stretch>
        </p:blipFill>
        <p:spPr>
          <a:xfrm>
            <a:off x="842606" y="853066"/>
            <a:ext cx="6467475" cy="5391150"/>
          </a:xfrm>
          <a:prstGeom prst="rect">
            <a:avLst/>
          </a:prstGeom>
        </p:spPr>
      </p:pic>
      <p:cxnSp>
        <p:nvCxnSpPr>
          <p:cNvPr id="5" name="Straight Arrow Connector 4"/>
          <p:cNvCxnSpPr/>
          <p:nvPr/>
        </p:nvCxnSpPr>
        <p:spPr>
          <a:xfrm>
            <a:off x="5076202" y="853066"/>
            <a:ext cx="0" cy="4881162"/>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4341264" y="1059679"/>
            <a:ext cx="0" cy="4674549"/>
          </a:xfrm>
          <a:prstGeom prst="straightConnector1">
            <a:avLst/>
          </a:prstGeom>
          <a:ln>
            <a:solidFill>
              <a:srgbClr val="FFFF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1700613" y="2888479"/>
            <a:ext cx="5486400" cy="17091"/>
          </a:xfrm>
          <a:prstGeom prst="straightConnector1">
            <a:avLst/>
          </a:prstGeom>
          <a:ln>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5165933" y="1931348"/>
            <a:ext cx="2144149" cy="905855"/>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7310082" y="1794617"/>
            <a:ext cx="1748460" cy="923330"/>
          </a:xfrm>
          <a:prstGeom prst="rect">
            <a:avLst/>
          </a:prstGeom>
        </p:spPr>
        <p:txBody>
          <a:bodyPr vert="horz" wrap="square" lIns="91440" tIns="45720" rIns="91440" bIns="45720" rtlCol="0" anchor="t">
            <a:spAutoFit/>
          </a:bodyPr>
          <a:lstStyle/>
          <a:p>
            <a:pPr algn="l"/>
            <a:r>
              <a:rPr lang="en-US" dirty="0" smtClean="0"/>
              <a:t>particle position at the edge of beam</a:t>
            </a:r>
            <a:endParaRPr lang="de-DE" dirty="0" smtClean="0"/>
          </a:p>
        </p:txBody>
      </p:sp>
      <p:cxnSp>
        <p:nvCxnSpPr>
          <p:cNvPr id="15" name="Straight Arrow Connector 14"/>
          <p:cNvCxnSpPr/>
          <p:nvPr/>
        </p:nvCxnSpPr>
        <p:spPr>
          <a:xfrm flipH="1">
            <a:off x="4443814" y="4258698"/>
            <a:ext cx="2866267" cy="954237"/>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7113527" y="3867455"/>
            <a:ext cx="1657884" cy="369332"/>
          </a:xfrm>
          <a:prstGeom prst="rect">
            <a:avLst/>
          </a:prstGeom>
        </p:spPr>
        <p:txBody>
          <a:bodyPr vert="horz" wrap="square" lIns="91440" tIns="45720" rIns="91440" bIns="45720" rtlCol="0" anchor="t">
            <a:spAutoFit/>
          </a:bodyPr>
          <a:lstStyle/>
          <a:p>
            <a:pPr algn="l"/>
            <a:r>
              <a:rPr lang="en-US" dirty="0" smtClean="0"/>
              <a:t>beam center</a:t>
            </a:r>
            <a:endParaRPr lang="de-DE" dirty="0" smtClean="0"/>
          </a:p>
        </p:txBody>
      </p:sp>
      <p:cxnSp>
        <p:nvCxnSpPr>
          <p:cNvPr id="20" name="Straight Arrow Connector 19"/>
          <p:cNvCxnSpPr/>
          <p:nvPr/>
        </p:nvCxnSpPr>
        <p:spPr>
          <a:xfrm>
            <a:off x="3639085" y="1059679"/>
            <a:ext cx="0" cy="4674549"/>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74211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565" y="270000"/>
            <a:ext cx="6431162" cy="787557"/>
          </a:xfrm>
        </p:spPr>
        <p:txBody>
          <a:bodyPr>
            <a:normAutofit fontScale="90000"/>
          </a:bodyPr>
          <a:lstStyle/>
          <a:p>
            <a:r>
              <a:rPr lang="en-US" dirty="0" smtClean="0"/>
              <a:t>Setup for collector design and SEE simulation</a:t>
            </a:r>
            <a:endParaRPr lang="de-DE" dirty="0"/>
          </a:p>
        </p:txBody>
      </p:sp>
      <p:pic>
        <p:nvPicPr>
          <p:cNvPr id="4" name="Picture 3"/>
          <p:cNvPicPr>
            <a:picLocks noChangeAspect="1"/>
          </p:cNvPicPr>
          <p:nvPr/>
        </p:nvPicPr>
        <p:blipFill>
          <a:blip r:embed="rId2"/>
          <a:stretch>
            <a:fillRect/>
          </a:stretch>
        </p:blipFill>
        <p:spPr>
          <a:xfrm>
            <a:off x="652996" y="1247241"/>
            <a:ext cx="7496175" cy="4819650"/>
          </a:xfrm>
          <a:prstGeom prst="rect">
            <a:avLst/>
          </a:prstGeom>
        </p:spPr>
      </p:pic>
    </p:spTree>
    <p:extLst>
      <p:ext uri="{BB962C8B-B14F-4D97-AF65-F5344CB8AC3E}">
        <p14:creationId xmlns:p14="http://schemas.microsoft.com/office/powerpoint/2010/main" val="30592040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8742" y="2849571"/>
            <a:ext cx="5584535" cy="787557"/>
          </a:xfrm>
        </p:spPr>
        <p:txBody>
          <a:bodyPr>
            <a:normAutofit/>
          </a:bodyPr>
          <a:lstStyle/>
          <a:p>
            <a:r>
              <a:rPr lang="en-US" sz="2800" dirty="0" smtClean="0"/>
              <a:t>Thank you for your attention!</a:t>
            </a:r>
            <a:endParaRPr lang="de-DE" sz="2800" dirty="0"/>
          </a:p>
        </p:txBody>
      </p:sp>
    </p:spTree>
    <p:extLst>
      <p:ext uri="{BB962C8B-B14F-4D97-AF65-F5344CB8AC3E}">
        <p14:creationId xmlns:p14="http://schemas.microsoft.com/office/powerpoint/2010/main" val="39472176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4496"/>
            <a:ext cx="9144000" cy="787557"/>
          </a:xfrm>
        </p:spPr>
        <p:txBody>
          <a:bodyPr/>
          <a:lstStyle/>
          <a:p>
            <a:r>
              <a:rPr lang="en-US" dirty="0" smtClean="0"/>
              <a:t>Mesh:</a:t>
            </a:r>
            <a:r>
              <a:rPr lang="en-US" dirty="0"/>
              <a:t> a Delaunay triangulation</a:t>
            </a:r>
            <a:endParaRPr lang="de-DE" dirty="0"/>
          </a:p>
        </p:txBody>
      </p:sp>
      <p:pic>
        <p:nvPicPr>
          <p:cNvPr id="4" name="Picture 3"/>
          <p:cNvPicPr>
            <a:picLocks noChangeAspect="1"/>
          </p:cNvPicPr>
          <p:nvPr/>
        </p:nvPicPr>
        <p:blipFill>
          <a:blip r:embed="rId2"/>
          <a:stretch>
            <a:fillRect/>
          </a:stretch>
        </p:blipFill>
        <p:spPr>
          <a:xfrm>
            <a:off x="14438" y="1175123"/>
            <a:ext cx="9057373" cy="4258765"/>
          </a:xfrm>
          <a:prstGeom prst="rect">
            <a:avLst/>
          </a:prstGeom>
        </p:spPr>
      </p:pic>
    </p:spTree>
    <p:extLst>
      <p:ext uri="{BB962C8B-B14F-4D97-AF65-F5344CB8AC3E}">
        <p14:creationId xmlns:p14="http://schemas.microsoft.com/office/powerpoint/2010/main" val="3002960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600" dirty="0" smtClean="0"/>
              <a:t>Contents</a:t>
            </a:r>
            <a:endParaRPr lang="de-DE" sz="3600" dirty="0"/>
          </a:p>
        </p:txBody>
      </p:sp>
      <p:sp>
        <p:nvSpPr>
          <p:cNvPr id="3" name="Inhaltsplatzhalter 2"/>
          <p:cNvSpPr>
            <a:spLocks noGrp="1"/>
          </p:cNvSpPr>
          <p:nvPr>
            <p:ph idx="1"/>
          </p:nvPr>
        </p:nvSpPr>
        <p:spPr>
          <a:xfrm>
            <a:off x="257695" y="1365387"/>
            <a:ext cx="8628611" cy="5065797"/>
          </a:xfrm>
        </p:spPr>
        <p:txBody>
          <a:bodyPr/>
          <a:lstStyle/>
          <a:p>
            <a:r>
              <a:rPr lang="en-US" dirty="0" smtClean="0"/>
              <a:t>E-lens conceptual design</a:t>
            </a:r>
          </a:p>
          <a:p>
            <a:r>
              <a:rPr lang="en-US" dirty="0" smtClean="0"/>
              <a:t>Electron beam transport simulation</a:t>
            </a:r>
          </a:p>
          <a:p>
            <a:endParaRPr lang="en-US" dirty="0" smtClean="0"/>
          </a:p>
          <a:p>
            <a:r>
              <a:rPr lang="en-US" dirty="0" smtClean="0"/>
              <a:t>Setup (gun solenoid only) and current extraction </a:t>
            </a:r>
            <a:endParaRPr lang="en-US" dirty="0" smtClean="0"/>
          </a:p>
          <a:p>
            <a:r>
              <a:rPr lang="en-US" dirty="0" smtClean="0"/>
              <a:t>Electron beam acceleration process (space charge)</a:t>
            </a:r>
          </a:p>
          <a:p>
            <a:r>
              <a:rPr lang="en-US" dirty="0"/>
              <a:t>S</a:t>
            </a:r>
            <a:r>
              <a:rPr lang="en-US" dirty="0" smtClean="0"/>
              <a:t>pace </a:t>
            </a:r>
            <a:r>
              <a:rPr lang="en-US" dirty="0" smtClean="0"/>
              <a:t>charge </a:t>
            </a:r>
            <a:r>
              <a:rPr lang="en-US" dirty="0" smtClean="0"/>
              <a:t>potential</a:t>
            </a:r>
          </a:p>
          <a:p>
            <a:endParaRPr lang="en-US" dirty="0"/>
          </a:p>
          <a:p>
            <a:r>
              <a:rPr lang="en-US" dirty="0" smtClean="0"/>
              <a:t>Ongoing work: to analyze the results from SEE simulation</a:t>
            </a:r>
          </a:p>
          <a:p>
            <a:r>
              <a:rPr lang="en-US" dirty="0" smtClean="0"/>
              <a:t>optimize the collector and </a:t>
            </a:r>
            <a:r>
              <a:rPr lang="en-US" dirty="0" err="1" smtClean="0"/>
              <a:t>repeller</a:t>
            </a:r>
            <a:r>
              <a:rPr lang="en-US" dirty="0" smtClean="0"/>
              <a:t> electrode positions</a:t>
            </a:r>
          </a:p>
          <a:p>
            <a:r>
              <a:rPr lang="en-US" dirty="0" smtClean="0"/>
              <a:t>correction coils</a:t>
            </a:r>
            <a:endParaRPr lang="de-DE" dirty="0"/>
          </a:p>
        </p:txBody>
      </p:sp>
    </p:spTree>
    <p:extLst>
      <p:ext uri="{BB962C8B-B14F-4D97-AF65-F5344CB8AC3E}">
        <p14:creationId xmlns:p14="http://schemas.microsoft.com/office/powerpoint/2010/main" val="2900442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SIS18 electron cooler</a:t>
            </a:r>
            <a:endParaRPr lang="de-DE" dirty="0"/>
          </a:p>
        </p:txBody>
      </p:sp>
      <p:pic>
        <p:nvPicPr>
          <p:cNvPr id="4" name="Picture 3"/>
          <p:cNvPicPr>
            <a:picLocks noChangeAspect="1"/>
          </p:cNvPicPr>
          <p:nvPr/>
        </p:nvPicPr>
        <p:blipFill>
          <a:blip r:embed="rId2"/>
          <a:stretch>
            <a:fillRect/>
          </a:stretch>
        </p:blipFill>
        <p:spPr>
          <a:xfrm>
            <a:off x="422565" y="1366900"/>
            <a:ext cx="8248650" cy="3286125"/>
          </a:xfrm>
          <a:prstGeom prst="rect">
            <a:avLst/>
          </a:prstGeom>
        </p:spPr>
      </p:pic>
    </p:spTree>
    <p:extLst>
      <p:ext uri="{BB962C8B-B14F-4D97-AF65-F5344CB8AC3E}">
        <p14:creationId xmlns:p14="http://schemas.microsoft.com/office/powerpoint/2010/main" val="39456201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93" y="1193532"/>
            <a:ext cx="9144793" cy="3377477"/>
          </a:xfrm>
          <a:prstGeom prst="rect">
            <a:avLst/>
          </a:prstGeom>
        </p:spPr>
      </p:pic>
      <p:sp>
        <p:nvSpPr>
          <p:cNvPr id="6" name="Title 1"/>
          <p:cNvSpPr>
            <a:spLocks noGrp="1"/>
          </p:cNvSpPr>
          <p:nvPr>
            <p:ph type="title"/>
          </p:nvPr>
        </p:nvSpPr>
        <p:spPr>
          <a:xfrm>
            <a:off x="2704698" y="-30590"/>
            <a:ext cx="3888607" cy="787557"/>
          </a:xfrm>
        </p:spPr>
        <p:txBody>
          <a:bodyPr/>
          <a:lstStyle/>
          <a:p>
            <a:r>
              <a:rPr lang="en-US" dirty="0" smtClean="0"/>
              <a:t>Electron lens design</a:t>
            </a:r>
            <a:endParaRPr lang="de-DE" dirty="0"/>
          </a:p>
        </p:txBody>
      </p:sp>
      <p:sp>
        <p:nvSpPr>
          <p:cNvPr id="10" name="TextBox 9"/>
          <p:cNvSpPr txBox="1"/>
          <p:nvPr/>
        </p:nvSpPr>
        <p:spPr>
          <a:xfrm>
            <a:off x="115503" y="4764505"/>
            <a:ext cx="4148680" cy="1754326"/>
          </a:xfrm>
          <a:prstGeom prst="rect">
            <a:avLst/>
          </a:prstGeom>
        </p:spPr>
        <p:txBody>
          <a:bodyPr vert="horz" wrap="square" lIns="91440" tIns="45720" rIns="91440" bIns="45720" rtlCol="0" anchor="t">
            <a:spAutoFit/>
          </a:bodyPr>
          <a:lstStyle/>
          <a:p>
            <a:pPr algn="l"/>
            <a:r>
              <a:rPr lang="en-US" dirty="0" smtClean="0"/>
              <a:t>3 solenoids with identical coils</a:t>
            </a:r>
          </a:p>
          <a:p>
            <a:r>
              <a:rPr lang="en-US" dirty="0" smtClean="0"/>
              <a:t>2 toroidal section with identical </a:t>
            </a:r>
            <a:r>
              <a:rPr lang="en-US" dirty="0"/>
              <a:t>(9</a:t>
            </a:r>
            <a:r>
              <a:rPr lang="en-US" dirty="0" smtClean="0"/>
              <a:t>) coils</a:t>
            </a:r>
          </a:p>
          <a:p>
            <a:r>
              <a:rPr lang="en-US" dirty="0" smtClean="0"/>
              <a:t>main solenoid</a:t>
            </a:r>
          </a:p>
          <a:p>
            <a:r>
              <a:rPr lang="en-US" dirty="0" smtClean="0"/>
              <a:t>pre-collector solenoid</a:t>
            </a:r>
          </a:p>
          <a:p>
            <a:r>
              <a:rPr lang="en-US" dirty="0" smtClean="0"/>
              <a:t>collector</a:t>
            </a:r>
          </a:p>
          <a:p>
            <a:endParaRPr lang="de-DE" dirty="0" smtClean="0"/>
          </a:p>
        </p:txBody>
      </p:sp>
      <p:sp>
        <p:nvSpPr>
          <p:cNvPr id="11" name="TextBox 10"/>
          <p:cNvSpPr txBox="1"/>
          <p:nvPr/>
        </p:nvSpPr>
        <p:spPr>
          <a:xfrm>
            <a:off x="6364586" y="4784994"/>
            <a:ext cx="2444436" cy="1477328"/>
          </a:xfrm>
          <a:prstGeom prst="rect">
            <a:avLst/>
          </a:prstGeom>
        </p:spPr>
        <p:txBody>
          <a:bodyPr vert="horz" wrap="square" lIns="91440" tIns="45720" rIns="91440" bIns="45720" rtlCol="0" anchor="t">
            <a:spAutoFit/>
          </a:bodyPr>
          <a:lstStyle/>
          <a:p>
            <a:pPr algn="l"/>
            <a:r>
              <a:rPr lang="en-US" dirty="0" smtClean="0"/>
              <a:t>cathode</a:t>
            </a:r>
          </a:p>
          <a:p>
            <a:pPr algn="l"/>
            <a:r>
              <a:rPr lang="en-US" dirty="0" smtClean="0"/>
              <a:t>anode</a:t>
            </a:r>
          </a:p>
          <a:p>
            <a:pPr algn="l"/>
            <a:r>
              <a:rPr lang="en-US" dirty="0" err="1" smtClean="0"/>
              <a:t>beampipe</a:t>
            </a:r>
            <a:endParaRPr lang="en-US" dirty="0" smtClean="0"/>
          </a:p>
          <a:p>
            <a:pPr algn="l"/>
            <a:r>
              <a:rPr lang="en-US" dirty="0" smtClean="0"/>
              <a:t>grounded electrode</a:t>
            </a:r>
          </a:p>
          <a:p>
            <a:pPr algn="l"/>
            <a:r>
              <a:rPr lang="en-US" dirty="0" smtClean="0"/>
              <a:t>ceramic insulator</a:t>
            </a:r>
            <a:endParaRPr lang="de-DE" dirty="0" smtClean="0"/>
          </a:p>
        </p:txBody>
      </p:sp>
    </p:spTree>
    <p:extLst>
      <p:ext uri="{BB962C8B-B14F-4D97-AF65-F5344CB8AC3E}">
        <p14:creationId xmlns:p14="http://schemas.microsoft.com/office/powerpoint/2010/main" val="2293371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Magnetic field 0.6T</a:t>
            </a:r>
            <a:endParaRPr lang="de-DE" dirty="0"/>
          </a:p>
        </p:txBody>
      </p:sp>
      <p:pic>
        <p:nvPicPr>
          <p:cNvPr id="4" name="Picture 3"/>
          <p:cNvPicPr/>
          <p:nvPr/>
        </p:nvPicPr>
        <p:blipFill>
          <a:blip r:embed="rId2"/>
          <a:stretch>
            <a:fillRect/>
          </a:stretch>
        </p:blipFill>
        <p:spPr>
          <a:xfrm>
            <a:off x="1303706" y="3507279"/>
            <a:ext cx="6120130" cy="2705100"/>
          </a:xfrm>
          <a:prstGeom prst="rect">
            <a:avLst/>
          </a:prstGeom>
        </p:spPr>
      </p:pic>
      <p:sp>
        <p:nvSpPr>
          <p:cNvPr id="5" name="TextBox 4"/>
          <p:cNvSpPr txBox="1"/>
          <p:nvPr/>
        </p:nvSpPr>
        <p:spPr>
          <a:xfrm>
            <a:off x="7541531" y="3591552"/>
            <a:ext cx="1530417" cy="646331"/>
          </a:xfrm>
          <a:prstGeom prst="rect">
            <a:avLst/>
          </a:prstGeom>
        </p:spPr>
        <p:txBody>
          <a:bodyPr vert="horz" wrap="square" lIns="91440" tIns="45720" rIns="91440" bIns="45720" rtlCol="0" anchor="t">
            <a:spAutoFit/>
          </a:bodyPr>
          <a:lstStyle/>
          <a:p>
            <a:pPr algn="l"/>
            <a:r>
              <a:rPr lang="en-US" dirty="0" smtClean="0">
                <a:solidFill>
                  <a:schemeClr val="accent5"/>
                </a:solidFill>
              </a:rPr>
              <a:t>electron path</a:t>
            </a:r>
          </a:p>
          <a:p>
            <a:pPr algn="l"/>
            <a:r>
              <a:rPr lang="en-US" dirty="0" smtClean="0">
                <a:solidFill>
                  <a:srgbClr val="00B050"/>
                </a:solidFill>
              </a:rPr>
              <a:t>ion path</a:t>
            </a:r>
            <a:endParaRPr lang="de-DE" dirty="0" smtClean="0">
              <a:solidFill>
                <a:srgbClr val="00B050"/>
              </a:solidFill>
            </a:endParaRPr>
          </a:p>
        </p:txBody>
      </p:sp>
      <p:pic>
        <p:nvPicPr>
          <p:cNvPr id="6" name="Picture 5"/>
          <p:cNvPicPr/>
          <p:nvPr/>
        </p:nvPicPr>
        <p:blipFill>
          <a:blip r:embed="rId3"/>
          <a:stretch>
            <a:fillRect/>
          </a:stretch>
        </p:blipFill>
        <p:spPr>
          <a:xfrm>
            <a:off x="1303706" y="1401334"/>
            <a:ext cx="6120130" cy="1863090"/>
          </a:xfrm>
          <a:prstGeom prst="rect">
            <a:avLst/>
          </a:prstGeom>
        </p:spPr>
      </p:pic>
    </p:spTree>
    <p:extLst>
      <p:ext uri="{BB962C8B-B14F-4D97-AF65-F5344CB8AC3E}">
        <p14:creationId xmlns:p14="http://schemas.microsoft.com/office/powerpoint/2010/main" val="38734144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93" y="0"/>
            <a:ext cx="9144793" cy="3407959"/>
          </a:xfrm>
          <a:prstGeom prst="rect">
            <a:avLst/>
          </a:prstGeom>
        </p:spPr>
      </p:pic>
      <p:sp>
        <p:nvSpPr>
          <p:cNvPr id="6" name="Title 1"/>
          <p:cNvSpPr txBox="1">
            <a:spLocks/>
          </p:cNvSpPr>
          <p:nvPr/>
        </p:nvSpPr>
        <p:spPr>
          <a:xfrm>
            <a:off x="1842366" y="0"/>
            <a:ext cx="5458471" cy="787557"/>
          </a:xfrm>
          <a:prstGeom prst="rect">
            <a:avLst/>
          </a:prstGeom>
        </p:spPr>
        <p:txBody>
          <a:bodyPr vert="horz" lIns="91440" tIns="45720" rIns="91440" bIns="45720" rtlCol="0" anchor="b" anchorCtr="0">
            <a:normAutofit/>
          </a:bodyPr>
          <a:lstStyle>
            <a:lvl1pPr algn="l" defTabSz="457200" rtl="0" eaLnBrk="1" latinLnBrk="0" hangingPunct="1">
              <a:spcBef>
                <a:spcPct val="0"/>
              </a:spcBef>
              <a:buNone/>
              <a:defRPr sz="2400" b="1" kern="1200">
                <a:solidFill>
                  <a:srgbClr val="333333"/>
                </a:solidFill>
                <a:latin typeface="Arial"/>
                <a:ea typeface="+mj-ea"/>
                <a:cs typeface="Arial"/>
              </a:defRPr>
            </a:lvl1pPr>
          </a:lstStyle>
          <a:p>
            <a:r>
              <a:rPr lang="en-US" dirty="0" smtClean="0"/>
              <a:t>Electron beam transport simulation</a:t>
            </a:r>
            <a:endParaRPr lang="de-DE" dirty="0"/>
          </a:p>
        </p:txBody>
      </p:sp>
      <p:pic>
        <p:nvPicPr>
          <p:cNvPr id="7" name="Picture 6"/>
          <p:cNvPicPr>
            <a:picLocks noChangeAspect="1"/>
          </p:cNvPicPr>
          <p:nvPr/>
        </p:nvPicPr>
        <p:blipFill>
          <a:blip r:embed="rId4"/>
          <a:stretch>
            <a:fillRect/>
          </a:stretch>
        </p:blipFill>
        <p:spPr>
          <a:xfrm>
            <a:off x="394926" y="3407959"/>
            <a:ext cx="8353353" cy="3248526"/>
          </a:xfrm>
          <a:prstGeom prst="rect">
            <a:avLst/>
          </a:prstGeom>
        </p:spPr>
      </p:pic>
      <p:sp>
        <p:nvSpPr>
          <p:cNvPr id="8" name="TextBox 7"/>
          <p:cNvSpPr txBox="1"/>
          <p:nvPr/>
        </p:nvSpPr>
        <p:spPr>
          <a:xfrm>
            <a:off x="6853187" y="3038627"/>
            <a:ext cx="2364750" cy="369332"/>
          </a:xfrm>
          <a:prstGeom prst="rect">
            <a:avLst/>
          </a:prstGeom>
        </p:spPr>
        <p:txBody>
          <a:bodyPr vert="horz" wrap="none" lIns="91440" tIns="45720" rIns="91440" bIns="45720" rtlCol="0" anchor="t">
            <a:spAutoFit/>
          </a:bodyPr>
          <a:lstStyle/>
          <a:p>
            <a:pPr algn="l"/>
            <a:r>
              <a:rPr lang="en-US" dirty="0" smtClean="0"/>
              <a:t>without space charge</a:t>
            </a:r>
            <a:endParaRPr lang="de-DE" dirty="0" smtClean="0"/>
          </a:p>
        </p:txBody>
      </p:sp>
      <p:sp>
        <p:nvSpPr>
          <p:cNvPr id="9" name="TextBox 8"/>
          <p:cNvSpPr txBox="1"/>
          <p:nvPr/>
        </p:nvSpPr>
        <p:spPr>
          <a:xfrm>
            <a:off x="7099849" y="6261920"/>
            <a:ext cx="2044149" cy="369332"/>
          </a:xfrm>
          <a:prstGeom prst="rect">
            <a:avLst/>
          </a:prstGeom>
        </p:spPr>
        <p:txBody>
          <a:bodyPr vert="horz" wrap="none" lIns="91440" tIns="45720" rIns="91440" bIns="45720" rtlCol="0" anchor="t">
            <a:spAutoFit/>
          </a:bodyPr>
          <a:lstStyle/>
          <a:p>
            <a:pPr algn="l"/>
            <a:r>
              <a:rPr lang="en-US" dirty="0" smtClean="0"/>
              <a:t>with space charge</a:t>
            </a:r>
            <a:endParaRPr lang="de-DE" dirty="0" smtClean="0"/>
          </a:p>
        </p:txBody>
      </p:sp>
      <p:sp>
        <p:nvSpPr>
          <p:cNvPr id="10" name="TextBox 9"/>
          <p:cNvSpPr txBox="1"/>
          <p:nvPr/>
        </p:nvSpPr>
        <p:spPr>
          <a:xfrm>
            <a:off x="7921591" y="4667153"/>
            <a:ext cx="1222409" cy="738664"/>
          </a:xfrm>
          <a:prstGeom prst="rect">
            <a:avLst/>
          </a:prstGeom>
        </p:spPr>
        <p:txBody>
          <a:bodyPr vert="horz" wrap="square" lIns="91440" tIns="45720" rIns="91440" bIns="45720" rtlCol="0" anchor="t">
            <a:spAutoFit/>
          </a:bodyPr>
          <a:lstStyle/>
          <a:p>
            <a:pPr algn="l"/>
            <a:r>
              <a:rPr lang="en-US" sz="1400" dirty="0" smtClean="0"/>
              <a:t>simulation </a:t>
            </a:r>
          </a:p>
          <a:p>
            <a:pPr algn="l"/>
            <a:r>
              <a:rPr lang="en-US" sz="1400" dirty="0" smtClean="0"/>
              <a:t>time has to</a:t>
            </a:r>
          </a:p>
          <a:p>
            <a:pPr algn="l"/>
            <a:r>
              <a:rPr lang="en-US" sz="1400" dirty="0" smtClean="0"/>
              <a:t>be increased</a:t>
            </a:r>
            <a:endParaRPr lang="de-DE" sz="1400" dirty="0" smtClean="0"/>
          </a:p>
        </p:txBody>
      </p:sp>
    </p:spTree>
    <p:extLst>
      <p:ext uri="{BB962C8B-B14F-4D97-AF65-F5344CB8AC3E}">
        <p14:creationId xmlns:p14="http://schemas.microsoft.com/office/powerpoint/2010/main" val="15493295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777" y="89857"/>
            <a:ext cx="8799137" cy="787557"/>
          </a:xfrm>
        </p:spPr>
        <p:txBody>
          <a:bodyPr/>
          <a:lstStyle/>
          <a:p>
            <a:r>
              <a:rPr lang="en-US" dirty="0" smtClean="0"/>
              <a:t>Setup: gun </a:t>
            </a:r>
            <a:r>
              <a:rPr lang="en-US" dirty="0" smtClean="0"/>
              <a:t>solenoid (only)</a:t>
            </a:r>
            <a:endParaRPr lang="de-DE" dirty="0"/>
          </a:p>
        </p:txBody>
      </p:sp>
      <p:pic>
        <p:nvPicPr>
          <p:cNvPr id="5" name="Picture 4"/>
          <p:cNvPicPr>
            <a:picLocks noChangeAspect="1"/>
          </p:cNvPicPr>
          <p:nvPr/>
        </p:nvPicPr>
        <p:blipFill>
          <a:blip r:embed="rId2"/>
          <a:stretch>
            <a:fillRect/>
          </a:stretch>
        </p:blipFill>
        <p:spPr>
          <a:xfrm>
            <a:off x="3732414" y="943148"/>
            <a:ext cx="5143500" cy="5848350"/>
          </a:xfrm>
          <a:prstGeom prst="rect">
            <a:avLst/>
          </a:prstGeom>
        </p:spPr>
      </p:pic>
      <p:sp>
        <p:nvSpPr>
          <p:cNvPr id="8" name="TextBox 7"/>
          <p:cNvSpPr txBox="1"/>
          <p:nvPr/>
        </p:nvSpPr>
        <p:spPr>
          <a:xfrm>
            <a:off x="6749934" y="1185149"/>
            <a:ext cx="3316778" cy="369332"/>
          </a:xfrm>
          <a:prstGeom prst="rect">
            <a:avLst/>
          </a:prstGeom>
        </p:spPr>
        <p:txBody>
          <a:bodyPr vert="horz" wrap="square" lIns="91440" tIns="45720" rIns="91440" bIns="45720" rtlCol="0" anchor="t">
            <a:spAutoFit/>
          </a:bodyPr>
          <a:lstStyle/>
          <a:p>
            <a:pPr algn="l"/>
            <a:r>
              <a:rPr lang="en-US" dirty="0" smtClean="0">
                <a:solidFill>
                  <a:srgbClr val="0070C0"/>
                </a:solidFill>
              </a:rPr>
              <a:t>iron cover for shielding</a:t>
            </a:r>
            <a:endParaRPr lang="de-DE" dirty="0" smtClean="0">
              <a:solidFill>
                <a:srgbClr val="0070C0"/>
              </a:solidFill>
            </a:endParaRPr>
          </a:p>
        </p:txBody>
      </p:sp>
      <p:sp>
        <p:nvSpPr>
          <p:cNvPr id="9" name="TextBox 8"/>
          <p:cNvSpPr txBox="1"/>
          <p:nvPr/>
        </p:nvSpPr>
        <p:spPr>
          <a:xfrm>
            <a:off x="6558741" y="2104906"/>
            <a:ext cx="689957" cy="369332"/>
          </a:xfrm>
          <a:prstGeom prst="rect">
            <a:avLst/>
          </a:prstGeom>
        </p:spPr>
        <p:txBody>
          <a:bodyPr vert="horz" wrap="square" lIns="91440" tIns="45720" rIns="91440" bIns="45720" rtlCol="0" anchor="t">
            <a:spAutoFit/>
          </a:bodyPr>
          <a:lstStyle/>
          <a:p>
            <a:pPr algn="l"/>
            <a:r>
              <a:rPr lang="en-US" dirty="0" smtClean="0">
                <a:solidFill>
                  <a:srgbClr val="C00000"/>
                </a:solidFill>
              </a:rPr>
              <a:t>coil</a:t>
            </a:r>
            <a:endParaRPr lang="de-DE" dirty="0" smtClean="0">
              <a:solidFill>
                <a:srgbClr val="C00000"/>
              </a:solidFill>
            </a:endParaRPr>
          </a:p>
        </p:txBody>
      </p:sp>
      <p:sp>
        <p:nvSpPr>
          <p:cNvPr id="10" name="TextBox 9"/>
          <p:cNvSpPr txBox="1"/>
          <p:nvPr/>
        </p:nvSpPr>
        <p:spPr>
          <a:xfrm>
            <a:off x="4459778" y="2651522"/>
            <a:ext cx="1288472" cy="369332"/>
          </a:xfrm>
          <a:prstGeom prst="rect">
            <a:avLst/>
          </a:prstGeom>
        </p:spPr>
        <p:txBody>
          <a:bodyPr vert="horz" wrap="square" lIns="91440" tIns="45720" rIns="91440" bIns="45720" rtlCol="0" anchor="t">
            <a:spAutoFit/>
          </a:bodyPr>
          <a:lstStyle/>
          <a:p>
            <a:pPr algn="l"/>
            <a:r>
              <a:rPr lang="en-US" dirty="0" smtClean="0"/>
              <a:t>beampipe</a:t>
            </a:r>
            <a:endParaRPr lang="de-DE" dirty="0" smtClean="0"/>
          </a:p>
        </p:txBody>
      </p:sp>
      <p:sp>
        <p:nvSpPr>
          <p:cNvPr id="11" name="TextBox 10"/>
          <p:cNvSpPr txBox="1"/>
          <p:nvPr/>
        </p:nvSpPr>
        <p:spPr>
          <a:xfrm>
            <a:off x="5503025" y="3574473"/>
            <a:ext cx="1055716" cy="369332"/>
          </a:xfrm>
          <a:prstGeom prst="rect">
            <a:avLst/>
          </a:prstGeom>
        </p:spPr>
        <p:txBody>
          <a:bodyPr vert="horz" wrap="square" lIns="91440" tIns="45720" rIns="91440" bIns="45720" rtlCol="0" anchor="t">
            <a:spAutoFit/>
          </a:bodyPr>
          <a:lstStyle/>
          <a:p>
            <a:pPr algn="l"/>
            <a:r>
              <a:rPr lang="en-US" dirty="0" smtClean="0"/>
              <a:t>anode</a:t>
            </a:r>
            <a:endParaRPr lang="de-DE" dirty="0" smtClean="0"/>
          </a:p>
        </p:txBody>
      </p:sp>
      <p:sp>
        <p:nvSpPr>
          <p:cNvPr id="12" name="TextBox 11"/>
          <p:cNvSpPr txBox="1"/>
          <p:nvPr/>
        </p:nvSpPr>
        <p:spPr>
          <a:xfrm>
            <a:off x="3381201" y="3859010"/>
            <a:ext cx="931026" cy="369332"/>
          </a:xfrm>
          <a:prstGeom prst="rect">
            <a:avLst/>
          </a:prstGeom>
        </p:spPr>
        <p:txBody>
          <a:bodyPr vert="horz" wrap="square" lIns="91440" tIns="45720" rIns="91440" bIns="45720" rtlCol="0" anchor="t">
            <a:spAutoFit/>
          </a:bodyPr>
          <a:lstStyle/>
          <a:p>
            <a:pPr algn="l"/>
            <a:r>
              <a:rPr lang="en-US" dirty="0" smtClean="0">
                <a:solidFill>
                  <a:srgbClr val="002060"/>
                </a:solidFill>
              </a:rPr>
              <a:t>grid</a:t>
            </a:r>
            <a:endParaRPr lang="de-DE" dirty="0" smtClean="0">
              <a:solidFill>
                <a:srgbClr val="002060"/>
              </a:solidFill>
            </a:endParaRPr>
          </a:p>
        </p:txBody>
      </p:sp>
      <p:sp>
        <p:nvSpPr>
          <p:cNvPr id="13" name="TextBox 12"/>
          <p:cNvSpPr txBox="1"/>
          <p:nvPr/>
        </p:nvSpPr>
        <p:spPr>
          <a:xfrm>
            <a:off x="3009207" y="3543928"/>
            <a:ext cx="1463040" cy="380599"/>
          </a:xfrm>
          <a:prstGeom prst="rect">
            <a:avLst/>
          </a:prstGeom>
        </p:spPr>
        <p:txBody>
          <a:bodyPr vert="horz" wrap="square" lIns="91440" tIns="45720" rIns="91440" bIns="45720" rtlCol="0" anchor="t">
            <a:spAutoFit/>
          </a:bodyPr>
          <a:lstStyle/>
          <a:p>
            <a:pPr algn="l"/>
            <a:r>
              <a:rPr lang="en-US" dirty="0" smtClean="0">
                <a:solidFill>
                  <a:srgbClr val="FF6699"/>
                </a:solidFill>
              </a:rPr>
              <a:t>cathode</a:t>
            </a:r>
            <a:endParaRPr lang="de-DE" dirty="0" smtClean="0">
              <a:solidFill>
                <a:srgbClr val="FF6699"/>
              </a:solidFill>
            </a:endParaRPr>
          </a:p>
        </p:txBody>
      </p:sp>
      <p:pic>
        <p:nvPicPr>
          <p:cNvPr id="14" name="Picture 13"/>
          <p:cNvPicPr>
            <a:picLocks noChangeAspect="1"/>
          </p:cNvPicPr>
          <p:nvPr/>
        </p:nvPicPr>
        <p:blipFill>
          <a:blip r:embed="rId3"/>
          <a:stretch>
            <a:fillRect/>
          </a:stretch>
        </p:blipFill>
        <p:spPr>
          <a:xfrm>
            <a:off x="76777" y="1185149"/>
            <a:ext cx="2932430" cy="3755461"/>
          </a:xfrm>
          <a:prstGeom prst="rect">
            <a:avLst/>
          </a:prstGeom>
        </p:spPr>
      </p:pic>
    </p:spTree>
    <p:extLst>
      <p:ext uri="{BB962C8B-B14F-4D97-AF65-F5344CB8AC3E}">
        <p14:creationId xmlns:p14="http://schemas.microsoft.com/office/powerpoint/2010/main" val="2573377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current: 11 A</a:t>
            </a:r>
            <a:endParaRPr lang="de-DE" dirty="0"/>
          </a:p>
        </p:txBody>
      </p:sp>
      <p:pic>
        <p:nvPicPr>
          <p:cNvPr id="3" name="Picture 2"/>
          <p:cNvPicPr>
            <a:picLocks noChangeAspect="1"/>
          </p:cNvPicPr>
          <p:nvPr/>
        </p:nvPicPr>
        <p:blipFill>
          <a:blip r:embed="rId3"/>
          <a:stretch>
            <a:fillRect/>
          </a:stretch>
        </p:blipFill>
        <p:spPr>
          <a:xfrm>
            <a:off x="1068309" y="1558726"/>
            <a:ext cx="6191250" cy="3590925"/>
          </a:xfrm>
          <a:prstGeom prst="rect">
            <a:avLst/>
          </a:prstGeom>
        </p:spPr>
      </p:pic>
      <p:sp>
        <p:nvSpPr>
          <p:cNvPr id="4" name="Rectangle 3"/>
          <p:cNvSpPr/>
          <p:nvPr/>
        </p:nvSpPr>
        <p:spPr>
          <a:xfrm>
            <a:off x="0" y="5261525"/>
            <a:ext cx="9144000" cy="923330"/>
          </a:xfrm>
          <a:prstGeom prst="rect">
            <a:avLst/>
          </a:prstGeom>
          <a:solidFill>
            <a:srgbClr val="FFFF00"/>
          </a:solidFill>
        </p:spPr>
        <p:txBody>
          <a:bodyPr wrap="square">
            <a:spAutoFit/>
          </a:bodyPr>
          <a:lstStyle/>
          <a:p>
            <a:r>
              <a:rPr lang="en-US" dirty="0"/>
              <a:t>the solver iteratively repeats an electrostatic calculation and then tracks the particles until the desired accuracy of the space charge deviation between two successive iterations is reached.</a:t>
            </a:r>
            <a:endParaRPr lang="de-DE" dirty="0"/>
          </a:p>
        </p:txBody>
      </p:sp>
    </p:spTree>
    <p:extLst>
      <p:ext uri="{BB962C8B-B14F-4D97-AF65-F5344CB8AC3E}">
        <p14:creationId xmlns:p14="http://schemas.microsoft.com/office/powerpoint/2010/main" val="41765265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4370" y="179466"/>
            <a:ext cx="5584535" cy="787557"/>
          </a:xfrm>
        </p:spPr>
        <p:txBody>
          <a:bodyPr/>
          <a:lstStyle/>
          <a:p>
            <a:r>
              <a:rPr lang="en-US" dirty="0" smtClean="0"/>
              <a:t>Electron beam trajectories</a:t>
            </a:r>
            <a:endParaRPr lang="de-DE" dirty="0"/>
          </a:p>
        </p:txBody>
      </p:sp>
      <p:pic>
        <p:nvPicPr>
          <p:cNvPr id="3" name="Picture 2"/>
          <p:cNvPicPr>
            <a:picLocks noChangeAspect="1"/>
          </p:cNvPicPr>
          <p:nvPr/>
        </p:nvPicPr>
        <p:blipFill>
          <a:blip r:embed="rId2"/>
          <a:stretch>
            <a:fillRect/>
          </a:stretch>
        </p:blipFill>
        <p:spPr>
          <a:xfrm>
            <a:off x="0" y="1363482"/>
            <a:ext cx="8748518" cy="4663844"/>
          </a:xfrm>
          <a:prstGeom prst="rect">
            <a:avLst/>
          </a:prstGeom>
        </p:spPr>
      </p:pic>
    </p:spTree>
    <p:extLst>
      <p:ext uri="{BB962C8B-B14F-4D97-AF65-F5344CB8AC3E}">
        <p14:creationId xmlns:p14="http://schemas.microsoft.com/office/powerpoint/2010/main" val="319446474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gsi-folienmaster_2017_onering">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DBB63"/>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extLst>
    <a:ext uri="{05A4C25C-085E-4340-85A3-A5531E510DB2}">
      <thm15:themeFamily xmlns:thm15="http://schemas.microsoft.com/office/thememl/2012/main" name="Präsentation4" id="{F395C2AE-BE17-204E-B78B-80960EBFEC08}" vid="{0D7BF73E-5158-474F-A29B-4B67545AFA3C}"/>
    </a:ext>
  </a:ext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gsi-folienmaster_2019_4zu3</Template>
  <TotalTime>0</TotalTime>
  <Words>388</Words>
  <Application>Microsoft Office PowerPoint</Application>
  <PresentationFormat>On-screen Show (4:3)</PresentationFormat>
  <Paragraphs>72</Paragraphs>
  <Slides>19</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Wingdings</vt:lpstr>
      <vt:lpstr>fair-gsi-folienmaster_2017_onering</vt:lpstr>
      <vt:lpstr>Report on lens design and electron beam dynamics</vt:lpstr>
      <vt:lpstr>Contents</vt:lpstr>
      <vt:lpstr>SIS18 electron cooler</vt:lpstr>
      <vt:lpstr>Electron lens design</vt:lpstr>
      <vt:lpstr>Magnetic field 0.6T</vt:lpstr>
      <vt:lpstr>PowerPoint Presentation</vt:lpstr>
      <vt:lpstr>Setup: gun solenoid (only)</vt:lpstr>
      <vt:lpstr>Source current: 11 A</vt:lpstr>
      <vt:lpstr>Electron beam trajectories</vt:lpstr>
      <vt:lpstr>Potential vs. path</vt:lpstr>
      <vt:lpstr>PowerPoint Presentation</vt:lpstr>
      <vt:lpstr>PowerPoint Presentation</vt:lpstr>
      <vt:lpstr>Transverse magnetic field along ion path</vt:lpstr>
      <vt:lpstr>Energy vs. beam radius (mm)</vt:lpstr>
      <vt:lpstr>Velocity (m/s) vs. beam radius (mm)</vt:lpstr>
      <vt:lpstr>Space charge potential of electron beam</vt:lpstr>
      <vt:lpstr>Setup for collector design and SEE simulation</vt:lpstr>
      <vt:lpstr>Thank you for your attention!</vt:lpstr>
      <vt:lpstr>Mesh: a Delaunay triangulation</vt:lpstr>
    </vt:vector>
  </TitlesOfParts>
  <Company>GSI Helmholtzzentrum für Schwerionenforschung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on lens design and electron beam dynamics</dc:title>
  <dc:creator>Artikova, Sayyora</dc:creator>
  <cp:lastModifiedBy>Artikova, Sayyora</cp:lastModifiedBy>
  <cp:revision>84</cp:revision>
  <dcterms:created xsi:type="dcterms:W3CDTF">2021-04-15T09:19:01Z</dcterms:created>
  <dcterms:modified xsi:type="dcterms:W3CDTF">2021-04-20T14:29:55Z</dcterms:modified>
</cp:coreProperties>
</file>