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handoutMasterIdLst>
    <p:handoutMasterId r:id="rId72"/>
  </p:handoutMasterIdLst>
  <p:sldIdLst>
    <p:sldId id="367" r:id="rId2"/>
    <p:sldId id="726" r:id="rId3"/>
    <p:sldId id="679" r:id="rId4"/>
    <p:sldId id="610" r:id="rId5"/>
    <p:sldId id="382" r:id="rId6"/>
    <p:sldId id="385" r:id="rId7"/>
    <p:sldId id="386" r:id="rId8"/>
    <p:sldId id="710" r:id="rId9"/>
    <p:sldId id="564" r:id="rId10"/>
    <p:sldId id="711" r:id="rId11"/>
    <p:sldId id="712" r:id="rId12"/>
    <p:sldId id="716" r:id="rId13"/>
    <p:sldId id="680" r:id="rId14"/>
    <p:sldId id="722" r:id="rId15"/>
    <p:sldId id="708" r:id="rId16"/>
    <p:sldId id="570" r:id="rId17"/>
    <p:sldId id="715" r:id="rId18"/>
    <p:sldId id="572" r:id="rId19"/>
    <p:sldId id="416" r:id="rId20"/>
    <p:sldId id="290" r:id="rId21"/>
    <p:sldId id="341" r:id="rId22"/>
    <p:sldId id="579" r:id="rId23"/>
    <p:sldId id="581" r:id="rId24"/>
    <p:sldId id="695" r:id="rId25"/>
    <p:sldId id="657" r:id="rId26"/>
    <p:sldId id="289" r:id="rId27"/>
    <p:sldId id="261" r:id="rId28"/>
    <p:sldId id="696" r:id="rId29"/>
    <p:sldId id="723" r:id="rId30"/>
    <p:sldId id="342" r:id="rId31"/>
    <p:sldId id="375" r:id="rId32"/>
    <p:sldId id="699" r:id="rId33"/>
    <p:sldId id="697" r:id="rId34"/>
    <p:sldId id="658" r:id="rId35"/>
    <p:sldId id="659" r:id="rId36"/>
    <p:sldId id="687" r:id="rId37"/>
    <p:sldId id="663" r:id="rId38"/>
    <p:sldId id="664" r:id="rId39"/>
    <p:sldId id="724" r:id="rId40"/>
    <p:sldId id="688" r:id="rId41"/>
    <p:sldId id="717" r:id="rId42"/>
    <p:sldId id="718" r:id="rId43"/>
    <p:sldId id="627" r:id="rId44"/>
    <p:sldId id="629" r:id="rId45"/>
    <p:sldId id="719" r:id="rId46"/>
    <p:sldId id="631" r:id="rId47"/>
    <p:sldId id="721" r:id="rId48"/>
    <p:sldId id="409" r:id="rId49"/>
    <p:sldId id="701" r:id="rId50"/>
    <p:sldId id="720" r:id="rId51"/>
    <p:sldId id="413" r:id="rId52"/>
    <p:sldId id="690" r:id="rId53"/>
    <p:sldId id="703" r:id="rId54"/>
    <p:sldId id="638" r:id="rId55"/>
    <p:sldId id="704" r:id="rId56"/>
    <p:sldId id="641" r:id="rId57"/>
    <p:sldId id="501" r:id="rId58"/>
    <p:sldId id="705" r:id="rId59"/>
    <p:sldId id="706" r:id="rId60"/>
    <p:sldId id="674" r:id="rId61"/>
    <p:sldId id="678" r:id="rId62"/>
    <p:sldId id="642" r:id="rId63"/>
    <p:sldId id="645" r:id="rId64"/>
    <p:sldId id="646" r:id="rId65"/>
    <p:sldId id="601" r:id="rId66"/>
    <p:sldId id="725" r:id="rId67"/>
    <p:sldId id="668" r:id="rId68"/>
    <p:sldId id="698" r:id="rId69"/>
    <p:sldId id="666" r:id="rId70"/>
  </p:sldIdLst>
  <p:sldSz cx="9144000" cy="6858000" type="screen4x3"/>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FF99"/>
    <a:srgbClr val="008000"/>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328" autoAdjust="0"/>
  </p:normalViewPr>
  <p:slideViewPr>
    <p:cSldViewPr snapToObjects="1">
      <p:cViewPr varScale="1">
        <p:scale>
          <a:sx n="87" d="100"/>
          <a:sy n="87" d="100"/>
        </p:scale>
        <p:origin x="1266"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image" Target="../media/image27.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101.wmf"/><Relationship Id="rId2" Type="http://schemas.openxmlformats.org/officeDocument/2006/relationships/image" Target="../media/image100.wmf"/><Relationship Id="rId1" Type="http://schemas.openxmlformats.org/officeDocument/2006/relationships/image" Target="../media/image99.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07.wmf"/><Relationship Id="rId2" Type="http://schemas.openxmlformats.org/officeDocument/2006/relationships/image" Target="../media/image106.wmf"/><Relationship Id="rId1" Type="http://schemas.openxmlformats.org/officeDocument/2006/relationships/image" Target="../media/image105.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17.wmf"/><Relationship Id="rId1" Type="http://schemas.openxmlformats.org/officeDocument/2006/relationships/image" Target="../media/image116.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27.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132.wmf"/><Relationship Id="rId2" Type="http://schemas.openxmlformats.org/officeDocument/2006/relationships/image" Target="../media/image131.wmf"/><Relationship Id="rId1" Type="http://schemas.openxmlformats.org/officeDocument/2006/relationships/image" Target="../media/image130.wmf"/><Relationship Id="rId4" Type="http://schemas.openxmlformats.org/officeDocument/2006/relationships/image" Target="../media/image133.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137.wmf"/><Relationship Id="rId2" Type="http://schemas.openxmlformats.org/officeDocument/2006/relationships/image" Target="../media/image136.wmf"/><Relationship Id="rId1" Type="http://schemas.openxmlformats.org/officeDocument/2006/relationships/image" Target="../media/image135.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141.wmf"/><Relationship Id="rId1" Type="http://schemas.openxmlformats.org/officeDocument/2006/relationships/image" Target="../media/image140.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146.wmf"/><Relationship Id="rId1" Type="http://schemas.openxmlformats.org/officeDocument/2006/relationships/image" Target="../media/image145.w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51.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188.wmf"/><Relationship Id="rId2" Type="http://schemas.openxmlformats.org/officeDocument/2006/relationships/image" Target="../media/image187.wmf"/><Relationship Id="rId1" Type="http://schemas.openxmlformats.org/officeDocument/2006/relationships/image" Target="../media/image186.wmf"/><Relationship Id="rId4" Type="http://schemas.openxmlformats.org/officeDocument/2006/relationships/image" Target="../media/image18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image" Target="../media/image36.wmf"/></Relationships>
</file>

<file path=ppt/drawings/_rels/vmlDrawing20.vml.rels><?xml version="1.0" encoding="UTF-8" standalone="yes"?>
<Relationships xmlns="http://schemas.openxmlformats.org/package/2006/relationships"><Relationship Id="rId8" Type="http://schemas.openxmlformats.org/officeDocument/2006/relationships/image" Target="../media/image197.wmf"/><Relationship Id="rId3" Type="http://schemas.openxmlformats.org/officeDocument/2006/relationships/image" Target="../media/image192.wmf"/><Relationship Id="rId7" Type="http://schemas.openxmlformats.org/officeDocument/2006/relationships/image" Target="../media/image196.wmf"/><Relationship Id="rId2" Type="http://schemas.openxmlformats.org/officeDocument/2006/relationships/image" Target="../media/image191.wmf"/><Relationship Id="rId1" Type="http://schemas.openxmlformats.org/officeDocument/2006/relationships/image" Target="../media/image190.wmf"/><Relationship Id="rId6" Type="http://schemas.openxmlformats.org/officeDocument/2006/relationships/image" Target="../media/image195.wmf"/><Relationship Id="rId5" Type="http://schemas.openxmlformats.org/officeDocument/2006/relationships/image" Target="../media/image194.wmf"/><Relationship Id="rId4" Type="http://schemas.openxmlformats.org/officeDocument/2006/relationships/image" Target="../media/image193.wmf"/></Relationships>
</file>

<file path=ppt/drawings/_rels/vmlDrawing21.vml.rels><?xml version="1.0" encoding="UTF-8" standalone="yes"?>
<Relationships xmlns="http://schemas.openxmlformats.org/package/2006/relationships"><Relationship Id="rId3" Type="http://schemas.openxmlformats.org/officeDocument/2006/relationships/image" Target="../media/image200.wmf"/><Relationship Id="rId7" Type="http://schemas.openxmlformats.org/officeDocument/2006/relationships/image" Target="../media/image204.wmf"/><Relationship Id="rId2" Type="http://schemas.openxmlformats.org/officeDocument/2006/relationships/image" Target="../media/image199.wmf"/><Relationship Id="rId1" Type="http://schemas.openxmlformats.org/officeDocument/2006/relationships/image" Target="../media/image198.wmf"/><Relationship Id="rId6" Type="http://schemas.openxmlformats.org/officeDocument/2006/relationships/image" Target="../media/image203.wmf"/><Relationship Id="rId5" Type="http://schemas.openxmlformats.org/officeDocument/2006/relationships/image" Target="../media/image202.wmf"/><Relationship Id="rId4" Type="http://schemas.openxmlformats.org/officeDocument/2006/relationships/image" Target="../media/image201.wmf"/></Relationships>
</file>

<file path=ppt/drawings/_rels/vmlDrawing22.vml.rels><?xml version="1.0" encoding="UTF-8" standalone="yes"?>
<Relationships xmlns="http://schemas.openxmlformats.org/package/2006/relationships"><Relationship Id="rId8" Type="http://schemas.openxmlformats.org/officeDocument/2006/relationships/image" Target="../media/image189.wmf"/><Relationship Id="rId3" Type="http://schemas.openxmlformats.org/officeDocument/2006/relationships/image" Target="../media/image207.wmf"/><Relationship Id="rId7" Type="http://schemas.openxmlformats.org/officeDocument/2006/relationships/image" Target="../media/image211.wmf"/><Relationship Id="rId2" Type="http://schemas.openxmlformats.org/officeDocument/2006/relationships/image" Target="../media/image206.wmf"/><Relationship Id="rId1" Type="http://schemas.openxmlformats.org/officeDocument/2006/relationships/image" Target="../media/image205.wmf"/><Relationship Id="rId6" Type="http://schemas.openxmlformats.org/officeDocument/2006/relationships/image" Target="../media/image210.wmf"/><Relationship Id="rId5" Type="http://schemas.openxmlformats.org/officeDocument/2006/relationships/image" Target="../media/image209.wmf"/><Relationship Id="rId4" Type="http://schemas.openxmlformats.org/officeDocument/2006/relationships/image" Target="../media/image208.wmf"/></Relationships>
</file>

<file path=ppt/drawings/_rels/vmlDrawing23.vml.rels><?xml version="1.0" encoding="UTF-8" standalone="yes"?>
<Relationships xmlns="http://schemas.openxmlformats.org/package/2006/relationships"><Relationship Id="rId3" Type="http://schemas.openxmlformats.org/officeDocument/2006/relationships/image" Target="../media/image214.wmf"/><Relationship Id="rId2" Type="http://schemas.openxmlformats.org/officeDocument/2006/relationships/image" Target="../media/image213.wmf"/><Relationship Id="rId1" Type="http://schemas.openxmlformats.org/officeDocument/2006/relationships/image" Target="../media/image212.w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217.wmf"/><Relationship Id="rId7" Type="http://schemas.openxmlformats.org/officeDocument/2006/relationships/image" Target="../media/image221.wmf"/><Relationship Id="rId2" Type="http://schemas.openxmlformats.org/officeDocument/2006/relationships/image" Target="../media/image216.wmf"/><Relationship Id="rId1" Type="http://schemas.openxmlformats.org/officeDocument/2006/relationships/image" Target="../media/image215.wmf"/><Relationship Id="rId6" Type="http://schemas.openxmlformats.org/officeDocument/2006/relationships/image" Target="../media/image220.wmf"/><Relationship Id="rId5" Type="http://schemas.openxmlformats.org/officeDocument/2006/relationships/image" Target="../media/image219.wmf"/><Relationship Id="rId4" Type="http://schemas.openxmlformats.org/officeDocument/2006/relationships/image" Target="../media/image218.wmf"/></Relationships>
</file>

<file path=ppt/drawings/_rels/vmlDrawing25.vml.rels><?xml version="1.0" encoding="UTF-8" standalone="yes"?>
<Relationships xmlns="http://schemas.openxmlformats.org/package/2006/relationships"><Relationship Id="rId3" Type="http://schemas.openxmlformats.org/officeDocument/2006/relationships/image" Target="../media/image227.wmf"/><Relationship Id="rId2" Type="http://schemas.openxmlformats.org/officeDocument/2006/relationships/image" Target="../media/image226.wmf"/><Relationship Id="rId1" Type="http://schemas.openxmlformats.org/officeDocument/2006/relationships/image" Target="../media/image225.wmf"/><Relationship Id="rId5" Type="http://schemas.openxmlformats.org/officeDocument/2006/relationships/image" Target="../media/image229.wmf"/><Relationship Id="rId4" Type="http://schemas.openxmlformats.org/officeDocument/2006/relationships/image" Target="../media/image228.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230.wmf"/></Relationships>
</file>

<file path=ppt/drawings/_rels/vmlDrawing27.vml.rels><?xml version="1.0" encoding="UTF-8" standalone="yes"?>
<Relationships xmlns="http://schemas.openxmlformats.org/package/2006/relationships"><Relationship Id="rId3" Type="http://schemas.openxmlformats.org/officeDocument/2006/relationships/image" Target="../media/image234.wmf"/><Relationship Id="rId2" Type="http://schemas.openxmlformats.org/officeDocument/2006/relationships/image" Target="../media/image233.wmf"/><Relationship Id="rId1" Type="http://schemas.openxmlformats.org/officeDocument/2006/relationships/image" Target="../media/image232.wmf"/><Relationship Id="rId5" Type="http://schemas.openxmlformats.org/officeDocument/2006/relationships/image" Target="../media/image236.wmf"/><Relationship Id="rId4" Type="http://schemas.openxmlformats.org/officeDocument/2006/relationships/image" Target="../media/image235.w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238.wmf"/></Relationships>
</file>

<file path=ppt/drawings/_rels/vmlDrawing29.vml.rels><?xml version="1.0" encoding="UTF-8" standalone="yes"?>
<Relationships xmlns="http://schemas.openxmlformats.org/package/2006/relationships"><Relationship Id="rId3" Type="http://schemas.openxmlformats.org/officeDocument/2006/relationships/image" Target="../media/image241.wmf"/><Relationship Id="rId2" Type="http://schemas.openxmlformats.org/officeDocument/2006/relationships/image" Target="../media/image240.wmf"/><Relationship Id="rId1" Type="http://schemas.openxmlformats.org/officeDocument/2006/relationships/image" Target="../media/image23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 Id="rId6" Type="http://schemas.openxmlformats.org/officeDocument/2006/relationships/image" Target="../media/image46.wmf"/><Relationship Id="rId5" Type="http://schemas.openxmlformats.org/officeDocument/2006/relationships/image" Target="../media/image45.wmf"/><Relationship Id="rId4" Type="http://schemas.openxmlformats.org/officeDocument/2006/relationships/image" Target="../media/image44.w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242.wmf"/></Relationships>
</file>

<file path=ppt/drawings/_rels/vmlDrawing31.vml.rels><?xml version="1.0" encoding="UTF-8" standalone="yes"?>
<Relationships xmlns="http://schemas.openxmlformats.org/package/2006/relationships"><Relationship Id="rId3" Type="http://schemas.openxmlformats.org/officeDocument/2006/relationships/image" Target="../media/image251.wmf"/><Relationship Id="rId2" Type="http://schemas.openxmlformats.org/officeDocument/2006/relationships/image" Target="../media/image250.wmf"/><Relationship Id="rId1" Type="http://schemas.openxmlformats.org/officeDocument/2006/relationships/image" Target="../media/image249.wmf"/></Relationships>
</file>

<file path=ppt/drawings/_rels/vmlDrawing32.vml.rels><?xml version="1.0" encoding="UTF-8" standalone="yes"?>
<Relationships xmlns="http://schemas.openxmlformats.org/package/2006/relationships"><Relationship Id="rId3" Type="http://schemas.openxmlformats.org/officeDocument/2006/relationships/image" Target="../media/image255.wmf"/><Relationship Id="rId2" Type="http://schemas.openxmlformats.org/officeDocument/2006/relationships/image" Target="../media/image254.wmf"/><Relationship Id="rId1" Type="http://schemas.openxmlformats.org/officeDocument/2006/relationships/image" Target="../media/image253.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59.wmf"/><Relationship Id="rId2" Type="http://schemas.openxmlformats.org/officeDocument/2006/relationships/image" Target="../media/image58.wmf"/><Relationship Id="rId1" Type="http://schemas.openxmlformats.org/officeDocument/2006/relationships/image" Target="../media/image57.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62.wmf"/><Relationship Id="rId2" Type="http://schemas.openxmlformats.org/officeDocument/2006/relationships/image" Target="../media/image61.wmf"/><Relationship Id="rId1" Type="http://schemas.openxmlformats.org/officeDocument/2006/relationships/image" Target="../media/image60.wmf"/><Relationship Id="rId4" Type="http://schemas.openxmlformats.org/officeDocument/2006/relationships/image" Target="../media/image63.wmf"/></Relationships>
</file>

<file path=ppt/drawings/_rels/vmlDrawing6.vml.rels><?xml version="1.0" encoding="UTF-8" standalone="yes"?>
<Relationships xmlns="http://schemas.openxmlformats.org/package/2006/relationships"><Relationship Id="rId8" Type="http://schemas.openxmlformats.org/officeDocument/2006/relationships/image" Target="../media/image69.wmf"/><Relationship Id="rId13" Type="http://schemas.openxmlformats.org/officeDocument/2006/relationships/image" Target="../media/image74.wmf"/><Relationship Id="rId3" Type="http://schemas.openxmlformats.org/officeDocument/2006/relationships/image" Target="../media/image63.wmf"/><Relationship Id="rId7" Type="http://schemas.openxmlformats.org/officeDocument/2006/relationships/image" Target="../media/image68.wmf"/><Relationship Id="rId12" Type="http://schemas.openxmlformats.org/officeDocument/2006/relationships/image" Target="../media/image73.wmf"/><Relationship Id="rId2" Type="http://schemas.openxmlformats.org/officeDocument/2006/relationships/image" Target="../media/image64.wmf"/><Relationship Id="rId1" Type="http://schemas.openxmlformats.org/officeDocument/2006/relationships/image" Target="../media/image62.wmf"/><Relationship Id="rId6" Type="http://schemas.openxmlformats.org/officeDocument/2006/relationships/image" Target="../media/image67.wmf"/><Relationship Id="rId11" Type="http://schemas.openxmlformats.org/officeDocument/2006/relationships/image" Target="../media/image72.wmf"/><Relationship Id="rId5" Type="http://schemas.openxmlformats.org/officeDocument/2006/relationships/image" Target="../media/image66.wmf"/><Relationship Id="rId10" Type="http://schemas.openxmlformats.org/officeDocument/2006/relationships/image" Target="../media/image71.wmf"/><Relationship Id="rId4" Type="http://schemas.openxmlformats.org/officeDocument/2006/relationships/image" Target="../media/image65.wmf"/><Relationship Id="rId9" Type="http://schemas.openxmlformats.org/officeDocument/2006/relationships/image" Target="../media/image7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76.wmf"/><Relationship Id="rId1" Type="http://schemas.openxmlformats.org/officeDocument/2006/relationships/image" Target="../media/image75.wmf"/><Relationship Id="rId6" Type="http://schemas.openxmlformats.org/officeDocument/2006/relationships/image" Target="../media/image80.wmf"/><Relationship Id="rId5" Type="http://schemas.openxmlformats.org/officeDocument/2006/relationships/image" Target="../media/image79.wmf"/><Relationship Id="rId4" Type="http://schemas.openxmlformats.org/officeDocument/2006/relationships/image" Target="../media/image78.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82.wmf"/><Relationship Id="rId1" Type="http://schemas.openxmlformats.org/officeDocument/2006/relationships/image" Target="../media/image81.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9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8AE51A47-8BF2-4B65-8375-372D160D0D74}" type="datetimeFigureOut">
              <a:rPr lang="en-US" smtClean="0"/>
              <a:t>9/26/2021</a:t>
            </a:fld>
            <a:endParaRPr lang="en-US"/>
          </a:p>
        </p:txBody>
      </p:sp>
      <p:sp>
        <p:nvSpPr>
          <p:cNvPr id="4" name="Segnaposto piè di pagina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Segnaposto numero diapositiva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2FD6EAD5-6BC5-4C2F-87C2-FFD54A65A795}" type="slidenum">
              <a:rPr lang="en-US" smtClean="0"/>
              <a:t>‹N›</a:t>
            </a:fld>
            <a:endParaRPr lang="en-US"/>
          </a:p>
        </p:txBody>
      </p:sp>
    </p:spTree>
    <p:extLst>
      <p:ext uri="{BB962C8B-B14F-4D97-AF65-F5344CB8AC3E}">
        <p14:creationId xmlns:p14="http://schemas.microsoft.com/office/powerpoint/2010/main" val="1897721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C7730EA1-7485-43A3-AAF7-8A57291BEAF9}" type="datetimeFigureOut">
              <a:rPr lang="en-US" smtClean="0"/>
              <a:t>9/26/2021</a:t>
            </a:fld>
            <a:endParaRPr lang="en-US"/>
          </a:p>
        </p:txBody>
      </p:sp>
      <p:sp>
        <p:nvSpPr>
          <p:cNvPr id="4" name="Segnaposto immagine diapositiva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DCE915AA-5741-4A46-BF82-1BDF4902723C}" type="slidenum">
              <a:rPr lang="en-US" smtClean="0"/>
              <a:t>‹N›</a:t>
            </a:fld>
            <a:endParaRPr lang="en-US"/>
          </a:p>
        </p:txBody>
      </p:sp>
    </p:spTree>
    <p:extLst>
      <p:ext uri="{BB962C8B-B14F-4D97-AF65-F5344CB8AC3E}">
        <p14:creationId xmlns:p14="http://schemas.microsoft.com/office/powerpoint/2010/main" val="1099432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CE915AA-5741-4A46-BF82-1BDF4902723C}" type="slidenum">
              <a:rPr lang="en-US" smtClean="0"/>
              <a:t>1</a:t>
            </a:fld>
            <a:endParaRPr lang="en-US" dirty="0"/>
          </a:p>
        </p:txBody>
      </p:sp>
    </p:spTree>
    <p:extLst>
      <p:ext uri="{BB962C8B-B14F-4D97-AF65-F5344CB8AC3E}">
        <p14:creationId xmlns:p14="http://schemas.microsoft.com/office/powerpoint/2010/main" val="10023020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DCE915AA-5741-4A46-BF82-1BDF4902723C}" type="slidenum">
              <a:rPr lang="en-US" smtClean="0"/>
              <a:t>54</a:t>
            </a:fld>
            <a:endParaRPr lang="en-US"/>
          </a:p>
        </p:txBody>
      </p:sp>
    </p:spTree>
    <p:extLst>
      <p:ext uri="{BB962C8B-B14F-4D97-AF65-F5344CB8AC3E}">
        <p14:creationId xmlns:p14="http://schemas.microsoft.com/office/powerpoint/2010/main" val="1618124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9BDE9AD-8754-4B40-9BB5-DCE70344B124}" type="slidenum">
              <a:rPr lang="en-US"/>
              <a:pPr/>
              <a:t>58</a:t>
            </a:fld>
            <a:endParaRPr lang="en-US"/>
          </a:p>
        </p:txBody>
      </p:sp>
      <p:sp>
        <p:nvSpPr>
          <p:cNvPr id="360450" name="Rectangle 2"/>
          <p:cNvSpPr>
            <a:spLocks noGrp="1" noRot="1" noChangeAspect="1" noChangeArrowheads="1" noTextEdit="1"/>
          </p:cNvSpPr>
          <p:nvPr>
            <p:ph type="sldImg"/>
          </p:nvPr>
        </p:nvSpPr>
        <p:spPr>
          <a:ln/>
        </p:spPr>
      </p:sp>
      <p:sp>
        <p:nvSpPr>
          <p:cNvPr id="3604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34835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a:p>
        </p:txBody>
      </p:sp>
      <p:sp>
        <p:nvSpPr>
          <p:cNvPr id="4" name="Segnaposto numero diapositiva 3"/>
          <p:cNvSpPr>
            <a:spLocks noGrp="1"/>
          </p:cNvSpPr>
          <p:nvPr>
            <p:ph type="sldNum" sz="quarter" idx="10"/>
          </p:nvPr>
        </p:nvSpPr>
        <p:spPr/>
        <p:txBody>
          <a:bodyPr/>
          <a:lstStyle/>
          <a:p>
            <a:fld id="{DCE915AA-5741-4A46-BF82-1BDF4902723C}" type="slidenum">
              <a:rPr lang="en-US" smtClean="0"/>
              <a:t>62</a:t>
            </a:fld>
            <a:endParaRPr lang="en-US"/>
          </a:p>
        </p:txBody>
      </p:sp>
    </p:spTree>
    <p:extLst>
      <p:ext uri="{BB962C8B-B14F-4D97-AF65-F5344CB8AC3E}">
        <p14:creationId xmlns:p14="http://schemas.microsoft.com/office/powerpoint/2010/main" val="1468902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109713-325C-4C4B-A519-F748C19A5B37}" type="slidenum">
              <a:rPr lang="en-US"/>
              <a:pPr/>
              <a:t>6</a:t>
            </a:fld>
            <a:endParaRPr lang="en-US"/>
          </a:p>
        </p:txBody>
      </p:sp>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A5FDF3-D254-498E-9F4C-34F7E71DE415}" type="slidenum">
              <a:rPr lang="en-US"/>
              <a:pPr/>
              <a:t>7</a:t>
            </a:fld>
            <a:endParaRPr 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CE915AA-5741-4A46-BF82-1BDF4902723C}" type="slidenum">
              <a:rPr lang="en-US" smtClean="0"/>
              <a:t>13</a:t>
            </a:fld>
            <a:endParaRPr lang="en-US"/>
          </a:p>
        </p:txBody>
      </p:sp>
    </p:spTree>
    <p:extLst>
      <p:ext uri="{BB962C8B-B14F-4D97-AF65-F5344CB8AC3E}">
        <p14:creationId xmlns:p14="http://schemas.microsoft.com/office/powerpoint/2010/main" val="3649336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2A004E-F8D3-4CF6-BE72-5ADB46224F15}" type="slidenum">
              <a:rPr lang="en-US"/>
              <a:pPr/>
              <a:t>14</a:t>
            </a:fld>
            <a:endParaRPr lang="en-US"/>
          </a:p>
        </p:txBody>
      </p:sp>
      <p:sp>
        <p:nvSpPr>
          <p:cNvPr id="148482" name="Rectangle 2"/>
          <p:cNvSpPr>
            <a:spLocks noGrp="1" noRot="1" noChangeAspect="1" noChangeArrowheads="1" noTextEdit="1"/>
          </p:cNvSpPr>
          <p:nvPr>
            <p:ph type="sldImg"/>
          </p:nvPr>
        </p:nvSpPr>
        <p:spPr>
          <a:ln/>
        </p:spPr>
      </p:sp>
      <p:sp>
        <p:nvSpPr>
          <p:cNvPr id="148483"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7970225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CF81F7-2E37-4EE7-AC85-DE8237759AA9}" type="slidenum">
              <a:rPr lang="it-IT"/>
              <a:pPr/>
              <a:t>47</a:t>
            </a:fld>
            <a:endParaRPr lang="it-IT"/>
          </a:p>
        </p:txBody>
      </p:sp>
      <p:sp>
        <p:nvSpPr>
          <p:cNvPr id="29698" name="Rectangle 2"/>
          <p:cNvSpPr>
            <a:spLocks noGrp="1" noRot="1" noChangeAspect="1" noChangeArrowheads="1" noTextEdit="1"/>
          </p:cNvSpPr>
          <p:nvPr>
            <p:ph type="sldImg"/>
          </p:nvPr>
        </p:nvSpPr>
        <p:spPr>
          <a:ln/>
        </p:spPr>
      </p:sp>
      <p:sp>
        <p:nvSpPr>
          <p:cNvPr id="29699"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31663788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AC21182-3425-422B-9166-08AA46574390}" type="slidenum">
              <a:rPr lang="it-IT"/>
              <a:pPr/>
              <a:t>48</a:t>
            </a:fld>
            <a:endParaRPr lang="it-IT"/>
          </a:p>
        </p:txBody>
      </p:sp>
      <p:sp>
        <p:nvSpPr>
          <p:cNvPr id="30722" name="Rectangle 2"/>
          <p:cNvSpPr>
            <a:spLocks noGrp="1" noRot="1" noChangeAspect="1" noChangeArrowheads="1" noTextEdit="1"/>
          </p:cNvSpPr>
          <p:nvPr>
            <p:ph type="sldImg"/>
          </p:nvPr>
        </p:nvSpPr>
        <p:spPr>
          <a:ln/>
        </p:spPr>
      </p:sp>
      <p:sp>
        <p:nvSpPr>
          <p:cNvPr id="3072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63166A9-05C2-4D9A-BAB7-D899029B5E95}" type="slidenum">
              <a:rPr lang="it-IT"/>
              <a:pPr/>
              <a:t>49</a:t>
            </a:fld>
            <a:endParaRPr lang="it-IT"/>
          </a:p>
        </p:txBody>
      </p:sp>
      <p:sp>
        <p:nvSpPr>
          <p:cNvPr id="31746" name="Rectangle 2"/>
          <p:cNvSpPr>
            <a:spLocks noGrp="1" noRot="1" noChangeAspect="1" noChangeArrowheads="1" noTextEdit="1"/>
          </p:cNvSpPr>
          <p:nvPr>
            <p:ph type="sldImg"/>
          </p:nvPr>
        </p:nvSpPr>
        <p:spPr>
          <a:ln/>
        </p:spPr>
      </p:sp>
      <p:sp>
        <p:nvSpPr>
          <p:cNvPr id="31747" name="Rectangle 3"/>
          <p:cNvSpPr>
            <a:spLocks noGrp="1" noChangeArrowheads="1"/>
          </p:cNvSpPr>
          <p:nvPr>
            <p:ph type="body" idx="1"/>
          </p:nvPr>
        </p:nvSpPr>
        <p:spPr/>
        <p:txBody>
          <a:bodyPr/>
          <a:lstStyle/>
          <a:p>
            <a:endParaRPr lang="it-IT"/>
          </a:p>
        </p:txBody>
      </p:sp>
    </p:spTree>
    <p:extLst>
      <p:ext uri="{BB962C8B-B14F-4D97-AF65-F5344CB8AC3E}">
        <p14:creationId xmlns:p14="http://schemas.microsoft.com/office/powerpoint/2010/main" val="17727745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9E7E9B-B834-4726-90C8-06D419A96D3B}" type="slidenum">
              <a:rPr lang="it-IT"/>
              <a:pPr/>
              <a:t>51</a:t>
            </a:fld>
            <a:endParaRPr lang="it-IT"/>
          </a:p>
        </p:txBody>
      </p:sp>
      <p:sp>
        <p:nvSpPr>
          <p:cNvPr id="33794" name="Rectangle 2"/>
          <p:cNvSpPr>
            <a:spLocks noGrp="1" noRot="1" noChangeAspect="1" noChangeArrowheads="1" noTextEdit="1"/>
          </p:cNvSpPr>
          <p:nvPr>
            <p:ph type="sldImg"/>
          </p:nvPr>
        </p:nvSpPr>
        <p:spPr>
          <a:ln/>
        </p:spPr>
      </p:sp>
      <p:sp>
        <p:nvSpPr>
          <p:cNvPr id="33795" name="Rectangle 3"/>
          <p:cNvSpPr>
            <a:spLocks noGrp="1" noChangeArrowheads="1"/>
          </p:cNvSpPr>
          <p:nvPr>
            <p:ph type="body" idx="1"/>
          </p:nvPr>
        </p:nvSpPr>
        <p:spPr/>
        <p:txBody>
          <a:bodyPr/>
          <a:lstStyle/>
          <a:p>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en-US"/>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9/26/2021</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427384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9/26/2021</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1854446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en-US"/>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9/26/2021</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886713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9/26/2021</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1958277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en-US"/>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67F275EF-51C1-4EFF-A7DD-3E2EBE883FD7}" type="datetimeFigureOut">
              <a:rPr lang="en-US" smtClean="0"/>
              <a:t>9/26/2021</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00874717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data 4"/>
          <p:cNvSpPr>
            <a:spLocks noGrp="1"/>
          </p:cNvSpPr>
          <p:nvPr>
            <p:ph type="dt" sz="half" idx="10"/>
          </p:nvPr>
        </p:nvSpPr>
        <p:spPr/>
        <p:txBody>
          <a:bodyPr/>
          <a:lstStyle/>
          <a:p>
            <a:fld id="{67F275EF-51C1-4EFF-A7DD-3E2EBE883FD7}" type="datetimeFigureOut">
              <a:rPr lang="en-US" smtClean="0"/>
              <a:t>9/26/2021</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314810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en-US"/>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7" name="Segnaposto data 6"/>
          <p:cNvSpPr>
            <a:spLocks noGrp="1"/>
          </p:cNvSpPr>
          <p:nvPr>
            <p:ph type="dt" sz="half" idx="10"/>
          </p:nvPr>
        </p:nvSpPr>
        <p:spPr/>
        <p:txBody>
          <a:bodyPr/>
          <a:lstStyle/>
          <a:p>
            <a:fld id="{67F275EF-51C1-4EFF-A7DD-3E2EBE883FD7}" type="datetimeFigureOut">
              <a:rPr lang="en-US" smtClean="0"/>
              <a:t>9/26/2021</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602253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en-US"/>
          </a:p>
        </p:txBody>
      </p:sp>
      <p:sp>
        <p:nvSpPr>
          <p:cNvPr id="3" name="Segnaposto data 2"/>
          <p:cNvSpPr>
            <a:spLocks noGrp="1"/>
          </p:cNvSpPr>
          <p:nvPr>
            <p:ph type="dt" sz="half" idx="10"/>
          </p:nvPr>
        </p:nvSpPr>
        <p:spPr/>
        <p:txBody>
          <a:bodyPr/>
          <a:lstStyle/>
          <a:p>
            <a:fld id="{67F275EF-51C1-4EFF-A7DD-3E2EBE883FD7}" type="datetimeFigureOut">
              <a:rPr lang="en-US" smtClean="0"/>
              <a:t>9/26/2021</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2352240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7F275EF-51C1-4EFF-A7DD-3E2EBE883FD7}" type="datetimeFigureOut">
              <a:rPr lang="en-US" smtClean="0"/>
              <a:t>9/26/2021</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209734995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en-US"/>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67F275EF-51C1-4EFF-A7DD-3E2EBE883FD7}" type="datetimeFigureOut">
              <a:rPr lang="en-US" smtClean="0"/>
              <a:t>9/26/2021</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420832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en-US"/>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67F275EF-51C1-4EFF-A7DD-3E2EBE883FD7}" type="datetimeFigureOut">
              <a:rPr lang="en-US" smtClean="0"/>
              <a:t>9/26/2021</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476057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en-US"/>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F275EF-51C1-4EFF-A7DD-3E2EBE883FD7}" type="datetimeFigureOut">
              <a:rPr lang="en-US" smtClean="0"/>
              <a:t>9/26/2021</a:t>
            </a:fld>
            <a:endParaRPr lang="en-US"/>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E6D4C8-6795-44FE-93AA-42BD498265A0}" type="slidenum">
              <a:rPr lang="en-US" smtClean="0"/>
              <a:t>‹N›</a:t>
            </a:fld>
            <a:endParaRPr lang="en-US"/>
          </a:p>
        </p:txBody>
      </p:sp>
    </p:spTree>
    <p:extLst>
      <p:ext uri="{BB962C8B-B14F-4D97-AF65-F5344CB8AC3E}">
        <p14:creationId xmlns:p14="http://schemas.microsoft.com/office/powerpoint/2010/main" val="4076010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png"/><Relationship Id="rId1" Type="http://schemas.openxmlformats.org/officeDocument/2006/relationships/slideLayout" Target="../slideLayouts/slideLayout7.xml"/><Relationship Id="rId4" Type="http://schemas.openxmlformats.org/officeDocument/2006/relationships/image" Target="../media/image56.jpg"/></Relationships>
</file>

<file path=ppt/slides/_rels/slide11.xml.rels><?xml version="1.0" encoding="UTF-8" standalone="yes"?>
<Relationships xmlns="http://schemas.openxmlformats.org/package/2006/relationships"><Relationship Id="rId8" Type="http://schemas.openxmlformats.org/officeDocument/2006/relationships/image" Target="../media/image59.wmf"/><Relationship Id="rId3" Type="http://schemas.openxmlformats.org/officeDocument/2006/relationships/oleObject" Target="../embeddings/oleObject11.bin"/><Relationship Id="rId7"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58.wmf"/><Relationship Id="rId5" Type="http://schemas.openxmlformats.org/officeDocument/2006/relationships/oleObject" Target="../embeddings/oleObject12.bin"/><Relationship Id="rId4" Type="http://schemas.openxmlformats.org/officeDocument/2006/relationships/image" Target="../media/image57.wmf"/></Relationships>
</file>

<file path=ppt/slides/_rels/slide12.xml.rels><?xml version="1.0" encoding="UTF-8" standalone="yes"?>
<Relationships xmlns="http://schemas.openxmlformats.org/package/2006/relationships"><Relationship Id="rId8" Type="http://schemas.openxmlformats.org/officeDocument/2006/relationships/image" Target="../media/image62.wmf"/><Relationship Id="rId3" Type="http://schemas.openxmlformats.org/officeDocument/2006/relationships/oleObject" Target="../embeddings/oleObject14.bin"/><Relationship Id="rId7"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61.wmf"/><Relationship Id="rId5" Type="http://schemas.openxmlformats.org/officeDocument/2006/relationships/oleObject" Target="../embeddings/oleObject15.bin"/><Relationship Id="rId10" Type="http://schemas.openxmlformats.org/officeDocument/2006/relationships/image" Target="../media/image63.wmf"/><Relationship Id="rId4" Type="http://schemas.openxmlformats.org/officeDocument/2006/relationships/image" Target="../media/image60.wmf"/><Relationship Id="rId9" Type="http://schemas.openxmlformats.org/officeDocument/2006/relationships/oleObject" Target="../embeddings/oleObject17.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20.bin"/><Relationship Id="rId13" Type="http://schemas.openxmlformats.org/officeDocument/2006/relationships/image" Target="../media/image66.wmf"/><Relationship Id="rId18" Type="http://schemas.openxmlformats.org/officeDocument/2006/relationships/oleObject" Target="../embeddings/oleObject25.bin"/><Relationship Id="rId26" Type="http://schemas.openxmlformats.org/officeDocument/2006/relationships/oleObject" Target="../embeddings/oleObject29.bin"/><Relationship Id="rId3" Type="http://schemas.openxmlformats.org/officeDocument/2006/relationships/notesSlide" Target="../notesSlides/notesSlide4.xml"/><Relationship Id="rId21" Type="http://schemas.openxmlformats.org/officeDocument/2006/relationships/image" Target="../media/image70.wmf"/><Relationship Id="rId7" Type="http://schemas.openxmlformats.org/officeDocument/2006/relationships/image" Target="../media/image64.wmf"/><Relationship Id="rId12" Type="http://schemas.openxmlformats.org/officeDocument/2006/relationships/oleObject" Target="../embeddings/oleObject22.bin"/><Relationship Id="rId17" Type="http://schemas.openxmlformats.org/officeDocument/2006/relationships/image" Target="../media/image68.wmf"/><Relationship Id="rId25" Type="http://schemas.openxmlformats.org/officeDocument/2006/relationships/image" Target="../media/image72.wmf"/><Relationship Id="rId2" Type="http://schemas.openxmlformats.org/officeDocument/2006/relationships/slideLayout" Target="../slideLayouts/slideLayout7.xml"/><Relationship Id="rId16" Type="http://schemas.openxmlformats.org/officeDocument/2006/relationships/oleObject" Target="../embeddings/oleObject24.bin"/><Relationship Id="rId20" Type="http://schemas.openxmlformats.org/officeDocument/2006/relationships/oleObject" Target="../embeddings/oleObject26.bin"/><Relationship Id="rId29" Type="http://schemas.openxmlformats.org/officeDocument/2006/relationships/image" Target="../media/image74.wmf"/><Relationship Id="rId1" Type="http://schemas.openxmlformats.org/officeDocument/2006/relationships/vmlDrawing" Target="../drawings/vmlDrawing6.vml"/><Relationship Id="rId6" Type="http://schemas.openxmlformats.org/officeDocument/2006/relationships/oleObject" Target="../embeddings/oleObject19.bin"/><Relationship Id="rId11" Type="http://schemas.openxmlformats.org/officeDocument/2006/relationships/image" Target="../media/image65.wmf"/><Relationship Id="rId24" Type="http://schemas.openxmlformats.org/officeDocument/2006/relationships/oleObject" Target="../embeddings/oleObject28.bin"/><Relationship Id="rId5" Type="http://schemas.openxmlformats.org/officeDocument/2006/relationships/image" Target="../media/image62.wmf"/><Relationship Id="rId15" Type="http://schemas.openxmlformats.org/officeDocument/2006/relationships/image" Target="../media/image67.wmf"/><Relationship Id="rId23" Type="http://schemas.openxmlformats.org/officeDocument/2006/relationships/image" Target="../media/image71.wmf"/><Relationship Id="rId28" Type="http://schemas.openxmlformats.org/officeDocument/2006/relationships/oleObject" Target="../embeddings/oleObject30.bin"/><Relationship Id="rId10" Type="http://schemas.openxmlformats.org/officeDocument/2006/relationships/oleObject" Target="../embeddings/oleObject21.bin"/><Relationship Id="rId19" Type="http://schemas.openxmlformats.org/officeDocument/2006/relationships/image" Target="../media/image69.wmf"/><Relationship Id="rId4" Type="http://schemas.openxmlformats.org/officeDocument/2006/relationships/oleObject" Target="../embeddings/oleObject18.bin"/><Relationship Id="rId9" Type="http://schemas.openxmlformats.org/officeDocument/2006/relationships/image" Target="../media/image63.wmf"/><Relationship Id="rId14" Type="http://schemas.openxmlformats.org/officeDocument/2006/relationships/oleObject" Target="../embeddings/oleObject23.bin"/><Relationship Id="rId22" Type="http://schemas.openxmlformats.org/officeDocument/2006/relationships/oleObject" Target="../embeddings/oleObject27.bin"/><Relationship Id="rId27" Type="http://schemas.openxmlformats.org/officeDocument/2006/relationships/image" Target="../media/image73.wmf"/></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33.bin"/><Relationship Id="rId13" Type="http://schemas.openxmlformats.org/officeDocument/2006/relationships/image" Target="../media/image79.wmf"/><Relationship Id="rId3" Type="http://schemas.openxmlformats.org/officeDocument/2006/relationships/notesSlide" Target="../notesSlides/notesSlide5.xml"/><Relationship Id="rId7" Type="http://schemas.openxmlformats.org/officeDocument/2006/relationships/image" Target="../media/image76.wmf"/><Relationship Id="rId12" Type="http://schemas.openxmlformats.org/officeDocument/2006/relationships/oleObject" Target="../embeddings/oleObject35.bin"/><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oleObject" Target="../embeddings/oleObject32.bin"/><Relationship Id="rId11" Type="http://schemas.openxmlformats.org/officeDocument/2006/relationships/image" Target="../media/image78.wmf"/><Relationship Id="rId5" Type="http://schemas.openxmlformats.org/officeDocument/2006/relationships/image" Target="../media/image75.wmf"/><Relationship Id="rId15" Type="http://schemas.openxmlformats.org/officeDocument/2006/relationships/image" Target="../media/image80.wmf"/><Relationship Id="rId10" Type="http://schemas.openxmlformats.org/officeDocument/2006/relationships/oleObject" Target="../embeddings/oleObject34.bin"/><Relationship Id="rId4" Type="http://schemas.openxmlformats.org/officeDocument/2006/relationships/oleObject" Target="../embeddings/oleObject31.bin"/><Relationship Id="rId9" Type="http://schemas.openxmlformats.org/officeDocument/2006/relationships/image" Target="../media/image77.wmf"/><Relationship Id="rId14" Type="http://schemas.openxmlformats.org/officeDocument/2006/relationships/oleObject" Target="../embeddings/oleObject36.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image" Target="../media/image82.wmf"/><Relationship Id="rId5" Type="http://schemas.openxmlformats.org/officeDocument/2006/relationships/oleObject" Target="../embeddings/oleObject38.bin"/><Relationship Id="rId4" Type="http://schemas.openxmlformats.org/officeDocument/2006/relationships/image" Target="../media/image81.wmf"/></Relationships>
</file>

<file path=ppt/slides/_rels/slide16.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png"/><Relationship Id="rId7" Type="http://schemas.openxmlformats.org/officeDocument/2006/relationships/image" Target="../media/image88.jpg"/><Relationship Id="rId2" Type="http://schemas.openxmlformats.org/officeDocument/2006/relationships/image" Target="../media/image83.jpeg"/><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86.jpeg"/><Relationship Id="rId4" Type="http://schemas.openxmlformats.org/officeDocument/2006/relationships/image" Target="../media/image85.png"/><Relationship Id="rId9" Type="http://schemas.openxmlformats.org/officeDocument/2006/relationships/image" Target="../media/image90.gif"/></Relationships>
</file>

<file path=ppt/slides/_rels/slide17.xml.rels><?xml version="1.0" encoding="UTF-8" standalone="yes"?>
<Relationships xmlns="http://schemas.openxmlformats.org/package/2006/relationships"><Relationship Id="rId8" Type="http://schemas.openxmlformats.org/officeDocument/2006/relationships/image" Target="../media/image94.png"/><Relationship Id="rId3" Type="http://schemas.openxmlformats.org/officeDocument/2006/relationships/image" Target="../media/image56.jpg"/><Relationship Id="rId7" Type="http://schemas.openxmlformats.org/officeDocument/2006/relationships/image" Target="../media/image93.wmf"/><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91.wmf"/><Relationship Id="rId5" Type="http://schemas.openxmlformats.org/officeDocument/2006/relationships/oleObject" Target="../embeddings/oleObject39.bin"/><Relationship Id="rId4" Type="http://schemas.openxmlformats.org/officeDocument/2006/relationships/image" Target="../media/image92.jpg"/><Relationship Id="rId9" Type="http://schemas.openxmlformats.org/officeDocument/2006/relationships/image" Target="../media/image95.png"/></Relationships>
</file>

<file path=ppt/slides/_rels/slide18.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image" Target="../media/image96.png"/><Relationship Id="rId1" Type="http://schemas.openxmlformats.org/officeDocument/2006/relationships/slideLayout" Target="../slideLayouts/slideLayout7.xml"/><Relationship Id="rId4" Type="http://schemas.openxmlformats.org/officeDocument/2006/relationships/image" Target="../media/image98.emf"/></Relationships>
</file>

<file path=ppt/slides/_rels/slide19.xml.rels><?xml version="1.0" encoding="UTF-8" standalone="yes"?>
<Relationships xmlns="http://schemas.openxmlformats.org/package/2006/relationships"><Relationship Id="rId8" Type="http://schemas.openxmlformats.org/officeDocument/2006/relationships/image" Target="../media/image99.wmf"/><Relationship Id="rId13" Type="http://schemas.openxmlformats.org/officeDocument/2006/relationships/image" Target="../media/image101.wmf"/><Relationship Id="rId3" Type="http://schemas.openxmlformats.org/officeDocument/2006/relationships/image" Target="../media/image102.jpg"/><Relationship Id="rId7" Type="http://schemas.openxmlformats.org/officeDocument/2006/relationships/oleObject" Target="../embeddings/oleObject40.bin"/><Relationship Id="rId12" Type="http://schemas.openxmlformats.org/officeDocument/2006/relationships/oleObject" Target="../embeddings/oleObject42.bin"/><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image" Target="../media/image103.png"/><Relationship Id="rId11" Type="http://schemas.openxmlformats.org/officeDocument/2006/relationships/image" Target="../media/image100.wmf"/><Relationship Id="rId5" Type="http://schemas.openxmlformats.org/officeDocument/2006/relationships/image" Target="../media/image85.png"/><Relationship Id="rId10" Type="http://schemas.openxmlformats.org/officeDocument/2006/relationships/oleObject" Target="../embeddings/oleObject41.bin"/><Relationship Id="rId4" Type="http://schemas.openxmlformats.org/officeDocument/2006/relationships/image" Target="../media/image84.png"/><Relationship Id="rId9" Type="http://schemas.openxmlformats.org/officeDocument/2006/relationships/image" Target="../media/image104.pn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109.jpeg"/><Relationship Id="rId3" Type="http://schemas.openxmlformats.org/officeDocument/2006/relationships/oleObject" Target="../embeddings/oleObject43.bin"/><Relationship Id="rId7" Type="http://schemas.openxmlformats.org/officeDocument/2006/relationships/image" Target="../media/image108.jpg"/><Relationship Id="rId12" Type="http://schemas.openxmlformats.org/officeDocument/2006/relationships/image" Target="../media/image107.wmf"/><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106.wmf"/><Relationship Id="rId11" Type="http://schemas.openxmlformats.org/officeDocument/2006/relationships/oleObject" Target="../embeddings/oleObject45.bin"/><Relationship Id="rId5" Type="http://schemas.openxmlformats.org/officeDocument/2006/relationships/oleObject" Target="../embeddings/oleObject44.bin"/><Relationship Id="rId10" Type="http://schemas.openxmlformats.org/officeDocument/2006/relationships/image" Target="../media/image111.jpeg"/><Relationship Id="rId4" Type="http://schemas.openxmlformats.org/officeDocument/2006/relationships/image" Target="../media/image105.wmf"/><Relationship Id="rId9" Type="http://schemas.openxmlformats.org/officeDocument/2006/relationships/image" Target="../media/image110.png"/></Relationships>
</file>

<file path=ppt/slides/_rels/slide21.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image" Target="../media/image112.png"/><Relationship Id="rId1" Type="http://schemas.openxmlformats.org/officeDocument/2006/relationships/slideLayout" Target="../slideLayouts/slideLayout7.xml"/><Relationship Id="rId5" Type="http://schemas.openxmlformats.org/officeDocument/2006/relationships/image" Target="../media/image115.jpg"/><Relationship Id="rId4" Type="http://schemas.openxmlformats.org/officeDocument/2006/relationships/image" Target="../media/image114.jpeg"/></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46.bin"/><Relationship Id="rId7" Type="http://schemas.openxmlformats.org/officeDocument/2006/relationships/image" Target="../media/image117.wmf"/><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oleObject" Target="../embeddings/oleObject47.bin"/><Relationship Id="rId5" Type="http://schemas.openxmlformats.org/officeDocument/2006/relationships/image" Target="../media/image118.png"/><Relationship Id="rId4" Type="http://schemas.openxmlformats.org/officeDocument/2006/relationships/image" Target="../media/image116.wmf"/></Relationships>
</file>

<file path=ppt/slides/_rels/slide2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png"/><Relationship Id="rId1" Type="http://schemas.openxmlformats.org/officeDocument/2006/relationships/slideLayout" Target="../slideLayouts/slideLayout7.xml"/><Relationship Id="rId4" Type="http://schemas.openxmlformats.org/officeDocument/2006/relationships/image" Target="../media/image121.png"/></Relationships>
</file>

<file path=ppt/slides/_rels/slide24.xml.rels><?xml version="1.0" encoding="UTF-8" standalone="yes"?>
<Relationships xmlns="http://schemas.openxmlformats.org/package/2006/relationships"><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image" Target="../media/image123.png"/><Relationship Id="rId1" Type="http://schemas.openxmlformats.org/officeDocument/2006/relationships/slideLayout" Target="../slideLayouts/slideLayout7.xml"/><Relationship Id="rId5" Type="http://schemas.openxmlformats.org/officeDocument/2006/relationships/image" Target="../media/image126.png"/><Relationship Id="rId4" Type="http://schemas.openxmlformats.org/officeDocument/2006/relationships/image" Target="../media/image125.png"/></Relationships>
</file>

<file path=ppt/slides/_rels/slide26.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127.wmf"/><Relationship Id="rId5" Type="http://schemas.openxmlformats.org/officeDocument/2006/relationships/oleObject" Target="../embeddings/oleObject48.bin"/><Relationship Id="rId4" Type="http://schemas.openxmlformats.org/officeDocument/2006/relationships/image" Target="../media/image129.png"/></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51.bin"/><Relationship Id="rId3" Type="http://schemas.openxmlformats.org/officeDocument/2006/relationships/oleObject" Target="../embeddings/oleObject49.bin"/><Relationship Id="rId7" Type="http://schemas.openxmlformats.org/officeDocument/2006/relationships/image" Target="../media/image131.wmf"/><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oleObject" Target="../embeddings/oleObject50.bin"/><Relationship Id="rId11" Type="http://schemas.openxmlformats.org/officeDocument/2006/relationships/image" Target="../media/image133.wmf"/><Relationship Id="rId5" Type="http://schemas.openxmlformats.org/officeDocument/2006/relationships/image" Target="../media/image134.png"/><Relationship Id="rId10" Type="http://schemas.openxmlformats.org/officeDocument/2006/relationships/oleObject" Target="../embeddings/oleObject52.bin"/><Relationship Id="rId4" Type="http://schemas.openxmlformats.org/officeDocument/2006/relationships/image" Target="../media/image130.wmf"/><Relationship Id="rId9" Type="http://schemas.openxmlformats.org/officeDocument/2006/relationships/image" Target="../media/image132.wmf"/></Relationships>
</file>

<file path=ppt/slides/_rels/slide28.xml.rels><?xml version="1.0" encoding="UTF-8" standalone="yes"?>
<Relationships xmlns="http://schemas.openxmlformats.org/package/2006/relationships"><Relationship Id="rId8" Type="http://schemas.openxmlformats.org/officeDocument/2006/relationships/image" Target="../media/image139.png"/><Relationship Id="rId3" Type="http://schemas.openxmlformats.org/officeDocument/2006/relationships/image" Target="../media/image138.png"/><Relationship Id="rId7" Type="http://schemas.openxmlformats.org/officeDocument/2006/relationships/image" Target="../media/image136.wmf"/><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oleObject" Target="../embeddings/oleObject54.bin"/><Relationship Id="rId5" Type="http://schemas.openxmlformats.org/officeDocument/2006/relationships/image" Target="../media/image135.wmf"/><Relationship Id="rId10" Type="http://schemas.openxmlformats.org/officeDocument/2006/relationships/image" Target="../media/image137.wmf"/><Relationship Id="rId4" Type="http://schemas.openxmlformats.org/officeDocument/2006/relationships/oleObject" Target="../embeddings/oleObject53.bin"/><Relationship Id="rId9" Type="http://schemas.openxmlformats.org/officeDocument/2006/relationships/oleObject" Target="../embeddings/oleObject55.bin"/></Relationships>
</file>

<file path=ppt/slides/_rels/slide29.xml.rels><?xml version="1.0" encoding="UTF-8" standalone="yes"?>
<Relationships xmlns="http://schemas.openxmlformats.org/package/2006/relationships"><Relationship Id="rId8" Type="http://schemas.openxmlformats.org/officeDocument/2006/relationships/image" Target="../media/image143.jpeg"/><Relationship Id="rId3" Type="http://schemas.openxmlformats.org/officeDocument/2006/relationships/oleObject" Target="../embeddings/oleObject56.bin"/><Relationship Id="rId7" Type="http://schemas.openxmlformats.org/officeDocument/2006/relationships/image" Target="../media/image142.jpeg"/><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image" Target="../media/image141.wmf"/><Relationship Id="rId5" Type="http://schemas.openxmlformats.org/officeDocument/2006/relationships/oleObject" Target="../embeddings/oleObject57.bin"/><Relationship Id="rId4" Type="http://schemas.openxmlformats.org/officeDocument/2006/relationships/image" Target="../media/image140.wmf"/><Relationship Id="rId9" Type="http://schemas.openxmlformats.org/officeDocument/2006/relationships/image" Target="../media/image144.jpe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gif"/><Relationship Id="rId3" Type="http://schemas.openxmlformats.org/officeDocument/2006/relationships/image" Target="../media/image6.png"/><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image" Target="../media/image5.jpeg"/><Relationship Id="rId1" Type="http://schemas.openxmlformats.org/officeDocument/2006/relationships/slideLayout" Target="../slideLayouts/slideLayout7.xml"/><Relationship Id="rId6" Type="http://schemas.openxmlformats.org/officeDocument/2006/relationships/image" Target="../media/image9.gif"/><Relationship Id="rId11" Type="http://schemas.openxmlformats.org/officeDocument/2006/relationships/image" Target="../media/image14.gif"/><Relationship Id="rId5" Type="http://schemas.openxmlformats.org/officeDocument/2006/relationships/image" Target="../media/image8.png"/><Relationship Id="rId15" Type="http://schemas.openxmlformats.org/officeDocument/2006/relationships/image" Target="../media/image18.jpe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jpeg"/><Relationship Id="rId14" Type="http://schemas.openxmlformats.org/officeDocument/2006/relationships/image" Target="../media/image17.jpeg"/></Relationships>
</file>

<file path=ppt/slides/_rels/slide30.xml.rels><?xml version="1.0" encoding="UTF-8" standalone="yes"?>
<Relationships xmlns="http://schemas.openxmlformats.org/package/2006/relationships"><Relationship Id="rId8" Type="http://schemas.openxmlformats.org/officeDocument/2006/relationships/image" Target="../media/image148.jpg"/><Relationship Id="rId3" Type="http://schemas.openxmlformats.org/officeDocument/2006/relationships/oleObject" Target="../embeddings/oleObject58.bin"/><Relationship Id="rId7" Type="http://schemas.openxmlformats.org/officeDocument/2006/relationships/image" Target="../media/image34.jpeg"/><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image" Target="../media/image147.jpeg"/><Relationship Id="rId5" Type="http://schemas.openxmlformats.org/officeDocument/2006/relationships/image" Target="../media/image128.jpeg"/><Relationship Id="rId10" Type="http://schemas.openxmlformats.org/officeDocument/2006/relationships/image" Target="../media/image146.wmf"/><Relationship Id="rId4" Type="http://schemas.openxmlformats.org/officeDocument/2006/relationships/image" Target="../media/image145.wmf"/><Relationship Id="rId9" Type="http://schemas.openxmlformats.org/officeDocument/2006/relationships/oleObject" Target="../embeddings/oleObject59.bin"/></Relationships>
</file>

<file path=ppt/slides/_rels/slide31.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image" Target="../media/image149.jp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156.png"/><Relationship Id="rId3" Type="http://schemas.openxmlformats.org/officeDocument/2006/relationships/image" Target="../media/image20.jpeg"/><Relationship Id="rId7" Type="http://schemas.openxmlformats.org/officeDocument/2006/relationships/image" Target="../media/image155.png"/><Relationship Id="rId12" Type="http://schemas.openxmlformats.org/officeDocument/2006/relationships/image" Target="../media/image151.wmf"/><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image" Target="../media/image154.jpg"/><Relationship Id="rId11" Type="http://schemas.openxmlformats.org/officeDocument/2006/relationships/oleObject" Target="../embeddings/oleObject60.bin"/><Relationship Id="rId5" Type="http://schemas.openxmlformats.org/officeDocument/2006/relationships/image" Target="../media/image153.png"/><Relationship Id="rId10" Type="http://schemas.openxmlformats.org/officeDocument/2006/relationships/image" Target="../media/image158.jpeg"/><Relationship Id="rId4" Type="http://schemas.openxmlformats.org/officeDocument/2006/relationships/image" Target="../media/image152.png"/><Relationship Id="rId9" Type="http://schemas.openxmlformats.org/officeDocument/2006/relationships/image" Target="../media/image157.jpeg"/></Relationships>
</file>

<file path=ppt/slides/_rels/slide33.xml.rels><?xml version="1.0" encoding="UTF-8" standalone="yes"?>
<Relationships xmlns="http://schemas.openxmlformats.org/package/2006/relationships"><Relationship Id="rId3" Type="http://schemas.openxmlformats.org/officeDocument/2006/relationships/image" Target="../media/image160.jpeg"/><Relationship Id="rId2" Type="http://schemas.openxmlformats.org/officeDocument/2006/relationships/image" Target="../media/image15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8" Type="http://schemas.openxmlformats.org/officeDocument/2006/relationships/image" Target="../media/image166.png"/><Relationship Id="rId3" Type="http://schemas.openxmlformats.org/officeDocument/2006/relationships/image" Target="../media/image162.png"/><Relationship Id="rId7" Type="http://schemas.openxmlformats.org/officeDocument/2006/relationships/image" Target="../media/image119.png"/><Relationship Id="rId2" Type="http://schemas.openxmlformats.org/officeDocument/2006/relationships/image" Target="../media/image161.png"/><Relationship Id="rId1" Type="http://schemas.openxmlformats.org/officeDocument/2006/relationships/slideLayout" Target="../slideLayouts/slideLayout7.xml"/><Relationship Id="rId6" Type="http://schemas.openxmlformats.org/officeDocument/2006/relationships/image" Target="../media/image165.png"/><Relationship Id="rId5" Type="http://schemas.openxmlformats.org/officeDocument/2006/relationships/image" Target="../media/image164.png"/><Relationship Id="rId10" Type="http://schemas.openxmlformats.org/officeDocument/2006/relationships/image" Target="../media/image120.png"/><Relationship Id="rId4" Type="http://schemas.openxmlformats.org/officeDocument/2006/relationships/image" Target="../media/image163.png"/><Relationship Id="rId9" Type="http://schemas.openxmlformats.org/officeDocument/2006/relationships/image" Target="../media/image121.png"/></Relationships>
</file>

<file path=ppt/slides/_rels/slide35.xml.rels><?xml version="1.0" encoding="UTF-8" standalone="yes"?>
<Relationships xmlns="http://schemas.openxmlformats.org/package/2006/relationships"><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image" Target="../media/image167.png"/><Relationship Id="rId1" Type="http://schemas.openxmlformats.org/officeDocument/2006/relationships/slideLayout" Target="../slideLayouts/slideLayout7.xml"/><Relationship Id="rId6" Type="http://schemas.openxmlformats.org/officeDocument/2006/relationships/image" Target="../media/image171.png"/><Relationship Id="rId5" Type="http://schemas.openxmlformats.org/officeDocument/2006/relationships/image" Target="../media/image170.jpeg"/><Relationship Id="rId4" Type="http://schemas.openxmlformats.org/officeDocument/2006/relationships/image" Target="../media/image169.png"/></Relationships>
</file>

<file path=ppt/slides/_rels/slide36.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37.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3.jpeg"/><Relationship Id="rId1" Type="http://schemas.openxmlformats.org/officeDocument/2006/relationships/slideLayout" Target="../slideLayouts/slideLayout7.xml"/><Relationship Id="rId6" Type="http://schemas.openxmlformats.org/officeDocument/2006/relationships/image" Target="../media/image177.png"/><Relationship Id="rId5" Type="http://schemas.openxmlformats.org/officeDocument/2006/relationships/image" Target="../media/image176.jpg"/><Relationship Id="rId4" Type="http://schemas.openxmlformats.org/officeDocument/2006/relationships/image" Target="../media/image175.jpg"/></Relationships>
</file>

<file path=ppt/slides/_rels/slide38.xml.rels><?xml version="1.0" encoding="UTF-8" standalone="yes"?>
<Relationships xmlns="http://schemas.openxmlformats.org/package/2006/relationships"><Relationship Id="rId3" Type="http://schemas.openxmlformats.org/officeDocument/2006/relationships/image" Target="../media/image179.png"/><Relationship Id="rId2" Type="http://schemas.openxmlformats.org/officeDocument/2006/relationships/image" Target="../media/image178.png"/><Relationship Id="rId1" Type="http://schemas.openxmlformats.org/officeDocument/2006/relationships/slideLayout" Target="../slideLayouts/slideLayout7.xml"/><Relationship Id="rId5" Type="http://schemas.openxmlformats.org/officeDocument/2006/relationships/image" Target="../media/image181.png"/><Relationship Id="rId4" Type="http://schemas.openxmlformats.org/officeDocument/2006/relationships/image" Target="../media/image180.png"/></Relationships>
</file>

<file path=ppt/slides/_rels/slide39.xml.rels><?xml version="1.0" encoding="UTF-8" standalone="yes"?>
<Relationships xmlns="http://schemas.openxmlformats.org/package/2006/relationships"><Relationship Id="rId3" Type="http://schemas.openxmlformats.org/officeDocument/2006/relationships/image" Target="../media/image183.png"/><Relationship Id="rId2" Type="http://schemas.openxmlformats.org/officeDocument/2006/relationships/image" Target="../media/image182.jpg"/><Relationship Id="rId1" Type="http://schemas.openxmlformats.org/officeDocument/2006/relationships/slideLayout" Target="../slideLayouts/slideLayout7.xml"/><Relationship Id="rId5" Type="http://schemas.openxmlformats.org/officeDocument/2006/relationships/image" Target="../media/image185.png"/><Relationship Id="rId4" Type="http://schemas.openxmlformats.org/officeDocument/2006/relationships/image" Target="../media/image184.jpg"/></Relationships>
</file>

<file path=ppt/slides/_rels/slide4.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40.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41.xml.rels><?xml version="1.0" encoding="UTF-8" standalone="yes"?>
<Relationships xmlns="http://schemas.openxmlformats.org/package/2006/relationships"><Relationship Id="rId8" Type="http://schemas.openxmlformats.org/officeDocument/2006/relationships/image" Target="../media/image188.wmf"/><Relationship Id="rId3" Type="http://schemas.openxmlformats.org/officeDocument/2006/relationships/oleObject" Target="../embeddings/oleObject61.bin"/><Relationship Id="rId7" Type="http://schemas.openxmlformats.org/officeDocument/2006/relationships/oleObject" Target="../embeddings/oleObject63.bin"/><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image" Target="../media/image187.wmf"/><Relationship Id="rId5" Type="http://schemas.openxmlformats.org/officeDocument/2006/relationships/oleObject" Target="../embeddings/oleObject62.bin"/><Relationship Id="rId10" Type="http://schemas.openxmlformats.org/officeDocument/2006/relationships/image" Target="../media/image189.wmf"/><Relationship Id="rId4" Type="http://schemas.openxmlformats.org/officeDocument/2006/relationships/image" Target="../media/image186.wmf"/><Relationship Id="rId9" Type="http://schemas.openxmlformats.org/officeDocument/2006/relationships/oleObject" Target="../embeddings/oleObject64.bin"/></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8" Type="http://schemas.openxmlformats.org/officeDocument/2006/relationships/image" Target="../media/image192.wmf"/><Relationship Id="rId13" Type="http://schemas.openxmlformats.org/officeDocument/2006/relationships/oleObject" Target="../embeddings/oleObject70.bin"/><Relationship Id="rId18" Type="http://schemas.openxmlformats.org/officeDocument/2006/relationships/image" Target="../media/image197.wmf"/><Relationship Id="rId3" Type="http://schemas.openxmlformats.org/officeDocument/2006/relationships/oleObject" Target="../embeddings/oleObject65.bin"/><Relationship Id="rId7" Type="http://schemas.openxmlformats.org/officeDocument/2006/relationships/oleObject" Target="../embeddings/oleObject67.bin"/><Relationship Id="rId12" Type="http://schemas.openxmlformats.org/officeDocument/2006/relationships/image" Target="../media/image194.wmf"/><Relationship Id="rId17" Type="http://schemas.openxmlformats.org/officeDocument/2006/relationships/oleObject" Target="../embeddings/oleObject72.bin"/><Relationship Id="rId2" Type="http://schemas.openxmlformats.org/officeDocument/2006/relationships/slideLayout" Target="../slideLayouts/slideLayout7.xml"/><Relationship Id="rId16" Type="http://schemas.openxmlformats.org/officeDocument/2006/relationships/image" Target="../media/image196.wmf"/><Relationship Id="rId1" Type="http://schemas.openxmlformats.org/officeDocument/2006/relationships/vmlDrawing" Target="../drawings/vmlDrawing20.vml"/><Relationship Id="rId6" Type="http://schemas.openxmlformats.org/officeDocument/2006/relationships/image" Target="../media/image191.wmf"/><Relationship Id="rId11" Type="http://schemas.openxmlformats.org/officeDocument/2006/relationships/oleObject" Target="../embeddings/oleObject69.bin"/><Relationship Id="rId5" Type="http://schemas.openxmlformats.org/officeDocument/2006/relationships/oleObject" Target="../embeddings/oleObject66.bin"/><Relationship Id="rId15" Type="http://schemas.openxmlformats.org/officeDocument/2006/relationships/oleObject" Target="../embeddings/oleObject71.bin"/><Relationship Id="rId10" Type="http://schemas.openxmlformats.org/officeDocument/2006/relationships/image" Target="../media/image193.wmf"/><Relationship Id="rId4" Type="http://schemas.openxmlformats.org/officeDocument/2006/relationships/image" Target="../media/image190.wmf"/><Relationship Id="rId9" Type="http://schemas.openxmlformats.org/officeDocument/2006/relationships/oleObject" Target="../embeddings/oleObject68.bin"/><Relationship Id="rId14" Type="http://schemas.openxmlformats.org/officeDocument/2006/relationships/image" Target="../media/image195.wmf"/></Relationships>
</file>

<file path=ppt/slides/_rels/slide44.xml.rels><?xml version="1.0" encoding="UTF-8" standalone="yes"?>
<Relationships xmlns="http://schemas.openxmlformats.org/package/2006/relationships"><Relationship Id="rId8" Type="http://schemas.openxmlformats.org/officeDocument/2006/relationships/image" Target="../media/image200.wmf"/><Relationship Id="rId13" Type="http://schemas.openxmlformats.org/officeDocument/2006/relationships/oleObject" Target="../embeddings/oleObject78.bin"/><Relationship Id="rId3" Type="http://schemas.openxmlformats.org/officeDocument/2006/relationships/oleObject" Target="../embeddings/oleObject73.bin"/><Relationship Id="rId7" Type="http://schemas.openxmlformats.org/officeDocument/2006/relationships/oleObject" Target="../embeddings/oleObject75.bin"/><Relationship Id="rId12" Type="http://schemas.openxmlformats.org/officeDocument/2006/relationships/image" Target="../media/image202.wmf"/><Relationship Id="rId2" Type="http://schemas.openxmlformats.org/officeDocument/2006/relationships/slideLayout" Target="../slideLayouts/slideLayout7.xml"/><Relationship Id="rId16" Type="http://schemas.openxmlformats.org/officeDocument/2006/relationships/image" Target="../media/image204.wmf"/><Relationship Id="rId1" Type="http://schemas.openxmlformats.org/officeDocument/2006/relationships/vmlDrawing" Target="../drawings/vmlDrawing21.vml"/><Relationship Id="rId6" Type="http://schemas.openxmlformats.org/officeDocument/2006/relationships/image" Target="../media/image199.wmf"/><Relationship Id="rId11" Type="http://schemas.openxmlformats.org/officeDocument/2006/relationships/oleObject" Target="../embeddings/oleObject77.bin"/><Relationship Id="rId5" Type="http://schemas.openxmlformats.org/officeDocument/2006/relationships/oleObject" Target="../embeddings/oleObject74.bin"/><Relationship Id="rId15" Type="http://schemas.openxmlformats.org/officeDocument/2006/relationships/oleObject" Target="../embeddings/oleObject79.bin"/><Relationship Id="rId10" Type="http://schemas.openxmlformats.org/officeDocument/2006/relationships/image" Target="../media/image201.wmf"/><Relationship Id="rId4" Type="http://schemas.openxmlformats.org/officeDocument/2006/relationships/image" Target="../media/image198.wmf"/><Relationship Id="rId9" Type="http://schemas.openxmlformats.org/officeDocument/2006/relationships/oleObject" Target="../embeddings/oleObject76.bin"/><Relationship Id="rId14" Type="http://schemas.openxmlformats.org/officeDocument/2006/relationships/image" Target="../media/image203.wmf"/></Relationships>
</file>

<file path=ppt/slides/_rels/slide45.xml.rels><?xml version="1.0" encoding="UTF-8" standalone="yes"?>
<Relationships xmlns="http://schemas.openxmlformats.org/package/2006/relationships"><Relationship Id="rId8" Type="http://schemas.openxmlformats.org/officeDocument/2006/relationships/image" Target="../media/image207.wmf"/><Relationship Id="rId13" Type="http://schemas.openxmlformats.org/officeDocument/2006/relationships/oleObject" Target="../embeddings/oleObject85.bin"/><Relationship Id="rId18" Type="http://schemas.openxmlformats.org/officeDocument/2006/relationships/image" Target="../media/image189.wmf"/><Relationship Id="rId3" Type="http://schemas.openxmlformats.org/officeDocument/2006/relationships/oleObject" Target="../embeddings/oleObject80.bin"/><Relationship Id="rId7" Type="http://schemas.openxmlformats.org/officeDocument/2006/relationships/oleObject" Target="../embeddings/oleObject82.bin"/><Relationship Id="rId12" Type="http://schemas.openxmlformats.org/officeDocument/2006/relationships/image" Target="../media/image209.wmf"/><Relationship Id="rId17" Type="http://schemas.openxmlformats.org/officeDocument/2006/relationships/oleObject" Target="../embeddings/oleObject64.bin"/><Relationship Id="rId2" Type="http://schemas.openxmlformats.org/officeDocument/2006/relationships/slideLayout" Target="../slideLayouts/slideLayout7.xml"/><Relationship Id="rId16" Type="http://schemas.openxmlformats.org/officeDocument/2006/relationships/image" Target="../media/image211.wmf"/><Relationship Id="rId1" Type="http://schemas.openxmlformats.org/officeDocument/2006/relationships/vmlDrawing" Target="../drawings/vmlDrawing22.vml"/><Relationship Id="rId6" Type="http://schemas.openxmlformats.org/officeDocument/2006/relationships/image" Target="../media/image206.wmf"/><Relationship Id="rId11" Type="http://schemas.openxmlformats.org/officeDocument/2006/relationships/oleObject" Target="../embeddings/oleObject84.bin"/><Relationship Id="rId5" Type="http://schemas.openxmlformats.org/officeDocument/2006/relationships/oleObject" Target="../embeddings/oleObject81.bin"/><Relationship Id="rId15" Type="http://schemas.openxmlformats.org/officeDocument/2006/relationships/oleObject" Target="../embeddings/oleObject86.bin"/><Relationship Id="rId10" Type="http://schemas.openxmlformats.org/officeDocument/2006/relationships/image" Target="../media/image208.wmf"/><Relationship Id="rId4" Type="http://schemas.openxmlformats.org/officeDocument/2006/relationships/image" Target="../media/image205.wmf"/><Relationship Id="rId9" Type="http://schemas.openxmlformats.org/officeDocument/2006/relationships/oleObject" Target="../embeddings/oleObject83.bin"/><Relationship Id="rId14" Type="http://schemas.openxmlformats.org/officeDocument/2006/relationships/image" Target="../media/image210.wmf"/></Relationships>
</file>

<file path=ppt/slides/_rels/slide46.xml.rels><?xml version="1.0" encoding="UTF-8" standalone="yes"?>
<Relationships xmlns="http://schemas.openxmlformats.org/package/2006/relationships"><Relationship Id="rId8" Type="http://schemas.openxmlformats.org/officeDocument/2006/relationships/image" Target="../media/image214.wmf"/><Relationship Id="rId3" Type="http://schemas.openxmlformats.org/officeDocument/2006/relationships/oleObject" Target="../embeddings/oleObject87.bin"/><Relationship Id="rId7" Type="http://schemas.openxmlformats.org/officeDocument/2006/relationships/oleObject" Target="../embeddings/oleObject89.bin"/><Relationship Id="rId2" Type="http://schemas.openxmlformats.org/officeDocument/2006/relationships/slideLayout" Target="../slideLayouts/slideLayout7.xml"/><Relationship Id="rId1" Type="http://schemas.openxmlformats.org/officeDocument/2006/relationships/vmlDrawing" Target="../drawings/vmlDrawing23.vml"/><Relationship Id="rId6" Type="http://schemas.openxmlformats.org/officeDocument/2006/relationships/image" Target="../media/image213.wmf"/><Relationship Id="rId5" Type="http://schemas.openxmlformats.org/officeDocument/2006/relationships/oleObject" Target="../embeddings/oleObject88.bin"/><Relationship Id="rId4" Type="http://schemas.openxmlformats.org/officeDocument/2006/relationships/image" Target="../media/image212.wmf"/></Relationships>
</file>

<file path=ppt/slides/_rels/slide47.xml.rels><?xml version="1.0" encoding="UTF-8" standalone="yes"?>
<Relationships xmlns="http://schemas.openxmlformats.org/package/2006/relationships"><Relationship Id="rId8" Type="http://schemas.openxmlformats.org/officeDocument/2006/relationships/image" Target="../media/image216.wmf"/><Relationship Id="rId13" Type="http://schemas.openxmlformats.org/officeDocument/2006/relationships/oleObject" Target="../embeddings/oleObject94.bin"/><Relationship Id="rId18" Type="http://schemas.openxmlformats.org/officeDocument/2006/relationships/image" Target="../media/image221.wmf"/><Relationship Id="rId3" Type="http://schemas.openxmlformats.org/officeDocument/2006/relationships/notesSlide" Target="../notesSlides/notesSlide6.xml"/><Relationship Id="rId7" Type="http://schemas.openxmlformats.org/officeDocument/2006/relationships/oleObject" Target="../embeddings/oleObject91.bin"/><Relationship Id="rId12" Type="http://schemas.openxmlformats.org/officeDocument/2006/relationships/image" Target="../media/image218.wmf"/><Relationship Id="rId17" Type="http://schemas.openxmlformats.org/officeDocument/2006/relationships/oleObject" Target="../embeddings/oleObject96.bin"/><Relationship Id="rId2" Type="http://schemas.openxmlformats.org/officeDocument/2006/relationships/slideLayout" Target="../slideLayouts/slideLayout7.xml"/><Relationship Id="rId16" Type="http://schemas.openxmlformats.org/officeDocument/2006/relationships/image" Target="../media/image220.wmf"/><Relationship Id="rId1" Type="http://schemas.openxmlformats.org/officeDocument/2006/relationships/vmlDrawing" Target="../drawings/vmlDrawing24.vml"/><Relationship Id="rId6" Type="http://schemas.openxmlformats.org/officeDocument/2006/relationships/image" Target="../media/image215.wmf"/><Relationship Id="rId11" Type="http://schemas.openxmlformats.org/officeDocument/2006/relationships/oleObject" Target="../embeddings/oleObject93.bin"/><Relationship Id="rId5" Type="http://schemas.openxmlformats.org/officeDocument/2006/relationships/oleObject" Target="../embeddings/oleObject90.bin"/><Relationship Id="rId15" Type="http://schemas.openxmlformats.org/officeDocument/2006/relationships/oleObject" Target="../embeddings/oleObject95.bin"/><Relationship Id="rId10" Type="http://schemas.openxmlformats.org/officeDocument/2006/relationships/image" Target="../media/image217.wmf"/><Relationship Id="rId4" Type="http://schemas.openxmlformats.org/officeDocument/2006/relationships/image" Target="../media/image222.png"/><Relationship Id="rId9" Type="http://schemas.openxmlformats.org/officeDocument/2006/relationships/oleObject" Target="../embeddings/oleObject92.bin"/><Relationship Id="rId14" Type="http://schemas.openxmlformats.org/officeDocument/2006/relationships/image" Target="../media/image219.wmf"/></Relationships>
</file>

<file path=ppt/slides/_rels/slide48.xml.rels><?xml version="1.0" encoding="UTF-8" standalone="yes"?>
<Relationships xmlns="http://schemas.openxmlformats.org/package/2006/relationships"><Relationship Id="rId3" Type="http://schemas.openxmlformats.org/officeDocument/2006/relationships/image" Target="../media/image223.gif"/><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224.jpg"/></Relationships>
</file>

<file path=ppt/slides/_rels/slide49.xml.rels><?xml version="1.0" encoding="UTF-8" standalone="yes"?>
<Relationships xmlns="http://schemas.openxmlformats.org/package/2006/relationships"><Relationship Id="rId8" Type="http://schemas.openxmlformats.org/officeDocument/2006/relationships/oleObject" Target="../embeddings/oleObject99.bin"/><Relationship Id="rId13" Type="http://schemas.openxmlformats.org/officeDocument/2006/relationships/image" Target="../media/image229.wmf"/><Relationship Id="rId3" Type="http://schemas.openxmlformats.org/officeDocument/2006/relationships/notesSlide" Target="../notesSlides/notesSlide8.xml"/><Relationship Id="rId7" Type="http://schemas.openxmlformats.org/officeDocument/2006/relationships/image" Target="../media/image226.wmf"/><Relationship Id="rId12" Type="http://schemas.openxmlformats.org/officeDocument/2006/relationships/oleObject" Target="../embeddings/oleObject101.bin"/><Relationship Id="rId2" Type="http://schemas.openxmlformats.org/officeDocument/2006/relationships/slideLayout" Target="../slideLayouts/slideLayout7.xml"/><Relationship Id="rId1" Type="http://schemas.openxmlformats.org/officeDocument/2006/relationships/vmlDrawing" Target="../drawings/vmlDrawing25.vml"/><Relationship Id="rId6" Type="http://schemas.openxmlformats.org/officeDocument/2006/relationships/oleObject" Target="../embeddings/oleObject98.bin"/><Relationship Id="rId11" Type="http://schemas.openxmlformats.org/officeDocument/2006/relationships/image" Target="../media/image228.wmf"/><Relationship Id="rId5" Type="http://schemas.openxmlformats.org/officeDocument/2006/relationships/image" Target="../media/image225.wmf"/><Relationship Id="rId10" Type="http://schemas.openxmlformats.org/officeDocument/2006/relationships/oleObject" Target="../embeddings/oleObject100.bin"/><Relationship Id="rId4" Type="http://schemas.openxmlformats.org/officeDocument/2006/relationships/oleObject" Target="../embeddings/oleObject97.bin"/><Relationship Id="rId9" Type="http://schemas.openxmlformats.org/officeDocument/2006/relationships/image" Target="../media/image227.wmf"/></Relationships>
</file>

<file path=ppt/slides/_rels/slide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231.jpg"/><Relationship Id="rId2" Type="http://schemas.openxmlformats.org/officeDocument/2006/relationships/slideLayout" Target="../slideLayouts/slideLayout7.xml"/><Relationship Id="rId1" Type="http://schemas.openxmlformats.org/officeDocument/2006/relationships/vmlDrawing" Target="../drawings/vmlDrawing26.vml"/><Relationship Id="rId5" Type="http://schemas.openxmlformats.org/officeDocument/2006/relationships/image" Target="../media/image230.wmf"/><Relationship Id="rId4" Type="http://schemas.openxmlformats.org/officeDocument/2006/relationships/oleObject" Target="../embeddings/oleObject102.bin"/></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3.jpg"/><Relationship Id="rId5" Type="http://schemas.openxmlformats.org/officeDocument/2006/relationships/image" Target="../media/image22.jpg"/><Relationship Id="rId4" Type="http://schemas.openxmlformats.org/officeDocument/2006/relationships/image" Target="../media/image21.jpeg"/></Relationships>
</file>

<file path=ppt/slides/_rels/slide53.xml.rels><?xml version="1.0" encoding="UTF-8" standalone="yes"?>
<Relationships xmlns="http://schemas.openxmlformats.org/package/2006/relationships"><Relationship Id="rId8" Type="http://schemas.openxmlformats.org/officeDocument/2006/relationships/image" Target="../media/image234.wmf"/><Relationship Id="rId13" Type="http://schemas.openxmlformats.org/officeDocument/2006/relationships/image" Target="../media/image237.jpg"/><Relationship Id="rId3" Type="http://schemas.openxmlformats.org/officeDocument/2006/relationships/oleObject" Target="../embeddings/oleObject103.bin"/><Relationship Id="rId7" Type="http://schemas.openxmlformats.org/officeDocument/2006/relationships/oleObject" Target="../embeddings/oleObject105.bin"/><Relationship Id="rId12" Type="http://schemas.openxmlformats.org/officeDocument/2006/relationships/image" Target="../media/image236.wmf"/><Relationship Id="rId2" Type="http://schemas.openxmlformats.org/officeDocument/2006/relationships/slideLayout" Target="../slideLayouts/slideLayout7.xml"/><Relationship Id="rId1" Type="http://schemas.openxmlformats.org/officeDocument/2006/relationships/vmlDrawing" Target="../drawings/vmlDrawing27.vml"/><Relationship Id="rId6" Type="http://schemas.openxmlformats.org/officeDocument/2006/relationships/image" Target="../media/image233.wmf"/><Relationship Id="rId11" Type="http://schemas.openxmlformats.org/officeDocument/2006/relationships/oleObject" Target="../embeddings/oleObject107.bin"/><Relationship Id="rId5" Type="http://schemas.openxmlformats.org/officeDocument/2006/relationships/oleObject" Target="../embeddings/oleObject104.bin"/><Relationship Id="rId10" Type="http://schemas.openxmlformats.org/officeDocument/2006/relationships/image" Target="../media/image235.wmf"/><Relationship Id="rId4" Type="http://schemas.openxmlformats.org/officeDocument/2006/relationships/image" Target="../media/image232.wmf"/><Relationship Id="rId9" Type="http://schemas.openxmlformats.org/officeDocument/2006/relationships/oleObject" Target="../embeddings/oleObject106.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28.vml"/><Relationship Id="rId5" Type="http://schemas.openxmlformats.org/officeDocument/2006/relationships/image" Target="../media/image238.wmf"/><Relationship Id="rId4" Type="http://schemas.openxmlformats.org/officeDocument/2006/relationships/oleObject" Target="../embeddings/oleObject108.bin"/></Relationships>
</file>

<file path=ppt/slides/_rels/slide55.xml.rels><?xml version="1.0" encoding="UTF-8" standalone="yes"?>
<Relationships xmlns="http://schemas.openxmlformats.org/package/2006/relationships"><Relationship Id="rId8" Type="http://schemas.openxmlformats.org/officeDocument/2006/relationships/oleObject" Target="../embeddings/oleObject111.bin"/><Relationship Id="rId3" Type="http://schemas.openxmlformats.org/officeDocument/2006/relationships/image" Target="../media/image129.png"/><Relationship Id="rId7" Type="http://schemas.openxmlformats.org/officeDocument/2006/relationships/image" Target="../media/image240.wmf"/><Relationship Id="rId2" Type="http://schemas.openxmlformats.org/officeDocument/2006/relationships/slideLayout" Target="../slideLayouts/slideLayout7.xml"/><Relationship Id="rId1" Type="http://schemas.openxmlformats.org/officeDocument/2006/relationships/vmlDrawing" Target="../drawings/vmlDrawing29.vml"/><Relationship Id="rId6" Type="http://schemas.openxmlformats.org/officeDocument/2006/relationships/oleObject" Target="../embeddings/oleObject110.bin"/><Relationship Id="rId5" Type="http://schemas.openxmlformats.org/officeDocument/2006/relationships/image" Target="../media/image239.wmf"/><Relationship Id="rId4" Type="http://schemas.openxmlformats.org/officeDocument/2006/relationships/oleObject" Target="../embeddings/oleObject109.bin"/><Relationship Id="rId9" Type="http://schemas.openxmlformats.org/officeDocument/2006/relationships/image" Target="../media/image241.wmf"/></Relationships>
</file>

<file path=ppt/slides/_rels/slide56.xml.rels><?xml version="1.0" encoding="UTF-8" standalone="yes"?>
<Relationships xmlns="http://schemas.openxmlformats.org/package/2006/relationships"><Relationship Id="rId3" Type="http://schemas.openxmlformats.org/officeDocument/2006/relationships/oleObject" Target="../embeddings/oleObject112.bin"/><Relationship Id="rId7" Type="http://schemas.openxmlformats.org/officeDocument/2006/relationships/image" Target="../media/image245.jpeg"/><Relationship Id="rId2" Type="http://schemas.openxmlformats.org/officeDocument/2006/relationships/slideLayout" Target="../slideLayouts/slideLayout7.xml"/><Relationship Id="rId1" Type="http://schemas.openxmlformats.org/officeDocument/2006/relationships/vmlDrawing" Target="../drawings/vmlDrawing30.vml"/><Relationship Id="rId6" Type="http://schemas.openxmlformats.org/officeDocument/2006/relationships/image" Target="../media/image244.png"/><Relationship Id="rId5" Type="http://schemas.openxmlformats.org/officeDocument/2006/relationships/image" Target="../media/image243.png"/><Relationship Id="rId4" Type="http://schemas.openxmlformats.org/officeDocument/2006/relationships/image" Target="../media/image242.wmf"/></Relationships>
</file>

<file path=ppt/slides/_rels/slide57.xml.rels><?xml version="1.0" encoding="UTF-8" standalone="yes"?>
<Relationships xmlns="http://schemas.openxmlformats.org/package/2006/relationships"><Relationship Id="rId3" Type="http://schemas.openxmlformats.org/officeDocument/2006/relationships/image" Target="../media/image247.jpg"/><Relationship Id="rId2" Type="http://schemas.openxmlformats.org/officeDocument/2006/relationships/image" Target="../media/image246.png"/><Relationship Id="rId1" Type="http://schemas.openxmlformats.org/officeDocument/2006/relationships/slideLayout" Target="../slideLayouts/slideLayout7.xml"/><Relationship Id="rId5" Type="http://schemas.openxmlformats.org/officeDocument/2006/relationships/image" Target="../media/image95.png"/><Relationship Id="rId4" Type="http://schemas.openxmlformats.org/officeDocument/2006/relationships/image" Target="../media/image248.png"/></Relationships>
</file>

<file path=ppt/slides/_rels/slide58.xml.rels><?xml version="1.0" encoding="UTF-8" standalone="yes"?>
<Relationships xmlns="http://schemas.openxmlformats.org/package/2006/relationships"><Relationship Id="rId8" Type="http://schemas.openxmlformats.org/officeDocument/2006/relationships/image" Target="../media/image250.wmf"/><Relationship Id="rId3" Type="http://schemas.openxmlformats.org/officeDocument/2006/relationships/notesSlide" Target="../notesSlides/notesSlide11.xml"/><Relationship Id="rId7" Type="http://schemas.openxmlformats.org/officeDocument/2006/relationships/oleObject" Target="../embeddings/oleObject114.bin"/><Relationship Id="rId2" Type="http://schemas.openxmlformats.org/officeDocument/2006/relationships/slideLayout" Target="../slideLayouts/slideLayout7.xml"/><Relationship Id="rId1" Type="http://schemas.openxmlformats.org/officeDocument/2006/relationships/vmlDrawing" Target="../drawings/vmlDrawing31.vml"/><Relationship Id="rId6" Type="http://schemas.openxmlformats.org/officeDocument/2006/relationships/image" Target="../media/image249.wmf"/><Relationship Id="rId5" Type="http://schemas.openxmlformats.org/officeDocument/2006/relationships/oleObject" Target="../embeddings/oleObject113.bin"/><Relationship Id="rId10" Type="http://schemas.openxmlformats.org/officeDocument/2006/relationships/image" Target="../media/image251.wmf"/><Relationship Id="rId4" Type="http://schemas.openxmlformats.org/officeDocument/2006/relationships/image" Target="../media/image252.png"/><Relationship Id="rId9" Type="http://schemas.openxmlformats.org/officeDocument/2006/relationships/oleObject" Target="../embeddings/oleObject115.bin"/></Relationships>
</file>

<file path=ppt/slides/_rels/slide59.xml.rels><?xml version="1.0" encoding="UTF-8" standalone="yes"?>
<Relationships xmlns="http://schemas.openxmlformats.org/package/2006/relationships"><Relationship Id="rId8" Type="http://schemas.openxmlformats.org/officeDocument/2006/relationships/image" Target="../media/image255.wmf"/><Relationship Id="rId3" Type="http://schemas.openxmlformats.org/officeDocument/2006/relationships/oleObject" Target="../embeddings/oleObject116.bin"/><Relationship Id="rId7" Type="http://schemas.openxmlformats.org/officeDocument/2006/relationships/oleObject" Target="../embeddings/oleObject118.bin"/><Relationship Id="rId2" Type="http://schemas.openxmlformats.org/officeDocument/2006/relationships/slideLayout" Target="../slideLayouts/slideLayout7.xml"/><Relationship Id="rId1" Type="http://schemas.openxmlformats.org/officeDocument/2006/relationships/vmlDrawing" Target="../drawings/vmlDrawing32.vml"/><Relationship Id="rId6" Type="http://schemas.openxmlformats.org/officeDocument/2006/relationships/image" Target="../media/image254.wmf"/><Relationship Id="rId5" Type="http://schemas.openxmlformats.org/officeDocument/2006/relationships/oleObject" Target="../embeddings/oleObject117.bin"/><Relationship Id="rId4" Type="http://schemas.openxmlformats.org/officeDocument/2006/relationships/image" Target="../media/image253.wmf"/><Relationship Id="rId9" Type="http://schemas.openxmlformats.org/officeDocument/2006/relationships/image" Target="../media/image256.emf"/></Relationships>
</file>

<file path=ppt/slides/_rels/slide6.xml.rels><?xml version="1.0" encoding="UTF-8" standalone="yes"?>
<Relationships xmlns="http://schemas.openxmlformats.org/package/2006/relationships"><Relationship Id="rId8" Type="http://schemas.openxmlformats.org/officeDocument/2006/relationships/image" Target="../media/image29.jpg"/><Relationship Id="rId13" Type="http://schemas.openxmlformats.org/officeDocument/2006/relationships/image" Target="../media/image34.jpeg"/><Relationship Id="rId3" Type="http://schemas.openxmlformats.org/officeDocument/2006/relationships/notesSlide" Target="../notesSlides/notesSlide2.xml"/><Relationship Id="rId7" Type="http://schemas.openxmlformats.org/officeDocument/2006/relationships/image" Target="../media/image28.wmf"/><Relationship Id="rId12" Type="http://schemas.openxmlformats.org/officeDocument/2006/relationships/image" Target="../media/image33.jp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32.jpg"/><Relationship Id="rId5" Type="http://schemas.openxmlformats.org/officeDocument/2006/relationships/image" Target="../media/image27.wmf"/><Relationship Id="rId10" Type="http://schemas.openxmlformats.org/officeDocument/2006/relationships/image" Target="../media/image31.jpg"/><Relationship Id="rId4" Type="http://schemas.openxmlformats.org/officeDocument/2006/relationships/oleObject" Target="../embeddings/oleObject1.bin"/><Relationship Id="rId9" Type="http://schemas.openxmlformats.org/officeDocument/2006/relationships/image" Target="../media/image30.jpeg"/><Relationship Id="rId14" Type="http://schemas.openxmlformats.org/officeDocument/2006/relationships/image" Target="../media/image35.jpeg"/></Relationships>
</file>

<file path=ppt/slides/_rels/slide60.xml.rels><?xml version="1.0" encoding="UTF-8" standalone="yes"?>
<Relationships xmlns="http://schemas.openxmlformats.org/package/2006/relationships"><Relationship Id="rId3" Type="http://schemas.openxmlformats.org/officeDocument/2006/relationships/image" Target="../media/image258.png"/><Relationship Id="rId2" Type="http://schemas.openxmlformats.org/officeDocument/2006/relationships/image" Target="../media/image257.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openxmlformats.org/officeDocument/2006/relationships/image" Target="../media/image260.jpg"/><Relationship Id="rId2" Type="http://schemas.openxmlformats.org/officeDocument/2006/relationships/image" Target="../media/image259.pn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261.png"/><Relationship Id="rId7" Type="http://schemas.openxmlformats.org/officeDocument/2006/relationships/image" Target="../media/image265.jp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264.png"/><Relationship Id="rId5" Type="http://schemas.openxmlformats.org/officeDocument/2006/relationships/image" Target="../media/image263.png"/><Relationship Id="rId4" Type="http://schemas.openxmlformats.org/officeDocument/2006/relationships/image" Target="../media/image262.png"/></Relationships>
</file>

<file path=ppt/slides/_rels/slide63.xml.rels><?xml version="1.0" encoding="UTF-8" standalone="yes"?>
<Relationships xmlns="http://schemas.openxmlformats.org/package/2006/relationships"><Relationship Id="rId8" Type="http://schemas.openxmlformats.org/officeDocument/2006/relationships/image" Target="../media/image271.png"/><Relationship Id="rId3" Type="http://schemas.openxmlformats.org/officeDocument/2006/relationships/image" Target="../media/image267.png"/><Relationship Id="rId7" Type="http://schemas.openxmlformats.org/officeDocument/2006/relationships/image" Target="../media/image270.png"/><Relationship Id="rId2" Type="http://schemas.openxmlformats.org/officeDocument/2006/relationships/image" Target="../media/image266.png"/><Relationship Id="rId1" Type="http://schemas.openxmlformats.org/officeDocument/2006/relationships/slideLayout" Target="../slideLayouts/slideLayout7.xml"/><Relationship Id="rId6" Type="http://schemas.openxmlformats.org/officeDocument/2006/relationships/image" Target="../media/image269.png"/><Relationship Id="rId5" Type="http://schemas.openxmlformats.org/officeDocument/2006/relationships/image" Target="../media/image268.png"/><Relationship Id="rId4" Type="http://schemas.openxmlformats.org/officeDocument/2006/relationships/image" Target="../media/image265.jpg"/></Relationships>
</file>

<file path=ppt/slides/_rels/slide64.xml.rels><?xml version="1.0" encoding="UTF-8" standalone="yes"?>
<Relationships xmlns="http://schemas.openxmlformats.org/package/2006/relationships"><Relationship Id="rId3" Type="http://schemas.openxmlformats.org/officeDocument/2006/relationships/image" Target="../media/image273.png"/><Relationship Id="rId7" Type="http://schemas.openxmlformats.org/officeDocument/2006/relationships/image" Target="../media/image277.jpeg"/><Relationship Id="rId2" Type="http://schemas.openxmlformats.org/officeDocument/2006/relationships/image" Target="../media/image272.png"/><Relationship Id="rId1" Type="http://schemas.openxmlformats.org/officeDocument/2006/relationships/slideLayout" Target="../slideLayouts/slideLayout7.xml"/><Relationship Id="rId6" Type="http://schemas.openxmlformats.org/officeDocument/2006/relationships/image" Target="../media/image276.jpeg"/><Relationship Id="rId5" Type="http://schemas.openxmlformats.org/officeDocument/2006/relationships/image" Target="../media/image275.png"/><Relationship Id="rId4" Type="http://schemas.openxmlformats.org/officeDocument/2006/relationships/image" Target="../media/image274.jpe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279.png"/><Relationship Id="rId2" Type="http://schemas.openxmlformats.org/officeDocument/2006/relationships/image" Target="../media/image278.pn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8" Type="http://schemas.openxmlformats.org/officeDocument/2006/relationships/image" Target="../media/image285.jpeg"/><Relationship Id="rId3" Type="http://schemas.openxmlformats.org/officeDocument/2006/relationships/image" Target="../media/image6.png"/><Relationship Id="rId7" Type="http://schemas.openxmlformats.org/officeDocument/2006/relationships/image" Target="../media/image284.png"/><Relationship Id="rId2" Type="http://schemas.openxmlformats.org/officeDocument/2006/relationships/image" Target="../media/image280.png"/><Relationship Id="rId1" Type="http://schemas.openxmlformats.org/officeDocument/2006/relationships/slideLayout" Target="../slideLayouts/slideLayout7.xml"/><Relationship Id="rId6" Type="http://schemas.openxmlformats.org/officeDocument/2006/relationships/image" Target="../media/image283.jpeg"/><Relationship Id="rId5" Type="http://schemas.openxmlformats.org/officeDocument/2006/relationships/image" Target="../media/image282.png"/><Relationship Id="rId4" Type="http://schemas.openxmlformats.org/officeDocument/2006/relationships/image" Target="../media/image281.gif"/><Relationship Id="rId9" Type="http://schemas.openxmlformats.org/officeDocument/2006/relationships/image" Target="../media/image272.pn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image" Target="../media/image40.wmf"/><Relationship Id="rId3" Type="http://schemas.openxmlformats.org/officeDocument/2006/relationships/notesSlide" Target="../notesSlides/notesSlide3.xml"/><Relationship Id="rId7" Type="http://schemas.openxmlformats.org/officeDocument/2006/relationships/image" Target="../media/image39.png"/><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image" Target="../media/image38.png"/><Relationship Id="rId5" Type="http://schemas.openxmlformats.org/officeDocument/2006/relationships/image" Target="../media/image36.wmf"/><Relationship Id="rId10" Type="http://schemas.openxmlformats.org/officeDocument/2006/relationships/image" Target="../media/image37.wmf"/><Relationship Id="rId4" Type="http://schemas.openxmlformats.org/officeDocument/2006/relationships/oleObject" Target="../embeddings/oleObject3.bin"/><Relationship Id="rId9"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8" Type="http://schemas.openxmlformats.org/officeDocument/2006/relationships/image" Target="../media/image43.wmf"/><Relationship Id="rId13" Type="http://schemas.openxmlformats.org/officeDocument/2006/relationships/oleObject" Target="../embeddings/oleObject10.bin"/><Relationship Id="rId3" Type="http://schemas.openxmlformats.org/officeDocument/2006/relationships/oleObject" Target="../embeddings/oleObject5.bin"/><Relationship Id="rId7" Type="http://schemas.openxmlformats.org/officeDocument/2006/relationships/oleObject" Target="../embeddings/oleObject7.bin"/><Relationship Id="rId12" Type="http://schemas.openxmlformats.org/officeDocument/2006/relationships/image" Target="../media/image45.wmf"/><Relationship Id="rId2" Type="http://schemas.openxmlformats.org/officeDocument/2006/relationships/slideLayout" Target="../slideLayouts/slideLayout7.xml"/><Relationship Id="rId16" Type="http://schemas.openxmlformats.org/officeDocument/2006/relationships/image" Target="../media/image48.jpg"/><Relationship Id="rId1" Type="http://schemas.openxmlformats.org/officeDocument/2006/relationships/vmlDrawing" Target="../drawings/vmlDrawing3.vml"/><Relationship Id="rId6" Type="http://schemas.openxmlformats.org/officeDocument/2006/relationships/image" Target="../media/image42.wmf"/><Relationship Id="rId11" Type="http://schemas.openxmlformats.org/officeDocument/2006/relationships/oleObject" Target="../embeddings/oleObject9.bin"/><Relationship Id="rId5" Type="http://schemas.openxmlformats.org/officeDocument/2006/relationships/oleObject" Target="../embeddings/oleObject6.bin"/><Relationship Id="rId15" Type="http://schemas.openxmlformats.org/officeDocument/2006/relationships/image" Target="../media/image47.jpg"/><Relationship Id="rId10" Type="http://schemas.openxmlformats.org/officeDocument/2006/relationships/image" Target="../media/image44.wmf"/><Relationship Id="rId4" Type="http://schemas.openxmlformats.org/officeDocument/2006/relationships/image" Target="../media/image41.wmf"/><Relationship Id="rId9" Type="http://schemas.openxmlformats.org/officeDocument/2006/relationships/oleObject" Target="../embeddings/oleObject8.bin"/><Relationship Id="rId14" Type="http://schemas.openxmlformats.org/officeDocument/2006/relationships/image" Target="../media/image46.wmf"/></Relationships>
</file>

<file path=ppt/slides/_rels/slide9.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eg"/><Relationship Id="rId1" Type="http://schemas.openxmlformats.org/officeDocument/2006/relationships/slideLayout" Target="../slideLayouts/slideLayout7.xml"/><Relationship Id="rId6" Type="http://schemas.openxmlformats.org/officeDocument/2006/relationships/image" Target="../media/image53.png"/><Relationship Id="rId5" Type="http://schemas.openxmlformats.org/officeDocument/2006/relationships/image" Target="../media/image52.jpg"/><Relationship Id="rId4" Type="http://schemas.openxmlformats.org/officeDocument/2006/relationships/image" Target="../media/image5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476586" y="1612444"/>
            <a:ext cx="4190827" cy="830997"/>
          </a:xfrm>
          <a:prstGeom prst="rect">
            <a:avLst/>
          </a:prstGeom>
          <a:noFill/>
        </p:spPr>
        <p:txBody>
          <a:bodyPr wrap="none" rtlCol="0">
            <a:spAutoFit/>
          </a:bodyPr>
          <a:lstStyle/>
          <a:p>
            <a:pPr algn="ctr"/>
            <a:r>
              <a:rPr lang="en-US" sz="2400" i="1" dirty="0" smtClean="0"/>
              <a:t>David Alesini</a:t>
            </a:r>
          </a:p>
          <a:p>
            <a:pPr algn="ctr"/>
            <a:r>
              <a:rPr lang="en-US" sz="2400" i="1" dirty="0" smtClean="0"/>
              <a:t>(INFN-LNF, Frascati, Rome, Italy)</a:t>
            </a:r>
            <a:endParaRPr lang="en-US" sz="2400" i="1" dirty="0"/>
          </a:p>
        </p:txBody>
      </p:sp>
      <p:sp>
        <p:nvSpPr>
          <p:cNvPr id="3" name="Rettangolo 2"/>
          <p:cNvSpPr/>
          <p:nvPr/>
        </p:nvSpPr>
        <p:spPr>
          <a:xfrm>
            <a:off x="-1" y="506895"/>
            <a:ext cx="9144000" cy="830997"/>
          </a:xfrm>
          <a:prstGeom prst="rect">
            <a:avLst/>
          </a:prstGeom>
        </p:spPr>
        <p:txBody>
          <a:bodyPr wrap="square">
            <a:spAutoFit/>
          </a:bodyPr>
          <a:lstStyle/>
          <a:p>
            <a:pPr algn="ctr"/>
            <a:r>
              <a:rPr lang="en-US" sz="4800" dirty="0" smtClean="0"/>
              <a:t>Linear Accelerators </a:t>
            </a:r>
          </a:p>
        </p:txBody>
      </p:sp>
      <p:pic>
        <p:nvPicPr>
          <p:cNvPr id="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9625" y="2671977"/>
            <a:ext cx="3453922" cy="2310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9" descr="C:\Users\David\Desktop\MASTER LEZIONI\CAS_2016\20080501_dc_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71999" y="2696191"/>
            <a:ext cx="3391080" cy="2262559"/>
          </a:xfrm>
          <a:prstGeom prst="rect">
            <a:avLst/>
          </a:prstGeom>
          <a:noFill/>
          <a:extLst>
            <a:ext uri="{909E8E84-426E-40DD-AFC4-6F175D3DCCD1}">
              <a14:hiddenFill xmlns:a14="http://schemas.microsoft.com/office/drawing/2010/main">
                <a:solidFill>
                  <a:srgbClr val="FFFFFF"/>
                </a:solidFill>
              </a14:hiddenFill>
            </a:ext>
          </a:extLst>
        </p:spPr>
      </p:pic>
      <p:pic>
        <p:nvPicPr>
          <p:cNvPr id="53251"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75820" y="5132293"/>
            <a:ext cx="2382216" cy="1565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598227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2"/>
          <p:cNvSpPr>
            <a:spLocks noChangeArrowheads="1"/>
          </p:cNvSpPr>
          <p:nvPr/>
        </p:nvSpPr>
        <p:spPr bwMode="auto">
          <a:xfrm>
            <a:off x="0" y="-1"/>
            <a:ext cx="9176497" cy="428625"/>
          </a:xfrm>
          <a:prstGeom prst="rect">
            <a:avLst/>
          </a:prstGeom>
          <a:noFill/>
          <a:ln w="9525">
            <a:noFill/>
            <a:miter lim="800000"/>
            <a:headEnd/>
            <a:tailEnd/>
          </a:ln>
          <a:effectLst/>
        </p:spPr>
        <p:txBody>
          <a:bodyPr anchor="ctr"/>
          <a:lstStyle/>
          <a:p>
            <a:pPr algn="ctr"/>
            <a:r>
              <a:rPr lang="en-US" altLang="en-US" sz="2800" b="1" cap="all" dirty="0" smtClean="0"/>
              <a:t>RF Accelerators : </a:t>
            </a:r>
            <a:r>
              <a:rPr lang="en-US" altLang="en-US" sz="2800" b="1" cap="all" dirty="0" err="1" smtClean="0"/>
              <a:t>Wideröe</a:t>
            </a:r>
            <a:r>
              <a:rPr lang="en-US" altLang="en-US" sz="2800" b="1" cap="all" dirty="0" smtClean="0"/>
              <a:t> “Drift Tube LINAC” (DTL)</a:t>
            </a:r>
            <a:endParaRPr lang="en-US" altLang="en-US" sz="2800" b="1" cap="all" dirty="0"/>
          </a:p>
        </p:txBody>
      </p:sp>
      <p:pic>
        <p:nvPicPr>
          <p:cNvPr id="20" name="Picture 18"/>
          <p:cNvPicPr>
            <a:picLocks noChangeAspect="1" noChangeArrowheads="1"/>
          </p:cNvPicPr>
          <p:nvPr/>
        </p:nvPicPr>
        <p:blipFill>
          <a:blip r:embed="rId2" cstate="print"/>
          <a:srcRect/>
          <a:stretch>
            <a:fillRect/>
          </a:stretch>
        </p:blipFill>
        <p:spPr>
          <a:xfrm>
            <a:off x="8111937" y="678747"/>
            <a:ext cx="1028700" cy="1441450"/>
          </a:xfrm>
          <a:prstGeom prst="rect">
            <a:avLst/>
          </a:prstGeom>
          <a:noFill/>
          <a:ln/>
        </p:spPr>
      </p:pic>
      <p:sp>
        <p:nvSpPr>
          <p:cNvPr id="22" name="Rectangle 5"/>
          <p:cNvSpPr>
            <a:spLocks noChangeArrowheads="1"/>
          </p:cNvSpPr>
          <p:nvPr/>
        </p:nvSpPr>
        <p:spPr bwMode="auto">
          <a:xfrm>
            <a:off x="0" y="678747"/>
            <a:ext cx="3806742" cy="2462213"/>
          </a:xfrm>
          <a:prstGeom prst="rect">
            <a:avLst/>
          </a:prstGeom>
          <a:noFill/>
          <a:ln w="38100">
            <a:noFill/>
            <a:miter lim="800000"/>
            <a:headEnd/>
            <a:tailEnd/>
          </a:ln>
          <a:effectLst/>
        </p:spPr>
        <p:txBody>
          <a:bodyPr wrap="square">
            <a:spAutoFit/>
          </a:bodyPr>
          <a:lstStyle/>
          <a:p>
            <a:pPr algn="just"/>
            <a:r>
              <a:rPr lang="en-US" altLang="en-US" sz="1400" dirty="0" smtClean="0"/>
              <a:t>Basic idea: the particles are accelerated by the electric field in the gap between electrodes connected alternatively to the poles of an AC generator.</a:t>
            </a:r>
            <a:r>
              <a:rPr lang="en-US" altLang="en-US" sz="1400" dirty="0"/>
              <a:t> </a:t>
            </a:r>
            <a:r>
              <a:rPr lang="en-US" altLang="en-US" sz="1400" dirty="0" smtClean="0"/>
              <a:t>This </a:t>
            </a:r>
            <a:r>
              <a:rPr lang="en-US" altLang="en-US" sz="1400" dirty="0"/>
              <a:t>original idea of </a:t>
            </a:r>
            <a:r>
              <a:rPr lang="en-US" altLang="en-US" sz="1400" b="1" dirty="0" err="1"/>
              <a:t>Ising</a:t>
            </a:r>
            <a:r>
              <a:rPr lang="en-US" altLang="en-US" sz="1400" dirty="0"/>
              <a:t> (1924) was implemented by </a:t>
            </a:r>
            <a:r>
              <a:rPr lang="en-US" altLang="en-US" sz="1400" b="1" dirty="0" err="1"/>
              <a:t>Wideroe</a:t>
            </a:r>
            <a:r>
              <a:rPr lang="en-US" altLang="en-US" sz="1400" dirty="0"/>
              <a:t> (1927) who applied a sine-wave voltage to a sequence of </a:t>
            </a:r>
            <a:r>
              <a:rPr lang="en-US" altLang="en-US" sz="1400" b="1" dirty="0"/>
              <a:t>drift tubes</a:t>
            </a:r>
            <a:r>
              <a:rPr lang="en-US" altLang="en-US" sz="1400" dirty="0"/>
              <a:t>. The particles </a:t>
            </a:r>
            <a:r>
              <a:rPr lang="en-US" altLang="en-US" sz="1400" b="1" dirty="0"/>
              <a:t>do not experience any force while travelling inside the tubes </a:t>
            </a:r>
            <a:r>
              <a:rPr lang="en-US" altLang="en-US" sz="1400" dirty="0"/>
              <a:t>(equipotential regions) and are </a:t>
            </a:r>
            <a:r>
              <a:rPr lang="en-US" altLang="en-US" sz="1400" b="1" dirty="0"/>
              <a:t>accelerated across the gaps</a:t>
            </a:r>
            <a:r>
              <a:rPr lang="en-US" altLang="en-US" sz="1400" dirty="0"/>
              <a:t>. This kind of structure is called </a:t>
            </a:r>
            <a:r>
              <a:rPr lang="en-US" altLang="en-US" sz="1400" b="1" dirty="0"/>
              <a:t>Drift Tube LINAC (DTL).</a:t>
            </a:r>
          </a:p>
          <a:p>
            <a:pPr algn="just"/>
            <a:endParaRPr lang="en-US" altLang="en-US" sz="1400" dirty="0"/>
          </a:p>
        </p:txBody>
      </p:sp>
      <p:pic>
        <p:nvPicPr>
          <p:cNvPr id="9" name="Picture 12" descr="fig2"/>
          <p:cNvPicPr>
            <a:picLocks noChangeAspect="1" noChangeArrowheads="1"/>
          </p:cNvPicPr>
          <p:nvPr/>
        </p:nvPicPr>
        <p:blipFill>
          <a:blip r:embed="rId3"/>
          <a:srcRect/>
          <a:stretch>
            <a:fillRect/>
          </a:stretch>
        </p:blipFill>
        <p:spPr bwMode="auto">
          <a:xfrm>
            <a:off x="3878460" y="800235"/>
            <a:ext cx="4160069" cy="1319962"/>
          </a:xfrm>
          <a:prstGeom prst="rect">
            <a:avLst/>
          </a:prstGeom>
          <a:noFill/>
          <a:ln w="9525">
            <a:noFill/>
            <a:miter lim="800000"/>
            <a:headEnd/>
            <a:tailEnd/>
          </a:ln>
        </p:spPr>
      </p:pic>
      <p:pic>
        <p:nvPicPr>
          <p:cNvPr id="2" name="Immagin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4257" y="4753888"/>
            <a:ext cx="7145123" cy="1813076"/>
          </a:xfrm>
          <a:prstGeom prst="rect">
            <a:avLst/>
          </a:prstGeom>
        </p:spPr>
      </p:pic>
      <p:grpSp>
        <p:nvGrpSpPr>
          <p:cNvPr id="28" name="Gruppo 27"/>
          <p:cNvGrpSpPr/>
          <p:nvPr/>
        </p:nvGrpSpPr>
        <p:grpSpPr>
          <a:xfrm>
            <a:off x="4446493" y="2420768"/>
            <a:ext cx="2967316" cy="412378"/>
            <a:chOff x="4446493" y="2250140"/>
            <a:chExt cx="2967316" cy="412378"/>
          </a:xfrm>
        </p:grpSpPr>
        <p:sp>
          <p:nvSpPr>
            <p:cNvPr id="3" name="Memoria ad accesso diretto 2"/>
            <p:cNvSpPr/>
            <p:nvPr/>
          </p:nvSpPr>
          <p:spPr>
            <a:xfrm>
              <a:off x="4446493"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2" name="Memoria ad accesso diretto 11"/>
            <p:cNvSpPr/>
            <p:nvPr/>
          </p:nvSpPr>
          <p:spPr>
            <a:xfrm>
              <a:off x="5226422" y="2250140"/>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Memoria ad accesso diretto 13"/>
            <p:cNvSpPr/>
            <p:nvPr/>
          </p:nvSpPr>
          <p:spPr>
            <a:xfrm>
              <a:off x="6006351"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Memoria ad accesso diretto 14"/>
            <p:cNvSpPr/>
            <p:nvPr/>
          </p:nvSpPr>
          <p:spPr>
            <a:xfrm>
              <a:off x="6786280"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grpSp>
        <p:nvGrpSpPr>
          <p:cNvPr id="11" name="Gruppo 10"/>
          <p:cNvGrpSpPr/>
          <p:nvPr/>
        </p:nvGrpSpPr>
        <p:grpSpPr>
          <a:xfrm>
            <a:off x="4975411" y="2626955"/>
            <a:ext cx="2029097" cy="8957"/>
            <a:chOff x="4975411" y="2456327"/>
            <a:chExt cx="2029097" cy="8957"/>
          </a:xfrm>
        </p:grpSpPr>
        <p:cxnSp>
          <p:nvCxnSpPr>
            <p:cNvPr id="23" name="Connettore 2 22"/>
            <p:cNvCxnSpPr/>
            <p:nvPr/>
          </p:nvCxnSpPr>
          <p:spPr>
            <a:xfrm flipH="1">
              <a:off x="6568049" y="2456327"/>
              <a:ext cx="436459"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H="1" flipV="1">
              <a:off x="4975411" y="2465280"/>
              <a:ext cx="436459" cy="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5731298" y="2465281"/>
              <a:ext cx="373666" cy="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uppo 26"/>
          <p:cNvGrpSpPr/>
          <p:nvPr/>
        </p:nvGrpSpPr>
        <p:grpSpPr>
          <a:xfrm>
            <a:off x="4993341" y="2636816"/>
            <a:ext cx="2011167" cy="8954"/>
            <a:chOff x="4984376" y="2796987"/>
            <a:chExt cx="2011167" cy="8954"/>
          </a:xfrm>
        </p:grpSpPr>
        <p:cxnSp>
          <p:nvCxnSpPr>
            <p:cNvPr id="5" name="Connettore 2 4"/>
            <p:cNvCxnSpPr/>
            <p:nvPr/>
          </p:nvCxnSpPr>
          <p:spPr>
            <a:xfrm flipV="1">
              <a:off x="4984376" y="2796987"/>
              <a:ext cx="436459" cy="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flipH="1">
              <a:off x="5740263" y="2796988"/>
              <a:ext cx="373666" cy="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a:off x="6559084" y="2805940"/>
              <a:ext cx="436459"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33" name="Ovale 32"/>
          <p:cNvSpPr/>
          <p:nvPr/>
        </p:nvSpPr>
        <p:spPr>
          <a:xfrm>
            <a:off x="4135642" y="2613048"/>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e 33"/>
          <p:cNvSpPr/>
          <p:nvPr/>
        </p:nvSpPr>
        <p:spPr>
          <a:xfrm>
            <a:off x="5141643" y="2604097"/>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e 34"/>
          <p:cNvSpPr/>
          <p:nvPr/>
        </p:nvSpPr>
        <p:spPr>
          <a:xfrm>
            <a:off x="5909166" y="2608116"/>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e 35"/>
          <p:cNvSpPr/>
          <p:nvPr/>
        </p:nvSpPr>
        <p:spPr>
          <a:xfrm>
            <a:off x="6738315" y="2613048"/>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Connettore 2 5"/>
          <p:cNvCxnSpPr/>
          <p:nvPr/>
        </p:nvCxnSpPr>
        <p:spPr>
          <a:xfrm>
            <a:off x="3636000" y="6525430"/>
            <a:ext cx="620559" cy="0"/>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3779004" y="6525430"/>
            <a:ext cx="360996" cy="369332"/>
          </a:xfrm>
          <a:prstGeom prst="rect">
            <a:avLst/>
          </a:prstGeom>
          <a:noFill/>
        </p:spPr>
        <p:txBody>
          <a:bodyPr wrap="none" rtlCol="0">
            <a:spAutoFit/>
          </a:bodyPr>
          <a:lstStyle/>
          <a:p>
            <a:r>
              <a:rPr lang="en-US" dirty="0" smtClean="0"/>
              <a:t>L</a:t>
            </a:r>
            <a:r>
              <a:rPr lang="en-US" baseline="-25000" dirty="0" smtClean="0"/>
              <a:t>1</a:t>
            </a:r>
            <a:endParaRPr lang="en-US" baseline="-25000" dirty="0"/>
          </a:p>
        </p:txBody>
      </p:sp>
      <p:cxnSp>
        <p:nvCxnSpPr>
          <p:cNvPr id="29" name="Connettore 2 28"/>
          <p:cNvCxnSpPr/>
          <p:nvPr/>
        </p:nvCxnSpPr>
        <p:spPr>
          <a:xfrm>
            <a:off x="5216685" y="6579076"/>
            <a:ext cx="927145" cy="6856"/>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CasellaDiTesto 29"/>
          <p:cNvSpPr txBox="1"/>
          <p:nvPr/>
        </p:nvSpPr>
        <p:spPr>
          <a:xfrm>
            <a:off x="5505400" y="6525430"/>
            <a:ext cx="362600" cy="369332"/>
          </a:xfrm>
          <a:prstGeom prst="rect">
            <a:avLst/>
          </a:prstGeom>
          <a:noFill/>
        </p:spPr>
        <p:txBody>
          <a:bodyPr wrap="none" rtlCol="0">
            <a:spAutoFit/>
          </a:bodyPr>
          <a:lstStyle/>
          <a:p>
            <a:r>
              <a:rPr lang="en-US" dirty="0" smtClean="0"/>
              <a:t>L</a:t>
            </a:r>
            <a:r>
              <a:rPr lang="en-US" baseline="-25000" dirty="0" smtClean="0"/>
              <a:t>n</a:t>
            </a:r>
            <a:endParaRPr lang="en-US" baseline="-25000" dirty="0"/>
          </a:p>
        </p:txBody>
      </p:sp>
      <p:sp>
        <p:nvSpPr>
          <p:cNvPr id="31" name="CasellaDiTesto 30"/>
          <p:cNvSpPr txBox="1"/>
          <p:nvPr/>
        </p:nvSpPr>
        <p:spPr>
          <a:xfrm>
            <a:off x="3622411" y="323288"/>
            <a:ext cx="1931683" cy="369332"/>
          </a:xfrm>
          <a:prstGeom prst="rect">
            <a:avLst/>
          </a:prstGeom>
          <a:noFill/>
        </p:spPr>
        <p:txBody>
          <a:bodyPr wrap="none" rtlCol="0">
            <a:spAutoFit/>
          </a:bodyPr>
          <a:lstStyle/>
          <a:p>
            <a:pPr algn="ctr"/>
            <a:r>
              <a:rPr lang="it-IT" b="1" i="1" dirty="0" smtClean="0"/>
              <a:t>(</a:t>
            </a:r>
            <a:r>
              <a:rPr lang="it-IT" b="1" i="1" dirty="0" err="1" smtClean="0"/>
              <a:t>protons</a:t>
            </a:r>
            <a:r>
              <a:rPr lang="it-IT" b="1" i="1" dirty="0" smtClean="0"/>
              <a:t> and </a:t>
            </a:r>
            <a:r>
              <a:rPr lang="it-IT" b="1" i="1" dirty="0" err="1" smtClean="0"/>
              <a:t>ions</a:t>
            </a:r>
            <a:r>
              <a:rPr lang="it-IT" b="1" i="1" dirty="0" smtClean="0"/>
              <a:t>)</a:t>
            </a:r>
            <a:endParaRPr lang="it-IT" b="1" i="1" dirty="0"/>
          </a:p>
        </p:txBody>
      </p:sp>
      <p:sp>
        <p:nvSpPr>
          <p:cNvPr id="16" name="Text Box 10"/>
          <p:cNvSpPr txBox="1">
            <a:spLocks noChangeArrowheads="1"/>
          </p:cNvSpPr>
          <p:nvPr/>
        </p:nvSpPr>
        <p:spPr bwMode="auto">
          <a:xfrm>
            <a:off x="107112" y="3248559"/>
            <a:ext cx="8962269" cy="2031325"/>
          </a:xfrm>
          <a:prstGeom prst="rect">
            <a:avLst/>
          </a:prstGeom>
          <a:noFill/>
          <a:ln w="9525">
            <a:noFill/>
            <a:miter lim="800000"/>
            <a:headEnd/>
            <a:tailEnd/>
          </a:ln>
          <a:effectLst/>
        </p:spPr>
        <p:txBody>
          <a:bodyPr wrap="square">
            <a:spAutoFit/>
          </a:bodyPr>
          <a:lstStyle/>
          <a:p>
            <a:pPr algn="just"/>
            <a:r>
              <a:rPr lang="en-US" altLang="en-US" sz="1400" b="0" dirty="0" smtClean="0">
                <a:sym typeface="Symbol"/>
              </a:rPr>
              <a:t></a:t>
            </a:r>
            <a:r>
              <a:rPr lang="en-US" altLang="en-US" sz="1400" b="0" dirty="0" smtClean="0"/>
              <a:t>If the </a:t>
            </a:r>
            <a:r>
              <a:rPr lang="en-US" altLang="en-US" sz="1400" b="1" dirty="0" smtClean="0"/>
              <a:t>length of the tubes (or, equivalently, the distances between the centers of the accelerating gaps) </a:t>
            </a:r>
            <a:r>
              <a:rPr lang="en-US" altLang="en-US" sz="1400" dirty="0" smtClean="0"/>
              <a:t>increases</a:t>
            </a:r>
            <a:r>
              <a:rPr lang="en-US" altLang="en-US" sz="1400" b="0" dirty="0" smtClean="0"/>
              <a:t> with the </a:t>
            </a:r>
            <a:r>
              <a:rPr lang="en-US" altLang="en-US" sz="1400" dirty="0" smtClean="0"/>
              <a:t>particle velocity </a:t>
            </a:r>
            <a:r>
              <a:rPr lang="en-US" altLang="en-US" sz="1400" b="0" dirty="0" smtClean="0"/>
              <a:t>during the acceleration such that the </a:t>
            </a:r>
            <a:r>
              <a:rPr lang="en-US" altLang="en-US" sz="1400" b="1" dirty="0" smtClean="0"/>
              <a:t>time of flight between gaps is kept constant and equal to half of the RF period, </a:t>
            </a:r>
            <a:r>
              <a:rPr lang="en-US" altLang="en-US" sz="1400" b="0" dirty="0" smtClean="0"/>
              <a:t>the particles are subject to a </a:t>
            </a:r>
            <a:r>
              <a:rPr lang="en-US" altLang="en-US" sz="1400" b="1" dirty="0" smtClean="0"/>
              <a:t>synchronous accelerating voltage </a:t>
            </a:r>
            <a:r>
              <a:rPr lang="en-US" altLang="en-US" sz="1400" b="0" dirty="0" smtClean="0"/>
              <a:t>and experience an </a:t>
            </a:r>
            <a:r>
              <a:rPr lang="en-US" altLang="en-US" sz="1400" dirty="0" smtClean="0"/>
              <a:t>energy gain </a:t>
            </a:r>
            <a:r>
              <a:rPr lang="en-US" altLang="en-US" sz="1400" b="0" dirty="0" smtClean="0"/>
              <a:t>of </a:t>
            </a:r>
            <a:r>
              <a:rPr lang="en-US" altLang="en-US" sz="1400" i="1" dirty="0" smtClean="0"/>
              <a:t>∆E=</a:t>
            </a:r>
            <a:r>
              <a:rPr lang="en-US" altLang="en-US" sz="1400" i="1" dirty="0" err="1" smtClean="0"/>
              <a:t>q</a:t>
            </a:r>
            <a:r>
              <a:rPr lang="en-US" altLang="en-US" sz="1400" i="1" dirty="0" err="1" smtClean="0">
                <a:cs typeface="Arial" pitchFamily="34" charset="0"/>
              </a:rPr>
              <a:t>∆</a:t>
            </a:r>
            <a:r>
              <a:rPr lang="en-US" altLang="en-US" sz="1400" i="1" dirty="0" err="1" smtClean="0"/>
              <a:t>V</a:t>
            </a:r>
            <a:r>
              <a:rPr lang="en-US" altLang="en-US" sz="1400" dirty="0" smtClean="0"/>
              <a:t>  </a:t>
            </a:r>
            <a:r>
              <a:rPr lang="en-US" altLang="en-US" sz="1400" b="0" dirty="0" smtClean="0"/>
              <a:t>at</a:t>
            </a:r>
            <a:r>
              <a:rPr lang="en-US" altLang="en-US" sz="1400" dirty="0" smtClean="0"/>
              <a:t> each gap </a:t>
            </a:r>
            <a:r>
              <a:rPr lang="en-US" altLang="en-US" sz="1400" b="0" dirty="0" smtClean="0"/>
              <a:t>crossing.</a:t>
            </a:r>
          </a:p>
          <a:p>
            <a:pPr algn="just"/>
            <a:endParaRPr lang="en-US" altLang="en-US" sz="1400" b="0" dirty="0" smtClean="0"/>
          </a:p>
          <a:p>
            <a:pPr algn="just"/>
            <a:r>
              <a:rPr lang="en-US" altLang="en-US" sz="1400" b="0" dirty="0" smtClean="0">
                <a:sym typeface="Symbol"/>
              </a:rPr>
              <a:t></a:t>
            </a:r>
            <a:r>
              <a:rPr lang="en-US" altLang="en-US" sz="1400" b="0" dirty="0" smtClean="0"/>
              <a:t>In principle a single </a:t>
            </a:r>
            <a:r>
              <a:rPr lang="en-US" altLang="en-US" sz="1400" b="1" dirty="0" smtClean="0"/>
              <a:t>RF generator </a:t>
            </a:r>
            <a:r>
              <a:rPr lang="en-US" altLang="en-US" sz="1400" b="0" dirty="0" smtClean="0"/>
              <a:t>can be used to indefinitely accelerate a beam, </a:t>
            </a:r>
            <a:r>
              <a:rPr lang="en-US" altLang="en-US" sz="1400" b="1" dirty="0" smtClean="0"/>
              <a:t>avoiding the breakdown limitation </a:t>
            </a:r>
            <a:r>
              <a:rPr lang="en-US" altLang="en-US" sz="1400" b="0" dirty="0" smtClean="0"/>
              <a:t>affecting the electrostatic accelerators. </a:t>
            </a:r>
          </a:p>
          <a:p>
            <a:pPr algn="just"/>
            <a:endParaRPr lang="en-US" altLang="en-US" sz="1400" dirty="0"/>
          </a:p>
          <a:p>
            <a:pPr algn="just"/>
            <a:r>
              <a:rPr lang="en-US" altLang="en-US" sz="1400" b="0" dirty="0" smtClean="0">
                <a:sym typeface="Symbol"/>
              </a:rPr>
              <a:t></a:t>
            </a:r>
            <a:r>
              <a:rPr lang="en-US" altLang="en-US" sz="1400" b="0" dirty="0" smtClean="0"/>
              <a:t>The </a:t>
            </a:r>
            <a:r>
              <a:rPr lang="en-US" altLang="en-US" sz="1400" b="0" dirty="0" err="1" smtClean="0"/>
              <a:t>Wideroe</a:t>
            </a:r>
            <a:r>
              <a:rPr lang="en-US" altLang="en-US" sz="1400" b="0" dirty="0" smtClean="0"/>
              <a:t> LINAC is the </a:t>
            </a:r>
            <a:r>
              <a:rPr lang="en-US" altLang="en-US" sz="1400" b="1" dirty="0" smtClean="0"/>
              <a:t>first RF LINAC</a:t>
            </a:r>
          </a:p>
        </p:txBody>
      </p:sp>
      <p:cxnSp>
        <p:nvCxnSpPr>
          <p:cNvPr id="32" name="Connettore diritto 31"/>
          <p:cNvCxnSpPr/>
          <p:nvPr/>
        </p:nvCxnSpPr>
        <p:spPr>
          <a:xfrm>
            <a:off x="3622411" y="6021000"/>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1" name="Connettore diritto 40"/>
          <p:cNvCxnSpPr/>
          <p:nvPr/>
        </p:nvCxnSpPr>
        <p:spPr>
          <a:xfrm>
            <a:off x="4290290" y="6021000"/>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2" name="Connettore diritto 41"/>
          <p:cNvCxnSpPr/>
          <p:nvPr/>
        </p:nvCxnSpPr>
        <p:spPr>
          <a:xfrm>
            <a:off x="5211507" y="5976413"/>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3" name="Connettore diritto 42"/>
          <p:cNvCxnSpPr/>
          <p:nvPr/>
        </p:nvCxnSpPr>
        <p:spPr>
          <a:xfrm>
            <a:off x="6143830" y="5976413"/>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666011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750"/>
                                        <p:tgtEl>
                                          <p:spTgt spid="27"/>
                                        </p:tgtEl>
                                      </p:cBhvr>
                                    </p:animEffect>
                                  </p:childTnLst>
                                </p:cTn>
                              </p:par>
                            </p:childTnLst>
                          </p:cTn>
                        </p:par>
                        <p:par>
                          <p:cTn id="12" fill="hold">
                            <p:stCondLst>
                              <p:cond delay="1250"/>
                            </p:stCondLst>
                            <p:childTnLst>
                              <p:par>
                                <p:cTn id="13" presetID="10" presetClass="exit" presetSubtype="0" fill="hold" nodeType="afterEffect">
                                  <p:stCondLst>
                                    <p:cond delay="100"/>
                                  </p:stCondLst>
                                  <p:childTnLst>
                                    <p:animEffect transition="out" filter="fade">
                                      <p:cBhvr>
                                        <p:cTn id="14" dur="650"/>
                                        <p:tgtEl>
                                          <p:spTgt spid="27"/>
                                        </p:tgtEl>
                                      </p:cBhvr>
                                    </p:animEffect>
                                    <p:set>
                                      <p:cBhvr>
                                        <p:cTn id="15" dur="1" fill="hold">
                                          <p:stCondLst>
                                            <p:cond delay="649"/>
                                          </p:stCondLst>
                                        </p:cTn>
                                        <p:tgtEl>
                                          <p:spTgt spid="27"/>
                                        </p:tgtEl>
                                        <p:attrNameLst>
                                          <p:attrName>style.visibility</p:attrName>
                                        </p:attrNameLst>
                                      </p:cBhvr>
                                      <p:to>
                                        <p:strVal val="hidden"/>
                                      </p:to>
                                    </p:se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750"/>
                                        <p:tgtEl>
                                          <p:spTgt spid="11"/>
                                        </p:tgtEl>
                                      </p:cBhvr>
                                    </p:animEffect>
                                  </p:childTnLst>
                                </p:cTn>
                              </p:par>
                            </p:childTnLst>
                          </p:cTn>
                        </p:par>
                        <p:par>
                          <p:cTn id="20" fill="hold">
                            <p:stCondLst>
                              <p:cond delay="2750"/>
                            </p:stCondLst>
                            <p:childTnLst>
                              <p:par>
                                <p:cTn id="21" presetID="10" presetClass="exit" presetSubtype="0" fill="hold" nodeType="afterEffect">
                                  <p:stCondLst>
                                    <p:cond delay="0"/>
                                  </p:stCondLst>
                                  <p:childTnLst>
                                    <p:animEffect transition="out" filter="fade">
                                      <p:cBhvr>
                                        <p:cTn id="22" dur="750"/>
                                        <p:tgtEl>
                                          <p:spTgt spid="11"/>
                                        </p:tgtEl>
                                      </p:cBhvr>
                                    </p:animEffect>
                                    <p:set>
                                      <p:cBhvr>
                                        <p:cTn id="23" dur="1" fill="hold">
                                          <p:stCondLst>
                                            <p:cond delay="749"/>
                                          </p:stCondLst>
                                        </p:cTn>
                                        <p:tgtEl>
                                          <p:spTgt spid="11"/>
                                        </p:tgtEl>
                                        <p:attrNameLst>
                                          <p:attrName>style.visibility</p:attrName>
                                        </p:attrNameLst>
                                      </p:cBhvr>
                                      <p:to>
                                        <p:strVal val="hidden"/>
                                      </p:to>
                                    </p:set>
                                  </p:childTnLst>
                                </p:cTn>
                              </p:par>
                            </p:childTnLst>
                          </p:cTn>
                        </p:par>
                        <p:par>
                          <p:cTn id="24" fill="hold">
                            <p:stCondLst>
                              <p:cond delay="3500"/>
                            </p:stCondLst>
                            <p:childTnLst>
                              <p:par>
                                <p:cTn id="25" presetID="10" presetClass="entr" presetSubtype="0"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750"/>
                                        <p:tgtEl>
                                          <p:spTgt spid="27"/>
                                        </p:tgtEl>
                                      </p:cBhvr>
                                    </p:animEffect>
                                  </p:childTnLst>
                                </p:cTn>
                              </p:par>
                            </p:childTnLst>
                          </p:cTn>
                        </p:par>
                        <p:par>
                          <p:cTn id="28" fill="hold">
                            <p:stCondLst>
                              <p:cond delay="4250"/>
                            </p:stCondLst>
                            <p:childTnLst>
                              <p:par>
                                <p:cTn id="29" presetID="10" presetClass="exit" presetSubtype="0" fill="hold" nodeType="afterEffect">
                                  <p:stCondLst>
                                    <p:cond delay="0"/>
                                  </p:stCondLst>
                                  <p:childTnLst>
                                    <p:animEffect transition="out" filter="fade">
                                      <p:cBhvr>
                                        <p:cTn id="30" dur="750"/>
                                        <p:tgtEl>
                                          <p:spTgt spid="27"/>
                                        </p:tgtEl>
                                      </p:cBhvr>
                                    </p:animEffect>
                                    <p:set>
                                      <p:cBhvr>
                                        <p:cTn id="31" dur="1" fill="hold">
                                          <p:stCondLst>
                                            <p:cond delay="749"/>
                                          </p:stCondLst>
                                        </p:cTn>
                                        <p:tgtEl>
                                          <p:spTgt spid="27"/>
                                        </p:tgtEl>
                                        <p:attrNameLst>
                                          <p:attrName>style.visibility</p:attrName>
                                        </p:attrNameLst>
                                      </p:cBhvr>
                                      <p:to>
                                        <p:strVal val="hidden"/>
                                      </p:to>
                                    </p:set>
                                  </p:childTnLst>
                                </p:cTn>
                              </p:par>
                            </p:childTnLst>
                          </p:cTn>
                        </p:par>
                        <p:par>
                          <p:cTn id="32" fill="hold">
                            <p:stCondLst>
                              <p:cond delay="50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par>
                          <p:cTn id="36" fill="hold">
                            <p:stCondLst>
                              <p:cond delay="5750"/>
                            </p:stCondLst>
                            <p:childTnLst>
                              <p:par>
                                <p:cTn id="37" presetID="10" presetClass="exit" presetSubtype="0" fill="hold" nodeType="afterEffect">
                                  <p:stCondLst>
                                    <p:cond delay="0"/>
                                  </p:stCondLst>
                                  <p:childTnLst>
                                    <p:animEffect transition="out" filter="fade">
                                      <p:cBhvr>
                                        <p:cTn id="38" dur="750"/>
                                        <p:tgtEl>
                                          <p:spTgt spid="11"/>
                                        </p:tgtEl>
                                      </p:cBhvr>
                                    </p:animEffect>
                                    <p:set>
                                      <p:cBhvr>
                                        <p:cTn id="39" dur="1" fill="hold">
                                          <p:stCondLst>
                                            <p:cond delay="749"/>
                                          </p:stCondLst>
                                        </p:cTn>
                                        <p:tgtEl>
                                          <p:spTgt spid="11"/>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2" nodeType="click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grpId="0" nodeType="clickEffect">
                                  <p:stCondLst>
                                    <p:cond delay="0"/>
                                  </p:stCondLst>
                                  <p:childTnLst>
                                    <p:animMotion origin="layout" path="M 1.66667E-6 -7.40741E-7 L 0.11042 -0.00069 " pathEditMode="relative" rAng="0" ptsTypes="AA">
                                      <p:cBhvr>
                                        <p:cTn id="48" dur="2000" fill="hold"/>
                                        <p:tgtEl>
                                          <p:spTgt spid="33"/>
                                        </p:tgtEl>
                                        <p:attrNameLst>
                                          <p:attrName>ppt_x</p:attrName>
                                          <p:attrName>ppt_y</p:attrName>
                                        </p:attrNameLst>
                                      </p:cBhvr>
                                      <p:rCtr x="5521" y="-46"/>
                                    </p:animMotion>
                                  </p:childTnLst>
                                </p:cTn>
                              </p:par>
                            </p:childTnLst>
                          </p:cTn>
                        </p:par>
                        <p:par>
                          <p:cTn id="49" fill="hold">
                            <p:stCondLst>
                              <p:cond delay="2000"/>
                            </p:stCondLst>
                            <p:childTnLst>
                              <p:par>
                                <p:cTn id="50" presetID="10" presetClass="entr" presetSubtype="0"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1000"/>
                                        <p:tgtEl>
                                          <p:spTgt spid="27"/>
                                        </p:tgtEl>
                                      </p:cBhvr>
                                    </p:animEffect>
                                    <p:set>
                                      <p:cBhvr>
                                        <p:cTn id="57" dur="1" fill="hold">
                                          <p:stCondLst>
                                            <p:cond delay="999"/>
                                          </p:stCondLst>
                                        </p:cTn>
                                        <p:tgtEl>
                                          <p:spTgt spid="27"/>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33"/>
                                        </p:tgtEl>
                                        <p:attrNameLst>
                                          <p:attrName>style.visibility</p:attrName>
                                        </p:attrNameLst>
                                      </p:cBhvr>
                                      <p:to>
                                        <p:strVal val="hidden"/>
                                      </p:to>
                                    </p:set>
                                  </p:childTnLst>
                                </p:cTn>
                              </p:par>
                              <p:par>
                                <p:cTn id="60" presetID="1" presetClass="entr" presetSubtype="0" fill="hold" grpId="2" nodeType="withEffect">
                                  <p:stCondLst>
                                    <p:cond delay="0"/>
                                  </p:stCondLst>
                                  <p:childTnLst>
                                    <p:set>
                                      <p:cBhvr>
                                        <p:cTn id="61" dur="1" fill="hold">
                                          <p:stCondLst>
                                            <p:cond delay="0"/>
                                          </p:stCondLst>
                                        </p:cTn>
                                        <p:tgtEl>
                                          <p:spTgt spid="34"/>
                                        </p:tgtEl>
                                        <p:attrNameLst>
                                          <p:attrName>style.visibility</p:attrName>
                                        </p:attrNameLst>
                                      </p:cBhvr>
                                      <p:to>
                                        <p:strVal val="visible"/>
                                      </p:to>
                                    </p:set>
                                  </p:childTnLst>
                                </p:cTn>
                              </p:par>
                            </p:childTnLst>
                          </p:cTn>
                        </p:par>
                        <p:par>
                          <p:cTn id="62" fill="hold">
                            <p:stCondLst>
                              <p:cond delay="1000"/>
                            </p:stCondLst>
                            <p:childTnLst>
                              <p:par>
                                <p:cTn id="63" presetID="42" presetClass="path" presetSubtype="0" accel="50000" decel="50000" fill="hold" grpId="0" nodeType="afterEffect">
                                  <p:stCondLst>
                                    <p:cond delay="0"/>
                                  </p:stCondLst>
                                  <p:childTnLst>
                                    <p:animMotion origin="layout" path="M 0.00035 0.00069 L 0.08611 0.00162 " pathEditMode="relative" rAng="0" ptsTypes="AA">
                                      <p:cBhvr>
                                        <p:cTn id="64" dur="2000" fill="hold"/>
                                        <p:tgtEl>
                                          <p:spTgt spid="34"/>
                                        </p:tgtEl>
                                        <p:attrNameLst>
                                          <p:attrName>ppt_x</p:attrName>
                                          <p:attrName>ppt_y</p:attrName>
                                        </p:attrNameLst>
                                      </p:cBhvr>
                                      <p:rCtr x="4288" y="46"/>
                                    </p:animMotion>
                                  </p:childTnLst>
                                </p:cTn>
                              </p:par>
                            </p:childTnLst>
                          </p:cTn>
                        </p:par>
                        <p:par>
                          <p:cTn id="65" fill="hold">
                            <p:stCondLst>
                              <p:cond delay="3000"/>
                            </p:stCondLst>
                            <p:childTnLst>
                              <p:par>
                                <p:cTn id="66" presetID="10" presetClass="entr" presetSubtype="0" fill="hold" nodeType="after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1000"/>
                                        <p:tgtEl>
                                          <p:spTgt spid="11"/>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xit" presetSubtype="0" fill="hold" nodeType="clickEffect">
                                  <p:stCondLst>
                                    <p:cond delay="0"/>
                                  </p:stCondLst>
                                  <p:childTnLst>
                                    <p:animEffect transition="out" filter="fade">
                                      <p:cBhvr>
                                        <p:cTn id="72" dur="1000"/>
                                        <p:tgtEl>
                                          <p:spTgt spid="11"/>
                                        </p:tgtEl>
                                      </p:cBhvr>
                                    </p:animEffect>
                                    <p:set>
                                      <p:cBhvr>
                                        <p:cTn id="73" dur="1" fill="hold">
                                          <p:stCondLst>
                                            <p:cond delay="999"/>
                                          </p:stCondLst>
                                        </p:cTn>
                                        <p:tgtEl>
                                          <p:spTgt spid="11"/>
                                        </p:tgtEl>
                                        <p:attrNameLst>
                                          <p:attrName>style.visibility</p:attrName>
                                        </p:attrNameLst>
                                      </p:cBhvr>
                                      <p:to>
                                        <p:strVal val="hidden"/>
                                      </p:to>
                                    </p:set>
                                  </p:childTnLst>
                                </p:cTn>
                              </p:par>
                            </p:childTnLst>
                          </p:cTn>
                        </p:par>
                        <p:par>
                          <p:cTn id="74" fill="hold">
                            <p:stCondLst>
                              <p:cond delay="1000"/>
                            </p:stCondLst>
                            <p:childTnLst>
                              <p:par>
                                <p:cTn id="75" presetID="1" presetClass="exit" presetSubtype="0" fill="hold" grpId="1" nodeType="afterEffect">
                                  <p:stCondLst>
                                    <p:cond delay="0"/>
                                  </p:stCondLst>
                                  <p:childTnLst>
                                    <p:set>
                                      <p:cBhvr>
                                        <p:cTn id="76" dur="1" fill="hold">
                                          <p:stCondLst>
                                            <p:cond delay="0"/>
                                          </p:stCondLst>
                                        </p:cTn>
                                        <p:tgtEl>
                                          <p:spTgt spid="34"/>
                                        </p:tgtEl>
                                        <p:attrNameLst>
                                          <p:attrName>style.visibility</p:attrName>
                                        </p:attrNameLst>
                                      </p:cBhvr>
                                      <p:to>
                                        <p:strVal val="hidden"/>
                                      </p:to>
                                    </p:set>
                                  </p:childTnLst>
                                </p:cTn>
                              </p:par>
                              <p:par>
                                <p:cTn id="77" presetID="1" presetClass="entr" presetSubtype="0" fill="hold" grpId="2" nodeType="withEffect">
                                  <p:stCondLst>
                                    <p:cond delay="0"/>
                                  </p:stCondLst>
                                  <p:childTnLst>
                                    <p:set>
                                      <p:cBhvr>
                                        <p:cTn id="78" dur="1" fill="hold">
                                          <p:stCondLst>
                                            <p:cond delay="0"/>
                                          </p:stCondLst>
                                        </p:cTn>
                                        <p:tgtEl>
                                          <p:spTgt spid="35"/>
                                        </p:tgtEl>
                                        <p:attrNameLst>
                                          <p:attrName>style.visibility</p:attrName>
                                        </p:attrNameLst>
                                      </p:cBhvr>
                                      <p:to>
                                        <p:strVal val="visible"/>
                                      </p:to>
                                    </p:set>
                                  </p:childTnLst>
                                </p:cTn>
                              </p:par>
                            </p:childTnLst>
                          </p:cTn>
                        </p:par>
                        <p:par>
                          <p:cTn id="79" fill="hold">
                            <p:stCondLst>
                              <p:cond delay="1000"/>
                            </p:stCondLst>
                            <p:childTnLst>
                              <p:par>
                                <p:cTn id="80" presetID="42" presetClass="path" presetSubtype="0" accel="50000" decel="50000" fill="hold" grpId="0" nodeType="afterEffect">
                                  <p:stCondLst>
                                    <p:cond delay="0"/>
                                  </p:stCondLst>
                                  <p:childTnLst>
                                    <p:animMotion origin="layout" path="M 0.00226 0.00115 L 0.09063 0.00046 " pathEditMode="relative" rAng="0" ptsTypes="AA">
                                      <p:cBhvr>
                                        <p:cTn id="81" dur="2000" fill="hold"/>
                                        <p:tgtEl>
                                          <p:spTgt spid="35"/>
                                        </p:tgtEl>
                                        <p:attrNameLst>
                                          <p:attrName>ppt_x</p:attrName>
                                          <p:attrName>ppt_y</p:attrName>
                                        </p:attrNameLst>
                                      </p:cBhvr>
                                      <p:rCtr x="4410" y="-46"/>
                                    </p:animMotion>
                                  </p:childTnLst>
                                </p:cTn>
                              </p:par>
                            </p:childTnLst>
                          </p:cTn>
                        </p:par>
                        <p:par>
                          <p:cTn id="82" fill="hold">
                            <p:stCondLst>
                              <p:cond delay="3000"/>
                            </p:stCondLst>
                            <p:childTnLst>
                              <p:par>
                                <p:cTn id="83" presetID="10" presetClass="entr" presetSubtype="0" fill="hold"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1000"/>
                                        <p:tgtEl>
                                          <p:spTgt spid="27"/>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xit" presetSubtype="0" fill="hold" nodeType="clickEffect">
                                  <p:stCondLst>
                                    <p:cond delay="0"/>
                                  </p:stCondLst>
                                  <p:childTnLst>
                                    <p:animEffect transition="out" filter="fade">
                                      <p:cBhvr>
                                        <p:cTn id="89" dur="1000"/>
                                        <p:tgtEl>
                                          <p:spTgt spid="27"/>
                                        </p:tgtEl>
                                      </p:cBhvr>
                                    </p:animEffect>
                                    <p:set>
                                      <p:cBhvr>
                                        <p:cTn id="90" dur="1" fill="hold">
                                          <p:stCondLst>
                                            <p:cond delay="999"/>
                                          </p:stCondLst>
                                        </p:cTn>
                                        <p:tgtEl>
                                          <p:spTgt spid="27"/>
                                        </p:tgtEl>
                                        <p:attrNameLst>
                                          <p:attrName>style.visibility</p:attrName>
                                        </p:attrNameLst>
                                      </p:cBhvr>
                                      <p:to>
                                        <p:strVal val="hidden"/>
                                      </p:to>
                                    </p:set>
                                  </p:childTnLst>
                                </p:cTn>
                              </p:par>
                            </p:childTnLst>
                          </p:cTn>
                        </p:par>
                        <p:par>
                          <p:cTn id="91" fill="hold">
                            <p:stCondLst>
                              <p:cond delay="1000"/>
                            </p:stCondLst>
                            <p:childTnLst>
                              <p:par>
                                <p:cTn id="92" presetID="1" presetClass="exit" presetSubtype="0" fill="hold" grpId="1" nodeType="afterEffect">
                                  <p:stCondLst>
                                    <p:cond delay="0"/>
                                  </p:stCondLst>
                                  <p:childTnLst>
                                    <p:set>
                                      <p:cBhvr>
                                        <p:cTn id="93" dur="1" fill="hold">
                                          <p:stCondLst>
                                            <p:cond delay="0"/>
                                          </p:stCondLst>
                                        </p:cTn>
                                        <p:tgtEl>
                                          <p:spTgt spid="35"/>
                                        </p:tgtEl>
                                        <p:attrNameLst>
                                          <p:attrName>style.visibility</p:attrName>
                                        </p:attrNameLst>
                                      </p:cBhvr>
                                      <p:to>
                                        <p:strVal val="hidden"/>
                                      </p:to>
                                    </p:set>
                                  </p:childTnLst>
                                </p:cTn>
                              </p:par>
                              <p:par>
                                <p:cTn id="94" presetID="1" presetClass="entr" presetSubtype="0" fill="hold" grpId="1" nodeType="withEffect">
                                  <p:stCondLst>
                                    <p:cond delay="0"/>
                                  </p:stCondLst>
                                  <p:childTnLst>
                                    <p:set>
                                      <p:cBhvr>
                                        <p:cTn id="95" dur="1" fill="hold">
                                          <p:stCondLst>
                                            <p:cond delay="0"/>
                                          </p:stCondLst>
                                        </p:cTn>
                                        <p:tgtEl>
                                          <p:spTgt spid="36"/>
                                        </p:tgtEl>
                                        <p:attrNameLst>
                                          <p:attrName>style.visibility</p:attrName>
                                        </p:attrNameLst>
                                      </p:cBhvr>
                                      <p:to>
                                        <p:strVal val="visible"/>
                                      </p:to>
                                    </p:set>
                                  </p:childTnLst>
                                </p:cTn>
                              </p:par>
                            </p:childTnLst>
                          </p:cTn>
                        </p:par>
                        <p:par>
                          <p:cTn id="96" fill="hold">
                            <p:stCondLst>
                              <p:cond delay="1000"/>
                            </p:stCondLst>
                            <p:childTnLst>
                              <p:par>
                                <p:cTn id="97" presetID="42" presetClass="path" presetSubtype="0" accel="50000" decel="50000" fill="hold" grpId="0" nodeType="afterEffect">
                                  <p:stCondLst>
                                    <p:cond delay="0"/>
                                  </p:stCondLst>
                                  <p:childTnLst>
                                    <p:animMotion origin="layout" path="M 1.66667E-6 -7.40741E-7 L 0.11042 -0.00069 " pathEditMode="relative" rAng="0" ptsTypes="AA">
                                      <p:cBhvr>
                                        <p:cTn id="98" dur="2000" fill="hold"/>
                                        <p:tgtEl>
                                          <p:spTgt spid="36"/>
                                        </p:tgtEl>
                                        <p:attrNameLst>
                                          <p:attrName>ppt_x</p:attrName>
                                          <p:attrName>ppt_y</p:attrName>
                                        </p:attrNameLst>
                                      </p:cBhvr>
                                      <p:rCtr x="5521" y="-46"/>
                                    </p:animMotion>
                                  </p:childTnLst>
                                </p:cTn>
                              </p:par>
                              <p:par>
                                <p:cTn id="99" presetID="10" presetClass="entr" presetSubtype="0" fill="hold" grpId="0" nodeType="withEffect">
                                  <p:stCondLst>
                                    <p:cond delay="0"/>
                                  </p:stCondLst>
                                  <p:childTnLst>
                                    <p:set>
                                      <p:cBhvr>
                                        <p:cTn id="100" dur="1" fill="hold">
                                          <p:stCondLst>
                                            <p:cond delay="0"/>
                                          </p:stCondLst>
                                        </p:cTn>
                                        <p:tgtEl>
                                          <p:spTgt spid="16"/>
                                        </p:tgtEl>
                                        <p:attrNameLst>
                                          <p:attrName>style.visibility</p:attrName>
                                        </p:attrNameLst>
                                      </p:cBhvr>
                                      <p:to>
                                        <p:strVal val="visible"/>
                                      </p:to>
                                    </p:set>
                                    <p:animEffect transition="in" filter="fade">
                                      <p:cBhvr>
                                        <p:cTn id="101" dur="500"/>
                                        <p:tgtEl>
                                          <p:spTgt spid="16"/>
                                        </p:tgtEl>
                                      </p:cBhvr>
                                    </p:animEffect>
                                  </p:childTnLst>
                                </p:cTn>
                              </p:par>
                              <p:par>
                                <p:cTn id="102" presetID="10" presetClass="entr" presetSubtype="0" fill="hold" nodeType="withEffect">
                                  <p:stCondLst>
                                    <p:cond delay="0"/>
                                  </p:stCondLst>
                                  <p:childTnLst>
                                    <p:set>
                                      <p:cBhvr>
                                        <p:cTn id="103" dur="1" fill="hold">
                                          <p:stCondLst>
                                            <p:cond delay="0"/>
                                          </p:stCondLst>
                                        </p:cTn>
                                        <p:tgtEl>
                                          <p:spTgt spid="2"/>
                                        </p:tgtEl>
                                        <p:attrNameLst>
                                          <p:attrName>style.visibility</p:attrName>
                                        </p:attrNameLst>
                                      </p:cBhvr>
                                      <p:to>
                                        <p:strVal val="visible"/>
                                      </p:to>
                                    </p:set>
                                    <p:animEffect transition="in" filter="fade">
                                      <p:cBhvr>
                                        <p:cTn id="104" dur="500"/>
                                        <p:tgtEl>
                                          <p:spTgt spid="2"/>
                                        </p:tgtEl>
                                      </p:cBhvr>
                                    </p:animEffect>
                                  </p:childTnLst>
                                </p:cTn>
                              </p:par>
                              <p:par>
                                <p:cTn id="105" presetID="10" presetClass="entr" presetSubtype="0" fill="hold" nodeType="withEffect">
                                  <p:stCondLst>
                                    <p:cond delay="0"/>
                                  </p:stCondLst>
                                  <p:childTnLst>
                                    <p:set>
                                      <p:cBhvr>
                                        <p:cTn id="106" dur="1" fill="hold">
                                          <p:stCondLst>
                                            <p:cond delay="0"/>
                                          </p:stCondLst>
                                        </p:cTn>
                                        <p:tgtEl>
                                          <p:spTgt spid="6"/>
                                        </p:tgtEl>
                                        <p:attrNameLst>
                                          <p:attrName>style.visibility</p:attrName>
                                        </p:attrNameLst>
                                      </p:cBhvr>
                                      <p:to>
                                        <p:strVal val="visible"/>
                                      </p:to>
                                    </p:set>
                                    <p:animEffect transition="in" filter="fade">
                                      <p:cBhvr>
                                        <p:cTn id="107" dur="500"/>
                                        <p:tgtEl>
                                          <p:spTgt spid="6"/>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7"/>
                                        </p:tgtEl>
                                        <p:attrNameLst>
                                          <p:attrName>style.visibility</p:attrName>
                                        </p:attrNameLst>
                                      </p:cBhvr>
                                      <p:to>
                                        <p:strVal val="visible"/>
                                      </p:to>
                                    </p:set>
                                    <p:animEffect transition="in" filter="fade">
                                      <p:cBhvr>
                                        <p:cTn id="110" dur="500"/>
                                        <p:tgtEl>
                                          <p:spTgt spid="7"/>
                                        </p:tgtEl>
                                      </p:cBhvr>
                                    </p:animEffect>
                                  </p:childTnLst>
                                </p:cTn>
                              </p:par>
                              <p:par>
                                <p:cTn id="111" presetID="10" presetClass="entr" presetSubtype="0" fill="hold" nodeType="with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fade">
                                      <p:cBhvr>
                                        <p:cTn id="113" dur="500"/>
                                        <p:tgtEl>
                                          <p:spTgt spid="2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fade">
                                      <p:cBhvr>
                                        <p:cTn id="116" dur="500"/>
                                        <p:tgtEl>
                                          <p:spTgt spid="30"/>
                                        </p:tgtEl>
                                      </p:cBhvr>
                                    </p:animEffec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nodeType="clickEffect">
                                  <p:stCondLst>
                                    <p:cond delay="0"/>
                                  </p:stCondLst>
                                  <p:childTnLst>
                                    <p:set>
                                      <p:cBhvr>
                                        <p:cTn id="120" dur="1" fill="hold">
                                          <p:stCondLst>
                                            <p:cond delay="0"/>
                                          </p:stCondLst>
                                        </p:cTn>
                                        <p:tgtEl>
                                          <p:spTgt spid="32"/>
                                        </p:tgtEl>
                                        <p:attrNameLst>
                                          <p:attrName>style.visibility</p:attrName>
                                        </p:attrNameLst>
                                      </p:cBhvr>
                                      <p:to>
                                        <p:strVal val="visible"/>
                                      </p:to>
                                    </p:set>
                                  </p:childTnLst>
                                </p:cTn>
                              </p:par>
                              <p:par>
                                <p:cTn id="121" presetID="1" presetClass="entr" presetSubtype="0" fill="hold" nodeType="withEffect">
                                  <p:stCondLst>
                                    <p:cond delay="0"/>
                                  </p:stCondLst>
                                  <p:childTnLst>
                                    <p:set>
                                      <p:cBhvr>
                                        <p:cTn id="122" dur="1" fill="hold">
                                          <p:stCondLst>
                                            <p:cond delay="0"/>
                                          </p:stCondLst>
                                        </p:cTn>
                                        <p:tgtEl>
                                          <p:spTgt spid="41"/>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42"/>
                                        </p:tgtEl>
                                        <p:attrNameLst>
                                          <p:attrName>style.visibility</p:attrName>
                                        </p:attrNameLst>
                                      </p:cBhvr>
                                      <p:to>
                                        <p:strVal val="visible"/>
                                      </p:to>
                                    </p:set>
                                  </p:childTnLst>
                                </p:cTn>
                              </p:par>
                              <p:par>
                                <p:cTn id="125" presetID="1" presetClass="entr" presetSubtype="0" fill="hold" nodeType="withEffect">
                                  <p:stCondLst>
                                    <p:cond delay="0"/>
                                  </p:stCondLst>
                                  <p:childTnLst>
                                    <p:set>
                                      <p:cBhvr>
                                        <p:cTn id="126"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4" grpId="0" animBg="1"/>
      <p:bldP spid="34" grpId="1" animBg="1"/>
      <p:bldP spid="34" grpId="2" animBg="1"/>
      <p:bldP spid="35" grpId="0" animBg="1"/>
      <p:bldP spid="35" grpId="1" animBg="1"/>
      <p:bldP spid="35" grpId="2" animBg="1"/>
      <p:bldP spid="36" grpId="0" animBg="1"/>
      <p:bldP spid="36" grpId="1" animBg="1"/>
      <p:bldP spid="7" grpId="0"/>
      <p:bldP spid="30" grpId="0"/>
      <p:bldP spid="1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p:cNvGraphicFramePr>
            <a:graphicFrameLocks noChangeAspect="1"/>
          </p:cNvGraphicFramePr>
          <p:nvPr>
            <p:extLst/>
          </p:nvPr>
        </p:nvGraphicFramePr>
        <p:xfrm>
          <a:off x="1919288" y="6130925"/>
          <a:ext cx="3973512" cy="695325"/>
        </p:xfrm>
        <a:graphic>
          <a:graphicData uri="http://schemas.openxmlformats.org/presentationml/2006/ole">
            <mc:AlternateContent xmlns:mc="http://schemas.openxmlformats.org/markup-compatibility/2006">
              <mc:Choice xmlns:v="urn:schemas-microsoft-com:vml" Requires="v">
                <p:oleObj spid="_x0000_s232537" name="Equazione" r:id="rId3" imgW="2616120" imgH="457200" progId="Equation.3">
                  <p:embed/>
                </p:oleObj>
              </mc:Choice>
              <mc:Fallback>
                <p:oleObj name="Equazione" r:id="rId3" imgW="2616120" imgH="457200" progId="Equation.3">
                  <p:embed/>
                  <p:pic>
                    <p:nvPicPr>
                      <p:cNvPr id="2" name="Oggetto 1"/>
                      <p:cNvPicPr>
                        <a:picLocks noChangeAspect="1" noChangeArrowheads="1"/>
                      </p:cNvPicPr>
                      <p:nvPr/>
                    </p:nvPicPr>
                    <p:blipFill>
                      <a:blip r:embed="rId4"/>
                      <a:srcRect/>
                      <a:stretch>
                        <a:fillRect/>
                      </a:stretch>
                    </p:blipFill>
                    <p:spPr bwMode="auto">
                      <a:xfrm>
                        <a:off x="1919288" y="6130925"/>
                        <a:ext cx="3973512"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6" name="Connettore 2 55"/>
          <p:cNvCxnSpPr>
            <a:endCxn id="57" idx="2"/>
          </p:cNvCxnSpPr>
          <p:nvPr/>
        </p:nvCxnSpPr>
        <p:spPr>
          <a:xfrm>
            <a:off x="2468623" y="2070870"/>
            <a:ext cx="4542513"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 name="Rectangle 35"/>
          <p:cNvSpPr>
            <a:spLocks noChangeArrowheads="1"/>
          </p:cNvSpPr>
          <p:nvPr/>
        </p:nvSpPr>
        <p:spPr bwMode="auto">
          <a:xfrm>
            <a:off x="1822078" y="-1"/>
            <a:ext cx="5968454" cy="561975"/>
          </a:xfrm>
          <a:prstGeom prst="rect">
            <a:avLst/>
          </a:prstGeom>
          <a:noFill/>
          <a:ln w="9525">
            <a:noFill/>
            <a:miter lim="800000"/>
            <a:headEnd/>
            <a:tailEnd/>
          </a:ln>
          <a:effectLst/>
        </p:spPr>
        <p:txBody>
          <a:bodyPr anchor="ctr"/>
          <a:lstStyle/>
          <a:p>
            <a:pPr marL="1117600" indent="-1117600"/>
            <a:r>
              <a:rPr lang="en-US" altLang="en-US" sz="3200" b="1" dirty="0" smtClean="0"/>
              <a:t>DC ACCELERATION</a:t>
            </a:r>
            <a:r>
              <a:rPr lang="en-US" altLang="en-US" sz="3200" b="1" dirty="0"/>
              <a:t>: </a:t>
            </a:r>
            <a:r>
              <a:rPr lang="en-US" altLang="en-US" sz="3200" b="1" dirty="0" smtClean="0"/>
              <a:t>ENERGY GAIN</a:t>
            </a:r>
            <a:endParaRPr lang="en-US" altLang="en-US" sz="3200" b="1" dirty="0"/>
          </a:p>
        </p:txBody>
      </p:sp>
      <p:graphicFrame>
        <p:nvGraphicFramePr>
          <p:cNvPr id="4" name="Oggetto 3"/>
          <p:cNvGraphicFramePr>
            <a:graphicFrameLocks noChangeAspect="1"/>
          </p:cNvGraphicFramePr>
          <p:nvPr>
            <p:extLst/>
          </p:nvPr>
        </p:nvGraphicFramePr>
        <p:xfrm>
          <a:off x="1339850" y="4814888"/>
          <a:ext cx="5670550" cy="658812"/>
        </p:xfrm>
        <a:graphic>
          <a:graphicData uri="http://schemas.openxmlformats.org/presentationml/2006/ole">
            <mc:AlternateContent xmlns:mc="http://schemas.openxmlformats.org/markup-compatibility/2006">
              <mc:Choice xmlns:v="urn:schemas-microsoft-com:vml" Requires="v">
                <p:oleObj spid="_x0000_s232538" name="Equazione" r:id="rId5" imgW="3733560" imgH="431640" progId="Equation.3">
                  <p:embed/>
                </p:oleObj>
              </mc:Choice>
              <mc:Fallback>
                <p:oleObj name="Equazione" r:id="rId5" imgW="3733560" imgH="431640" progId="Equation.3">
                  <p:embed/>
                  <p:pic>
                    <p:nvPicPr>
                      <p:cNvPr id="4" name="Oggetto 3"/>
                      <p:cNvPicPr>
                        <a:picLocks noChangeAspect="1" noChangeArrowheads="1"/>
                      </p:cNvPicPr>
                      <p:nvPr/>
                    </p:nvPicPr>
                    <p:blipFill>
                      <a:blip r:embed="rId6"/>
                      <a:srcRect/>
                      <a:stretch>
                        <a:fillRect/>
                      </a:stretch>
                    </p:blipFill>
                    <p:spPr bwMode="auto">
                      <a:xfrm>
                        <a:off x="1339850" y="4814888"/>
                        <a:ext cx="5670550" cy="658812"/>
                      </a:xfrm>
                      <a:prstGeom prst="rect">
                        <a:avLst/>
                      </a:prstGeom>
                      <a:noFill/>
                      <a:ln>
                        <a:noFill/>
                      </a:ln>
                    </p:spPr>
                  </p:pic>
                </p:oleObj>
              </mc:Fallback>
            </mc:AlternateContent>
          </a:graphicData>
        </a:graphic>
      </p:graphicFrame>
      <p:graphicFrame>
        <p:nvGraphicFramePr>
          <p:cNvPr id="5" name="Oggetto 4"/>
          <p:cNvGraphicFramePr>
            <a:graphicFrameLocks noChangeAspect="1"/>
          </p:cNvGraphicFramePr>
          <p:nvPr>
            <p:extLst/>
          </p:nvPr>
        </p:nvGraphicFramePr>
        <p:xfrm>
          <a:off x="5822" y="4000554"/>
          <a:ext cx="6097552" cy="586609"/>
        </p:xfrm>
        <a:graphic>
          <a:graphicData uri="http://schemas.openxmlformats.org/presentationml/2006/ole">
            <mc:AlternateContent xmlns:mc="http://schemas.openxmlformats.org/markup-compatibility/2006">
              <mc:Choice xmlns:v="urn:schemas-microsoft-com:vml" Requires="v">
                <p:oleObj spid="_x0000_s232539" name="Equazione" r:id="rId7" imgW="4140000" imgH="419040" progId="Equation.3">
                  <p:embed/>
                </p:oleObj>
              </mc:Choice>
              <mc:Fallback>
                <p:oleObj name="Equazione" r:id="rId7" imgW="4140000" imgH="419040" progId="Equation.3">
                  <p:embed/>
                  <p:pic>
                    <p:nvPicPr>
                      <p:cNvPr id="5" name="Oggetto 4"/>
                      <p:cNvPicPr>
                        <a:picLocks noChangeAspect="1" noChangeArrowheads="1"/>
                      </p:cNvPicPr>
                      <p:nvPr/>
                    </p:nvPicPr>
                    <p:blipFill>
                      <a:blip r:embed="rId8"/>
                      <a:srcRect/>
                      <a:stretch>
                        <a:fillRect/>
                      </a:stretch>
                    </p:blipFill>
                    <p:spPr bwMode="auto">
                      <a:xfrm>
                        <a:off x="5822" y="4000554"/>
                        <a:ext cx="6097552" cy="586609"/>
                      </a:xfrm>
                      <a:prstGeom prst="rect">
                        <a:avLst/>
                      </a:prstGeom>
                      <a:noFill/>
                      <a:ln>
                        <a:noFill/>
                      </a:ln>
                    </p:spPr>
                  </p:pic>
                </p:oleObj>
              </mc:Fallback>
            </mc:AlternateContent>
          </a:graphicData>
        </a:graphic>
      </p:graphicFrame>
      <p:sp>
        <p:nvSpPr>
          <p:cNvPr id="19" name="CasellaDiTesto 18"/>
          <p:cNvSpPr txBox="1"/>
          <p:nvPr/>
        </p:nvSpPr>
        <p:spPr>
          <a:xfrm>
            <a:off x="25911" y="499219"/>
            <a:ext cx="4572983" cy="307777"/>
          </a:xfrm>
          <a:prstGeom prst="rect">
            <a:avLst/>
          </a:prstGeom>
          <a:noFill/>
        </p:spPr>
        <p:txBody>
          <a:bodyPr wrap="square" rtlCol="0">
            <a:spAutoFit/>
          </a:bodyPr>
          <a:lstStyle/>
          <a:p>
            <a:pPr algn="just"/>
            <a:r>
              <a:rPr lang="en-US" sz="1400" dirty="0" smtClean="0"/>
              <a:t>We consider the acceleration between two electrodes in DC.</a:t>
            </a:r>
            <a:endParaRPr lang="en-US" sz="1400" dirty="0"/>
          </a:p>
        </p:txBody>
      </p:sp>
      <p:sp>
        <p:nvSpPr>
          <p:cNvPr id="49" name="Rectangle 7"/>
          <p:cNvSpPr>
            <a:spLocks noChangeArrowheads="1"/>
          </p:cNvSpPr>
          <p:nvPr/>
        </p:nvSpPr>
        <p:spPr bwMode="auto">
          <a:xfrm>
            <a:off x="3929938" y="1350474"/>
            <a:ext cx="510087" cy="338747"/>
          </a:xfrm>
          <a:prstGeom prst="rect">
            <a:avLst/>
          </a:prstGeom>
          <a:noFill/>
          <a:ln w="28575">
            <a:noFill/>
            <a:miter lim="800000"/>
            <a:headEnd/>
            <a:tailEnd/>
          </a:ln>
        </p:spPr>
        <p:txBody>
          <a:bodyPr wrap="square">
            <a:prstTxWarp prst="textNoShape">
              <a:avLst/>
            </a:prstTxWarp>
            <a:spAutoFit/>
          </a:bodyPr>
          <a:lstStyle/>
          <a:p>
            <a:r>
              <a:rPr lang="it-IT" sz="1600" noProof="1" smtClean="0">
                <a:latin typeface="Calibri" pitchFamily="34" charset="0"/>
              </a:rPr>
              <a:t>E</a:t>
            </a:r>
            <a:r>
              <a:rPr lang="it-IT" sz="1600" baseline="-25000" noProof="1" smtClean="0">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4006212" y="2000283"/>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1916372" y="1590582"/>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1" name="Rettangolo 50"/>
          <p:cNvSpPr/>
          <p:nvPr/>
        </p:nvSpPr>
        <p:spPr>
          <a:xfrm>
            <a:off x="3830884" y="4821085"/>
            <a:ext cx="975841" cy="6454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2" name="Rettangolo 51"/>
          <p:cNvSpPr/>
          <p:nvPr/>
        </p:nvSpPr>
        <p:spPr>
          <a:xfrm>
            <a:off x="5851163" y="5551182"/>
            <a:ext cx="3131451" cy="338554"/>
          </a:xfrm>
          <a:prstGeom prst="rect">
            <a:avLst/>
          </a:prstGeom>
        </p:spPr>
        <p:txBody>
          <a:bodyPr wrap="square">
            <a:spAutoFit/>
          </a:bodyPr>
          <a:lstStyle/>
          <a:p>
            <a:r>
              <a:rPr lang="en-GB" sz="1600" dirty="0">
                <a:solidFill>
                  <a:srgbClr val="FF0000"/>
                </a:solidFill>
              </a:rPr>
              <a:t>rate of energy gain per unit </a:t>
            </a:r>
            <a:r>
              <a:rPr lang="en-GB" sz="1600" dirty="0" smtClean="0">
                <a:solidFill>
                  <a:srgbClr val="FF0000"/>
                </a:solidFill>
              </a:rPr>
              <a:t>length</a:t>
            </a:r>
            <a:endParaRPr lang="en-US" sz="1600" dirty="0">
              <a:solidFill>
                <a:srgbClr val="FF0000"/>
              </a:solidFill>
            </a:endParaRPr>
          </a:p>
        </p:txBody>
      </p:sp>
      <p:cxnSp>
        <p:nvCxnSpPr>
          <p:cNvPr id="54" name="Connettore 2 53"/>
          <p:cNvCxnSpPr>
            <a:stCxn id="51" idx="2"/>
            <a:endCxn id="52" idx="1"/>
          </p:cNvCxnSpPr>
          <p:nvPr/>
        </p:nvCxnSpPr>
        <p:spPr>
          <a:xfrm>
            <a:off x="4318805" y="5466544"/>
            <a:ext cx="1532358" cy="25391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7" name="CasellaDiTesto 56"/>
          <p:cNvSpPr txBox="1"/>
          <p:nvPr/>
        </p:nvSpPr>
        <p:spPr>
          <a:xfrm>
            <a:off x="5778683" y="1732316"/>
            <a:ext cx="2464906" cy="338554"/>
          </a:xfrm>
          <a:prstGeom prst="rect">
            <a:avLst/>
          </a:prstGeom>
          <a:noFill/>
        </p:spPr>
        <p:txBody>
          <a:bodyPr wrap="none" rtlCol="0">
            <a:spAutoFit/>
          </a:bodyPr>
          <a:lstStyle/>
          <a:p>
            <a:r>
              <a:rPr lang="en-US" sz="1600" dirty="0"/>
              <a:t>z</a:t>
            </a:r>
            <a:r>
              <a:rPr lang="en-US" sz="1600" dirty="0" smtClean="0"/>
              <a:t> (direction of acceleration)</a:t>
            </a:r>
            <a:endParaRPr lang="en-US" sz="1600" dirty="0"/>
          </a:p>
        </p:txBody>
      </p:sp>
      <p:sp>
        <p:nvSpPr>
          <p:cNvPr id="58" name="Rettangolo 57"/>
          <p:cNvSpPr/>
          <p:nvPr/>
        </p:nvSpPr>
        <p:spPr>
          <a:xfrm>
            <a:off x="4831466" y="6076415"/>
            <a:ext cx="1059391" cy="6454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9" name="Rettangolo 58"/>
          <p:cNvSpPr/>
          <p:nvPr/>
        </p:nvSpPr>
        <p:spPr>
          <a:xfrm>
            <a:off x="6656156" y="5987545"/>
            <a:ext cx="2341541" cy="584775"/>
          </a:xfrm>
          <a:prstGeom prst="rect">
            <a:avLst/>
          </a:prstGeom>
        </p:spPr>
        <p:txBody>
          <a:bodyPr wrap="square">
            <a:spAutoFit/>
          </a:bodyPr>
          <a:lstStyle/>
          <a:p>
            <a:r>
              <a:rPr lang="en-GB" sz="1600" dirty="0" smtClean="0">
                <a:solidFill>
                  <a:srgbClr val="FF0000"/>
                </a:solidFill>
              </a:rPr>
              <a:t>energy </a:t>
            </a:r>
            <a:r>
              <a:rPr lang="en-GB" sz="1600" dirty="0">
                <a:solidFill>
                  <a:srgbClr val="FF0000"/>
                </a:solidFill>
              </a:rPr>
              <a:t>gain per </a:t>
            </a:r>
            <a:r>
              <a:rPr lang="en-GB" sz="1600" dirty="0" smtClean="0">
                <a:solidFill>
                  <a:srgbClr val="FF0000"/>
                </a:solidFill>
              </a:rPr>
              <a:t>electrode pair</a:t>
            </a:r>
            <a:endParaRPr lang="en-US" sz="1600" dirty="0">
              <a:solidFill>
                <a:srgbClr val="FF0000"/>
              </a:solidFill>
            </a:endParaRPr>
          </a:p>
        </p:txBody>
      </p:sp>
      <p:cxnSp>
        <p:nvCxnSpPr>
          <p:cNvPr id="60" name="Connettore 2 59"/>
          <p:cNvCxnSpPr>
            <a:stCxn id="58" idx="3"/>
            <a:endCxn id="59" idx="1"/>
          </p:cNvCxnSpPr>
          <p:nvPr/>
        </p:nvCxnSpPr>
        <p:spPr>
          <a:xfrm flipV="1">
            <a:off x="5890857" y="6156822"/>
            <a:ext cx="765299" cy="242323"/>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flipV="1">
            <a:off x="3214400"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5037352"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3214398"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flipH="1">
            <a:off x="5691053" y="1139623"/>
            <a:ext cx="3111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5037352"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a:off x="5841238" y="973727"/>
            <a:ext cx="0" cy="1658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nettore 1 62"/>
          <p:cNvCxnSpPr/>
          <p:nvPr/>
        </p:nvCxnSpPr>
        <p:spPr>
          <a:xfrm flipH="1">
            <a:off x="5778683" y="1243838"/>
            <a:ext cx="1299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H="1">
            <a:off x="5836954" y="1240447"/>
            <a:ext cx="4284" cy="1412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2707432"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4534015"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29"/>
          <p:cNvSpPr>
            <a:spLocks noChangeArrowheads="1"/>
          </p:cNvSpPr>
          <p:nvPr/>
        </p:nvSpPr>
        <p:spPr bwMode="auto">
          <a:xfrm>
            <a:off x="5952451" y="1004315"/>
            <a:ext cx="451836" cy="365657"/>
          </a:xfrm>
          <a:prstGeom prst="rect">
            <a:avLst/>
          </a:prstGeom>
          <a:noFill/>
          <a:ln w="28575">
            <a:noFill/>
            <a:miter lim="800000"/>
            <a:headEnd/>
            <a:tailEnd/>
          </a:ln>
        </p:spPr>
        <p:txBody>
          <a:bodyPr wrap="none">
            <a:prstTxWarp prst="textNoShape">
              <a:avLst/>
            </a:prstTxWarp>
            <a:spAutoFit/>
          </a:bodyPr>
          <a:lstStyle/>
          <a:p>
            <a:r>
              <a:rPr lang="en-US" sz="1800" dirty="0">
                <a:latin typeface="Symbol" pitchFamily="-110" charset="2"/>
              </a:rPr>
              <a:t>D</a:t>
            </a:r>
            <a:r>
              <a:rPr lang="en-US" sz="1600" dirty="0">
                <a:latin typeface="Comic Sans MS" pitchFamily="-110" charset="0"/>
              </a:rPr>
              <a:t>V</a:t>
            </a:r>
            <a:endParaRPr sz="1600" noProof="1">
              <a:latin typeface="Comic Sans MS" pitchFamily="-110" charset="0"/>
            </a:endParaRPr>
          </a:p>
        </p:txBody>
      </p:sp>
      <p:sp>
        <p:nvSpPr>
          <p:cNvPr id="80" name="Esplosione 1 79"/>
          <p:cNvSpPr/>
          <p:nvPr/>
        </p:nvSpPr>
        <p:spPr>
          <a:xfrm>
            <a:off x="2195203"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sellaDiTesto 5"/>
          <p:cNvSpPr txBox="1"/>
          <p:nvPr/>
        </p:nvSpPr>
        <p:spPr>
          <a:xfrm>
            <a:off x="5836954" y="774955"/>
            <a:ext cx="300082" cy="369332"/>
          </a:xfrm>
          <a:prstGeom prst="rect">
            <a:avLst/>
          </a:prstGeom>
          <a:noFill/>
        </p:spPr>
        <p:txBody>
          <a:bodyPr wrap="none" rtlCol="0">
            <a:spAutoFit/>
          </a:bodyPr>
          <a:lstStyle/>
          <a:p>
            <a:r>
              <a:rPr lang="en-US" dirty="0" smtClean="0"/>
              <a:t>+</a:t>
            </a:r>
            <a:endParaRPr lang="en-US" dirty="0"/>
          </a:p>
        </p:txBody>
      </p:sp>
      <p:sp>
        <p:nvSpPr>
          <p:cNvPr id="41" name="CasellaDiTesto 40"/>
          <p:cNvSpPr txBox="1"/>
          <p:nvPr/>
        </p:nvSpPr>
        <p:spPr>
          <a:xfrm>
            <a:off x="5860220" y="1208753"/>
            <a:ext cx="255198" cy="369332"/>
          </a:xfrm>
          <a:prstGeom prst="rect">
            <a:avLst/>
          </a:prstGeom>
          <a:noFill/>
        </p:spPr>
        <p:txBody>
          <a:bodyPr wrap="none" rtlCol="0">
            <a:spAutoFit/>
          </a:bodyPr>
          <a:lstStyle/>
          <a:p>
            <a:r>
              <a:rPr lang="en-US" dirty="0" smtClean="0"/>
              <a:t>-</a:t>
            </a:r>
            <a:endParaRPr lang="en-US" dirty="0"/>
          </a:p>
        </p:txBody>
      </p:sp>
      <p:cxnSp>
        <p:nvCxnSpPr>
          <p:cNvPr id="12" name="Connettore 2 11"/>
          <p:cNvCxnSpPr/>
          <p:nvPr/>
        </p:nvCxnSpPr>
        <p:spPr>
          <a:xfrm>
            <a:off x="3714561"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3708364"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a:endCxn id="93" idx="2"/>
          </p:cNvCxnSpPr>
          <p:nvPr/>
        </p:nvCxnSpPr>
        <p:spPr>
          <a:xfrm>
            <a:off x="2559765"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5836954" y="3426650"/>
            <a:ext cx="266420" cy="338554"/>
          </a:xfrm>
          <a:prstGeom prst="rect">
            <a:avLst/>
          </a:prstGeom>
          <a:noFill/>
        </p:spPr>
        <p:txBody>
          <a:bodyPr wrap="none" rtlCol="0">
            <a:spAutoFit/>
          </a:bodyPr>
          <a:lstStyle/>
          <a:p>
            <a:r>
              <a:rPr lang="en-US" sz="1600" dirty="0" smtClean="0"/>
              <a:t>z</a:t>
            </a:r>
            <a:endParaRPr lang="en-US" sz="1600" dirty="0"/>
          </a:p>
        </p:txBody>
      </p:sp>
      <p:cxnSp>
        <p:nvCxnSpPr>
          <p:cNvPr id="25" name="Connettore 2 24"/>
          <p:cNvCxnSpPr/>
          <p:nvPr/>
        </p:nvCxnSpPr>
        <p:spPr>
          <a:xfrm flipV="1">
            <a:off x="2559765"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4" name="Rectangle 7"/>
          <p:cNvSpPr>
            <a:spLocks noChangeArrowheads="1"/>
          </p:cNvSpPr>
          <p:nvPr/>
        </p:nvSpPr>
        <p:spPr bwMode="auto">
          <a:xfrm>
            <a:off x="2213579" y="2561911"/>
            <a:ext cx="510087" cy="338747"/>
          </a:xfrm>
          <a:prstGeom prst="rect">
            <a:avLst/>
          </a:prstGeom>
          <a:noFill/>
          <a:ln w="28575">
            <a:noFill/>
            <a:miter lim="800000"/>
            <a:headEnd/>
            <a:tailEnd/>
          </a:ln>
        </p:spPr>
        <p:txBody>
          <a:bodyPr wrap="square">
            <a:prstTxWarp prst="textNoShape">
              <a:avLst/>
            </a:prstTxWarp>
            <a:spAutoFit/>
          </a:bodyPr>
          <a:lstStyle/>
          <a:p>
            <a:r>
              <a:rPr lang="it-IT" sz="1600" noProof="1" smtClean="0">
                <a:latin typeface="Calibri" pitchFamily="34" charset="0"/>
              </a:rPr>
              <a:t>E</a:t>
            </a:r>
            <a:r>
              <a:rPr lang="it-IT" sz="1600" baseline="-25000" noProof="1" smtClean="0">
                <a:latin typeface="Calibri" pitchFamily="34" charset="0"/>
              </a:rPr>
              <a:t>z</a:t>
            </a:r>
            <a:endParaRPr sz="1600" baseline="-25000" noProof="1">
              <a:latin typeface="Calibri" pitchFamily="34" charset="0"/>
            </a:endParaRPr>
          </a:p>
        </p:txBody>
      </p:sp>
      <p:cxnSp>
        <p:nvCxnSpPr>
          <p:cNvPr id="30" name="Connettore 1 29"/>
          <p:cNvCxnSpPr/>
          <p:nvPr/>
        </p:nvCxnSpPr>
        <p:spPr>
          <a:xfrm>
            <a:off x="3567968" y="2605774"/>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4698598" y="2605774"/>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3567968" y="2775148"/>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3863383" y="2424883"/>
            <a:ext cx="521810" cy="369332"/>
          </a:xfrm>
          <a:prstGeom prst="rect">
            <a:avLst/>
          </a:prstGeom>
          <a:noFill/>
        </p:spPr>
        <p:txBody>
          <a:bodyPr wrap="none" rtlCol="0">
            <a:spAutoFit/>
          </a:bodyPr>
          <a:lstStyle/>
          <a:p>
            <a:r>
              <a:rPr lang="en-US" dirty="0" smtClean="0"/>
              <a:t>gap</a:t>
            </a:r>
          </a:p>
        </p:txBody>
      </p:sp>
      <p:sp>
        <p:nvSpPr>
          <p:cNvPr id="96" name="Figura a mano libera 95"/>
          <p:cNvSpPr/>
          <p:nvPr/>
        </p:nvSpPr>
        <p:spPr>
          <a:xfrm>
            <a:off x="3550039"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7" name="Connettore 2 106"/>
          <p:cNvCxnSpPr/>
          <p:nvPr/>
        </p:nvCxnSpPr>
        <p:spPr>
          <a:xfrm flipV="1">
            <a:off x="6404287" y="3765173"/>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8" name="CasellaDiTesto 107"/>
          <p:cNvSpPr txBox="1"/>
          <p:nvPr/>
        </p:nvSpPr>
        <p:spPr>
          <a:xfrm>
            <a:off x="8343557" y="3336999"/>
            <a:ext cx="253596" cy="338554"/>
          </a:xfrm>
          <a:prstGeom prst="rect">
            <a:avLst/>
          </a:prstGeom>
          <a:noFill/>
        </p:spPr>
        <p:txBody>
          <a:bodyPr wrap="none" rtlCol="0">
            <a:spAutoFit/>
          </a:bodyPr>
          <a:lstStyle/>
          <a:p>
            <a:r>
              <a:rPr lang="en-US" sz="1600" dirty="0" smtClean="0"/>
              <a:t>t</a:t>
            </a:r>
            <a:endParaRPr lang="en-US" sz="1600" dirty="0"/>
          </a:p>
        </p:txBody>
      </p:sp>
      <p:cxnSp>
        <p:nvCxnSpPr>
          <p:cNvPr id="109" name="Connettore 2 108"/>
          <p:cNvCxnSpPr/>
          <p:nvPr/>
        </p:nvCxnSpPr>
        <p:spPr>
          <a:xfrm flipV="1">
            <a:off x="6404287"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0" name="Rectangle 7"/>
          <p:cNvSpPr>
            <a:spLocks noChangeArrowheads="1"/>
          </p:cNvSpPr>
          <p:nvPr/>
        </p:nvSpPr>
        <p:spPr bwMode="auto">
          <a:xfrm>
            <a:off x="5970164" y="2462631"/>
            <a:ext cx="510087" cy="338554"/>
          </a:xfrm>
          <a:prstGeom prst="rect">
            <a:avLst/>
          </a:prstGeom>
          <a:noFill/>
          <a:ln w="28575">
            <a:noFill/>
            <a:miter lim="800000"/>
            <a:headEnd/>
            <a:tailEnd/>
          </a:ln>
        </p:spPr>
        <p:txBody>
          <a:bodyPr wrap="square">
            <a:prstTxWarp prst="textNoShape">
              <a:avLst/>
            </a:prstTxWarp>
            <a:spAutoFit/>
          </a:bodyPr>
          <a:lstStyle/>
          <a:p>
            <a:r>
              <a:rPr lang="en-US" sz="1600" noProof="1" smtClean="0">
                <a:latin typeface="Calibri" pitchFamily="34" charset="0"/>
                <a:sym typeface="Symbol"/>
              </a:rPr>
              <a:t>E</a:t>
            </a:r>
            <a:endParaRPr sz="1600" noProof="1">
              <a:latin typeface="Calibri" pitchFamily="34" charset="0"/>
            </a:endParaRPr>
          </a:p>
        </p:txBody>
      </p:sp>
      <p:cxnSp>
        <p:nvCxnSpPr>
          <p:cNvPr id="113" name="Connettore 1 112"/>
          <p:cNvCxnSpPr/>
          <p:nvPr/>
        </p:nvCxnSpPr>
        <p:spPr>
          <a:xfrm>
            <a:off x="6404287" y="3165156"/>
            <a:ext cx="1898503"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38" name="Gruppo 137"/>
          <p:cNvGrpSpPr/>
          <p:nvPr/>
        </p:nvGrpSpPr>
        <p:grpSpPr>
          <a:xfrm>
            <a:off x="6389799" y="3735527"/>
            <a:ext cx="1912991" cy="60211"/>
            <a:chOff x="6389799" y="3735527"/>
            <a:chExt cx="1912991" cy="60211"/>
          </a:xfrm>
        </p:grpSpPr>
        <p:sp>
          <p:nvSpPr>
            <p:cNvPr id="114"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5"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6"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7"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8"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9"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0"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1"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2"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3"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4"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6"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7"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8"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9"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0"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1"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2"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3"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8" name="Rettangolo 7"/>
          <p:cNvSpPr/>
          <p:nvPr/>
        </p:nvSpPr>
        <p:spPr>
          <a:xfrm>
            <a:off x="7895778" y="4959148"/>
            <a:ext cx="878767" cy="369332"/>
          </a:xfrm>
          <a:prstGeom prst="rect">
            <a:avLst/>
          </a:prstGeom>
        </p:spPr>
        <p:txBody>
          <a:bodyPr wrap="none">
            <a:spAutoFit/>
          </a:bodyPr>
          <a:lstStyle/>
          <a:p>
            <a:r>
              <a:rPr lang="en-US" i="1" dirty="0"/>
              <a:t>W=E-E</a:t>
            </a:r>
            <a:r>
              <a:rPr lang="en-US" i="1" baseline="-25000" dirty="0"/>
              <a:t>0</a:t>
            </a:r>
          </a:p>
        </p:txBody>
      </p:sp>
      <p:sp>
        <p:nvSpPr>
          <p:cNvPr id="10" name="CasellaDiTesto 9"/>
          <p:cNvSpPr txBox="1"/>
          <p:nvPr/>
        </p:nvSpPr>
        <p:spPr>
          <a:xfrm>
            <a:off x="-7332" y="3577958"/>
            <a:ext cx="1857007" cy="523220"/>
          </a:xfrm>
          <a:prstGeom prst="rect">
            <a:avLst/>
          </a:prstGeom>
          <a:noFill/>
        </p:spPr>
        <p:txBody>
          <a:bodyPr wrap="square" rtlCol="0">
            <a:spAutoFit/>
          </a:bodyPr>
          <a:lstStyle/>
          <a:p>
            <a:r>
              <a:rPr lang="it-IT" sz="1400" dirty="0" smtClean="0"/>
              <a:t>Energy-</a:t>
            </a:r>
            <a:r>
              <a:rPr lang="it-IT" sz="1400" dirty="0" err="1" smtClean="0"/>
              <a:t>momentum</a:t>
            </a:r>
            <a:r>
              <a:rPr lang="it-IT" sz="1400" dirty="0" smtClean="0"/>
              <a:t> relation</a:t>
            </a:r>
            <a:endParaRPr lang="it-IT" sz="1400" dirty="0"/>
          </a:p>
        </p:txBody>
      </p:sp>
      <p:sp>
        <p:nvSpPr>
          <p:cNvPr id="70" name="CasellaDiTesto 69"/>
          <p:cNvSpPr txBox="1"/>
          <p:nvPr/>
        </p:nvSpPr>
        <p:spPr>
          <a:xfrm>
            <a:off x="29387" y="4959148"/>
            <a:ext cx="1222929" cy="307777"/>
          </a:xfrm>
          <a:prstGeom prst="rect">
            <a:avLst/>
          </a:prstGeom>
          <a:noFill/>
        </p:spPr>
        <p:txBody>
          <a:bodyPr wrap="square" rtlCol="0">
            <a:spAutoFit/>
          </a:bodyPr>
          <a:lstStyle/>
          <a:p>
            <a:r>
              <a:rPr lang="it-IT" sz="1400" dirty="0" err="1" smtClean="0"/>
              <a:t>Lorentz</a:t>
            </a:r>
            <a:r>
              <a:rPr lang="it-IT" sz="1400" dirty="0" smtClean="0"/>
              <a:t> force</a:t>
            </a:r>
            <a:endParaRPr lang="it-IT" sz="1400" dirty="0"/>
          </a:p>
        </p:txBody>
      </p:sp>
    </p:spTree>
    <p:extLst>
      <p:ext uri="{BB962C8B-B14F-4D97-AF65-F5344CB8AC3E}">
        <p14:creationId xmlns:p14="http://schemas.microsoft.com/office/powerpoint/2010/main" val="240915807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10"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500"/>
                                        <p:tgtEl>
                                          <p:spTgt spid="6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500"/>
                                        <p:tgtEl>
                                          <p:spTgt spid="5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fade">
                                      <p:cBhvr>
                                        <p:cTn id="45" dur="500"/>
                                        <p:tgtEl>
                                          <p:spTgt spid="10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8"/>
                                        </p:tgtEl>
                                        <p:attrNameLst>
                                          <p:attrName>style.visibility</p:attrName>
                                        </p:attrNameLst>
                                      </p:cBhvr>
                                      <p:to>
                                        <p:strVal val="visible"/>
                                      </p:to>
                                    </p:set>
                                    <p:animEffect transition="in" filter="fade">
                                      <p:cBhvr>
                                        <p:cTn id="48" dur="500"/>
                                        <p:tgtEl>
                                          <p:spTgt spid="108"/>
                                        </p:tgtEl>
                                      </p:cBhvr>
                                    </p:animEffect>
                                  </p:childTnLst>
                                </p:cTn>
                              </p:par>
                              <p:par>
                                <p:cTn id="49" presetID="10" presetClass="entr" presetSubtype="0" fill="hold" nodeType="withEffect">
                                  <p:stCondLst>
                                    <p:cond delay="0"/>
                                  </p:stCondLst>
                                  <p:childTnLst>
                                    <p:set>
                                      <p:cBhvr>
                                        <p:cTn id="50" dur="1" fill="hold">
                                          <p:stCondLst>
                                            <p:cond delay="0"/>
                                          </p:stCondLst>
                                        </p:cTn>
                                        <p:tgtEl>
                                          <p:spTgt spid="109"/>
                                        </p:tgtEl>
                                        <p:attrNameLst>
                                          <p:attrName>style.visibility</p:attrName>
                                        </p:attrNameLst>
                                      </p:cBhvr>
                                      <p:to>
                                        <p:strVal val="visible"/>
                                      </p:to>
                                    </p:set>
                                    <p:animEffect transition="in" filter="fade">
                                      <p:cBhvr>
                                        <p:cTn id="51" dur="500"/>
                                        <p:tgtEl>
                                          <p:spTgt spid="10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fade">
                                      <p:cBhvr>
                                        <p:cTn id="54" dur="500"/>
                                        <p:tgtEl>
                                          <p:spTgt spid="110"/>
                                        </p:tgtEl>
                                      </p:cBhvr>
                                    </p:animEffect>
                                  </p:childTnLst>
                                </p:cTn>
                              </p:par>
                              <p:par>
                                <p:cTn id="55" presetID="10" presetClass="entr" presetSubtype="0" fill="hold" nodeType="with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fade">
                                      <p:cBhvr>
                                        <p:cTn id="57" dur="500"/>
                                        <p:tgtEl>
                                          <p:spTgt spid="11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0"/>
                                        </p:tgtEl>
                                        <p:attrNameLst>
                                          <p:attrName>style.visibility</p:attrName>
                                        </p:attrNameLst>
                                      </p:cBhvr>
                                      <p:to>
                                        <p:strVal val="visible"/>
                                      </p:to>
                                    </p:set>
                                    <p:animEffect transition="in" filter="fade">
                                      <p:cBhvr>
                                        <p:cTn id="60" dur="500"/>
                                        <p:tgtEl>
                                          <p:spTgt spid="8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38"/>
                                        </p:tgtEl>
                                        <p:attrNameLst>
                                          <p:attrName>style.visibility</p:attrName>
                                        </p:attrNameLst>
                                      </p:cBhvr>
                                      <p:to>
                                        <p:strVal val="visible"/>
                                      </p:to>
                                    </p:set>
                                    <p:animEffect transition="in" filter="fade">
                                      <p:cBhvr>
                                        <p:cTn id="68" dur="500"/>
                                        <p:tgtEl>
                                          <p:spTgt spid="138"/>
                                        </p:tgtEl>
                                      </p:cBhvr>
                                    </p:animEffect>
                                  </p:childTnLst>
                                </p:cTn>
                              </p:par>
                            </p:childTnLst>
                          </p:cTn>
                        </p:par>
                      </p:childTnLst>
                    </p:cTn>
                  </p:par>
                  <p:par>
                    <p:cTn id="69" fill="hold">
                      <p:stCondLst>
                        <p:cond delay="indefinite"/>
                      </p:stCondLst>
                      <p:childTnLst>
                        <p:par>
                          <p:cTn id="70" fill="hold">
                            <p:stCondLst>
                              <p:cond delay="0"/>
                            </p:stCondLst>
                            <p:childTnLst>
                              <p:par>
                                <p:cTn id="71" presetID="42" presetClass="path" presetSubtype="0" accel="50000" decel="50000" fill="hold" nodeType="clickEffect">
                                  <p:stCondLst>
                                    <p:cond delay="0"/>
                                  </p:stCondLst>
                                  <p:childTnLst>
                                    <p:animMotion origin="layout" path="M 1.38889E-6 6.93642E-7 L 1.38889E-6 -0.08046 " pathEditMode="relative" rAng="0" ptsTypes="AA">
                                      <p:cBhvr>
                                        <p:cTn id="72" dur="2000" fill="hold"/>
                                        <p:tgtEl>
                                          <p:spTgt spid="138"/>
                                        </p:tgtEl>
                                        <p:attrNameLst>
                                          <p:attrName>ppt_x</p:attrName>
                                          <p:attrName>ppt_y</p:attrName>
                                        </p:attrNameLst>
                                      </p:cBhvr>
                                      <p:rCtr x="0" y="-40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1" grpId="0" animBg="1"/>
      <p:bldP spid="52" grpId="0"/>
      <p:bldP spid="58" grpId="0" animBg="1"/>
      <p:bldP spid="59" grpId="0"/>
      <p:bldP spid="80" grpId="0" animBg="1"/>
      <p:bldP spid="108" grpId="0"/>
      <p:bldP spid="110" grpId="0"/>
      <p:bldP spid="8" grpId="0"/>
      <p:bldP spid="7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p:cNvGraphicFramePr>
            <a:graphicFrameLocks noChangeAspect="1"/>
          </p:cNvGraphicFramePr>
          <p:nvPr>
            <p:extLst/>
          </p:nvPr>
        </p:nvGraphicFramePr>
        <p:xfrm>
          <a:off x="6378575" y="1550988"/>
          <a:ext cx="2365375" cy="403225"/>
        </p:xfrm>
        <a:graphic>
          <a:graphicData uri="http://schemas.openxmlformats.org/presentationml/2006/ole">
            <mc:AlternateContent xmlns:mc="http://schemas.openxmlformats.org/markup-compatibility/2006">
              <mc:Choice xmlns:v="urn:schemas-microsoft-com:vml" Requires="v">
                <p:oleObj spid="_x0000_s237662" name="Equazione" r:id="rId3" imgW="1562040" imgH="266400" progId="Equation.3">
                  <p:embed/>
                </p:oleObj>
              </mc:Choice>
              <mc:Fallback>
                <p:oleObj name="Equazione" r:id="rId3" imgW="1562040" imgH="266400" progId="Equation.3">
                  <p:embed/>
                  <p:pic>
                    <p:nvPicPr>
                      <p:cNvPr id="2" name="Oggetto 1"/>
                      <p:cNvPicPr>
                        <a:picLocks noChangeAspect="1" noChangeArrowheads="1"/>
                      </p:cNvPicPr>
                      <p:nvPr/>
                    </p:nvPicPr>
                    <p:blipFill>
                      <a:blip r:embed="rId4"/>
                      <a:srcRect/>
                      <a:stretch>
                        <a:fillRect/>
                      </a:stretch>
                    </p:blipFill>
                    <p:spPr bwMode="auto">
                      <a:xfrm>
                        <a:off x="6378575" y="1550988"/>
                        <a:ext cx="2365375" cy="403225"/>
                      </a:xfrm>
                      <a:prstGeom prst="rect">
                        <a:avLst/>
                      </a:prstGeom>
                      <a:noFill/>
                      <a:ln>
                        <a:noFill/>
                      </a:ln>
                      <a:extLst/>
                    </p:spPr>
                  </p:pic>
                </p:oleObj>
              </mc:Fallback>
            </mc:AlternateContent>
          </a:graphicData>
        </a:graphic>
      </p:graphicFrame>
      <p:cxnSp>
        <p:nvCxnSpPr>
          <p:cNvPr id="56" name="Connettore 2 55"/>
          <p:cNvCxnSpPr>
            <a:endCxn id="57" idx="2"/>
          </p:cNvCxnSpPr>
          <p:nvPr/>
        </p:nvCxnSpPr>
        <p:spPr>
          <a:xfrm>
            <a:off x="2468623" y="2070870"/>
            <a:ext cx="3443270"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25911" y="499219"/>
            <a:ext cx="8971786" cy="307777"/>
          </a:xfrm>
          <a:prstGeom prst="rect">
            <a:avLst/>
          </a:prstGeom>
          <a:noFill/>
        </p:spPr>
        <p:txBody>
          <a:bodyPr wrap="square" rtlCol="0">
            <a:spAutoFit/>
          </a:bodyPr>
          <a:lstStyle/>
          <a:p>
            <a:pPr algn="just"/>
            <a:r>
              <a:rPr lang="en-US" sz="1400" dirty="0" smtClean="0"/>
              <a:t>We consider now the acceleration between two electrodes fed by an RF generator</a:t>
            </a:r>
            <a:endParaRPr lang="en-US" sz="1400" dirty="0"/>
          </a:p>
        </p:txBody>
      </p:sp>
      <p:sp>
        <p:nvSpPr>
          <p:cNvPr id="49" name="Rectangle 7"/>
          <p:cNvSpPr>
            <a:spLocks noChangeArrowheads="1"/>
          </p:cNvSpPr>
          <p:nvPr/>
        </p:nvSpPr>
        <p:spPr bwMode="auto">
          <a:xfrm>
            <a:off x="3929938" y="1350474"/>
            <a:ext cx="510087" cy="338747"/>
          </a:xfrm>
          <a:prstGeom prst="rect">
            <a:avLst/>
          </a:prstGeom>
          <a:noFill/>
          <a:ln w="28575">
            <a:noFill/>
            <a:miter lim="800000"/>
            <a:headEnd/>
            <a:tailEnd/>
          </a:ln>
        </p:spPr>
        <p:txBody>
          <a:bodyPr wrap="square">
            <a:prstTxWarp prst="textNoShape">
              <a:avLst/>
            </a:prstTxWarp>
            <a:spAutoFit/>
          </a:bodyPr>
          <a:lstStyle/>
          <a:p>
            <a:r>
              <a:rPr lang="it-IT" sz="1600" noProof="1" smtClean="0">
                <a:latin typeface="Calibri" pitchFamily="34" charset="0"/>
              </a:rPr>
              <a:t>E</a:t>
            </a:r>
            <a:r>
              <a:rPr lang="it-IT" sz="1600" baseline="-25000" noProof="1" smtClean="0">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4006212" y="2000283"/>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1916372" y="1588966"/>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7" name="CasellaDiTesto 56"/>
          <p:cNvSpPr txBox="1"/>
          <p:nvPr/>
        </p:nvSpPr>
        <p:spPr>
          <a:xfrm>
            <a:off x="5778683" y="1732316"/>
            <a:ext cx="266420" cy="338554"/>
          </a:xfrm>
          <a:prstGeom prst="rect">
            <a:avLst/>
          </a:prstGeom>
          <a:noFill/>
        </p:spPr>
        <p:txBody>
          <a:bodyPr wrap="none" rtlCol="0">
            <a:spAutoFit/>
          </a:bodyPr>
          <a:lstStyle/>
          <a:p>
            <a:r>
              <a:rPr lang="en-US" sz="1600" dirty="0" smtClean="0"/>
              <a:t>z</a:t>
            </a:r>
            <a:endParaRPr lang="en-US" sz="1600" dirty="0"/>
          </a:p>
        </p:txBody>
      </p:sp>
      <p:cxnSp>
        <p:nvCxnSpPr>
          <p:cNvPr id="7" name="Connettore 1 6"/>
          <p:cNvCxnSpPr/>
          <p:nvPr/>
        </p:nvCxnSpPr>
        <p:spPr>
          <a:xfrm flipV="1">
            <a:off x="3214400"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5037352"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3214398"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5037352"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a:off x="5836954" y="973727"/>
            <a:ext cx="4284" cy="8164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a:stCxn id="15" idx="4"/>
          </p:cNvCxnSpPr>
          <p:nvPr/>
        </p:nvCxnSpPr>
        <p:spPr>
          <a:xfrm>
            <a:off x="5834962" y="1329338"/>
            <a:ext cx="1992" cy="52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2707432"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4534015"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Esplosione 1 79"/>
          <p:cNvSpPr/>
          <p:nvPr/>
        </p:nvSpPr>
        <p:spPr>
          <a:xfrm>
            <a:off x="2195203"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ttore 2 11"/>
          <p:cNvCxnSpPr/>
          <p:nvPr/>
        </p:nvCxnSpPr>
        <p:spPr>
          <a:xfrm>
            <a:off x="3714561"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3708364"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a:endCxn id="93" idx="2"/>
          </p:cNvCxnSpPr>
          <p:nvPr/>
        </p:nvCxnSpPr>
        <p:spPr>
          <a:xfrm>
            <a:off x="2559765"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5836954" y="3426650"/>
            <a:ext cx="266420" cy="338554"/>
          </a:xfrm>
          <a:prstGeom prst="rect">
            <a:avLst/>
          </a:prstGeom>
          <a:noFill/>
        </p:spPr>
        <p:txBody>
          <a:bodyPr wrap="none" rtlCol="0">
            <a:spAutoFit/>
          </a:bodyPr>
          <a:lstStyle/>
          <a:p>
            <a:r>
              <a:rPr lang="en-US" sz="1600" dirty="0" smtClean="0"/>
              <a:t>z</a:t>
            </a:r>
            <a:endParaRPr lang="en-US" sz="1600" dirty="0"/>
          </a:p>
        </p:txBody>
      </p:sp>
      <p:cxnSp>
        <p:nvCxnSpPr>
          <p:cNvPr id="25" name="Connettore 2 24"/>
          <p:cNvCxnSpPr/>
          <p:nvPr/>
        </p:nvCxnSpPr>
        <p:spPr>
          <a:xfrm flipV="1">
            <a:off x="2559765"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3567968" y="2605774"/>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4698598" y="2605774"/>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3557098" y="2775148"/>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3863383" y="2424883"/>
            <a:ext cx="521810" cy="369332"/>
          </a:xfrm>
          <a:prstGeom prst="rect">
            <a:avLst/>
          </a:prstGeom>
          <a:noFill/>
        </p:spPr>
        <p:txBody>
          <a:bodyPr wrap="none" rtlCol="0">
            <a:spAutoFit/>
          </a:bodyPr>
          <a:lstStyle/>
          <a:p>
            <a:r>
              <a:rPr lang="en-US" dirty="0" smtClean="0"/>
              <a:t>gap</a:t>
            </a:r>
          </a:p>
        </p:txBody>
      </p:sp>
      <p:sp>
        <p:nvSpPr>
          <p:cNvPr id="96" name="Figura a mano libera 95"/>
          <p:cNvSpPr/>
          <p:nvPr/>
        </p:nvSpPr>
        <p:spPr>
          <a:xfrm>
            <a:off x="3563352"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ttangolo 7"/>
          <p:cNvSpPr/>
          <p:nvPr/>
        </p:nvSpPr>
        <p:spPr>
          <a:xfrm>
            <a:off x="1544829" y="0"/>
            <a:ext cx="6240541" cy="584775"/>
          </a:xfrm>
          <a:prstGeom prst="rect">
            <a:avLst/>
          </a:prstGeom>
        </p:spPr>
        <p:txBody>
          <a:bodyPr wrap="square">
            <a:spAutoFit/>
          </a:bodyPr>
          <a:lstStyle/>
          <a:p>
            <a:pPr marL="1117600" indent="-1117600"/>
            <a:r>
              <a:rPr lang="en-US" altLang="en-US" sz="3200" b="1" dirty="0"/>
              <a:t>RF ACCELERATION: </a:t>
            </a:r>
            <a:r>
              <a:rPr lang="en-US" altLang="en-US" sz="3200" b="1" dirty="0" smtClean="0"/>
              <a:t>BUNCHED </a:t>
            </a:r>
            <a:r>
              <a:rPr lang="en-US" altLang="en-US" sz="3200" b="1" dirty="0"/>
              <a:t>BEAM</a:t>
            </a:r>
          </a:p>
        </p:txBody>
      </p:sp>
      <p:sp>
        <p:nvSpPr>
          <p:cNvPr id="15" name="Ovale 14"/>
          <p:cNvSpPr/>
          <p:nvPr/>
        </p:nvSpPr>
        <p:spPr>
          <a:xfrm>
            <a:off x="5692140" y="1044948"/>
            <a:ext cx="285644" cy="2843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igura a mano libera 16"/>
          <p:cNvSpPr/>
          <p:nvPr/>
        </p:nvSpPr>
        <p:spPr>
          <a:xfrm>
            <a:off x="5741670" y="1122657"/>
            <a:ext cx="175260" cy="109045"/>
          </a:xfrm>
          <a:custGeom>
            <a:avLst/>
            <a:gdLst>
              <a:gd name="connsiteX0" fmla="*/ 0 w 175260"/>
              <a:gd name="connsiteY0" fmla="*/ 58443 h 109045"/>
              <a:gd name="connsiteX1" fmla="*/ 53340 w 175260"/>
              <a:gd name="connsiteY1" fmla="*/ 1293 h 109045"/>
              <a:gd name="connsiteX2" fmla="*/ 118110 w 175260"/>
              <a:gd name="connsiteY2" fmla="*/ 107973 h 109045"/>
              <a:gd name="connsiteX3" fmla="*/ 175260 w 175260"/>
              <a:gd name="connsiteY3" fmla="*/ 47013 h 109045"/>
            </a:gdLst>
            <a:ahLst/>
            <a:cxnLst>
              <a:cxn ang="0">
                <a:pos x="connsiteX0" y="connsiteY0"/>
              </a:cxn>
              <a:cxn ang="0">
                <a:pos x="connsiteX1" y="connsiteY1"/>
              </a:cxn>
              <a:cxn ang="0">
                <a:pos x="connsiteX2" y="connsiteY2"/>
              </a:cxn>
              <a:cxn ang="0">
                <a:pos x="connsiteX3" y="connsiteY3"/>
              </a:cxn>
            </a:cxnLst>
            <a:rect l="l" t="t" r="r" b="b"/>
            <a:pathLst>
              <a:path w="175260" h="109045">
                <a:moveTo>
                  <a:pt x="0" y="58443"/>
                </a:moveTo>
                <a:cubicBezTo>
                  <a:pt x="16827" y="25740"/>
                  <a:pt x="33655" y="-6962"/>
                  <a:pt x="53340" y="1293"/>
                </a:cubicBezTo>
                <a:cubicBezTo>
                  <a:pt x="73025" y="9548"/>
                  <a:pt x="97790" y="100353"/>
                  <a:pt x="118110" y="107973"/>
                </a:cubicBezTo>
                <a:cubicBezTo>
                  <a:pt x="138430" y="115593"/>
                  <a:pt x="156845" y="81303"/>
                  <a:pt x="175260" y="470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18" name="Oggetto 17"/>
          <p:cNvGraphicFramePr>
            <a:graphicFrameLocks noChangeAspect="1"/>
          </p:cNvGraphicFramePr>
          <p:nvPr>
            <p:extLst/>
          </p:nvPr>
        </p:nvGraphicFramePr>
        <p:xfrm>
          <a:off x="6110288" y="925513"/>
          <a:ext cx="2879725" cy="493712"/>
        </p:xfrm>
        <a:graphic>
          <a:graphicData uri="http://schemas.openxmlformats.org/presentationml/2006/ole">
            <mc:AlternateContent xmlns:mc="http://schemas.openxmlformats.org/markup-compatibility/2006">
              <mc:Choice xmlns:v="urn:schemas-microsoft-com:vml" Requires="v">
                <p:oleObj spid="_x0000_s237663" name="Equazione" r:id="rId5" imgW="2527200" imgH="431640" progId="Equation.3">
                  <p:embed/>
                </p:oleObj>
              </mc:Choice>
              <mc:Fallback>
                <p:oleObj name="Equazione" r:id="rId5" imgW="2527200" imgH="431640" progId="Equation.3">
                  <p:embed/>
                  <p:pic>
                    <p:nvPicPr>
                      <p:cNvPr id="18" name="Oggetto 17"/>
                      <p:cNvPicPr>
                        <a:picLocks noChangeAspect="1" noChangeArrowheads="1"/>
                      </p:cNvPicPr>
                      <p:nvPr/>
                    </p:nvPicPr>
                    <p:blipFill>
                      <a:blip r:embed="rId6"/>
                      <a:srcRect/>
                      <a:stretch>
                        <a:fillRect/>
                      </a:stretch>
                    </p:blipFill>
                    <p:spPr bwMode="auto">
                      <a:xfrm>
                        <a:off x="6110288" y="925513"/>
                        <a:ext cx="2879725" cy="493712"/>
                      </a:xfrm>
                      <a:prstGeom prst="rect">
                        <a:avLst/>
                      </a:prstGeom>
                      <a:noFill/>
                      <a:ln>
                        <a:noFill/>
                      </a:ln>
                    </p:spPr>
                  </p:pic>
                </p:oleObj>
              </mc:Fallback>
            </mc:AlternateContent>
          </a:graphicData>
        </a:graphic>
      </p:graphicFrame>
      <p:sp>
        <p:nvSpPr>
          <p:cNvPr id="53" name="Figura a mano libera 52"/>
          <p:cNvSpPr/>
          <p:nvPr/>
        </p:nvSpPr>
        <p:spPr>
          <a:xfrm>
            <a:off x="3572317" y="3173729"/>
            <a:ext cx="1100193" cy="58126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Figura a mano libera 60"/>
          <p:cNvSpPr/>
          <p:nvPr/>
        </p:nvSpPr>
        <p:spPr>
          <a:xfrm>
            <a:off x="3589245" y="3464359"/>
            <a:ext cx="1066337" cy="29063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Figura a mano libera 61"/>
          <p:cNvSpPr/>
          <p:nvPr/>
        </p:nvSpPr>
        <p:spPr>
          <a:xfrm>
            <a:off x="3606390" y="3715221"/>
            <a:ext cx="1032047" cy="4571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Figura a mano libera 63"/>
          <p:cNvSpPr/>
          <p:nvPr/>
        </p:nvSpPr>
        <p:spPr>
          <a:xfrm flipV="1">
            <a:off x="3572317" y="3764750"/>
            <a:ext cx="1100193" cy="58126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Figura a mano libera 64"/>
          <p:cNvSpPr/>
          <p:nvPr/>
        </p:nvSpPr>
        <p:spPr>
          <a:xfrm flipV="1">
            <a:off x="3589245" y="3764750"/>
            <a:ext cx="1066337" cy="29063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Figura a mano libera 65"/>
          <p:cNvSpPr/>
          <p:nvPr/>
        </p:nvSpPr>
        <p:spPr>
          <a:xfrm flipV="1">
            <a:off x="3563352" y="3764750"/>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Figura a mano libera 67"/>
          <p:cNvSpPr/>
          <p:nvPr/>
        </p:nvSpPr>
        <p:spPr>
          <a:xfrm flipV="1">
            <a:off x="3606390" y="3765173"/>
            <a:ext cx="1032047" cy="4571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9" name="Connettore 2 68"/>
          <p:cNvCxnSpPr/>
          <p:nvPr/>
        </p:nvCxnSpPr>
        <p:spPr>
          <a:xfrm flipV="1">
            <a:off x="6404287" y="3765173"/>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0" name="CasellaDiTesto 69"/>
          <p:cNvSpPr txBox="1"/>
          <p:nvPr/>
        </p:nvSpPr>
        <p:spPr>
          <a:xfrm>
            <a:off x="8343557" y="3378486"/>
            <a:ext cx="389850" cy="338554"/>
          </a:xfrm>
          <a:prstGeom prst="rect">
            <a:avLst/>
          </a:prstGeom>
          <a:noFill/>
        </p:spPr>
        <p:txBody>
          <a:bodyPr wrap="none" rtlCol="0">
            <a:spAutoFit/>
          </a:bodyPr>
          <a:lstStyle/>
          <a:p>
            <a:r>
              <a:rPr lang="en-US" sz="1600" dirty="0" err="1" smtClean="0"/>
              <a:t>t</a:t>
            </a:r>
            <a:r>
              <a:rPr lang="en-US" sz="1600" baseline="-25000" dirty="0" err="1" smtClean="0"/>
              <a:t>inj</a:t>
            </a:r>
            <a:endParaRPr lang="en-US" sz="1600" baseline="-25000" dirty="0"/>
          </a:p>
        </p:txBody>
      </p:sp>
      <p:cxnSp>
        <p:nvCxnSpPr>
          <p:cNvPr id="71" name="Connettore 2 70"/>
          <p:cNvCxnSpPr/>
          <p:nvPr/>
        </p:nvCxnSpPr>
        <p:spPr>
          <a:xfrm flipV="1">
            <a:off x="6404287"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 name="Rectangle 7"/>
          <p:cNvSpPr>
            <a:spLocks noChangeArrowheads="1"/>
          </p:cNvSpPr>
          <p:nvPr/>
        </p:nvSpPr>
        <p:spPr bwMode="auto">
          <a:xfrm>
            <a:off x="5970164" y="2462631"/>
            <a:ext cx="510087" cy="338554"/>
          </a:xfrm>
          <a:prstGeom prst="rect">
            <a:avLst/>
          </a:prstGeom>
          <a:noFill/>
          <a:ln w="28575">
            <a:noFill/>
            <a:miter lim="800000"/>
            <a:headEnd/>
            <a:tailEnd/>
          </a:ln>
        </p:spPr>
        <p:txBody>
          <a:bodyPr wrap="square">
            <a:prstTxWarp prst="textNoShape">
              <a:avLst/>
            </a:prstTxWarp>
            <a:spAutoFit/>
          </a:bodyPr>
          <a:lstStyle/>
          <a:p>
            <a:r>
              <a:rPr lang="en-US" sz="1600" noProof="1" smtClean="0">
                <a:latin typeface="Calibri" pitchFamily="34" charset="0"/>
                <a:sym typeface="Symbol"/>
              </a:rPr>
              <a:t>E</a:t>
            </a:r>
            <a:endParaRPr sz="1600" noProof="1">
              <a:latin typeface="Calibri" pitchFamily="34" charset="0"/>
            </a:endParaRPr>
          </a:p>
        </p:txBody>
      </p:sp>
      <p:sp>
        <p:nvSpPr>
          <p:cNvPr id="22" name="Figura a mano libera 21"/>
          <p:cNvSpPr/>
          <p:nvPr/>
        </p:nvSpPr>
        <p:spPr>
          <a:xfrm>
            <a:off x="6400800" y="3147060"/>
            <a:ext cx="1821180" cy="1268736"/>
          </a:xfrm>
          <a:custGeom>
            <a:avLst/>
            <a:gdLst>
              <a:gd name="connsiteX0" fmla="*/ 0 w 1821180"/>
              <a:gd name="connsiteY0" fmla="*/ 0 h 1268742"/>
              <a:gd name="connsiteX1" fmla="*/ 922020 w 1821180"/>
              <a:gd name="connsiteY1" fmla="*/ 1268730 h 1268742"/>
              <a:gd name="connsiteX2" fmla="*/ 1821180 w 1821180"/>
              <a:gd name="connsiteY2" fmla="*/ 19050 h 1268742"/>
              <a:gd name="connsiteX0" fmla="*/ 0 w 1821180"/>
              <a:gd name="connsiteY0" fmla="*/ 0 h 1268742"/>
              <a:gd name="connsiteX1" fmla="*/ 922020 w 1821180"/>
              <a:gd name="connsiteY1" fmla="*/ 1268730 h 1268742"/>
              <a:gd name="connsiteX2" fmla="*/ 1821180 w 1821180"/>
              <a:gd name="connsiteY2" fmla="*/ 19050 h 1268742"/>
              <a:gd name="connsiteX0" fmla="*/ 0 w 1821180"/>
              <a:gd name="connsiteY0" fmla="*/ 0 h 1268735"/>
              <a:gd name="connsiteX1" fmla="*/ 922020 w 1821180"/>
              <a:gd name="connsiteY1" fmla="*/ 1268730 h 1268735"/>
              <a:gd name="connsiteX2" fmla="*/ 1821180 w 1821180"/>
              <a:gd name="connsiteY2" fmla="*/ 19050 h 1268735"/>
              <a:gd name="connsiteX0" fmla="*/ 0 w 1821180"/>
              <a:gd name="connsiteY0" fmla="*/ 0 h 1268735"/>
              <a:gd name="connsiteX1" fmla="*/ 922020 w 1821180"/>
              <a:gd name="connsiteY1" fmla="*/ 1268730 h 1268735"/>
              <a:gd name="connsiteX2" fmla="*/ 1821180 w 1821180"/>
              <a:gd name="connsiteY2" fmla="*/ 19050 h 1268735"/>
              <a:gd name="connsiteX0" fmla="*/ 0 w 1821180"/>
              <a:gd name="connsiteY0" fmla="*/ 0 h 1268736"/>
              <a:gd name="connsiteX1" fmla="*/ 922020 w 1821180"/>
              <a:gd name="connsiteY1" fmla="*/ 1268730 h 1268736"/>
              <a:gd name="connsiteX2" fmla="*/ 1821180 w 1821180"/>
              <a:gd name="connsiteY2" fmla="*/ 19050 h 1268736"/>
            </a:gdLst>
            <a:ahLst/>
            <a:cxnLst>
              <a:cxn ang="0">
                <a:pos x="connsiteX0" y="connsiteY0"/>
              </a:cxn>
              <a:cxn ang="0">
                <a:pos x="connsiteX1" y="connsiteY1"/>
              </a:cxn>
              <a:cxn ang="0">
                <a:pos x="connsiteX2" y="connsiteY2"/>
              </a:cxn>
            </a:cxnLst>
            <a:rect l="l" t="t" r="r" b="b"/>
            <a:pathLst>
              <a:path w="1821180" h="1268736">
                <a:moveTo>
                  <a:pt x="0" y="0"/>
                </a:moveTo>
                <a:cubicBezTo>
                  <a:pt x="351155" y="317"/>
                  <a:pt x="618490" y="1265555"/>
                  <a:pt x="922020" y="1268730"/>
                </a:cubicBezTo>
                <a:cubicBezTo>
                  <a:pt x="1225550" y="1271905"/>
                  <a:pt x="1420495" y="20637"/>
                  <a:pt x="1821180" y="190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3" name="Oggetto 22"/>
          <p:cNvGraphicFramePr>
            <a:graphicFrameLocks noChangeAspect="1"/>
          </p:cNvGraphicFramePr>
          <p:nvPr>
            <p:extLst/>
          </p:nvPr>
        </p:nvGraphicFramePr>
        <p:xfrm>
          <a:off x="31812" y="2406457"/>
          <a:ext cx="2497939" cy="318124"/>
        </p:xfrm>
        <a:graphic>
          <a:graphicData uri="http://schemas.openxmlformats.org/presentationml/2006/ole">
            <mc:AlternateContent xmlns:mc="http://schemas.openxmlformats.org/markup-compatibility/2006">
              <mc:Choice xmlns:v="urn:schemas-microsoft-com:vml" Requires="v">
                <p:oleObj spid="_x0000_s237664" name="Equazione" r:id="rId7" imgW="1688760" imgH="215640" progId="Equation.3">
                  <p:embed/>
                </p:oleObj>
              </mc:Choice>
              <mc:Fallback>
                <p:oleObj name="Equazione" r:id="rId7" imgW="1688760" imgH="215640" progId="Equation.3">
                  <p:embed/>
                  <p:pic>
                    <p:nvPicPr>
                      <p:cNvPr id="23" name="Oggetto 22"/>
                      <p:cNvPicPr>
                        <a:picLocks noChangeAspect="1" noChangeArrowheads="1"/>
                      </p:cNvPicPr>
                      <p:nvPr/>
                    </p:nvPicPr>
                    <p:blipFill>
                      <a:blip r:embed="rId8"/>
                      <a:srcRect/>
                      <a:stretch>
                        <a:fillRect/>
                      </a:stretch>
                    </p:blipFill>
                    <p:spPr bwMode="auto">
                      <a:xfrm>
                        <a:off x="31812" y="2406457"/>
                        <a:ext cx="2497939" cy="318124"/>
                      </a:xfrm>
                      <a:prstGeom prst="rect">
                        <a:avLst/>
                      </a:prstGeom>
                      <a:noFill/>
                      <a:ln>
                        <a:noFill/>
                      </a:ln>
                      <a:extLst/>
                    </p:spPr>
                  </p:pic>
                </p:oleObj>
              </mc:Fallback>
            </mc:AlternateContent>
          </a:graphicData>
        </a:graphic>
      </p:graphicFrame>
      <p:grpSp>
        <p:nvGrpSpPr>
          <p:cNvPr id="106" name="Gruppo 105"/>
          <p:cNvGrpSpPr/>
          <p:nvPr/>
        </p:nvGrpSpPr>
        <p:grpSpPr>
          <a:xfrm>
            <a:off x="6389799" y="3735527"/>
            <a:ext cx="1912991" cy="60211"/>
            <a:chOff x="6389799" y="3735527"/>
            <a:chExt cx="1912991" cy="60211"/>
          </a:xfrm>
        </p:grpSpPr>
        <p:sp>
          <p:nvSpPr>
            <p:cNvPr id="107"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08"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09"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0"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1"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2"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3"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4"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5"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6"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7"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8"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9"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0"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1"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2"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3"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4"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5"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grpSp>
        <p:nvGrpSpPr>
          <p:cNvPr id="24" name="Gruppo 23"/>
          <p:cNvGrpSpPr/>
          <p:nvPr/>
        </p:nvGrpSpPr>
        <p:grpSpPr>
          <a:xfrm>
            <a:off x="6377797" y="3123334"/>
            <a:ext cx="1878624" cy="1321723"/>
            <a:chOff x="6377797" y="3123334"/>
            <a:chExt cx="1878624" cy="1321723"/>
          </a:xfrm>
        </p:grpSpPr>
        <p:sp>
          <p:nvSpPr>
            <p:cNvPr id="127" name="Oval 33"/>
            <p:cNvSpPr>
              <a:spLocks noChangeArrowheads="1"/>
            </p:cNvSpPr>
            <p:nvPr/>
          </p:nvSpPr>
          <p:spPr bwMode="auto">
            <a:xfrm>
              <a:off x="6377797" y="312333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8" name="Oval 33"/>
            <p:cNvSpPr>
              <a:spLocks noChangeArrowheads="1"/>
            </p:cNvSpPr>
            <p:nvPr/>
          </p:nvSpPr>
          <p:spPr bwMode="auto">
            <a:xfrm>
              <a:off x="6478338" y="315860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9" name="Oval 33"/>
            <p:cNvSpPr>
              <a:spLocks noChangeArrowheads="1"/>
            </p:cNvSpPr>
            <p:nvPr/>
          </p:nvSpPr>
          <p:spPr bwMode="auto">
            <a:xfrm>
              <a:off x="6578879" y="326737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0" name="Oval 33"/>
            <p:cNvSpPr>
              <a:spLocks noChangeArrowheads="1"/>
            </p:cNvSpPr>
            <p:nvPr/>
          </p:nvSpPr>
          <p:spPr bwMode="auto">
            <a:xfrm>
              <a:off x="6679420" y="341262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1" name="Oval 33"/>
            <p:cNvSpPr>
              <a:spLocks noChangeArrowheads="1"/>
            </p:cNvSpPr>
            <p:nvPr/>
          </p:nvSpPr>
          <p:spPr bwMode="auto">
            <a:xfrm>
              <a:off x="6776151" y="360586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2" name="Oval 33"/>
            <p:cNvSpPr>
              <a:spLocks noChangeArrowheads="1"/>
            </p:cNvSpPr>
            <p:nvPr/>
          </p:nvSpPr>
          <p:spPr bwMode="auto">
            <a:xfrm>
              <a:off x="6880502" y="381089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3" name="Oval 33"/>
            <p:cNvSpPr>
              <a:spLocks noChangeArrowheads="1"/>
            </p:cNvSpPr>
            <p:nvPr/>
          </p:nvSpPr>
          <p:spPr bwMode="auto">
            <a:xfrm>
              <a:off x="6981043" y="402611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4" name="Oval 33"/>
            <p:cNvSpPr>
              <a:spLocks noChangeArrowheads="1"/>
            </p:cNvSpPr>
            <p:nvPr/>
          </p:nvSpPr>
          <p:spPr bwMode="auto">
            <a:xfrm>
              <a:off x="7081584" y="420175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5" name="Oval 33"/>
            <p:cNvSpPr>
              <a:spLocks noChangeArrowheads="1"/>
            </p:cNvSpPr>
            <p:nvPr/>
          </p:nvSpPr>
          <p:spPr bwMode="auto">
            <a:xfrm>
              <a:off x="7182125" y="433198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6" name="Oval 33"/>
            <p:cNvSpPr>
              <a:spLocks noChangeArrowheads="1"/>
            </p:cNvSpPr>
            <p:nvPr/>
          </p:nvSpPr>
          <p:spPr bwMode="auto">
            <a:xfrm>
              <a:off x="7282666" y="438653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7" name="Oval 33"/>
            <p:cNvSpPr>
              <a:spLocks noChangeArrowheads="1"/>
            </p:cNvSpPr>
            <p:nvPr/>
          </p:nvSpPr>
          <p:spPr bwMode="auto">
            <a:xfrm>
              <a:off x="7383207" y="434601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8" name="Oval 33"/>
            <p:cNvSpPr>
              <a:spLocks noChangeArrowheads="1"/>
            </p:cNvSpPr>
            <p:nvPr/>
          </p:nvSpPr>
          <p:spPr bwMode="auto">
            <a:xfrm>
              <a:off x="7483748" y="42412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9" name="Oval 33"/>
            <p:cNvSpPr>
              <a:spLocks noChangeArrowheads="1"/>
            </p:cNvSpPr>
            <p:nvPr/>
          </p:nvSpPr>
          <p:spPr bwMode="auto">
            <a:xfrm>
              <a:off x="7584289" y="402699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0" name="Oval 33"/>
            <p:cNvSpPr>
              <a:spLocks noChangeArrowheads="1"/>
            </p:cNvSpPr>
            <p:nvPr/>
          </p:nvSpPr>
          <p:spPr bwMode="auto">
            <a:xfrm>
              <a:off x="7684830" y="382310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1" name="Oval 33"/>
            <p:cNvSpPr>
              <a:spLocks noChangeArrowheads="1"/>
            </p:cNvSpPr>
            <p:nvPr/>
          </p:nvSpPr>
          <p:spPr bwMode="auto">
            <a:xfrm>
              <a:off x="7785371" y="358314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2" name="Oval 33"/>
            <p:cNvSpPr>
              <a:spLocks noChangeArrowheads="1"/>
            </p:cNvSpPr>
            <p:nvPr/>
          </p:nvSpPr>
          <p:spPr bwMode="auto">
            <a:xfrm>
              <a:off x="7885912" y="340291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3" name="Oval 33"/>
            <p:cNvSpPr>
              <a:spLocks noChangeArrowheads="1"/>
            </p:cNvSpPr>
            <p:nvPr/>
          </p:nvSpPr>
          <p:spPr bwMode="auto">
            <a:xfrm>
              <a:off x="7986453" y="3253943"/>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4" name="Oval 33"/>
            <p:cNvSpPr>
              <a:spLocks noChangeArrowheads="1"/>
            </p:cNvSpPr>
            <p:nvPr/>
          </p:nvSpPr>
          <p:spPr bwMode="auto">
            <a:xfrm>
              <a:off x="8086994" y="31601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5" name="Oval 33"/>
            <p:cNvSpPr>
              <a:spLocks noChangeArrowheads="1"/>
            </p:cNvSpPr>
            <p:nvPr/>
          </p:nvSpPr>
          <p:spPr bwMode="auto">
            <a:xfrm>
              <a:off x="8187538" y="313589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26" name="Ovale 25"/>
          <p:cNvSpPr/>
          <p:nvPr/>
        </p:nvSpPr>
        <p:spPr>
          <a:xfrm>
            <a:off x="6225207" y="3015574"/>
            <a:ext cx="471942" cy="32142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e 145"/>
          <p:cNvSpPr/>
          <p:nvPr/>
        </p:nvSpPr>
        <p:spPr>
          <a:xfrm>
            <a:off x="7931858" y="3013016"/>
            <a:ext cx="471942" cy="32142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asellaDiTesto 26"/>
          <p:cNvSpPr txBox="1"/>
          <p:nvPr/>
        </p:nvSpPr>
        <p:spPr>
          <a:xfrm>
            <a:off x="6930049" y="2032014"/>
            <a:ext cx="1848409" cy="523220"/>
          </a:xfrm>
          <a:prstGeom prst="rect">
            <a:avLst/>
          </a:prstGeom>
          <a:noFill/>
        </p:spPr>
        <p:txBody>
          <a:bodyPr wrap="square" rtlCol="0">
            <a:spAutoFit/>
          </a:bodyPr>
          <a:lstStyle/>
          <a:p>
            <a:pPr algn="just"/>
            <a:r>
              <a:rPr lang="en-US" sz="1400" dirty="0" smtClean="0"/>
              <a:t>Only these particles are accelerated</a:t>
            </a:r>
            <a:endParaRPr lang="en-US" sz="1400" dirty="0"/>
          </a:p>
        </p:txBody>
      </p:sp>
      <p:cxnSp>
        <p:nvCxnSpPr>
          <p:cNvPr id="6" name="Connettore 2 5"/>
          <p:cNvCxnSpPr>
            <a:stCxn id="27" idx="2"/>
            <a:endCxn id="26" idx="7"/>
          </p:cNvCxnSpPr>
          <p:nvPr/>
        </p:nvCxnSpPr>
        <p:spPr>
          <a:xfrm flipH="1">
            <a:off x="6628035" y="2555234"/>
            <a:ext cx="1226219" cy="507412"/>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a:stCxn id="27" idx="2"/>
            <a:endCxn id="146" idx="0"/>
          </p:cNvCxnSpPr>
          <p:nvPr/>
        </p:nvCxnSpPr>
        <p:spPr>
          <a:xfrm>
            <a:off x="7854254" y="2555234"/>
            <a:ext cx="313575" cy="457782"/>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97" name="Ovale 96"/>
          <p:cNvSpPr/>
          <p:nvPr/>
        </p:nvSpPr>
        <p:spPr>
          <a:xfrm>
            <a:off x="6505564" y="3351408"/>
            <a:ext cx="1681974" cy="11840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CasellaDiTesto 97"/>
          <p:cNvSpPr txBox="1"/>
          <p:nvPr/>
        </p:nvSpPr>
        <p:spPr>
          <a:xfrm>
            <a:off x="6594699" y="4634996"/>
            <a:ext cx="2631221" cy="738664"/>
          </a:xfrm>
          <a:prstGeom prst="rect">
            <a:avLst/>
          </a:prstGeom>
          <a:noFill/>
        </p:spPr>
        <p:txBody>
          <a:bodyPr wrap="square" rtlCol="0">
            <a:spAutoFit/>
          </a:bodyPr>
          <a:lstStyle/>
          <a:p>
            <a:pPr algn="just"/>
            <a:r>
              <a:rPr lang="en-US" sz="1400" dirty="0" smtClean="0"/>
              <a:t>These particles are not accelerated and basically are lost during the acceleration process</a:t>
            </a:r>
            <a:endParaRPr lang="en-US" sz="1400" dirty="0"/>
          </a:p>
        </p:txBody>
      </p:sp>
      <p:cxnSp>
        <p:nvCxnSpPr>
          <p:cNvPr id="14" name="Connettore 2 13"/>
          <p:cNvCxnSpPr>
            <a:endCxn id="97" idx="5"/>
          </p:cNvCxnSpPr>
          <p:nvPr/>
        </p:nvCxnSpPr>
        <p:spPr>
          <a:xfrm flipH="1" flipV="1">
            <a:off x="7941219" y="4362029"/>
            <a:ext cx="292688" cy="3341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6" name="Connettore 2 125"/>
          <p:cNvCxnSpPr/>
          <p:nvPr/>
        </p:nvCxnSpPr>
        <p:spPr>
          <a:xfrm flipV="1">
            <a:off x="496968" y="6761357"/>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7" name="CasellaDiTesto 146"/>
          <p:cNvSpPr txBox="1"/>
          <p:nvPr/>
        </p:nvSpPr>
        <p:spPr>
          <a:xfrm>
            <a:off x="2436238" y="6333183"/>
            <a:ext cx="253596" cy="338554"/>
          </a:xfrm>
          <a:prstGeom prst="rect">
            <a:avLst/>
          </a:prstGeom>
          <a:noFill/>
        </p:spPr>
        <p:txBody>
          <a:bodyPr wrap="none" rtlCol="0">
            <a:spAutoFit/>
          </a:bodyPr>
          <a:lstStyle/>
          <a:p>
            <a:r>
              <a:rPr lang="en-US" sz="1600" dirty="0" smtClean="0"/>
              <a:t>t</a:t>
            </a:r>
            <a:endParaRPr lang="en-US" sz="1600" dirty="0"/>
          </a:p>
        </p:txBody>
      </p:sp>
      <p:cxnSp>
        <p:nvCxnSpPr>
          <p:cNvPr id="148" name="Connettore 2 147"/>
          <p:cNvCxnSpPr/>
          <p:nvPr/>
        </p:nvCxnSpPr>
        <p:spPr>
          <a:xfrm flipV="1">
            <a:off x="496968" y="5561292"/>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9" name="Rectangle 7"/>
          <p:cNvSpPr>
            <a:spLocks noChangeArrowheads="1"/>
          </p:cNvSpPr>
          <p:nvPr/>
        </p:nvSpPr>
        <p:spPr bwMode="auto">
          <a:xfrm>
            <a:off x="28403" y="5222738"/>
            <a:ext cx="788391" cy="338554"/>
          </a:xfrm>
          <a:prstGeom prst="rect">
            <a:avLst/>
          </a:prstGeom>
          <a:noFill/>
          <a:ln w="28575">
            <a:noFill/>
            <a:miter lim="800000"/>
            <a:headEnd/>
            <a:tailEnd/>
          </a:ln>
        </p:spPr>
        <p:txBody>
          <a:bodyPr wrap="square">
            <a:prstTxWarp prst="textNoShape">
              <a:avLst/>
            </a:prstTxWarp>
            <a:spAutoFit/>
          </a:bodyPr>
          <a:lstStyle/>
          <a:p>
            <a:r>
              <a:rPr lang="en-US" sz="1600" noProof="1" smtClean="0">
                <a:latin typeface="Calibri" pitchFamily="34" charset="0"/>
                <a:sym typeface="Symbol"/>
              </a:rPr>
              <a:t>charge</a:t>
            </a:r>
            <a:endParaRPr sz="1600" noProof="1">
              <a:latin typeface="Calibri" pitchFamily="34" charset="0"/>
            </a:endParaRPr>
          </a:p>
        </p:txBody>
      </p:sp>
      <p:grpSp>
        <p:nvGrpSpPr>
          <p:cNvPr id="151" name="Gruppo 150"/>
          <p:cNvGrpSpPr/>
          <p:nvPr/>
        </p:nvGrpSpPr>
        <p:grpSpPr>
          <a:xfrm>
            <a:off x="475003" y="6084579"/>
            <a:ext cx="1912991" cy="60211"/>
            <a:chOff x="6389799" y="3735527"/>
            <a:chExt cx="1912991" cy="60211"/>
          </a:xfrm>
        </p:grpSpPr>
        <p:sp>
          <p:nvSpPr>
            <p:cNvPr id="152"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3"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4"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5"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6"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7"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8"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9"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0"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1"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2"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3"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4"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5"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6"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7"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8"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9"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70"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34" name="CasellaDiTesto 33"/>
          <p:cNvSpPr txBox="1"/>
          <p:nvPr/>
        </p:nvSpPr>
        <p:spPr>
          <a:xfrm>
            <a:off x="520527" y="4880838"/>
            <a:ext cx="1669881" cy="369332"/>
          </a:xfrm>
          <a:prstGeom prst="rect">
            <a:avLst/>
          </a:prstGeom>
          <a:noFill/>
        </p:spPr>
        <p:txBody>
          <a:bodyPr wrap="none" rtlCol="0">
            <a:spAutoFit/>
          </a:bodyPr>
          <a:lstStyle/>
          <a:p>
            <a:r>
              <a:rPr lang="en-US" b="1" i="1" dirty="0" smtClean="0"/>
              <a:t>DC acceleration</a:t>
            </a:r>
            <a:endParaRPr lang="en-US" b="1" i="1" dirty="0"/>
          </a:p>
        </p:txBody>
      </p:sp>
      <p:cxnSp>
        <p:nvCxnSpPr>
          <p:cNvPr id="171" name="Connettore 2 170"/>
          <p:cNvCxnSpPr>
            <a:endCxn id="172" idx="2"/>
          </p:cNvCxnSpPr>
          <p:nvPr/>
        </p:nvCxnSpPr>
        <p:spPr>
          <a:xfrm>
            <a:off x="3348246" y="6758244"/>
            <a:ext cx="4746783" cy="386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2" name="CasellaDiTesto 171"/>
          <p:cNvSpPr txBox="1"/>
          <p:nvPr/>
        </p:nvSpPr>
        <p:spPr>
          <a:xfrm>
            <a:off x="7968231" y="6423550"/>
            <a:ext cx="253596" cy="338554"/>
          </a:xfrm>
          <a:prstGeom prst="rect">
            <a:avLst/>
          </a:prstGeom>
          <a:noFill/>
        </p:spPr>
        <p:txBody>
          <a:bodyPr wrap="none" rtlCol="0">
            <a:spAutoFit/>
          </a:bodyPr>
          <a:lstStyle/>
          <a:p>
            <a:r>
              <a:rPr lang="en-US" sz="1600" dirty="0" smtClean="0"/>
              <a:t>t</a:t>
            </a:r>
            <a:endParaRPr lang="en-US" sz="1600" dirty="0"/>
          </a:p>
        </p:txBody>
      </p:sp>
      <p:cxnSp>
        <p:nvCxnSpPr>
          <p:cNvPr id="173" name="Connettore 2 172"/>
          <p:cNvCxnSpPr/>
          <p:nvPr/>
        </p:nvCxnSpPr>
        <p:spPr>
          <a:xfrm flipV="1">
            <a:off x="3348246" y="5558147"/>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7" name="Oval 33"/>
          <p:cNvSpPr>
            <a:spLocks noChangeArrowheads="1"/>
          </p:cNvSpPr>
          <p:nvPr/>
        </p:nvSpPr>
        <p:spPr bwMode="auto">
          <a:xfrm>
            <a:off x="3321756" y="6116373"/>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98" name="Oval 33"/>
          <p:cNvSpPr>
            <a:spLocks noChangeArrowheads="1"/>
          </p:cNvSpPr>
          <p:nvPr/>
        </p:nvSpPr>
        <p:spPr bwMode="auto">
          <a:xfrm>
            <a:off x="3422297" y="6151641"/>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99" name="Oval 33"/>
          <p:cNvSpPr>
            <a:spLocks noChangeArrowheads="1"/>
          </p:cNvSpPr>
          <p:nvPr/>
        </p:nvSpPr>
        <p:spPr bwMode="auto">
          <a:xfrm>
            <a:off x="3522838" y="626041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24" name="Oval 33"/>
          <p:cNvSpPr>
            <a:spLocks noChangeArrowheads="1"/>
          </p:cNvSpPr>
          <p:nvPr/>
        </p:nvSpPr>
        <p:spPr bwMode="auto">
          <a:xfrm>
            <a:off x="3113857" y="6255156"/>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25" name="Oval 33"/>
          <p:cNvSpPr>
            <a:spLocks noChangeArrowheads="1"/>
          </p:cNvSpPr>
          <p:nvPr/>
        </p:nvSpPr>
        <p:spPr bwMode="auto">
          <a:xfrm>
            <a:off x="3214398" y="616134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1" name="Oval 33"/>
          <p:cNvSpPr>
            <a:spLocks noChangeArrowheads="1"/>
          </p:cNvSpPr>
          <p:nvPr/>
        </p:nvSpPr>
        <p:spPr bwMode="auto">
          <a:xfrm>
            <a:off x="5138310" y="611603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2" name="Oval 33"/>
          <p:cNvSpPr>
            <a:spLocks noChangeArrowheads="1"/>
          </p:cNvSpPr>
          <p:nvPr/>
        </p:nvSpPr>
        <p:spPr bwMode="auto">
          <a:xfrm>
            <a:off x="5238851" y="615130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3" name="Oval 33"/>
          <p:cNvSpPr>
            <a:spLocks noChangeArrowheads="1"/>
          </p:cNvSpPr>
          <p:nvPr/>
        </p:nvSpPr>
        <p:spPr bwMode="auto">
          <a:xfrm>
            <a:off x="5339392" y="626008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4" name="Oval 33"/>
          <p:cNvSpPr>
            <a:spLocks noChangeArrowheads="1"/>
          </p:cNvSpPr>
          <p:nvPr/>
        </p:nvSpPr>
        <p:spPr bwMode="auto">
          <a:xfrm>
            <a:off x="4930411" y="625482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5" name="Oval 33"/>
          <p:cNvSpPr>
            <a:spLocks noChangeArrowheads="1"/>
          </p:cNvSpPr>
          <p:nvPr/>
        </p:nvSpPr>
        <p:spPr bwMode="auto">
          <a:xfrm>
            <a:off x="5030952" y="616100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1" name="Oval 33"/>
          <p:cNvSpPr>
            <a:spLocks noChangeArrowheads="1"/>
          </p:cNvSpPr>
          <p:nvPr/>
        </p:nvSpPr>
        <p:spPr bwMode="auto">
          <a:xfrm>
            <a:off x="6992665" y="6116036"/>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2" name="Oval 33"/>
          <p:cNvSpPr>
            <a:spLocks noChangeArrowheads="1"/>
          </p:cNvSpPr>
          <p:nvPr/>
        </p:nvSpPr>
        <p:spPr bwMode="auto">
          <a:xfrm>
            <a:off x="7093206" y="615130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3" name="Oval 33"/>
          <p:cNvSpPr>
            <a:spLocks noChangeArrowheads="1"/>
          </p:cNvSpPr>
          <p:nvPr/>
        </p:nvSpPr>
        <p:spPr bwMode="auto">
          <a:xfrm>
            <a:off x="7193747" y="6260081"/>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4" name="Oval 33"/>
          <p:cNvSpPr>
            <a:spLocks noChangeArrowheads="1"/>
          </p:cNvSpPr>
          <p:nvPr/>
        </p:nvSpPr>
        <p:spPr bwMode="auto">
          <a:xfrm>
            <a:off x="6784766" y="625481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5" name="Oval 33"/>
          <p:cNvSpPr>
            <a:spLocks noChangeArrowheads="1"/>
          </p:cNvSpPr>
          <p:nvPr/>
        </p:nvSpPr>
        <p:spPr bwMode="auto">
          <a:xfrm>
            <a:off x="6885307" y="6161003"/>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cxnSp>
        <p:nvCxnSpPr>
          <p:cNvPr id="39" name="Connettore 1 38"/>
          <p:cNvCxnSpPr/>
          <p:nvPr/>
        </p:nvCxnSpPr>
        <p:spPr>
          <a:xfrm>
            <a:off x="496968" y="6219526"/>
            <a:ext cx="1891026" cy="337"/>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246" name="Figura a mano libera 245"/>
          <p:cNvSpPr/>
          <p:nvPr/>
        </p:nvSpPr>
        <p:spPr>
          <a:xfrm>
            <a:off x="3071754" y="6218035"/>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7" name="Rectangle 7"/>
          <p:cNvSpPr>
            <a:spLocks noChangeArrowheads="1"/>
          </p:cNvSpPr>
          <p:nvPr/>
        </p:nvSpPr>
        <p:spPr bwMode="auto">
          <a:xfrm>
            <a:off x="2743521" y="5252672"/>
            <a:ext cx="788391" cy="338554"/>
          </a:xfrm>
          <a:prstGeom prst="rect">
            <a:avLst/>
          </a:prstGeom>
          <a:noFill/>
          <a:ln w="28575">
            <a:noFill/>
            <a:miter lim="800000"/>
            <a:headEnd/>
            <a:tailEnd/>
          </a:ln>
        </p:spPr>
        <p:txBody>
          <a:bodyPr wrap="square">
            <a:prstTxWarp prst="textNoShape">
              <a:avLst/>
            </a:prstTxWarp>
            <a:spAutoFit/>
          </a:bodyPr>
          <a:lstStyle/>
          <a:p>
            <a:r>
              <a:rPr lang="en-US" sz="1600" noProof="1" smtClean="0">
                <a:latin typeface="Calibri" pitchFamily="34" charset="0"/>
                <a:sym typeface="Symbol"/>
              </a:rPr>
              <a:t>charge</a:t>
            </a:r>
            <a:endParaRPr sz="1600" noProof="1">
              <a:latin typeface="Calibri" pitchFamily="34" charset="0"/>
            </a:endParaRPr>
          </a:p>
        </p:txBody>
      </p:sp>
      <p:sp>
        <p:nvSpPr>
          <p:cNvPr id="248" name="Figura a mano libera 247"/>
          <p:cNvSpPr/>
          <p:nvPr/>
        </p:nvSpPr>
        <p:spPr>
          <a:xfrm>
            <a:off x="4890327" y="6221825"/>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9" name="Figura a mano libera 248"/>
          <p:cNvSpPr/>
          <p:nvPr/>
        </p:nvSpPr>
        <p:spPr>
          <a:xfrm>
            <a:off x="6748303" y="6225232"/>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0" name="CasellaDiTesto 249"/>
          <p:cNvSpPr txBox="1"/>
          <p:nvPr/>
        </p:nvSpPr>
        <p:spPr>
          <a:xfrm>
            <a:off x="4452409" y="4880838"/>
            <a:ext cx="1637821" cy="369332"/>
          </a:xfrm>
          <a:prstGeom prst="rect">
            <a:avLst/>
          </a:prstGeom>
          <a:noFill/>
        </p:spPr>
        <p:txBody>
          <a:bodyPr wrap="none" rtlCol="0">
            <a:spAutoFit/>
          </a:bodyPr>
          <a:lstStyle/>
          <a:p>
            <a:r>
              <a:rPr lang="en-US" b="1" i="1" dirty="0" smtClean="0"/>
              <a:t>RF acceleration</a:t>
            </a:r>
            <a:endParaRPr lang="en-US" b="1" i="1" dirty="0"/>
          </a:p>
        </p:txBody>
      </p:sp>
      <p:sp>
        <p:nvSpPr>
          <p:cNvPr id="41" name="CasellaDiTesto 40"/>
          <p:cNvSpPr txBox="1"/>
          <p:nvPr/>
        </p:nvSpPr>
        <p:spPr>
          <a:xfrm>
            <a:off x="4048730" y="5339397"/>
            <a:ext cx="4824896" cy="523220"/>
          </a:xfrm>
          <a:prstGeom prst="rect">
            <a:avLst/>
          </a:prstGeom>
          <a:noFill/>
        </p:spPr>
        <p:txBody>
          <a:bodyPr wrap="square" rtlCol="0">
            <a:spAutoFit/>
          </a:bodyPr>
          <a:lstStyle/>
          <a:p>
            <a:r>
              <a:rPr lang="en-US" sz="1600" b="1" dirty="0" smtClean="0"/>
              <a:t>Bunched beam </a:t>
            </a:r>
            <a:r>
              <a:rPr lang="en-US" sz="1200" dirty="0" smtClean="0"/>
              <a:t>(</a:t>
            </a:r>
            <a:r>
              <a:rPr lang="en-US" altLang="en-US" sz="1200" dirty="0"/>
              <a:t>in order to be synchronous with the external AC field, particles have to be gathered in non-uniform temporal </a:t>
            </a:r>
            <a:r>
              <a:rPr lang="en-US" altLang="en-US" sz="1200" dirty="0" smtClean="0"/>
              <a:t>structure</a:t>
            </a:r>
            <a:r>
              <a:rPr lang="en-US" sz="1200" dirty="0" smtClean="0"/>
              <a:t>)</a:t>
            </a:r>
            <a:endParaRPr lang="en-US" sz="1200" dirty="0"/>
          </a:p>
        </p:txBody>
      </p:sp>
      <p:cxnSp>
        <p:nvCxnSpPr>
          <p:cNvPr id="50" name="Connettore 2 49"/>
          <p:cNvCxnSpPr/>
          <p:nvPr/>
        </p:nvCxnSpPr>
        <p:spPr>
          <a:xfrm flipH="1">
            <a:off x="3645323" y="5862617"/>
            <a:ext cx="1245004" cy="2537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1" name="Connettore 2 250"/>
          <p:cNvCxnSpPr>
            <a:endCxn id="235" idx="0"/>
          </p:cNvCxnSpPr>
          <p:nvPr/>
        </p:nvCxnSpPr>
        <p:spPr>
          <a:xfrm>
            <a:off x="4890327" y="5862617"/>
            <a:ext cx="175067" cy="2983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2" name="Connettore 2 251"/>
          <p:cNvCxnSpPr/>
          <p:nvPr/>
        </p:nvCxnSpPr>
        <p:spPr>
          <a:xfrm>
            <a:off x="4890327" y="5862617"/>
            <a:ext cx="1994980" cy="2236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 name="Connettore 2 3"/>
          <p:cNvCxnSpPr/>
          <p:nvPr/>
        </p:nvCxnSpPr>
        <p:spPr>
          <a:xfrm>
            <a:off x="3356197" y="6592827"/>
            <a:ext cx="1809685"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3779890" y="6273837"/>
            <a:ext cx="1082348" cy="369332"/>
          </a:xfrm>
          <a:prstGeom prst="rect">
            <a:avLst/>
          </a:prstGeom>
          <a:noFill/>
        </p:spPr>
        <p:txBody>
          <a:bodyPr wrap="none" rtlCol="0">
            <a:spAutoFit/>
          </a:bodyPr>
          <a:lstStyle/>
          <a:p>
            <a:r>
              <a:rPr lang="en-US" dirty="0" smtClean="0"/>
              <a:t>RF period</a:t>
            </a:r>
            <a:endParaRPr lang="en-US" dirty="0"/>
          </a:p>
        </p:txBody>
      </p:sp>
      <p:graphicFrame>
        <p:nvGraphicFramePr>
          <p:cNvPr id="150" name="Oggetto 149"/>
          <p:cNvGraphicFramePr>
            <a:graphicFrameLocks noChangeAspect="1"/>
          </p:cNvGraphicFramePr>
          <p:nvPr>
            <p:extLst/>
          </p:nvPr>
        </p:nvGraphicFramePr>
        <p:xfrm>
          <a:off x="357555" y="2963253"/>
          <a:ext cx="1700417" cy="463397"/>
        </p:xfrm>
        <a:graphic>
          <a:graphicData uri="http://schemas.openxmlformats.org/presentationml/2006/ole">
            <mc:AlternateContent xmlns:mc="http://schemas.openxmlformats.org/markup-compatibility/2006">
              <mc:Choice xmlns:v="urn:schemas-microsoft-com:vml" Requires="v">
                <p:oleObj spid="_x0000_s237665" name="Equazione" r:id="rId9" imgW="1206360" imgH="330120" progId="Equation.3">
                  <p:embed/>
                </p:oleObj>
              </mc:Choice>
              <mc:Fallback>
                <p:oleObj name="Equazione" r:id="rId9" imgW="1206360" imgH="330120" progId="Equation.3">
                  <p:embed/>
                  <p:pic>
                    <p:nvPicPr>
                      <p:cNvPr id="150" name="Oggetto 149"/>
                      <p:cNvPicPr>
                        <a:picLocks noChangeAspect="1" noChangeArrowheads="1"/>
                      </p:cNvPicPr>
                      <p:nvPr/>
                    </p:nvPicPr>
                    <p:blipFill>
                      <a:blip r:embed="rId10"/>
                      <a:srcRect/>
                      <a:stretch>
                        <a:fillRect/>
                      </a:stretch>
                    </p:blipFill>
                    <p:spPr bwMode="auto">
                      <a:xfrm>
                        <a:off x="357555" y="2963253"/>
                        <a:ext cx="1700417" cy="463397"/>
                      </a:xfrm>
                      <a:prstGeom prst="rect">
                        <a:avLst/>
                      </a:prstGeom>
                      <a:noFill/>
                      <a:ln>
                        <a:noFill/>
                      </a:ln>
                      <a:extLst/>
                    </p:spPr>
                  </p:pic>
                </p:oleObj>
              </mc:Fallback>
            </mc:AlternateContent>
          </a:graphicData>
        </a:graphic>
      </p:graphicFrame>
    </p:spTree>
    <p:extLst>
      <p:ext uri="{BB962C8B-B14F-4D97-AF65-F5344CB8AC3E}">
        <p14:creationId xmlns:p14="http://schemas.microsoft.com/office/powerpoint/2010/main" val="171978446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250"/>
                                        <p:tgtEl>
                                          <p:spTgt spid="96"/>
                                        </p:tgtEl>
                                      </p:cBhvr>
                                    </p:animEffect>
                                  </p:childTnLst>
                                </p:cTn>
                              </p:par>
                            </p:childTnLst>
                          </p:cTn>
                        </p:par>
                        <p:par>
                          <p:cTn id="8" fill="hold">
                            <p:stCondLst>
                              <p:cond delay="250"/>
                            </p:stCondLst>
                            <p:childTnLst>
                              <p:par>
                                <p:cTn id="9" presetID="10" presetClass="exit" presetSubtype="0" fill="hold" grpId="1" nodeType="afterEffect">
                                  <p:stCondLst>
                                    <p:cond delay="0"/>
                                  </p:stCondLst>
                                  <p:childTnLst>
                                    <p:animEffect transition="out" filter="fade">
                                      <p:cBhvr>
                                        <p:cTn id="10" dur="250"/>
                                        <p:tgtEl>
                                          <p:spTgt spid="96"/>
                                        </p:tgtEl>
                                      </p:cBhvr>
                                    </p:animEffect>
                                    <p:set>
                                      <p:cBhvr>
                                        <p:cTn id="11" dur="1" fill="hold">
                                          <p:stCondLst>
                                            <p:cond delay="249"/>
                                          </p:stCondLst>
                                        </p:cTn>
                                        <p:tgtEl>
                                          <p:spTgt spid="96"/>
                                        </p:tgtEl>
                                        <p:attrNameLst>
                                          <p:attrName>style.visibility</p:attrName>
                                        </p:attrNameLst>
                                      </p:cBhvr>
                                      <p:to>
                                        <p:strVal val="hidden"/>
                                      </p:to>
                                    </p:se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250"/>
                                        <p:tgtEl>
                                          <p:spTgt spid="53"/>
                                        </p:tgtEl>
                                      </p:cBhvr>
                                    </p:animEffect>
                                  </p:childTnLst>
                                </p:cTn>
                              </p:par>
                            </p:childTnLst>
                          </p:cTn>
                        </p:par>
                        <p:par>
                          <p:cTn id="16" fill="hold">
                            <p:stCondLst>
                              <p:cond delay="750"/>
                            </p:stCondLst>
                            <p:childTnLst>
                              <p:par>
                                <p:cTn id="17" presetID="10" presetClass="exit" presetSubtype="0" fill="hold" grpId="1" nodeType="afterEffect">
                                  <p:stCondLst>
                                    <p:cond delay="0"/>
                                  </p:stCondLst>
                                  <p:childTnLst>
                                    <p:animEffect transition="out" filter="fade">
                                      <p:cBhvr>
                                        <p:cTn id="18" dur="250"/>
                                        <p:tgtEl>
                                          <p:spTgt spid="53"/>
                                        </p:tgtEl>
                                      </p:cBhvr>
                                    </p:animEffect>
                                    <p:set>
                                      <p:cBhvr>
                                        <p:cTn id="19" dur="1" fill="hold">
                                          <p:stCondLst>
                                            <p:cond delay="249"/>
                                          </p:stCondLst>
                                        </p:cTn>
                                        <p:tgtEl>
                                          <p:spTgt spid="53"/>
                                        </p:tgtEl>
                                        <p:attrNameLst>
                                          <p:attrName>style.visibility</p:attrName>
                                        </p:attrNameLst>
                                      </p:cBhvr>
                                      <p:to>
                                        <p:strVal val="hidden"/>
                                      </p:to>
                                    </p:se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fade">
                                      <p:cBhvr>
                                        <p:cTn id="23" dur="250"/>
                                        <p:tgtEl>
                                          <p:spTgt spid="61"/>
                                        </p:tgtEl>
                                      </p:cBhvr>
                                    </p:animEffect>
                                  </p:childTnLst>
                                </p:cTn>
                              </p:par>
                            </p:childTnLst>
                          </p:cTn>
                        </p:par>
                        <p:par>
                          <p:cTn id="24" fill="hold">
                            <p:stCondLst>
                              <p:cond delay="1250"/>
                            </p:stCondLst>
                            <p:childTnLst>
                              <p:par>
                                <p:cTn id="25" presetID="10" presetClass="exit" presetSubtype="0" fill="hold" grpId="1" nodeType="afterEffect">
                                  <p:stCondLst>
                                    <p:cond delay="0"/>
                                  </p:stCondLst>
                                  <p:childTnLst>
                                    <p:animEffect transition="out" filter="fade">
                                      <p:cBhvr>
                                        <p:cTn id="26" dur="250"/>
                                        <p:tgtEl>
                                          <p:spTgt spid="61"/>
                                        </p:tgtEl>
                                      </p:cBhvr>
                                    </p:animEffect>
                                    <p:set>
                                      <p:cBhvr>
                                        <p:cTn id="27" dur="1" fill="hold">
                                          <p:stCondLst>
                                            <p:cond delay="249"/>
                                          </p:stCondLst>
                                        </p:cTn>
                                        <p:tgtEl>
                                          <p:spTgt spid="61"/>
                                        </p:tgtEl>
                                        <p:attrNameLst>
                                          <p:attrName>style.visibility</p:attrName>
                                        </p:attrNameLst>
                                      </p:cBhvr>
                                      <p:to>
                                        <p:strVal val="hidden"/>
                                      </p:to>
                                    </p:se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250"/>
                                        <p:tgtEl>
                                          <p:spTgt spid="62"/>
                                        </p:tgtEl>
                                      </p:cBhvr>
                                    </p:animEffect>
                                  </p:childTnLst>
                                </p:cTn>
                              </p:par>
                            </p:childTnLst>
                          </p:cTn>
                        </p:par>
                        <p:par>
                          <p:cTn id="32" fill="hold">
                            <p:stCondLst>
                              <p:cond delay="1750"/>
                            </p:stCondLst>
                            <p:childTnLst>
                              <p:par>
                                <p:cTn id="33" presetID="10" presetClass="exit" presetSubtype="0" fill="hold" grpId="1" nodeType="afterEffect">
                                  <p:stCondLst>
                                    <p:cond delay="0"/>
                                  </p:stCondLst>
                                  <p:childTnLst>
                                    <p:animEffect transition="out" filter="fade">
                                      <p:cBhvr>
                                        <p:cTn id="34" dur="250"/>
                                        <p:tgtEl>
                                          <p:spTgt spid="62"/>
                                        </p:tgtEl>
                                      </p:cBhvr>
                                    </p:animEffect>
                                    <p:set>
                                      <p:cBhvr>
                                        <p:cTn id="35" dur="1" fill="hold">
                                          <p:stCondLst>
                                            <p:cond delay="249"/>
                                          </p:stCondLst>
                                        </p:cTn>
                                        <p:tgtEl>
                                          <p:spTgt spid="62"/>
                                        </p:tgtEl>
                                        <p:attrNameLst>
                                          <p:attrName>style.visibility</p:attrName>
                                        </p:attrNameLst>
                                      </p:cBhvr>
                                      <p:to>
                                        <p:strVal val="hidden"/>
                                      </p:to>
                                    </p:se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fade">
                                      <p:cBhvr>
                                        <p:cTn id="39" dur="250"/>
                                        <p:tgtEl>
                                          <p:spTgt spid="68"/>
                                        </p:tgtEl>
                                      </p:cBhvr>
                                    </p:animEffect>
                                  </p:childTnLst>
                                </p:cTn>
                              </p:par>
                            </p:childTnLst>
                          </p:cTn>
                        </p:par>
                        <p:par>
                          <p:cTn id="40" fill="hold">
                            <p:stCondLst>
                              <p:cond delay="2250"/>
                            </p:stCondLst>
                            <p:childTnLst>
                              <p:par>
                                <p:cTn id="41" presetID="10" presetClass="exit" presetSubtype="0" fill="hold" grpId="1" nodeType="afterEffect">
                                  <p:stCondLst>
                                    <p:cond delay="0"/>
                                  </p:stCondLst>
                                  <p:childTnLst>
                                    <p:animEffect transition="out" filter="fade">
                                      <p:cBhvr>
                                        <p:cTn id="42" dur="250"/>
                                        <p:tgtEl>
                                          <p:spTgt spid="68"/>
                                        </p:tgtEl>
                                      </p:cBhvr>
                                    </p:animEffect>
                                    <p:set>
                                      <p:cBhvr>
                                        <p:cTn id="43" dur="1" fill="hold">
                                          <p:stCondLst>
                                            <p:cond delay="249"/>
                                          </p:stCondLst>
                                        </p:cTn>
                                        <p:tgtEl>
                                          <p:spTgt spid="68"/>
                                        </p:tgtEl>
                                        <p:attrNameLst>
                                          <p:attrName>style.visibility</p:attrName>
                                        </p:attrNameLst>
                                      </p:cBhvr>
                                      <p:to>
                                        <p:strVal val="hidden"/>
                                      </p:to>
                                    </p:set>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fade">
                                      <p:cBhvr>
                                        <p:cTn id="47" dur="250"/>
                                        <p:tgtEl>
                                          <p:spTgt spid="65"/>
                                        </p:tgtEl>
                                      </p:cBhvr>
                                    </p:animEffect>
                                  </p:childTnLst>
                                </p:cTn>
                              </p:par>
                            </p:childTnLst>
                          </p:cTn>
                        </p:par>
                        <p:par>
                          <p:cTn id="48" fill="hold">
                            <p:stCondLst>
                              <p:cond delay="2750"/>
                            </p:stCondLst>
                            <p:childTnLst>
                              <p:par>
                                <p:cTn id="49" presetID="10" presetClass="exit" presetSubtype="0" fill="hold" grpId="1" nodeType="afterEffect">
                                  <p:stCondLst>
                                    <p:cond delay="0"/>
                                  </p:stCondLst>
                                  <p:childTnLst>
                                    <p:animEffect transition="out" filter="fade">
                                      <p:cBhvr>
                                        <p:cTn id="50" dur="250"/>
                                        <p:tgtEl>
                                          <p:spTgt spid="65"/>
                                        </p:tgtEl>
                                      </p:cBhvr>
                                    </p:animEffect>
                                    <p:set>
                                      <p:cBhvr>
                                        <p:cTn id="51" dur="1" fill="hold">
                                          <p:stCondLst>
                                            <p:cond delay="249"/>
                                          </p:stCondLst>
                                        </p:cTn>
                                        <p:tgtEl>
                                          <p:spTgt spid="65"/>
                                        </p:tgtEl>
                                        <p:attrNameLst>
                                          <p:attrName>style.visibility</p:attrName>
                                        </p:attrNameLst>
                                      </p:cBhvr>
                                      <p:to>
                                        <p:strVal val="hidden"/>
                                      </p:to>
                                    </p:se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250"/>
                                        <p:tgtEl>
                                          <p:spTgt spid="64"/>
                                        </p:tgtEl>
                                      </p:cBhvr>
                                    </p:animEffect>
                                  </p:childTnLst>
                                </p:cTn>
                              </p:par>
                            </p:childTnLst>
                          </p:cTn>
                        </p:par>
                        <p:par>
                          <p:cTn id="56" fill="hold">
                            <p:stCondLst>
                              <p:cond delay="3250"/>
                            </p:stCondLst>
                            <p:childTnLst>
                              <p:par>
                                <p:cTn id="57" presetID="10" presetClass="exit" presetSubtype="0" fill="hold" grpId="1" nodeType="afterEffect">
                                  <p:stCondLst>
                                    <p:cond delay="0"/>
                                  </p:stCondLst>
                                  <p:childTnLst>
                                    <p:animEffect transition="out" filter="fade">
                                      <p:cBhvr>
                                        <p:cTn id="58" dur="250"/>
                                        <p:tgtEl>
                                          <p:spTgt spid="64"/>
                                        </p:tgtEl>
                                      </p:cBhvr>
                                    </p:animEffect>
                                    <p:set>
                                      <p:cBhvr>
                                        <p:cTn id="59" dur="1" fill="hold">
                                          <p:stCondLst>
                                            <p:cond delay="249"/>
                                          </p:stCondLst>
                                        </p:cTn>
                                        <p:tgtEl>
                                          <p:spTgt spid="64"/>
                                        </p:tgtEl>
                                        <p:attrNameLst>
                                          <p:attrName>style.visibility</p:attrName>
                                        </p:attrNameLst>
                                      </p:cBhvr>
                                      <p:to>
                                        <p:strVal val="hidden"/>
                                      </p:to>
                                    </p:se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250"/>
                                        <p:tgtEl>
                                          <p:spTgt spid="66"/>
                                        </p:tgtEl>
                                      </p:cBhvr>
                                    </p:animEffect>
                                  </p:childTnLst>
                                </p:cTn>
                              </p:par>
                            </p:childTnLst>
                          </p:cTn>
                        </p:par>
                        <p:par>
                          <p:cTn id="64" fill="hold">
                            <p:stCondLst>
                              <p:cond delay="3750"/>
                            </p:stCondLst>
                            <p:childTnLst>
                              <p:par>
                                <p:cTn id="65" presetID="10" presetClass="exit" presetSubtype="0" fill="hold" grpId="1" nodeType="afterEffect">
                                  <p:stCondLst>
                                    <p:cond delay="0"/>
                                  </p:stCondLst>
                                  <p:childTnLst>
                                    <p:animEffect transition="out" filter="fade">
                                      <p:cBhvr>
                                        <p:cTn id="66" dur="250"/>
                                        <p:tgtEl>
                                          <p:spTgt spid="66"/>
                                        </p:tgtEl>
                                      </p:cBhvr>
                                    </p:animEffect>
                                    <p:set>
                                      <p:cBhvr>
                                        <p:cTn id="67" dur="1" fill="hold">
                                          <p:stCondLst>
                                            <p:cond delay="249"/>
                                          </p:stCondLst>
                                        </p:cTn>
                                        <p:tgtEl>
                                          <p:spTgt spid="66"/>
                                        </p:tgtEl>
                                        <p:attrNameLst>
                                          <p:attrName>style.visibility</p:attrName>
                                        </p:attrNameLst>
                                      </p:cBhvr>
                                      <p:to>
                                        <p:strVal val="hidden"/>
                                      </p:to>
                                    </p:set>
                                  </p:childTnLst>
                                </p:cTn>
                              </p:par>
                            </p:childTnLst>
                          </p:cTn>
                        </p:par>
                        <p:par>
                          <p:cTn id="68" fill="hold">
                            <p:stCondLst>
                              <p:cond delay="4000"/>
                            </p:stCondLst>
                            <p:childTnLst>
                              <p:par>
                                <p:cTn id="69" presetID="10" presetClass="entr" presetSubtype="0" fill="hold" grpId="2" nodeType="afterEffect">
                                  <p:stCondLst>
                                    <p:cond delay="0"/>
                                  </p:stCondLst>
                                  <p:childTnLst>
                                    <p:set>
                                      <p:cBhvr>
                                        <p:cTn id="70" dur="1" fill="hold">
                                          <p:stCondLst>
                                            <p:cond delay="0"/>
                                          </p:stCondLst>
                                        </p:cTn>
                                        <p:tgtEl>
                                          <p:spTgt spid="64"/>
                                        </p:tgtEl>
                                        <p:attrNameLst>
                                          <p:attrName>style.visibility</p:attrName>
                                        </p:attrNameLst>
                                      </p:cBhvr>
                                      <p:to>
                                        <p:strVal val="visible"/>
                                      </p:to>
                                    </p:set>
                                    <p:animEffect transition="in" filter="fade">
                                      <p:cBhvr>
                                        <p:cTn id="71" dur="250"/>
                                        <p:tgtEl>
                                          <p:spTgt spid="64"/>
                                        </p:tgtEl>
                                      </p:cBhvr>
                                    </p:animEffect>
                                  </p:childTnLst>
                                </p:cTn>
                              </p:par>
                            </p:childTnLst>
                          </p:cTn>
                        </p:par>
                        <p:par>
                          <p:cTn id="72" fill="hold">
                            <p:stCondLst>
                              <p:cond delay="4250"/>
                            </p:stCondLst>
                            <p:childTnLst>
                              <p:par>
                                <p:cTn id="73" presetID="10" presetClass="exit" presetSubtype="0" fill="hold" grpId="3" nodeType="afterEffect">
                                  <p:stCondLst>
                                    <p:cond delay="0"/>
                                  </p:stCondLst>
                                  <p:childTnLst>
                                    <p:animEffect transition="out" filter="fade">
                                      <p:cBhvr>
                                        <p:cTn id="74" dur="250"/>
                                        <p:tgtEl>
                                          <p:spTgt spid="64"/>
                                        </p:tgtEl>
                                      </p:cBhvr>
                                    </p:animEffect>
                                    <p:set>
                                      <p:cBhvr>
                                        <p:cTn id="75" dur="1" fill="hold">
                                          <p:stCondLst>
                                            <p:cond delay="249"/>
                                          </p:stCondLst>
                                        </p:cTn>
                                        <p:tgtEl>
                                          <p:spTgt spid="64"/>
                                        </p:tgtEl>
                                        <p:attrNameLst>
                                          <p:attrName>style.visibility</p:attrName>
                                        </p:attrNameLst>
                                      </p:cBhvr>
                                      <p:to>
                                        <p:strVal val="hidden"/>
                                      </p:to>
                                    </p:set>
                                  </p:childTnLst>
                                </p:cTn>
                              </p:par>
                            </p:childTnLst>
                          </p:cTn>
                        </p:par>
                        <p:par>
                          <p:cTn id="76" fill="hold">
                            <p:stCondLst>
                              <p:cond delay="4500"/>
                            </p:stCondLst>
                            <p:childTnLst>
                              <p:par>
                                <p:cTn id="77" presetID="10" presetClass="entr" presetSubtype="0" fill="hold" grpId="2"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fade">
                                      <p:cBhvr>
                                        <p:cTn id="79" dur="250"/>
                                        <p:tgtEl>
                                          <p:spTgt spid="65"/>
                                        </p:tgtEl>
                                      </p:cBhvr>
                                    </p:animEffect>
                                  </p:childTnLst>
                                </p:cTn>
                              </p:par>
                            </p:childTnLst>
                          </p:cTn>
                        </p:par>
                        <p:par>
                          <p:cTn id="80" fill="hold">
                            <p:stCondLst>
                              <p:cond delay="4750"/>
                            </p:stCondLst>
                            <p:childTnLst>
                              <p:par>
                                <p:cTn id="81" presetID="10" presetClass="exit" presetSubtype="0" fill="hold" grpId="3" nodeType="afterEffect">
                                  <p:stCondLst>
                                    <p:cond delay="0"/>
                                  </p:stCondLst>
                                  <p:childTnLst>
                                    <p:animEffect transition="out" filter="fade">
                                      <p:cBhvr>
                                        <p:cTn id="82" dur="250"/>
                                        <p:tgtEl>
                                          <p:spTgt spid="65"/>
                                        </p:tgtEl>
                                      </p:cBhvr>
                                    </p:animEffect>
                                    <p:set>
                                      <p:cBhvr>
                                        <p:cTn id="83" dur="1" fill="hold">
                                          <p:stCondLst>
                                            <p:cond delay="249"/>
                                          </p:stCondLst>
                                        </p:cTn>
                                        <p:tgtEl>
                                          <p:spTgt spid="65"/>
                                        </p:tgtEl>
                                        <p:attrNameLst>
                                          <p:attrName>style.visibility</p:attrName>
                                        </p:attrNameLst>
                                      </p:cBhvr>
                                      <p:to>
                                        <p:strVal val="hidden"/>
                                      </p:to>
                                    </p:set>
                                  </p:childTnLst>
                                </p:cTn>
                              </p:par>
                            </p:childTnLst>
                          </p:cTn>
                        </p:par>
                        <p:par>
                          <p:cTn id="84" fill="hold">
                            <p:stCondLst>
                              <p:cond delay="5000"/>
                            </p:stCondLst>
                            <p:childTnLst>
                              <p:par>
                                <p:cTn id="85" presetID="10" presetClass="entr" presetSubtype="0" fill="hold" grpId="2"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fade">
                                      <p:cBhvr>
                                        <p:cTn id="87" dur="250"/>
                                        <p:tgtEl>
                                          <p:spTgt spid="68"/>
                                        </p:tgtEl>
                                      </p:cBhvr>
                                    </p:animEffect>
                                  </p:childTnLst>
                                </p:cTn>
                              </p:par>
                            </p:childTnLst>
                          </p:cTn>
                        </p:par>
                        <p:par>
                          <p:cTn id="88" fill="hold">
                            <p:stCondLst>
                              <p:cond delay="5250"/>
                            </p:stCondLst>
                            <p:childTnLst>
                              <p:par>
                                <p:cTn id="89" presetID="10" presetClass="exit" presetSubtype="0" fill="hold" grpId="3" nodeType="afterEffect">
                                  <p:stCondLst>
                                    <p:cond delay="0"/>
                                  </p:stCondLst>
                                  <p:childTnLst>
                                    <p:animEffect transition="out" filter="fade">
                                      <p:cBhvr>
                                        <p:cTn id="90" dur="250"/>
                                        <p:tgtEl>
                                          <p:spTgt spid="68"/>
                                        </p:tgtEl>
                                      </p:cBhvr>
                                    </p:animEffect>
                                    <p:set>
                                      <p:cBhvr>
                                        <p:cTn id="91" dur="1" fill="hold">
                                          <p:stCondLst>
                                            <p:cond delay="249"/>
                                          </p:stCondLst>
                                        </p:cTn>
                                        <p:tgtEl>
                                          <p:spTgt spid="68"/>
                                        </p:tgtEl>
                                        <p:attrNameLst>
                                          <p:attrName>style.visibility</p:attrName>
                                        </p:attrNameLst>
                                      </p:cBhvr>
                                      <p:to>
                                        <p:strVal val="hidden"/>
                                      </p:to>
                                    </p:set>
                                  </p:childTnLst>
                                </p:cTn>
                              </p:par>
                            </p:childTnLst>
                          </p:cTn>
                        </p:par>
                        <p:par>
                          <p:cTn id="92" fill="hold">
                            <p:stCondLst>
                              <p:cond delay="5500"/>
                            </p:stCondLst>
                            <p:childTnLst>
                              <p:par>
                                <p:cTn id="93" presetID="10" presetClass="entr" presetSubtype="0" fill="hold" grpId="2" nodeType="after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fade">
                                      <p:cBhvr>
                                        <p:cTn id="95" dur="250"/>
                                        <p:tgtEl>
                                          <p:spTgt spid="62"/>
                                        </p:tgtEl>
                                      </p:cBhvr>
                                    </p:animEffect>
                                  </p:childTnLst>
                                </p:cTn>
                              </p:par>
                            </p:childTnLst>
                          </p:cTn>
                        </p:par>
                        <p:par>
                          <p:cTn id="96" fill="hold">
                            <p:stCondLst>
                              <p:cond delay="5750"/>
                            </p:stCondLst>
                            <p:childTnLst>
                              <p:par>
                                <p:cTn id="97" presetID="10" presetClass="exit" presetSubtype="0" fill="hold" grpId="3" nodeType="afterEffect">
                                  <p:stCondLst>
                                    <p:cond delay="0"/>
                                  </p:stCondLst>
                                  <p:childTnLst>
                                    <p:animEffect transition="out" filter="fade">
                                      <p:cBhvr>
                                        <p:cTn id="98" dur="250"/>
                                        <p:tgtEl>
                                          <p:spTgt spid="62"/>
                                        </p:tgtEl>
                                      </p:cBhvr>
                                    </p:animEffect>
                                    <p:set>
                                      <p:cBhvr>
                                        <p:cTn id="99" dur="1" fill="hold">
                                          <p:stCondLst>
                                            <p:cond delay="249"/>
                                          </p:stCondLst>
                                        </p:cTn>
                                        <p:tgtEl>
                                          <p:spTgt spid="62"/>
                                        </p:tgtEl>
                                        <p:attrNameLst>
                                          <p:attrName>style.visibility</p:attrName>
                                        </p:attrNameLst>
                                      </p:cBhvr>
                                      <p:to>
                                        <p:strVal val="hidden"/>
                                      </p:to>
                                    </p:set>
                                  </p:childTnLst>
                                </p:cTn>
                              </p:par>
                            </p:childTnLst>
                          </p:cTn>
                        </p:par>
                        <p:par>
                          <p:cTn id="100" fill="hold">
                            <p:stCondLst>
                              <p:cond delay="6000"/>
                            </p:stCondLst>
                            <p:childTnLst>
                              <p:par>
                                <p:cTn id="101" presetID="10" presetClass="entr" presetSubtype="0" fill="hold" grpId="2"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250"/>
                                        <p:tgtEl>
                                          <p:spTgt spid="61"/>
                                        </p:tgtEl>
                                      </p:cBhvr>
                                    </p:animEffect>
                                  </p:childTnLst>
                                </p:cTn>
                              </p:par>
                            </p:childTnLst>
                          </p:cTn>
                        </p:par>
                        <p:par>
                          <p:cTn id="104" fill="hold">
                            <p:stCondLst>
                              <p:cond delay="6250"/>
                            </p:stCondLst>
                            <p:childTnLst>
                              <p:par>
                                <p:cTn id="105" presetID="10" presetClass="exit" presetSubtype="0" fill="hold" grpId="3" nodeType="afterEffect">
                                  <p:stCondLst>
                                    <p:cond delay="0"/>
                                  </p:stCondLst>
                                  <p:childTnLst>
                                    <p:animEffect transition="out" filter="fade">
                                      <p:cBhvr>
                                        <p:cTn id="106" dur="250"/>
                                        <p:tgtEl>
                                          <p:spTgt spid="61"/>
                                        </p:tgtEl>
                                      </p:cBhvr>
                                    </p:animEffect>
                                    <p:set>
                                      <p:cBhvr>
                                        <p:cTn id="107" dur="1" fill="hold">
                                          <p:stCondLst>
                                            <p:cond delay="249"/>
                                          </p:stCondLst>
                                        </p:cTn>
                                        <p:tgtEl>
                                          <p:spTgt spid="61"/>
                                        </p:tgtEl>
                                        <p:attrNameLst>
                                          <p:attrName>style.visibility</p:attrName>
                                        </p:attrNameLst>
                                      </p:cBhvr>
                                      <p:to>
                                        <p:strVal val="hidden"/>
                                      </p:to>
                                    </p:set>
                                  </p:childTnLst>
                                </p:cTn>
                              </p:par>
                            </p:childTnLst>
                          </p:cTn>
                        </p:par>
                        <p:par>
                          <p:cTn id="108" fill="hold">
                            <p:stCondLst>
                              <p:cond delay="6500"/>
                            </p:stCondLst>
                            <p:childTnLst>
                              <p:par>
                                <p:cTn id="109" presetID="10" presetClass="entr" presetSubtype="0" fill="hold" grpId="2" nodeType="afterEffect">
                                  <p:stCondLst>
                                    <p:cond delay="0"/>
                                  </p:stCondLst>
                                  <p:childTnLst>
                                    <p:set>
                                      <p:cBhvr>
                                        <p:cTn id="110" dur="1" fill="hold">
                                          <p:stCondLst>
                                            <p:cond delay="0"/>
                                          </p:stCondLst>
                                        </p:cTn>
                                        <p:tgtEl>
                                          <p:spTgt spid="53"/>
                                        </p:tgtEl>
                                        <p:attrNameLst>
                                          <p:attrName>style.visibility</p:attrName>
                                        </p:attrNameLst>
                                      </p:cBhvr>
                                      <p:to>
                                        <p:strVal val="visible"/>
                                      </p:to>
                                    </p:set>
                                    <p:animEffect transition="in" filter="fade">
                                      <p:cBhvr>
                                        <p:cTn id="111" dur="250"/>
                                        <p:tgtEl>
                                          <p:spTgt spid="53"/>
                                        </p:tgtEl>
                                      </p:cBhvr>
                                    </p:animEffect>
                                  </p:childTnLst>
                                </p:cTn>
                              </p:par>
                            </p:childTnLst>
                          </p:cTn>
                        </p:par>
                        <p:par>
                          <p:cTn id="112" fill="hold">
                            <p:stCondLst>
                              <p:cond delay="6750"/>
                            </p:stCondLst>
                            <p:childTnLst>
                              <p:par>
                                <p:cTn id="113" presetID="10" presetClass="exit" presetSubtype="0" fill="hold" grpId="3" nodeType="afterEffect">
                                  <p:stCondLst>
                                    <p:cond delay="0"/>
                                  </p:stCondLst>
                                  <p:childTnLst>
                                    <p:animEffect transition="out" filter="fade">
                                      <p:cBhvr>
                                        <p:cTn id="114" dur="250"/>
                                        <p:tgtEl>
                                          <p:spTgt spid="53"/>
                                        </p:tgtEl>
                                      </p:cBhvr>
                                    </p:animEffect>
                                    <p:set>
                                      <p:cBhvr>
                                        <p:cTn id="115" dur="1" fill="hold">
                                          <p:stCondLst>
                                            <p:cond delay="249"/>
                                          </p:stCondLst>
                                        </p:cTn>
                                        <p:tgtEl>
                                          <p:spTgt spid="53"/>
                                        </p:tgtEl>
                                        <p:attrNameLst>
                                          <p:attrName>style.visibility</p:attrName>
                                        </p:attrNameLst>
                                      </p:cBhvr>
                                      <p:to>
                                        <p:strVal val="hidden"/>
                                      </p:to>
                                    </p:set>
                                  </p:childTnLst>
                                </p:cTn>
                              </p:par>
                            </p:childTnLst>
                          </p:cTn>
                        </p:par>
                        <p:par>
                          <p:cTn id="116" fill="hold">
                            <p:stCondLst>
                              <p:cond delay="7000"/>
                            </p:stCondLst>
                            <p:childTnLst>
                              <p:par>
                                <p:cTn id="117" presetID="10" presetClass="entr" presetSubtype="0" fill="hold" grpId="2" nodeType="afterEffect">
                                  <p:stCondLst>
                                    <p:cond delay="0"/>
                                  </p:stCondLst>
                                  <p:childTnLst>
                                    <p:set>
                                      <p:cBhvr>
                                        <p:cTn id="118" dur="1" fill="hold">
                                          <p:stCondLst>
                                            <p:cond delay="0"/>
                                          </p:stCondLst>
                                        </p:cTn>
                                        <p:tgtEl>
                                          <p:spTgt spid="96"/>
                                        </p:tgtEl>
                                        <p:attrNameLst>
                                          <p:attrName>style.visibility</p:attrName>
                                        </p:attrNameLst>
                                      </p:cBhvr>
                                      <p:to>
                                        <p:strVal val="visible"/>
                                      </p:to>
                                    </p:set>
                                    <p:animEffect transition="in" filter="fade">
                                      <p:cBhvr>
                                        <p:cTn id="119" dur="250"/>
                                        <p:tgtEl>
                                          <p:spTgt spid="96"/>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73"/>
                                        </p:tgtEl>
                                        <p:attrNameLst>
                                          <p:attrName>style.visibility</p:attrName>
                                        </p:attrNameLst>
                                      </p:cBhvr>
                                      <p:to>
                                        <p:strVal val="visible"/>
                                      </p:to>
                                    </p:set>
                                    <p:animEffect transition="in" filter="fade">
                                      <p:cBhvr>
                                        <p:cTn id="124" dur="500"/>
                                        <p:tgtEl>
                                          <p:spTgt spid="73"/>
                                        </p:tgtEl>
                                      </p:cBhvr>
                                    </p:animEffect>
                                  </p:childTnLst>
                                </p:cTn>
                              </p:par>
                              <p:par>
                                <p:cTn id="125" presetID="10" presetClass="entr" presetSubtype="0" fill="hold" nodeType="withEffect">
                                  <p:stCondLst>
                                    <p:cond delay="0"/>
                                  </p:stCondLst>
                                  <p:childTnLst>
                                    <p:set>
                                      <p:cBhvr>
                                        <p:cTn id="126" dur="1" fill="hold">
                                          <p:stCondLst>
                                            <p:cond delay="0"/>
                                          </p:stCondLst>
                                        </p:cTn>
                                        <p:tgtEl>
                                          <p:spTgt spid="71"/>
                                        </p:tgtEl>
                                        <p:attrNameLst>
                                          <p:attrName>style.visibility</p:attrName>
                                        </p:attrNameLst>
                                      </p:cBhvr>
                                      <p:to>
                                        <p:strVal val="visible"/>
                                      </p:to>
                                    </p:set>
                                    <p:animEffect transition="in" filter="fade">
                                      <p:cBhvr>
                                        <p:cTn id="127" dur="500"/>
                                        <p:tgtEl>
                                          <p:spTgt spid="71"/>
                                        </p:tgtEl>
                                      </p:cBhvr>
                                    </p:animEffect>
                                  </p:childTnLst>
                                </p:cTn>
                              </p:par>
                              <p:par>
                                <p:cTn id="128" presetID="10" presetClass="entr" presetSubtype="0" fill="hold" nodeType="with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fade">
                                      <p:cBhvr>
                                        <p:cTn id="130" dur="500"/>
                                        <p:tgtEl>
                                          <p:spTgt spid="69"/>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70"/>
                                        </p:tgtEl>
                                        <p:attrNameLst>
                                          <p:attrName>style.visibility</p:attrName>
                                        </p:attrNameLst>
                                      </p:cBhvr>
                                      <p:to>
                                        <p:strVal val="visible"/>
                                      </p:to>
                                    </p:set>
                                    <p:animEffect transition="in" filter="fade">
                                      <p:cBhvr>
                                        <p:cTn id="133" dur="500"/>
                                        <p:tgtEl>
                                          <p:spTgt spid="70"/>
                                        </p:tgtEl>
                                      </p:cBhvr>
                                    </p:animEffect>
                                  </p:childTnLst>
                                </p:cTn>
                              </p:par>
                              <p:par>
                                <p:cTn id="134" presetID="10" presetClass="entr" presetSubtype="0" fill="hold" nodeType="withEffect">
                                  <p:stCondLst>
                                    <p:cond delay="0"/>
                                  </p:stCondLst>
                                  <p:childTnLst>
                                    <p:set>
                                      <p:cBhvr>
                                        <p:cTn id="135" dur="1" fill="hold">
                                          <p:stCondLst>
                                            <p:cond delay="0"/>
                                          </p:stCondLst>
                                        </p:cTn>
                                        <p:tgtEl>
                                          <p:spTgt spid="2"/>
                                        </p:tgtEl>
                                        <p:attrNameLst>
                                          <p:attrName>style.visibility</p:attrName>
                                        </p:attrNameLst>
                                      </p:cBhvr>
                                      <p:to>
                                        <p:strVal val="visible"/>
                                      </p:to>
                                    </p:set>
                                    <p:animEffect transition="in" filter="fade">
                                      <p:cBhvr>
                                        <p:cTn id="136" dur="500"/>
                                        <p:tgtEl>
                                          <p:spTgt spid="2"/>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22"/>
                                        </p:tgtEl>
                                        <p:attrNameLst>
                                          <p:attrName>style.visibility</p:attrName>
                                        </p:attrNameLst>
                                      </p:cBhvr>
                                      <p:to>
                                        <p:strVal val="visible"/>
                                      </p:to>
                                    </p:set>
                                    <p:animEffect transition="in" filter="fade">
                                      <p:cBhvr>
                                        <p:cTn id="139" dur="500"/>
                                        <p:tgtEl>
                                          <p:spTgt spid="22"/>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grpId="0" nodeType="clickEffect">
                                  <p:stCondLst>
                                    <p:cond delay="0"/>
                                  </p:stCondLst>
                                  <p:childTnLst>
                                    <p:set>
                                      <p:cBhvr>
                                        <p:cTn id="143" dur="1" fill="hold">
                                          <p:stCondLst>
                                            <p:cond delay="0"/>
                                          </p:stCondLst>
                                        </p:cTn>
                                        <p:tgtEl>
                                          <p:spTgt spid="80"/>
                                        </p:tgtEl>
                                        <p:attrNameLst>
                                          <p:attrName>style.visibility</p:attrName>
                                        </p:attrNameLst>
                                      </p:cBhvr>
                                      <p:to>
                                        <p:strVal val="visible"/>
                                      </p:to>
                                    </p:set>
                                    <p:animEffect transition="in" filter="fade">
                                      <p:cBhvr>
                                        <p:cTn id="144" dur="500"/>
                                        <p:tgtEl>
                                          <p:spTgt spid="80"/>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44"/>
                                        </p:tgtEl>
                                        <p:attrNameLst>
                                          <p:attrName>style.visibility</p:attrName>
                                        </p:attrNameLst>
                                      </p:cBhvr>
                                      <p:to>
                                        <p:strVal val="visible"/>
                                      </p:to>
                                    </p:set>
                                    <p:animEffect transition="in" filter="fade">
                                      <p:cBhvr>
                                        <p:cTn id="147" dur="500"/>
                                        <p:tgtEl>
                                          <p:spTgt spid="44"/>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106"/>
                                        </p:tgtEl>
                                        <p:attrNameLst>
                                          <p:attrName>style.visibility</p:attrName>
                                        </p:attrNameLst>
                                      </p:cBhvr>
                                      <p:to>
                                        <p:strVal val="visible"/>
                                      </p:to>
                                    </p:set>
                                    <p:animEffect transition="in" filter="fade">
                                      <p:cBhvr>
                                        <p:cTn id="152" dur="500"/>
                                        <p:tgtEl>
                                          <p:spTgt spid="106"/>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xit" presetSubtype="0" fill="hold" nodeType="clickEffect">
                                  <p:stCondLst>
                                    <p:cond delay="0"/>
                                  </p:stCondLst>
                                  <p:childTnLst>
                                    <p:animEffect transition="out" filter="fade">
                                      <p:cBhvr>
                                        <p:cTn id="156" dur="500"/>
                                        <p:tgtEl>
                                          <p:spTgt spid="106"/>
                                        </p:tgtEl>
                                      </p:cBhvr>
                                    </p:animEffect>
                                    <p:set>
                                      <p:cBhvr>
                                        <p:cTn id="157" dur="1" fill="hold">
                                          <p:stCondLst>
                                            <p:cond delay="499"/>
                                          </p:stCondLst>
                                        </p:cTn>
                                        <p:tgtEl>
                                          <p:spTgt spid="106"/>
                                        </p:tgtEl>
                                        <p:attrNameLst>
                                          <p:attrName>style.visibility</p:attrName>
                                        </p:attrNameLst>
                                      </p:cBhvr>
                                      <p:to>
                                        <p:strVal val="hidden"/>
                                      </p:to>
                                    </p:set>
                                  </p:childTnLst>
                                </p:cTn>
                              </p:par>
                              <p:par>
                                <p:cTn id="158" presetID="10" presetClass="entr" presetSubtype="0" fill="hold" nodeType="withEffect">
                                  <p:stCondLst>
                                    <p:cond delay="0"/>
                                  </p:stCondLst>
                                  <p:childTnLst>
                                    <p:set>
                                      <p:cBhvr>
                                        <p:cTn id="159" dur="1" fill="hold">
                                          <p:stCondLst>
                                            <p:cond delay="0"/>
                                          </p:stCondLst>
                                        </p:cTn>
                                        <p:tgtEl>
                                          <p:spTgt spid="24"/>
                                        </p:tgtEl>
                                        <p:attrNameLst>
                                          <p:attrName>style.visibility</p:attrName>
                                        </p:attrNameLst>
                                      </p:cBhvr>
                                      <p:to>
                                        <p:strVal val="visible"/>
                                      </p:to>
                                    </p:set>
                                    <p:animEffect transition="in" filter="fade">
                                      <p:cBhvr>
                                        <p:cTn id="160" dur="500"/>
                                        <p:tgtEl>
                                          <p:spTgt spid="24"/>
                                        </p:tgtEl>
                                      </p:cBhvr>
                                    </p:animEffect>
                                  </p:childTnLst>
                                </p:cTn>
                              </p:par>
                            </p:childTnLst>
                          </p:cTn>
                        </p:par>
                      </p:childTnLst>
                    </p:cTn>
                  </p:par>
                  <p:par>
                    <p:cTn id="161" fill="hold">
                      <p:stCondLst>
                        <p:cond delay="indefinite"/>
                      </p:stCondLst>
                      <p:childTnLst>
                        <p:par>
                          <p:cTn id="162" fill="hold">
                            <p:stCondLst>
                              <p:cond delay="0"/>
                            </p:stCondLst>
                            <p:childTnLst>
                              <p:par>
                                <p:cTn id="163" presetID="10" presetClass="entr" presetSubtype="0" fill="hold" grpId="0" nodeType="clickEffect">
                                  <p:stCondLst>
                                    <p:cond delay="0"/>
                                  </p:stCondLst>
                                  <p:childTnLst>
                                    <p:set>
                                      <p:cBhvr>
                                        <p:cTn id="164" dur="1" fill="hold">
                                          <p:stCondLst>
                                            <p:cond delay="0"/>
                                          </p:stCondLst>
                                        </p:cTn>
                                        <p:tgtEl>
                                          <p:spTgt spid="27"/>
                                        </p:tgtEl>
                                        <p:attrNameLst>
                                          <p:attrName>style.visibility</p:attrName>
                                        </p:attrNameLst>
                                      </p:cBhvr>
                                      <p:to>
                                        <p:strVal val="visible"/>
                                      </p:to>
                                    </p:set>
                                    <p:animEffect transition="in" filter="fade">
                                      <p:cBhvr>
                                        <p:cTn id="165" dur="500"/>
                                        <p:tgtEl>
                                          <p:spTgt spid="27"/>
                                        </p:tgtEl>
                                      </p:cBhvr>
                                    </p:animEffect>
                                  </p:childTnLst>
                                </p:cTn>
                              </p:par>
                              <p:par>
                                <p:cTn id="166" presetID="10" presetClass="entr" presetSubtype="0" fill="hold" nodeType="withEffect">
                                  <p:stCondLst>
                                    <p:cond delay="0"/>
                                  </p:stCondLst>
                                  <p:childTnLst>
                                    <p:set>
                                      <p:cBhvr>
                                        <p:cTn id="167" dur="1" fill="hold">
                                          <p:stCondLst>
                                            <p:cond delay="0"/>
                                          </p:stCondLst>
                                        </p:cTn>
                                        <p:tgtEl>
                                          <p:spTgt spid="6"/>
                                        </p:tgtEl>
                                        <p:attrNameLst>
                                          <p:attrName>style.visibility</p:attrName>
                                        </p:attrNameLst>
                                      </p:cBhvr>
                                      <p:to>
                                        <p:strVal val="visible"/>
                                      </p:to>
                                    </p:set>
                                    <p:animEffect transition="in" filter="fade">
                                      <p:cBhvr>
                                        <p:cTn id="168" dur="500"/>
                                        <p:tgtEl>
                                          <p:spTgt spid="6"/>
                                        </p:tgtEl>
                                      </p:cBhvr>
                                    </p:animEffect>
                                  </p:childTnLst>
                                </p:cTn>
                              </p:par>
                              <p:par>
                                <p:cTn id="169" presetID="10" presetClass="entr" presetSubtype="0" fill="hold" nodeType="withEffect">
                                  <p:stCondLst>
                                    <p:cond delay="0"/>
                                  </p:stCondLst>
                                  <p:childTnLst>
                                    <p:set>
                                      <p:cBhvr>
                                        <p:cTn id="170" dur="1" fill="hold">
                                          <p:stCondLst>
                                            <p:cond delay="0"/>
                                          </p:stCondLst>
                                        </p:cTn>
                                        <p:tgtEl>
                                          <p:spTgt spid="11"/>
                                        </p:tgtEl>
                                        <p:attrNameLst>
                                          <p:attrName>style.visibility</p:attrName>
                                        </p:attrNameLst>
                                      </p:cBhvr>
                                      <p:to>
                                        <p:strVal val="visible"/>
                                      </p:to>
                                    </p:set>
                                    <p:animEffect transition="in" filter="fade">
                                      <p:cBhvr>
                                        <p:cTn id="171" dur="500"/>
                                        <p:tgtEl>
                                          <p:spTgt spid="11"/>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146"/>
                                        </p:tgtEl>
                                        <p:attrNameLst>
                                          <p:attrName>style.visibility</p:attrName>
                                        </p:attrNameLst>
                                      </p:cBhvr>
                                      <p:to>
                                        <p:strVal val="visible"/>
                                      </p:to>
                                    </p:set>
                                    <p:animEffect transition="in" filter="fade">
                                      <p:cBhvr>
                                        <p:cTn id="174" dur="500"/>
                                        <p:tgtEl>
                                          <p:spTgt spid="146"/>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26"/>
                                        </p:tgtEl>
                                        <p:attrNameLst>
                                          <p:attrName>style.visibility</p:attrName>
                                        </p:attrNameLst>
                                      </p:cBhvr>
                                      <p:to>
                                        <p:strVal val="visible"/>
                                      </p:to>
                                    </p:set>
                                    <p:animEffect transition="in" filter="fade">
                                      <p:cBhvr>
                                        <p:cTn id="177" dur="500"/>
                                        <p:tgtEl>
                                          <p:spTgt spid="26"/>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nodeType="clickEffect">
                                  <p:stCondLst>
                                    <p:cond delay="0"/>
                                  </p:stCondLst>
                                  <p:childTnLst>
                                    <p:set>
                                      <p:cBhvr>
                                        <p:cTn id="181" dur="1" fill="hold">
                                          <p:stCondLst>
                                            <p:cond delay="0"/>
                                          </p:stCondLst>
                                        </p:cTn>
                                        <p:tgtEl>
                                          <p:spTgt spid="14"/>
                                        </p:tgtEl>
                                        <p:attrNameLst>
                                          <p:attrName>style.visibility</p:attrName>
                                        </p:attrNameLst>
                                      </p:cBhvr>
                                      <p:to>
                                        <p:strVal val="visible"/>
                                      </p:to>
                                    </p:set>
                                    <p:animEffect transition="in" filter="fade">
                                      <p:cBhvr>
                                        <p:cTn id="182" dur="500"/>
                                        <p:tgtEl>
                                          <p:spTgt spid="14"/>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97"/>
                                        </p:tgtEl>
                                        <p:attrNameLst>
                                          <p:attrName>style.visibility</p:attrName>
                                        </p:attrNameLst>
                                      </p:cBhvr>
                                      <p:to>
                                        <p:strVal val="visible"/>
                                      </p:to>
                                    </p:set>
                                    <p:animEffect transition="in" filter="fade">
                                      <p:cBhvr>
                                        <p:cTn id="185" dur="500"/>
                                        <p:tgtEl>
                                          <p:spTgt spid="97"/>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98"/>
                                        </p:tgtEl>
                                        <p:attrNameLst>
                                          <p:attrName>style.visibility</p:attrName>
                                        </p:attrNameLst>
                                      </p:cBhvr>
                                      <p:to>
                                        <p:strVal val="visible"/>
                                      </p:to>
                                    </p:set>
                                    <p:animEffect transition="in" filter="fade">
                                      <p:cBhvr>
                                        <p:cTn id="188" dur="500"/>
                                        <p:tgtEl>
                                          <p:spTgt spid="98"/>
                                        </p:tgtEl>
                                      </p:cBhvr>
                                    </p:animEffect>
                                  </p:childTnLst>
                                </p:cTn>
                              </p:par>
                            </p:childTnLst>
                          </p:cTn>
                        </p:par>
                      </p:childTnLst>
                    </p:cTn>
                  </p:par>
                  <p:par>
                    <p:cTn id="189" fill="hold">
                      <p:stCondLst>
                        <p:cond delay="indefinite"/>
                      </p:stCondLst>
                      <p:childTnLst>
                        <p:par>
                          <p:cTn id="190" fill="hold">
                            <p:stCondLst>
                              <p:cond delay="0"/>
                            </p:stCondLst>
                            <p:childTnLst>
                              <p:par>
                                <p:cTn id="191" presetID="10" presetClass="entr" presetSubtype="0" fill="hold" nodeType="clickEffect">
                                  <p:stCondLst>
                                    <p:cond delay="0"/>
                                  </p:stCondLst>
                                  <p:childTnLst>
                                    <p:set>
                                      <p:cBhvr>
                                        <p:cTn id="192" dur="1" fill="hold">
                                          <p:stCondLst>
                                            <p:cond delay="0"/>
                                          </p:stCondLst>
                                        </p:cTn>
                                        <p:tgtEl>
                                          <p:spTgt spid="126"/>
                                        </p:tgtEl>
                                        <p:attrNameLst>
                                          <p:attrName>style.visibility</p:attrName>
                                        </p:attrNameLst>
                                      </p:cBhvr>
                                      <p:to>
                                        <p:strVal val="visible"/>
                                      </p:to>
                                    </p:set>
                                    <p:animEffect transition="in" filter="fade">
                                      <p:cBhvr>
                                        <p:cTn id="193" dur="500"/>
                                        <p:tgtEl>
                                          <p:spTgt spid="126"/>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147"/>
                                        </p:tgtEl>
                                        <p:attrNameLst>
                                          <p:attrName>style.visibility</p:attrName>
                                        </p:attrNameLst>
                                      </p:cBhvr>
                                      <p:to>
                                        <p:strVal val="visible"/>
                                      </p:to>
                                    </p:set>
                                    <p:animEffect transition="in" filter="fade">
                                      <p:cBhvr>
                                        <p:cTn id="196" dur="500"/>
                                        <p:tgtEl>
                                          <p:spTgt spid="147"/>
                                        </p:tgtEl>
                                      </p:cBhvr>
                                    </p:animEffect>
                                  </p:childTnLst>
                                </p:cTn>
                              </p:par>
                              <p:par>
                                <p:cTn id="197" presetID="10" presetClass="entr" presetSubtype="0" fill="hold" nodeType="withEffect">
                                  <p:stCondLst>
                                    <p:cond delay="0"/>
                                  </p:stCondLst>
                                  <p:childTnLst>
                                    <p:set>
                                      <p:cBhvr>
                                        <p:cTn id="198" dur="1" fill="hold">
                                          <p:stCondLst>
                                            <p:cond delay="0"/>
                                          </p:stCondLst>
                                        </p:cTn>
                                        <p:tgtEl>
                                          <p:spTgt spid="148"/>
                                        </p:tgtEl>
                                        <p:attrNameLst>
                                          <p:attrName>style.visibility</p:attrName>
                                        </p:attrNameLst>
                                      </p:cBhvr>
                                      <p:to>
                                        <p:strVal val="visible"/>
                                      </p:to>
                                    </p:set>
                                    <p:animEffect transition="in" filter="fade">
                                      <p:cBhvr>
                                        <p:cTn id="199" dur="500"/>
                                        <p:tgtEl>
                                          <p:spTgt spid="148"/>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149"/>
                                        </p:tgtEl>
                                        <p:attrNameLst>
                                          <p:attrName>style.visibility</p:attrName>
                                        </p:attrNameLst>
                                      </p:cBhvr>
                                      <p:to>
                                        <p:strVal val="visible"/>
                                      </p:to>
                                    </p:set>
                                    <p:animEffect transition="in" filter="fade">
                                      <p:cBhvr>
                                        <p:cTn id="202" dur="500"/>
                                        <p:tgtEl>
                                          <p:spTgt spid="149"/>
                                        </p:tgtEl>
                                      </p:cBhvr>
                                    </p:animEffect>
                                  </p:childTnLst>
                                </p:cTn>
                              </p:par>
                              <p:par>
                                <p:cTn id="203" presetID="10" presetClass="entr" presetSubtype="0" fill="hold" nodeType="withEffect">
                                  <p:stCondLst>
                                    <p:cond delay="0"/>
                                  </p:stCondLst>
                                  <p:childTnLst>
                                    <p:set>
                                      <p:cBhvr>
                                        <p:cTn id="204" dur="1" fill="hold">
                                          <p:stCondLst>
                                            <p:cond delay="0"/>
                                          </p:stCondLst>
                                        </p:cTn>
                                        <p:tgtEl>
                                          <p:spTgt spid="151"/>
                                        </p:tgtEl>
                                        <p:attrNameLst>
                                          <p:attrName>style.visibility</p:attrName>
                                        </p:attrNameLst>
                                      </p:cBhvr>
                                      <p:to>
                                        <p:strVal val="visible"/>
                                      </p:to>
                                    </p:set>
                                    <p:animEffect transition="in" filter="fade">
                                      <p:cBhvr>
                                        <p:cTn id="205" dur="500"/>
                                        <p:tgtEl>
                                          <p:spTgt spid="151"/>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34"/>
                                        </p:tgtEl>
                                        <p:attrNameLst>
                                          <p:attrName>style.visibility</p:attrName>
                                        </p:attrNameLst>
                                      </p:cBhvr>
                                      <p:to>
                                        <p:strVal val="visible"/>
                                      </p:to>
                                    </p:set>
                                    <p:animEffect transition="in" filter="fade">
                                      <p:cBhvr>
                                        <p:cTn id="208" dur="500"/>
                                        <p:tgtEl>
                                          <p:spTgt spid="34"/>
                                        </p:tgtEl>
                                      </p:cBhvr>
                                    </p:animEffect>
                                  </p:childTnLst>
                                </p:cTn>
                              </p:par>
                              <p:par>
                                <p:cTn id="209" presetID="10" presetClass="entr" presetSubtype="0" fill="hold" nodeType="withEffect">
                                  <p:stCondLst>
                                    <p:cond delay="0"/>
                                  </p:stCondLst>
                                  <p:childTnLst>
                                    <p:set>
                                      <p:cBhvr>
                                        <p:cTn id="210" dur="1" fill="hold">
                                          <p:stCondLst>
                                            <p:cond delay="0"/>
                                          </p:stCondLst>
                                        </p:cTn>
                                        <p:tgtEl>
                                          <p:spTgt spid="171"/>
                                        </p:tgtEl>
                                        <p:attrNameLst>
                                          <p:attrName>style.visibility</p:attrName>
                                        </p:attrNameLst>
                                      </p:cBhvr>
                                      <p:to>
                                        <p:strVal val="visible"/>
                                      </p:to>
                                    </p:set>
                                    <p:animEffect transition="in" filter="fade">
                                      <p:cBhvr>
                                        <p:cTn id="211" dur="500"/>
                                        <p:tgtEl>
                                          <p:spTgt spid="171"/>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172"/>
                                        </p:tgtEl>
                                        <p:attrNameLst>
                                          <p:attrName>style.visibility</p:attrName>
                                        </p:attrNameLst>
                                      </p:cBhvr>
                                      <p:to>
                                        <p:strVal val="visible"/>
                                      </p:to>
                                    </p:set>
                                    <p:animEffect transition="in" filter="fade">
                                      <p:cBhvr>
                                        <p:cTn id="214" dur="500"/>
                                        <p:tgtEl>
                                          <p:spTgt spid="172"/>
                                        </p:tgtEl>
                                      </p:cBhvr>
                                    </p:animEffect>
                                  </p:childTnLst>
                                </p:cTn>
                              </p:par>
                              <p:par>
                                <p:cTn id="215" presetID="10" presetClass="entr" presetSubtype="0" fill="hold" nodeType="withEffect">
                                  <p:stCondLst>
                                    <p:cond delay="0"/>
                                  </p:stCondLst>
                                  <p:childTnLst>
                                    <p:set>
                                      <p:cBhvr>
                                        <p:cTn id="216" dur="1" fill="hold">
                                          <p:stCondLst>
                                            <p:cond delay="0"/>
                                          </p:stCondLst>
                                        </p:cTn>
                                        <p:tgtEl>
                                          <p:spTgt spid="173"/>
                                        </p:tgtEl>
                                        <p:attrNameLst>
                                          <p:attrName>style.visibility</p:attrName>
                                        </p:attrNameLst>
                                      </p:cBhvr>
                                      <p:to>
                                        <p:strVal val="visible"/>
                                      </p:to>
                                    </p:set>
                                    <p:animEffect transition="in" filter="fade">
                                      <p:cBhvr>
                                        <p:cTn id="217" dur="500"/>
                                        <p:tgtEl>
                                          <p:spTgt spid="173"/>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97"/>
                                        </p:tgtEl>
                                        <p:attrNameLst>
                                          <p:attrName>style.visibility</p:attrName>
                                        </p:attrNameLst>
                                      </p:cBhvr>
                                      <p:to>
                                        <p:strVal val="visible"/>
                                      </p:to>
                                    </p:set>
                                    <p:animEffect transition="in" filter="fade">
                                      <p:cBhvr>
                                        <p:cTn id="220" dur="500"/>
                                        <p:tgtEl>
                                          <p:spTgt spid="197"/>
                                        </p:tgtEl>
                                      </p:cBhvr>
                                    </p:animEffect>
                                  </p:childTnLst>
                                </p:cTn>
                              </p:par>
                              <p:par>
                                <p:cTn id="221" presetID="10" presetClass="entr" presetSubtype="0" fill="hold" grpId="0" nodeType="withEffect">
                                  <p:stCondLst>
                                    <p:cond delay="0"/>
                                  </p:stCondLst>
                                  <p:childTnLst>
                                    <p:set>
                                      <p:cBhvr>
                                        <p:cTn id="222" dur="1" fill="hold">
                                          <p:stCondLst>
                                            <p:cond delay="0"/>
                                          </p:stCondLst>
                                        </p:cTn>
                                        <p:tgtEl>
                                          <p:spTgt spid="198"/>
                                        </p:tgtEl>
                                        <p:attrNameLst>
                                          <p:attrName>style.visibility</p:attrName>
                                        </p:attrNameLst>
                                      </p:cBhvr>
                                      <p:to>
                                        <p:strVal val="visible"/>
                                      </p:to>
                                    </p:set>
                                    <p:animEffect transition="in" filter="fade">
                                      <p:cBhvr>
                                        <p:cTn id="223" dur="500"/>
                                        <p:tgtEl>
                                          <p:spTgt spid="198"/>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199"/>
                                        </p:tgtEl>
                                        <p:attrNameLst>
                                          <p:attrName>style.visibility</p:attrName>
                                        </p:attrNameLst>
                                      </p:cBhvr>
                                      <p:to>
                                        <p:strVal val="visible"/>
                                      </p:to>
                                    </p:set>
                                    <p:animEffect transition="in" filter="fade">
                                      <p:cBhvr>
                                        <p:cTn id="226" dur="500"/>
                                        <p:tgtEl>
                                          <p:spTgt spid="199"/>
                                        </p:tgtEl>
                                      </p:cBhvr>
                                    </p:animEffect>
                                  </p:childTnLst>
                                </p:cTn>
                              </p:par>
                              <p:par>
                                <p:cTn id="227" presetID="10" presetClass="entr" presetSubtype="0" fill="hold" grpId="0" nodeType="withEffect">
                                  <p:stCondLst>
                                    <p:cond delay="0"/>
                                  </p:stCondLst>
                                  <p:childTnLst>
                                    <p:set>
                                      <p:cBhvr>
                                        <p:cTn id="228" dur="1" fill="hold">
                                          <p:stCondLst>
                                            <p:cond delay="0"/>
                                          </p:stCondLst>
                                        </p:cTn>
                                        <p:tgtEl>
                                          <p:spTgt spid="224"/>
                                        </p:tgtEl>
                                        <p:attrNameLst>
                                          <p:attrName>style.visibility</p:attrName>
                                        </p:attrNameLst>
                                      </p:cBhvr>
                                      <p:to>
                                        <p:strVal val="visible"/>
                                      </p:to>
                                    </p:set>
                                    <p:animEffect transition="in" filter="fade">
                                      <p:cBhvr>
                                        <p:cTn id="229" dur="500"/>
                                        <p:tgtEl>
                                          <p:spTgt spid="224"/>
                                        </p:tgtEl>
                                      </p:cBhvr>
                                    </p:animEffect>
                                  </p:childTnLst>
                                </p:cTn>
                              </p:par>
                              <p:par>
                                <p:cTn id="230" presetID="10" presetClass="entr" presetSubtype="0" fill="hold" grpId="0" nodeType="withEffect">
                                  <p:stCondLst>
                                    <p:cond delay="0"/>
                                  </p:stCondLst>
                                  <p:childTnLst>
                                    <p:set>
                                      <p:cBhvr>
                                        <p:cTn id="231" dur="1" fill="hold">
                                          <p:stCondLst>
                                            <p:cond delay="0"/>
                                          </p:stCondLst>
                                        </p:cTn>
                                        <p:tgtEl>
                                          <p:spTgt spid="225"/>
                                        </p:tgtEl>
                                        <p:attrNameLst>
                                          <p:attrName>style.visibility</p:attrName>
                                        </p:attrNameLst>
                                      </p:cBhvr>
                                      <p:to>
                                        <p:strVal val="visible"/>
                                      </p:to>
                                    </p:set>
                                    <p:animEffect transition="in" filter="fade">
                                      <p:cBhvr>
                                        <p:cTn id="232" dur="500"/>
                                        <p:tgtEl>
                                          <p:spTgt spid="225"/>
                                        </p:tgtEl>
                                      </p:cBhvr>
                                    </p:animEffect>
                                  </p:childTnLst>
                                </p:cTn>
                              </p:par>
                              <p:par>
                                <p:cTn id="233" presetID="10" presetClass="entr" presetSubtype="0" fill="hold" grpId="0" nodeType="withEffect">
                                  <p:stCondLst>
                                    <p:cond delay="0"/>
                                  </p:stCondLst>
                                  <p:childTnLst>
                                    <p:set>
                                      <p:cBhvr>
                                        <p:cTn id="234" dur="1" fill="hold">
                                          <p:stCondLst>
                                            <p:cond delay="0"/>
                                          </p:stCondLst>
                                        </p:cTn>
                                        <p:tgtEl>
                                          <p:spTgt spid="231"/>
                                        </p:tgtEl>
                                        <p:attrNameLst>
                                          <p:attrName>style.visibility</p:attrName>
                                        </p:attrNameLst>
                                      </p:cBhvr>
                                      <p:to>
                                        <p:strVal val="visible"/>
                                      </p:to>
                                    </p:set>
                                    <p:animEffect transition="in" filter="fade">
                                      <p:cBhvr>
                                        <p:cTn id="235" dur="500"/>
                                        <p:tgtEl>
                                          <p:spTgt spid="231"/>
                                        </p:tgtEl>
                                      </p:cBhvr>
                                    </p:animEffect>
                                  </p:childTnLst>
                                </p:cTn>
                              </p:par>
                              <p:par>
                                <p:cTn id="236" presetID="10" presetClass="entr" presetSubtype="0" fill="hold" grpId="0" nodeType="withEffect">
                                  <p:stCondLst>
                                    <p:cond delay="0"/>
                                  </p:stCondLst>
                                  <p:childTnLst>
                                    <p:set>
                                      <p:cBhvr>
                                        <p:cTn id="237" dur="1" fill="hold">
                                          <p:stCondLst>
                                            <p:cond delay="0"/>
                                          </p:stCondLst>
                                        </p:cTn>
                                        <p:tgtEl>
                                          <p:spTgt spid="232"/>
                                        </p:tgtEl>
                                        <p:attrNameLst>
                                          <p:attrName>style.visibility</p:attrName>
                                        </p:attrNameLst>
                                      </p:cBhvr>
                                      <p:to>
                                        <p:strVal val="visible"/>
                                      </p:to>
                                    </p:set>
                                    <p:animEffect transition="in" filter="fade">
                                      <p:cBhvr>
                                        <p:cTn id="238" dur="500"/>
                                        <p:tgtEl>
                                          <p:spTgt spid="232"/>
                                        </p:tgtEl>
                                      </p:cBhvr>
                                    </p:animEffect>
                                  </p:childTnLst>
                                </p:cTn>
                              </p:par>
                              <p:par>
                                <p:cTn id="239" presetID="10" presetClass="entr" presetSubtype="0" fill="hold" grpId="0" nodeType="withEffect">
                                  <p:stCondLst>
                                    <p:cond delay="0"/>
                                  </p:stCondLst>
                                  <p:childTnLst>
                                    <p:set>
                                      <p:cBhvr>
                                        <p:cTn id="240" dur="1" fill="hold">
                                          <p:stCondLst>
                                            <p:cond delay="0"/>
                                          </p:stCondLst>
                                        </p:cTn>
                                        <p:tgtEl>
                                          <p:spTgt spid="233"/>
                                        </p:tgtEl>
                                        <p:attrNameLst>
                                          <p:attrName>style.visibility</p:attrName>
                                        </p:attrNameLst>
                                      </p:cBhvr>
                                      <p:to>
                                        <p:strVal val="visible"/>
                                      </p:to>
                                    </p:set>
                                    <p:animEffect transition="in" filter="fade">
                                      <p:cBhvr>
                                        <p:cTn id="241" dur="500"/>
                                        <p:tgtEl>
                                          <p:spTgt spid="233"/>
                                        </p:tgtEl>
                                      </p:cBhvr>
                                    </p:animEffect>
                                  </p:childTnLst>
                                </p:cTn>
                              </p:par>
                              <p:par>
                                <p:cTn id="242" presetID="10" presetClass="entr" presetSubtype="0" fill="hold" grpId="0" nodeType="withEffect">
                                  <p:stCondLst>
                                    <p:cond delay="0"/>
                                  </p:stCondLst>
                                  <p:childTnLst>
                                    <p:set>
                                      <p:cBhvr>
                                        <p:cTn id="243" dur="1" fill="hold">
                                          <p:stCondLst>
                                            <p:cond delay="0"/>
                                          </p:stCondLst>
                                        </p:cTn>
                                        <p:tgtEl>
                                          <p:spTgt spid="234"/>
                                        </p:tgtEl>
                                        <p:attrNameLst>
                                          <p:attrName>style.visibility</p:attrName>
                                        </p:attrNameLst>
                                      </p:cBhvr>
                                      <p:to>
                                        <p:strVal val="visible"/>
                                      </p:to>
                                    </p:set>
                                    <p:animEffect transition="in" filter="fade">
                                      <p:cBhvr>
                                        <p:cTn id="244" dur="500"/>
                                        <p:tgtEl>
                                          <p:spTgt spid="234"/>
                                        </p:tgtEl>
                                      </p:cBhvr>
                                    </p:animEffect>
                                  </p:childTnLst>
                                </p:cTn>
                              </p:par>
                              <p:par>
                                <p:cTn id="245" presetID="10" presetClass="entr" presetSubtype="0" fill="hold" grpId="0" nodeType="withEffect">
                                  <p:stCondLst>
                                    <p:cond delay="0"/>
                                  </p:stCondLst>
                                  <p:childTnLst>
                                    <p:set>
                                      <p:cBhvr>
                                        <p:cTn id="246" dur="1" fill="hold">
                                          <p:stCondLst>
                                            <p:cond delay="0"/>
                                          </p:stCondLst>
                                        </p:cTn>
                                        <p:tgtEl>
                                          <p:spTgt spid="235"/>
                                        </p:tgtEl>
                                        <p:attrNameLst>
                                          <p:attrName>style.visibility</p:attrName>
                                        </p:attrNameLst>
                                      </p:cBhvr>
                                      <p:to>
                                        <p:strVal val="visible"/>
                                      </p:to>
                                    </p:set>
                                    <p:animEffect transition="in" filter="fade">
                                      <p:cBhvr>
                                        <p:cTn id="247" dur="500"/>
                                        <p:tgtEl>
                                          <p:spTgt spid="235"/>
                                        </p:tgtEl>
                                      </p:cBhvr>
                                    </p:animEffect>
                                  </p:childTnLst>
                                </p:cTn>
                              </p:par>
                              <p:par>
                                <p:cTn id="248" presetID="10" presetClass="entr" presetSubtype="0" fill="hold" grpId="0" nodeType="withEffect">
                                  <p:stCondLst>
                                    <p:cond delay="0"/>
                                  </p:stCondLst>
                                  <p:childTnLst>
                                    <p:set>
                                      <p:cBhvr>
                                        <p:cTn id="249" dur="1" fill="hold">
                                          <p:stCondLst>
                                            <p:cond delay="0"/>
                                          </p:stCondLst>
                                        </p:cTn>
                                        <p:tgtEl>
                                          <p:spTgt spid="241"/>
                                        </p:tgtEl>
                                        <p:attrNameLst>
                                          <p:attrName>style.visibility</p:attrName>
                                        </p:attrNameLst>
                                      </p:cBhvr>
                                      <p:to>
                                        <p:strVal val="visible"/>
                                      </p:to>
                                    </p:set>
                                    <p:animEffect transition="in" filter="fade">
                                      <p:cBhvr>
                                        <p:cTn id="250" dur="500"/>
                                        <p:tgtEl>
                                          <p:spTgt spid="241"/>
                                        </p:tgtEl>
                                      </p:cBhvr>
                                    </p:animEffect>
                                  </p:childTnLst>
                                </p:cTn>
                              </p:par>
                              <p:par>
                                <p:cTn id="251" presetID="10" presetClass="entr" presetSubtype="0" fill="hold" grpId="0" nodeType="withEffect">
                                  <p:stCondLst>
                                    <p:cond delay="0"/>
                                  </p:stCondLst>
                                  <p:childTnLst>
                                    <p:set>
                                      <p:cBhvr>
                                        <p:cTn id="252" dur="1" fill="hold">
                                          <p:stCondLst>
                                            <p:cond delay="0"/>
                                          </p:stCondLst>
                                        </p:cTn>
                                        <p:tgtEl>
                                          <p:spTgt spid="242"/>
                                        </p:tgtEl>
                                        <p:attrNameLst>
                                          <p:attrName>style.visibility</p:attrName>
                                        </p:attrNameLst>
                                      </p:cBhvr>
                                      <p:to>
                                        <p:strVal val="visible"/>
                                      </p:to>
                                    </p:set>
                                    <p:animEffect transition="in" filter="fade">
                                      <p:cBhvr>
                                        <p:cTn id="253" dur="500"/>
                                        <p:tgtEl>
                                          <p:spTgt spid="242"/>
                                        </p:tgtEl>
                                      </p:cBhvr>
                                    </p:animEffect>
                                  </p:childTnLst>
                                </p:cTn>
                              </p:par>
                              <p:par>
                                <p:cTn id="254" presetID="10" presetClass="entr" presetSubtype="0" fill="hold" grpId="0" nodeType="withEffect">
                                  <p:stCondLst>
                                    <p:cond delay="0"/>
                                  </p:stCondLst>
                                  <p:childTnLst>
                                    <p:set>
                                      <p:cBhvr>
                                        <p:cTn id="255" dur="1" fill="hold">
                                          <p:stCondLst>
                                            <p:cond delay="0"/>
                                          </p:stCondLst>
                                        </p:cTn>
                                        <p:tgtEl>
                                          <p:spTgt spid="243"/>
                                        </p:tgtEl>
                                        <p:attrNameLst>
                                          <p:attrName>style.visibility</p:attrName>
                                        </p:attrNameLst>
                                      </p:cBhvr>
                                      <p:to>
                                        <p:strVal val="visible"/>
                                      </p:to>
                                    </p:set>
                                    <p:animEffect transition="in" filter="fade">
                                      <p:cBhvr>
                                        <p:cTn id="256" dur="500"/>
                                        <p:tgtEl>
                                          <p:spTgt spid="243"/>
                                        </p:tgtEl>
                                      </p:cBhvr>
                                    </p:animEffect>
                                  </p:childTnLst>
                                </p:cTn>
                              </p:par>
                              <p:par>
                                <p:cTn id="257" presetID="10" presetClass="entr" presetSubtype="0" fill="hold" grpId="0" nodeType="withEffect">
                                  <p:stCondLst>
                                    <p:cond delay="0"/>
                                  </p:stCondLst>
                                  <p:childTnLst>
                                    <p:set>
                                      <p:cBhvr>
                                        <p:cTn id="258" dur="1" fill="hold">
                                          <p:stCondLst>
                                            <p:cond delay="0"/>
                                          </p:stCondLst>
                                        </p:cTn>
                                        <p:tgtEl>
                                          <p:spTgt spid="244"/>
                                        </p:tgtEl>
                                        <p:attrNameLst>
                                          <p:attrName>style.visibility</p:attrName>
                                        </p:attrNameLst>
                                      </p:cBhvr>
                                      <p:to>
                                        <p:strVal val="visible"/>
                                      </p:to>
                                    </p:set>
                                    <p:animEffect transition="in" filter="fade">
                                      <p:cBhvr>
                                        <p:cTn id="259" dur="500"/>
                                        <p:tgtEl>
                                          <p:spTgt spid="244"/>
                                        </p:tgtEl>
                                      </p:cBhvr>
                                    </p:animEffect>
                                  </p:childTnLst>
                                </p:cTn>
                              </p:par>
                              <p:par>
                                <p:cTn id="260" presetID="10" presetClass="entr" presetSubtype="0" fill="hold" grpId="0" nodeType="withEffect">
                                  <p:stCondLst>
                                    <p:cond delay="0"/>
                                  </p:stCondLst>
                                  <p:childTnLst>
                                    <p:set>
                                      <p:cBhvr>
                                        <p:cTn id="261" dur="1" fill="hold">
                                          <p:stCondLst>
                                            <p:cond delay="0"/>
                                          </p:stCondLst>
                                        </p:cTn>
                                        <p:tgtEl>
                                          <p:spTgt spid="245"/>
                                        </p:tgtEl>
                                        <p:attrNameLst>
                                          <p:attrName>style.visibility</p:attrName>
                                        </p:attrNameLst>
                                      </p:cBhvr>
                                      <p:to>
                                        <p:strVal val="visible"/>
                                      </p:to>
                                    </p:set>
                                    <p:animEffect transition="in" filter="fade">
                                      <p:cBhvr>
                                        <p:cTn id="262" dur="500"/>
                                        <p:tgtEl>
                                          <p:spTgt spid="245"/>
                                        </p:tgtEl>
                                      </p:cBhvr>
                                    </p:animEffect>
                                  </p:childTnLst>
                                </p:cTn>
                              </p:par>
                              <p:par>
                                <p:cTn id="263" presetID="10" presetClass="entr" presetSubtype="0" fill="hold" nodeType="withEffect">
                                  <p:stCondLst>
                                    <p:cond delay="0"/>
                                  </p:stCondLst>
                                  <p:childTnLst>
                                    <p:set>
                                      <p:cBhvr>
                                        <p:cTn id="264" dur="1" fill="hold">
                                          <p:stCondLst>
                                            <p:cond delay="0"/>
                                          </p:stCondLst>
                                        </p:cTn>
                                        <p:tgtEl>
                                          <p:spTgt spid="39"/>
                                        </p:tgtEl>
                                        <p:attrNameLst>
                                          <p:attrName>style.visibility</p:attrName>
                                        </p:attrNameLst>
                                      </p:cBhvr>
                                      <p:to>
                                        <p:strVal val="visible"/>
                                      </p:to>
                                    </p:set>
                                    <p:animEffect transition="in" filter="fade">
                                      <p:cBhvr>
                                        <p:cTn id="265" dur="500"/>
                                        <p:tgtEl>
                                          <p:spTgt spid="39"/>
                                        </p:tgtEl>
                                      </p:cBhvr>
                                    </p:animEffect>
                                  </p:childTnLst>
                                </p:cTn>
                              </p:par>
                              <p:par>
                                <p:cTn id="266" presetID="10" presetClass="entr" presetSubtype="0" fill="hold" grpId="0" nodeType="withEffect">
                                  <p:stCondLst>
                                    <p:cond delay="0"/>
                                  </p:stCondLst>
                                  <p:childTnLst>
                                    <p:set>
                                      <p:cBhvr>
                                        <p:cTn id="267" dur="1" fill="hold">
                                          <p:stCondLst>
                                            <p:cond delay="0"/>
                                          </p:stCondLst>
                                        </p:cTn>
                                        <p:tgtEl>
                                          <p:spTgt spid="247"/>
                                        </p:tgtEl>
                                        <p:attrNameLst>
                                          <p:attrName>style.visibility</p:attrName>
                                        </p:attrNameLst>
                                      </p:cBhvr>
                                      <p:to>
                                        <p:strVal val="visible"/>
                                      </p:to>
                                    </p:set>
                                    <p:animEffect transition="in" filter="fade">
                                      <p:cBhvr>
                                        <p:cTn id="268" dur="500"/>
                                        <p:tgtEl>
                                          <p:spTgt spid="247"/>
                                        </p:tgtEl>
                                      </p:cBhvr>
                                    </p:animEffect>
                                  </p:childTnLst>
                                </p:cTn>
                              </p:par>
                              <p:par>
                                <p:cTn id="269" presetID="10" presetClass="entr" presetSubtype="0" fill="hold" grpId="0" nodeType="withEffect">
                                  <p:stCondLst>
                                    <p:cond delay="0"/>
                                  </p:stCondLst>
                                  <p:childTnLst>
                                    <p:set>
                                      <p:cBhvr>
                                        <p:cTn id="270" dur="1" fill="hold">
                                          <p:stCondLst>
                                            <p:cond delay="0"/>
                                          </p:stCondLst>
                                        </p:cTn>
                                        <p:tgtEl>
                                          <p:spTgt spid="250"/>
                                        </p:tgtEl>
                                        <p:attrNameLst>
                                          <p:attrName>style.visibility</p:attrName>
                                        </p:attrNameLst>
                                      </p:cBhvr>
                                      <p:to>
                                        <p:strVal val="visible"/>
                                      </p:to>
                                    </p:set>
                                    <p:animEffect transition="in" filter="fade">
                                      <p:cBhvr>
                                        <p:cTn id="271" dur="500"/>
                                        <p:tgtEl>
                                          <p:spTgt spid="250"/>
                                        </p:tgtEl>
                                      </p:cBhvr>
                                    </p:animEffect>
                                  </p:childTnLst>
                                </p:cTn>
                              </p:par>
                              <p:par>
                                <p:cTn id="272" presetID="10" presetClass="entr" presetSubtype="0" fill="hold" grpId="0" nodeType="withEffect">
                                  <p:stCondLst>
                                    <p:cond delay="0"/>
                                  </p:stCondLst>
                                  <p:childTnLst>
                                    <p:set>
                                      <p:cBhvr>
                                        <p:cTn id="273" dur="1" fill="hold">
                                          <p:stCondLst>
                                            <p:cond delay="0"/>
                                          </p:stCondLst>
                                        </p:cTn>
                                        <p:tgtEl>
                                          <p:spTgt spid="41"/>
                                        </p:tgtEl>
                                        <p:attrNameLst>
                                          <p:attrName>style.visibility</p:attrName>
                                        </p:attrNameLst>
                                      </p:cBhvr>
                                      <p:to>
                                        <p:strVal val="visible"/>
                                      </p:to>
                                    </p:set>
                                    <p:animEffect transition="in" filter="fade">
                                      <p:cBhvr>
                                        <p:cTn id="274" dur="500"/>
                                        <p:tgtEl>
                                          <p:spTgt spid="41"/>
                                        </p:tgtEl>
                                      </p:cBhvr>
                                    </p:animEffect>
                                  </p:childTnLst>
                                </p:cTn>
                              </p:par>
                              <p:par>
                                <p:cTn id="275" presetID="10" presetClass="entr" presetSubtype="0" fill="hold" nodeType="withEffect">
                                  <p:stCondLst>
                                    <p:cond delay="0"/>
                                  </p:stCondLst>
                                  <p:childTnLst>
                                    <p:set>
                                      <p:cBhvr>
                                        <p:cTn id="276" dur="1" fill="hold">
                                          <p:stCondLst>
                                            <p:cond delay="0"/>
                                          </p:stCondLst>
                                        </p:cTn>
                                        <p:tgtEl>
                                          <p:spTgt spid="50"/>
                                        </p:tgtEl>
                                        <p:attrNameLst>
                                          <p:attrName>style.visibility</p:attrName>
                                        </p:attrNameLst>
                                      </p:cBhvr>
                                      <p:to>
                                        <p:strVal val="visible"/>
                                      </p:to>
                                    </p:set>
                                    <p:animEffect transition="in" filter="fade">
                                      <p:cBhvr>
                                        <p:cTn id="277" dur="500"/>
                                        <p:tgtEl>
                                          <p:spTgt spid="50"/>
                                        </p:tgtEl>
                                      </p:cBhvr>
                                    </p:animEffect>
                                  </p:childTnLst>
                                </p:cTn>
                              </p:par>
                              <p:par>
                                <p:cTn id="278" presetID="10" presetClass="entr" presetSubtype="0" fill="hold" nodeType="withEffect">
                                  <p:stCondLst>
                                    <p:cond delay="0"/>
                                  </p:stCondLst>
                                  <p:childTnLst>
                                    <p:set>
                                      <p:cBhvr>
                                        <p:cTn id="279" dur="1" fill="hold">
                                          <p:stCondLst>
                                            <p:cond delay="0"/>
                                          </p:stCondLst>
                                        </p:cTn>
                                        <p:tgtEl>
                                          <p:spTgt spid="251"/>
                                        </p:tgtEl>
                                        <p:attrNameLst>
                                          <p:attrName>style.visibility</p:attrName>
                                        </p:attrNameLst>
                                      </p:cBhvr>
                                      <p:to>
                                        <p:strVal val="visible"/>
                                      </p:to>
                                    </p:set>
                                    <p:animEffect transition="in" filter="fade">
                                      <p:cBhvr>
                                        <p:cTn id="280" dur="500"/>
                                        <p:tgtEl>
                                          <p:spTgt spid="251"/>
                                        </p:tgtEl>
                                      </p:cBhvr>
                                    </p:animEffect>
                                  </p:childTnLst>
                                </p:cTn>
                              </p:par>
                              <p:par>
                                <p:cTn id="281" presetID="10" presetClass="entr" presetSubtype="0" fill="hold" nodeType="withEffect">
                                  <p:stCondLst>
                                    <p:cond delay="0"/>
                                  </p:stCondLst>
                                  <p:childTnLst>
                                    <p:set>
                                      <p:cBhvr>
                                        <p:cTn id="282" dur="1" fill="hold">
                                          <p:stCondLst>
                                            <p:cond delay="0"/>
                                          </p:stCondLst>
                                        </p:cTn>
                                        <p:tgtEl>
                                          <p:spTgt spid="252"/>
                                        </p:tgtEl>
                                        <p:attrNameLst>
                                          <p:attrName>style.visibility</p:attrName>
                                        </p:attrNameLst>
                                      </p:cBhvr>
                                      <p:to>
                                        <p:strVal val="visible"/>
                                      </p:to>
                                    </p:set>
                                    <p:animEffect transition="in" filter="fade">
                                      <p:cBhvr>
                                        <p:cTn id="283" dur="500"/>
                                        <p:tgtEl>
                                          <p:spTgt spid="252"/>
                                        </p:tgtEl>
                                      </p:cBhvr>
                                    </p:animEffect>
                                  </p:childTnLst>
                                </p:cTn>
                              </p:par>
                              <p:par>
                                <p:cTn id="284" presetID="10" presetClass="entr" presetSubtype="0" fill="hold" nodeType="withEffect">
                                  <p:stCondLst>
                                    <p:cond delay="0"/>
                                  </p:stCondLst>
                                  <p:childTnLst>
                                    <p:set>
                                      <p:cBhvr>
                                        <p:cTn id="285" dur="1" fill="hold">
                                          <p:stCondLst>
                                            <p:cond delay="0"/>
                                          </p:stCondLst>
                                        </p:cTn>
                                        <p:tgtEl>
                                          <p:spTgt spid="4"/>
                                        </p:tgtEl>
                                        <p:attrNameLst>
                                          <p:attrName>style.visibility</p:attrName>
                                        </p:attrNameLst>
                                      </p:cBhvr>
                                      <p:to>
                                        <p:strVal val="visible"/>
                                      </p:to>
                                    </p:set>
                                    <p:animEffect transition="in" filter="fade">
                                      <p:cBhvr>
                                        <p:cTn id="286" dur="500"/>
                                        <p:tgtEl>
                                          <p:spTgt spid="4"/>
                                        </p:tgtEl>
                                      </p:cBhvr>
                                    </p:animEffect>
                                  </p:childTnLst>
                                </p:cTn>
                              </p:par>
                              <p:par>
                                <p:cTn id="287" presetID="10" presetClass="entr" presetSubtype="0" fill="hold" grpId="0" nodeType="withEffect">
                                  <p:stCondLst>
                                    <p:cond delay="0"/>
                                  </p:stCondLst>
                                  <p:childTnLst>
                                    <p:set>
                                      <p:cBhvr>
                                        <p:cTn id="288" dur="1" fill="hold">
                                          <p:stCondLst>
                                            <p:cond delay="0"/>
                                          </p:stCondLst>
                                        </p:cTn>
                                        <p:tgtEl>
                                          <p:spTgt spid="5"/>
                                        </p:tgtEl>
                                        <p:attrNameLst>
                                          <p:attrName>style.visibility</p:attrName>
                                        </p:attrNameLst>
                                      </p:cBhvr>
                                      <p:to>
                                        <p:strVal val="visible"/>
                                      </p:to>
                                    </p:set>
                                    <p:animEffect transition="in" filter="fade">
                                      <p:cBhvr>
                                        <p:cTn id="289" dur="500"/>
                                        <p:tgtEl>
                                          <p:spTgt spid="5"/>
                                        </p:tgtEl>
                                      </p:cBhvr>
                                    </p:animEffect>
                                  </p:childTnLst>
                                </p:cTn>
                              </p:par>
                              <p:par>
                                <p:cTn id="290" presetID="10" presetClass="entr" presetSubtype="0" fill="hold" grpId="0" nodeType="withEffect">
                                  <p:stCondLst>
                                    <p:cond delay="0"/>
                                  </p:stCondLst>
                                  <p:childTnLst>
                                    <p:set>
                                      <p:cBhvr>
                                        <p:cTn id="291" dur="1" fill="hold">
                                          <p:stCondLst>
                                            <p:cond delay="0"/>
                                          </p:stCondLst>
                                        </p:cTn>
                                        <p:tgtEl>
                                          <p:spTgt spid="246"/>
                                        </p:tgtEl>
                                        <p:attrNameLst>
                                          <p:attrName>style.visibility</p:attrName>
                                        </p:attrNameLst>
                                      </p:cBhvr>
                                      <p:to>
                                        <p:strVal val="visible"/>
                                      </p:to>
                                    </p:set>
                                    <p:animEffect transition="in" filter="fade">
                                      <p:cBhvr>
                                        <p:cTn id="292" dur="500"/>
                                        <p:tgtEl>
                                          <p:spTgt spid="246"/>
                                        </p:tgtEl>
                                      </p:cBhvr>
                                    </p:animEffect>
                                  </p:childTnLst>
                                </p:cTn>
                              </p:par>
                              <p:par>
                                <p:cTn id="293" presetID="10" presetClass="entr" presetSubtype="0" fill="hold" grpId="0" nodeType="withEffect">
                                  <p:stCondLst>
                                    <p:cond delay="0"/>
                                  </p:stCondLst>
                                  <p:childTnLst>
                                    <p:set>
                                      <p:cBhvr>
                                        <p:cTn id="294" dur="1" fill="hold">
                                          <p:stCondLst>
                                            <p:cond delay="0"/>
                                          </p:stCondLst>
                                        </p:cTn>
                                        <p:tgtEl>
                                          <p:spTgt spid="248"/>
                                        </p:tgtEl>
                                        <p:attrNameLst>
                                          <p:attrName>style.visibility</p:attrName>
                                        </p:attrNameLst>
                                      </p:cBhvr>
                                      <p:to>
                                        <p:strVal val="visible"/>
                                      </p:to>
                                    </p:set>
                                    <p:animEffect transition="in" filter="fade">
                                      <p:cBhvr>
                                        <p:cTn id="295" dur="500"/>
                                        <p:tgtEl>
                                          <p:spTgt spid="248"/>
                                        </p:tgtEl>
                                      </p:cBhvr>
                                    </p:animEffect>
                                  </p:childTnLst>
                                </p:cTn>
                              </p:par>
                              <p:par>
                                <p:cTn id="296" presetID="10" presetClass="entr" presetSubtype="0" fill="hold" grpId="0" nodeType="withEffect">
                                  <p:stCondLst>
                                    <p:cond delay="0"/>
                                  </p:stCondLst>
                                  <p:childTnLst>
                                    <p:set>
                                      <p:cBhvr>
                                        <p:cTn id="297" dur="1" fill="hold">
                                          <p:stCondLst>
                                            <p:cond delay="0"/>
                                          </p:stCondLst>
                                        </p:cTn>
                                        <p:tgtEl>
                                          <p:spTgt spid="249"/>
                                        </p:tgtEl>
                                        <p:attrNameLst>
                                          <p:attrName>style.visibility</p:attrName>
                                        </p:attrNameLst>
                                      </p:cBhvr>
                                      <p:to>
                                        <p:strVal val="visible"/>
                                      </p:to>
                                    </p:set>
                                    <p:animEffect transition="in" filter="fade">
                                      <p:cBhvr>
                                        <p:cTn id="298" dur="500"/>
                                        <p:tgtEl>
                                          <p:spTgt spid="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80" grpId="0" animBg="1"/>
      <p:bldP spid="96" grpId="0" animBg="1"/>
      <p:bldP spid="96" grpId="1" animBg="1"/>
      <p:bldP spid="96" grpId="2" animBg="1"/>
      <p:bldP spid="53" grpId="0" animBg="1"/>
      <p:bldP spid="53" grpId="1" animBg="1"/>
      <p:bldP spid="53" grpId="2" animBg="1"/>
      <p:bldP spid="53" grpId="3" animBg="1"/>
      <p:bldP spid="61" grpId="0" animBg="1"/>
      <p:bldP spid="61" grpId="1" animBg="1"/>
      <p:bldP spid="61" grpId="2" animBg="1"/>
      <p:bldP spid="61" grpId="3" animBg="1"/>
      <p:bldP spid="62" grpId="0" animBg="1"/>
      <p:bldP spid="62" grpId="1" animBg="1"/>
      <p:bldP spid="62" grpId="2" animBg="1"/>
      <p:bldP spid="62" grpId="3" animBg="1"/>
      <p:bldP spid="64" grpId="0" animBg="1"/>
      <p:bldP spid="64" grpId="1" animBg="1"/>
      <p:bldP spid="64" grpId="2" animBg="1"/>
      <p:bldP spid="64" grpId="3" animBg="1"/>
      <p:bldP spid="65" grpId="0" animBg="1"/>
      <p:bldP spid="65" grpId="1" animBg="1"/>
      <p:bldP spid="65" grpId="2" animBg="1"/>
      <p:bldP spid="65" grpId="3" animBg="1"/>
      <p:bldP spid="66" grpId="0" animBg="1"/>
      <p:bldP spid="66" grpId="1" animBg="1"/>
      <p:bldP spid="68" grpId="0" animBg="1"/>
      <p:bldP spid="68" grpId="1" animBg="1"/>
      <p:bldP spid="68" grpId="2" animBg="1"/>
      <p:bldP spid="68" grpId="3" animBg="1"/>
      <p:bldP spid="70" grpId="0"/>
      <p:bldP spid="73" grpId="0"/>
      <p:bldP spid="22" grpId="0" animBg="1"/>
      <p:bldP spid="26" grpId="0" animBg="1"/>
      <p:bldP spid="146" grpId="0" animBg="1"/>
      <p:bldP spid="27" grpId="0"/>
      <p:bldP spid="97" grpId="0" animBg="1"/>
      <p:bldP spid="98" grpId="0"/>
      <p:bldP spid="147" grpId="0"/>
      <p:bldP spid="149" grpId="0"/>
      <p:bldP spid="34" grpId="0"/>
      <p:bldP spid="172" grpId="0"/>
      <p:bldP spid="197" grpId="0" animBg="1"/>
      <p:bldP spid="198" grpId="0" animBg="1"/>
      <p:bldP spid="199" grpId="0" animBg="1"/>
      <p:bldP spid="224" grpId="0" animBg="1"/>
      <p:bldP spid="225" grpId="0" animBg="1"/>
      <p:bldP spid="231" grpId="0" animBg="1"/>
      <p:bldP spid="232" grpId="0" animBg="1"/>
      <p:bldP spid="233" grpId="0" animBg="1"/>
      <p:bldP spid="234" grpId="0" animBg="1"/>
      <p:bldP spid="235" grpId="0" animBg="1"/>
      <p:bldP spid="241" grpId="0" animBg="1"/>
      <p:bldP spid="242" grpId="0" animBg="1"/>
      <p:bldP spid="243" grpId="0" animBg="1"/>
      <p:bldP spid="244" grpId="0" animBg="1"/>
      <p:bldP spid="245" grpId="0" animBg="1"/>
      <p:bldP spid="246" grpId="0" animBg="1"/>
      <p:bldP spid="247" grpId="0"/>
      <p:bldP spid="248" grpId="0" animBg="1"/>
      <p:bldP spid="249" grpId="0" animBg="1"/>
      <p:bldP spid="250" grpId="0"/>
      <p:bldP spid="41"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Connettore 2 55"/>
          <p:cNvCxnSpPr>
            <a:endCxn id="57" idx="2"/>
          </p:cNvCxnSpPr>
          <p:nvPr/>
        </p:nvCxnSpPr>
        <p:spPr>
          <a:xfrm>
            <a:off x="587621" y="2070870"/>
            <a:ext cx="3443270"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25911" y="499219"/>
            <a:ext cx="8971786" cy="307777"/>
          </a:xfrm>
          <a:prstGeom prst="rect">
            <a:avLst/>
          </a:prstGeom>
          <a:noFill/>
        </p:spPr>
        <p:txBody>
          <a:bodyPr wrap="square" rtlCol="0">
            <a:spAutoFit/>
          </a:bodyPr>
          <a:lstStyle/>
          <a:p>
            <a:pPr algn="just"/>
            <a:r>
              <a:rPr lang="en-US" sz="1400" dirty="0" smtClean="0"/>
              <a:t>We consider now the acceleration between two electrodes fed by an RF generator</a:t>
            </a:r>
            <a:endParaRPr lang="en-US" sz="1400" dirty="0"/>
          </a:p>
        </p:txBody>
      </p:sp>
      <p:sp>
        <p:nvSpPr>
          <p:cNvPr id="49" name="Rectangle 7"/>
          <p:cNvSpPr>
            <a:spLocks noChangeArrowheads="1"/>
          </p:cNvSpPr>
          <p:nvPr/>
        </p:nvSpPr>
        <p:spPr bwMode="auto">
          <a:xfrm>
            <a:off x="2048936" y="1350474"/>
            <a:ext cx="510087" cy="338747"/>
          </a:xfrm>
          <a:prstGeom prst="rect">
            <a:avLst/>
          </a:prstGeom>
          <a:noFill/>
          <a:ln w="28575">
            <a:noFill/>
            <a:miter lim="800000"/>
            <a:headEnd/>
            <a:tailEnd/>
          </a:ln>
        </p:spPr>
        <p:txBody>
          <a:bodyPr wrap="square">
            <a:prstTxWarp prst="textNoShape">
              <a:avLst/>
            </a:prstTxWarp>
            <a:spAutoFit/>
          </a:bodyPr>
          <a:lstStyle/>
          <a:p>
            <a:r>
              <a:rPr lang="it-IT" sz="1600" noProof="1" smtClean="0">
                <a:latin typeface="Calibri" pitchFamily="34" charset="0"/>
              </a:rPr>
              <a:t>E</a:t>
            </a:r>
            <a:r>
              <a:rPr lang="it-IT" sz="1600" baseline="-25000" noProof="1" smtClean="0">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2125210" y="2000283"/>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35370" y="1588966"/>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7" name="CasellaDiTesto 56"/>
          <p:cNvSpPr txBox="1"/>
          <p:nvPr/>
        </p:nvSpPr>
        <p:spPr>
          <a:xfrm>
            <a:off x="3897681" y="1732316"/>
            <a:ext cx="266420" cy="338554"/>
          </a:xfrm>
          <a:prstGeom prst="rect">
            <a:avLst/>
          </a:prstGeom>
          <a:noFill/>
        </p:spPr>
        <p:txBody>
          <a:bodyPr wrap="none" rtlCol="0">
            <a:spAutoFit/>
          </a:bodyPr>
          <a:lstStyle/>
          <a:p>
            <a:r>
              <a:rPr lang="en-US" sz="1600" dirty="0" smtClean="0"/>
              <a:t>z</a:t>
            </a:r>
            <a:endParaRPr lang="en-US" sz="1600" dirty="0"/>
          </a:p>
        </p:txBody>
      </p:sp>
      <p:cxnSp>
        <p:nvCxnSpPr>
          <p:cNvPr id="7" name="Connettore 1 6"/>
          <p:cNvCxnSpPr/>
          <p:nvPr/>
        </p:nvCxnSpPr>
        <p:spPr>
          <a:xfrm flipV="1">
            <a:off x="1333398"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3156350"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1333396"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3156350"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a:off x="3955952" y="973727"/>
            <a:ext cx="4284" cy="8164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a:stCxn id="15" idx="4"/>
          </p:cNvCxnSpPr>
          <p:nvPr/>
        </p:nvCxnSpPr>
        <p:spPr>
          <a:xfrm>
            <a:off x="3953960" y="1329338"/>
            <a:ext cx="1992" cy="52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826430"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2653013"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Esplosione 1 79"/>
          <p:cNvSpPr/>
          <p:nvPr/>
        </p:nvSpPr>
        <p:spPr>
          <a:xfrm>
            <a:off x="314201"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ttore 2 11"/>
          <p:cNvCxnSpPr/>
          <p:nvPr/>
        </p:nvCxnSpPr>
        <p:spPr>
          <a:xfrm>
            <a:off x="1833559"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1827362"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a:endCxn id="93" idx="2"/>
          </p:cNvCxnSpPr>
          <p:nvPr/>
        </p:nvCxnSpPr>
        <p:spPr>
          <a:xfrm>
            <a:off x="678763"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3955952" y="3426650"/>
            <a:ext cx="266420" cy="338554"/>
          </a:xfrm>
          <a:prstGeom prst="rect">
            <a:avLst/>
          </a:prstGeom>
          <a:noFill/>
        </p:spPr>
        <p:txBody>
          <a:bodyPr wrap="none" rtlCol="0">
            <a:spAutoFit/>
          </a:bodyPr>
          <a:lstStyle/>
          <a:p>
            <a:r>
              <a:rPr lang="en-US" sz="1600" dirty="0" smtClean="0"/>
              <a:t>z</a:t>
            </a:r>
            <a:endParaRPr lang="en-US" sz="1600" dirty="0"/>
          </a:p>
        </p:txBody>
      </p:sp>
      <p:cxnSp>
        <p:nvCxnSpPr>
          <p:cNvPr id="25" name="Connettore 2 24"/>
          <p:cNvCxnSpPr/>
          <p:nvPr/>
        </p:nvCxnSpPr>
        <p:spPr>
          <a:xfrm flipV="1">
            <a:off x="2253679" y="2557260"/>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1686966" y="1161551"/>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2817596" y="1161551"/>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1676096" y="1330925"/>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1982381" y="980660"/>
            <a:ext cx="521810" cy="369332"/>
          </a:xfrm>
          <a:prstGeom prst="rect">
            <a:avLst/>
          </a:prstGeom>
          <a:noFill/>
        </p:spPr>
        <p:txBody>
          <a:bodyPr wrap="none" rtlCol="0">
            <a:spAutoFit/>
          </a:bodyPr>
          <a:lstStyle/>
          <a:p>
            <a:r>
              <a:rPr lang="en-US" dirty="0" smtClean="0"/>
              <a:t>gap</a:t>
            </a:r>
          </a:p>
        </p:txBody>
      </p:sp>
      <p:sp>
        <p:nvSpPr>
          <p:cNvPr id="96" name="Figura a mano libera 95"/>
          <p:cNvSpPr/>
          <p:nvPr/>
        </p:nvSpPr>
        <p:spPr>
          <a:xfrm>
            <a:off x="1682350"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ttangolo 7"/>
          <p:cNvSpPr/>
          <p:nvPr/>
        </p:nvSpPr>
        <p:spPr>
          <a:xfrm>
            <a:off x="0" y="0"/>
            <a:ext cx="9143999" cy="553998"/>
          </a:xfrm>
          <a:prstGeom prst="rect">
            <a:avLst/>
          </a:prstGeom>
        </p:spPr>
        <p:txBody>
          <a:bodyPr wrap="square">
            <a:spAutoFit/>
          </a:bodyPr>
          <a:lstStyle/>
          <a:p>
            <a:pPr marL="1117600" indent="-1117600" algn="ctr"/>
            <a:r>
              <a:rPr lang="en-US" altLang="en-US" sz="3000" b="1" dirty="0"/>
              <a:t>RF ACCELERATION: </a:t>
            </a:r>
            <a:r>
              <a:rPr lang="en-US" altLang="en-US" sz="3000" b="1" dirty="0" smtClean="0"/>
              <a:t>ACCELERATING FIELD CALCULATION</a:t>
            </a:r>
            <a:endParaRPr lang="en-US" altLang="en-US" sz="3000" b="1" dirty="0"/>
          </a:p>
        </p:txBody>
      </p:sp>
      <p:sp>
        <p:nvSpPr>
          <p:cNvPr id="15" name="Ovale 14"/>
          <p:cNvSpPr/>
          <p:nvPr/>
        </p:nvSpPr>
        <p:spPr>
          <a:xfrm>
            <a:off x="3811138" y="1044948"/>
            <a:ext cx="285644" cy="2843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igura a mano libera 16"/>
          <p:cNvSpPr/>
          <p:nvPr/>
        </p:nvSpPr>
        <p:spPr>
          <a:xfrm>
            <a:off x="3860668" y="1122657"/>
            <a:ext cx="175260" cy="109045"/>
          </a:xfrm>
          <a:custGeom>
            <a:avLst/>
            <a:gdLst>
              <a:gd name="connsiteX0" fmla="*/ 0 w 175260"/>
              <a:gd name="connsiteY0" fmla="*/ 58443 h 109045"/>
              <a:gd name="connsiteX1" fmla="*/ 53340 w 175260"/>
              <a:gd name="connsiteY1" fmla="*/ 1293 h 109045"/>
              <a:gd name="connsiteX2" fmla="*/ 118110 w 175260"/>
              <a:gd name="connsiteY2" fmla="*/ 107973 h 109045"/>
              <a:gd name="connsiteX3" fmla="*/ 175260 w 175260"/>
              <a:gd name="connsiteY3" fmla="*/ 47013 h 109045"/>
            </a:gdLst>
            <a:ahLst/>
            <a:cxnLst>
              <a:cxn ang="0">
                <a:pos x="connsiteX0" y="connsiteY0"/>
              </a:cxn>
              <a:cxn ang="0">
                <a:pos x="connsiteX1" y="connsiteY1"/>
              </a:cxn>
              <a:cxn ang="0">
                <a:pos x="connsiteX2" y="connsiteY2"/>
              </a:cxn>
              <a:cxn ang="0">
                <a:pos x="connsiteX3" y="connsiteY3"/>
              </a:cxn>
            </a:cxnLst>
            <a:rect l="l" t="t" r="r" b="b"/>
            <a:pathLst>
              <a:path w="175260" h="109045">
                <a:moveTo>
                  <a:pt x="0" y="58443"/>
                </a:moveTo>
                <a:cubicBezTo>
                  <a:pt x="16827" y="25740"/>
                  <a:pt x="33655" y="-6962"/>
                  <a:pt x="53340" y="1293"/>
                </a:cubicBezTo>
                <a:cubicBezTo>
                  <a:pt x="73025" y="9548"/>
                  <a:pt x="97790" y="100353"/>
                  <a:pt x="118110" y="107973"/>
                </a:cubicBezTo>
                <a:cubicBezTo>
                  <a:pt x="138430" y="115593"/>
                  <a:pt x="156845" y="81303"/>
                  <a:pt x="175260" y="470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3" name="Oggetto 22"/>
          <p:cNvGraphicFramePr>
            <a:graphicFrameLocks noChangeAspect="1"/>
          </p:cNvGraphicFramePr>
          <p:nvPr>
            <p:extLst>
              <p:ext uri="{D42A27DB-BD31-4B8C-83A1-F6EECF244321}">
                <p14:modId xmlns:p14="http://schemas.microsoft.com/office/powerpoint/2010/main" val="511688371"/>
              </p:ext>
            </p:extLst>
          </p:nvPr>
        </p:nvGraphicFramePr>
        <p:xfrm>
          <a:off x="6174029" y="1500510"/>
          <a:ext cx="2380959" cy="303226"/>
        </p:xfrm>
        <a:graphic>
          <a:graphicData uri="http://schemas.openxmlformats.org/presentationml/2006/ole">
            <mc:AlternateContent xmlns:mc="http://schemas.openxmlformats.org/markup-compatibility/2006">
              <mc:Choice xmlns:v="urn:schemas-microsoft-com:vml" Requires="v">
                <p:oleObj spid="_x0000_s226793" name="Equazione" r:id="rId4" imgW="1688760" imgH="215640" progId="Equation.3">
                  <p:embed/>
                </p:oleObj>
              </mc:Choice>
              <mc:Fallback>
                <p:oleObj name="Equazione" r:id="rId4" imgW="1688760" imgH="215640" progId="Equation.3">
                  <p:embed/>
                  <p:pic>
                    <p:nvPicPr>
                      <p:cNvPr id="23" name="Oggetto 22"/>
                      <p:cNvPicPr>
                        <a:picLocks noChangeAspect="1" noChangeArrowheads="1"/>
                      </p:cNvPicPr>
                      <p:nvPr/>
                    </p:nvPicPr>
                    <p:blipFill>
                      <a:blip r:embed="rId5"/>
                      <a:srcRect/>
                      <a:stretch>
                        <a:fillRect/>
                      </a:stretch>
                    </p:blipFill>
                    <p:spPr bwMode="auto">
                      <a:xfrm>
                        <a:off x="6174029" y="1500510"/>
                        <a:ext cx="2380959" cy="303226"/>
                      </a:xfrm>
                      <a:prstGeom prst="rect">
                        <a:avLst/>
                      </a:prstGeom>
                      <a:noFill/>
                      <a:ln>
                        <a:noFill/>
                      </a:ln>
                      <a:extLst/>
                    </p:spPr>
                  </p:pic>
                </p:oleObj>
              </mc:Fallback>
            </mc:AlternateContent>
          </a:graphicData>
        </a:graphic>
      </p:graphicFrame>
      <p:graphicFrame>
        <p:nvGraphicFramePr>
          <p:cNvPr id="150" name="Oggetto 149"/>
          <p:cNvGraphicFramePr>
            <a:graphicFrameLocks noChangeAspect="1"/>
          </p:cNvGraphicFramePr>
          <p:nvPr>
            <p:extLst>
              <p:ext uri="{D42A27DB-BD31-4B8C-83A1-F6EECF244321}">
                <p14:modId xmlns:p14="http://schemas.microsoft.com/office/powerpoint/2010/main" val="111299736"/>
              </p:ext>
            </p:extLst>
          </p:nvPr>
        </p:nvGraphicFramePr>
        <p:xfrm>
          <a:off x="-3020" y="3819370"/>
          <a:ext cx="9147019" cy="1201711"/>
        </p:xfrm>
        <a:graphic>
          <a:graphicData uri="http://schemas.openxmlformats.org/presentationml/2006/ole">
            <mc:AlternateContent xmlns:mc="http://schemas.openxmlformats.org/markup-compatibility/2006">
              <mc:Choice xmlns:v="urn:schemas-microsoft-com:vml" Requires="v">
                <p:oleObj spid="_x0000_s226794" name="Equazione" r:id="rId6" imgW="6400800" imgH="838080" progId="Equation.3">
                  <p:embed/>
                </p:oleObj>
              </mc:Choice>
              <mc:Fallback>
                <p:oleObj name="Equazione" r:id="rId6" imgW="6400800" imgH="838080" progId="Equation.3">
                  <p:embed/>
                  <p:pic>
                    <p:nvPicPr>
                      <p:cNvPr id="150" name="Oggetto 149"/>
                      <p:cNvPicPr>
                        <a:picLocks noChangeAspect="1" noChangeArrowheads="1"/>
                      </p:cNvPicPr>
                      <p:nvPr/>
                    </p:nvPicPr>
                    <p:blipFill>
                      <a:blip r:embed="rId7"/>
                      <a:srcRect/>
                      <a:stretch>
                        <a:fillRect/>
                      </a:stretch>
                    </p:blipFill>
                    <p:spPr bwMode="auto">
                      <a:xfrm>
                        <a:off x="-3020" y="3819370"/>
                        <a:ext cx="9147019" cy="1201711"/>
                      </a:xfrm>
                      <a:prstGeom prst="rect">
                        <a:avLst/>
                      </a:prstGeom>
                      <a:noFill/>
                      <a:ln>
                        <a:noFill/>
                      </a:ln>
                      <a:extLst/>
                    </p:spPr>
                  </p:pic>
                </p:oleObj>
              </mc:Fallback>
            </mc:AlternateContent>
          </a:graphicData>
        </a:graphic>
      </p:graphicFrame>
      <p:graphicFrame>
        <p:nvGraphicFramePr>
          <p:cNvPr id="174" name="Oggetto 173"/>
          <p:cNvGraphicFramePr>
            <a:graphicFrameLocks noChangeAspect="1"/>
          </p:cNvGraphicFramePr>
          <p:nvPr>
            <p:extLst>
              <p:ext uri="{D42A27DB-BD31-4B8C-83A1-F6EECF244321}">
                <p14:modId xmlns:p14="http://schemas.microsoft.com/office/powerpoint/2010/main" val="2950287617"/>
              </p:ext>
            </p:extLst>
          </p:nvPr>
        </p:nvGraphicFramePr>
        <p:xfrm>
          <a:off x="4500563" y="1462088"/>
          <a:ext cx="1392237" cy="379412"/>
        </p:xfrm>
        <a:graphic>
          <a:graphicData uri="http://schemas.openxmlformats.org/presentationml/2006/ole">
            <mc:AlternateContent xmlns:mc="http://schemas.openxmlformats.org/markup-compatibility/2006">
              <mc:Choice xmlns:v="urn:schemas-microsoft-com:vml" Requires="v">
                <p:oleObj spid="_x0000_s226795" name="Equazione" r:id="rId8" imgW="1206360" imgH="330120" progId="Equation.3">
                  <p:embed/>
                </p:oleObj>
              </mc:Choice>
              <mc:Fallback>
                <p:oleObj name="Equazione" r:id="rId8" imgW="1206360" imgH="330120" progId="Equation.3">
                  <p:embed/>
                  <p:pic>
                    <p:nvPicPr>
                      <p:cNvPr id="23" name="Oggetto 22"/>
                      <p:cNvPicPr>
                        <a:picLocks noChangeAspect="1" noChangeArrowheads="1"/>
                      </p:cNvPicPr>
                      <p:nvPr/>
                    </p:nvPicPr>
                    <p:blipFill>
                      <a:blip r:embed="rId9"/>
                      <a:srcRect/>
                      <a:stretch>
                        <a:fillRect/>
                      </a:stretch>
                    </p:blipFill>
                    <p:spPr bwMode="auto">
                      <a:xfrm>
                        <a:off x="4500563" y="1462088"/>
                        <a:ext cx="1392237" cy="379412"/>
                      </a:xfrm>
                      <a:prstGeom prst="rect">
                        <a:avLst/>
                      </a:prstGeom>
                      <a:noFill/>
                      <a:ln>
                        <a:noFill/>
                      </a:ln>
                      <a:extLst/>
                    </p:spPr>
                  </p:pic>
                </p:oleObj>
              </mc:Fallback>
            </mc:AlternateContent>
          </a:graphicData>
        </a:graphic>
      </p:graphicFrame>
      <p:graphicFrame>
        <p:nvGraphicFramePr>
          <p:cNvPr id="176" name="Oggetto 175"/>
          <p:cNvGraphicFramePr>
            <a:graphicFrameLocks noChangeAspect="1"/>
          </p:cNvGraphicFramePr>
          <p:nvPr>
            <p:extLst>
              <p:ext uri="{D42A27DB-BD31-4B8C-83A1-F6EECF244321}">
                <p14:modId xmlns:p14="http://schemas.microsoft.com/office/powerpoint/2010/main" val="1854735118"/>
              </p:ext>
            </p:extLst>
          </p:nvPr>
        </p:nvGraphicFramePr>
        <p:xfrm>
          <a:off x="4458512" y="2101671"/>
          <a:ext cx="4524375" cy="446088"/>
        </p:xfrm>
        <a:graphic>
          <a:graphicData uri="http://schemas.openxmlformats.org/presentationml/2006/ole">
            <mc:AlternateContent xmlns:mc="http://schemas.openxmlformats.org/markup-compatibility/2006">
              <mc:Choice xmlns:v="urn:schemas-microsoft-com:vml" Requires="v">
                <p:oleObj spid="_x0000_s226796" name="Equazione" r:id="rId10" imgW="3720960" imgH="368280" progId="Equation.3">
                  <p:embed/>
                </p:oleObj>
              </mc:Choice>
              <mc:Fallback>
                <p:oleObj name="Equazione" r:id="rId10" imgW="3720960" imgH="368280" progId="Equation.3">
                  <p:embed/>
                  <p:pic>
                    <p:nvPicPr>
                      <p:cNvPr id="23" name="Oggetto 22"/>
                      <p:cNvPicPr>
                        <a:picLocks noChangeAspect="1" noChangeArrowheads="1"/>
                      </p:cNvPicPr>
                      <p:nvPr/>
                    </p:nvPicPr>
                    <p:blipFill>
                      <a:blip r:embed="rId11"/>
                      <a:srcRect/>
                      <a:stretch>
                        <a:fillRect/>
                      </a:stretch>
                    </p:blipFill>
                    <p:spPr bwMode="auto">
                      <a:xfrm>
                        <a:off x="4458512" y="2101671"/>
                        <a:ext cx="4524375" cy="446088"/>
                      </a:xfrm>
                      <a:prstGeom prst="rect">
                        <a:avLst/>
                      </a:prstGeom>
                      <a:noFill/>
                      <a:ln>
                        <a:noFill/>
                      </a:ln>
                      <a:extLst/>
                    </p:spPr>
                  </p:pic>
                </p:oleObj>
              </mc:Fallback>
            </mc:AlternateContent>
          </a:graphicData>
        </a:graphic>
      </p:graphicFrame>
      <p:graphicFrame>
        <p:nvGraphicFramePr>
          <p:cNvPr id="177" name="Oggetto 176"/>
          <p:cNvGraphicFramePr>
            <a:graphicFrameLocks noChangeAspect="1"/>
          </p:cNvGraphicFramePr>
          <p:nvPr>
            <p:extLst>
              <p:ext uri="{D42A27DB-BD31-4B8C-83A1-F6EECF244321}">
                <p14:modId xmlns:p14="http://schemas.microsoft.com/office/powerpoint/2010/main" val="713778700"/>
              </p:ext>
            </p:extLst>
          </p:nvPr>
        </p:nvGraphicFramePr>
        <p:xfrm>
          <a:off x="7967100" y="2498316"/>
          <a:ext cx="1005532" cy="329622"/>
        </p:xfrm>
        <a:graphic>
          <a:graphicData uri="http://schemas.openxmlformats.org/presentationml/2006/ole">
            <mc:AlternateContent xmlns:mc="http://schemas.openxmlformats.org/markup-compatibility/2006">
              <mc:Choice xmlns:v="urn:schemas-microsoft-com:vml" Requires="v">
                <p:oleObj spid="_x0000_s226797" name="Equazione" r:id="rId12" imgW="736560" imgH="241200" progId="Equation.3">
                  <p:embed/>
                </p:oleObj>
              </mc:Choice>
              <mc:Fallback>
                <p:oleObj name="Equazione" r:id="rId12" imgW="736560" imgH="241200" progId="Equation.3">
                  <p:embed/>
                  <p:pic>
                    <p:nvPicPr>
                      <p:cNvPr id="18" name="Oggetto 17"/>
                      <p:cNvPicPr>
                        <a:picLocks noChangeAspect="1" noChangeArrowheads="1"/>
                      </p:cNvPicPr>
                      <p:nvPr/>
                    </p:nvPicPr>
                    <p:blipFill>
                      <a:blip r:embed="rId13"/>
                      <a:srcRect/>
                      <a:stretch>
                        <a:fillRect/>
                      </a:stretch>
                    </p:blipFill>
                    <p:spPr bwMode="auto">
                      <a:xfrm>
                        <a:off x="7967100" y="2498316"/>
                        <a:ext cx="1005532" cy="329622"/>
                      </a:xfrm>
                      <a:prstGeom prst="rect">
                        <a:avLst/>
                      </a:prstGeom>
                      <a:noFill/>
                      <a:ln>
                        <a:noFill/>
                      </a:ln>
                    </p:spPr>
                  </p:pic>
                </p:oleObj>
              </mc:Fallback>
            </mc:AlternateContent>
          </a:graphicData>
        </a:graphic>
      </p:graphicFrame>
      <p:sp>
        <p:nvSpPr>
          <p:cNvPr id="3" name="CasellaDiTesto 2"/>
          <p:cNvSpPr txBox="1"/>
          <p:nvPr/>
        </p:nvSpPr>
        <p:spPr>
          <a:xfrm>
            <a:off x="1333398" y="3325902"/>
            <a:ext cx="559769" cy="369332"/>
          </a:xfrm>
          <a:prstGeom prst="rect">
            <a:avLst/>
          </a:prstGeom>
          <a:noFill/>
        </p:spPr>
        <p:txBody>
          <a:bodyPr wrap="none" rtlCol="0">
            <a:spAutoFit/>
          </a:bodyPr>
          <a:lstStyle/>
          <a:p>
            <a:r>
              <a:rPr lang="it-IT" dirty="0" smtClean="0"/>
              <a:t>-L/2</a:t>
            </a:r>
            <a:endParaRPr lang="it-IT" dirty="0"/>
          </a:p>
        </p:txBody>
      </p:sp>
      <p:sp>
        <p:nvSpPr>
          <p:cNvPr id="178" name="CasellaDiTesto 177"/>
          <p:cNvSpPr txBox="1"/>
          <p:nvPr/>
        </p:nvSpPr>
        <p:spPr>
          <a:xfrm>
            <a:off x="2618988" y="3347708"/>
            <a:ext cx="604653" cy="369332"/>
          </a:xfrm>
          <a:prstGeom prst="rect">
            <a:avLst/>
          </a:prstGeom>
          <a:noFill/>
        </p:spPr>
        <p:txBody>
          <a:bodyPr wrap="none" rtlCol="0">
            <a:spAutoFit/>
          </a:bodyPr>
          <a:lstStyle/>
          <a:p>
            <a:r>
              <a:rPr lang="it-IT" dirty="0"/>
              <a:t>+</a:t>
            </a:r>
            <a:r>
              <a:rPr lang="it-IT" dirty="0" smtClean="0"/>
              <a:t>L/2</a:t>
            </a:r>
            <a:endParaRPr lang="it-IT" dirty="0"/>
          </a:p>
        </p:txBody>
      </p:sp>
      <p:graphicFrame>
        <p:nvGraphicFramePr>
          <p:cNvPr id="179" name="Oggetto 178"/>
          <p:cNvGraphicFramePr>
            <a:graphicFrameLocks noChangeAspect="1"/>
          </p:cNvGraphicFramePr>
          <p:nvPr>
            <p:extLst>
              <p:ext uri="{D42A27DB-BD31-4B8C-83A1-F6EECF244321}">
                <p14:modId xmlns:p14="http://schemas.microsoft.com/office/powerpoint/2010/main" val="1278027581"/>
              </p:ext>
            </p:extLst>
          </p:nvPr>
        </p:nvGraphicFramePr>
        <p:xfrm>
          <a:off x="1454141" y="2662504"/>
          <a:ext cx="627063" cy="303212"/>
        </p:xfrm>
        <a:graphic>
          <a:graphicData uri="http://schemas.openxmlformats.org/presentationml/2006/ole">
            <mc:AlternateContent xmlns:mc="http://schemas.openxmlformats.org/markup-compatibility/2006">
              <mc:Choice xmlns:v="urn:schemas-microsoft-com:vml" Requires="v">
                <p:oleObj spid="_x0000_s226798" name="Equazione" r:id="rId14" imgW="444240" imgH="215640" progId="Equation.3">
                  <p:embed/>
                </p:oleObj>
              </mc:Choice>
              <mc:Fallback>
                <p:oleObj name="Equazione" r:id="rId14" imgW="444240" imgH="215640" progId="Equation.3">
                  <p:embed/>
                  <p:pic>
                    <p:nvPicPr>
                      <p:cNvPr id="23" name="Oggetto 22"/>
                      <p:cNvPicPr>
                        <a:picLocks noChangeAspect="1" noChangeArrowheads="1"/>
                      </p:cNvPicPr>
                      <p:nvPr/>
                    </p:nvPicPr>
                    <p:blipFill>
                      <a:blip r:embed="rId15"/>
                      <a:srcRect/>
                      <a:stretch>
                        <a:fillRect/>
                      </a:stretch>
                    </p:blipFill>
                    <p:spPr bwMode="auto">
                      <a:xfrm>
                        <a:off x="1454141" y="2662504"/>
                        <a:ext cx="627063" cy="303212"/>
                      </a:xfrm>
                      <a:prstGeom prst="rect">
                        <a:avLst/>
                      </a:prstGeom>
                      <a:noFill/>
                      <a:ln>
                        <a:noFill/>
                      </a:ln>
                      <a:extLst/>
                    </p:spPr>
                  </p:pic>
                </p:oleObj>
              </mc:Fallback>
            </mc:AlternateContent>
          </a:graphicData>
        </a:graphic>
      </p:graphicFrame>
      <p:cxnSp>
        <p:nvCxnSpPr>
          <p:cNvPr id="16" name="Connettore 2 15"/>
          <p:cNvCxnSpPr/>
          <p:nvPr/>
        </p:nvCxnSpPr>
        <p:spPr>
          <a:xfrm>
            <a:off x="5154629" y="3891380"/>
            <a:ext cx="0" cy="48642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4379121" y="3429000"/>
            <a:ext cx="1544372" cy="523220"/>
          </a:xfrm>
          <a:prstGeom prst="rect">
            <a:avLst/>
          </a:prstGeom>
          <a:noFill/>
        </p:spPr>
        <p:txBody>
          <a:bodyPr wrap="square" rtlCol="0">
            <a:spAutoFit/>
          </a:bodyPr>
          <a:lstStyle/>
          <a:p>
            <a:r>
              <a:rPr lang="en-US" sz="1400" dirty="0" err="1" smtClean="0"/>
              <a:t>Hyp</a:t>
            </a:r>
            <a:r>
              <a:rPr lang="en-US" sz="1400" dirty="0" smtClean="0"/>
              <a:t>. of symmetric  accelerating field </a:t>
            </a:r>
            <a:endParaRPr lang="en-US" sz="1400" dirty="0"/>
          </a:p>
        </p:txBody>
      </p:sp>
      <p:sp>
        <p:nvSpPr>
          <p:cNvPr id="6" name="Callout con freccia in giù 5"/>
          <p:cNvSpPr/>
          <p:nvPr/>
        </p:nvSpPr>
        <p:spPr>
          <a:xfrm>
            <a:off x="5364110" y="4134592"/>
            <a:ext cx="1008140" cy="1094658"/>
          </a:xfrm>
          <a:prstGeom prst="downArrowCallout">
            <a:avLst>
              <a:gd name="adj1" fmla="val 6016"/>
              <a:gd name="adj2" fmla="val 11290"/>
              <a:gd name="adj3" fmla="val 25000"/>
              <a:gd name="adj4" fmla="val 6497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Callout con freccia in giù 47"/>
          <p:cNvSpPr/>
          <p:nvPr/>
        </p:nvSpPr>
        <p:spPr>
          <a:xfrm>
            <a:off x="6402226" y="3853905"/>
            <a:ext cx="1986304" cy="1519365"/>
          </a:xfrm>
          <a:prstGeom prst="downArrowCallout">
            <a:avLst>
              <a:gd name="adj1" fmla="val 4814"/>
              <a:gd name="adj2" fmla="val 8398"/>
              <a:gd name="adj3" fmla="val 14783"/>
              <a:gd name="adj4" fmla="val 7617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Callout con freccia in giù 49"/>
          <p:cNvSpPr/>
          <p:nvPr/>
        </p:nvSpPr>
        <p:spPr>
          <a:xfrm>
            <a:off x="8435488" y="4207897"/>
            <a:ext cx="708511" cy="861211"/>
          </a:xfrm>
          <a:prstGeom prst="downArrowCallout">
            <a:avLst>
              <a:gd name="adj1" fmla="val 10817"/>
              <a:gd name="adj2" fmla="val 17402"/>
              <a:gd name="adj3" fmla="val 14783"/>
              <a:gd name="adj4" fmla="val 6135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p:cNvSpPr txBox="1"/>
          <p:nvPr/>
        </p:nvSpPr>
        <p:spPr>
          <a:xfrm>
            <a:off x="5079149" y="5230642"/>
            <a:ext cx="1578060" cy="584775"/>
          </a:xfrm>
          <a:prstGeom prst="rect">
            <a:avLst/>
          </a:prstGeom>
          <a:noFill/>
        </p:spPr>
        <p:txBody>
          <a:bodyPr wrap="none" rtlCol="0">
            <a:spAutoFit/>
          </a:bodyPr>
          <a:lstStyle/>
          <a:p>
            <a:pPr algn="ctr"/>
            <a:endParaRPr lang="it-IT" sz="1600" dirty="0" smtClean="0"/>
          </a:p>
          <a:p>
            <a:pPr algn="ctr"/>
            <a:r>
              <a:rPr lang="it-IT" sz="1600" dirty="0" err="1" smtClean="0"/>
              <a:t>Peak</a:t>
            </a:r>
            <a:r>
              <a:rPr lang="it-IT" sz="1600" dirty="0" smtClean="0"/>
              <a:t> gap </a:t>
            </a:r>
            <a:r>
              <a:rPr lang="it-IT" sz="1600" dirty="0" err="1" smtClean="0"/>
              <a:t>voltage</a:t>
            </a:r>
            <a:endParaRPr lang="it-IT" sz="1600" dirty="0"/>
          </a:p>
        </p:txBody>
      </p:sp>
      <p:sp>
        <p:nvSpPr>
          <p:cNvPr id="51" name="CasellaDiTesto 50"/>
          <p:cNvSpPr txBox="1"/>
          <p:nvPr/>
        </p:nvSpPr>
        <p:spPr>
          <a:xfrm>
            <a:off x="6539107" y="5301260"/>
            <a:ext cx="1705403" cy="584775"/>
          </a:xfrm>
          <a:prstGeom prst="rect">
            <a:avLst/>
          </a:prstGeom>
          <a:noFill/>
        </p:spPr>
        <p:txBody>
          <a:bodyPr wrap="none" rtlCol="0">
            <a:spAutoFit/>
          </a:bodyPr>
          <a:lstStyle/>
          <a:p>
            <a:pPr algn="ctr"/>
            <a:r>
              <a:rPr lang="it-IT" sz="1600" dirty="0" smtClean="0"/>
              <a:t>T&lt;1</a:t>
            </a:r>
            <a:endParaRPr lang="it-IT" sz="1600" baseline="-25000" dirty="0" smtClean="0"/>
          </a:p>
          <a:p>
            <a:pPr algn="ctr"/>
            <a:r>
              <a:rPr lang="it-IT" sz="1600" dirty="0" err="1" smtClean="0"/>
              <a:t>Transit</a:t>
            </a:r>
            <a:r>
              <a:rPr lang="it-IT" sz="1600" dirty="0" smtClean="0"/>
              <a:t> time </a:t>
            </a:r>
            <a:r>
              <a:rPr lang="it-IT" sz="1600" dirty="0" err="1" smtClean="0"/>
              <a:t>factor</a:t>
            </a:r>
            <a:endParaRPr lang="it-IT" sz="1600" dirty="0"/>
          </a:p>
        </p:txBody>
      </p:sp>
      <p:sp>
        <p:nvSpPr>
          <p:cNvPr id="52" name="CasellaDiTesto 51"/>
          <p:cNvSpPr txBox="1"/>
          <p:nvPr/>
        </p:nvSpPr>
        <p:spPr>
          <a:xfrm>
            <a:off x="8217213" y="5027546"/>
            <a:ext cx="1068907" cy="584775"/>
          </a:xfrm>
          <a:prstGeom prst="rect">
            <a:avLst/>
          </a:prstGeom>
          <a:noFill/>
        </p:spPr>
        <p:txBody>
          <a:bodyPr wrap="square" rtlCol="0">
            <a:spAutoFit/>
          </a:bodyPr>
          <a:lstStyle/>
          <a:p>
            <a:pPr algn="ctr"/>
            <a:r>
              <a:rPr lang="it-IT" sz="1600" dirty="0" err="1" smtClean="0"/>
              <a:t>Injection</a:t>
            </a:r>
            <a:r>
              <a:rPr lang="it-IT" sz="1600" dirty="0" smtClean="0"/>
              <a:t> </a:t>
            </a:r>
            <a:r>
              <a:rPr lang="it-IT" sz="1600" dirty="0" err="1" smtClean="0"/>
              <a:t>phase</a:t>
            </a:r>
            <a:endParaRPr lang="it-IT" sz="1600" dirty="0"/>
          </a:p>
        </p:txBody>
      </p:sp>
      <p:graphicFrame>
        <p:nvGraphicFramePr>
          <p:cNvPr id="53" name="Oggetto 52"/>
          <p:cNvGraphicFramePr>
            <a:graphicFrameLocks noChangeAspect="1"/>
          </p:cNvGraphicFramePr>
          <p:nvPr>
            <p:extLst>
              <p:ext uri="{D42A27DB-BD31-4B8C-83A1-F6EECF244321}">
                <p14:modId xmlns:p14="http://schemas.microsoft.com/office/powerpoint/2010/main" val="2404688702"/>
              </p:ext>
            </p:extLst>
          </p:nvPr>
        </p:nvGraphicFramePr>
        <p:xfrm>
          <a:off x="4183063" y="930068"/>
          <a:ext cx="2879725" cy="493713"/>
        </p:xfrm>
        <a:graphic>
          <a:graphicData uri="http://schemas.openxmlformats.org/presentationml/2006/ole">
            <mc:AlternateContent xmlns:mc="http://schemas.openxmlformats.org/markup-compatibility/2006">
              <mc:Choice xmlns:v="urn:schemas-microsoft-com:vml" Requires="v">
                <p:oleObj spid="_x0000_s226799" name="Equazione" r:id="rId16" imgW="2527200" imgH="431640" progId="Equation.3">
                  <p:embed/>
                </p:oleObj>
              </mc:Choice>
              <mc:Fallback>
                <p:oleObj name="Equazione" r:id="rId16" imgW="2527200" imgH="431640" progId="Equation.3">
                  <p:embed/>
                  <p:pic>
                    <p:nvPicPr>
                      <p:cNvPr id="18" name="Oggetto 17"/>
                      <p:cNvPicPr>
                        <a:picLocks noChangeAspect="1" noChangeArrowheads="1"/>
                      </p:cNvPicPr>
                      <p:nvPr/>
                    </p:nvPicPr>
                    <p:blipFill>
                      <a:blip r:embed="rId17"/>
                      <a:srcRect/>
                      <a:stretch>
                        <a:fillRect/>
                      </a:stretch>
                    </p:blipFill>
                    <p:spPr bwMode="auto">
                      <a:xfrm>
                        <a:off x="4183063" y="930068"/>
                        <a:ext cx="2879725" cy="493713"/>
                      </a:xfrm>
                      <a:prstGeom prst="rect">
                        <a:avLst/>
                      </a:prstGeom>
                      <a:noFill/>
                      <a:ln>
                        <a:noFill/>
                      </a:ln>
                    </p:spPr>
                  </p:pic>
                </p:oleObj>
              </mc:Fallback>
            </mc:AlternateContent>
          </a:graphicData>
        </a:graphic>
      </p:graphicFrame>
      <p:graphicFrame>
        <p:nvGraphicFramePr>
          <p:cNvPr id="54" name="Oggetto 53"/>
          <p:cNvGraphicFramePr>
            <a:graphicFrameLocks noChangeAspect="1"/>
          </p:cNvGraphicFramePr>
          <p:nvPr>
            <p:extLst>
              <p:ext uri="{D42A27DB-BD31-4B8C-83A1-F6EECF244321}">
                <p14:modId xmlns:p14="http://schemas.microsoft.com/office/powerpoint/2010/main" val="963417443"/>
              </p:ext>
            </p:extLst>
          </p:nvPr>
        </p:nvGraphicFramePr>
        <p:xfrm>
          <a:off x="5668963" y="5229225"/>
          <a:ext cx="400050" cy="363538"/>
        </p:xfrm>
        <a:graphic>
          <a:graphicData uri="http://schemas.openxmlformats.org/presentationml/2006/ole">
            <mc:AlternateContent xmlns:mc="http://schemas.openxmlformats.org/markup-compatibility/2006">
              <mc:Choice xmlns:v="urn:schemas-microsoft-com:vml" Requires="v">
                <p:oleObj spid="_x0000_s226800" name="Equazione" r:id="rId18" imgW="241200" imgH="215640" progId="Equation.3">
                  <p:embed/>
                </p:oleObj>
              </mc:Choice>
              <mc:Fallback>
                <p:oleObj name="Equazione" r:id="rId18" imgW="241200" imgH="215640" progId="Equation.3">
                  <p:embed/>
                  <p:pic>
                    <p:nvPicPr>
                      <p:cNvPr id="53" name="Oggetto 52"/>
                      <p:cNvPicPr>
                        <a:picLocks noChangeAspect="1" noChangeArrowheads="1"/>
                      </p:cNvPicPr>
                      <p:nvPr/>
                    </p:nvPicPr>
                    <p:blipFill>
                      <a:blip r:embed="rId19"/>
                      <a:srcRect/>
                      <a:stretch>
                        <a:fillRect/>
                      </a:stretch>
                    </p:blipFill>
                    <p:spPr bwMode="auto">
                      <a:xfrm>
                        <a:off x="5668963" y="5229225"/>
                        <a:ext cx="400050" cy="363538"/>
                      </a:xfrm>
                      <a:prstGeom prst="rect">
                        <a:avLst/>
                      </a:prstGeom>
                      <a:noFill/>
                      <a:ln>
                        <a:noFill/>
                      </a:ln>
                    </p:spPr>
                  </p:pic>
                </p:oleObj>
              </mc:Fallback>
            </mc:AlternateContent>
          </a:graphicData>
        </a:graphic>
      </p:graphicFrame>
      <p:grpSp>
        <p:nvGrpSpPr>
          <p:cNvPr id="4" name="Gruppo 3"/>
          <p:cNvGrpSpPr/>
          <p:nvPr/>
        </p:nvGrpSpPr>
        <p:grpSpPr>
          <a:xfrm>
            <a:off x="106363" y="4835710"/>
            <a:ext cx="4216137" cy="1207556"/>
            <a:chOff x="106363" y="4835710"/>
            <a:chExt cx="4405441" cy="1306709"/>
          </a:xfrm>
        </p:grpSpPr>
        <p:graphicFrame>
          <p:nvGraphicFramePr>
            <p:cNvPr id="58" name="Oggetto 57"/>
            <p:cNvGraphicFramePr>
              <a:graphicFrameLocks noChangeAspect="1"/>
            </p:cNvGraphicFramePr>
            <p:nvPr>
              <p:extLst>
                <p:ext uri="{D42A27DB-BD31-4B8C-83A1-F6EECF244321}">
                  <p14:modId xmlns:p14="http://schemas.microsoft.com/office/powerpoint/2010/main" val="1505335476"/>
                </p:ext>
              </p:extLst>
            </p:nvPr>
          </p:nvGraphicFramePr>
          <p:xfrm>
            <a:off x="106363" y="5610607"/>
            <a:ext cx="4394200" cy="531812"/>
          </p:xfrm>
          <a:graphic>
            <a:graphicData uri="http://schemas.openxmlformats.org/presentationml/2006/ole">
              <mc:AlternateContent xmlns:mc="http://schemas.openxmlformats.org/markup-compatibility/2006">
                <mc:Choice xmlns:v="urn:schemas-microsoft-com:vml" Requires="v">
                  <p:oleObj spid="_x0000_s226801" name="Equazione" r:id="rId20" imgW="2209680" imgH="266400" progId="Equation.3">
                    <p:embed/>
                  </p:oleObj>
                </mc:Choice>
                <mc:Fallback>
                  <p:oleObj name="Equazione" r:id="rId20" imgW="2209680" imgH="266400" progId="Equation.3">
                    <p:embed/>
                    <p:pic>
                      <p:nvPicPr>
                        <p:cNvPr id="150" name="Oggetto 149"/>
                        <p:cNvPicPr>
                          <a:picLocks noChangeAspect="1" noChangeArrowheads="1"/>
                        </p:cNvPicPr>
                        <p:nvPr/>
                      </p:nvPicPr>
                      <p:blipFill>
                        <a:blip r:embed="rId21"/>
                        <a:srcRect/>
                        <a:stretch>
                          <a:fillRect/>
                        </a:stretch>
                      </p:blipFill>
                      <p:spPr bwMode="auto">
                        <a:xfrm>
                          <a:off x="106363" y="5610607"/>
                          <a:ext cx="4394200" cy="531812"/>
                        </a:xfrm>
                        <a:prstGeom prst="rect">
                          <a:avLst/>
                        </a:prstGeom>
                        <a:solidFill>
                          <a:srgbClr val="FFC000"/>
                        </a:solidFill>
                        <a:ln>
                          <a:noFill/>
                        </a:ln>
                        <a:extLst/>
                      </p:spPr>
                    </p:pic>
                  </p:oleObj>
                </mc:Fallback>
              </mc:AlternateContent>
            </a:graphicData>
          </a:graphic>
        </p:graphicFrame>
        <p:graphicFrame>
          <p:nvGraphicFramePr>
            <p:cNvPr id="64" name="Oggetto 63"/>
            <p:cNvGraphicFramePr>
              <a:graphicFrameLocks noChangeAspect="1"/>
            </p:cNvGraphicFramePr>
            <p:nvPr>
              <p:extLst>
                <p:ext uri="{D42A27DB-BD31-4B8C-83A1-F6EECF244321}">
                  <p14:modId xmlns:p14="http://schemas.microsoft.com/office/powerpoint/2010/main" val="2007109768"/>
                </p:ext>
              </p:extLst>
            </p:nvPr>
          </p:nvGraphicFramePr>
          <p:xfrm>
            <a:off x="1111337" y="4845501"/>
            <a:ext cx="504825" cy="506412"/>
          </p:xfrm>
          <a:graphic>
            <a:graphicData uri="http://schemas.openxmlformats.org/presentationml/2006/ole">
              <mc:AlternateContent xmlns:mc="http://schemas.openxmlformats.org/markup-compatibility/2006">
                <mc:Choice xmlns:v="urn:schemas-microsoft-com:vml" Requires="v">
                  <p:oleObj spid="_x0000_s226802" name="Equazione" r:id="rId22" imgW="253800" imgH="253800" progId="Equation.3">
                    <p:embed/>
                  </p:oleObj>
                </mc:Choice>
                <mc:Fallback>
                  <p:oleObj name="Equazione" r:id="rId22" imgW="253800" imgH="253800" progId="Equation.3">
                    <p:embed/>
                    <p:pic>
                      <p:nvPicPr>
                        <p:cNvPr id="58" name="Oggetto 57"/>
                        <p:cNvPicPr>
                          <a:picLocks noChangeAspect="1" noChangeArrowheads="1"/>
                        </p:cNvPicPr>
                        <p:nvPr/>
                      </p:nvPicPr>
                      <p:blipFill>
                        <a:blip r:embed="rId23"/>
                        <a:srcRect/>
                        <a:stretch>
                          <a:fillRect/>
                        </a:stretch>
                      </p:blipFill>
                      <p:spPr bwMode="auto">
                        <a:xfrm>
                          <a:off x="1111337" y="4845501"/>
                          <a:ext cx="504825" cy="506412"/>
                        </a:xfrm>
                        <a:prstGeom prst="rect">
                          <a:avLst/>
                        </a:prstGeom>
                        <a:noFill/>
                        <a:ln>
                          <a:noFill/>
                        </a:ln>
                        <a:extLst/>
                      </p:spPr>
                    </p:pic>
                  </p:oleObj>
                </mc:Fallback>
              </mc:AlternateContent>
            </a:graphicData>
          </a:graphic>
        </p:graphicFrame>
        <p:graphicFrame>
          <p:nvGraphicFramePr>
            <p:cNvPr id="65" name="Oggetto 64"/>
            <p:cNvGraphicFramePr>
              <a:graphicFrameLocks noChangeAspect="1"/>
            </p:cNvGraphicFramePr>
            <p:nvPr>
              <p:extLst>
                <p:ext uri="{D42A27DB-BD31-4B8C-83A1-F6EECF244321}">
                  <p14:modId xmlns:p14="http://schemas.microsoft.com/office/powerpoint/2010/main" val="1678018831"/>
                </p:ext>
              </p:extLst>
            </p:nvPr>
          </p:nvGraphicFramePr>
          <p:xfrm>
            <a:off x="3558725" y="4835710"/>
            <a:ext cx="504825" cy="455612"/>
          </p:xfrm>
          <a:graphic>
            <a:graphicData uri="http://schemas.openxmlformats.org/presentationml/2006/ole">
              <mc:AlternateContent xmlns:mc="http://schemas.openxmlformats.org/markup-compatibility/2006">
                <mc:Choice xmlns:v="urn:schemas-microsoft-com:vml" Requires="v">
                  <p:oleObj spid="_x0000_s226803" name="Equazione" r:id="rId24" imgW="253800" imgH="228600" progId="Equation.3">
                    <p:embed/>
                  </p:oleObj>
                </mc:Choice>
                <mc:Fallback>
                  <p:oleObj name="Equazione" r:id="rId24" imgW="253800" imgH="228600" progId="Equation.3">
                    <p:embed/>
                    <p:pic>
                      <p:nvPicPr>
                        <p:cNvPr id="64" name="Oggetto 63"/>
                        <p:cNvPicPr>
                          <a:picLocks noChangeAspect="1" noChangeArrowheads="1"/>
                        </p:cNvPicPr>
                        <p:nvPr/>
                      </p:nvPicPr>
                      <p:blipFill>
                        <a:blip r:embed="rId25"/>
                        <a:srcRect/>
                        <a:stretch>
                          <a:fillRect/>
                        </a:stretch>
                      </p:blipFill>
                      <p:spPr bwMode="auto">
                        <a:xfrm>
                          <a:off x="3558725" y="4835710"/>
                          <a:ext cx="504825" cy="455612"/>
                        </a:xfrm>
                        <a:prstGeom prst="rect">
                          <a:avLst/>
                        </a:prstGeom>
                        <a:noFill/>
                        <a:ln>
                          <a:noFill/>
                        </a:ln>
                        <a:extLst/>
                      </p:spPr>
                    </p:pic>
                  </p:oleObj>
                </mc:Fallback>
              </mc:AlternateContent>
            </a:graphicData>
          </a:graphic>
        </p:graphicFrame>
        <p:sp>
          <p:nvSpPr>
            <p:cNvPr id="14" name="Parentesi graffa aperta 13"/>
            <p:cNvSpPr/>
            <p:nvPr/>
          </p:nvSpPr>
          <p:spPr>
            <a:xfrm rot="5400000">
              <a:off x="3607583" y="4756483"/>
              <a:ext cx="358888" cy="1449554"/>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6" name="Parentesi graffa aperta 65"/>
            <p:cNvSpPr/>
            <p:nvPr/>
          </p:nvSpPr>
          <p:spPr>
            <a:xfrm rot="5400000">
              <a:off x="1146111" y="5204188"/>
              <a:ext cx="358888" cy="581215"/>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graphicFrame>
        <p:nvGraphicFramePr>
          <p:cNvPr id="59" name="Oggetto 58"/>
          <p:cNvGraphicFramePr>
            <a:graphicFrameLocks noChangeAspect="1"/>
          </p:cNvGraphicFramePr>
          <p:nvPr>
            <p:extLst>
              <p:ext uri="{D42A27DB-BD31-4B8C-83A1-F6EECF244321}">
                <p14:modId xmlns:p14="http://schemas.microsoft.com/office/powerpoint/2010/main" val="2268328482"/>
              </p:ext>
            </p:extLst>
          </p:nvPr>
        </p:nvGraphicFramePr>
        <p:xfrm>
          <a:off x="4452228" y="6043266"/>
          <a:ext cx="1151226" cy="361102"/>
        </p:xfrm>
        <a:graphic>
          <a:graphicData uri="http://schemas.openxmlformats.org/presentationml/2006/ole">
            <mc:AlternateContent xmlns:mc="http://schemas.openxmlformats.org/markup-compatibility/2006">
              <mc:Choice xmlns:v="urn:schemas-microsoft-com:vml" Requires="v">
                <p:oleObj spid="_x0000_s226804" name="Equazione" r:id="rId26" imgW="812520" imgH="253800" progId="Equation.3">
                  <p:embed/>
                </p:oleObj>
              </mc:Choice>
              <mc:Fallback>
                <p:oleObj name="Equazione" r:id="rId26" imgW="812520" imgH="253800" progId="Equation.3">
                  <p:embed/>
                  <p:pic>
                    <p:nvPicPr>
                      <p:cNvPr id="64" name="Oggetto 63"/>
                      <p:cNvPicPr>
                        <a:picLocks noChangeAspect="1" noChangeArrowheads="1"/>
                      </p:cNvPicPr>
                      <p:nvPr/>
                    </p:nvPicPr>
                    <p:blipFill>
                      <a:blip r:embed="rId27"/>
                      <a:srcRect/>
                      <a:stretch>
                        <a:fillRect/>
                      </a:stretch>
                    </p:blipFill>
                    <p:spPr bwMode="auto">
                      <a:xfrm>
                        <a:off x="4452228" y="6043266"/>
                        <a:ext cx="1151226" cy="361102"/>
                      </a:xfrm>
                      <a:prstGeom prst="rect">
                        <a:avLst/>
                      </a:prstGeom>
                      <a:noFill/>
                      <a:ln>
                        <a:noFill/>
                      </a:ln>
                      <a:extLst/>
                    </p:spPr>
                  </p:pic>
                </p:oleObj>
              </mc:Fallback>
            </mc:AlternateContent>
          </a:graphicData>
        </a:graphic>
      </p:graphicFrame>
      <p:graphicFrame>
        <p:nvGraphicFramePr>
          <p:cNvPr id="60" name="Oggetto 59"/>
          <p:cNvGraphicFramePr>
            <a:graphicFrameLocks noChangeAspect="1"/>
          </p:cNvGraphicFramePr>
          <p:nvPr>
            <p:extLst>
              <p:ext uri="{D42A27DB-BD31-4B8C-83A1-F6EECF244321}">
                <p14:modId xmlns:p14="http://schemas.microsoft.com/office/powerpoint/2010/main" val="3679796818"/>
              </p:ext>
            </p:extLst>
          </p:nvPr>
        </p:nvGraphicFramePr>
        <p:xfrm>
          <a:off x="4472304" y="6507761"/>
          <a:ext cx="1143531" cy="322706"/>
        </p:xfrm>
        <a:graphic>
          <a:graphicData uri="http://schemas.openxmlformats.org/presentationml/2006/ole">
            <mc:AlternateContent xmlns:mc="http://schemas.openxmlformats.org/markup-compatibility/2006">
              <mc:Choice xmlns:v="urn:schemas-microsoft-com:vml" Requires="v">
                <p:oleObj spid="_x0000_s226805" name="Equazione" r:id="rId28" imgW="812520" imgH="228600" progId="Equation.3">
                  <p:embed/>
                </p:oleObj>
              </mc:Choice>
              <mc:Fallback>
                <p:oleObj name="Equazione" r:id="rId28" imgW="812520" imgH="228600" progId="Equation.3">
                  <p:embed/>
                  <p:pic>
                    <p:nvPicPr>
                      <p:cNvPr id="59" name="Oggetto 58"/>
                      <p:cNvPicPr>
                        <a:picLocks noChangeAspect="1" noChangeArrowheads="1"/>
                      </p:cNvPicPr>
                      <p:nvPr/>
                    </p:nvPicPr>
                    <p:blipFill>
                      <a:blip r:embed="rId29"/>
                      <a:srcRect/>
                      <a:stretch>
                        <a:fillRect/>
                      </a:stretch>
                    </p:blipFill>
                    <p:spPr bwMode="auto">
                      <a:xfrm>
                        <a:off x="4472304" y="6507761"/>
                        <a:ext cx="1143531" cy="322706"/>
                      </a:xfrm>
                      <a:prstGeom prst="rect">
                        <a:avLst/>
                      </a:prstGeom>
                      <a:noFill/>
                      <a:ln>
                        <a:noFill/>
                      </a:ln>
                      <a:extLst/>
                    </p:spPr>
                  </p:pic>
                </p:oleObj>
              </mc:Fallback>
            </mc:AlternateContent>
          </a:graphicData>
        </a:graphic>
      </p:graphicFrame>
      <p:sp>
        <p:nvSpPr>
          <p:cNvPr id="2" name="CasellaDiTesto 1"/>
          <p:cNvSpPr txBox="1"/>
          <p:nvPr/>
        </p:nvSpPr>
        <p:spPr>
          <a:xfrm>
            <a:off x="5667824" y="6061554"/>
            <a:ext cx="2865272" cy="307777"/>
          </a:xfrm>
          <a:prstGeom prst="rect">
            <a:avLst/>
          </a:prstGeom>
          <a:noFill/>
        </p:spPr>
        <p:txBody>
          <a:bodyPr wrap="none" rtlCol="0">
            <a:spAutoFit/>
          </a:bodyPr>
          <a:lstStyle/>
          <a:p>
            <a:r>
              <a:rPr lang="it-IT" sz="1400" dirty="0" err="1" smtClean="0"/>
              <a:t>Average</a:t>
            </a:r>
            <a:r>
              <a:rPr lang="it-IT" sz="1400" dirty="0" smtClean="0"/>
              <a:t> </a:t>
            </a:r>
            <a:r>
              <a:rPr lang="it-IT" sz="1400" dirty="0" err="1" smtClean="0"/>
              <a:t>accelerating</a:t>
            </a:r>
            <a:r>
              <a:rPr lang="it-IT" sz="1400" dirty="0" smtClean="0"/>
              <a:t> </a:t>
            </a:r>
            <a:r>
              <a:rPr lang="it-IT" sz="1400" dirty="0" err="1" smtClean="0"/>
              <a:t>field</a:t>
            </a:r>
            <a:r>
              <a:rPr lang="it-IT" sz="1400" dirty="0" smtClean="0"/>
              <a:t> in the gap </a:t>
            </a:r>
            <a:endParaRPr lang="it-IT" sz="1400" dirty="0"/>
          </a:p>
        </p:txBody>
      </p:sp>
      <p:sp>
        <p:nvSpPr>
          <p:cNvPr id="61" name="CasellaDiTesto 60"/>
          <p:cNvSpPr txBox="1"/>
          <p:nvPr/>
        </p:nvSpPr>
        <p:spPr>
          <a:xfrm>
            <a:off x="5686112" y="6461360"/>
            <a:ext cx="3556999" cy="307777"/>
          </a:xfrm>
          <a:prstGeom prst="rect">
            <a:avLst/>
          </a:prstGeom>
          <a:noFill/>
        </p:spPr>
        <p:txBody>
          <a:bodyPr wrap="none" rtlCol="0">
            <a:spAutoFit/>
          </a:bodyPr>
          <a:lstStyle/>
          <a:p>
            <a:r>
              <a:rPr lang="it-IT" sz="1400" dirty="0" err="1" smtClean="0"/>
              <a:t>Average</a:t>
            </a:r>
            <a:r>
              <a:rPr lang="it-IT" sz="1400" dirty="0" smtClean="0"/>
              <a:t> </a:t>
            </a:r>
            <a:r>
              <a:rPr lang="it-IT" sz="1400" dirty="0" err="1" smtClean="0"/>
              <a:t>accelerating</a:t>
            </a:r>
            <a:r>
              <a:rPr lang="it-IT" sz="1400" dirty="0" smtClean="0"/>
              <a:t> </a:t>
            </a:r>
            <a:r>
              <a:rPr lang="it-IT" sz="1400" dirty="0" err="1" smtClean="0"/>
              <a:t>field</a:t>
            </a:r>
            <a:r>
              <a:rPr lang="it-IT" sz="1400" dirty="0" smtClean="0"/>
              <a:t> </a:t>
            </a:r>
            <a:r>
              <a:rPr lang="it-IT" sz="1400" dirty="0" err="1" smtClean="0"/>
              <a:t>seen</a:t>
            </a:r>
            <a:r>
              <a:rPr lang="it-IT" sz="1400" dirty="0" smtClean="0"/>
              <a:t> by the </a:t>
            </a:r>
            <a:r>
              <a:rPr lang="it-IT" sz="1400" dirty="0" err="1" smtClean="0"/>
              <a:t>particle</a:t>
            </a:r>
            <a:endParaRPr lang="it-IT" sz="1400" dirty="0"/>
          </a:p>
        </p:txBody>
      </p:sp>
      <p:cxnSp>
        <p:nvCxnSpPr>
          <p:cNvPr id="62" name="Connettore 2 61"/>
          <p:cNvCxnSpPr/>
          <p:nvPr/>
        </p:nvCxnSpPr>
        <p:spPr>
          <a:xfrm>
            <a:off x="2253679" y="4134592"/>
            <a:ext cx="12475" cy="27472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1953132" y="3851739"/>
            <a:ext cx="665856" cy="307777"/>
          </a:xfrm>
          <a:prstGeom prst="rect">
            <a:avLst/>
          </a:prstGeom>
          <a:noFill/>
        </p:spPr>
        <p:txBody>
          <a:bodyPr wrap="square" rtlCol="0">
            <a:spAutoFit/>
          </a:bodyPr>
          <a:lstStyle/>
          <a:p>
            <a:r>
              <a:rPr lang="en-US" sz="1400" b="1" dirty="0"/>
              <a:t>t</a:t>
            </a:r>
            <a:r>
              <a:rPr lang="en-US" sz="1400" b="1" dirty="0" smtClean="0"/>
              <a:t>=z/v</a:t>
            </a:r>
            <a:endParaRPr lang="en-US" sz="1400" b="1" dirty="0"/>
          </a:p>
        </p:txBody>
      </p:sp>
    </p:spTree>
    <p:extLst>
      <p:ext uri="{BB962C8B-B14F-4D97-AF65-F5344CB8AC3E}">
        <p14:creationId xmlns:p14="http://schemas.microsoft.com/office/powerpoint/2010/main" val="37072419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fade">
                                      <p:cBhvr>
                                        <p:cTn id="7" dur="500"/>
                                        <p:tgtEl>
                                          <p:spTgt spid="176"/>
                                        </p:tgtEl>
                                      </p:cBhvr>
                                    </p:animEffect>
                                  </p:childTnLst>
                                </p:cTn>
                              </p:par>
                              <p:par>
                                <p:cTn id="8" presetID="10" presetClass="entr" presetSubtype="0" fill="hold" nodeType="withEffect">
                                  <p:stCondLst>
                                    <p:cond delay="0"/>
                                  </p:stCondLst>
                                  <p:childTnLst>
                                    <p:set>
                                      <p:cBhvr>
                                        <p:cTn id="9" dur="1" fill="hold">
                                          <p:stCondLst>
                                            <p:cond delay="0"/>
                                          </p:stCondLst>
                                        </p:cTn>
                                        <p:tgtEl>
                                          <p:spTgt spid="177"/>
                                        </p:tgtEl>
                                        <p:attrNameLst>
                                          <p:attrName>style.visibility</p:attrName>
                                        </p:attrNameLst>
                                      </p:cBhvr>
                                      <p:to>
                                        <p:strVal val="visible"/>
                                      </p:to>
                                    </p:set>
                                    <p:animEffect transition="in" filter="fade">
                                      <p:cBhvr>
                                        <p:cTn id="10" dur="500"/>
                                        <p:tgtEl>
                                          <p:spTgt spid="17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0"/>
                                        </p:tgtEl>
                                        <p:attrNameLst>
                                          <p:attrName>style.visibility</p:attrName>
                                        </p:attrNameLst>
                                      </p:cBhvr>
                                      <p:to>
                                        <p:strVal val="visible"/>
                                      </p:to>
                                    </p:set>
                                    <p:animEffect transition="in" filter="fade">
                                      <p:cBhvr>
                                        <p:cTn id="15" dur="500"/>
                                        <p:tgtEl>
                                          <p:spTgt spid="15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fade">
                                      <p:cBhvr>
                                        <p:cTn id="24" dur="500"/>
                                        <p:tgtEl>
                                          <p:spTgt spid="6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500"/>
                                        <p:tgtEl>
                                          <p:spTgt spid="6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500"/>
                                        <p:tgtEl>
                                          <p:spTgt spid="5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5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500"/>
                                        <p:tgtEl>
                                          <p:spTgt spid="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par>
                                <p:cTn id="68" presetID="10" presetClass="entr" presetSubtype="0" fill="hold" nodeType="withEffect">
                                  <p:stCondLst>
                                    <p:cond delay="0"/>
                                  </p:stCondLst>
                                  <p:childTnLst>
                                    <p:set>
                                      <p:cBhvr>
                                        <p:cTn id="69" dur="1" fill="hold">
                                          <p:stCondLst>
                                            <p:cond delay="0"/>
                                          </p:stCondLst>
                                        </p:cTn>
                                        <p:tgtEl>
                                          <p:spTgt spid="60"/>
                                        </p:tgtEl>
                                        <p:attrNameLst>
                                          <p:attrName>style.visibility</p:attrName>
                                        </p:attrNameLst>
                                      </p:cBhvr>
                                      <p:to>
                                        <p:strVal val="visible"/>
                                      </p:to>
                                    </p:set>
                                    <p:animEffect transition="in" filter="fade">
                                      <p:cBhvr>
                                        <p:cTn id="70" dur="500"/>
                                        <p:tgtEl>
                                          <p:spTgt spid="6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48" grpId="0" animBg="1"/>
      <p:bldP spid="50" grpId="0" animBg="1"/>
      <p:bldP spid="10" grpId="0"/>
      <p:bldP spid="51" grpId="0"/>
      <p:bldP spid="52" grpId="0"/>
      <p:bldP spid="2" grpId="0"/>
      <p:bldP spid="61" grpId="0"/>
      <p:bldP spid="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2"/>
          <p:cNvSpPr>
            <a:spLocks noChangeArrowheads="1"/>
          </p:cNvSpPr>
          <p:nvPr/>
        </p:nvSpPr>
        <p:spPr bwMode="auto">
          <a:xfrm>
            <a:off x="0" y="-27480"/>
            <a:ext cx="9176497" cy="428625"/>
          </a:xfrm>
          <a:prstGeom prst="rect">
            <a:avLst/>
          </a:prstGeom>
          <a:noFill/>
          <a:ln w="9525">
            <a:noFill/>
            <a:miter lim="800000"/>
            <a:headEnd/>
            <a:tailEnd/>
          </a:ln>
          <a:effectLst/>
        </p:spPr>
        <p:txBody>
          <a:bodyPr anchor="ctr"/>
          <a:lstStyle/>
          <a:p>
            <a:pPr algn="ctr"/>
            <a:r>
              <a:rPr lang="en-US" altLang="en-US" sz="3000" b="1" cap="all" dirty="0" smtClean="0"/>
              <a:t>DRIFT TUBE LENGTH AND FIELD Synchronization</a:t>
            </a:r>
            <a:endParaRPr lang="en-US" altLang="en-US" sz="3000" b="1" cap="all" dirty="0"/>
          </a:p>
        </p:txBody>
      </p:sp>
      <p:grpSp>
        <p:nvGrpSpPr>
          <p:cNvPr id="39" name="Gruppo 38"/>
          <p:cNvGrpSpPr/>
          <p:nvPr/>
        </p:nvGrpSpPr>
        <p:grpSpPr>
          <a:xfrm>
            <a:off x="281218" y="2149113"/>
            <a:ext cx="3544873" cy="421347"/>
            <a:chOff x="1102659" y="1147482"/>
            <a:chExt cx="4560899" cy="421352"/>
          </a:xfrm>
        </p:grpSpPr>
        <p:cxnSp>
          <p:nvCxnSpPr>
            <p:cNvPr id="14" name="Connettore 1 13"/>
            <p:cNvCxnSpPr/>
            <p:nvPr/>
          </p:nvCxnSpPr>
          <p:spPr>
            <a:xfrm>
              <a:off x="1102659" y="1147482"/>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1102659" y="1568829"/>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ttore 1 19"/>
            <p:cNvCxnSpPr/>
            <p:nvPr/>
          </p:nvCxnSpPr>
          <p:spPr>
            <a:xfrm>
              <a:off x="2079812" y="1147482"/>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a:off x="2079812" y="1568829"/>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3285002" y="1147482"/>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3285002" y="1568829"/>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a:off x="4555854" y="1147487"/>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Connettore 1 40"/>
            <p:cNvCxnSpPr/>
            <p:nvPr/>
          </p:nvCxnSpPr>
          <p:spPr>
            <a:xfrm>
              <a:off x="4555856" y="1568834"/>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3" name="Connettore 1 42"/>
          <p:cNvCxnSpPr/>
          <p:nvPr/>
        </p:nvCxnSpPr>
        <p:spPr>
          <a:xfrm flipV="1">
            <a:off x="521601" y="1786042"/>
            <a:ext cx="0" cy="3630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flipV="1">
            <a:off x="1352775" y="1862242"/>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flipV="1">
            <a:off x="2324261" y="1786042"/>
            <a:ext cx="0" cy="3630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Arco 54"/>
          <p:cNvSpPr/>
          <p:nvPr/>
        </p:nvSpPr>
        <p:spPr>
          <a:xfrm>
            <a:off x="1251659" y="1640590"/>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1" name="Connettore 1 60"/>
          <p:cNvCxnSpPr/>
          <p:nvPr/>
        </p:nvCxnSpPr>
        <p:spPr>
          <a:xfrm>
            <a:off x="521601" y="1786042"/>
            <a:ext cx="375154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flipV="1">
            <a:off x="3320633" y="1862237"/>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Arco 66"/>
          <p:cNvSpPr/>
          <p:nvPr/>
        </p:nvSpPr>
        <p:spPr>
          <a:xfrm>
            <a:off x="3219517" y="1640585"/>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0" name="Connettore 1 69"/>
          <p:cNvCxnSpPr/>
          <p:nvPr/>
        </p:nvCxnSpPr>
        <p:spPr>
          <a:xfrm flipV="1">
            <a:off x="1352774" y="1302842"/>
            <a:ext cx="1461" cy="3377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Connettore 1 70"/>
          <p:cNvCxnSpPr/>
          <p:nvPr/>
        </p:nvCxnSpPr>
        <p:spPr>
          <a:xfrm flipV="1">
            <a:off x="3320632" y="1302842"/>
            <a:ext cx="0" cy="3377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ttore 1 75"/>
          <p:cNvCxnSpPr/>
          <p:nvPr/>
        </p:nvCxnSpPr>
        <p:spPr>
          <a:xfrm>
            <a:off x="1352774" y="1302842"/>
            <a:ext cx="292036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a:off x="4273143" y="1302842"/>
            <a:ext cx="0" cy="483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Ovale 80"/>
          <p:cNvSpPr/>
          <p:nvPr/>
        </p:nvSpPr>
        <p:spPr>
          <a:xfrm>
            <a:off x="4111989" y="1391035"/>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igura a mano libera 82"/>
          <p:cNvSpPr/>
          <p:nvPr/>
        </p:nvSpPr>
        <p:spPr>
          <a:xfrm>
            <a:off x="4173633" y="1485954"/>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CasellaDiTesto 83"/>
          <p:cNvSpPr txBox="1"/>
          <p:nvPr/>
        </p:nvSpPr>
        <p:spPr>
          <a:xfrm>
            <a:off x="4218765" y="1681588"/>
            <a:ext cx="281235" cy="369332"/>
          </a:xfrm>
          <a:prstGeom prst="rect">
            <a:avLst/>
          </a:prstGeom>
          <a:noFill/>
        </p:spPr>
        <p:txBody>
          <a:bodyPr wrap="none" rtlCol="0">
            <a:spAutoFit/>
          </a:bodyPr>
          <a:lstStyle/>
          <a:p>
            <a:r>
              <a:rPr lang="en-US" dirty="0" smtClean="0"/>
              <a:t>+</a:t>
            </a:r>
            <a:endParaRPr lang="en-US" dirty="0"/>
          </a:p>
        </p:txBody>
      </p:sp>
      <p:sp>
        <p:nvSpPr>
          <p:cNvPr id="88" name="CasellaDiTesto 87"/>
          <p:cNvSpPr txBox="1"/>
          <p:nvPr/>
        </p:nvSpPr>
        <p:spPr>
          <a:xfrm>
            <a:off x="4238684" y="971378"/>
            <a:ext cx="239170" cy="369332"/>
          </a:xfrm>
          <a:prstGeom prst="rect">
            <a:avLst/>
          </a:prstGeom>
          <a:noFill/>
        </p:spPr>
        <p:txBody>
          <a:bodyPr wrap="none" rtlCol="0">
            <a:spAutoFit/>
          </a:bodyPr>
          <a:lstStyle/>
          <a:p>
            <a:r>
              <a:rPr lang="en-US" dirty="0" smtClean="0"/>
              <a:t>-</a:t>
            </a:r>
            <a:endParaRPr lang="en-US" dirty="0"/>
          </a:p>
        </p:txBody>
      </p:sp>
      <p:sp>
        <p:nvSpPr>
          <p:cNvPr id="85" name="Arco 84"/>
          <p:cNvSpPr/>
          <p:nvPr/>
        </p:nvSpPr>
        <p:spPr>
          <a:xfrm>
            <a:off x="673871" y="2009928"/>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Arco 89"/>
          <p:cNvSpPr/>
          <p:nvPr/>
        </p:nvSpPr>
        <p:spPr>
          <a:xfrm flipV="1">
            <a:off x="673204" y="1825262"/>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86" name="Gruppo 85"/>
          <p:cNvGrpSpPr/>
          <p:nvPr/>
        </p:nvGrpSpPr>
        <p:grpSpPr>
          <a:xfrm flipH="1">
            <a:off x="1590876" y="1821009"/>
            <a:ext cx="443434" cy="1056718"/>
            <a:chOff x="1618539" y="1235789"/>
            <a:chExt cx="473151" cy="1056718"/>
          </a:xfrm>
        </p:grpSpPr>
        <p:sp>
          <p:nvSpPr>
            <p:cNvPr id="91" name="Arco 90"/>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Arco 91"/>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3" name="Arco 92"/>
          <p:cNvSpPr/>
          <p:nvPr/>
        </p:nvSpPr>
        <p:spPr>
          <a:xfrm>
            <a:off x="2580628" y="2009928"/>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Arco 93"/>
          <p:cNvSpPr/>
          <p:nvPr/>
        </p:nvSpPr>
        <p:spPr>
          <a:xfrm flipV="1">
            <a:off x="2572820" y="1825262"/>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9" name="Connettore 2 88"/>
          <p:cNvCxnSpPr/>
          <p:nvPr/>
        </p:nvCxnSpPr>
        <p:spPr>
          <a:xfrm flipV="1">
            <a:off x="381542" y="3358900"/>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6" name="Connettore 2 95"/>
          <p:cNvCxnSpPr/>
          <p:nvPr/>
        </p:nvCxnSpPr>
        <p:spPr>
          <a:xfrm flipV="1">
            <a:off x="381542" y="2642620"/>
            <a:ext cx="0" cy="7200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8" name="CasellaDiTesto 97"/>
          <p:cNvSpPr txBox="1"/>
          <p:nvPr/>
        </p:nvSpPr>
        <p:spPr>
          <a:xfrm>
            <a:off x="73992" y="2512648"/>
            <a:ext cx="335318" cy="369332"/>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sp>
        <p:nvSpPr>
          <p:cNvPr id="99" name="Figura a mano libera 98"/>
          <p:cNvSpPr/>
          <p:nvPr/>
        </p:nvSpPr>
        <p:spPr>
          <a:xfrm>
            <a:off x="773416" y="3012190"/>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Figura a mano libera 106"/>
          <p:cNvSpPr/>
          <p:nvPr/>
        </p:nvSpPr>
        <p:spPr>
          <a:xfrm flipV="1">
            <a:off x="1671349" y="3366520"/>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Figura a mano libera 110"/>
          <p:cNvSpPr/>
          <p:nvPr/>
        </p:nvSpPr>
        <p:spPr>
          <a:xfrm>
            <a:off x="2661638" y="3012190"/>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Ovale 103"/>
          <p:cNvSpPr/>
          <p:nvPr/>
        </p:nvSpPr>
        <p:spPr>
          <a:xfrm>
            <a:off x="878748" y="2341629"/>
            <a:ext cx="42848"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CasellaDiTesto 104"/>
          <p:cNvSpPr txBox="1"/>
          <p:nvPr/>
        </p:nvSpPr>
        <p:spPr>
          <a:xfrm>
            <a:off x="3883131" y="3016238"/>
            <a:ext cx="258701" cy="369332"/>
          </a:xfrm>
          <a:prstGeom prst="rect">
            <a:avLst/>
          </a:prstGeom>
          <a:noFill/>
        </p:spPr>
        <p:txBody>
          <a:bodyPr wrap="none" rtlCol="0">
            <a:spAutoFit/>
          </a:bodyPr>
          <a:lstStyle/>
          <a:p>
            <a:r>
              <a:rPr lang="en-US" dirty="0" smtClean="0"/>
              <a:t>z</a:t>
            </a:r>
            <a:endParaRPr lang="en-US" dirty="0"/>
          </a:p>
        </p:txBody>
      </p:sp>
      <p:cxnSp>
        <p:nvCxnSpPr>
          <p:cNvPr id="114" name="Connettore 2 113"/>
          <p:cNvCxnSpPr>
            <a:stCxn id="104" idx="6"/>
          </p:cNvCxnSpPr>
          <p:nvPr/>
        </p:nvCxnSpPr>
        <p:spPr>
          <a:xfrm>
            <a:off x="921595" y="2364489"/>
            <a:ext cx="36778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6" name="CasellaDiTesto 115"/>
          <p:cNvSpPr txBox="1"/>
          <p:nvPr/>
        </p:nvSpPr>
        <p:spPr>
          <a:xfrm>
            <a:off x="1226711" y="2189230"/>
            <a:ext cx="345836" cy="369332"/>
          </a:xfrm>
          <a:prstGeom prst="rect">
            <a:avLst/>
          </a:prstGeom>
          <a:noFill/>
        </p:spPr>
        <p:txBody>
          <a:bodyPr wrap="none" rtlCol="0">
            <a:spAutoFit/>
          </a:bodyPr>
          <a:lstStyle/>
          <a:p>
            <a:r>
              <a:rPr lang="en-US" dirty="0" err="1" smtClean="0"/>
              <a:t>v</a:t>
            </a:r>
            <a:r>
              <a:rPr lang="en-US" baseline="-25000" dirty="0" err="1" smtClean="0"/>
              <a:t>n</a:t>
            </a:r>
            <a:endParaRPr lang="en-US" baseline="-25000" dirty="0"/>
          </a:p>
        </p:txBody>
      </p:sp>
      <p:cxnSp>
        <p:nvCxnSpPr>
          <p:cNvPr id="122" name="Connettore 2 121"/>
          <p:cNvCxnSpPr/>
          <p:nvPr/>
        </p:nvCxnSpPr>
        <p:spPr>
          <a:xfrm>
            <a:off x="883547" y="2878898"/>
            <a:ext cx="956355" cy="10599"/>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1" name="CasellaDiTesto 120"/>
          <p:cNvSpPr txBox="1"/>
          <p:nvPr/>
        </p:nvSpPr>
        <p:spPr>
          <a:xfrm>
            <a:off x="1220189" y="2817880"/>
            <a:ext cx="339826" cy="369332"/>
          </a:xfrm>
          <a:prstGeom prst="rect">
            <a:avLst/>
          </a:prstGeom>
          <a:noFill/>
        </p:spPr>
        <p:txBody>
          <a:bodyPr wrap="none" rtlCol="0">
            <a:spAutoFit/>
          </a:bodyPr>
          <a:lstStyle/>
          <a:p>
            <a:r>
              <a:rPr lang="en-US" dirty="0" smtClean="0"/>
              <a:t>L</a:t>
            </a:r>
            <a:r>
              <a:rPr lang="en-US" baseline="-25000" dirty="0" smtClean="0"/>
              <a:t>n</a:t>
            </a:r>
            <a:endParaRPr lang="en-US" baseline="-25000" dirty="0"/>
          </a:p>
        </p:txBody>
      </p:sp>
      <p:cxnSp>
        <p:nvCxnSpPr>
          <p:cNvPr id="126" name="Connettore 2 125"/>
          <p:cNvCxnSpPr/>
          <p:nvPr/>
        </p:nvCxnSpPr>
        <p:spPr>
          <a:xfrm>
            <a:off x="1839902" y="2889497"/>
            <a:ext cx="982047"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7" name="CasellaDiTesto 126"/>
          <p:cNvSpPr txBox="1"/>
          <p:nvPr/>
        </p:nvSpPr>
        <p:spPr>
          <a:xfrm>
            <a:off x="2156900" y="2827524"/>
            <a:ext cx="485551" cy="369332"/>
          </a:xfrm>
          <a:prstGeom prst="rect">
            <a:avLst/>
          </a:prstGeom>
          <a:noFill/>
        </p:spPr>
        <p:txBody>
          <a:bodyPr wrap="none" rtlCol="0">
            <a:spAutoFit/>
          </a:bodyPr>
          <a:lstStyle/>
          <a:p>
            <a:r>
              <a:rPr lang="en-US" dirty="0" smtClean="0"/>
              <a:t>L</a:t>
            </a:r>
            <a:r>
              <a:rPr lang="en-US" baseline="-25000" dirty="0" smtClean="0"/>
              <a:t>n+1</a:t>
            </a:r>
            <a:endParaRPr lang="en-US" baseline="-25000" dirty="0"/>
          </a:p>
        </p:txBody>
      </p:sp>
      <p:cxnSp>
        <p:nvCxnSpPr>
          <p:cNvPr id="129" name="Connettore 2 128"/>
          <p:cNvCxnSpPr/>
          <p:nvPr/>
        </p:nvCxnSpPr>
        <p:spPr>
          <a:xfrm>
            <a:off x="2821949" y="2889497"/>
            <a:ext cx="1212920"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0" name="CasellaDiTesto 129"/>
          <p:cNvSpPr txBox="1"/>
          <p:nvPr/>
        </p:nvSpPr>
        <p:spPr>
          <a:xfrm>
            <a:off x="3135015" y="2838898"/>
            <a:ext cx="485551" cy="369332"/>
          </a:xfrm>
          <a:prstGeom prst="rect">
            <a:avLst/>
          </a:prstGeom>
          <a:noFill/>
        </p:spPr>
        <p:txBody>
          <a:bodyPr wrap="none" rtlCol="0">
            <a:spAutoFit/>
          </a:bodyPr>
          <a:lstStyle/>
          <a:p>
            <a:r>
              <a:rPr lang="en-US" dirty="0" smtClean="0"/>
              <a:t>L</a:t>
            </a:r>
            <a:r>
              <a:rPr lang="en-US" baseline="-25000" dirty="0" smtClean="0"/>
              <a:t>n+2</a:t>
            </a:r>
            <a:endParaRPr lang="en-US" baseline="-25000" dirty="0"/>
          </a:p>
        </p:txBody>
      </p:sp>
      <p:grpSp>
        <p:nvGrpSpPr>
          <p:cNvPr id="184" name="Gruppo 183"/>
          <p:cNvGrpSpPr/>
          <p:nvPr/>
        </p:nvGrpSpPr>
        <p:grpSpPr>
          <a:xfrm>
            <a:off x="4764771" y="2138514"/>
            <a:ext cx="3544871" cy="421347"/>
            <a:chOff x="1102659" y="1147482"/>
            <a:chExt cx="4560899" cy="421352"/>
          </a:xfrm>
        </p:grpSpPr>
        <p:cxnSp>
          <p:nvCxnSpPr>
            <p:cNvPr id="223" name="Connettore 1 222"/>
            <p:cNvCxnSpPr/>
            <p:nvPr/>
          </p:nvCxnSpPr>
          <p:spPr>
            <a:xfrm>
              <a:off x="1102659" y="1147482"/>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Connettore 1 223"/>
            <p:cNvCxnSpPr/>
            <p:nvPr/>
          </p:nvCxnSpPr>
          <p:spPr>
            <a:xfrm>
              <a:off x="1102659" y="1568829"/>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Connettore 1 224"/>
            <p:cNvCxnSpPr/>
            <p:nvPr/>
          </p:nvCxnSpPr>
          <p:spPr>
            <a:xfrm>
              <a:off x="2079812" y="1147482"/>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Connettore 1 225"/>
            <p:cNvCxnSpPr/>
            <p:nvPr/>
          </p:nvCxnSpPr>
          <p:spPr>
            <a:xfrm>
              <a:off x="2079812" y="1568829"/>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Connettore 1 226"/>
            <p:cNvCxnSpPr/>
            <p:nvPr/>
          </p:nvCxnSpPr>
          <p:spPr>
            <a:xfrm>
              <a:off x="3285002" y="1147482"/>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Connettore 1 227"/>
            <p:cNvCxnSpPr/>
            <p:nvPr/>
          </p:nvCxnSpPr>
          <p:spPr>
            <a:xfrm>
              <a:off x="3285002" y="1568829"/>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9" name="Connettore 1 228"/>
            <p:cNvCxnSpPr/>
            <p:nvPr/>
          </p:nvCxnSpPr>
          <p:spPr>
            <a:xfrm>
              <a:off x="4555854" y="1147487"/>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0" name="Connettore 1 229"/>
            <p:cNvCxnSpPr/>
            <p:nvPr/>
          </p:nvCxnSpPr>
          <p:spPr>
            <a:xfrm>
              <a:off x="4555856" y="1568834"/>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85" name="Connettore 1 184"/>
          <p:cNvCxnSpPr/>
          <p:nvPr/>
        </p:nvCxnSpPr>
        <p:spPr>
          <a:xfrm flipV="1">
            <a:off x="5005154" y="1775443"/>
            <a:ext cx="0" cy="3630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Connettore 1 185"/>
          <p:cNvCxnSpPr/>
          <p:nvPr/>
        </p:nvCxnSpPr>
        <p:spPr>
          <a:xfrm flipV="1">
            <a:off x="5836327" y="1851643"/>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Connettore 1 186"/>
          <p:cNvCxnSpPr/>
          <p:nvPr/>
        </p:nvCxnSpPr>
        <p:spPr>
          <a:xfrm flipV="1">
            <a:off x="6807813" y="1775443"/>
            <a:ext cx="0" cy="3630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8" name="Arco 187"/>
          <p:cNvSpPr/>
          <p:nvPr/>
        </p:nvSpPr>
        <p:spPr>
          <a:xfrm>
            <a:off x="5735211" y="1629991"/>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89" name="Connettore 1 188"/>
          <p:cNvCxnSpPr/>
          <p:nvPr/>
        </p:nvCxnSpPr>
        <p:spPr>
          <a:xfrm>
            <a:off x="5005154" y="1775443"/>
            <a:ext cx="375154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Connettore 1 189"/>
          <p:cNvCxnSpPr/>
          <p:nvPr/>
        </p:nvCxnSpPr>
        <p:spPr>
          <a:xfrm flipV="1">
            <a:off x="7804185" y="1851638"/>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1" name="Arco 190"/>
          <p:cNvSpPr/>
          <p:nvPr/>
        </p:nvSpPr>
        <p:spPr>
          <a:xfrm>
            <a:off x="7703069" y="1629986"/>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2" name="Connettore 1 191"/>
          <p:cNvCxnSpPr/>
          <p:nvPr/>
        </p:nvCxnSpPr>
        <p:spPr>
          <a:xfrm flipV="1">
            <a:off x="5836326" y="1292243"/>
            <a:ext cx="1461" cy="3377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Connettore 1 192"/>
          <p:cNvCxnSpPr/>
          <p:nvPr/>
        </p:nvCxnSpPr>
        <p:spPr>
          <a:xfrm flipV="1">
            <a:off x="7804184" y="1292243"/>
            <a:ext cx="0" cy="3377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Connettore 1 193"/>
          <p:cNvCxnSpPr/>
          <p:nvPr/>
        </p:nvCxnSpPr>
        <p:spPr>
          <a:xfrm>
            <a:off x="5836326" y="1292243"/>
            <a:ext cx="292036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Connettore 1 194"/>
          <p:cNvCxnSpPr/>
          <p:nvPr/>
        </p:nvCxnSpPr>
        <p:spPr>
          <a:xfrm>
            <a:off x="8756694" y="1292243"/>
            <a:ext cx="0" cy="483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6" name="Ovale 195"/>
          <p:cNvSpPr/>
          <p:nvPr/>
        </p:nvSpPr>
        <p:spPr>
          <a:xfrm>
            <a:off x="8595540" y="1380436"/>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igura a mano libera 196"/>
          <p:cNvSpPr/>
          <p:nvPr/>
        </p:nvSpPr>
        <p:spPr>
          <a:xfrm>
            <a:off x="8657184" y="1475355"/>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8" name="CasellaDiTesto 197"/>
          <p:cNvSpPr txBox="1"/>
          <p:nvPr/>
        </p:nvSpPr>
        <p:spPr>
          <a:xfrm>
            <a:off x="8704477" y="971378"/>
            <a:ext cx="281235" cy="369332"/>
          </a:xfrm>
          <a:prstGeom prst="rect">
            <a:avLst/>
          </a:prstGeom>
          <a:noFill/>
        </p:spPr>
        <p:txBody>
          <a:bodyPr wrap="none" rtlCol="0">
            <a:spAutoFit/>
          </a:bodyPr>
          <a:lstStyle/>
          <a:p>
            <a:r>
              <a:rPr lang="en-US" dirty="0" smtClean="0"/>
              <a:t>+</a:t>
            </a:r>
            <a:endParaRPr lang="en-US" dirty="0"/>
          </a:p>
        </p:txBody>
      </p:sp>
      <p:sp>
        <p:nvSpPr>
          <p:cNvPr id="199" name="CasellaDiTesto 198"/>
          <p:cNvSpPr txBox="1"/>
          <p:nvPr/>
        </p:nvSpPr>
        <p:spPr>
          <a:xfrm>
            <a:off x="8695050" y="1704276"/>
            <a:ext cx="239170" cy="369332"/>
          </a:xfrm>
          <a:prstGeom prst="rect">
            <a:avLst/>
          </a:prstGeom>
          <a:noFill/>
        </p:spPr>
        <p:txBody>
          <a:bodyPr wrap="none" rtlCol="0">
            <a:spAutoFit/>
          </a:bodyPr>
          <a:lstStyle/>
          <a:p>
            <a:r>
              <a:rPr lang="en-US" dirty="0" smtClean="0"/>
              <a:t>-</a:t>
            </a:r>
            <a:endParaRPr lang="en-US" dirty="0"/>
          </a:p>
        </p:txBody>
      </p:sp>
      <p:grpSp>
        <p:nvGrpSpPr>
          <p:cNvPr id="108545" name="Gruppo 108544"/>
          <p:cNvGrpSpPr/>
          <p:nvPr/>
        </p:nvGrpSpPr>
        <p:grpSpPr>
          <a:xfrm>
            <a:off x="6071072" y="1814663"/>
            <a:ext cx="443433" cy="1056718"/>
            <a:chOff x="5156757" y="1229443"/>
            <a:chExt cx="443433" cy="1056718"/>
          </a:xfrm>
        </p:grpSpPr>
        <p:sp>
          <p:nvSpPr>
            <p:cNvPr id="200" name="Arco 199"/>
            <p:cNvSpPr/>
            <p:nvPr/>
          </p:nvSpPr>
          <p:spPr>
            <a:xfrm>
              <a:off x="5157423" y="1414109"/>
              <a:ext cx="442767"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1" name="Arco 200"/>
            <p:cNvSpPr/>
            <p:nvPr/>
          </p:nvSpPr>
          <p:spPr>
            <a:xfrm flipV="1">
              <a:off x="5156757" y="1229443"/>
              <a:ext cx="442767"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2" name="Gruppo 201"/>
          <p:cNvGrpSpPr/>
          <p:nvPr/>
        </p:nvGrpSpPr>
        <p:grpSpPr>
          <a:xfrm flipH="1">
            <a:off x="5177082" y="1811417"/>
            <a:ext cx="443434" cy="1056718"/>
            <a:chOff x="1618539" y="1235789"/>
            <a:chExt cx="473151" cy="1056718"/>
          </a:xfrm>
        </p:grpSpPr>
        <p:sp>
          <p:nvSpPr>
            <p:cNvPr id="221" name="Arco 220"/>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2" name="Arco 221"/>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05" name="Connettore 2 204"/>
          <p:cNvCxnSpPr/>
          <p:nvPr/>
        </p:nvCxnSpPr>
        <p:spPr>
          <a:xfrm flipV="1">
            <a:off x="4865095" y="3348301"/>
            <a:ext cx="3638079"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06" name="Connettore 2 205"/>
          <p:cNvCxnSpPr/>
          <p:nvPr/>
        </p:nvCxnSpPr>
        <p:spPr>
          <a:xfrm flipV="1">
            <a:off x="4865095" y="2632021"/>
            <a:ext cx="0" cy="7200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07" name="CasellaDiTesto 206"/>
          <p:cNvSpPr txBox="1"/>
          <p:nvPr/>
        </p:nvSpPr>
        <p:spPr>
          <a:xfrm>
            <a:off x="4557545" y="2502049"/>
            <a:ext cx="335318" cy="369332"/>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grpSp>
        <p:nvGrpSpPr>
          <p:cNvPr id="108544" name="Gruppo 108543"/>
          <p:cNvGrpSpPr/>
          <p:nvPr/>
        </p:nvGrpSpPr>
        <p:grpSpPr>
          <a:xfrm flipV="1">
            <a:off x="5214555" y="3001591"/>
            <a:ext cx="2223433" cy="704850"/>
            <a:chOff x="5214555" y="2416371"/>
            <a:chExt cx="2223433" cy="704850"/>
          </a:xfrm>
        </p:grpSpPr>
        <p:sp>
          <p:nvSpPr>
            <p:cNvPr id="208" name="Figura a mano libera 207"/>
            <p:cNvSpPr/>
            <p:nvPr/>
          </p:nvSpPr>
          <p:spPr>
            <a:xfrm>
              <a:off x="5214555" y="241637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9" name="Figura a mano libera 208"/>
            <p:cNvSpPr/>
            <p:nvPr/>
          </p:nvSpPr>
          <p:spPr>
            <a:xfrm flipV="1">
              <a:off x="6154901" y="277070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0" name="Figura a mano libera 209"/>
            <p:cNvSpPr/>
            <p:nvPr/>
          </p:nvSpPr>
          <p:spPr>
            <a:xfrm>
              <a:off x="7145190" y="241637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12" name="CasellaDiTesto 211"/>
          <p:cNvSpPr txBox="1"/>
          <p:nvPr/>
        </p:nvSpPr>
        <p:spPr>
          <a:xfrm>
            <a:off x="8366682" y="3005639"/>
            <a:ext cx="258701" cy="369332"/>
          </a:xfrm>
          <a:prstGeom prst="rect">
            <a:avLst/>
          </a:prstGeom>
          <a:noFill/>
        </p:spPr>
        <p:txBody>
          <a:bodyPr wrap="none" rtlCol="0">
            <a:spAutoFit/>
          </a:bodyPr>
          <a:lstStyle/>
          <a:p>
            <a:r>
              <a:rPr lang="en-US" dirty="0" smtClean="0"/>
              <a:t>z</a:t>
            </a:r>
            <a:endParaRPr lang="en-US" dirty="0"/>
          </a:p>
        </p:txBody>
      </p:sp>
      <p:cxnSp>
        <p:nvCxnSpPr>
          <p:cNvPr id="215" name="Connettore 2 214"/>
          <p:cNvCxnSpPr/>
          <p:nvPr/>
        </p:nvCxnSpPr>
        <p:spPr>
          <a:xfrm>
            <a:off x="5385427" y="2889497"/>
            <a:ext cx="941959"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6" name="CasellaDiTesto 215"/>
          <p:cNvSpPr txBox="1"/>
          <p:nvPr/>
        </p:nvSpPr>
        <p:spPr>
          <a:xfrm>
            <a:off x="5703741" y="2807281"/>
            <a:ext cx="339826" cy="369332"/>
          </a:xfrm>
          <a:prstGeom prst="rect">
            <a:avLst/>
          </a:prstGeom>
          <a:noFill/>
        </p:spPr>
        <p:txBody>
          <a:bodyPr wrap="none" rtlCol="0">
            <a:spAutoFit/>
          </a:bodyPr>
          <a:lstStyle/>
          <a:p>
            <a:r>
              <a:rPr lang="en-US" dirty="0" smtClean="0"/>
              <a:t>L</a:t>
            </a:r>
            <a:r>
              <a:rPr lang="en-US" baseline="-25000" dirty="0" smtClean="0"/>
              <a:t>n</a:t>
            </a:r>
            <a:endParaRPr lang="en-US" baseline="-25000" dirty="0"/>
          </a:p>
        </p:txBody>
      </p:sp>
      <p:cxnSp>
        <p:nvCxnSpPr>
          <p:cNvPr id="217" name="Connettore 2 216"/>
          <p:cNvCxnSpPr/>
          <p:nvPr/>
        </p:nvCxnSpPr>
        <p:spPr>
          <a:xfrm flipV="1">
            <a:off x="6327386" y="2889497"/>
            <a:ext cx="1009079" cy="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8" name="CasellaDiTesto 217"/>
          <p:cNvSpPr txBox="1"/>
          <p:nvPr/>
        </p:nvSpPr>
        <p:spPr>
          <a:xfrm>
            <a:off x="6640452" y="2816925"/>
            <a:ext cx="485551" cy="369332"/>
          </a:xfrm>
          <a:prstGeom prst="rect">
            <a:avLst/>
          </a:prstGeom>
          <a:noFill/>
        </p:spPr>
        <p:txBody>
          <a:bodyPr wrap="none" rtlCol="0">
            <a:spAutoFit/>
          </a:bodyPr>
          <a:lstStyle/>
          <a:p>
            <a:r>
              <a:rPr lang="en-US" dirty="0" smtClean="0"/>
              <a:t>L</a:t>
            </a:r>
            <a:r>
              <a:rPr lang="en-US" baseline="-25000" dirty="0" smtClean="0"/>
              <a:t>n+1</a:t>
            </a:r>
            <a:endParaRPr lang="en-US" baseline="-25000" dirty="0"/>
          </a:p>
        </p:txBody>
      </p:sp>
      <p:cxnSp>
        <p:nvCxnSpPr>
          <p:cNvPr id="219" name="Connettore 2 218"/>
          <p:cNvCxnSpPr/>
          <p:nvPr/>
        </p:nvCxnSpPr>
        <p:spPr>
          <a:xfrm flipV="1">
            <a:off x="7375548" y="2889497"/>
            <a:ext cx="1127626" cy="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0" name="CasellaDiTesto 219"/>
          <p:cNvSpPr txBox="1"/>
          <p:nvPr/>
        </p:nvSpPr>
        <p:spPr>
          <a:xfrm>
            <a:off x="7618567" y="2828299"/>
            <a:ext cx="485551" cy="369332"/>
          </a:xfrm>
          <a:prstGeom prst="rect">
            <a:avLst/>
          </a:prstGeom>
          <a:noFill/>
        </p:spPr>
        <p:txBody>
          <a:bodyPr wrap="none" rtlCol="0">
            <a:spAutoFit/>
          </a:bodyPr>
          <a:lstStyle/>
          <a:p>
            <a:r>
              <a:rPr lang="en-US" dirty="0" smtClean="0"/>
              <a:t>L</a:t>
            </a:r>
            <a:r>
              <a:rPr lang="en-US" baseline="-25000" dirty="0" smtClean="0"/>
              <a:t>n+2</a:t>
            </a:r>
            <a:endParaRPr lang="en-US" baseline="-25000" dirty="0"/>
          </a:p>
        </p:txBody>
      </p:sp>
      <p:sp>
        <p:nvSpPr>
          <p:cNvPr id="231" name="Ovale 230"/>
          <p:cNvSpPr/>
          <p:nvPr/>
        </p:nvSpPr>
        <p:spPr>
          <a:xfrm>
            <a:off x="6300000" y="2340782"/>
            <a:ext cx="42848"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2" name="Connettore 2 231"/>
          <p:cNvCxnSpPr>
            <a:stCxn id="231" idx="6"/>
            <a:endCxn id="233" idx="1"/>
          </p:cNvCxnSpPr>
          <p:nvPr/>
        </p:nvCxnSpPr>
        <p:spPr>
          <a:xfrm flipV="1">
            <a:off x="6342848" y="2352821"/>
            <a:ext cx="495881" cy="108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3" name="CasellaDiTesto 232"/>
          <p:cNvSpPr txBox="1"/>
          <p:nvPr/>
        </p:nvSpPr>
        <p:spPr>
          <a:xfrm>
            <a:off x="6838729" y="2168155"/>
            <a:ext cx="524503" cy="369332"/>
          </a:xfrm>
          <a:prstGeom prst="rect">
            <a:avLst/>
          </a:prstGeom>
          <a:noFill/>
        </p:spPr>
        <p:txBody>
          <a:bodyPr wrap="none" rtlCol="0">
            <a:spAutoFit/>
          </a:bodyPr>
          <a:lstStyle/>
          <a:p>
            <a:r>
              <a:rPr lang="en-US" dirty="0"/>
              <a:t>v</a:t>
            </a:r>
            <a:r>
              <a:rPr lang="en-US" baseline="-25000" dirty="0" smtClean="0"/>
              <a:t>n+1</a:t>
            </a:r>
            <a:endParaRPr lang="en-US" baseline="-25000" dirty="0"/>
          </a:p>
        </p:txBody>
      </p:sp>
      <p:grpSp>
        <p:nvGrpSpPr>
          <p:cNvPr id="236" name="Gruppo 235"/>
          <p:cNvGrpSpPr/>
          <p:nvPr/>
        </p:nvGrpSpPr>
        <p:grpSpPr>
          <a:xfrm flipH="1">
            <a:off x="7116398" y="1810410"/>
            <a:ext cx="443434" cy="1056718"/>
            <a:chOff x="1618539" y="1235789"/>
            <a:chExt cx="473151" cy="1056718"/>
          </a:xfrm>
        </p:grpSpPr>
        <p:sp>
          <p:nvSpPr>
            <p:cNvPr id="237" name="Arco 236"/>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8" name="Arco 237"/>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 name="CasellaDiTesto 1"/>
          <p:cNvSpPr txBox="1"/>
          <p:nvPr/>
        </p:nvSpPr>
        <p:spPr>
          <a:xfrm>
            <a:off x="1" y="601460"/>
            <a:ext cx="9144000" cy="738664"/>
          </a:xfrm>
          <a:prstGeom prst="rect">
            <a:avLst/>
          </a:prstGeom>
          <a:noFill/>
        </p:spPr>
        <p:txBody>
          <a:bodyPr wrap="square" rtlCol="0">
            <a:spAutoFit/>
          </a:bodyPr>
          <a:lstStyle/>
          <a:p>
            <a:pPr algn="just"/>
            <a:r>
              <a:rPr lang="en-US" sz="1400" dirty="0" smtClean="0"/>
              <a:t>If now we consider a DTL structure, we have that at each gap the maximum energy gain is </a:t>
            </a:r>
            <a:r>
              <a:rPr lang="en-US" sz="1400" dirty="0" smtClean="0">
                <a:sym typeface="Symbol"/>
              </a:rPr>
              <a:t></a:t>
            </a:r>
            <a:r>
              <a:rPr lang="en-US" sz="1400" dirty="0" err="1" smtClean="0">
                <a:sym typeface="Symbol"/>
              </a:rPr>
              <a:t>E</a:t>
            </a:r>
            <a:r>
              <a:rPr lang="en-US" sz="1400" baseline="-25000" dirty="0" err="1" smtClean="0">
                <a:sym typeface="Symbol"/>
              </a:rPr>
              <a:t>n</a:t>
            </a:r>
            <a:r>
              <a:rPr lang="en-US" sz="1400" dirty="0" smtClean="0">
                <a:sym typeface="Symbol"/>
              </a:rPr>
              <a:t>=</a:t>
            </a:r>
            <a:r>
              <a:rPr lang="en-US" sz="1400" dirty="0" err="1" smtClean="0"/>
              <a:t>qV</a:t>
            </a:r>
            <a:r>
              <a:rPr lang="en-US" sz="1400" baseline="-25000" dirty="0" err="1" smtClean="0"/>
              <a:t>acc</a:t>
            </a:r>
            <a:r>
              <a:rPr lang="en-US" sz="1400" dirty="0" smtClean="0"/>
              <a:t> and the particle increase its velocity accordingly to the previous relativistic formulae. It is convenient to refer to the center of each gap as follows:</a:t>
            </a:r>
            <a:endParaRPr lang="en-US" sz="1400" dirty="0"/>
          </a:p>
        </p:txBody>
      </p:sp>
      <p:graphicFrame>
        <p:nvGraphicFramePr>
          <p:cNvPr id="3" name="Oggetto 2"/>
          <p:cNvGraphicFramePr>
            <a:graphicFrameLocks noChangeAspect="1"/>
          </p:cNvGraphicFramePr>
          <p:nvPr>
            <p:extLst/>
          </p:nvPr>
        </p:nvGraphicFramePr>
        <p:xfrm>
          <a:off x="4368621" y="1143611"/>
          <a:ext cx="1469756" cy="250010"/>
        </p:xfrm>
        <a:graphic>
          <a:graphicData uri="http://schemas.openxmlformats.org/presentationml/2006/ole">
            <mc:AlternateContent xmlns:mc="http://schemas.openxmlformats.org/markup-compatibility/2006">
              <mc:Choice xmlns:v="urn:schemas-microsoft-com:vml" Requires="v">
                <p:oleObj spid="_x0000_s242786" name="Equazione" r:id="rId4" imgW="1269720" imgH="215640" progId="Equation.3">
                  <p:embed/>
                </p:oleObj>
              </mc:Choice>
              <mc:Fallback>
                <p:oleObj name="Equazione" r:id="rId4" imgW="1269720" imgH="215640" progId="Equation.3">
                  <p:embed/>
                  <p:pic>
                    <p:nvPicPr>
                      <p:cNvPr id="3" name="Oggetto 2"/>
                      <p:cNvPicPr>
                        <a:picLocks noChangeAspect="1" noChangeArrowheads="1"/>
                      </p:cNvPicPr>
                      <p:nvPr/>
                    </p:nvPicPr>
                    <p:blipFill>
                      <a:blip r:embed="rId5"/>
                      <a:srcRect/>
                      <a:stretch>
                        <a:fillRect/>
                      </a:stretch>
                    </p:blipFill>
                    <p:spPr bwMode="auto">
                      <a:xfrm>
                        <a:off x="4368621" y="1143611"/>
                        <a:ext cx="1469756" cy="250010"/>
                      </a:xfrm>
                      <a:prstGeom prst="rect">
                        <a:avLst/>
                      </a:prstGeom>
                      <a:noFill/>
                      <a:ln>
                        <a:noFill/>
                      </a:ln>
                    </p:spPr>
                  </p:pic>
                </p:oleObj>
              </mc:Fallback>
            </mc:AlternateContent>
          </a:graphicData>
        </a:graphic>
      </p:graphicFrame>
      <p:cxnSp>
        <p:nvCxnSpPr>
          <p:cNvPr id="112" name="Connettore 2 111"/>
          <p:cNvCxnSpPr/>
          <p:nvPr/>
        </p:nvCxnSpPr>
        <p:spPr>
          <a:xfrm flipV="1">
            <a:off x="400396" y="4837061"/>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3" name="Connettore 2 112"/>
          <p:cNvCxnSpPr/>
          <p:nvPr/>
        </p:nvCxnSpPr>
        <p:spPr>
          <a:xfrm flipV="1">
            <a:off x="400396" y="3599328"/>
            <a:ext cx="0" cy="124154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15" name="CasellaDiTesto 114"/>
          <p:cNvSpPr txBox="1"/>
          <p:nvPr/>
        </p:nvSpPr>
        <p:spPr>
          <a:xfrm>
            <a:off x="3901985" y="4494399"/>
            <a:ext cx="258701" cy="369332"/>
          </a:xfrm>
          <a:prstGeom prst="rect">
            <a:avLst/>
          </a:prstGeom>
          <a:noFill/>
        </p:spPr>
        <p:txBody>
          <a:bodyPr wrap="none" rtlCol="0">
            <a:spAutoFit/>
          </a:bodyPr>
          <a:lstStyle/>
          <a:p>
            <a:r>
              <a:rPr lang="en-US" dirty="0" smtClean="0"/>
              <a:t>z</a:t>
            </a:r>
            <a:endParaRPr lang="en-US" dirty="0"/>
          </a:p>
        </p:txBody>
      </p:sp>
      <p:sp>
        <p:nvSpPr>
          <p:cNvPr id="117" name="CasellaDiTesto 116"/>
          <p:cNvSpPr txBox="1"/>
          <p:nvPr/>
        </p:nvSpPr>
        <p:spPr>
          <a:xfrm>
            <a:off x="103520" y="3493863"/>
            <a:ext cx="296876" cy="369332"/>
          </a:xfrm>
          <a:prstGeom prst="rect">
            <a:avLst/>
          </a:prstGeom>
          <a:noFill/>
        </p:spPr>
        <p:txBody>
          <a:bodyPr wrap="none" rtlCol="0">
            <a:spAutoFit/>
          </a:bodyPr>
          <a:lstStyle/>
          <a:p>
            <a:r>
              <a:rPr lang="en-US" dirty="0" smtClean="0"/>
              <a:t>E</a:t>
            </a:r>
            <a:endParaRPr lang="en-US" baseline="-25000" dirty="0"/>
          </a:p>
        </p:txBody>
      </p:sp>
      <p:sp>
        <p:nvSpPr>
          <p:cNvPr id="119" name="CasellaDiTesto 118"/>
          <p:cNvSpPr txBox="1"/>
          <p:nvPr/>
        </p:nvSpPr>
        <p:spPr>
          <a:xfrm>
            <a:off x="-54301" y="4294146"/>
            <a:ext cx="377026" cy="369332"/>
          </a:xfrm>
          <a:prstGeom prst="rect">
            <a:avLst/>
          </a:prstGeom>
          <a:noFill/>
        </p:spPr>
        <p:txBody>
          <a:bodyPr wrap="none" rtlCol="0">
            <a:spAutoFit/>
          </a:bodyPr>
          <a:lstStyle/>
          <a:p>
            <a:r>
              <a:rPr lang="en-US" dirty="0" err="1" smtClean="0"/>
              <a:t>E</a:t>
            </a:r>
            <a:r>
              <a:rPr lang="en-US" baseline="-25000" dirty="0" err="1" smtClean="0"/>
              <a:t>n</a:t>
            </a:r>
            <a:endParaRPr lang="en-US" baseline="-25000" dirty="0"/>
          </a:p>
        </p:txBody>
      </p:sp>
      <p:sp>
        <p:nvSpPr>
          <p:cNvPr id="128" name="Ovale 127"/>
          <p:cNvSpPr/>
          <p:nvPr/>
        </p:nvSpPr>
        <p:spPr>
          <a:xfrm>
            <a:off x="869083" y="4414478"/>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e 132"/>
          <p:cNvSpPr/>
          <p:nvPr/>
        </p:nvSpPr>
        <p:spPr>
          <a:xfrm>
            <a:off x="1782450" y="4194341"/>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8" name="Gruppo 67"/>
          <p:cNvGrpSpPr/>
          <p:nvPr/>
        </p:nvGrpSpPr>
        <p:grpSpPr>
          <a:xfrm>
            <a:off x="757454" y="3375016"/>
            <a:ext cx="2188019" cy="1469665"/>
            <a:chOff x="602777" y="3375016"/>
            <a:chExt cx="2188019" cy="1660165"/>
          </a:xfrm>
        </p:grpSpPr>
        <p:cxnSp>
          <p:nvCxnSpPr>
            <p:cNvPr id="22" name="Connettore 1 21"/>
            <p:cNvCxnSpPr/>
            <p:nvPr/>
          </p:nvCxnSpPr>
          <p:spPr>
            <a:xfrm>
              <a:off x="890547" y="339421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4" name="Connettore 1 123"/>
            <p:cNvCxnSpPr/>
            <p:nvPr/>
          </p:nvCxnSpPr>
          <p:spPr>
            <a:xfrm>
              <a:off x="602777" y="339421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1" name="Connettore 1 130"/>
            <p:cNvCxnSpPr/>
            <p:nvPr/>
          </p:nvCxnSpPr>
          <p:spPr>
            <a:xfrm>
              <a:off x="1795107" y="3375016"/>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2" name="Connettore 1 131"/>
            <p:cNvCxnSpPr/>
            <p:nvPr/>
          </p:nvCxnSpPr>
          <p:spPr>
            <a:xfrm>
              <a:off x="1507337" y="3375016"/>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4" name="Connettore 1 133"/>
            <p:cNvCxnSpPr/>
            <p:nvPr/>
          </p:nvCxnSpPr>
          <p:spPr>
            <a:xfrm>
              <a:off x="2790796" y="339040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5" name="Connettore 1 134"/>
            <p:cNvCxnSpPr/>
            <p:nvPr/>
          </p:nvCxnSpPr>
          <p:spPr>
            <a:xfrm>
              <a:off x="2503026" y="339040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136" name="Ovale 135"/>
          <p:cNvSpPr/>
          <p:nvPr/>
        </p:nvSpPr>
        <p:spPr>
          <a:xfrm>
            <a:off x="2752456" y="3969671"/>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onnettore 1 25"/>
          <p:cNvCxnSpPr/>
          <p:nvPr/>
        </p:nvCxnSpPr>
        <p:spPr>
          <a:xfrm flipV="1">
            <a:off x="456734" y="4607743"/>
            <a:ext cx="302986" cy="3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flipV="1">
            <a:off x="761023" y="4382168"/>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1052602" y="4382168"/>
            <a:ext cx="6187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Connettore 1 148"/>
          <p:cNvCxnSpPr/>
          <p:nvPr/>
        </p:nvCxnSpPr>
        <p:spPr>
          <a:xfrm flipV="1">
            <a:off x="1662014" y="4155043"/>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Connettore 1 149"/>
          <p:cNvCxnSpPr/>
          <p:nvPr/>
        </p:nvCxnSpPr>
        <p:spPr>
          <a:xfrm>
            <a:off x="1953593" y="4154161"/>
            <a:ext cx="708642" cy="8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Connettore 1 151"/>
          <p:cNvCxnSpPr/>
          <p:nvPr/>
        </p:nvCxnSpPr>
        <p:spPr>
          <a:xfrm flipV="1">
            <a:off x="2662235" y="3928586"/>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ectangle 9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0" name="Oggetto 49"/>
          <p:cNvGraphicFramePr>
            <a:graphicFrameLocks noChangeAspect="1"/>
          </p:cNvGraphicFramePr>
          <p:nvPr>
            <p:extLst/>
          </p:nvPr>
        </p:nvGraphicFramePr>
        <p:xfrm>
          <a:off x="661298" y="4931834"/>
          <a:ext cx="2811868" cy="659768"/>
        </p:xfrm>
        <a:graphic>
          <a:graphicData uri="http://schemas.openxmlformats.org/presentationml/2006/ole">
            <mc:AlternateContent xmlns:mc="http://schemas.openxmlformats.org/markup-compatibility/2006">
              <mc:Choice xmlns:v="urn:schemas-microsoft-com:vml" Requires="v">
                <p:oleObj spid="_x0000_s242787" name="Equazione" r:id="rId6" imgW="2273040" imgH="558720" progId="Equation.3">
                  <p:embed/>
                </p:oleObj>
              </mc:Choice>
              <mc:Fallback>
                <p:oleObj name="Equazione" r:id="rId6" imgW="2273040" imgH="558720" progId="Equation.3">
                  <p:embed/>
                  <p:pic>
                    <p:nvPicPr>
                      <p:cNvPr id="50" name="Oggetto 49"/>
                      <p:cNvPicPr>
                        <a:picLocks noChangeAspect="1" noChangeArrowheads="1"/>
                      </p:cNvPicPr>
                      <p:nvPr/>
                    </p:nvPicPr>
                    <p:blipFill>
                      <a:blip r:embed="rId7"/>
                      <a:srcRect/>
                      <a:stretch>
                        <a:fillRect/>
                      </a:stretch>
                    </p:blipFill>
                    <p:spPr bwMode="auto">
                      <a:xfrm>
                        <a:off x="661298" y="4931834"/>
                        <a:ext cx="2811868" cy="659768"/>
                      </a:xfrm>
                      <a:prstGeom prst="rect">
                        <a:avLst/>
                      </a:prstGeom>
                      <a:noFill/>
                      <a:ln>
                        <a:noFill/>
                      </a:ln>
                    </p:spPr>
                  </p:pic>
                </p:oleObj>
              </mc:Fallback>
            </mc:AlternateContent>
          </a:graphicData>
        </a:graphic>
      </p:graphicFrame>
      <p:cxnSp>
        <p:nvCxnSpPr>
          <p:cNvPr id="52" name="Connettore 2 51"/>
          <p:cNvCxnSpPr/>
          <p:nvPr/>
        </p:nvCxnSpPr>
        <p:spPr>
          <a:xfrm>
            <a:off x="2219436" y="3863195"/>
            <a:ext cx="0" cy="2918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0" name="Connettore 2 159"/>
          <p:cNvCxnSpPr/>
          <p:nvPr/>
        </p:nvCxnSpPr>
        <p:spPr>
          <a:xfrm flipV="1">
            <a:off x="2219436" y="4375305"/>
            <a:ext cx="0" cy="303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CasellaDiTesto 56"/>
          <p:cNvSpPr txBox="1"/>
          <p:nvPr/>
        </p:nvSpPr>
        <p:spPr>
          <a:xfrm>
            <a:off x="2067232" y="3526129"/>
            <a:ext cx="630301" cy="369332"/>
          </a:xfrm>
          <a:prstGeom prst="rect">
            <a:avLst/>
          </a:prstGeom>
          <a:noFill/>
        </p:spPr>
        <p:txBody>
          <a:bodyPr wrap="none" rtlCol="0">
            <a:spAutoFit/>
          </a:bodyPr>
          <a:lstStyle/>
          <a:p>
            <a:r>
              <a:rPr lang="en-US" dirty="0" err="1" smtClean="0"/>
              <a:t>qV</a:t>
            </a:r>
            <a:r>
              <a:rPr lang="en-US" baseline="-25000" dirty="0" err="1" smtClean="0"/>
              <a:t>acc</a:t>
            </a:r>
            <a:endParaRPr lang="en-US" baseline="-25000" dirty="0"/>
          </a:p>
        </p:txBody>
      </p:sp>
      <p:cxnSp>
        <p:nvCxnSpPr>
          <p:cNvPr id="171" name="Connettore 2 170"/>
          <p:cNvCxnSpPr/>
          <p:nvPr/>
        </p:nvCxnSpPr>
        <p:spPr>
          <a:xfrm flipV="1">
            <a:off x="396788" y="6750134"/>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72" name="Connettore 2 171"/>
          <p:cNvCxnSpPr/>
          <p:nvPr/>
        </p:nvCxnSpPr>
        <p:spPr>
          <a:xfrm flipV="1">
            <a:off x="396788" y="5512401"/>
            <a:ext cx="0" cy="124154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73" name="CasellaDiTesto 172"/>
          <p:cNvSpPr txBox="1"/>
          <p:nvPr/>
        </p:nvSpPr>
        <p:spPr>
          <a:xfrm>
            <a:off x="3898377" y="6407472"/>
            <a:ext cx="258701" cy="369332"/>
          </a:xfrm>
          <a:prstGeom prst="rect">
            <a:avLst/>
          </a:prstGeom>
          <a:noFill/>
        </p:spPr>
        <p:txBody>
          <a:bodyPr wrap="none" rtlCol="0">
            <a:spAutoFit/>
          </a:bodyPr>
          <a:lstStyle/>
          <a:p>
            <a:r>
              <a:rPr lang="en-US" dirty="0" smtClean="0"/>
              <a:t>z</a:t>
            </a:r>
            <a:endParaRPr lang="en-US" dirty="0"/>
          </a:p>
        </p:txBody>
      </p:sp>
      <p:sp>
        <p:nvSpPr>
          <p:cNvPr id="174" name="CasellaDiTesto 173"/>
          <p:cNvSpPr txBox="1"/>
          <p:nvPr/>
        </p:nvSpPr>
        <p:spPr>
          <a:xfrm>
            <a:off x="99912" y="5406936"/>
            <a:ext cx="288862" cy="369332"/>
          </a:xfrm>
          <a:prstGeom prst="rect">
            <a:avLst/>
          </a:prstGeom>
          <a:noFill/>
        </p:spPr>
        <p:txBody>
          <a:bodyPr wrap="none" rtlCol="0">
            <a:spAutoFit/>
          </a:bodyPr>
          <a:lstStyle/>
          <a:p>
            <a:r>
              <a:rPr lang="en-US" dirty="0"/>
              <a:t>v</a:t>
            </a:r>
            <a:endParaRPr lang="en-US" baseline="-25000" dirty="0"/>
          </a:p>
        </p:txBody>
      </p:sp>
      <p:sp>
        <p:nvSpPr>
          <p:cNvPr id="175" name="CasellaDiTesto 174"/>
          <p:cNvSpPr txBox="1"/>
          <p:nvPr/>
        </p:nvSpPr>
        <p:spPr>
          <a:xfrm>
            <a:off x="24333" y="6155668"/>
            <a:ext cx="369012" cy="369332"/>
          </a:xfrm>
          <a:prstGeom prst="rect">
            <a:avLst/>
          </a:prstGeom>
          <a:noFill/>
        </p:spPr>
        <p:txBody>
          <a:bodyPr wrap="none" rtlCol="0">
            <a:spAutoFit/>
          </a:bodyPr>
          <a:lstStyle/>
          <a:p>
            <a:r>
              <a:rPr lang="en-US" dirty="0" err="1" smtClean="0"/>
              <a:t>v</a:t>
            </a:r>
            <a:r>
              <a:rPr lang="en-US" baseline="-25000" dirty="0" err="1" smtClean="0"/>
              <a:t>n</a:t>
            </a:r>
            <a:endParaRPr lang="en-US" baseline="-25000" dirty="0"/>
          </a:p>
        </p:txBody>
      </p:sp>
      <p:sp>
        <p:nvSpPr>
          <p:cNvPr id="177" name="Ovale 176"/>
          <p:cNvSpPr/>
          <p:nvPr/>
        </p:nvSpPr>
        <p:spPr>
          <a:xfrm>
            <a:off x="874079" y="6330082"/>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Ovale 177"/>
          <p:cNvSpPr/>
          <p:nvPr/>
        </p:nvSpPr>
        <p:spPr>
          <a:xfrm>
            <a:off x="1748080" y="6172966"/>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9" name="Gruppo 178"/>
          <p:cNvGrpSpPr/>
          <p:nvPr/>
        </p:nvGrpSpPr>
        <p:grpSpPr>
          <a:xfrm>
            <a:off x="753846" y="5690997"/>
            <a:ext cx="2188019" cy="1066757"/>
            <a:chOff x="602777" y="3375016"/>
            <a:chExt cx="2188019" cy="1660165"/>
          </a:xfrm>
        </p:grpSpPr>
        <p:cxnSp>
          <p:nvCxnSpPr>
            <p:cNvPr id="180" name="Connettore 1 179"/>
            <p:cNvCxnSpPr/>
            <p:nvPr/>
          </p:nvCxnSpPr>
          <p:spPr>
            <a:xfrm>
              <a:off x="890547" y="339421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1" name="Connettore 1 180"/>
            <p:cNvCxnSpPr/>
            <p:nvPr/>
          </p:nvCxnSpPr>
          <p:spPr>
            <a:xfrm>
              <a:off x="602777" y="339421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2" name="Connettore 1 181"/>
            <p:cNvCxnSpPr/>
            <p:nvPr/>
          </p:nvCxnSpPr>
          <p:spPr>
            <a:xfrm>
              <a:off x="1795107" y="3375016"/>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3" name="Connettore 1 182"/>
            <p:cNvCxnSpPr/>
            <p:nvPr/>
          </p:nvCxnSpPr>
          <p:spPr>
            <a:xfrm>
              <a:off x="1507337" y="3375016"/>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3" name="Connettore 1 202"/>
            <p:cNvCxnSpPr/>
            <p:nvPr/>
          </p:nvCxnSpPr>
          <p:spPr>
            <a:xfrm>
              <a:off x="2790796" y="339040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4" name="Connettore 1 203"/>
            <p:cNvCxnSpPr/>
            <p:nvPr/>
          </p:nvCxnSpPr>
          <p:spPr>
            <a:xfrm>
              <a:off x="2503026" y="339040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211" name="Ovale 210"/>
          <p:cNvSpPr/>
          <p:nvPr/>
        </p:nvSpPr>
        <p:spPr>
          <a:xfrm>
            <a:off x="2744560" y="6048044"/>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3" name="Connettore 1 212"/>
          <p:cNvCxnSpPr/>
          <p:nvPr/>
        </p:nvCxnSpPr>
        <p:spPr>
          <a:xfrm flipV="1">
            <a:off x="453126" y="6520816"/>
            <a:ext cx="302986" cy="3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Connettore 1 213"/>
          <p:cNvCxnSpPr/>
          <p:nvPr/>
        </p:nvCxnSpPr>
        <p:spPr>
          <a:xfrm flipV="1">
            <a:off x="757415" y="6295241"/>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Connettore 1 233"/>
          <p:cNvCxnSpPr/>
          <p:nvPr/>
        </p:nvCxnSpPr>
        <p:spPr>
          <a:xfrm>
            <a:off x="1048994" y="6293691"/>
            <a:ext cx="6187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Connettore 1 234"/>
          <p:cNvCxnSpPr/>
          <p:nvPr/>
        </p:nvCxnSpPr>
        <p:spPr>
          <a:xfrm flipV="1">
            <a:off x="1662938" y="6163583"/>
            <a:ext cx="283235" cy="131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9" name="Connettore 1 238"/>
          <p:cNvCxnSpPr/>
          <p:nvPr/>
        </p:nvCxnSpPr>
        <p:spPr>
          <a:xfrm>
            <a:off x="1947719" y="6162630"/>
            <a:ext cx="708642" cy="8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Connettore 1 239"/>
          <p:cNvCxnSpPr/>
          <p:nvPr/>
        </p:nvCxnSpPr>
        <p:spPr>
          <a:xfrm flipV="1">
            <a:off x="2654095" y="6053049"/>
            <a:ext cx="284356" cy="1105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95" name="Oggetto 94"/>
          <p:cNvGraphicFramePr>
            <a:graphicFrameLocks noChangeAspect="1"/>
          </p:cNvGraphicFramePr>
          <p:nvPr>
            <p:extLst/>
          </p:nvPr>
        </p:nvGraphicFramePr>
        <p:xfrm>
          <a:off x="4213562" y="4411662"/>
          <a:ext cx="3231813" cy="598779"/>
        </p:xfrm>
        <a:graphic>
          <a:graphicData uri="http://schemas.openxmlformats.org/presentationml/2006/ole">
            <mc:AlternateContent xmlns:mc="http://schemas.openxmlformats.org/markup-compatibility/2006">
              <mc:Choice xmlns:v="urn:schemas-microsoft-com:vml" Requires="v">
                <p:oleObj spid="_x0000_s242788" name="Equazione" r:id="rId8" imgW="2539800" imgH="482400" progId="Equation.3">
                  <p:embed/>
                </p:oleObj>
              </mc:Choice>
              <mc:Fallback>
                <p:oleObj name="Equazione" r:id="rId8" imgW="2539800" imgH="482400" progId="Equation.3">
                  <p:embed/>
                  <p:pic>
                    <p:nvPicPr>
                      <p:cNvPr id="95" name="Oggetto 94"/>
                      <p:cNvPicPr>
                        <a:picLocks noChangeAspect="1" noChangeArrowheads="1"/>
                      </p:cNvPicPr>
                      <p:nvPr/>
                    </p:nvPicPr>
                    <p:blipFill>
                      <a:blip r:embed="rId9"/>
                      <a:srcRect/>
                      <a:stretch>
                        <a:fillRect/>
                      </a:stretch>
                    </p:blipFill>
                    <p:spPr bwMode="auto">
                      <a:xfrm>
                        <a:off x="4213562" y="4411662"/>
                        <a:ext cx="3231813" cy="598779"/>
                      </a:xfrm>
                      <a:prstGeom prst="rect">
                        <a:avLst/>
                      </a:prstGeom>
                      <a:noFill/>
                    </p:spPr>
                  </p:pic>
                </p:oleObj>
              </mc:Fallback>
            </mc:AlternateContent>
          </a:graphicData>
        </a:graphic>
      </p:graphicFrame>
      <p:sp>
        <p:nvSpPr>
          <p:cNvPr id="97" name="Rettangolo 96"/>
          <p:cNvSpPr/>
          <p:nvPr/>
        </p:nvSpPr>
        <p:spPr>
          <a:xfrm>
            <a:off x="4244077" y="3721601"/>
            <a:ext cx="4805683" cy="738664"/>
          </a:xfrm>
          <a:prstGeom prst="rect">
            <a:avLst/>
          </a:prstGeom>
        </p:spPr>
        <p:txBody>
          <a:bodyPr wrap="square">
            <a:spAutoFit/>
          </a:bodyPr>
          <a:lstStyle/>
          <a:p>
            <a:pPr algn="just"/>
            <a:r>
              <a:rPr lang="en-US" sz="1400" dirty="0" smtClean="0">
                <a:sym typeface="Symbol"/>
              </a:rPr>
              <a:t> </a:t>
            </a:r>
            <a:r>
              <a:rPr lang="en-US" sz="1400" dirty="0" smtClean="0"/>
              <a:t>In order to </a:t>
            </a:r>
            <a:r>
              <a:rPr lang="en-US" sz="1400" b="1" dirty="0" smtClean="0"/>
              <a:t>be synchronous with the accelerating field at the center of each gap</a:t>
            </a:r>
            <a:r>
              <a:rPr lang="en-US" sz="1400" dirty="0" smtClean="0"/>
              <a:t>, the distance between </a:t>
            </a:r>
            <a:r>
              <a:rPr lang="en-US" sz="1400" dirty="0"/>
              <a:t>the </a:t>
            </a:r>
            <a:r>
              <a:rPr lang="en-US" sz="1400" dirty="0" smtClean="0"/>
              <a:t>centers of the gaps (L</a:t>
            </a:r>
            <a:r>
              <a:rPr lang="en-US" sz="1400" baseline="-25000" dirty="0" smtClean="0"/>
              <a:t>n</a:t>
            </a:r>
            <a:r>
              <a:rPr lang="en-US" sz="1400" dirty="0" smtClean="0"/>
              <a:t>) has to be increased as:</a:t>
            </a:r>
            <a:endParaRPr lang="en-US" sz="1400" dirty="0"/>
          </a:p>
        </p:txBody>
      </p:sp>
      <p:graphicFrame>
        <p:nvGraphicFramePr>
          <p:cNvPr id="100" name="Oggetto 99"/>
          <p:cNvGraphicFramePr>
            <a:graphicFrameLocks noChangeAspect="1"/>
          </p:cNvGraphicFramePr>
          <p:nvPr>
            <p:extLst/>
          </p:nvPr>
        </p:nvGraphicFramePr>
        <p:xfrm>
          <a:off x="7807812" y="4365000"/>
          <a:ext cx="1276350" cy="595313"/>
        </p:xfrm>
        <a:graphic>
          <a:graphicData uri="http://schemas.openxmlformats.org/presentationml/2006/ole">
            <mc:AlternateContent xmlns:mc="http://schemas.openxmlformats.org/markup-compatibility/2006">
              <mc:Choice xmlns:v="urn:schemas-microsoft-com:vml" Requires="v">
                <p:oleObj spid="_x0000_s242789" name="Equazione" r:id="rId10" imgW="825480" imgH="393480" progId="Equation.3">
                  <p:embed/>
                </p:oleObj>
              </mc:Choice>
              <mc:Fallback>
                <p:oleObj name="Equazione" r:id="rId10" imgW="825480" imgH="393480" progId="Equation.3">
                  <p:embed/>
                  <p:pic>
                    <p:nvPicPr>
                      <p:cNvPr id="100" name="Oggetto 99"/>
                      <p:cNvPicPr>
                        <a:picLocks noChangeAspect="1" noChangeArrowheads="1"/>
                      </p:cNvPicPr>
                      <p:nvPr/>
                    </p:nvPicPr>
                    <p:blipFill>
                      <a:blip r:embed="rId11"/>
                      <a:srcRect/>
                      <a:stretch>
                        <a:fillRect/>
                      </a:stretch>
                    </p:blipFill>
                    <p:spPr bwMode="auto">
                      <a:xfrm>
                        <a:off x="7807812" y="4365000"/>
                        <a:ext cx="1276350" cy="595313"/>
                      </a:xfrm>
                      <a:prstGeom prst="rect">
                        <a:avLst/>
                      </a:prstGeom>
                      <a:noFill/>
                      <a:ln w="38100">
                        <a:solidFill>
                          <a:srgbClr val="FF0000"/>
                        </a:solidFill>
                      </a:ln>
                    </p:spPr>
                  </p:pic>
                </p:oleObj>
              </mc:Fallback>
            </mc:AlternateContent>
          </a:graphicData>
        </a:graphic>
      </p:graphicFrame>
      <p:sp>
        <p:nvSpPr>
          <p:cNvPr id="101" name="Freccia in giù 100"/>
          <p:cNvSpPr/>
          <p:nvPr/>
        </p:nvSpPr>
        <p:spPr>
          <a:xfrm rot="16200000">
            <a:off x="7472085" y="4596635"/>
            <a:ext cx="313549" cy="2097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CasellaDiTesto 102"/>
          <p:cNvSpPr txBox="1"/>
          <p:nvPr/>
        </p:nvSpPr>
        <p:spPr>
          <a:xfrm>
            <a:off x="4270514" y="5497780"/>
            <a:ext cx="4870858" cy="523220"/>
          </a:xfrm>
          <a:prstGeom prst="rect">
            <a:avLst/>
          </a:prstGeom>
          <a:noFill/>
        </p:spPr>
        <p:txBody>
          <a:bodyPr wrap="square" rtlCol="0">
            <a:spAutoFit/>
          </a:bodyPr>
          <a:lstStyle/>
          <a:p>
            <a:pPr algn="just"/>
            <a:r>
              <a:rPr lang="en-US" sz="1400" dirty="0" smtClean="0">
                <a:sym typeface="Symbol"/>
              </a:rPr>
              <a:t></a:t>
            </a:r>
            <a:r>
              <a:rPr lang="en-US" sz="1400" dirty="0" smtClean="0"/>
              <a:t>The </a:t>
            </a:r>
            <a:r>
              <a:rPr lang="en-US" sz="1400" b="1" dirty="0"/>
              <a:t>e</a:t>
            </a:r>
            <a:r>
              <a:rPr lang="en-US" sz="1400" b="1" dirty="0" smtClean="0"/>
              <a:t>nergy gain per unit length </a:t>
            </a:r>
            <a:r>
              <a:rPr lang="en-US" sz="1400" dirty="0" smtClean="0"/>
              <a:t>(i.e. the </a:t>
            </a:r>
            <a:r>
              <a:rPr lang="en-US" sz="1400" b="1" dirty="0" smtClean="0"/>
              <a:t>average accelerating gradient times q</a:t>
            </a:r>
            <a:r>
              <a:rPr lang="en-US" sz="1400" dirty="0" smtClean="0"/>
              <a:t>) is given by:</a:t>
            </a:r>
            <a:endParaRPr lang="en-US" sz="1400" dirty="0"/>
          </a:p>
        </p:txBody>
      </p:sp>
      <p:graphicFrame>
        <p:nvGraphicFramePr>
          <p:cNvPr id="106" name="Oggetto 105"/>
          <p:cNvGraphicFramePr>
            <a:graphicFrameLocks noChangeAspect="1"/>
          </p:cNvGraphicFramePr>
          <p:nvPr>
            <p:extLst/>
          </p:nvPr>
        </p:nvGraphicFramePr>
        <p:xfrm>
          <a:off x="5495925" y="6065838"/>
          <a:ext cx="2043113" cy="655637"/>
        </p:xfrm>
        <a:graphic>
          <a:graphicData uri="http://schemas.openxmlformats.org/presentationml/2006/ole">
            <mc:AlternateContent xmlns:mc="http://schemas.openxmlformats.org/markup-compatibility/2006">
              <mc:Choice xmlns:v="urn:schemas-microsoft-com:vml" Requires="v">
                <p:oleObj spid="_x0000_s242790" name="Equazione" r:id="rId12" imgW="1320480" imgH="431640" progId="Equation.3">
                  <p:embed/>
                </p:oleObj>
              </mc:Choice>
              <mc:Fallback>
                <p:oleObj name="Equazione" r:id="rId12" imgW="1320480" imgH="431640" progId="Equation.3">
                  <p:embed/>
                  <p:pic>
                    <p:nvPicPr>
                      <p:cNvPr id="106" name="Oggetto 105"/>
                      <p:cNvPicPr>
                        <a:picLocks noChangeAspect="1" noChangeArrowheads="1"/>
                      </p:cNvPicPr>
                      <p:nvPr/>
                    </p:nvPicPr>
                    <p:blipFill>
                      <a:blip r:embed="rId13"/>
                      <a:srcRect/>
                      <a:stretch>
                        <a:fillRect/>
                      </a:stretch>
                    </p:blipFill>
                    <p:spPr bwMode="auto">
                      <a:xfrm>
                        <a:off x="5495925" y="6065838"/>
                        <a:ext cx="2043113" cy="655637"/>
                      </a:xfrm>
                      <a:prstGeom prst="rect">
                        <a:avLst/>
                      </a:prstGeom>
                      <a:noFill/>
                      <a:ln w="38100">
                        <a:solidFill>
                          <a:srgbClr val="FF0000"/>
                        </a:solidFill>
                      </a:ln>
                    </p:spPr>
                  </p:pic>
                </p:oleObj>
              </mc:Fallback>
            </mc:AlternateContent>
          </a:graphicData>
        </a:graphic>
      </p:graphicFrame>
      <p:sp>
        <p:nvSpPr>
          <p:cNvPr id="244" name="Freccia in giù 243"/>
          <p:cNvSpPr/>
          <p:nvPr/>
        </p:nvSpPr>
        <p:spPr>
          <a:xfrm rot="16200000">
            <a:off x="4693921" y="6205051"/>
            <a:ext cx="313419" cy="3022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sellaDiTesto 3"/>
          <p:cNvSpPr txBox="1"/>
          <p:nvPr/>
        </p:nvSpPr>
        <p:spPr>
          <a:xfrm>
            <a:off x="7905299" y="6211237"/>
            <a:ext cx="834780" cy="369332"/>
          </a:xfrm>
          <a:prstGeom prst="rect">
            <a:avLst/>
          </a:prstGeom>
          <a:noFill/>
        </p:spPr>
        <p:txBody>
          <a:bodyPr wrap="none" rtlCol="0">
            <a:spAutoFit/>
          </a:bodyPr>
          <a:lstStyle/>
          <a:p>
            <a:r>
              <a:rPr lang="en-US" dirty="0" smtClean="0"/>
              <a:t>[</a:t>
            </a:r>
            <a:r>
              <a:rPr lang="en-US" dirty="0" err="1" smtClean="0"/>
              <a:t>eV</a:t>
            </a:r>
            <a:r>
              <a:rPr lang="en-US" dirty="0" smtClean="0"/>
              <a:t>/m]</a:t>
            </a:r>
            <a:endParaRPr lang="en-US" dirty="0"/>
          </a:p>
        </p:txBody>
      </p:sp>
      <p:sp>
        <p:nvSpPr>
          <p:cNvPr id="5" name="CasellaDiTesto 4"/>
          <p:cNvSpPr txBox="1"/>
          <p:nvPr/>
        </p:nvSpPr>
        <p:spPr>
          <a:xfrm>
            <a:off x="1979151" y="260560"/>
            <a:ext cx="5488939" cy="369332"/>
          </a:xfrm>
          <a:prstGeom prst="rect">
            <a:avLst/>
          </a:prstGeom>
          <a:noFill/>
        </p:spPr>
        <p:txBody>
          <a:bodyPr wrap="none" rtlCol="0">
            <a:spAutoFit/>
          </a:bodyPr>
          <a:lstStyle/>
          <a:p>
            <a:pPr algn="ctr"/>
            <a:r>
              <a:rPr lang="it-IT" b="1" i="1" dirty="0" smtClean="0"/>
              <a:t>(</a:t>
            </a:r>
            <a:r>
              <a:rPr lang="it-IT" b="1" i="1" dirty="0" err="1" smtClean="0"/>
              <a:t>protons</a:t>
            </a:r>
            <a:r>
              <a:rPr lang="it-IT" b="1" i="1" dirty="0" smtClean="0"/>
              <a:t> and </a:t>
            </a:r>
            <a:r>
              <a:rPr lang="it-IT" b="1" i="1" dirty="0" err="1" smtClean="0"/>
              <a:t>ions</a:t>
            </a:r>
            <a:r>
              <a:rPr lang="it-IT" b="1" i="1" dirty="0" smtClean="0"/>
              <a:t> or </a:t>
            </a:r>
            <a:r>
              <a:rPr lang="it-IT" b="1" i="1" dirty="0" err="1" smtClean="0"/>
              <a:t>electrons</a:t>
            </a:r>
            <a:r>
              <a:rPr lang="it-IT" b="1" i="1" dirty="0" smtClean="0"/>
              <a:t> </a:t>
            </a:r>
            <a:r>
              <a:rPr lang="it-IT" b="1" i="1" dirty="0" err="1" smtClean="0"/>
              <a:t>at</a:t>
            </a:r>
            <a:r>
              <a:rPr lang="it-IT" b="1" i="1" dirty="0" smtClean="0"/>
              <a:t> </a:t>
            </a:r>
            <a:r>
              <a:rPr lang="it-IT" b="1" i="1" dirty="0" err="1" smtClean="0"/>
              <a:t>extremely</a:t>
            </a:r>
            <a:r>
              <a:rPr lang="it-IT" b="1" i="1" dirty="0" smtClean="0"/>
              <a:t> </a:t>
            </a:r>
            <a:r>
              <a:rPr lang="it-IT" b="1" i="1" dirty="0" err="1" smtClean="0"/>
              <a:t>low</a:t>
            </a:r>
            <a:r>
              <a:rPr lang="it-IT" b="1" i="1" dirty="0" smtClean="0"/>
              <a:t> </a:t>
            </a:r>
            <a:r>
              <a:rPr lang="it-IT" b="1" i="1" dirty="0" err="1" smtClean="0"/>
              <a:t>energy</a:t>
            </a:r>
            <a:r>
              <a:rPr lang="it-IT" b="1" i="1" dirty="0" smtClean="0"/>
              <a:t>)</a:t>
            </a:r>
            <a:endParaRPr lang="it-IT" b="1" i="1" dirty="0"/>
          </a:p>
        </p:txBody>
      </p:sp>
      <p:sp>
        <p:nvSpPr>
          <p:cNvPr id="163" name="CasellaDiTesto 162"/>
          <p:cNvSpPr txBox="1"/>
          <p:nvPr/>
        </p:nvSpPr>
        <p:spPr>
          <a:xfrm>
            <a:off x="-64518" y="4005000"/>
            <a:ext cx="532518" cy="369332"/>
          </a:xfrm>
          <a:prstGeom prst="rect">
            <a:avLst/>
          </a:prstGeom>
          <a:noFill/>
        </p:spPr>
        <p:txBody>
          <a:bodyPr wrap="none" rtlCol="0">
            <a:spAutoFit/>
          </a:bodyPr>
          <a:lstStyle/>
          <a:p>
            <a:r>
              <a:rPr lang="en-US" dirty="0" smtClean="0"/>
              <a:t>E</a:t>
            </a:r>
            <a:r>
              <a:rPr lang="en-US" baseline="-25000" dirty="0" smtClean="0"/>
              <a:t>n+1</a:t>
            </a:r>
            <a:endParaRPr lang="en-US" baseline="-25000" dirty="0"/>
          </a:p>
        </p:txBody>
      </p:sp>
      <p:cxnSp>
        <p:nvCxnSpPr>
          <p:cNvPr id="164" name="Connettore 1 34"/>
          <p:cNvCxnSpPr>
            <a:endCxn id="128" idx="2"/>
          </p:cNvCxnSpPr>
          <p:nvPr/>
        </p:nvCxnSpPr>
        <p:spPr>
          <a:xfrm flipV="1">
            <a:off x="401700" y="4469103"/>
            <a:ext cx="467383" cy="543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5" name="Connettore 1 34"/>
          <p:cNvCxnSpPr>
            <a:endCxn id="133" idx="2"/>
          </p:cNvCxnSpPr>
          <p:nvPr/>
        </p:nvCxnSpPr>
        <p:spPr>
          <a:xfrm>
            <a:off x="410766" y="4237521"/>
            <a:ext cx="1371684" cy="1144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Connettore 1 34"/>
          <p:cNvCxnSpPr>
            <a:endCxn id="177" idx="2"/>
          </p:cNvCxnSpPr>
          <p:nvPr/>
        </p:nvCxnSpPr>
        <p:spPr>
          <a:xfrm>
            <a:off x="420568" y="6384707"/>
            <a:ext cx="453511"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8" name="Connettore 1 34"/>
          <p:cNvCxnSpPr>
            <a:endCxn id="178" idx="2"/>
          </p:cNvCxnSpPr>
          <p:nvPr/>
        </p:nvCxnSpPr>
        <p:spPr>
          <a:xfrm>
            <a:off x="396759" y="6213047"/>
            <a:ext cx="1351321" cy="1454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9" name="CasellaDiTesto 168"/>
          <p:cNvSpPr txBox="1"/>
          <p:nvPr/>
        </p:nvSpPr>
        <p:spPr>
          <a:xfrm>
            <a:off x="-50481" y="5928147"/>
            <a:ext cx="524503" cy="369332"/>
          </a:xfrm>
          <a:prstGeom prst="rect">
            <a:avLst/>
          </a:prstGeom>
          <a:noFill/>
        </p:spPr>
        <p:txBody>
          <a:bodyPr wrap="none" rtlCol="0">
            <a:spAutoFit/>
          </a:bodyPr>
          <a:lstStyle/>
          <a:p>
            <a:r>
              <a:rPr lang="en-US" dirty="0"/>
              <a:t>v</a:t>
            </a:r>
            <a:r>
              <a:rPr lang="en-US" baseline="-25000" dirty="0" smtClean="0"/>
              <a:t>n+1</a:t>
            </a:r>
            <a:endParaRPr lang="en-US" baseline="-25000" dirty="0"/>
          </a:p>
        </p:txBody>
      </p:sp>
      <p:sp>
        <p:nvSpPr>
          <p:cNvPr id="13" name="CasellaDiTesto 12"/>
          <p:cNvSpPr txBox="1"/>
          <p:nvPr/>
        </p:nvSpPr>
        <p:spPr>
          <a:xfrm>
            <a:off x="622706" y="2329561"/>
            <a:ext cx="551754" cy="276999"/>
          </a:xfrm>
          <a:prstGeom prst="rect">
            <a:avLst/>
          </a:prstGeom>
          <a:noFill/>
        </p:spPr>
        <p:txBody>
          <a:bodyPr wrap="none" rtlCol="0">
            <a:spAutoFit/>
          </a:bodyPr>
          <a:lstStyle/>
          <a:p>
            <a:r>
              <a:rPr lang="it-IT" sz="1200" dirty="0" smtClean="0"/>
              <a:t>Gap n</a:t>
            </a:r>
            <a:endParaRPr lang="it-IT" sz="1200" dirty="0"/>
          </a:p>
        </p:txBody>
      </p:sp>
      <p:sp>
        <p:nvSpPr>
          <p:cNvPr id="241" name="CasellaDiTesto 240"/>
          <p:cNvSpPr txBox="1"/>
          <p:nvPr/>
        </p:nvSpPr>
        <p:spPr>
          <a:xfrm>
            <a:off x="1541871" y="2295759"/>
            <a:ext cx="707245" cy="276999"/>
          </a:xfrm>
          <a:prstGeom prst="rect">
            <a:avLst/>
          </a:prstGeom>
          <a:noFill/>
        </p:spPr>
        <p:txBody>
          <a:bodyPr wrap="none" rtlCol="0">
            <a:spAutoFit/>
          </a:bodyPr>
          <a:lstStyle/>
          <a:p>
            <a:r>
              <a:rPr lang="it-IT" sz="1200" dirty="0" smtClean="0"/>
              <a:t>Gap n+1</a:t>
            </a:r>
            <a:endParaRPr lang="it-IT" sz="1200" dirty="0"/>
          </a:p>
        </p:txBody>
      </p:sp>
      <p:graphicFrame>
        <p:nvGraphicFramePr>
          <p:cNvPr id="242" name="Oggetto 241"/>
          <p:cNvGraphicFramePr>
            <a:graphicFrameLocks noChangeAspect="1"/>
          </p:cNvGraphicFramePr>
          <p:nvPr>
            <p:extLst/>
          </p:nvPr>
        </p:nvGraphicFramePr>
        <p:xfrm>
          <a:off x="4218765" y="5113185"/>
          <a:ext cx="209550" cy="280987"/>
        </p:xfrm>
        <a:graphic>
          <a:graphicData uri="http://schemas.openxmlformats.org/presentationml/2006/ole">
            <mc:AlternateContent xmlns:mc="http://schemas.openxmlformats.org/markup-compatibility/2006">
              <mc:Choice xmlns:v="urn:schemas-microsoft-com:vml" Requires="v">
                <p:oleObj spid="_x0000_s242791" name="Equazione" r:id="rId14" imgW="164880" imgH="228600" progId="Equation.3">
                  <p:embed/>
                </p:oleObj>
              </mc:Choice>
              <mc:Fallback>
                <p:oleObj name="Equazione" r:id="rId14" imgW="164880" imgH="228600" progId="Equation.3">
                  <p:embed/>
                  <p:pic>
                    <p:nvPicPr>
                      <p:cNvPr id="242" name="Oggetto 241"/>
                      <p:cNvPicPr>
                        <a:picLocks noChangeAspect="1" noChangeArrowheads="1"/>
                      </p:cNvPicPr>
                      <p:nvPr/>
                    </p:nvPicPr>
                    <p:blipFill>
                      <a:blip r:embed="rId15"/>
                      <a:srcRect/>
                      <a:stretch>
                        <a:fillRect/>
                      </a:stretch>
                    </p:blipFill>
                    <p:spPr bwMode="auto">
                      <a:xfrm>
                        <a:off x="4218765" y="5113185"/>
                        <a:ext cx="209550" cy="280987"/>
                      </a:xfrm>
                      <a:prstGeom prst="rect">
                        <a:avLst/>
                      </a:prstGeom>
                      <a:noFill/>
                    </p:spPr>
                  </p:pic>
                </p:oleObj>
              </mc:Fallback>
            </mc:AlternateContent>
          </a:graphicData>
        </a:graphic>
      </p:graphicFrame>
      <p:sp>
        <p:nvSpPr>
          <p:cNvPr id="243" name="Rettangolo 242"/>
          <p:cNvSpPr/>
          <p:nvPr/>
        </p:nvSpPr>
        <p:spPr>
          <a:xfrm>
            <a:off x="4316150" y="5097885"/>
            <a:ext cx="3575740" cy="276999"/>
          </a:xfrm>
          <a:prstGeom prst="rect">
            <a:avLst/>
          </a:prstGeom>
        </p:spPr>
        <p:txBody>
          <a:bodyPr wrap="square">
            <a:spAutoFit/>
          </a:bodyPr>
          <a:lstStyle/>
          <a:p>
            <a:pPr algn="just"/>
            <a:r>
              <a:rPr lang="en-US" sz="1200" dirty="0" smtClean="0">
                <a:sym typeface="Symbol"/>
              </a:rPr>
              <a:t>=average particle velocity between the gap n and n+1</a:t>
            </a:r>
            <a:endParaRPr lang="en-US" sz="1200" dirty="0"/>
          </a:p>
        </p:txBody>
      </p:sp>
      <p:sp>
        <p:nvSpPr>
          <p:cNvPr id="170" name="Figura a mano libera 169"/>
          <p:cNvSpPr/>
          <p:nvPr/>
        </p:nvSpPr>
        <p:spPr>
          <a:xfrm rot="10950799">
            <a:off x="762772" y="3359911"/>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Figura a mano libera 175"/>
          <p:cNvSpPr/>
          <p:nvPr/>
        </p:nvSpPr>
        <p:spPr>
          <a:xfrm>
            <a:off x="1687970" y="3001353"/>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5" name="Figura a mano libera 244"/>
          <p:cNvSpPr/>
          <p:nvPr/>
        </p:nvSpPr>
        <p:spPr>
          <a:xfrm rot="10950799">
            <a:off x="2678680" y="3371797"/>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7" name="Figura a mano libera 246"/>
          <p:cNvSpPr/>
          <p:nvPr/>
        </p:nvSpPr>
        <p:spPr>
          <a:xfrm>
            <a:off x="5224138" y="2979905"/>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8" name="Figura a mano libera 247"/>
          <p:cNvSpPr/>
          <p:nvPr/>
        </p:nvSpPr>
        <p:spPr>
          <a:xfrm rot="10950799">
            <a:off x="6159660" y="3350349"/>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9" name="Figura a mano libera 248"/>
          <p:cNvSpPr/>
          <p:nvPr/>
        </p:nvSpPr>
        <p:spPr>
          <a:xfrm>
            <a:off x="7149344" y="2979905"/>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Connettore 2 6"/>
          <p:cNvCxnSpPr/>
          <p:nvPr/>
        </p:nvCxnSpPr>
        <p:spPr>
          <a:xfrm flipV="1">
            <a:off x="915138" y="3146045"/>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0" name="Connettore 2 249"/>
          <p:cNvCxnSpPr/>
          <p:nvPr/>
        </p:nvCxnSpPr>
        <p:spPr>
          <a:xfrm flipV="1">
            <a:off x="1839902" y="3157189"/>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1" name="Connettore 2 250"/>
          <p:cNvCxnSpPr/>
          <p:nvPr/>
        </p:nvCxnSpPr>
        <p:spPr>
          <a:xfrm flipV="1">
            <a:off x="2821949" y="3157189"/>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90071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childTnLst>
                                </p:cTn>
                              </p:par>
                              <p:par>
                                <p:cTn id="8" presetID="10" presetClass="entr" presetSubtype="0" fill="hold" nodeType="withEffect">
                                  <p:stCondLst>
                                    <p:cond delay="0"/>
                                  </p:stCondLst>
                                  <p:childTnLst>
                                    <p:set>
                                      <p:cBhvr>
                                        <p:cTn id="9" dur="1" fill="hold">
                                          <p:stCondLst>
                                            <p:cond delay="0"/>
                                          </p:stCondLst>
                                        </p:cTn>
                                        <p:tgtEl>
                                          <p:spTgt spid="113"/>
                                        </p:tgtEl>
                                        <p:attrNameLst>
                                          <p:attrName>style.visibility</p:attrName>
                                        </p:attrNameLst>
                                      </p:cBhvr>
                                      <p:to>
                                        <p:strVal val="visible"/>
                                      </p:to>
                                    </p:set>
                                    <p:animEffect transition="in" filter="fade">
                                      <p:cBhvr>
                                        <p:cTn id="10" dur="500"/>
                                        <p:tgtEl>
                                          <p:spTgt spid="1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5"/>
                                        </p:tgtEl>
                                        <p:attrNameLst>
                                          <p:attrName>style.visibility</p:attrName>
                                        </p:attrNameLst>
                                      </p:cBhvr>
                                      <p:to>
                                        <p:strVal val="visible"/>
                                      </p:to>
                                    </p:set>
                                    <p:animEffect transition="in" filter="fade">
                                      <p:cBhvr>
                                        <p:cTn id="13" dur="500"/>
                                        <p:tgtEl>
                                          <p:spTgt spid="1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fade">
                                      <p:cBhvr>
                                        <p:cTn id="16" dur="500"/>
                                        <p:tgtEl>
                                          <p:spTgt spid="1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8"/>
                                        </p:tgtEl>
                                        <p:attrNameLst>
                                          <p:attrName>style.visibility</p:attrName>
                                        </p:attrNameLst>
                                      </p:cBhvr>
                                      <p:to>
                                        <p:strVal val="visible"/>
                                      </p:to>
                                    </p:set>
                                    <p:animEffect transition="in" filter="fade">
                                      <p:cBhvr>
                                        <p:cTn id="19" dur="500"/>
                                        <p:tgtEl>
                                          <p:spTgt spid="1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3"/>
                                        </p:tgtEl>
                                        <p:attrNameLst>
                                          <p:attrName>style.visibility</p:attrName>
                                        </p:attrNameLst>
                                      </p:cBhvr>
                                      <p:to>
                                        <p:strVal val="visible"/>
                                      </p:to>
                                    </p:set>
                                    <p:animEffect transition="in" filter="fade">
                                      <p:cBhvr>
                                        <p:cTn id="22" dur="500"/>
                                        <p:tgtEl>
                                          <p:spTgt spid="133"/>
                                        </p:tgtEl>
                                      </p:cBhvr>
                                    </p:animEffect>
                                  </p:childTnLst>
                                </p:cTn>
                              </p:par>
                              <p:par>
                                <p:cTn id="23" presetID="10" presetClass="entr" presetSubtype="0" fill="hold"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6"/>
                                        </p:tgtEl>
                                        <p:attrNameLst>
                                          <p:attrName>style.visibility</p:attrName>
                                        </p:attrNameLst>
                                      </p:cBhvr>
                                      <p:to>
                                        <p:strVal val="visible"/>
                                      </p:to>
                                    </p:set>
                                    <p:animEffect transition="in" filter="fade">
                                      <p:cBhvr>
                                        <p:cTn id="28" dur="500"/>
                                        <p:tgtEl>
                                          <p:spTgt spid="136"/>
                                        </p:tgtEl>
                                      </p:cBhvr>
                                    </p:animEffect>
                                  </p:childTnLst>
                                </p:cTn>
                              </p:par>
                              <p:par>
                                <p:cTn id="29" presetID="10"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par>
                                <p:cTn id="35" presetID="10"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nodeType="withEffect">
                                  <p:stCondLst>
                                    <p:cond delay="0"/>
                                  </p:stCondLst>
                                  <p:childTnLst>
                                    <p:set>
                                      <p:cBhvr>
                                        <p:cTn id="39" dur="1" fill="hold">
                                          <p:stCondLst>
                                            <p:cond delay="0"/>
                                          </p:stCondLst>
                                        </p:cTn>
                                        <p:tgtEl>
                                          <p:spTgt spid="149"/>
                                        </p:tgtEl>
                                        <p:attrNameLst>
                                          <p:attrName>style.visibility</p:attrName>
                                        </p:attrNameLst>
                                      </p:cBhvr>
                                      <p:to>
                                        <p:strVal val="visible"/>
                                      </p:to>
                                    </p:set>
                                    <p:animEffect transition="in" filter="fade">
                                      <p:cBhvr>
                                        <p:cTn id="40" dur="500"/>
                                        <p:tgtEl>
                                          <p:spTgt spid="149"/>
                                        </p:tgtEl>
                                      </p:cBhvr>
                                    </p:animEffect>
                                  </p:childTnLst>
                                </p:cTn>
                              </p:par>
                              <p:par>
                                <p:cTn id="41" presetID="10" presetClass="entr" presetSubtype="0" fill="hold" nodeType="withEffect">
                                  <p:stCondLst>
                                    <p:cond delay="0"/>
                                  </p:stCondLst>
                                  <p:childTnLst>
                                    <p:set>
                                      <p:cBhvr>
                                        <p:cTn id="42" dur="1" fill="hold">
                                          <p:stCondLst>
                                            <p:cond delay="0"/>
                                          </p:stCondLst>
                                        </p:cTn>
                                        <p:tgtEl>
                                          <p:spTgt spid="150"/>
                                        </p:tgtEl>
                                        <p:attrNameLst>
                                          <p:attrName>style.visibility</p:attrName>
                                        </p:attrNameLst>
                                      </p:cBhvr>
                                      <p:to>
                                        <p:strVal val="visible"/>
                                      </p:to>
                                    </p:set>
                                    <p:animEffect transition="in" filter="fade">
                                      <p:cBhvr>
                                        <p:cTn id="43" dur="500"/>
                                        <p:tgtEl>
                                          <p:spTgt spid="150"/>
                                        </p:tgtEl>
                                      </p:cBhvr>
                                    </p:animEffect>
                                  </p:childTnLst>
                                </p:cTn>
                              </p:par>
                              <p:par>
                                <p:cTn id="44" presetID="10" presetClass="entr" presetSubtype="0" fill="hold" nodeType="withEffect">
                                  <p:stCondLst>
                                    <p:cond delay="0"/>
                                  </p:stCondLst>
                                  <p:childTnLst>
                                    <p:set>
                                      <p:cBhvr>
                                        <p:cTn id="45" dur="1" fill="hold">
                                          <p:stCondLst>
                                            <p:cond delay="0"/>
                                          </p:stCondLst>
                                        </p:cTn>
                                        <p:tgtEl>
                                          <p:spTgt spid="152"/>
                                        </p:tgtEl>
                                        <p:attrNameLst>
                                          <p:attrName>style.visibility</p:attrName>
                                        </p:attrNameLst>
                                      </p:cBhvr>
                                      <p:to>
                                        <p:strVal val="visible"/>
                                      </p:to>
                                    </p:set>
                                    <p:animEffect transition="in" filter="fade">
                                      <p:cBhvr>
                                        <p:cTn id="46" dur="500"/>
                                        <p:tgtEl>
                                          <p:spTgt spid="152"/>
                                        </p:tgtEl>
                                      </p:cBhvr>
                                    </p:animEffect>
                                  </p:childTnLst>
                                </p:cTn>
                              </p:par>
                              <p:par>
                                <p:cTn id="47" presetID="10" presetClass="entr" presetSubtype="0" fill="hold"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par>
                                <p:cTn id="50" presetID="10" presetClass="entr" presetSubtype="0" fill="hold"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nodeType="withEffect">
                                  <p:stCondLst>
                                    <p:cond delay="0"/>
                                  </p:stCondLst>
                                  <p:childTnLst>
                                    <p:set>
                                      <p:cBhvr>
                                        <p:cTn id="54" dur="1" fill="hold">
                                          <p:stCondLst>
                                            <p:cond delay="0"/>
                                          </p:stCondLst>
                                        </p:cTn>
                                        <p:tgtEl>
                                          <p:spTgt spid="160"/>
                                        </p:tgtEl>
                                        <p:attrNameLst>
                                          <p:attrName>style.visibility</p:attrName>
                                        </p:attrNameLst>
                                      </p:cBhvr>
                                      <p:to>
                                        <p:strVal val="visible"/>
                                      </p:to>
                                    </p:set>
                                    <p:animEffect transition="in" filter="fade">
                                      <p:cBhvr>
                                        <p:cTn id="55" dur="500"/>
                                        <p:tgtEl>
                                          <p:spTgt spid="16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fade">
                                      <p:cBhvr>
                                        <p:cTn id="58" dur="500"/>
                                        <p:tgtEl>
                                          <p:spTgt spid="57"/>
                                        </p:tgtEl>
                                      </p:cBhvr>
                                    </p:animEffect>
                                  </p:childTnLst>
                                </p:cTn>
                              </p:par>
                              <p:par>
                                <p:cTn id="59" presetID="10" presetClass="entr" presetSubtype="0" fill="hold" nodeType="withEffect">
                                  <p:stCondLst>
                                    <p:cond delay="0"/>
                                  </p:stCondLst>
                                  <p:childTnLst>
                                    <p:set>
                                      <p:cBhvr>
                                        <p:cTn id="60" dur="1" fill="hold">
                                          <p:stCondLst>
                                            <p:cond delay="0"/>
                                          </p:stCondLst>
                                        </p:cTn>
                                        <p:tgtEl>
                                          <p:spTgt spid="171"/>
                                        </p:tgtEl>
                                        <p:attrNameLst>
                                          <p:attrName>style.visibility</p:attrName>
                                        </p:attrNameLst>
                                      </p:cBhvr>
                                      <p:to>
                                        <p:strVal val="visible"/>
                                      </p:to>
                                    </p:set>
                                    <p:animEffect transition="in" filter="fade">
                                      <p:cBhvr>
                                        <p:cTn id="61" dur="500"/>
                                        <p:tgtEl>
                                          <p:spTgt spid="171"/>
                                        </p:tgtEl>
                                      </p:cBhvr>
                                    </p:animEffect>
                                  </p:childTnLst>
                                </p:cTn>
                              </p:par>
                              <p:par>
                                <p:cTn id="62" presetID="10" presetClass="entr" presetSubtype="0" fill="hold" nodeType="withEffect">
                                  <p:stCondLst>
                                    <p:cond delay="0"/>
                                  </p:stCondLst>
                                  <p:childTnLst>
                                    <p:set>
                                      <p:cBhvr>
                                        <p:cTn id="63" dur="1" fill="hold">
                                          <p:stCondLst>
                                            <p:cond delay="0"/>
                                          </p:stCondLst>
                                        </p:cTn>
                                        <p:tgtEl>
                                          <p:spTgt spid="172"/>
                                        </p:tgtEl>
                                        <p:attrNameLst>
                                          <p:attrName>style.visibility</p:attrName>
                                        </p:attrNameLst>
                                      </p:cBhvr>
                                      <p:to>
                                        <p:strVal val="visible"/>
                                      </p:to>
                                    </p:set>
                                    <p:animEffect transition="in" filter="fade">
                                      <p:cBhvr>
                                        <p:cTn id="64" dur="500"/>
                                        <p:tgtEl>
                                          <p:spTgt spid="17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73"/>
                                        </p:tgtEl>
                                        <p:attrNameLst>
                                          <p:attrName>style.visibility</p:attrName>
                                        </p:attrNameLst>
                                      </p:cBhvr>
                                      <p:to>
                                        <p:strVal val="visible"/>
                                      </p:to>
                                    </p:set>
                                    <p:animEffect transition="in" filter="fade">
                                      <p:cBhvr>
                                        <p:cTn id="67" dur="500"/>
                                        <p:tgtEl>
                                          <p:spTgt spid="17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74"/>
                                        </p:tgtEl>
                                        <p:attrNameLst>
                                          <p:attrName>style.visibility</p:attrName>
                                        </p:attrNameLst>
                                      </p:cBhvr>
                                      <p:to>
                                        <p:strVal val="visible"/>
                                      </p:to>
                                    </p:set>
                                    <p:animEffect transition="in" filter="fade">
                                      <p:cBhvr>
                                        <p:cTn id="70" dur="500"/>
                                        <p:tgtEl>
                                          <p:spTgt spid="17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77"/>
                                        </p:tgtEl>
                                        <p:attrNameLst>
                                          <p:attrName>style.visibility</p:attrName>
                                        </p:attrNameLst>
                                      </p:cBhvr>
                                      <p:to>
                                        <p:strVal val="visible"/>
                                      </p:to>
                                    </p:set>
                                    <p:animEffect transition="in" filter="fade">
                                      <p:cBhvr>
                                        <p:cTn id="73" dur="500"/>
                                        <p:tgtEl>
                                          <p:spTgt spid="17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8"/>
                                        </p:tgtEl>
                                        <p:attrNameLst>
                                          <p:attrName>style.visibility</p:attrName>
                                        </p:attrNameLst>
                                      </p:cBhvr>
                                      <p:to>
                                        <p:strVal val="visible"/>
                                      </p:to>
                                    </p:set>
                                    <p:animEffect transition="in" filter="fade">
                                      <p:cBhvr>
                                        <p:cTn id="76" dur="500"/>
                                        <p:tgtEl>
                                          <p:spTgt spid="178"/>
                                        </p:tgtEl>
                                      </p:cBhvr>
                                    </p:animEffect>
                                  </p:childTnLst>
                                </p:cTn>
                              </p:par>
                              <p:par>
                                <p:cTn id="77" presetID="10" presetClass="entr" presetSubtype="0" fill="hold" nodeType="withEffect">
                                  <p:stCondLst>
                                    <p:cond delay="0"/>
                                  </p:stCondLst>
                                  <p:childTnLst>
                                    <p:set>
                                      <p:cBhvr>
                                        <p:cTn id="78" dur="1" fill="hold">
                                          <p:stCondLst>
                                            <p:cond delay="0"/>
                                          </p:stCondLst>
                                        </p:cTn>
                                        <p:tgtEl>
                                          <p:spTgt spid="179"/>
                                        </p:tgtEl>
                                        <p:attrNameLst>
                                          <p:attrName>style.visibility</p:attrName>
                                        </p:attrNameLst>
                                      </p:cBhvr>
                                      <p:to>
                                        <p:strVal val="visible"/>
                                      </p:to>
                                    </p:set>
                                    <p:animEffect transition="in" filter="fade">
                                      <p:cBhvr>
                                        <p:cTn id="79" dur="500"/>
                                        <p:tgtEl>
                                          <p:spTgt spid="17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11"/>
                                        </p:tgtEl>
                                        <p:attrNameLst>
                                          <p:attrName>style.visibility</p:attrName>
                                        </p:attrNameLst>
                                      </p:cBhvr>
                                      <p:to>
                                        <p:strVal val="visible"/>
                                      </p:to>
                                    </p:set>
                                    <p:animEffect transition="in" filter="fade">
                                      <p:cBhvr>
                                        <p:cTn id="82" dur="500"/>
                                        <p:tgtEl>
                                          <p:spTgt spid="211"/>
                                        </p:tgtEl>
                                      </p:cBhvr>
                                    </p:animEffect>
                                  </p:childTnLst>
                                </p:cTn>
                              </p:par>
                              <p:par>
                                <p:cTn id="83" presetID="10" presetClass="entr" presetSubtype="0" fill="hold" nodeType="withEffect">
                                  <p:stCondLst>
                                    <p:cond delay="0"/>
                                  </p:stCondLst>
                                  <p:childTnLst>
                                    <p:set>
                                      <p:cBhvr>
                                        <p:cTn id="84" dur="1" fill="hold">
                                          <p:stCondLst>
                                            <p:cond delay="0"/>
                                          </p:stCondLst>
                                        </p:cTn>
                                        <p:tgtEl>
                                          <p:spTgt spid="213"/>
                                        </p:tgtEl>
                                        <p:attrNameLst>
                                          <p:attrName>style.visibility</p:attrName>
                                        </p:attrNameLst>
                                      </p:cBhvr>
                                      <p:to>
                                        <p:strVal val="visible"/>
                                      </p:to>
                                    </p:set>
                                    <p:animEffect transition="in" filter="fade">
                                      <p:cBhvr>
                                        <p:cTn id="85" dur="500"/>
                                        <p:tgtEl>
                                          <p:spTgt spid="213"/>
                                        </p:tgtEl>
                                      </p:cBhvr>
                                    </p:animEffect>
                                  </p:childTnLst>
                                </p:cTn>
                              </p:par>
                              <p:par>
                                <p:cTn id="86" presetID="10" presetClass="entr" presetSubtype="0" fill="hold" nodeType="withEffect">
                                  <p:stCondLst>
                                    <p:cond delay="0"/>
                                  </p:stCondLst>
                                  <p:childTnLst>
                                    <p:set>
                                      <p:cBhvr>
                                        <p:cTn id="87" dur="1" fill="hold">
                                          <p:stCondLst>
                                            <p:cond delay="0"/>
                                          </p:stCondLst>
                                        </p:cTn>
                                        <p:tgtEl>
                                          <p:spTgt spid="214"/>
                                        </p:tgtEl>
                                        <p:attrNameLst>
                                          <p:attrName>style.visibility</p:attrName>
                                        </p:attrNameLst>
                                      </p:cBhvr>
                                      <p:to>
                                        <p:strVal val="visible"/>
                                      </p:to>
                                    </p:set>
                                    <p:animEffect transition="in" filter="fade">
                                      <p:cBhvr>
                                        <p:cTn id="88" dur="500"/>
                                        <p:tgtEl>
                                          <p:spTgt spid="214"/>
                                        </p:tgtEl>
                                      </p:cBhvr>
                                    </p:animEffect>
                                  </p:childTnLst>
                                </p:cTn>
                              </p:par>
                              <p:par>
                                <p:cTn id="89" presetID="10" presetClass="entr" presetSubtype="0" fill="hold" nodeType="withEffect">
                                  <p:stCondLst>
                                    <p:cond delay="0"/>
                                  </p:stCondLst>
                                  <p:childTnLst>
                                    <p:set>
                                      <p:cBhvr>
                                        <p:cTn id="90" dur="1" fill="hold">
                                          <p:stCondLst>
                                            <p:cond delay="0"/>
                                          </p:stCondLst>
                                        </p:cTn>
                                        <p:tgtEl>
                                          <p:spTgt spid="234"/>
                                        </p:tgtEl>
                                        <p:attrNameLst>
                                          <p:attrName>style.visibility</p:attrName>
                                        </p:attrNameLst>
                                      </p:cBhvr>
                                      <p:to>
                                        <p:strVal val="visible"/>
                                      </p:to>
                                    </p:set>
                                    <p:animEffect transition="in" filter="fade">
                                      <p:cBhvr>
                                        <p:cTn id="91" dur="500"/>
                                        <p:tgtEl>
                                          <p:spTgt spid="234"/>
                                        </p:tgtEl>
                                      </p:cBhvr>
                                    </p:animEffect>
                                  </p:childTnLst>
                                </p:cTn>
                              </p:par>
                              <p:par>
                                <p:cTn id="92" presetID="10" presetClass="entr" presetSubtype="0" fill="hold" nodeType="withEffect">
                                  <p:stCondLst>
                                    <p:cond delay="0"/>
                                  </p:stCondLst>
                                  <p:childTnLst>
                                    <p:set>
                                      <p:cBhvr>
                                        <p:cTn id="93" dur="1" fill="hold">
                                          <p:stCondLst>
                                            <p:cond delay="0"/>
                                          </p:stCondLst>
                                        </p:cTn>
                                        <p:tgtEl>
                                          <p:spTgt spid="235"/>
                                        </p:tgtEl>
                                        <p:attrNameLst>
                                          <p:attrName>style.visibility</p:attrName>
                                        </p:attrNameLst>
                                      </p:cBhvr>
                                      <p:to>
                                        <p:strVal val="visible"/>
                                      </p:to>
                                    </p:set>
                                    <p:animEffect transition="in" filter="fade">
                                      <p:cBhvr>
                                        <p:cTn id="94" dur="500"/>
                                        <p:tgtEl>
                                          <p:spTgt spid="235"/>
                                        </p:tgtEl>
                                      </p:cBhvr>
                                    </p:animEffect>
                                  </p:childTnLst>
                                </p:cTn>
                              </p:par>
                              <p:par>
                                <p:cTn id="95" presetID="10" presetClass="entr" presetSubtype="0" fill="hold" nodeType="withEffect">
                                  <p:stCondLst>
                                    <p:cond delay="0"/>
                                  </p:stCondLst>
                                  <p:childTnLst>
                                    <p:set>
                                      <p:cBhvr>
                                        <p:cTn id="96" dur="1" fill="hold">
                                          <p:stCondLst>
                                            <p:cond delay="0"/>
                                          </p:stCondLst>
                                        </p:cTn>
                                        <p:tgtEl>
                                          <p:spTgt spid="239"/>
                                        </p:tgtEl>
                                        <p:attrNameLst>
                                          <p:attrName>style.visibility</p:attrName>
                                        </p:attrNameLst>
                                      </p:cBhvr>
                                      <p:to>
                                        <p:strVal val="visible"/>
                                      </p:to>
                                    </p:set>
                                    <p:animEffect transition="in" filter="fade">
                                      <p:cBhvr>
                                        <p:cTn id="97" dur="500"/>
                                        <p:tgtEl>
                                          <p:spTgt spid="239"/>
                                        </p:tgtEl>
                                      </p:cBhvr>
                                    </p:animEffect>
                                  </p:childTnLst>
                                </p:cTn>
                              </p:par>
                              <p:par>
                                <p:cTn id="98" presetID="10" presetClass="entr" presetSubtype="0" fill="hold" nodeType="withEffect">
                                  <p:stCondLst>
                                    <p:cond delay="0"/>
                                  </p:stCondLst>
                                  <p:childTnLst>
                                    <p:set>
                                      <p:cBhvr>
                                        <p:cTn id="99" dur="1" fill="hold">
                                          <p:stCondLst>
                                            <p:cond delay="0"/>
                                          </p:stCondLst>
                                        </p:cTn>
                                        <p:tgtEl>
                                          <p:spTgt spid="240"/>
                                        </p:tgtEl>
                                        <p:attrNameLst>
                                          <p:attrName>style.visibility</p:attrName>
                                        </p:attrNameLst>
                                      </p:cBhvr>
                                      <p:to>
                                        <p:strVal val="visible"/>
                                      </p:to>
                                    </p:set>
                                    <p:animEffect transition="in" filter="fade">
                                      <p:cBhvr>
                                        <p:cTn id="100" dur="500"/>
                                        <p:tgtEl>
                                          <p:spTgt spid="240"/>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19"/>
                                        </p:tgtEl>
                                        <p:attrNameLst>
                                          <p:attrName>style.visibility</p:attrName>
                                        </p:attrNameLst>
                                      </p:cBhvr>
                                      <p:to>
                                        <p:strVal val="visible"/>
                                      </p:to>
                                    </p:set>
                                    <p:animEffect transition="in" filter="fade">
                                      <p:cBhvr>
                                        <p:cTn id="103" dur="500"/>
                                        <p:tgtEl>
                                          <p:spTgt spid="119"/>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5"/>
                                        </p:tgtEl>
                                        <p:attrNameLst>
                                          <p:attrName>style.visibility</p:attrName>
                                        </p:attrNameLst>
                                      </p:cBhvr>
                                      <p:to>
                                        <p:strVal val="visible"/>
                                      </p:to>
                                    </p:set>
                                    <p:animEffect transition="in" filter="fade">
                                      <p:cBhvr>
                                        <p:cTn id="106" dur="500"/>
                                        <p:tgtEl>
                                          <p:spTgt spid="175"/>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63"/>
                                        </p:tgtEl>
                                        <p:attrNameLst>
                                          <p:attrName>style.visibility</p:attrName>
                                        </p:attrNameLst>
                                      </p:cBhvr>
                                      <p:to>
                                        <p:strVal val="visible"/>
                                      </p:to>
                                    </p:set>
                                    <p:animEffect transition="in" filter="fade">
                                      <p:cBhvr>
                                        <p:cTn id="109" dur="500"/>
                                        <p:tgtEl>
                                          <p:spTgt spid="163"/>
                                        </p:tgtEl>
                                      </p:cBhvr>
                                    </p:animEffect>
                                  </p:childTnLst>
                                </p:cTn>
                              </p:par>
                              <p:par>
                                <p:cTn id="110" presetID="10" presetClass="entr" presetSubtype="0" fill="hold" nodeType="withEffect">
                                  <p:stCondLst>
                                    <p:cond delay="0"/>
                                  </p:stCondLst>
                                  <p:childTnLst>
                                    <p:set>
                                      <p:cBhvr>
                                        <p:cTn id="111" dur="1" fill="hold">
                                          <p:stCondLst>
                                            <p:cond delay="0"/>
                                          </p:stCondLst>
                                        </p:cTn>
                                        <p:tgtEl>
                                          <p:spTgt spid="164"/>
                                        </p:tgtEl>
                                        <p:attrNameLst>
                                          <p:attrName>style.visibility</p:attrName>
                                        </p:attrNameLst>
                                      </p:cBhvr>
                                      <p:to>
                                        <p:strVal val="visible"/>
                                      </p:to>
                                    </p:set>
                                    <p:animEffect transition="in" filter="fade">
                                      <p:cBhvr>
                                        <p:cTn id="112" dur="500"/>
                                        <p:tgtEl>
                                          <p:spTgt spid="164"/>
                                        </p:tgtEl>
                                      </p:cBhvr>
                                    </p:animEffect>
                                  </p:childTnLst>
                                </p:cTn>
                              </p:par>
                              <p:par>
                                <p:cTn id="113" presetID="10" presetClass="entr" presetSubtype="0" fill="hold" nodeType="withEffect">
                                  <p:stCondLst>
                                    <p:cond delay="0"/>
                                  </p:stCondLst>
                                  <p:childTnLst>
                                    <p:set>
                                      <p:cBhvr>
                                        <p:cTn id="114" dur="1" fill="hold">
                                          <p:stCondLst>
                                            <p:cond delay="0"/>
                                          </p:stCondLst>
                                        </p:cTn>
                                        <p:tgtEl>
                                          <p:spTgt spid="165"/>
                                        </p:tgtEl>
                                        <p:attrNameLst>
                                          <p:attrName>style.visibility</p:attrName>
                                        </p:attrNameLst>
                                      </p:cBhvr>
                                      <p:to>
                                        <p:strVal val="visible"/>
                                      </p:to>
                                    </p:set>
                                    <p:animEffect transition="in" filter="fade">
                                      <p:cBhvr>
                                        <p:cTn id="115" dur="500"/>
                                        <p:tgtEl>
                                          <p:spTgt spid="165"/>
                                        </p:tgtEl>
                                      </p:cBhvr>
                                    </p:animEffect>
                                  </p:childTnLst>
                                </p:cTn>
                              </p:par>
                              <p:par>
                                <p:cTn id="116" presetID="10" presetClass="entr" presetSubtype="0" fill="hold" nodeType="withEffect">
                                  <p:stCondLst>
                                    <p:cond delay="0"/>
                                  </p:stCondLst>
                                  <p:childTnLst>
                                    <p:set>
                                      <p:cBhvr>
                                        <p:cTn id="117" dur="1" fill="hold">
                                          <p:stCondLst>
                                            <p:cond delay="0"/>
                                          </p:stCondLst>
                                        </p:cTn>
                                        <p:tgtEl>
                                          <p:spTgt spid="167"/>
                                        </p:tgtEl>
                                        <p:attrNameLst>
                                          <p:attrName>style.visibility</p:attrName>
                                        </p:attrNameLst>
                                      </p:cBhvr>
                                      <p:to>
                                        <p:strVal val="visible"/>
                                      </p:to>
                                    </p:set>
                                    <p:animEffect transition="in" filter="fade">
                                      <p:cBhvr>
                                        <p:cTn id="118" dur="500"/>
                                        <p:tgtEl>
                                          <p:spTgt spid="167"/>
                                        </p:tgtEl>
                                      </p:cBhvr>
                                    </p:animEffect>
                                  </p:childTnLst>
                                </p:cTn>
                              </p:par>
                              <p:par>
                                <p:cTn id="119" presetID="10" presetClass="entr" presetSubtype="0" fill="hold" nodeType="withEffect">
                                  <p:stCondLst>
                                    <p:cond delay="0"/>
                                  </p:stCondLst>
                                  <p:childTnLst>
                                    <p:set>
                                      <p:cBhvr>
                                        <p:cTn id="120" dur="1" fill="hold">
                                          <p:stCondLst>
                                            <p:cond delay="0"/>
                                          </p:stCondLst>
                                        </p:cTn>
                                        <p:tgtEl>
                                          <p:spTgt spid="168"/>
                                        </p:tgtEl>
                                        <p:attrNameLst>
                                          <p:attrName>style.visibility</p:attrName>
                                        </p:attrNameLst>
                                      </p:cBhvr>
                                      <p:to>
                                        <p:strVal val="visible"/>
                                      </p:to>
                                    </p:set>
                                    <p:animEffect transition="in" filter="fade">
                                      <p:cBhvr>
                                        <p:cTn id="121" dur="500"/>
                                        <p:tgtEl>
                                          <p:spTgt spid="168"/>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69"/>
                                        </p:tgtEl>
                                        <p:attrNameLst>
                                          <p:attrName>style.visibility</p:attrName>
                                        </p:attrNameLst>
                                      </p:cBhvr>
                                      <p:to>
                                        <p:strVal val="visible"/>
                                      </p:to>
                                    </p:set>
                                    <p:animEffect transition="in" filter="fade">
                                      <p:cBhvr>
                                        <p:cTn id="124" dur="500"/>
                                        <p:tgtEl>
                                          <p:spTgt spid="169"/>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fade">
                                      <p:cBhvr>
                                        <p:cTn id="129" dur="500"/>
                                        <p:tgtEl>
                                          <p:spTgt spid="95"/>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97"/>
                                        </p:tgtEl>
                                        <p:attrNameLst>
                                          <p:attrName>style.visibility</p:attrName>
                                        </p:attrNameLst>
                                      </p:cBhvr>
                                      <p:to>
                                        <p:strVal val="visible"/>
                                      </p:to>
                                    </p:set>
                                    <p:animEffect transition="in" filter="fade">
                                      <p:cBhvr>
                                        <p:cTn id="132" dur="500"/>
                                        <p:tgtEl>
                                          <p:spTgt spid="97"/>
                                        </p:tgtEl>
                                      </p:cBhvr>
                                    </p:animEffect>
                                  </p:childTnLst>
                                </p:cTn>
                              </p:par>
                              <p:par>
                                <p:cTn id="133" presetID="10" presetClass="entr" presetSubtype="0" fill="hold" nodeType="withEffect">
                                  <p:stCondLst>
                                    <p:cond delay="0"/>
                                  </p:stCondLst>
                                  <p:childTnLst>
                                    <p:set>
                                      <p:cBhvr>
                                        <p:cTn id="134" dur="1" fill="hold">
                                          <p:stCondLst>
                                            <p:cond delay="0"/>
                                          </p:stCondLst>
                                        </p:cTn>
                                        <p:tgtEl>
                                          <p:spTgt spid="100"/>
                                        </p:tgtEl>
                                        <p:attrNameLst>
                                          <p:attrName>style.visibility</p:attrName>
                                        </p:attrNameLst>
                                      </p:cBhvr>
                                      <p:to>
                                        <p:strVal val="visible"/>
                                      </p:to>
                                    </p:set>
                                    <p:animEffect transition="in" filter="fade">
                                      <p:cBhvr>
                                        <p:cTn id="135" dur="500"/>
                                        <p:tgtEl>
                                          <p:spTgt spid="100"/>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101"/>
                                        </p:tgtEl>
                                        <p:attrNameLst>
                                          <p:attrName>style.visibility</p:attrName>
                                        </p:attrNameLst>
                                      </p:cBhvr>
                                      <p:to>
                                        <p:strVal val="visible"/>
                                      </p:to>
                                    </p:set>
                                    <p:animEffect transition="in" filter="fade">
                                      <p:cBhvr>
                                        <p:cTn id="138" dur="500"/>
                                        <p:tgtEl>
                                          <p:spTgt spid="101"/>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03"/>
                                        </p:tgtEl>
                                        <p:attrNameLst>
                                          <p:attrName>style.visibility</p:attrName>
                                        </p:attrNameLst>
                                      </p:cBhvr>
                                      <p:to>
                                        <p:strVal val="visible"/>
                                      </p:to>
                                    </p:set>
                                    <p:animEffect transition="in" filter="fade">
                                      <p:cBhvr>
                                        <p:cTn id="141" dur="500"/>
                                        <p:tgtEl>
                                          <p:spTgt spid="103"/>
                                        </p:tgtEl>
                                      </p:cBhvr>
                                    </p:animEffect>
                                  </p:childTnLst>
                                </p:cTn>
                              </p:par>
                              <p:par>
                                <p:cTn id="142" presetID="10" presetClass="entr" presetSubtype="0" fill="hold" nodeType="withEffect">
                                  <p:stCondLst>
                                    <p:cond delay="0"/>
                                  </p:stCondLst>
                                  <p:childTnLst>
                                    <p:set>
                                      <p:cBhvr>
                                        <p:cTn id="143" dur="1" fill="hold">
                                          <p:stCondLst>
                                            <p:cond delay="0"/>
                                          </p:stCondLst>
                                        </p:cTn>
                                        <p:tgtEl>
                                          <p:spTgt spid="106"/>
                                        </p:tgtEl>
                                        <p:attrNameLst>
                                          <p:attrName>style.visibility</p:attrName>
                                        </p:attrNameLst>
                                      </p:cBhvr>
                                      <p:to>
                                        <p:strVal val="visible"/>
                                      </p:to>
                                    </p:set>
                                    <p:animEffect transition="in" filter="fade">
                                      <p:cBhvr>
                                        <p:cTn id="144" dur="500"/>
                                        <p:tgtEl>
                                          <p:spTgt spid="106"/>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244"/>
                                        </p:tgtEl>
                                        <p:attrNameLst>
                                          <p:attrName>style.visibility</p:attrName>
                                        </p:attrNameLst>
                                      </p:cBhvr>
                                      <p:to>
                                        <p:strVal val="visible"/>
                                      </p:to>
                                    </p:set>
                                    <p:animEffect transition="in" filter="fade">
                                      <p:cBhvr>
                                        <p:cTn id="147" dur="500"/>
                                        <p:tgtEl>
                                          <p:spTgt spid="244"/>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4"/>
                                        </p:tgtEl>
                                        <p:attrNameLst>
                                          <p:attrName>style.visibility</p:attrName>
                                        </p:attrNameLst>
                                      </p:cBhvr>
                                      <p:to>
                                        <p:strVal val="visible"/>
                                      </p:to>
                                    </p:set>
                                    <p:animEffect transition="in" filter="fade">
                                      <p:cBhvr>
                                        <p:cTn id="150" dur="500"/>
                                        <p:tgtEl>
                                          <p:spTgt spid="4"/>
                                        </p:tgtEl>
                                      </p:cBhvr>
                                    </p:animEffect>
                                  </p:childTnLst>
                                </p:cTn>
                              </p:par>
                              <p:par>
                                <p:cTn id="151" presetID="10" presetClass="entr" presetSubtype="0" fill="hold" nodeType="withEffect">
                                  <p:stCondLst>
                                    <p:cond delay="0"/>
                                  </p:stCondLst>
                                  <p:childTnLst>
                                    <p:set>
                                      <p:cBhvr>
                                        <p:cTn id="152" dur="1" fill="hold">
                                          <p:stCondLst>
                                            <p:cond delay="0"/>
                                          </p:stCondLst>
                                        </p:cTn>
                                        <p:tgtEl>
                                          <p:spTgt spid="242"/>
                                        </p:tgtEl>
                                        <p:attrNameLst>
                                          <p:attrName>style.visibility</p:attrName>
                                        </p:attrNameLst>
                                      </p:cBhvr>
                                      <p:to>
                                        <p:strVal val="visible"/>
                                      </p:to>
                                    </p:set>
                                    <p:animEffect transition="in" filter="fade">
                                      <p:cBhvr>
                                        <p:cTn id="153" dur="500"/>
                                        <p:tgtEl>
                                          <p:spTgt spid="242"/>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243"/>
                                        </p:tgtEl>
                                        <p:attrNameLst>
                                          <p:attrName>style.visibility</p:attrName>
                                        </p:attrNameLst>
                                      </p:cBhvr>
                                      <p:to>
                                        <p:strVal val="visible"/>
                                      </p:to>
                                    </p:set>
                                    <p:animEffect transition="in" filter="fade">
                                      <p:cBhvr>
                                        <p:cTn id="156" dur="5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7" grpId="0"/>
      <p:bldP spid="119" grpId="0"/>
      <p:bldP spid="128" grpId="0" animBg="1"/>
      <p:bldP spid="133" grpId="0" animBg="1"/>
      <p:bldP spid="136" grpId="0" animBg="1"/>
      <p:bldP spid="57" grpId="0"/>
      <p:bldP spid="173" grpId="0"/>
      <p:bldP spid="174" grpId="0"/>
      <p:bldP spid="175" grpId="0"/>
      <p:bldP spid="177" grpId="0" animBg="1"/>
      <p:bldP spid="178" grpId="0" animBg="1"/>
      <p:bldP spid="211" grpId="0" animBg="1"/>
      <p:bldP spid="97" grpId="0"/>
      <p:bldP spid="101" grpId="0" animBg="1"/>
      <p:bldP spid="103" grpId="0"/>
      <p:bldP spid="244" grpId="0" animBg="1"/>
      <p:bldP spid="4" grpId="0"/>
      <p:bldP spid="163" grpId="0"/>
      <p:bldP spid="169" grpId="0"/>
      <p:bldP spid="24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orma a L 93"/>
          <p:cNvSpPr/>
          <p:nvPr/>
        </p:nvSpPr>
        <p:spPr>
          <a:xfrm rot="5400000">
            <a:off x="7674431" y="5023056"/>
            <a:ext cx="689610" cy="519787"/>
          </a:xfrm>
          <a:prstGeom prst="corner">
            <a:avLst>
              <a:gd name="adj1" fmla="val 19263"/>
              <a:gd name="adj2" fmla="val 1814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1" name="Gruppo 90"/>
          <p:cNvGrpSpPr/>
          <p:nvPr/>
        </p:nvGrpSpPr>
        <p:grpSpPr>
          <a:xfrm>
            <a:off x="8053862" y="4832049"/>
            <a:ext cx="322308" cy="300990"/>
            <a:chOff x="5180833" y="4861042"/>
            <a:chExt cx="322308" cy="300990"/>
          </a:xfrm>
        </p:grpSpPr>
        <p:sp>
          <p:nvSpPr>
            <p:cNvPr id="92" name="Ovale 91"/>
            <p:cNvSpPr/>
            <p:nvPr/>
          </p:nvSpPr>
          <p:spPr>
            <a:xfrm>
              <a:off x="5180833" y="4861042"/>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igura a mano libera 92"/>
            <p:cNvSpPr/>
            <p:nvPr/>
          </p:nvSpPr>
          <p:spPr>
            <a:xfrm>
              <a:off x="5242477" y="4955961"/>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 name="Rectangle 12"/>
          <p:cNvSpPr>
            <a:spLocks noChangeArrowheads="1"/>
          </p:cNvSpPr>
          <p:nvPr/>
        </p:nvSpPr>
        <p:spPr bwMode="auto">
          <a:xfrm>
            <a:off x="0" y="19288"/>
            <a:ext cx="9176497" cy="428625"/>
          </a:xfrm>
          <a:prstGeom prst="rect">
            <a:avLst/>
          </a:prstGeom>
          <a:noFill/>
          <a:ln w="9525">
            <a:noFill/>
            <a:miter lim="800000"/>
            <a:headEnd/>
            <a:tailEnd/>
          </a:ln>
          <a:effectLst/>
        </p:spPr>
        <p:txBody>
          <a:bodyPr anchor="ctr"/>
          <a:lstStyle/>
          <a:p>
            <a:pPr algn="ctr"/>
            <a:r>
              <a:rPr lang="en-US" altLang="en-US" sz="2800" b="1" cap="all" dirty="0" smtClean="0"/>
              <a:t>ACCELERATION WITH HIGH </a:t>
            </a:r>
            <a:r>
              <a:rPr lang="en-US" altLang="en-US" sz="2800" b="1" cap="all" dirty="0" err="1" smtClean="0"/>
              <a:t>rf</a:t>
            </a:r>
            <a:r>
              <a:rPr lang="en-US" altLang="en-US" sz="2800" b="1" cap="all" dirty="0" smtClean="0"/>
              <a:t> FREQUENCIES: RF CAVITIES</a:t>
            </a:r>
            <a:endParaRPr lang="en-US" altLang="en-US" sz="2800" b="1" cap="all" dirty="0"/>
          </a:p>
        </p:txBody>
      </p:sp>
      <p:sp>
        <p:nvSpPr>
          <p:cNvPr id="3" name="CasellaDiTesto 2"/>
          <p:cNvSpPr txBox="1"/>
          <p:nvPr/>
        </p:nvSpPr>
        <p:spPr>
          <a:xfrm>
            <a:off x="0" y="536377"/>
            <a:ext cx="6413102" cy="338554"/>
          </a:xfrm>
          <a:prstGeom prst="rect">
            <a:avLst/>
          </a:prstGeom>
          <a:noFill/>
        </p:spPr>
        <p:txBody>
          <a:bodyPr wrap="none" rtlCol="0">
            <a:spAutoFit/>
          </a:bodyPr>
          <a:lstStyle/>
          <a:p>
            <a:r>
              <a:rPr lang="en-US" sz="1600" dirty="0" smtClean="0"/>
              <a:t>There are two important </a:t>
            </a:r>
            <a:r>
              <a:rPr lang="en-US" sz="1600" b="1" dirty="0" smtClean="0"/>
              <a:t>consequences</a:t>
            </a:r>
            <a:r>
              <a:rPr lang="en-US" sz="1600" dirty="0" smtClean="0"/>
              <a:t> of the previous obtained formulae:</a:t>
            </a:r>
          </a:p>
        </p:txBody>
      </p:sp>
      <p:sp>
        <p:nvSpPr>
          <p:cNvPr id="4" name="CasellaDiTesto 3"/>
          <p:cNvSpPr txBox="1"/>
          <p:nvPr/>
        </p:nvSpPr>
        <p:spPr>
          <a:xfrm>
            <a:off x="2423160" y="1021458"/>
            <a:ext cx="6720840" cy="830997"/>
          </a:xfrm>
          <a:prstGeom prst="rect">
            <a:avLst/>
          </a:prstGeom>
          <a:noFill/>
        </p:spPr>
        <p:txBody>
          <a:bodyPr wrap="square" rtlCol="0">
            <a:spAutoFit/>
          </a:bodyPr>
          <a:lstStyle/>
          <a:p>
            <a:pPr algn="just"/>
            <a:r>
              <a:rPr lang="en-US" sz="1600" dirty="0" smtClean="0"/>
              <a:t>The </a:t>
            </a:r>
            <a:r>
              <a:rPr lang="en-US" sz="1600" dirty="0"/>
              <a:t>condition </a:t>
            </a:r>
            <a:r>
              <a:rPr lang="en-US" sz="1600" b="1" dirty="0"/>
              <a:t>L</a:t>
            </a:r>
            <a:r>
              <a:rPr lang="en-US" sz="1600" b="1" baseline="-25000" dirty="0"/>
              <a:t>n</a:t>
            </a:r>
            <a:r>
              <a:rPr lang="en-US" sz="1600" b="1" dirty="0"/>
              <a:t>&lt;&lt;</a:t>
            </a:r>
            <a:r>
              <a:rPr lang="en-US" sz="1600" b="1" dirty="0">
                <a:sym typeface="Symbol" pitchFamily="18" charset="2"/>
              </a:rPr>
              <a:t></a:t>
            </a:r>
            <a:r>
              <a:rPr lang="en-US" sz="1600" b="1" baseline="-25000" dirty="0"/>
              <a:t>RF</a:t>
            </a:r>
            <a:r>
              <a:rPr lang="en-US" sz="1600" b="1" dirty="0"/>
              <a:t> </a:t>
            </a:r>
            <a:r>
              <a:rPr lang="en-US" sz="1600" dirty="0"/>
              <a:t>(necessary to model the tube as an </a:t>
            </a:r>
            <a:r>
              <a:rPr lang="en-US" sz="1600" b="1" dirty="0"/>
              <a:t>equipotential region</a:t>
            </a:r>
            <a:r>
              <a:rPr lang="en-US" sz="1600" dirty="0"/>
              <a:t>) requires </a:t>
            </a:r>
            <a:r>
              <a:rPr lang="en-US" sz="1600" dirty="0">
                <a:sym typeface="Symbol" pitchFamily="18" charset="2"/>
              </a:rPr>
              <a:t></a:t>
            </a:r>
            <a:r>
              <a:rPr lang="en-US" sz="1600" dirty="0"/>
              <a:t>&lt;&lt;1. </a:t>
            </a:r>
            <a:r>
              <a:rPr lang="en-US" sz="1600" dirty="0" smtClean="0">
                <a:sym typeface="Symbol"/>
              </a:rPr>
              <a:t></a:t>
            </a:r>
            <a:r>
              <a:rPr lang="en-US" sz="1600" dirty="0" smtClean="0"/>
              <a:t>The </a:t>
            </a:r>
            <a:r>
              <a:rPr lang="en-US" sz="1600" dirty="0" err="1"/>
              <a:t>Wideröe</a:t>
            </a:r>
            <a:r>
              <a:rPr lang="en-US" sz="1600" dirty="0"/>
              <a:t> technique can </a:t>
            </a:r>
            <a:r>
              <a:rPr lang="en-US" sz="1600" b="1" dirty="0"/>
              <a:t>not be applied to relativistic </a:t>
            </a:r>
            <a:r>
              <a:rPr lang="en-US" sz="1600" b="1" dirty="0" smtClean="0"/>
              <a:t>particles</a:t>
            </a:r>
            <a:r>
              <a:rPr lang="en-US" sz="1600" dirty="0" smtClean="0"/>
              <a:t>. </a:t>
            </a:r>
            <a:endParaRPr lang="en-US" sz="1600" dirty="0"/>
          </a:p>
        </p:txBody>
      </p:sp>
      <p:graphicFrame>
        <p:nvGraphicFramePr>
          <p:cNvPr id="5" name="Oggetto 4"/>
          <p:cNvGraphicFramePr>
            <a:graphicFrameLocks noChangeAspect="1"/>
          </p:cNvGraphicFramePr>
          <p:nvPr>
            <p:extLst/>
          </p:nvPr>
        </p:nvGraphicFramePr>
        <p:xfrm>
          <a:off x="333375" y="1155700"/>
          <a:ext cx="1276350" cy="596900"/>
        </p:xfrm>
        <a:graphic>
          <a:graphicData uri="http://schemas.openxmlformats.org/presentationml/2006/ole">
            <mc:AlternateContent xmlns:mc="http://schemas.openxmlformats.org/markup-compatibility/2006">
              <mc:Choice xmlns:v="urn:schemas-microsoft-com:vml" Requires="v">
                <p:oleObj spid="_x0000_s228426" name="Equazione" r:id="rId3" imgW="825480" imgH="393480" progId="Equation.3">
                  <p:embed/>
                </p:oleObj>
              </mc:Choice>
              <mc:Fallback>
                <p:oleObj name="Equazione" r:id="rId3" imgW="825480" imgH="393480" progId="Equation.3">
                  <p:embed/>
                  <p:pic>
                    <p:nvPicPr>
                      <p:cNvPr id="5" name="Oggetto 4"/>
                      <p:cNvPicPr>
                        <a:picLocks noChangeAspect="1" noChangeArrowheads="1"/>
                      </p:cNvPicPr>
                      <p:nvPr/>
                    </p:nvPicPr>
                    <p:blipFill>
                      <a:blip r:embed="rId4"/>
                      <a:srcRect/>
                      <a:stretch>
                        <a:fillRect/>
                      </a:stretch>
                    </p:blipFill>
                    <p:spPr bwMode="auto">
                      <a:xfrm>
                        <a:off x="333375" y="1155700"/>
                        <a:ext cx="1276350" cy="5969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Freccia a destra 5"/>
          <p:cNvSpPr/>
          <p:nvPr/>
        </p:nvSpPr>
        <p:spPr>
          <a:xfrm>
            <a:off x="1892808" y="1235789"/>
            <a:ext cx="356616" cy="4023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ggetto 6"/>
          <p:cNvGraphicFramePr>
            <a:graphicFrameLocks noChangeAspect="1"/>
          </p:cNvGraphicFramePr>
          <p:nvPr>
            <p:extLst/>
          </p:nvPr>
        </p:nvGraphicFramePr>
        <p:xfrm>
          <a:off x="115888" y="2179638"/>
          <a:ext cx="2770187" cy="655637"/>
        </p:xfrm>
        <a:graphic>
          <a:graphicData uri="http://schemas.openxmlformats.org/presentationml/2006/ole">
            <mc:AlternateContent xmlns:mc="http://schemas.openxmlformats.org/markup-compatibility/2006">
              <mc:Choice xmlns:v="urn:schemas-microsoft-com:vml" Requires="v">
                <p:oleObj spid="_x0000_s228427" name="Equazione" r:id="rId5" imgW="1790640" imgH="431640" progId="Equation.3">
                  <p:embed/>
                </p:oleObj>
              </mc:Choice>
              <mc:Fallback>
                <p:oleObj name="Equazione" r:id="rId5" imgW="1790640" imgH="431640" progId="Equation.3">
                  <p:embed/>
                  <p:pic>
                    <p:nvPicPr>
                      <p:cNvPr id="7" name="Oggetto 6"/>
                      <p:cNvPicPr>
                        <a:picLocks noChangeAspect="1" noChangeArrowheads="1"/>
                      </p:cNvPicPr>
                      <p:nvPr/>
                    </p:nvPicPr>
                    <p:blipFill>
                      <a:blip r:embed="rId6"/>
                      <a:srcRect/>
                      <a:stretch>
                        <a:fillRect/>
                      </a:stretch>
                    </p:blipFill>
                    <p:spPr bwMode="auto">
                      <a:xfrm>
                        <a:off x="115888" y="2179638"/>
                        <a:ext cx="2770187" cy="655637"/>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Freccia a destra 7"/>
          <p:cNvSpPr/>
          <p:nvPr/>
        </p:nvSpPr>
        <p:spPr>
          <a:xfrm>
            <a:off x="2991214" y="2291746"/>
            <a:ext cx="356616" cy="4023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sellaDiTesto 9"/>
          <p:cNvSpPr txBox="1"/>
          <p:nvPr/>
        </p:nvSpPr>
        <p:spPr>
          <a:xfrm>
            <a:off x="3275819" y="1965148"/>
            <a:ext cx="5900677" cy="1077218"/>
          </a:xfrm>
          <a:prstGeom prst="rect">
            <a:avLst/>
          </a:prstGeom>
          <a:noFill/>
        </p:spPr>
        <p:txBody>
          <a:bodyPr wrap="square" rtlCol="0">
            <a:spAutoFit/>
          </a:bodyPr>
          <a:lstStyle/>
          <a:p>
            <a:pPr algn="just"/>
            <a:r>
              <a:rPr lang="en-US" sz="1600" dirty="0"/>
              <a:t>Moreover </a:t>
            </a:r>
            <a:r>
              <a:rPr lang="en-GB" sz="1600" dirty="0" smtClean="0">
                <a:solidFill>
                  <a:srgbClr val="000000"/>
                </a:solidFill>
              </a:rPr>
              <a:t>when </a:t>
            </a:r>
            <a:r>
              <a:rPr lang="en-GB" sz="1600" dirty="0">
                <a:solidFill>
                  <a:srgbClr val="000000"/>
                </a:solidFill>
              </a:rPr>
              <a:t>particles get high velocities the drift spaces get longer and one looses on the </a:t>
            </a:r>
            <a:r>
              <a:rPr lang="en-GB" sz="1600" dirty="0" smtClean="0">
                <a:solidFill>
                  <a:srgbClr val="000000"/>
                </a:solidFill>
              </a:rPr>
              <a:t>efficiency. </a:t>
            </a:r>
            <a:r>
              <a:rPr lang="en-US" sz="1600" dirty="0" smtClean="0"/>
              <a:t>The </a:t>
            </a:r>
            <a:r>
              <a:rPr lang="en-US" sz="1600" b="1" dirty="0" smtClean="0"/>
              <a:t>average accelerating gradient (</a:t>
            </a:r>
            <a:r>
              <a:rPr lang="en-US" sz="1600" b="1" dirty="0" err="1" smtClean="0"/>
              <a:t>E</a:t>
            </a:r>
            <a:r>
              <a:rPr lang="en-US" sz="1600" b="1" baseline="-25000" dirty="0" err="1" smtClean="0"/>
              <a:t>acc</a:t>
            </a:r>
            <a:r>
              <a:rPr lang="en-US" sz="1600" b="1" baseline="-25000" dirty="0" smtClean="0"/>
              <a:t> </a:t>
            </a:r>
            <a:r>
              <a:rPr lang="en-US" sz="1600" b="1" dirty="0" smtClean="0"/>
              <a:t>[V/m]) increase pushes towards small </a:t>
            </a:r>
            <a:r>
              <a:rPr lang="en-US" sz="1600" b="1" dirty="0" smtClean="0">
                <a:sym typeface="Symbol" pitchFamily="18" charset="2"/>
              </a:rPr>
              <a:t></a:t>
            </a:r>
            <a:r>
              <a:rPr lang="en-US" sz="1600" b="1" baseline="-25000" dirty="0"/>
              <a:t>RF</a:t>
            </a:r>
            <a:r>
              <a:rPr lang="en-US" sz="1600" b="1" dirty="0"/>
              <a:t> </a:t>
            </a:r>
            <a:r>
              <a:rPr lang="en-US" sz="1600" dirty="0" smtClean="0"/>
              <a:t>(high frequencies). </a:t>
            </a:r>
            <a:endParaRPr lang="en-US" sz="1600" dirty="0"/>
          </a:p>
        </p:txBody>
      </p:sp>
      <p:sp>
        <p:nvSpPr>
          <p:cNvPr id="12" name="CasellaDiTesto 11"/>
          <p:cNvSpPr txBox="1"/>
          <p:nvPr/>
        </p:nvSpPr>
        <p:spPr>
          <a:xfrm>
            <a:off x="160020" y="3609545"/>
            <a:ext cx="3465576" cy="3046988"/>
          </a:xfrm>
          <a:prstGeom prst="rect">
            <a:avLst/>
          </a:prstGeom>
          <a:noFill/>
        </p:spPr>
        <p:txBody>
          <a:bodyPr wrap="square" rtlCol="0">
            <a:spAutoFit/>
          </a:bodyPr>
          <a:lstStyle/>
          <a:p>
            <a:pPr algn="just"/>
            <a:r>
              <a:rPr lang="en-US" sz="1600" dirty="0" smtClean="0"/>
              <a:t>High frequency, </a:t>
            </a:r>
            <a:r>
              <a:rPr lang="en-US" sz="1600" dirty="0"/>
              <a:t>high power </a:t>
            </a:r>
            <a:r>
              <a:rPr lang="en-US" sz="1600" b="1" dirty="0"/>
              <a:t>sources</a:t>
            </a:r>
            <a:r>
              <a:rPr lang="en-US" sz="1600" dirty="0"/>
              <a:t> became available after the </a:t>
            </a:r>
            <a:r>
              <a:rPr lang="en-US" sz="1600" b="1" dirty="0"/>
              <a:t>2</a:t>
            </a:r>
            <a:r>
              <a:rPr lang="en-US" sz="1600" b="1" baseline="30000" dirty="0"/>
              <a:t>nd</a:t>
            </a:r>
            <a:r>
              <a:rPr lang="en-US" sz="1600" b="1" dirty="0"/>
              <a:t> world war</a:t>
            </a:r>
            <a:r>
              <a:rPr lang="en-US" sz="1600" dirty="0"/>
              <a:t> pushed by </a:t>
            </a:r>
            <a:r>
              <a:rPr lang="en-US" sz="1600" b="1" dirty="0" smtClean="0"/>
              <a:t>military</a:t>
            </a:r>
            <a:r>
              <a:rPr lang="en-US" sz="1600" dirty="0" smtClean="0"/>
              <a:t> </a:t>
            </a:r>
            <a:r>
              <a:rPr lang="en-US" sz="1600" dirty="0"/>
              <a:t>technology needs (such as </a:t>
            </a:r>
            <a:r>
              <a:rPr lang="en-US" sz="1600" b="1" dirty="0"/>
              <a:t>radar</a:t>
            </a:r>
            <a:r>
              <a:rPr lang="en-US" sz="1600" dirty="0"/>
              <a:t>). </a:t>
            </a:r>
            <a:r>
              <a:rPr lang="en-US" sz="1600" dirty="0" smtClean="0"/>
              <a:t>Moreover, </a:t>
            </a:r>
            <a:r>
              <a:rPr lang="en-US" sz="1600" dirty="0"/>
              <a:t>the concept of equipotential </a:t>
            </a:r>
            <a:r>
              <a:rPr lang="en-US" sz="1600" dirty="0" smtClean="0"/>
              <a:t>DT can </a:t>
            </a:r>
            <a:r>
              <a:rPr lang="en-US" sz="1600" dirty="0"/>
              <a:t>not be applied at small </a:t>
            </a:r>
            <a:r>
              <a:rPr lang="en-US" sz="1600" dirty="0">
                <a:sym typeface="Symbol" pitchFamily="18" charset="2"/>
              </a:rPr>
              <a:t></a:t>
            </a:r>
            <a:r>
              <a:rPr lang="en-US" sz="1600" baseline="-25000" dirty="0" smtClean="0"/>
              <a:t>RF</a:t>
            </a:r>
            <a:r>
              <a:rPr lang="en-US" sz="1600" dirty="0"/>
              <a:t> </a:t>
            </a:r>
            <a:r>
              <a:rPr lang="en-US" sz="1600" dirty="0" smtClean="0"/>
              <a:t>and </a:t>
            </a:r>
            <a:r>
              <a:rPr lang="en-GB" sz="1600" dirty="0" smtClean="0">
                <a:solidFill>
                  <a:srgbClr val="000000"/>
                </a:solidFill>
              </a:rPr>
              <a:t>the </a:t>
            </a:r>
            <a:r>
              <a:rPr lang="en-GB" sz="1600" b="1" dirty="0"/>
              <a:t>power lost by </a:t>
            </a:r>
            <a:r>
              <a:rPr lang="en-GB" sz="1600" b="1" dirty="0" smtClean="0"/>
              <a:t>radiation is </a:t>
            </a:r>
            <a:r>
              <a:rPr lang="en-GB" sz="1600" b="1" dirty="0"/>
              <a:t>proportional to the RF frequency</a:t>
            </a:r>
            <a:r>
              <a:rPr lang="en-GB" sz="1600" b="1" dirty="0" smtClean="0"/>
              <a:t>. </a:t>
            </a:r>
          </a:p>
          <a:p>
            <a:pPr algn="just"/>
            <a:endParaRPr lang="en-GB" sz="1600" b="1" dirty="0"/>
          </a:p>
          <a:p>
            <a:pPr algn="just"/>
            <a:r>
              <a:rPr lang="en-GB" sz="1600" b="1" dirty="0" smtClean="0"/>
              <a:t>As a consequence </a:t>
            </a:r>
            <a:r>
              <a:rPr lang="en-US" sz="1600" dirty="0"/>
              <a:t>we must consider </a:t>
            </a:r>
            <a:r>
              <a:rPr lang="en-US" sz="1600" b="1" dirty="0"/>
              <a:t>accelerating structures different from drift tubes</a:t>
            </a:r>
            <a:r>
              <a:rPr lang="en-US" sz="1600" dirty="0"/>
              <a:t>. </a:t>
            </a:r>
          </a:p>
        </p:txBody>
      </p:sp>
      <p:sp>
        <p:nvSpPr>
          <p:cNvPr id="13" name="Parentesi graffa chiusa 12"/>
          <p:cNvSpPr/>
          <p:nvPr/>
        </p:nvSpPr>
        <p:spPr>
          <a:xfrm rot="5400000">
            <a:off x="1630222" y="1466959"/>
            <a:ext cx="500269" cy="3490476"/>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ttangolo 14"/>
          <p:cNvSpPr/>
          <p:nvPr/>
        </p:nvSpPr>
        <p:spPr>
          <a:xfrm>
            <a:off x="4588248" y="3309450"/>
            <a:ext cx="4409448" cy="830997"/>
          </a:xfrm>
          <a:prstGeom prst="rect">
            <a:avLst/>
          </a:prstGeom>
        </p:spPr>
        <p:txBody>
          <a:bodyPr wrap="square">
            <a:spAutoFit/>
          </a:bodyPr>
          <a:lstStyle/>
          <a:p>
            <a:pPr algn="just"/>
            <a:r>
              <a:rPr lang="en-GB" sz="1600" dirty="0" smtClean="0">
                <a:solidFill>
                  <a:srgbClr val="000000"/>
                </a:solidFill>
                <a:sym typeface="Symbol"/>
              </a:rPr>
              <a:t></a:t>
            </a:r>
            <a:r>
              <a:rPr lang="en-GB" sz="1600" dirty="0" smtClean="0">
                <a:solidFill>
                  <a:srgbClr val="000000"/>
                </a:solidFill>
              </a:rPr>
              <a:t>The </a:t>
            </a:r>
            <a:r>
              <a:rPr lang="en-GB" sz="1600" dirty="0">
                <a:solidFill>
                  <a:srgbClr val="000000"/>
                </a:solidFill>
              </a:rPr>
              <a:t>solution consists of </a:t>
            </a:r>
            <a:r>
              <a:rPr lang="en-GB" sz="1600" b="1" dirty="0"/>
              <a:t>enclosing the system in a cavity</a:t>
            </a:r>
            <a:r>
              <a:rPr lang="en-GB" sz="1600" dirty="0">
                <a:solidFill>
                  <a:srgbClr val="FF0000"/>
                </a:solidFill>
              </a:rPr>
              <a:t> </a:t>
            </a:r>
            <a:r>
              <a:rPr lang="en-GB" sz="1600" dirty="0">
                <a:solidFill>
                  <a:srgbClr val="000000"/>
                </a:solidFill>
              </a:rPr>
              <a:t>which resonant frequency matches the RF generator frequency</a:t>
            </a:r>
            <a:r>
              <a:rPr lang="en-GB" sz="1600" dirty="0" smtClean="0">
                <a:solidFill>
                  <a:srgbClr val="000000"/>
                </a:solidFill>
              </a:rPr>
              <a:t>.</a:t>
            </a:r>
          </a:p>
        </p:txBody>
      </p:sp>
      <p:sp>
        <p:nvSpPr>
          <p:cNvPr id="16" name="Rettangolo 15"/>
          <p:cNvSpPr/>
          <p:nvPr/>
        </p:nvSpPr>
        <p:spPr>
          <a:xfrm>
            <a:off x="4588248" y="4276267"/>
            <a:ext cx="4453128" cy="584775"/>
          </a:xfrm>
          <a:prstGeom prst="rect">
            <a:avLst/>
          </a:prstGeom>
        </p:spPr>
        <p:txBody>
          <a:bodyPr wrap="square">
            <a:spAutoFit/>
          </a:bodyPr>
          <a:lstStyle/>
          <a:p>
            <a:pPr algn="just"/>
            <a:r>
              <a:rPr lang="en-GB" sz="1600" dirty="0" smtClean="0">
                <a:sym typeface="Symbol"/>
              </a:rPr>
              <a:t></a:t>
            </a:r>
            <a:r>
              <a:rPr lang="en-GB" sz="1600" dirty="0" smtClean="0"/>
              <a:t>Each cavity </a:t>
            </a:r>
            <a:r>
              <a:rPr lang="en-GB" sz="1600" dirty="0"/>
              <a:t>can be independently powered from the RF generator</a:t>
            </a:r>
            <a:endParaRPr lang="en-US" sz="1600" dirty="0"/>
          </a:p>
        </p:txBody>
      </p:sp>
      <p:sp>
        <p:nvSpPr>
          <p:cNvPr id="61" name="Memoria ad accesso diretto 60"/>
          <p:cNvSpPr/>
          <p:nvPr/>
        </p:nvSpPr>
        <p:spPr>
          <a:xfrm>
            <a:off x="4497229"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Memoria ad accesso diretto 61"/>
          <p:cNvSpPr/>
          <p:nvPr/>
        </p:nvSpPr>
        <p:spPr>
          <a:xfrm>
            <a:off x="5661554"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uppo 64"/>
          <p:cNvGrpSpPr/>
          <p:nvPr/>
        </p:nvGrpSpPr>
        <p:grpSpPr>
          <a:xfrm>
            <a:off x="5247806" y="4887625"/>
            <a:ext cx="322308" cy="300990"/>
            <a:chOff x="5180833" y="4861042"/>
            <a:chExt cx="322308" cy="300990"/>
          </a:xfrm>
        </p:grpSpPr>
        <p:sp>
          <p:nvSpPr>
            <p:cNvPr id="63" name="Ovale 62"/>
            <p:cNvSpPr/>
            <p:nvPr/>
          </p:nvSpPr>
          <p:spPr>
            <a:xfrm>
              <a:off x="5180833" y="4861042"/>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igura a mano libera 63"/>
            <p:cNvSpPr/>
            <p:nvPr/>
          </p:nvSpPr>
          <p:spPr>
            <a:xfrm>
              <a:off x="5242477" y="4955961"/>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69" name="Connettore 1 68"/>
          <p:cNvCxnSpPr>
            <a:endCxn id="61" idx="0"/>
          </p:cNvCxnSpPr>
          <p:nvPr/>
        </p:nvCxnSpPr>
        <p:spPr>
          <a:xfrm>
            <a:off x="4828957" y="5041031"/>
            <a:ext cx="0" cy="8546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Connettore 1 71"/>
          <p:cNvCxnSpPr>
            <a:stCxn id="62" idx="0"/>
          </p:cNvCxnSpPr>
          <p:nvPr/>
        </p:nvCxnSpPr>
        <p:spPr>
          <a:xfrm flipV="1">
            <a:off x="5993282" y="5038120"/>
            <a:ext cx="0" cy="8575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Connettore 1 73"/>
          <p:cNvCxnSpPr>
            <a:endCxn id="63" idx="6"/>
          </p:cNvCxnSpPr>
          <p:nvPr/>
        </p:nvCxnSpPr>
        <p:spPr>
          <a:xfrm flipH="1" flipV="1">
            <a:off x="5570114" y="5038120"/>
            <a:ext cx="414024" cy="29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ttore 1 75"/>
          <p:cNvCxnSpPr>
            <a:endCxn id="63" idx="2"/>
          </p:cNvCxnSpPr>
          <p:nvPr/>
        </p:nvCxnSpPr>
        <p:spPr>
          <a:xfrm>
            <a:off x="4828957" y="5038120"/>
            <a:ext cx="41884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0" name="Gruppo 89"/>
          <p:cNvGrpSpPr/>
          <p:nvPr/>
        </p:nvGrpSpPr>
        <p:grpSpPr>
          <a:xfrm>
            <a:off x="6917341" y="5459172"/>
            <a:ext cx="1873501" cy="1285337"/>
            <a:chOff x="6917341" y="5459172"/>
            <a:chExt cx="1873501" cy="1285337"/>
          </a:xfrm>
        </p:grpSpPr>
        <p:sp>
          <p:nvSpPr>
            <p:cNvPr id="84" name="Memoria ad accesso diretto 83"/>
            <p:cNvSpPr/>
            <p:nvPr/>
          </p:nvSpPr>
          <p:spPr>
            <a:xfrm>
              <a:off x="6917341"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Memoria ad accesso diretto 85"/>
            <p:cNvSpPr/>
            <p:nvPr/>
          </p:nvSpPr>
          <p:spPr>
            <a:xfrm>
              <a:off x="7249069" y="5459172"/>
              <a:ext cx="1164325" cy="1285337"/>
            </a:xfrm>
            <a:prstGeom prst="flowChartMagneticDru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Memoria ad accesso diretto 86"/>
            <p:cNvSpPr/>
            <p:nvPr/>
          </p:nvSpPr>
          <p:spPr>
            <a:xfrm>
              <a:off x="6917341" y="5890183"/>
              <a:ext cx="663456" cy="423314"/>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Memoria ad accesso diretto 87"/>
            <p:cNvSpPr/>
            <p:nvPr/>
          </p:nvSpPr>
          <p:spPr>
            <a:xfrm flipH="1">
              <a:off x="7249069" y="5459172"/>
              <a:ext cx="1164325" cy="1285337"/>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Memoria ad accesso diretto 84"/>
            <p:cNvSpPr/>
            <p:nvPr/>
          </p:nvSpPr>
          <p:spPr>
            <a:xfrm>
              <a:off x="8127386"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Memoria ad accesso diretto 88"/>
            <p:cNvSpPr/>
            <p:nvPr/>
          </p:nvSpPr>
          <p:spPr>
            <a:xfrm flipH="1">
              <a:off x="8127386" y="5887990"/>
              <a:ext cx="663456" cy="423314"/>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Rettangolo 94"/>
          <p:cNvSpPr/>
          <p:nvPr/>
        </p:nvSpPr>
        <p:spPr>
          <a:xfrm>
            <a:off x="7786012" y="5345430"/>
            <a:ext cx="45719" cy="171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ccia a destra 96"/>
          <p:cNvSpPr/>
          <p:nvPr/>
        </p:nvSpPr>
        <p:spPr>
          <a:xfrm>
            <a:off x="6505861" y="5364480"/>
            <a:ext cx="411480" cy="3448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Connettore 2 10"/>
          <p:cNvCxnSpPr/>
          <p:nvPr/>
        </p:nvCxnSpPr>
        <p:spPr>
          <a:xfrm>
            <a:off x="7249069" y="4985455"/>
            <a:ext cx="510273" cy="1475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6876320" y="4725180"/>
            <a:ext cx="853760" cy="276999"/>
          </a:xfrm>
          <a:prstGeom prst="rect">
            <a:avLst/>
          </a:prstGeom>
          <a:noFill/>
        </p:spPr>
        <p:txBody>
          <a:bodyPr wrap="none" rtlCol="0">
            <a:spAutoFit/>
          </a:bodyPr>
          <a:lstStyle/>
          <a:p>
            <a:r>
              <a:rPr lang="en-US" sz="1200" dirty="0" smtClean="0"/>
              <a:t>waveguide</a:t>
            </a:r>
            <a:endParaRPr lang="en-US" sz="1200" dirty="0"/>
          </a:p>
        </p:txBody>
      </p:sp>
      <p:sp>
        <p:nvSpPr>
          <p:cNvPr id="9" name="Freccia a destra 8"/>
          <p:cNvSpPr/>
          <p:nvPr/>
        </p:nvSpPr>
        <p:spPr>
          <a:xfrm>
            <a:off x="3841035" y="4406871"/>
            <a:ext cx="504070" cy="11906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ttangolo 16"/>
          <p:cNvSpPr/>
          <p:nvPr/>
        </p:nvSpPr>
        <p:spPr>
          <a:xfrm>
            <a:off x="4427981" y="3284980"/>
            <a:ext cx="4613396" cy="35485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ttore 2 18"/>
          <p:cNvCxnSpPr>
            <a:stCxn id="61" idx="4"/>
            <a:endCxn id="62" idx="1"/>
          </p:cNvCxnSpPr>
          <p:nvPr/>
        </p:nvCxnSpPr>
        <p:spPr>
          <a:xfrm>
            <a:off x="5160685" y="6107344"/>
            <a:ext cx="500869"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7614637" y="6099647"/>
            <a:ext cx="500869"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CasellaDiTesto 23"/>
          <p:cNvSpPr txBox="1"/>
          <p:nvPr/>
        </p:nvSpPr>
        <p:spPr>
          <a:xfrm>
            <a:off x="5186494" y="6178820"/>
            <a:ext cx="357790" cy="369332"/>
          </a:xfrm>
          <a:prstGeom prst="rect">
            <a:avLst/>
          </a:prstGeom>
          <a:noFill/>
        </p:spPr>
        <p:txBody>
          <a:bodyPr wrap="none" rtlCol="0">
            <a:spAutoFit/>
          </a:bodyPr>
          <a:lstStyle/>
          <a:p>
            <a:r>
              <a:rPr lang="it-IT" dirty="0" err="1" smtClean="0"/>
              <a:t>E</a:t>
            </a:r>
            <a:r>
              <a:rPr lang="it-IT" baseline="-25000" dirty="0" err="1" smtClean="0"/>
              <a:t>z</a:t>
            </a:r>
            <a:endParaRPr lang="it-IT" baseline="-25000" dirty="0"/>
          </a:p>
        </p:txBody>
      </p:sp>
      <p:sp>
        <p:nvSpPr>
          <p:cNvPr id="48" name="CasellaDiTesto 47"/>
          <p:cNvSpPr txBox="1"/>
          <p:nvPr/>
        </p:nvSpPr>
        <p:spPr>
          <a:xfrm>
            <a:off x="7652336" y="6202385"/>
            <a:ext cx="357790" cy="369332"/>
          </a:xfrm>
          <a:prstGeom prst="rect">
            <a:avLst/>
          </a:prstGeom>
          <a:noFill/>
        </p:spPr>
        <p:txBody>
          <a:bodyPr wrap="none" rtlCol="0">
            <a:spAutoFit/>
          </a:bodyPr>
          <a:lstStyle/>
          <a:p>
            <a:r>
              <a:rPr lang="it-IT" dirty="0" err="1" smtClean="0"/>
              <a:t>E</a:t>
            </a:r>
            <a:r>
              <a:rPr lang="it-IT" baseline="-25000" dirty="0" err="1" smtClean="0"/>
              <a:t>z</a:t>
            </a:r>
            <a:endParaRPr lang="it-IT" baseline="-25000" dirty="0"/>
          </a:p>
        </p:txBody>
      </p:sp>
      <p:sp>
        <p:nvSpPr>
          <p:cNvPr id="44" name="Freccia a destra 43"/>
          <p:cNvSpPr/>
          <p:nvPr/>
        </p:nvSpPr>
        <p:spPr>
          <a:xfrm rot="5400000">
            <a:off x="1746389" y="5381262"/>
            <a:ext cx="267932" cy="57917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6819609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4"/>
                                        </p:tgtEl>
                                        <p:attrNameLst>
                                          <p:attrName>style.visibility</p:attrName>
                                        </p:attrNameLst>
                                      </p:cBhvr>
                                      <p:to>
                                        <p:strVal val="visible"/>
                                      </p:to>
                                    </p:set>
                                    <p:animEffect transition="in" filter="fade">
                                      <p:cBhvr>
                                        <p:cTn id="15" dur="500"/>
                                        <p:tgtEl>
                                          <p:spTgt spid="94"/>
                                        </p:tgtEl>
                                      </p:cBhvr>
                                    </p:animEffect>
                                  </p:childTnLst>
                                </p:cTn>
                              </p:par>
                              <p:par>
                                <p:cTn id="16" presetID="10" presetClass="entr" presetSubtype="0" fill="hold" nodeType="withEffect">
                                  <p:stCondLst>
                                    <p:cond delay="0"/>
                                  </p:stCondLst>
                                  <p:childTnLst>
                                    <p:set>
                                      <p:cBhvr>
                                        <p:cTn id="17" dur="1" fill="hold">
                                          <p:stCondLst>
                                            <p:cond delay="0"/>
                                          </p:stCondLst>
                                        </p:cTn>
                                        <p:tgtEl>
                                          <p:spTgt spid="91"/>
                                        </p:tgtEl>
                                        <p:attrNameLst>
                                          <p:attrName>style.visibility</p:attrName>
                                        </p:attrNameLst>
                                      </p:cBhvr>
                                      <p:to>
                                        <p:strVal val="visible"/>
                                      </p:to>
                                    </p:set>
                                    <p:animEffect transition="in" filter="fade">
                                      <p:cBhvr>
                                        <p:cTn id="18" dur="500"/>
                                        <p:tgtEl>
                                          <p:spTgt spid="91"/>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1"/>
                                        </p:tgtEl>
                                        <p:attrNameLst>
                                          <p:attrName>style.visibility</p:attrName>
                                        </p:attrNameLst>
                                      </p:cBhvr>
                                      <p:to>
                                        <p:strVal val="visible"/>
                                      </p:to>
                                    </p:set>
                                    <p:animEffect transition="in" filter="fade">
                                      <p:cBhvr>
                                        <p:cTn id="27" dur="500"/>
                                        <p:tgtEl>
                                          <p:spTgt spid="6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2"/>
                                        </p:tgtEl>
                                        <p:attrNameLst>
                                          <p:attrName>style.visibility</p:attrName>
                                        </p:attrNameLst>
                                      </p:cBhvr>
                                      <p:to>
                                        <p:strVal val="visible"/>
                                      </p:to>
                                    </p:set>
                                    <p:animEffect transition="in" filter="fade">
                                      <p:cBhvr>
                                        <p:cTn id="30" dur="500"/>
                                        <p:tgtEl>
                                          <p:spTgt spid="62"/>
                                        </p:tgtEl>
                                      </p:cBhvr>
                                    </p:animEffect>
                                  </p:childTnLst>
                                </p:cTn>
                              </p:par>
                              <p:par>
                                <p:cTn id="31" presetID="10" presetClass="entr" presetSubtype="0" fill="hold" nodeType="with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500"/>
                                        <p:tgtEl>
                                          <p:spTgt spid="65"/>
                                        </p:tgtEl>
                                      </p:cBhvr>
                                    </p:animEffect>
                                  </p:childTnLst>
                                </p:cTn>
                              </p:par>
                              <p:par>
                                <p:cTn id="34" presetID="10" presetClass="entr" presetSubtype="0" fill="hold" nodeType="withEffect">
                                  <p:stCondLst>
                                    <p:cond delay="0"/>
                                  </p:stCondLst>
                                  <p:childTnLst>
                                    <p:set>
                                      <p:cBhvr>
                                        <p:cTn id="35" dur="1" fill="hold">
                                          <p:stCondLst>
                                            <p:cond delay="0"/>
                                          </p:stCondLst>
                                        </p:cTn>
                                        <p:tgtEl>
                                          <p:spTgt spid="69"/>
                                        </p:tgtEl>
                                        <p:attrNameLst>
                                          <p:attrName>style.visibility</p:attrName>
                                        </p:attrNameLst>
                                      </p:cBhvr>
                                      <p:to>
                                        <p:strVal val="visible"/>
                                      </p:to>
                                    </p:set>
                                    <p:animEffect transition="in" filter="fade">
                                      <p:cBhvr>
                                        <p:cTn id="36" dur="500"/>
                                        <p:tgtEl>
                                          <p:spTgt spid="69"/>
                                        </p:tgtEl>
                                      </p:cBhvr>
                                    </p:animEffect>
                                  </p:childTnLst>
                                </p:cTn>
                              </p:par>
                              <p:par>
                                <p:cTn id="37" presetID="10" presetClass="entr" presetSubtype="0" fill="hold" nodeType="withEffect">
                                  <p:stCondLst>
                                    <p:cond delay="0"/>
                                  </p:stCondLst>
                                  <p:childTnLst>
                                    <p:set>
                                      <p:cBhvr>
                                        <p:cTn id="38" dur="1" fill="hold">
                                          <p:stCondLst>
                                            <p:cond delay="0"/>
                                          </p:stCondLst>
                                        </p:cTn>
                                        <p:tgtEl>
                                          <p:spTgt spid="72"/>
                                        </p:tgtEl>
                                        <p:attrNameLst>
                                          <p:attrName>style.visibility</p:attrName>
                                        </p:attrNameLst>
                                      </p:cBhvr>
                                      <p:to>
                                        <p:strVal val="visible"/>
                                      </p:to>
                                    </p:set>
                                    <p:animEffect transition="in" filter="fade">
                                      <p:cBhvr>
                                        <p:cTn id="39" dur="500"/>
                                        <p:tgtEl>
                                          <p:spTgt spid="72"/>
                                        </p:tgtEl>
                                      </p:cBhvr>
                                    </p:animEffect>
                                  </p:childTnLst>
                                </p:cTn>
                              </p:par>
                              <p:par>
                                <p:cTn id="40" presetID="10" presetClass="entr" presetSubtype="0" fill="hold" nodeType="withEffect">
                                  <p:stCondLst>
                                    <p:cond delay="0"/>
                                  </p:stCondLst>
                                  <p:childTnLst>
                                    <p:set>
                                      <p:cBhvr>
                                        <p:cTn id="41" dur="1" fill="hold">
                                          <p:stCondLst>
                                            <p:cond delay="0"/>
                                          </p:stCondLst>
                                        </p:cTn>
                                        <p:tgtEl>
                                          <p:spTgt spid="74"/>
                                        </p:tgtEl>
                                        <p:attrNameLst>
                                          <p:attrName>style.visibility</p:attrName>
                                        </p:attrNameLst>
                                      </p:cBhvr>
                                      <p:to>
                                        <p:strVal val="visible"/>
                                      </p:to>
                                    </p:set>
                                    <p:animEffect transition="in" filter="fade">
                                      <p:cBhvr>
                                        <p:cTn id="42" dur="500"/>
                                        <p:tgtEl>
                                          <p:spTgt spid="74"/>
                                        </p:tgtEl>
                                      </p:cBhvr>
                                    </p:animEffect>
                                  </p:childTnLst>
                                </p:cTn>
                              </p:par>
                              <p:par>
                                <p:cTn id="43" presetID="10" presetClass="entr" presetSubtype="0" fill="hold" nodeType="withEffect">
                                  <p:stCondLst>
                                    <p:cond delay="0"/>
                                  </p:stCondLst>
                                  <p:childTnLst>
                                    <p:set>
                                      <p:cBhvr>
                                        <p:cTn id="44" dur="1" fill="hold">
                                          <p:stCondLst>
                                            <p:cond delay="0"/>
                                          </p:stCondLst>
                                        </p:cTn>
                                        <p:tgtEl>
                                          <p:spTgt spid="76"/>
                                        </p:tgtEl>
                                        <p:attrNameLst>
                                          <p:attrName>style.visibility</p:attrName>
                                        </p:attrNameLst>
                                      </p:cBhvr>
                                      <p:to>
                                        <p:strVal val="visible"/>
                                      </p:to>
                                    </p:set>
                                    <p:animEffect transition="in" filter="fade">
                                      <p:cBhvr>
                                        <p:cTn id="45" dur="500"/>
                                        <p:tgtEl>
                                          <p:spTgt spid="76"/>
                                        </p:tgtEl>
                                      </p:cBhvr>
                                    </p:animEffect>
                                  </p:childTnLst>
                                </p:cTn>
                              </p:par>
                              <p:par>
                                <p:cTn id="46" presetID="10" presetClass="entr" presetSubtype="0" fill="hold" nodeType="withEffect">
                                  <p:stCondLst>
                                    <p:cond delay="0"/>
                                  </p:stCondLst>
                                  <p:childTnLst>
                                    <p:set>
                                      <p:cBhvr>
                                        <p:cTn id="47" dur="1" fill="hold">
                                          <p:stCondLst>
                                            <p:cond delay="0"/>
                                          </p:stCondLst>
                                        </p:cTn>
                                        <p:tgtEl>
                                          <p:spTgt spid="90"/>
                                        </p:tgtEl>
                                        <p:attrNameLst>
                                          <p:attrName>style.visibility</p:attrName>
                                        </p:attrNameLst>
                                      </p:cBhvr>
                                      <p:to>
                                        <p:strVal val="visible"/>
                                      </p:to>
                                    </p:set>
                                    <p:animEffect transition="in" filter="fade">
                                      <p:cBhvr>
                                        <p:cTn id="48" dur="500"/>
                                        <p:tgtEl>
                                          <p:spTgt spid="9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5"/>
                                        </p:tgtEl>
                                        <p:attrNameLst>
                                          <p:attrName>style.visibility</p:attrName>
                                        </p:attrNameLst>
                                      </p:cBhvr>
                                      <p:to>
                                        <p:strVal val="visible"/>
                                      </p:to>
                                    </p:set>
                                    <p:animEffect transition="in" filter="fade">
                                      <p:cBhvr>
                                        <p:cTn id="51" dur="500"/>
                                        <p:tgtEl>
                                          <p:spTgt spid="95"/>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7"/>
                                        </p:tgtEl>
                                        <p:attrNameLst>
                                          <p:attrName>style.visibility</p:attrName>
                                        </p:attrNameLst>
                                      </p:cBhvr>
                                      <p:to>
                                        <p:strVal val="visible"/>
                                      </p:to>
                                    </p:set>
                                    <p:animEffect transition="in" filter="fade">
                                      <p:cBhvr>
                                        <p:cTn id="54" dur="500"/>
                                        <p:tgtEl>
                                          <p:spTgt spid="97"/>
                                        </p:tgtEl>
                                      </p:cBhvr>
                                    </p:animEffect>
                                  </p:childTnLst>
                                </p:cTn>
                              </p:par>
                              <p:par>
                                <p:cTn id="55" presetID="10" presetClass="entr" presetSubtype="0" fill="hold" nodeType="with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childTnLst>
                                </p:cTn>
                              </p:par>
                              <p:par>
                                <p:cTn id="67" presetID="1" presetClass="entr" presetSubtype="0" fill="hold" nodeType="withEffect">
                                  <p:stCondLst>
                                    <p:cond delay="0"/>
                                  </p:stCondLst>
                                  <p:childTnLst>
                                    <p:set>
                                      <p:cBhvr>
                                        <p:cTn id="68" dur="1" fill="hold">
                                          <p:stCondLst>
                                            <p:cond delay="0"/>
                                          </p:stCondLst>
                                        </p:cTn>
                                        <p:tgtEl>
                                          <p:spTgt spid="19"/>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6"/>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24"/>
                                        </p:tgtEl>
                                        <p:attrNameLst>
                                          <p:attrName>style.visibility</p:attrName>
                                        </p:attrNameLst>
                                      </p:cBhvr>
                                      <p:to>
                                        <p:strVal val="visible"/>
                                      </p:to>
                                    </p:set>
                                  </p:childTnLst>
                                </p:cTn>
                              </p:par>
                              <p:par>
                                <p:cTn id="75" presetID="10" presetClass="entr" presetSubtype="0" fill="hold" grpId="0" nodeType="with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2" grpId="0"/>
      <p:bldP spid="13" grpId="0" animBg="1"/>
      <p:bldP spid="15" grpId="0"/>
      <p:bldP spid="16" grpId="0"/>
      <p:bldP spid="61" grpId="0" animBg="1"/>
      <p:bldP spid="62" grpId="0" animBg="1"/>
      <p:bldP spid="95" grpId="0" animBg="1"/>
      <p:bldP spid="97" grpId="0" animBg="1"/>
      <p:bldP spid="14" grpId="0"/>
      <p:bldP spid="9" grpId="0" animBg="1"/>
      <p:bldP spid="17" grpId="0" animBg="1"/>
      <p:bldP spid="24" grpId="0"/>
      <p:bldP spid="48" grpId="0"/>
      <p:bldP spid="4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2"/>
          <p:cNvSpPr>
            <a:spLocks noChangeArrowheads="1"/>
          </p:cNvSpPr>
          <p:nvPr/>
        </p:nvSpPr>
        <p:spPr bwMode="auto">
          <a:xfrm>
            <a:off x="0" y="19288"/>
            <a:ext cx="9176497" cy="428625"/>
          </a:xfrm>
          <a:prstGeom prst="rect">
            <a:avLst/>
          </a:prstGeom>
          <a:noFill/>
          <a:ln w="9525">
            <a:noFill/>
            <a:miter lim="800000"/>
            <a:headEnd/>
            <a:tailEnd/>
          </a:ln>
          <a:effectLst/>
        </p:spPr>
        <p:txBody>
          <a:bodyPr anchor="ctr"/>
          <a:lstStyle/>
          <a:p>
            <a:pPr algn="ctr"/>
            <a:r>
              <a:rPr lang="en-US" altLang="en-US" sz="3200" b="1" cap="all" dirty="0" smtClean="0"/>
              <a:t>RF CAVITIES</a:t>
            </a:r>
            <a:endParaRPr lang="en-US" altLang="en-US" sz="3200" b="1" cap="all" dirty="0"/>
          </a:p>
        </p:txBody>
      </p:sp>
      <p:sp>
        <p:nvSpPr>
          <p:cNvPr id="9" name="Rettangolo 8"/>
          <p:cNvSpPr/>
          <p:nvPr/>
        </p:nvSpPr>
        <p:spPr>
          <a:xfrm>
            <a:off x="0" y="557641"/>
            <a:ext cx="4361688" cy="4401205"/>
          </a:xfrm>
          <a:prstGeom prst="rect">
            <a:avLst/>
          </a:prstGeom>
        </p:spPr>
        <p:txBody>
          <a:bodyPr wrap="square">
            <a:spAutoFit/>
          </a:bodyPr>
          <a:lstStyle/>
          <a:p>
            <a:pPr algn="just"/>
            <a:r>
              <a:rPr lang="en-US" sz="1400" dirty="0" smtClean="0">
                <a:sym typeface="Symbol"/>
              </a:rPr>
              <a:t></a:t>
            </a:r>
            <a:r>
              <a:rPr lang="en-US" sz="1400" dirty="0" smtClean="0"/>
              <a:t>High </a:t>
            </a:r>
            <a:r>
              <a:rPr lang="en-US" sz="1400" dirty="0"/>
              <a:t>frequency </a:t>
            </a:r>
            <a:r>
              <a:rPr lang="en-US" sz="1400" dirty="0" smtClean="0"/>
              <a:t>RF accelerating </a:t>
            </a:r>
            <a:r>
              <a:rPr lang="en-US" sz="1400" dirty="0"/>
              <a:t>fields </a:t>
            </a:r>
            <a:r>
              <a:rPr lang="en-US" sz="1400" dirty="0" smtClean="0"/>
              <a:t>are confined in </a:t>
            </a:r>
            <a:r>
              <a:rPr lang="en-US" sz="1400" b="1" dirty="0" smtClean="0"/>
              <a:t>cavities</a:t>
            </a:r>
            <a:r>
              <a:rPr lang="en-US" sz="1400" dirty="0" smtClean="0"/>
              <a:t>. </a:t>
            </a:r>
          </a:p>
          <a:p>
            <a:pPr algn="just"/>
            <a:endParaRPr lang="en-US" sz="1400" dirty="0"/>
          </a:p>
          <a:p>
            <a:pPr algn="just"/>
            <a:r>
              <a:rPr lang="en-US" sz="1400" dirty="0" smtClean="0">
                <a:sym typeface="Symbol"/>
              </a:rPr>
              <a:t></a:t>
            </a:r>
            <a:r>
              <a:rPr lang="en-US" sz="1400" dirty="0" smtClean="0"/>
              <a:t>The cavities are </a:t>
            </a:r>
            <a:r>
              <a:rPr lang="en-US" sz="1400" b="1" dirty="0" smtClean="0"/>
              <a:t>metallic closed </a:t>
            </a:r>
            <a:r>
              <a:rPr lang="en-US" sz="1400" b="1" dirty="0"/>
              <a:t>volumes </a:t>
            </a:r>
            <a:r>
              <a:rPr lang="en-US" sz="1400" dirty="0"/>
              <a:t>were the </a:t>
            </a:r>
            <a:r>
              <a:rPr lang="en-US" sz="1400" dirty="0" err="1"/>
              <a:t>e.m</a:t>
            </a:r>
            <a:r>
              <a:rPr lang="en-US" sz="1400" dirty="0"/>
              <a:t> fields </a:t>
            </a:r>
            <a:r>
              <a:rPr lang="en-US" sz="1400" dirty="0" smtClean="0"/>
              <a:t>has a particular </a:t>
            </a:r>
            <a:r>
              <a:rPr lang="en-US" sz="1400" dirty="0"/>
              <a:t>spatial </a:t>
            </a:r>
            <a:r>
              <a:rPr lang="en-US" sz="1400" dirty="0" smtClean="0"/>
              <a:t>configuration </a:t>
            </a:r>
            <a:r>
              <a:rPr lang="en-US" sz="1400" dirty="0"/>
              <a:t>(</a:t>
            </a:r>
            <a:r>
              <a:rPr lang="en-US" sz="1400" b="1" dirty="0"/>
              <a:t>resonant modes</a:t>
            </a:r>
            <a:r>
              <a:rPr lang="en-US" sz="1400" dirty="0"/>
              <a:t>) whose components, including the accelerating field </a:t>
            </a:r>
            <a:r>
              <a:rPr lang="en-US" sz="1400" b="1" dirty="0" err="1"/>
              <a:t>E</a:t>
            </a:r>
            <a:r>
              <a:rPr lang="en-US" sz="1400" b="1" baseline="-25000" dirty="0" err="1"/>
              <a:t>z</a:t>
            </a:r>
            <a:r>
              <a:rPr lang="en-US" sz="1400" dirty="0"/>
              <a:t>, </a:t>
            </a:r>
            <a:r>
              <a:rPr lang="en-US" sz="1400" dirty="0" smtClean="0"/>
              <a:t>oscillate </a:t>
            </a:r>
            <a:r>
              <a:rPr lang="en-US" sz="1400" dirty="0"/>
              <a:t>at some specific frequencies </a:t>
            </a:r>
            <a:r>
              <a:rPr lang="en-US" sz="1400" b="1" dirty="0" err="1" smtClean="0"/>
              <a:t>f</a:t>
            </a:r>
            <a:r>
              <a:rPr lang="en-US" sz="1400" b="1" baseline="-25000" dirty="0" err="1" smtClean="0"/>
              <a:t>RF</a:t>
            </a:r>
            <a:r>
              <a:rPr lang="en-US" sz="1400" dirty="0" smtClean="0"/>
              <a:t> (resonant frequency) characteristic </a:t>
            </a:r>
            <a:r>
              <a:rPr lang="en-US" sz="1400" dirty="0"/>
              <a:t>of the </a:t>
            </a:r>
            <a:r>
              <a:rPr lang="en-US" sz="1400" dirty="0" smtClean="0"/>
              <a:t>mode. </a:t>
            </a:r>
          </a:p>
          <a:p>
            <a:pPr algn="just"/>
            <a:endParaRPr lang="en-US" sz="1400" dirty="0" smtClean="0"/>
          </a:p>
          <a:p>
            <a:pPr algn="just"/>
            <a:r>
              <a:rPr lang="en-US" sz="1400" dirty="0" smtClean="0">
                <a:sym typeface="Symbol"/>
              </a:rPr>
              <a:t>The modes are </a:t>
            </a:r>
            <a:r>
              <a:rPr lang="en-US" sz="1400" dirty="0" smtClean="0"/>
              <a:t>excited by </a:t>
            </a:r>
            <a:r>
              <a:rPr lang="en-US" sz="1400" b="1" dirty="0" smtClean="0"/>
              <a:t>RF generators</a:t>
            </a:r>
            <a:r>
              <a:rPr lang="en-US" sz="1400" dirty="0" smtClean="0"/>
              <a:t> that are </a:t>
            </a:r>
            <a:r>
              <a:rPr lang="en-US" sz="1400" b="1" dirty="0" smtClean="0"/>
              <a:t>coupled to the cavities </a:t>
            </a:r>
            <a:r>
              <a:rPr lang="en-US" sz="1400" dirty="0" smtClean="0"/>
              <a:t>through waveguides, coaxial cables, etc…</a:t>
            </a:r>
          </a:p>
          <a:p>
            <a:pPr algn="just"/>
            <a:endParaRPr lang="en-US" sz="1400" dirty="0"/>
          </a:p>
          <a:p>
            <a:pPr algn="just"/>
            <a:r>
              <a:rPr lang="en-US" sz="1400" dirty="0" smtClean="0">
                <a:sym typeface="Symbol"/>
              </a:rPr>
              <a:t></a:t>
            </a:r>
            <a:r>
              <a:rPr lang="en-US" sz="1400" dirty="0" smtClean="0"/>
              <a:t>The resonant modes are called </a:t>
            </a:r>
            <a:r>
              <a:rPr lang="en-US" sz="1400" b="1" dirty="0" smtClean="0"/>
              <a:t>Standing Wave (SW) modes </a:t>
            </a:r>
            <a:r>
              <a:rPr lang="en-US" sz="1400" dirty="0" smtClean="0"/>
              <a:t>(</a:t>
            </a:r>
            <a:r>
              <a:rPr lang="en-US" sz="1400" dirty="0"/>
              <a:t>spatial fixed </a:t>
            </a:r>
            <a:r>
              <a:rPr lang="en-US" sz="1400" dirty="0" smtClean="0"/>
              <a:t>configuration, oscillating in time).</a:t>
            </a:r>
            <a:endParaRPr lang="en-US" sz="1400" dirty="0"/>
          </a:p>
          <a:p>
            <a:pPr algn="just"/>
            <a:endParaRPr lang="en-US" sz="1400" dirty="0"/>
          </a:p>
          <a:p>
            <a:pPr algn="just"/>
            <a:r>
              <a:rPr lang="en-US" sz="1400" dirty="0" smtClean="0">
                <a:sym typeface="Symbol"/>
              </a:rPr>
              <a:t></a:t>
            </a:r>
            <a:r>
              <a:rPr lang="en-US" sz="1400" dirty="0" smtClean="0"/>
              <a:t>The </a:t>
            </a:r>
            <a:r>
              <a:rPr lang="en-US" sz="1400" dirty="0"/>
              <a:t>spatial and temporal field profiles </a:t>
            </a:r>
            <a:r>
              <a:rPr lang="en-US" sz="1400" dirty="0" smtClean="0"/>
              <a:t>in a cavity have </a:t>
            </a:r>
            <a:r>
              <a:rPr lang="en-US" sz="1400" dirty="0"/>
              <a:t>to be computed (analytically or numerically) </a:t>
            </a:r>
            <a:r>
              <a:rPr lang="en-US" sz="1400" b="1" dirty="0"/>
              <a:t>by solving the Maxwell equations </a:t>
            </a:r>
            <a:r>
              <a:rPr lang="en-US" sz="1400" dirty="0"/>
              <a:t>with the proper boundary conditions</a:t>
            </a:r>
            <a:r>
              <a:rPr lang="en-US" sz="1400" dirty="0" smtClean="0"/>
              <a:t>.</a:t>
            </a:r>
          </a:p>
        </p:txBody>
      </p:sp>
      <p:pic>
        <p:nvPicPr>
          <p:cNvPr id="12" name="Immagine 11"/>
          <p:cNvPicPr>
            <a:picLocks noChangeAspect="1"/>
          </p:cNvPicPr>
          <p:nvPr/>
        </p:nvPicPr>
        <p:blipFill rotWithShape="1">
          <a:blip r:embed="rId2" cstate="print">
            <a:extLst>
              <a:ext uri="{28A0092B-C50C-407E-A947-70E740481C1C}">
                <a14:useLocalDpi xmlns:a14="http://schemas.microsoft.com/office/drawing/2010/main" val="0"/>
              </a:ext>
            </a:extLst>
          </a:blip>
          <a:srcRect b="19560"/>
          <a:stretch/>
        </p:blipFill>
        <p:spPr>
          <a:xfrm>
            <a:off x="5906387" y="371289"/>
            <a:ext cx="2066405" cy="1282681"/>
          </a:xfrm>
          <a:prstGeom prst="rect">
            <a:avLst/>
          </a:prstGeom>
        </p:spPr>
      </p:pic>
      <p:pic>
        <p:nvPicPr>
          <p:cNvPr id="13" name="Picture 86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6925" t="409" r="26861" b="19765"/>
          <a:stretch/>
        </p:blipFill>
        <p:spPr bwMode="auto">
          <a:xfrm>
            <a:off x="5906387" y="2010435"/>
            <a:ext cx="1190006" cy="1323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7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170" r="24395" b="19765"/>
          <a:stretch/>
        </p:blipFill>
        <p:spPr bwMode="auto">
          <a:xfrm>
            <a:off x="4588249" y="2005140"/>
            <a:ext cx="1271544" cy="1329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CasellaDiTesto 14"/>
          <p:cNvSpPr txBox="1"/>
          <p:nvPr/>
        </p:nvSpPr>
        <p:spPr>
          <a:xfrm>
            <a:off x="5053514" y="1649524"/>
            <a:ext cx="309700" cy="369332"/>
          </a:xfrm>
          <a:prstGeom prst="rect">
            <a:avLst/>
          </a:prstGeom>
          <a:noFill/>
        </p:spPr>
        <p:txBody>
          <a:bodyPr wrap="none" rtlCol="0">
            <a:spAutoFit/>
          </a:bodyPr>
          <a:lstStyle/>
          <a:p>
            <a:r>
              <a:rPr lang="en-US" dirty="0" smtClean="0"/>
              <a:t>B</a:t>
            </a:r>
            <a:endParaRPr lang="en-US" dirty="0"/>
          </a:p>
        </p:txBody>
      </p:sp>
      <p:sp>
        <p:nvSpPr>
          <p:cNvPr id="16" name="CasellaDiTesto 15"/>
          <p:cNvSpPr txBox="1"/>
          <p:nvPr/>
        </p:nvSpPr>
        <p:spPr>
          <a:xfrm>
            <a:off x="6224005" y="1659938"/>
            <a:ext cx="296876" cy="369332"/>
          </a:xfrm>
          <a:prstGeom prst="rect">
            <a:avLst/>
          </a:prstGeom>
          <a:noFill/>
        </p:spPr>
        <p:txBody>
          <a:bodyPr wrap="none" rtlCol="0">
            <a:spAutoFit/>
          </a:bodyPr>
          <a:lstStyle/>
          <a:p>
            <a:r>
              <a:rPr lang="en-US" dirty="0" smtClean="0"/>
              <a:t>E</a:t>
            </a:r>
            <a:endParaRPr lang="en-US" dirty="0"/>
          </a:p>
        </p:txBody>
      </p:sp>
      <p:pic>
        <p:nvPicPr>
          <p:cNvPr id="17" name="Picture 9" descr="Bell-shaped"/>
          <p:cNvPicPr>
            <a:picLocks noChangeAspect="1" noChangeArrowheads="1"/>
          </p:cNvPicPr>
          <p:nvPr/>
        </p:nvPicPr>
        <p:blipFill>
          <a:blip r:embed="rId5" cstate="print"/>
          <a:srcRect/>
          <a:stretch>
            <a:fillRect/>
          </a:stretch>
        </p:blipFill>
        <p:spPr bwMode="auto">
          <a:xfrm>
            <a:off x="7260336" y="1841886"/>
            <a:ext cx="1776284" cy="1492370"/>
          </a:xfrm>
          <a:prstGeom prst="rect">
            <a:avLst/>
          </a:prstGeom>
          <a:noFill/>
        </p:spPr>
      </p:pic>
      <p:pic>
        <p:nvPicPr>
          <p:cNvPr id="18"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l="17719" t="12549" r="17719" b="15150"/>
          <a:stretch>
            <a:fillRect/>
          </a:stretch>
        </p:blipFill>
        <p:spPr bwMode="auto">
          <a:xfrm>
            <a:off x="4811808" y="3789369"/>
            <a:ext cx="2471625" cy="1988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Immagin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66544" y="4958846"/>
            <a:ext cx="2715768" cy="1880921"/>
          </a:xfrm>
          <a:prstGeom prst="rect">
            <a:avLst/>
          </a:prstGeom>
        </p:spPr>
      </p:pic>
      <p:pic>
        <p:nvPicPr>
          <p:cNvPr id="20" name="Immagin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292740" y="3668060"/>
            <a:ext cx="1883757" cy="2231246"/>
          </a:xfrm>
          <a:prstGeom prst="rect">
            <a:avLst/>
          </a:prstGeom>
        </p:spPr>
      </p:pic>
      <p:pic>
        <p:nvPicPr>
          <p:cNvPr id="21" name="Picture 5" descr="pill0-E.gif"/>
          <p:cNvPicPr>
            <a:picLocks noChangeAspect="1"/>
          </p:cNvPicPr>
          <p:nvPr/>
        </p:nvPicPr>
        <p:blipFill>
          <a:blip r:embed="rId9" cstate="print">
            <a:clrChange>
              <a:clrFrom>
                <a:srgbClr val="FFFFFF"/>
              </a:clrFrom>
              <a:clrTo>
                <a:srgbClr val="FFFFFF">
                  <a:alpha val="0"/>
                </a:srgbClr>
              </a:clrTo>
            </a:clrChange>
          </a:blip>
          <a:stretch>
            <a:fillRect/>
          </a:stretch>
        </p:blipFill>
        <p:spPr>
          <a:xfrm>
            <a:off x="993819" y="4952521"/>
            <a:ext cx="964582" cy="1893570"/>
          </a:xfrm>
          <a:prstGeom prst="rect">
            <a:avLst/>
          </a:prstGeom>
        </p:spPr>
      </p:pic>
      <p:sp>
        <p:nvSpPr>
          <p:cNvPr id="22" name="CasellaDiTesto 21"/>
          <p:cNvSpPr txBox="1"/>
          <p:nvPr/>
        </p:nvSpPr>
        <p:spPr>
          <a:xfrm>
            <a:off x="0" y="6540749"/>
            <a:ext cx="1249060" cy="261610"/>
          </a:xfrm>
          <a:prstGeom prst="rect">
            <a:avLst/>
          </a:prstGeom>
          <a:noFill/>
        </p:spPr>
        <p:txBody>
          <a:bodyPr wrap="none" rtlCol="0">
            <a:spAutoFit/>
          </a:bodyPr>
          <a:lstStyle/>
          <a:p>
            <a:r>
              <a:rPr lang="en-US" sz="1100" dirty="0" smtClean="0"/>
              <a:t>Courtesy E. Jensen</a:t>
            </a:r>
            <a:endParaRPr lang="en-US" sz="1100" dirty="0"/>
          </a:p>
        </p:txBody>
      </p:sp>
      <p:cxnSp>
        <p:nvCxnSpPr>
          <p:cNvPr id="3" name="Connettore 2 2"/>
          <p:cNvCxnSpPr/>
          <p:nvPr/>
        </p:nvCxnSpPr>
        <p:spPr>
          <a:xfrm>
            <a:off x="4361688" y="764630"/>
            <a:ext cx="1498105" cy="28566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4349254" y="1472418"/>
            <a:ext cx="582796" cy="37218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4210256" y="3068950"/>
            <a:ext cx="1513904" cy="93613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3692572" y="4725180"/>
            <a:ext cx="0" cy="79211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7316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808" y="1327622"/>
            <a:ext cx="3622238" cy="919143"/>
          </a:xfrm>
          <a:prstGeom prst="rect">
            <a:avLst/>
          </a:prstGeom>
        </p:spPr>
      </p:pic>
      <p:grpSp>
        <p:nvGrpSpPr>
          <p:cNvPr id="3" name="Gruppo 2"/>
          <p:cNvGrpSpPr/>
          <p:nvPr/>
        </p:nvGrpSpPr>
        <p:grpSpPr>
          <a:xfrm>
            <a:off x="4098420" y="714565"/>
            <a:ext cx="5056861" cy="1426521"/>
            <a:chOff x="4588248" y="1188663"/>
            <a:chExt cx="4473685" cy="1093527"/>
          </a:xfrm>
        </p:grpSpPr>
        <p:pic>
          <p:nvPicPr>
            <p:cNvPr id="4" name="Immagine 3"/>
            <p:cNvPicPr>
              <a:picLocks noChangeAspect="1"/>
            </p:cNvPicPr>
            <p:nvPr/>
          </p:nvPicPr>
          <p:blipFill rotWithShape="1">
            <a:blip r:embed="rId4">
              <a:extLst>
                <a:ext uri="{28A0092B-C50C-407E-A947-70E740481C1C}">
                  <a14:useLocalDpi xmlns:a14="http://schemas.microsoft.com/office/drawing/2010/main" val="0"/>
                </a:ext>
              </a:extLst>
            </a:blip>
            <a:srcRect b="9406"/>
            <a:stretch/>
          </p:blipFill>
          <p:spPr>
            <a:xfrm>
              <a:off x="4588248" y="1188663"/>
              <a:ext cx="4473685" cy="1093527"/>
            </a:xfrm>
            <a:prstGeom prst="rect">
              <a:avLst/>
            </a:prstGeom>
          </p:spPr>
        </p:pic>
        <p:sp>
          <p:nvSpPr>
            <p:cNvPr id="5" name="Rettangolo 4"/>
            <p:cNvSpPr/>
            <p:nvPr/>
          </p:nvSpPr>
          <p:spPr>
            <a:xfrm>
              <a:off x="4693920" y="1697728"/>
              <a:ext cx="144780" cy="1276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ttangolo 5"/>
            <p:cNvSpPr/>
            <p:nvPr/>
          </p:nvSpPr>
          <p:spPr>
            <a:xfrm>
              <a:off x="4621530" y="1939291"/>
              <a:ext cx="331470" cy="2080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Freccia a destra 6"/>
          <p:cNvSpPr/>
          <p:nvPr/>
        </p:nvSpPr>
        <p:spPr>
          <a:xfrm>
            <a:off x="3848401" y="1252555"/>
            <a:ext cx="330227" cy="3765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ttangolo 8"/>
          <p:cNvSpPr/>
          <p:nvPr/>
        </p:nvSpPr>
        <p:spPr>
          <a:xfrm>
            <a:off x="17764" y="620610"/>
            <a:ext cx="4042689" cy="738664"/>
          </a:xfrm>
          <a:prstGeom prst="rect">
            <a:avLst/>
          </a:prstGeom>
        </p:spPr>
        <p:txBody>
          <a:bodyPr wrap="square">
            <a:spAutoFit/>
          </a:bodyPr>
          <a:lstStyle/>
          <a:p>
            <a:pPr algn="just"/>
            <a:r>
              <a:rPr lang="en-US" sz="1400" b="1" dirty="0" smtClean="0"/>
              <a:t>Alvarez's structure </a:t>
            </a:r>
            <a:r>
              <a:rPr lang="en-US" sz="1400" dirty="0" smtClean="0"/>
              <a:t>can be described as a special DTL in which the electrodes are part of a </a:t>
            </a:r>
            <a:r>
              <a:rPr lang="en-US" sz="1400" b="1" dirty="0" smtClean="0"/>
              <a:t>resonant macrostructure.</a:t>
            </a:r>
            <a:endParaRPr lang="en-US" sz="1400" b="1" dirty="0"/>
          </a:p>
        </p:txBody>
      </p:sp>
      <p:sp>
        <p:nvSpPr>
          <p:cNvPr id="10" name="Rectangle 12"/>
          <p:cNvSpPr>
            <a:spLocks noChangeArrowheads="1"/>
          </p:cNvSpPr>
          <p:nvPr/>
        </p:nvSpPr>
        <p:spPr bwMode="auto">
          <a:xfrm>
            <a:off x="0" y="19288"/>
            <a:ext cx="9176497" cy="428625"/>
          </a:xfrm>
          <a:prstGeom prst="rect">
            <a:avLst/>
          </a:prstGeom>
          <a:noFill/>
          <a:ln w="9525">
            <a:noFill/>
            <a:miter lim="800000"/>
            <a:headEnd/>
            <a:tailEnd/>
          </a:ln>
          <a:effectLst/>
        </p:spPr>
        <p:txBody>
          <a:bodyPr anchor="ctr"/>
          <a:lstStyle/>
          <a:p>
            <a:pPr algn="ctr"/>
            <a:r>
              <a:rPr lang="en-US" altLang="en-US" sz="3200" b="1" cap="all" dirty="0" smtClean="0"/>
              <a:t>ALVAREZ STRUCTURES</a:t>
            </a:r>
            <a:endParaRPr lang="en-US" altLang="en-US" sz="3200" b="1" cap="all" dirty="0"/>
          </a:p>
        </p:txBody>
      </p:sp>
      <p:sp>
        <p:nvSpPr>
          <p:cNvPr id="12" name="Rettangolo 11"/>
          <p:cNvSpPr/>
          <p:nvPr/>
        </p:nvSpPr>
        <p:spPr>
          <a:xfrm>
            <a:off x="8620" y="2471429"/>
            <a:ext cx="3731566" cy="3754874"/>
          </a:xfrm>
          <a:prstGeom prst="rect">
            <a:avLst/>
          </a:prstGeom>
        </p:spPr>
        <p:txBody>
          <a:bodyPr wrap="square">
            <a:spAutoFit/>
          </a:bodyPr>
          <a:lstStyle/>
          <a:p>
            <a:pPr algn="just" eaLnBrk="0" hangingPunct="0"/>
            <a:r>
              <a:rPr lang="en-US" altLang="en-US" sz="1400" dirty="0" smtClean="0">
                <a:sym typeface="Symbol"/>
              </a:rPr>
              <a:t></a:t>
            </a:r>
            <a:r>
              <a:rPr lang="en-US" altLang="en-US" sz="1400" dirty="0" smtClean="0"/>
              <a:t>The </a:t>
            </a:r>
            <a:r>
              <a:rPr lang="en-US" altLang="en-US" sz="1400" dirty="0"/>
              <a:t>DTL operates in </a:t>
            </a:r>
            <a:r>
              <a:rPr lang="en-US" altLang="en-US" sz="1400" b="1" dirty="0"/>
              <a:t>0 </a:t>
            </a:r>
            <a:r>
              <a:rPr lang="en-US" altLang="en-US" sz="1400" b="1" dirty="0" smtClean="0"/>
              <a:t>mode </a:t>
            </a:r>
            <a:r>
              <a:rPr lang="en-US" altLang="en-US" sz="1400" dirty="0" smtClean="0"/>
              <a:t>for </a:t>
            </a:r>
            <a:r>
              <a:rPr lang="en-US" altLang="en-US" sz="1400" b="1" dirty="0"/>
              <a:t>protons and </a:t>
            </a:r>
            <a:r>
              <a:rPr lang="en-US" altLang="en-US" sz="1400" b="1" dirty="0" smtClean="0"/>
              <a:t> </a:t>
            </a:r>
            <a:r>
              <a:rPr lang="en-US" altLang="en-US" sz="1400" b="1" dirty="0"/>
              <a:t>ions</a:t>
            </a:r>
            <a:r>
              <a:rPr lang="en-US" altLang="en-US" sz="1400" dirty="0"/>
              <a:t> in the </a:t>
            </a:r>
            <a:r>
              <a:rPr lang="en-US" altLang="en-US" sz="1400" dirty="0" smtClean="0"/>
              <a:t>range </a:t>
            </a:r>
            <a:r>
              <a:rPr lang="en-US" altLang="en-US" sz="1400" dirty="0" smtClean="0">
                <a:sym typeface="Symbol"/>
              </a:rPr>
              <a:t></a:t>
            </a:r>
            <a:r>
              <a:rPr lang="en-US" altLang="en-US" sz="1400" dirty="0" smtClean="0"/>
              <a:t>=0.05-0.5 (</a:t>
            </a:r>
            <a:r>
              <a:rPr lang="en-US" altLang="en-US" sz="1400" dirty="0" err="1" smtClean="0"/>
              <a:t>f</a:t>
            </a:r>
            <a:r>
              <a:rPr lang="en-US" altLang="en-US" sz="1400" baseline="-25000" dirty="0" err="1" smtClean="0"/>
              <a:t>RF</a:t>
            </a:r>
            <a:r>
              <a:rPr lang="en-US" altLang="en-US" sz="1400" dirty="0" smtClean="0"/>
              <a:t>=50-400 MHz, </a:t>
            </a:r>
            <a:r>
              <a:rPr lang="en-US" altLang="en-US" sz="1400" dirty="0" smtClean="0">
                <a:sym typeface="Symbol" panose="05050102010706020507" pitchFamily="18" charset="2"/>
              </a:rPr>
              <a:t></a:t>
            </a:r>
            <a:r>
              <a:rPr lang="en-US" altLang="en-US" sz="1400" baseline="-25000" dirty="0" smtClean="0">
                <a:sym typeface="Symbol" panose="05050102010706020507" pitchFamily="18" charset="2"/>
              </a:rPr>
              <a:t>RF</a:t>
            </a:r>
            <a:r>
              <a:rPr lang="en-US" altLang="en-US" sz="1400" dirty="0" smtClean="0">
                <a:sym typeface="Symbol" panose="05050102010706020507" pitchFamily="18" charset="2"/>
              </a:rPr>
              <a:t>=6-0.7 m</a:t>
            </a:r>
            <a:r>
              <a:rPr lang="en-US" altLang="en-US" sz="1400" dirty="0" smtClean="0"/>
              <a:t>) 1-100 MeV;</a:t>
            </a:r>
          </a:p>
          <a:p>
            <a:pPr algn="just" eaLnBrk="0" hangingPunct="0"/>
            <a:endParaRPr lang="en-US" altLang="en-US" sz="1400" dirty="0"/>
          </a:p>
          <a:p>
            <a:pPr algn="just" eaLnBrk="0" hangingPunct="0"/>
            <a:r>
              <a:rPr lang="en-US" altLang="en-US" sz="1400" dirty="0" smtClean="0">
                <a:sym typeface="Symbol"/>
              </a:rPr>
              <a:t></a:t>
            </a:r>
            <a:r>
              <a:rPr lang="en-US" altLang="en-US" sz="1400" dirty="0" smtClean="0"/>
              <a:t>The </a:t>
            </a:r>
            <a:r>
              <a:rPr lang="en-US" altLang="en-US" sz="1400" dirty="0"/>
              <a:t>beam is inside the “</a:t>
            </a:r>
            <a:r>
              <a:rPr lang="en-US" altLang="en-US" sz="1400" b="1" dirty="0"/>
              <a:t>drift tubes</a:t>
            </a:r>
            <a:r>
              <a:rPr lang="en-US" altLang="en-US" sz="1400" dirty="0"/>
              <a:t>” when </a:t>
            </a:r>
            <a:r>
              <a:rPr lang="en-US" altLang="en-US" sz="1400" dirty="0" smtClean="0"/>
              <a:t>the electric </a:t>
            </a:r>
            <a:r>
              <a:rPr lang="en-US" altLang="en-US" sz="1400" dirty="0"/>
              <a:t>field is </a:t>
            </a:r>
            <a:r>
              <a:rPr lang="en-US" altLang="en-US" sz="1400" dirty="0" smtClean="0"/>
              <a:t>decelerating. </a:t>
            </a:r>
            <a:r>
              <a:rPr lang="en-US" sz="1400" dirty="0">
                <a:sym typeface="Symbol"/>
              </a:rPr>
              <a:t>The </a:t>
            </a:r>
            <a:r>
              <a:rPr lang="en-US" sz="1400" b="1" dirty="0">
                <a:sym typeface="Symbol"/>
              </a:rPr>
              <a:t>electric field </a:t>
            </a:r>
            <a:r>
              <a:rPr lang="en-US" sz="1400" dirty="0">
                <a:sym typeface="Symbol"/>
              </a:rPr>
              <a:t>is concentrated between gaps;</a:t>
            </a:r>
          </a:p>
          <a:p>
            <a:pPr algn="just" eaLnBrk="0" hangingPunct="0"/>
            <a:endParaRPr lang="en-US" altLang="en-US" sz="1400" dirty="0"/>
          </a:p>
          <a:p>
            <a:pPr algn="just" eaLnBrk="0" hangingPunct="0"/>
            <a:r>
              <a:rPr lang="en-US" altLang="en-US" sz="1400" dirty="0">
                <a:sym typeface="Symbol"/>
              </a:rPr>
              <a:t></a:t>
            </a:r>
            <a:r>
              <a:rPr lang="en-US" altLang="en-US" sz="1400" dirty="0"/>
              <a:t>The </a:t>
            </a:r>
            <a:r>
              <a:rPr lang="en-US" altLang="en-US" sz="1400" dirty="0" smtClean="0"/>
              <a:t>drift tubes are suspended by </a:t>
            </a:r>
            <a:r>
              <a:rPr lang="en-US" altLang="en-US" sz="1400" b="1" dirty="0" smtClean="0"/>
              <a:t>stems</a:t>
            </a:r>
            <a:r>
              <a:rPr lang="en-US" altLang="en-US" sz="1400" dirty="0" smtClean="0"/>
              <a:t>;</a:t>
            </a:r>
            <a:endParaRPr lang="en-US" altLang="en-US" sz="1400" dirty="0"/>
          </a:p>
          <a:p>
            <a:pPr algn="just" eaLnBrk="0" hangingPunct="0"/>
            <a:endParaRPr lang="en-US" sz="1400" dirty="0" smtClean="0"/>
          </a:p>
          <a:p>
            <a:pPr algn="just" eaLnBrk="0" hangingPunct="0"/>
            <a:endParaRPr lang="en-US" sz="1400" dirty="0"/>
          </a:p>
          <a:p>
            <a:pPr algn="just" eaLnBrk="0" hangingPunct="0"/>
            <a:r>
              <a:rPr lang="en-US" sz="1400" dirty="0" smtClean="0">
                <a:sym typeface="Symbol"/>
              </a:rPr>
              <a:t></a:t>
            </a:r>
            <a:r>
              <a:rPr lang="en-US" sz="1400" b="1" dirty="0" err="1" smtClean="0"/>
              <a:t>Quadrupole</a:t>
            </a:r>
            <a:r>
              <a:rPr lang="en-US" sz="1400" dirty="0" smtClean="0"/>
              <a:t> (for transverse focusing) can </a:t>
            </a:r>
            <a:r>
              <a:rPr lang="en-US" sz="1400" dirty="0"/>
              <a:t>fit inside the drift tubes</a:t>
            </a:r>
            <a:r>
              <a:rPr lang="en-US" sz="1400" dirty="0" smtClean="0"/>
              <a:t>.</a:t>
            </a:r>
          </a:p>
          <a:p>
            <a:pPr algn="just" eaLnBrk="0" hangingPunct="0"/>
            <a:endParaRPr lang="en-US" sz="1400" dirty="0">
              <a:sym typeface="Symbol"/>
            </a:endParaRPr>
          </a:p>
          <a:p>
            <a:pPr algn="just" eaLnBrk="0" hangingPunct="0"/>
            <a:r>
              <a:rPr lang="en-US" sz="1400" dirty="0" smtClean="0">
                <a:sym typeface="Symbol"/>
              </a:rPr>
              <a:t></a:t>
            </a:r>
            <a:r>
              <a:rPr lang="en-US" sz="1400" dirty="0" smtClean="0"/>
              <a:t>In </a:t>
            </a:r>
            <a:r>
              <a:rPr lang="en-US" sz="1400" dirty="0"/>
              <a:t>order to be synchronous with the accelerating field at each gap the </a:t>
            </a:r>
            <a:r>
              <a:rPr lang="en-US" sz="1400" b="1" dirty="0"/>
              <a:t>length of the n-</a:t>
            </a:r>
            <a:r>
              <a:rPr lang="en-US" sz="1400" b="1" dirty="0" err="1"/>
              <a:t>th</a:t>
            </a:r>
            <a:r>
              <a:rPr lang="en-US" sz="1400" b="1" dirty="0"/>
              <a:t> drift tube </a:t>
            </a:r>
            <a:r>
              <a:rPr lang="en-US" sz="1400" dirty="0"/>
              <a:t>L</a:t>
            </a:r>
            <a:r>
              <a:rPr lang="en-US" sz="1400" baseline="-25000" dirty="0"/>
              <a:t>n </a:t>
            </a:r>
            <a:r>
              <a:rPr lang="en-US" sz="1400" baseline="-25000" dirty="0" smtClean="0"/>
              <a:t> </a:t>
            </a:r>
            <a:r>
              <a:rPr lang="en-US" sz="1400" dirty="0" smtClean="0"/>
              <a:t>has </a:t>
            </a:r>
            <a:r>
              <a:rPr lang="en-US" sz="1400" dirty="0"/>
              <a:t>to </a:t>
            </a:r>
            <a:r>
              <a:rPr lang="en-US" sz="1400" dirty="0" smtClean="0"/>
              <a:t>be:</a:t>
            </a:r>
            <a:endParaRPr lang="en-US" sz="1400" dirty="0"/>
          </a:p>
        </p:txBody>
      </p:sp>
      <p:sp>
        <p:nvSpPr>
          <p:cNvPr id="13" name="Memoria ad accesso diretto 12"/>
          <p:cNvSpPr/>
          <p:nvPr/>
        </p:nvSpPr>
        <p:spPr>
          <a:xfrm>
            <a:off x="4887494" y="2574922"/>
            <a:ext cx="695290"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Memoria ad accesso diretto 13"/>
          <p:cNvSpPr/>
          <p:nvPr/>
        </p:nvSpPr>
        <p:spPr>
          <a:xfrm>
            <a:off x="5859568" y="2574922"/>
            <a:ext cx="762557"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Memoria ad accesso diretto 14"/>
          <p:cNvSpPr/>
          <p:nvPr/>
        </p:nvSpPr>
        <p:spPr>
          <a:xfrm>
            <a:off x="6913940" y="2574922"/>
            <a:ext cx="822722"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Memoria ad accesso diretto 15"/>
          <p:cNvSpPr/>
          <p:nvPr/>
        </p:nvSpPr>
        <p:spPr>
          <a:xfrm>
            <a:off x="8059750" y="2572576"/>
            <a:ext cx="952004"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Memoria ad accesso diretto 16"/>
          <p:cNvSpPr/>
          <p:nvPr/>
        </p:nvSpPr>
        <p:spPr>
          <a:xfrm>
            <a:off x="4047463" y="2562944"/>
            <a:ext cx="531637"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uppo 62"/>
          <p:cNvGrpSpPr/>
          <p:nvPr/>
        </p:nvGrpSpPr>
        <p:grpSpPr>
          <a:xfrm>
            <a:off x="4538298" y="2562944"/>
            <a:ext cx="3578807" cy="478322"/>
            <a:chOff x="4606536" y="2496038"/>
            <a:chExt cx="3578807" cy="478322"/>
          </a:xfrm>
        </p:grpSpPr>
        <p:cxnSp>
          <p:nvCxnSpPr>
            <p:cNvPr id="19" name="Connettore 2 18"/>
            <p:cNvCxnSpPr/>
            <p:nvPr/>
          </p:nvCxnSpPr>
          <p:spPr>
            <a:xfrm>
              <a:off x="5598623"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5607767"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6635499"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6644643"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7795756"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a:off x="7804900"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7" name="Connettore 2 26"/>
            <p:cNvCxnSpPr/>
            <p:nvPr/>
          </p:nvCxnSpPr>
          <p:spPr>
            <a:xfrm>
              <a:off x="4606536" y="249603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a:off x="4615680" y="296238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29" name="Connettore 2 28"/>
          <p:cNvCxnSpPr/>
          <p:nvPr/>
        </p:nvCxnSpPr>
        <p:spPr>
          <a:xfrm flipV="1">
            <a:off x="4028405" y="3918894"/>
            <a:ext cx="4900984" cy="169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0" name="Connettore 2 29"/>
          <p:cNvCxnSpPr/>
          <p:nvPr/>
        </p:nvCxnSpPr>
        <p:spPr>
          <a:xfrm flipV="1">
            <a:off x="4028405" y="3395875"/>
            <a:ext cx="13305" cy="53612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3706392" y="3365142"/>
            <a:ext cx="335318" cy="369332"/>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sp>
        <p:nvSpPr>
          <p:cNvPr id="35" name="CasellaDiTesto 34"/>
          <p:cNvSpPr txBox="1"/>
          <p:nvPr/>
        </p:nvSpPr>
        <p:spPr>
          <a:xfrm>
            <a:off x="8670688" y="3862309"/>
            <a:ext cx="258701" cy="369332"/>
          </a:xfrm>
          <a:prstGeom prst="rect">
            <a:avLst/>
          </a:prstGeom>
          <a:noFill/>
        </p:spPr>
        <p:txBody>
          <a:bodyPr wrap="none" rtlCol="0">
            <a:spAutoFit/>
          </a:bodyPr>
          <a:lstStyle/>
          <a:p>
            <a:r>
              <a:rPr lang="en-US" dirty="0" smtClean="0"/>
              <a:t>z</a:t>
            </a:r>
            <a:endParaRPr lang="en-US" dirty="0"/>
          </a:p>
        </p:txBody>
      </p:sp>
      <p:grpSp>
        <p:nvGrpSpPr>
          <p:cNvPr id="39" name="Gruppo 38"/>
          <p:cNvGrpSpPr/>
          <p:nvPr/>
        </p:nvGrpSpPr>
        <p:grpSpPr>
          <a:xfrm>
            <a:off x="4507875" y="3568374"/>
            <a:ext cx="3625724" cy="358980"/>
            <a:chOff x="4573137" y="3356298"/>
            <a:chExt cx="3625724" cy="358980"/>
          </a:xfrm>
        </p:grpSpPr>
        <p:sp>
          <p:nvSpPr>
            <p:cNvPr id="32" name="Figura a mano libera 31"/>
            <p:cNvSpPr/>
            <p:nvPr/>
          </p:nvSpPr>
          <p:spPr>
            <a:xfrm>
              <a:off x="4573137"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Figura a mano libera 33"/>
            <p:cNvSpPr/>
            <p:nvPr/>
          </p:nvSpPr>
          <p:spPr>
            <a:xfrm>
              <a:off x="6621980" y="335629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igura a mano libera 35"/>
            <p:cNvSpPr/>
            <p:nvPr/>
          </p:nvSpPr>
          <p:spPr>
            <a:xfrm>
              <a:off x="5628549"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igura a mano libera 37"/>
            <p:cNvSpPr/>
            <p:nvPr/>
          </p:nvSpPr>
          <p:spPr>
            <a:xfrm>
              <a:off x="7773093" y="336475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50" name="Gruppo 49"/>
          <p:cNvGrpSpPr/>
          <p:nvPr/>
        </p:nvGrpSpPr>
        <p:grpSpPr>
          <a:xfrm flipV="1">
            <a:off x="4507875" y="3927354"/>
            <a:ext cx="3625724" cy="358980"/>
            <a:chOff x="4573137" y="3356298"/>
            <a:chExt cx="3625724" cy="358980"/>
          </a:xfrm>
        </p:grpSpPr>
        <p:sp>
          <p:nvSpPr>
            <p:cNvPr id="51" name="Figura a mano libera 50"/>
            <p:cNvSpPr/>
            <p:nvPr/>
          </p:nvSpPr>
          <p:spPr>
            <a:xfrm>
              <a:off x="4573137"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igura a mano libera 51"/>
            <p:cNvSpPr/>
            <p:nvPr/>
          </p:nvSpPr>
          <p:spPr>
            <a:xfrm>
              <a:off x="6621980" y="335629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igura a mano libera 52"/>
            <p:cNvSpPr/>
            <p:nvPr/>
          </p:nvSpPr>
          <p:spPr>
            <a:xfrm>
              <a:off x="5628549"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Figura a mano libera 53"/>
            <p:cNvSpPr/>
            <p:nvPr/>
          </p:nvSpPr>
          <p:spPr>
            <a:xfrm>
              <a:off x="7773093" y="336475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73" name="Gruppo 72"/>
          <p:cNvGrpSpPr/>
          <p:nvPr/>
        </p:nvGrpSpPr>
        <p:grpSpPr>
          <a:xfrm>
            <a:off x="4480943" y="2560598"/>
            <a:ext cx="3578807" cy="478322"/>
            <a:chOff x="4647338" y="4432634"/>
            <a:chExt cx="3578807" cy="478322"/>
          </a:xfrm>
        </p:grpSpPr>
        <p:cxnSp>
          <p:nvCxnSpPr>
            <p:cNvPr id="65" name="Connettore 2 64"/>
            <p:cNvCxnSpPr/>
            <p:nvPr/>
          </p:nvCxnSpPr>
          <p:spPr>
            <a:xfrm flipH="1">
              <a:off x="5639425"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6" name="Connettore 2 65"/>
            <p:cNvCxnSpPr/>
            <p:nvPr/>
          </p:nvCxnSpPr>
          <p:spPr>
            <a:xfrm flipH="1">
              <a:off x="5648569"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7" name="Connettore 2 66"/>
            <p:cNvCxnSpPr/>
            <p:nvPr/>
          </p:nvCxnSpPr>
          <p:spPr>
            <a:xfrm flipH="1">
              <a:off x="6676301"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8" name="Connettore 2 67"/>
            <p:cNvCxnSpPr/>
            <p:nvPr/>
          </p:nvCxnSpPr>
          <p:spPr>
            <a:xfrm flipH="1">
              <a:off x="6685445"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9" name="Connettore 2 68"/>
            <p:cNvCxnSpPr/>
            <p:nvPr/>
          </p:nvCxnSpPr>
          <p:spPr>
            <a:xfrm flipH="1">
              <a:off x="7836558"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0" name="Connettore 2 69"/>
            <p:cNvCxnSpPr/>
            <p:nvPr/>
          </p:nvCxnSpPr>
          <p:spPr>
            <a:xfrm flipH="1">
              <a:off x="7845702"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1" name="Connettore 2 70"/>
            <p:cNvCxnSpPr/>
            <p:nvPr/>
          </p:nvCxnSpPr>
          <p:spPr>
            <a:xfrm flipH="1">
              <a:off x="4647338" y="4432634"/>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2" name="Connettore 2 71"/>
            <p:cNvCxnSpPr/>
            <p:nvPr/>
          </p:nvCxnSpPr>
          <p:spPr>
            <a:xfrm flipH="1">
              <a:off x="4656482" y="489897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80" name="Connettore 1 79"/>
          <p:cNvCxnSpPr/>
          <p:nvPr/>
        </p:nvCxnSpPr>
        <p:spPr>
          <a:xfrm>
            <a:off x="4112312" y="2214774"/>
            <a:ext cx="4739640" cy="1143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1" name="Arco 80"/>
          <p:cNvSpPr/>
          <p:nvPr/>
        </p:nvSpPr>
        <p:spPr>
          <a:xfrm rot="10800000">
            <a:off x="3926585" y="2216679"/>
            <a:ext cx="386696" cy="1173480"/>
          </a:xfrm>
          <a:prstGeom prst="arc">
            <a:avLst>
              <a:gd name="adj1" fmla="val 16110145"/>
              <a:gd name="adj2" fmla="val 5440223"/>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2" name="Connettore 1 81"/>
          <p:cNvCxnSpPr/>
          <p:nvPr/>
        </p:nvCxnSpPr>
        <p:spPr>
          <a:xfrm>
            <a:off x="4119932" y="3390160"/>
            <a:ext cx="4739640" cy="1143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3" name="Arco 82"/>
          <p:cNvSpPr/>
          <p:nvPr/>
        </p:nvSpPr>
        <p:spPr>
          <a:xfrm rot="10800000">
            <a:off x="8589092" y="2228110"/>
            <a:ext cx="509548" cy="1173480"/>
          </a:xfrm>
          <a:prstGeom prst="arc">
            <a:avLst>
              <a:gd name="adj1" fmla="val 16110145"/>
              <a:gd name="adj2" fmla="val 1608436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5" name="Connettore 1 84"/>
          <p:cNvCxnSpPr>
            <a:stCxn id="17" idx="2"/>
          </p:cNvCxnSpPr>
          <p:nvPr/>
        </p:nvCxnSpPr>
        <p:spPr>
          <a:xfrm flipH="1">
            <a:off x="4313281" y="302928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6" name="Connettore 1 85"/>
          <p:cNvCxnSpPr/>
          <p:nvPr/>
        </p:nvCxnSpPr>
        <p:spPr>
          <a:xfrm flipH="1">
            <a:off x="5225899" y="304071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7" name="Connettore 1 86"/>
          <p:cNvCxnSpPr/>
          <p:nvPr/>
        </p:nvCxnSpPr>
        <p:spPr>
          <a:xfrm flipH="1">
            <a:off x="6240845" y="3035003"/>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8" name="Connettore 1 87"/>
          <p:cNvCxnSpPr/>
          <p:nvPr/>
        </p:nvCxnSpPr>
        <p:spPr>
          <a:xfrm flipH="1">
            <a:off x="7325300" y="302928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flipH="1">
            <a:off x="8535751" y="3035003"/>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90" name="Oggetto 89"/>
          <p:cNvGraphicFramePr>
            <a:graphicFrameLocks noChangeAspect="1"/>
          </p:cNvGraphicFramePr>
          <p:nvPr>
            <p:extLst/>
          </p:nvPr>
        </p:nvGraphicFramePr>
        <p:xfrm>
          <a:off x="106940" y="6275302"/>
          <a:ext cx="1428459" cy="482446"/>
        </p:xfrm>
        <a:graphic>
          <a:graphicData uri="http://schemas.openxmlformats.org/presentationml/2006/ole">
            <mc:AlternateContent xmlns:mc="http://schemas.openxmlformats.org/markup-compatibility/2006">
              <mc:Choice xmlns:v="urn:schemas-microsoft-com:vml" Requires="v">
                <p:oleObj spid="_x0000_s235546" name="Equazione" r:id="rId5" imgW="698400" imgH="241200" progId="Equation.3">
                  <p:embed/>
                </p:oleObj>
              </mc:Choice>
              <mc:Fallback>
                <p:oleObj name="Equazione" r:id="rId5" imgW="698400" imgH="241200" progId="Equation.3">
                  <p:embed/>
                  <p:pic>
                    <p:nvPicPr>
                      <p:cNvPr id="90" name="Oggetto 89"/>
                      <p:cNvPicPr>
                        <a:picLocks noChangeAspect="1" noChangeArrowheads="1"/>
                      </p:cNvPicPr>
                      <p:nvPr/>
                    </p:nvPicPr>
                    <p:blipFill>
                      <a:blip r:embed="rId6"/>
                      <a:srcRect/>
                      <a:stretch>
                        <a:fillRect/>
                      </a:stretch>
                    </p:blipFill>
                    <p:spPr bwMode="auto">
                      <a:xfrm>
                        <a:off x="106940" y="6275302"/>
                        <a:ext cx="1428459" cy="482446"/>
                      </a:xfrm>
                      <a:prstGeom prst="rect">
                        <a:avLst/>
                      </a:prstGeom>
                      <a:noFill/>
                      <a:ln w="38100">
                        <a:solidFill>
                          <a:srgbClr val="FF0000"/>
                        </a:solidFill>
                        <a:miter lim="800000"/>
                        <a:headEnd/>
                        <a:tailEnd/>
                      </a:ln>
                      <a:extLst/>
                    </p:spPr>
                  </p:pic>
                </p:oleObj>
              </mc:Fallback>
            </mc:AlternateContent>
          </a:graphicData>
        </a:graphic>
      </p:graphicFrame>
      <p:sp>
        <p:nvSpPr>
          <p:cNvPr id="91" name="Ovale 90"/>
          <p:cNvSpPr/>
          <p:nvPr/>
        </p:nvSpPr>
        <p:spPr>
          <a:xfrm>
            <a:off x="4634588" y="2759540"/>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e 91"/>
          <p:cNvSpPr/>
          <p:nvPr/>
        </p:nvSpPr>
        <p:spPr>
          <a:xfrm>
            <a:off x="5152418" y="2762375"/>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e 92"/>
          <p:cNvSpPr/>
          <p:nvPr/>
        </p:nvSpPr>
        <p:spPr>
          <a:xfrm>
            <a:off x="5627817" y="2773806"/>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e 93"/>
          <p:cNvSpPr/>
          <p:nvPr/>
        </p:nvSpPr>
        <p:spPr>
          <a:xfrm>
            <a:off x="6167364" y="2769997"/>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6" name="Gruppo 105"/>
          <p:cNvGrpSpPr/>
          <p:nvPr/>
        </p:nvGrpSpPr>
        <p:grpSpPr>
          <a:xfrm>
            <a:off x="5796020" y="5019312"/>
            <a:ext cx="3333928" cy="1818047"/>
            <a:chOff x="3834394" y="4830671"/>
            <a:chExt cx="3475284" cy="1929490"/>
          </a:xfrm>
        </p:grpSpPr>
        <p:pic>
          <p:nvPicPr>
            <p:cNvPr id="98"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834394" y="4830671"/>
              <a:ext cx="3475284" cy="1929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 name="Rettangolo 99"/>
            <p:cNvSpPr/>
            <p:nvPr/>
          </p:nvSpPr>
          <p:spPr>
            <a:xfrm rot="21379739">
              <a:off x="4540626" y="5837746"/>
              <a:ext cx="200977"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ttangolo 100"/>
            <p:cNvSpPr/>
            <p:nvPr/>
          </p:nvSpPr>
          <p:spPr>
            <a:xfrm rot="21379739">
              <a:off x="4540627" y="6013006"/>
              <a:ext cx="200977"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ttangolo 101"/>
            <p:cNvSpPr/>
            <p:nvPr/>
          </p:nvSpPr>
          <p:spPr>
            <a:xfrm rot="21379739">
              <a:off x="4268820" y="5862042"/>
              <a:ext cx="96615"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ttangolo 102"/>
            <p:cNvSpPr/>
            <p:nvPr/>
          </p:nvSpPr>
          <p:spPr>
            <a:xfrm rot="21379739">
              <a:off x="4268824" y="6037379"/>
              <a:ext cx="94195"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4" name="Picture 2"/>
          <p:cNvPicPr>
            <a:picLocks noChangeAspect="1" noChangeArrowheads="1"/>
          </p:cNvPicPr>
          <p:nvPr/>
        </p:nvPicPr>
        <p:blipFill rotWithShape="1">
          <a:blip r:embed="rId8">
            <a:extLst>
              <a:ext uri="{28A0092B-C50C-407E-A947-70E740481C1C}">
                <a14:useLocalDpi xmlns:a14="http://schemas.microsoft.com/office/drawing/2010/main" val="0"/>
              </a:ext>
            </a:extLst>
          </a:blip>
          <a:srcRect l="62285" t="62254" r="5164" b="9139"/>
          <a:stretch/>
        </p:blipFill>
        <p:spPr bwMode="auto">
          <a:xfrm>
            <a:off x="3968667" y="5661452"/>
            <a:ext cx="1782855" cy="117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 name="Picture 4"/>
          <p:cNvPicPr>
            <a:picLocks noChangeAspect="1" noChangeArrowheads="1"/>
          </p:cNvPicPr>
          <p:nvPr/>
        </p:nvPicPr>
        <p:blipFill>
          <a:blip r:embed="rId9">
            <a:extLst>
              <a:ext uri="{28A0092B-C50C-407E-A947-70E740481C1C}">
                <a14:useLocalDpi xmlns:a14="http://schemas.microsoft.com/office/drawing/2010/main" val="0"/>
              </a:ext>
            </a:extLst>
          </a:blip>
          <a:srcRect t="8495" r="26993" b="38225"/>
          <a:stretch>
            <a:fillRect/>
          </a:stretch>
        </p:blipFill>
        <p:spPr bwMode="auto">
          <a:xfrm>
            <a:off x="3906784" y="4295011"/>
            <a:ext cx="2102117" cy="1218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Connettore 2 10"/>
          <p:cNvCxnSpPr/>
          <p:nvPr/>
        </p:nvCxnSpPr>
        <p:spPr>
          <a:xfrm>
            <a:off x="3200400" y="4348866"/>
            <a:ext cx="1099293" cy="33199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4" name="Connettore 2 73"/>
          <p:cNvCxnSpPr/>
          <p:nvPr/>
        </p:nvCxnSpPr>
        <p:spPr>
          <a:xfrm>
            <a:off x="2721429" y="5159829"/>
            <a:ext cx="1534609" cy="10236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5" name="Connettore 2 74"/>
          <p:cNvCxnSpPr/>
          <p:nvPr/>
        </p:nvCxnSpPr>
        <p:spPr>
          <a:xfrm>
            <a:off x="2721429" y="5159829"/>
            <a:ext cx="3749881" cy="8022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9" name="Connettore 2 78"/>
          <p:cNvCxnSpPr/>
          <p:nvPr/>
        </p:nvCxnSpPr>
        <p:spPr>
          <a:xfrm>
            <a:off x="3409959" y="3862309"/>
            <a:ext cx="1270349" cy="97094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 name="Rettangolo 7"/>
          <p:cNvSpPr/>
          <p:nvPr/>
        </p:nvSpPr>
        <p:spPr>
          <a:xfrm>
            <a:off x="7383854" y="2061396"/>
            <a:ext cx="1508746" cy="215444"/>
          </a:xfrm>
          <a:prstGeom prst="rect">
            <a:avLst/>
          </a:prstGeom>
        </p:spPr>
        <p:txBody>
          <a:bodyPr wrap="none">
            <a:spAutoFit/>
          </a:bodyPr>
          <a:lstStyle/>
          <a:p>
            <a:r>
              <a:rPr lang="en-US" sz="800" dirty="0"/>
              <a:t>© </a:t>
            </a:r>
            <a:r>
              <a:rPr lang="en-US" sz="800" dirty="0" err="1"/>
              <a:t>Encyclopaedia</a:t>
            </a:r>
            <a:r>
              <a:rPr lang="en-US" sz="800" dirty="0"/>
              <a:t> Britannica, </a:t>
            </a:r>
            <a:r>
              <a:rPr lang="en-US" sz="800" dirty="0" err="1"/>
              <a:t>inc</a:t>
            </a:r>
            <a:endParaRPr lang="en-US" sz="800" dirty="0"/>
          </a:p>
        </p:txBody>
      </p:sp>
      <p:sp>
        <p:nvSpPr>
          <p:cNvPr id="76" name="CasellaDiTesto 75"/>
          <p:cNvSpPr txBox="1"/>
          <p:nvPr/>
        </p:nvSpPr>
        <p:spPr>
          <a:xfrm>
            <a:off x="3622406" y="323288"/>
            <a:ext cx="1931683" cy="369332"/>
          </a:xfrm>
          <a:prstGeom prst="rect">
            <a:avLst/>
          </a:prstGeom>
          <a:noFill/>
        </p:spPr>
        <p:txBody>
          <a:bodyPr wrap="none" rtlCol="0">
            <a:spAutoFit/>
          </a:bodyPr>
          <a:lstStyle/>
          <a:p>
            <a:pPr algn="ctr"/>
            <a:r>
              <a:rPr lang="it-IT" b="1" i="1" dirty="0" smtClean="0"/>
              <a:t>(</a:t>
            </a:r>
            <a:r>
              <a:rPr lang="it-IT" b="1" i="1" dirty="0" err="1" smtClean="0"/>
              <a:t>protons</a:t>
            </a:r>
            <a:r>
              <a:rPr lang="it-IT" b="1" i="1" dirty="0" smtClean="0"/>
              <a:t> and </a:t>
            </a:r>
            <a:r>
              <a:rPr lang="it-IT" b="1" i="1" dirty="0" err="1" smtClean="0"/>
              <a:t>ions</a:t>
            </a:r>
            <a:r>
              <a:rPr lang="it-IT" b="1" i="1" dirty="0" smtClean="0"/>
              <a:t>)</a:t>
            </a:r>
            <a:endParaRPr lang="it-IT" b="1" i="1" dirty="0"/>
          </a:p>
        </p:txBody>
      </p:sp>
      <p:sp>
        <p:nvSpPr>
          <p:cNvPr id="77" name="Rettangolo 76"/>
          <p:cNvSpPr/>
          <p:nvPr/>
        </p:nvSpPr>
        <p:spPr>
          <a:xfrm>
            <a:off x="1756980" y="6215231"/>
            <a:ext cx="2027704" cy="523220"/>
          </a:xfrm>
          <a:prstGeom prst="rect">
            <a:avLst/>
          </a:prstGeom>
        </p:spPr>
        <p:txBody>
          <a:bodyPr wrap="square">
            <a:spAutoFit/>
          </a:bodyPr>
          <a:lstStyle/>
          <a:p>
            <a:pPr algn="just" eaLnBrk="0" hangingPunct="0"/>
            <a:r>
              <a:rPr lang="en-US" sz="1400" b="1" i="1" dirty="0"/>
              <a:t>Example </a:t>
            </a:r>
            <a:r>
              <a:rPr lang="en-US" altLang="en-US" sz="1400" i="1" dirty="0" smtClean="0">
                <a:sym typeface="Symbol"/>
              </a:rPr>
              <a:t></a:t>
            </a:r>
            <a:r>
              <a:rPr lang="en-US" altLang="en-US" sz="1400" i="1" dirty="0" smtClean="0"/>
              <a:t>=0.1, </a:t>
            </a:r>
            <a:r>
              <a:rPr lang="en-US" altLang="en-US" sz="1400" i="1" dirty="0" err="1" smtClean="0"/>
              <a:t>f</a:t>
            </a:r>
            <a:r>
              <a:rPr lang="en-US" altLang="en-US" sz="1400" i="1" baseline="-25000" dirty="0" err="1" smtClean="0"/>
              <a:t>RF</a:t>
            </a:r>
            <a:r>
              <a:rPr lang="en-US" altLang="en-US" sz="1400" i="1" dirty="0" smtClean="0"/>
              <a:t>=100 MHz, </a:t>
            </a:r>
            <a:r>
              <a:rPr lang="en-US" altLang="en-US" sz="1400" i="1" dirty="0" smtClean="0">
                <a:sym typeface="Symbol" panose="05050102010706020507" pitchFamily="18" charset="2"/>
              </a:rPr>
              <a:t></a:t>
            </a:r>
            <a:r>
              <a:rPr lang="en-US" altLang="en-US" sz="1400" i="1" baseline="-25000" dirty="0" smtClean="0">
                <a:sym typeface="Symbol" panose="05050102010706020507" pitchFamily="18" charset="2"/>
              </a:rPr>
              <a:t>RF</a:t>
            </a:r>
            <a:r>
              <a:rPr lang="en-US" altLang="en-US" sz="1400" i="1" dirty="0" smtClean="0">
                <a:sym typeface="Symbol" panose="05050102010706020507" pitchFamily="18" charset="2"/>
              </a:rPr>
              <a:t>=3 m, L</a:t>
            </a:r>
            <a:r>
              <a:rPr lang="en-US" altLang="en-US" sz="1400" i="1" baseline="-25000" dirty="0" smtClean="0">
                <a:sym typeface="Symbol" panose="05050102010706020507" pitchFamily="18" charset="2"/>
              </a:rPr>
              <a:t>n</a:t>
            </a:r>
            <a:r>
              <a:rPr lang="en-US" altLang="en-US" sz="1400" i="1" dirty="0" smtClean="0">
                <a:sym typeface="Symbol" panose="05050102010706020507" pitchFamily="18" charset="2"/>
              </a:rPr>
              <a:t>=-0.3 m</a:t>
            </a:r>
            <a:r>
              <a:rPr lang="en-US" altLang="en-US" sz="1400" i="1" dirty="0" smtClean="0"/>
              <a:t>)</a:t>
            </a:r>
          </a:p>
        </p:txBody>
      </p:sp>
    </p:spTree>
    <p:extLst>
      <p:ext uri="{BB962C8B-B14F-4D97-AF65-F5344CB8AC3E}">
        <p14:creationId xmlns:p14="http://schemas.microsoft.com/office/powerpoint/2010/main" val="188281074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63"/>
                                        </p:tgtEl>
                                      </p:cBhvr>
                                    </p:animEffect>
                                    <p:set>
                                      <p:cBhvr>
                                        <p:cTn id="18" dur="1" fill="hold">
                                          <p:stCondLst>
                                            <p:cond delay="499"/>
                                          </p:stCondLst>
                                        </p:cTn>
                                        <p:tgtEl>
                                          <p:spTgt spid="63"/>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39"/>
                                        </p:tgtEl>
                                      </p:cBhvr>
                                    </p:animEffect>
                                    <p:set>
                                      <p:cBhvr>
                                        <p:cTn id="21" dur="1" fill="hold">
                                          <p:stCondLst>
                                            <p:cond delay="499"/>
                                          </p:stCondLst>
                                        </p:cTn>
                                        <p:tgtEl>
                                          <p:spTgt spid="39"/>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91"/>
                                        </p:tgtEl>
                                      </p:cBhvr>
                                    </p:animEffect>
                                    <p:set>
                                      <p:cBhvr>
                                        <p:cTn id="24" dur="1" fill="hold">
                                          <p:stCondLst>
                                            <p:cond delay="499"/>
                                          </p:stCondLst>
                                        </p:cTn>
                                        <p:tgtEl>
                                          <p:spTgt spid="91"/>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fade">
                                      <p:cBhvr>
                                        <p:cTn id="29" dur="500"/>
                                        <p:tgtEl>
                                          <p:spTgt spid="73"/>
                                        </p:tgtEl>
                                      </p:cBhvr>
                                    </p:animEffect>
                                  </p:childTnLst>
                                </p:cTn>
                              </p:par>
                              <p:par>
                                <p:cTn id="30" presetID="10" presetClass="entr" presetSubtype="0" fill="hold"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fade">
                                      <p:cBhvr>
                                        <p:cTn id="35" dur="500"/>
                                        <p:tgtEl>
                                          <p:spTgt spid="9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73"/>
                                        </p:tgtEl>
                                      </p:cBhvr>
                                    </p:animEffect>
                                    <p:set>
                                      <p:cBhvr>
                                        <p:cTn id="40" dur="1" fill="hold">
                                          <p:stCondLst>
                                            <p:cond delay="499"/>
                                          </p:stCondLst>
                                        </p:cTn>
                                        <p:tgtEl>
                                          <p:spTgt spid="73"/>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50"/>
                                        </p:tgtEl>
                                      </p:cBhvr>
                                    </p:animEffect>
                                    <p:set>
                                      <p:cBhvr>
                                        <p:cTn id="43" dur="1" fill="hold">
                                          <p:stCondLst>
                                            <p:cond delay="499"/>
                                          </p:stCondLst>
                                        </p:cTn>
                                        <p:tgtEl>
                                          <p:spTgt spid="50"/>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92"/>
                                        </p:tgtEl>
                                      </p:cBhvr>
                                    </p:animEffect>
                                    <p:set>
                                      <p:cBhvr>
                                        <p:cTn id="46" dur="1" fill="hold">
                                          <p:stCondLst>
                                            <p:cond delay="499"/>
                                          </p:stCondLst>
                                        </p:cTn>
                                        <p:tgtEl>
                                          <p:spTgt spid="9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fade">
                                      <p:cBhvr>
                                        <p:cTn id="51" dur="500"/>
                                        <p:tgtEl>
                                          <p:spTgt spid="63"/>
                                        </p:tgtEl>
                                      </p:cBhvr>
                                    </p:animEffect>
                                  </p:childTnLst>
                                </p:cTn>
                              </p:par>
                              <p:par>
                                <p:cTn id="52" presetID="10" presetClass="entr" presetSubtype="0"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3"/>
                                        </p:tgtEl>
                                        <p:attrNameLst>
                                          <p:attrName>style.visibility</p:attrName>
                                        </p:attrNameLst>
                                      </p:cBhvr>
                                      <p:to>
                                        <p:strVal val="visible"/>
                                      </p:to>
                                    </p:set>
                                    <p:animEffect transition="in" filter="fade">
                                      <p:cBhvr>
                                        <p:cTn id="57" dur="500"/>
                                        <p:tgtEl>
                                          <p:spTgt spid="9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63"/>
                                        </p:tgtEl>
                                      </p:cBhvr>
                                    </p:animEffect>
                                    <p:set>
                                      <p:cBhvr>
                                        <p:cTn id="62" dur="1" fill="hold">
                                          <p:stCondLst>
                                            <p:cond delay="499"/>
                                          </p:stCondLst>
                                        </p:cTn>
                                        <p:tgtEl>
                                          <p:spTgt spid="63"/>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39"/>
                                        </p:tgtEl>
                                      </p:cBhvr>
                                    </p:animEffect>
                                    <p:set>
                                      <p:cBhvr>
                                        <p:cTn id="65" dur="1" fill="hold">
                                          <p:stCondLst>
                                            <p:cond delay="499"/>
                                          </p:stCondLst>
                                        </p:cTn>
                                        <p:tgtEl>
                                          <p:spTgt spid="39"/>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93"/>
                                        </p:tgtEl>
                                      </p:cBhvr>
                                    </p:animEffect>
                                    <p:set>
                                      <p:cBhvr>
                                        <p:cTn id="68" dur="1" fill="hold">
                                          <p:stCondLst>
                                            <p:cond delay="499"/>
                                          </p:stCondLst>
                                        </p:cTn>
                                        <p:tgtEl>
                                          <p:spTgt spid="93"/>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73"/>
                                        </p:tgtEl>
                                        <p:attrNameLst>
                                          <p:attrName>style.visibility</p:attrName>
                                        </p:attrNameLst>
                                      </p:cBhvr>
                                      <p:to>
                                        <p:strVal val="visible"/>
                                      </p:to>
                                    </p:set>
                                    <p:animEffect transition="in" filter="fade">
                                      <p:cBhvr>
                                        <p:cTn id="73" dur="500"/>
                                        <p:tgtEl>
                                          <p:spTgt spid="73"/>
                                        </p:tgtEl>
                                      </p:cBhvr>
                                    </p:animEffect>
                                  </p:childTnLst>
                                </p:cTn>
                              </p:par>
                              <p:par>
                                <p:cTn id="74" presetID="10" presetClass="entr" presetSubtype="0" fill="hold" nodeType="with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fade">
                                      <p:cBhvr>
                                        <p:cTn id="76" dur="500"/>
                                        <p:tgtEl>
                                          <p:spTgt spid="50"/>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fade">
                                      <p:cBhvr>
                                        <p:cTn id="79" dur="500"/>
                                        <p:tgtEl>
                                          <p:spTgt spid="94"/>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fade">
                                      <p:cBhvr>
                                        <p:cTn id="84" dur="500"/>
                                        <p:tgtEl>
                                          <p:spTgt spid="12"/>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79"/>
                                        </p:tgtEl>
                                        <p:attrNameLst>
                                          <p:attrName>style.visibility</p:attrName>
                                        </p:attrNameLst>
                                      </p:cBhvr>
                                      <p:to>
                                        <p:strVal val="visible"/>
                                      </p:to>
                                    </p:set>
                                    <p:animEffect transition="in" filter="fade">
                                      <p:cBhvr>
                                        <p:cTn id="89" dur="500"/>
                                        <p:tgtEl>
                                          <p:spTgt spid="79"/>
                                        </p:tgtEl>
                                      </p:cBhvr>
                                    </p:animEffect>
                                  </p:childTnLst>
                                </p:cTn>
                              </p:par>
                              <p:par>
                                <p:cTn id="90" presetID="10" presetClass="entr" presetSubtype="0" fill="hold" nodeType="withEffect">
                                  <p:stCondLst>
                                    <p:cond delay="0"/>
                                  </p:stCondLst>
                                  <p:childTnLst>
                                    <p:set>
                                      <p:cBhvr>
                                        <p:cTn id="91" dur="1" fill="hold">
                                          <p:stCondLst>
                                            <p:cond delay="0"/>
                                          </p:stCondLst>
                                        </p:cTn>
                                        <p:tgtEl>
                                          <p:spTgt spid="107"/>
                                        </p:tgtEl>
                                        <p:attrNameLst>
                                          <p:attrName>style.visibility</p:attrName>
                                        </p:attrNameLst>
                                      </p:cBhvr>
                                      <p:to>
                                        <p:strVal val="visible"/>
                                      </p:to>
                                    </p:set>
                                    <p:animEffect transition="in" filter="fade">
                                      <p:cBhvr>
                                        <p:cTn id="92" dur="500"/>
                                        <p:tgtEl>
                                          <p:spTgt spid="107"/>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fade">
                                      <p:cBhvr>
                                        <p:cTn id="97" dur="500"/>
                                        <p:tgtEl>
                                          <p:spTgt spid="11"/>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fade">
                                      <p:cBhvr>
                                        <p:cTn id="102" dur="500"/>
                                        <p:tgtEl>
                                          <p:spTgt spid="75"/>
                                        </p:tgtEl>
                                      </p:cBhvr>
                                    </p:animEffect>
                                  </p:childTnLst>
                                </p:cTn>
                              </p:par>
                              <p:par>
                                <p:cTn id="103" presetID="10" presetClass="entr" presetSubtype="0" fill="hold" nodeType="withEffect">
                                  <p:stCondLst>
                                    <p:cond delay="0"/>
                                  </p:stCondLst>
                                  <p:childTnLst>
                                    <p:set>
                                      <p:cBhvr>
                                        <p:cTn id="104" dur="1" fill="hold">
                                          <p:stCondLst>
                                            <p:cond delay="0"/>
                                          </p:stCondLst>
                                        </p:cTn>
                                        <p:tgtEl>
                                          <p:spTgt spid="74"/>
                                        </p:tgtEl>
                                        <p:attrNameLst>
                                          <p:attrName>style.visibility</p:attrName>
                                        </p:attrNameLst>
                                      </p:cBhvr>
                                      <p:to>
                                        <p:strVal val="visible"/>
                                      </p:to>
                                    </p:set>
                                    <p:animEffect transition="in" filter="fade">
                                      <p:cBhvr>
                                        <p:cTn id="105" dur="500"/>
                                        <p:tgtEl>
                                          <p:spTgt spid="74"/>
                                        </p:tgtEl>
                                      </p:cBhvr>
                                    </p:animEffect>
                                  </p:childTnLst>
                                </p:cTn>
                              </p:par>
                              <p:par>
                                <p:cTn id="106" presetID="10" presetClass="entr" presetSubtype="0" fill="hold" nodeType="withEffect">
                                  <p:stCondLst>
                                    <p:cond delay="0"/>
                                  </p:stCondLst>
                                  <p:childTnLst>
                                    <p:set>
                                      <p:cBhvr>
                                        <p:cTn id="107" dur="1" fill="hold">
                                          <p:stCondLst>
                                            <p:cond delay="0"/>
                                          </p:stCondLst>
                                        </p:cTn>
                                        <p:tgtEl>
                                          <p:spTgt spid="104"/>
                                        </p:tgtEl>
                                        <p:attrNameLst>
                                          <p:attrName>style.visibility</p:attrName>
                                        </p:attrNameLst>
                                      </p:cBhvr>
                                      <p:to>
                                        <p:strVal val="visible"/>
                                      </p:to>
                                    </p:set>
                                    <p:animEffect transition="in" filter="fade">
                                      <p:cBhvr>
                                        <p:cTn id="108" dur="500"/>
                                        <p:tgtEl>
                                          <p:spTgt spid="104"/>
                                        </p:tgtEl>
                                      </p:cBhvr>
                                    </p:animEffect>
                                  </p:childTnLst>
                                </p:cTn>
                              </p:par>
                              <p:par>
                                <p:cTn id="109" presetID="10" presetClass="entr" presetSubtype="0" fill="hold" nodeType="withEffect">
                                  <p:stCondLst>
                                    <p:cond delay="0"/>
                                  </p:stCondLst>
                                  <p:childTnLst>
                                    <p:set>
                                      <p:cBhvr>
                                        <p:cTn id="110" dur="1" fill="hold">
                                          <p:stCondLst>
                                            <p:cond delay="0"/>
                                          </p:stCondLst>
                                        </p:cTn>
                                        <p:tgtEl>
                                          <p:spTgt spid="106"/>
                                        </p:tgtEl>
                                        <p:attrNameLst>
                                          <p:attrName>style.visibility</p:attrName>
                                        </p:attrNameLst>
                                      </p:cBhvr>
                                      <p:to>
                                        <p:strVal val="visible"/>
                                      </p:to>
                                    </p:set>
                                    <p:animEffect transition="in" filter="fade">
                                      <p:cBhvr>
                                        <p:cTn id="111" dur="500"/>
                                        <p:tgtEl>
                                          <p:spTgt spid="106"/>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90"/>
                                        </p:tgtEl>
                                        <p:attrNameLst>
                                          <p:attrName>style.visibility</p:attrName>
                                        </p:attrNameLst>
                                      </p:cBhvr>
                                      <p:to>
                                        <p:strVal val="visible"/>
                                      </p:to>
                                    </p:set>
                                    <p:animEffect transition="in" filter="fade">
                                      <p:cBhvr>
                                        <p:cTn id="116" dur="500"/>
                                        <p:tgtEl>
                                          <p:spTgt spid="90"/>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77"/>
                                        </p:tgtEl>
                                        <p:attrNameLst>
                                          <p:attrName>style.visibility</p:attrName>
                                        </p:attrNameLst>
                                      </p:cBhvr>
                                      <p:to>
                                        <p:strVal val="visible"/>
                                      </p:to>
                                    </p:set>
                                    <p:animEffect transition="in" filter="fade">
                                      <p:cBhvr>
                                        <p:cTn id="121"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1" grpId="0" animBg="1"/>
      <p:bldP spid="91" grpId="1" animBg="1"/>
      <p:bldP spid="92" grpId="0" animBg="1"/>
      <p:bldP spid="92" grpId="1" animBg="1"/>
      <p:bldP spid="93" grpId="0" animBg="1"/>
      <p:bldP spid="93" grpId="1" animBg="1"/>
      <p:bldP spid="94" grpId="0" animBg="1"/>
      <p:bldP spid="7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a:spLocks noChangeArrowheads="1"/>
          </p:cNvSpPr>
          <p:nvPr/>
        </p:nvSpPr>
        <p:spPr bwMode="auto">
          <a:xfrm>
            <a:off x="0" y="19288"/>
            <a:ext cx="9176497" cy="428625"/>
          </a:xfrm>
          <a:prstGeom prst="rect">
            <a:avLst/>
          </a:prstGeom>
          <a:noFill/>
          <a:ln w="9525">
            <a:noFill/>
            <a:miter lim="800000"/>
            <a:headEnd/>
            <a:tailEnd/>
          </a:ln>
          <a:effectLst/>
        </p:spPr>
        <p:txBody>
          <a:bodyPr anchor="ctr"/>
          <a:lstStyle/>
          <a:p>
            <a:pPr algn="ctr"/>
            <a:r>
              <a:rPr lang="en-US" altLang="en-US" sz="3200" b="1" cap="all" dirty="0" smtClean="0"/>
              <a:t>ALVAREZ STRUCTURES: EXAMPLES</a:t>
            </a:r>
            <a:endParaRPr lang="en-US" altLang="en-US" sz="3200" b="1" cap="all" dirty="0"/>
          </a:p>
        </p:txBody>
      </p:sp>
      <p:pic>
        <p:nvPicPr>
          <p:cNvPr id="10" name="Picture 5" descr="DTL_v0"/>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211264" y="4327265"/>
            <a:ext cx="4856536" cy="2472176"/>
          </a:xfrm>
          <a:prstGeom prst="rect">
            <a:avLst/>
          </a:prstGeom>
          <a:noFill/>
        </p:spPr>
      </p:pic>
      <p:pic>
        <p:nvPicPr>
          <p:cNvPr id="11" name="Picture 10" descr="DTL_T1S1_PCs_horiz.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86286" y="3426944"/>
            <a:ext cx="3239400" cy="3345476"/>
          </a:xfrm>
          <a:prstGeom prst="rect">
            <a:avLst/>
          </a:prstGeom>
        </p:spPr>
      </p:pic>
      <p:sp>
        <p:nvSpPr>
          <p:cNvPr id="12" name="Rettangolo 11"/>
          <p:cNvSpPr/>
          <p:nvPr/>
        </p:nvSpPr>
        <p:spPr>
          <a:xfrm>
            <a:off x="4211264" y="3250047"/>
            <a:ext cx="4932736" cy="1077218"/>
          </a:xfrm>
          <a:prstGeom prst="rect">
            <a:avLst/>
          </a:prstGeom>
        </p:spPr>
        <p:txBody>
          <a:bodyPr wrap="square">
            <a:spAutoFit/>
          </a:bodyPr>
          <a:lstStyle/>
          <a:p>
            <a:pPr algn="just"/>
            <a:r>
              <a:rPr lang="en-US" sz="1600" b="1" dirty="0" smtClean="0"/>
              <a:t>CERN LINAC 4</a:t>
            </a:r>
            <a:r>
              <a:rPr lang="en-US" sz="1600" dirty="0" smtClean="0"/>
              <a:t>: 352 </a:t>
            </a:r>
            <a:r>
              <a:rPr lang="en-US" sz="1600" dirty="0"/>
              <a:t>MHz </a:t>
            </a:r>
            <a:r>
              <a:rPr lang="en-US" sz="1600" dirty="0" smtClean="0"/>
              <a:t>frequency, Tank </a:t>
            </a:r>
            <a:r>
              <a:rPr lang="en-US" sz="1600" dirty="0"/>
              <a:t>diameter </a:t>
            </a:r>
            <a:r>
              <a:rPr lang="en-US" sz="1600" dirty="0" smtClean="0"/>
              <a:t>500 mm, 3 </a:t>
            </a:r>
            <a:r>
              <a:rPr lang="en-US" sz="1600" dirty="0"/>
              <a:t>resonators (tanks</a:t>
            </a:r>
            <a:r>
              <a:rPr lang="en-US" sz="1600" dirty="0" smtClean="0"/>
              <a:t>), Length </a:t>
            </a:r>
            <a:r>
              <a:rPr lang="en-US" sz="1600" dirty="0"/>
              <a:t>19 </a:t>
            </a:r>
            <a:r>
              <a:rPr lang="en-US" sz="1600" dirty="0" smtClean="0"/>
              <a:t>m, 120 </a:t>
            </a:r>
            <a:r>
              <a:rPr lang="en-US" sz="1600" dirty="0"/>
              <a:t>Drift </a:t>
            </a:r>
            <a:r>
              <a:rPr lang="en-US" sz="1600" dirty="0" smtClean="0"/>
              <a:t>Tubes, Energy: </a:t>
            </a:r>
            <a:r>
              <a:rPr lang="en-US" sz="1600" dirty="0"/>
              <a:t>3 MeV to 50 </a:t>
            </a:r>
            <a:r>
              <a:rPr lang="en-US" sz="1600" dirty="0" smtClean="0"/>
              <a:t>MeV, </a:t>
            </a:r>
            <a:r>
              <a:rPr lang="en-US" sz="1600" dirty="0" smtClean="0">
                <a:sym typeface="Symbol"/>
              </a:rPr>
              <a:t>=</a:t>
            </a:r>
            <a:r>
              <a:rPr lang="en-US" sz="1600" dirty="0" smtClean="0"/>
              <a:t>0.08 </a:t>
            </a:r>
            <a:r>
              <a:rPr lang="en-US" sz="1600" dirty="0"/>
              <a:t>to 0.31 </a:t>
            </a:r>
            <a:r>
              <a:rPr lang="en-US" sz="1600" dirty="0">
                <a:sym typeface="Symbol" pitchFamily="18" charset="2"/>
              </a:rPr>
              <a:t> cell length </a:t>
            </a:r>
            <a:r>
              <a:rPr lang="en-US" sz="1600" dirty="0" smtClean="0">
                <a:sym typeface="Symbol" pitchFamily="18" charset="2"/>
              </a:rPr>
              <a:t>from </a:t>
            </a:r>
            <a:r>
              <a:rPr lang="en-US" sz="1600" dirty="0">
                <a:sym typeface="Symbol" pitchFamily="18" charset="2"/>
              </a:rPr>
              <a:t>68mm to </a:t>
            </a:r>
            <a:r>
              <a:rPr lang="en-US" sz="1600" dirty="0" smtClean="0">
                <a:sym typeface="Symbol" pitchFamily="18" charset="2"/>
              </a:rPr>
              <a:t>264mm.</a:t>
            </a:r>
            <a:endParaRPr lang="en-US" sz="1600" dirty="0">
              <a:sym typeface="Symbol" pitchFamily="18" charset="2"/>
            </a:endParaRPr>
          </a:p>
        </p:txBody>
      </p:sp>
      <p:cxnSp>
        <p:nvCxnSpPr>
          <p:cNvPr id="4" name="Connettore 2 3"/>
          <p:cNvCxnSpPr/>
          <p:nvPr/>
        </p:nvCxnSpPr>
        <p:spPr>
          <a:xfrm flipH="1">
            <a:off x="4427980" y="4327265"/>
            <a:ext cx="648090" cy="169409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5724160" y="4327265"/>
            <a:ext cx="2448340" cy="3259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2" name="Immagine 1"/>
          <p:cNvPicPr>
            <a:picLocks noChangeAspect="1"/>
          </p:cNvPicPr>
          <p:nvPr/>
        </p:nvPicPr>
        <p:blipFill>
          <a:blip r:embed="rId4"/>
          <a:stretch>
            <a:fillRect/>
          </a:stretch>
        </p:blipFill>
        <p:spPr>
          <a:xfrm>
            <a:off x="258059" y="636283"/>
            <a:ext cx="6406406" cy="1631321"/>
          </a:xfrm>
          <a:prstGeom prst="rect">
            <a:avLst/>
          </a:prstGeom>
        </p:spPr>
      </p:pic>
      <p:sp>
        <p:nvSpPr>
          <p:cNvPr id="8" name="Rettangolo 7"/>
          <p:cNvSpPr/>
          <p:nvPr/>
        </p:nvSpPr>
        <p:spPr>
          <a:xfrm>
            <a:off x="6753832" y="648011"/>
            <a:ext cx="2390168" cy="1815882"/>
          </a:xfrm>
          <a:prstGeom prst="rect">
            <a:avLst/>
          </a:prstGeom>
        </p:spPr>
        <p:txBody>
          <a:bodyPr wrap="square">
            <a:spAutoFit/>
          </a:bodyPr>
          <a:lstStyle/>
          <a:p>
            <a:r>
              <a:rPr lang="en-GB" sz="1400" dirty="0"/>
              <a:t>Ion species </a:t>
            </a:r>
            <a:r>
              <a:rPr lang="en-GB" sz="1400" dirty="0" smtClean="0"/>
              <a:t>H-</a:t>
            </a:r>
          </a:p>
          <a:p>
            <a:r>
              <a:rPr lang="en-GB" sz="1400" dirty="0" smtClean="0"/>
              <a:t>Output </a:t>
            </a:r>
            <a:r>
              <a:rPr lang="en-GB" sz="1400" dirty="0"/>
              <a:t>energy 160 MeV</a:t>
            </a:r>
          </a:p>
          <a:p>
            <a:r>
              <a:rPr lang="en-GB" sz="1400" dirty="0"/>
              <a:t>Bunch frequency 352.2 MHz</a:t>
            </a:r>
          </a:p>
          <a:p>
            <a:r>
              <a:rPr lang="en-US" sz="1400" dirty="0"/>
              <a:t>Max. rep.-rate 2 Hz</a:t>
            </a:r>
          </a:p>
          <a:p>
            <a:r>
              <a:rPr lang="en-US" sz="1400" dirty="0"/>
              <a:t>Beam pulse length 400 s</a:t>
            </a:r>
          </a:p>
          <a:p>
            <a:r>
              <a:rPr lang="en-US" sz="1400" dirty="0"/>
              <a:t>Max. beam duty cycle 0.08%</a:t>
            </a:r>
          </a:p>
          <a:p>
            <a:r>
              <a:rPr lang="en-GB" sz="1400" dirty="0" err="1" smtClean="0"/>
              <a:t>Linac</a:t>
            </a:r>
            <a:r>
              <a:rPr lang="en-GB" sz="1400" dirty="0" smtClean="0"/>
              <a:t> </a:t>
            </a:r>
            <a:r>
              <a:rPr lang="en-GB" sz="1400" dirty="0"/>
              <a:t>current 40mA</a:t>
            </a:r>
          </a:p>
          <a:p>
            <a:r>
              <a:rPr lang="en-GB" sz="1400" dirty="0"/>
              <a:t>Average current </a:t>
            </a:r>
            <a:r>
              <a:rPr lang="en-GB" sz="1400" dirty="0" smtClean="0"/>
              <a:t>0.032mA</a:t>
            </a:r>
            <a:endParaRPr lang="en-GB" sz="1400" dirty="0"/>
          </a:p>
        </p:txBody>
      </p:sp>
    </p:spTree>
    <p:extLst>
      <p:ext uri="{BB962C8B-B14F-4D97-AF65-F5344CB8AC3E}">
        <p14:creationId xmlns:p14="http://schemas.microsoft.com/office/powerpoint/2010/main" val="13480606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517" y="3354348"/>
            <a:ext cx="3903067" cy="3202180"/>
          </a:xfrm>
          <a:prstGeom prst="rect">
            <a:avLst/>
          </a:prstGeom>
        </p:spPr>
      </p:pic>
      <p:sp>
        <p:nvSpPr>
          <p:cNvPr id="2" name="Rectangle 2"/>
          <p:cNvSpPr txBox="1">
            <a:spLocks noChangeArrowheads="1"/>
          </p:cNvSpPr>
          <p:nvPr/>
        </p:nvSpPr>
        <p:spPr>
          <a:xfrm>
            <a:off x="257175" y="4297"/>
            <a:ext cx="8675688" cy="584775"/>
          </a:xfrm>
          <a:prstGeom prst="rect">
            <a:avLst/>
          </a:prstGeom>
          <a:noFill/>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200" b="1" cap="all" dirty="0" smtClean="0">
                <a:latin typeface="Calibri" pitchFamily="34" charset="0"/>
              </a:rPr>
              <a:t>HIGH </a:t>
            </a:r>
            <a:r>
              <a:rPr lang="it-IT" sz="3200" b="1" cap="all" dirty="0" smtClean="0">
                <a:latin typeface="Calibri" pitchFamily="34" charset="0"/>
                <a:sym typeface="Symbol"/>
              </a:rPr>
              <a:t> </a:t>
            </a:r>
            <a:r>
              <a:rPr lang="it-IT" sz="3200" b="1" cap="all" dirty="0" err="1" smtClean="0">
                <a:latin typeface="Calibri" pitchFamily="34" charset="0"/>
                <a:sym typeface="Symbol"/>
              </a:rPr>
              <a:t>cavities</a:t>
            </a:r>
            <a:r>
              <a:rPr lang="it-IT" sz="3200" b="1" cap="all" dirty="0" smtClean="0">
                <a:latin typeface="Calibri" pitchFamily="34" charset="0"/>
                <a:sym typeface="Symbol"/>
              </a:rPr>
              <a:t>: CYLINDRICAL STRUCTURES</a:t>
            </a:r>
            <a:endParaRPr lang="it-IT" sz="3200" b="1" cap="all" dirty="0">
              <a:latin typeface="Calibri" pitchFamily="34" charset="0"/>
            </a:endParaRPr>
          </a:p>
        </p:txBody>
      </p:sp>
      <p:sp>
        <p:nvSpPr>
          <p:cNvPr id="4" name="CasellaDiTesto 3"/>
          <p:cNvSpPr txBox="1"/>
          <p:nvPr/>
        </p:nvSpPr>
        <p:spPr>
          <a:xfrm>
            <a:off x="0" y="748412"/>
            <a:ext cx="4316796" cy="1600438"/>
          </a:xfrm>
          <a:prstGeom prst="rect">
            <a:avLst/>
          </a:prstGeom>
          <a:noFill/>
        </p:spPr>
        <p:txBody>
          <a:bodyPr wrap="square" rtlCol="0">
            <a:spAutoFit/>
          </a:bodyPr>
          <a:lstStyle/>
          <a:p>
            <a:pPr algn="just"/>
            <a:r>
              <a:rPr lang="en-US" sz="1400" dirty="0" smtClean="0">
                <a:sym typeface="Symbol"/>
              </a:rPr>
              <a:t></a:t>
            </a:r>
            <a:r>
              <a:rPr lang="en-US" sz="1400" dirty="0" smtClean="0"/>
              <a:t>When the </a:t>
            </a:r>
            <a:r>
              <a:rPr lang="en-US" sz="1400" dirty="0" smtClean="0">
                <a:sym typeface="Symbol"/>
              </a:rPr>
              <a:t> of the particles increases (&gt;0.5) one has to use </a:t>
            </a:r>
            <a:r>
              <a:rPr lang="en-US" sz="1400" b="1" dirty="0" smtClean="0">
                <a:sym typeface="Symbol"/>
              </a:rPr>
              <a:t>higher RF frequencies</a:t>
            </a:r>
            <a:r>
              <a:rPr lang="en-US" sz="1400" dirty="0" smtClean="0">
                <a:sym typeface="Symbol"/>
              </a:rPr>
              <a:t> (&gt;400-500 MHz) to increase the accelerating gradient per unit length</a:t>
            </a:r>
          </a:p>
          <a:p>
            <a:pPr algn="just"/>
            <a:endParaRPr lang="en-US" sz="1400" dirty="0">
              <a:sym typeface="Symbol"/>
            </a:endParaRPr>
          </a:p>
          <a:p>
            <a:pPr algn="just"/>
            <a:r>
              <a:rPr lang="en-US" sz="1400" dirty="0" smtClean="0">
                <a:sym typeface="Symbol"/>
              </a:rPr>
              <a:t>the </a:t>
            </a:r>
            <a:r>
              <a:rPr lang="en-US" sz="1400" b="1" dirty="0" smtClean="0">
                <a:sym typeface="Symbol"/>
              </a:rPr>
              <a:t>DTL structures became less efficient </a:t>
            </a:r>
            <a:r>
              <a:rPr lang="en-US" sz="1400" dirty="0" smtClean="0">
                <a:sym typeface="Symbol"/>
              </a:rPr>
              <a:t>(effective accelerating voltage per unit length for a given RF power);</a:t>
            </a:r>
          </a:p>
        </p:txBody>
      </p:sp>
      <p:sp>
        <p:nvSpPr>
          <p:cNvPr id="5" name="CasellaDiTesto 4"/>
          <p:cNvSpPr txBox="1"/>
          <p:nvPr/>
        </p:nvSpPr>
        <p:spPr>
          <a:xfrm>
            <a:off x="4907064" y="797421"/>
            <a:ext cx="4111987" cy="584775"/>
          </a:xfrm>
          <a:prstGeom prst="rect">
            <a:avLst/>
          </a:prstGeom>
          <a:noFill/>
        </p:spPr>
        <p:txBody>
          <a:bodyPr wrap="square" rtlCol="0">
            <a:spAutoFit/>
          </a:bodyPr>
          <a:lstStyle/>
          <a:p>
            <a:pPr algn="just"/>
            <a:r>
              <a:rPr lang="en-US" sz="1600" b="1" dirty="0" smtClean="0">
                <a:sym typeface="Symbol"/>
              </a:rPr>
              <a:t>Cylindrical single or multiple cavities </a:t>
            </a:r>
            <a:r>
              <a:rPr lang="en-US" sz="1600" dirty="0" smtClean="0">
                <a:sym typeface="Symbol"/>
              </a:rPr>
              <a:t>working on the </a:t>
            </a:r>
            <a:r>
              <a:rPr lang="en-US" sz="1600" b="1" dirty="0" smtClean="0">
                <a:sym typeface="Symbol"/>
              </a:rPr>
              <a:t>TM</a:t>
            </a:r>
            <a:r>
              <a:rPr lang="en-US" sz="1600" b="1" baseline="-25000" dirty="0" smtClean="0">
                <a:sym typeface="Symbol"/>
              </a:rPr>
              <a:t>010</a:t>
            </a:r>
            <a:r>
              <a:rPr lang="en-US" sz="1600" b="1" dirty="0" smtClean="0">
                <a:sym typeface="Symbol"/>
              </a:rPr>
              <a:t>-like</a:t>
            </a:r>
            <a:r>
              <a:rPr lang="en-US" sz="1600" dirty="0" smtClean="0">
                <a:sym typeface="Symbol"/>
              </a:rPr>
              <a:t> mode are used</a:t>
            </a:r>
          </a:p>
        </p:txBody>
      </p:sp>
      <p:sp>
        <p:nvSpPr>
          <p:cNvPr id="6" name="Freccia a destra 5"/>
          <p:cNvSpPr/>
          <p:nvPr/>
        </p:nvSpPr>
        <p:spPr>
          <a:xfrm>
            <a:off x="4316796" y="1382196"/>
            <a:ext cx="504079" cy="5585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869"/>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925" t="409" r="26861" b="19765"/>
          <a:stretch/>
        </p:blipFill>
        <p:spPr bwMode="auto">
          <a:xfrm>
            <a:off x="6410211" y="3326360"/>
            <a:ext cx="1271019" cy="141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75"/>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6170" r="24395" b="19765"/>
          <a:stretch/>
        </p:blipFill>
        <p:spPr bwMode="auto">
          <a:xfrm>
            <a:off x="7740440" y="3332599"/>
            <a:ext cx="1346727" cy="1407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asellaDiTesto 9"/>
          <p:cNvSpPr txBox="1"/>
          <p:nvPr/>
        </p:nvSpPr>
        <p:spPr>
          <a:xfrm>
            <a:off x="7668430" y="4391733"/>
            <a:ext cx="328936" cy="369332"/>
          </a:xfrm>
          <a:prstGeom prst="rect">
            <a:avLst/>
          </a:prstGeom>
          <a:noFill/>
        </p:spPr>
        <p:txBody>
          <a:bodyPr wrap="none" rtlCol="0">
            <a:spAutoFit/>
          </a:bodyPr>
          <a:lstStyle/>
          <a:p>
            <a:r>
              <a:rPr lang="en-US" dirty="0"/>
              <a:t>H</a:t>
            </a:r>
          </a:p>
        </p:txBody>
      </p:sp>
      <p:sp>
        <p:nvSpPr>
          <p:cNvPr id="11" name="CasellaDiTesto 10"/>
          <p:cNvSpPr txBox="1"/>
          <p:nvPr/>
        </p:nvSpPr>
        <p:spPr>
          <a:xfrm>
            <a:off x="6410211" y="4375087"/>
            <a:ext cx="296876" cy="369332"/>
          </a:xfrm>
          <a:prstGeom prst="rect">
            <a:avLst/>
          </a:prstGeom>
          <a:noFill/>
        </p:spPr>
        <p:txBody>
          <a:bodyPr wrap="none" rtlCol="0">
            <a:spAutoFit/>
          </a:bodyPr>
          <a:lstStyle/>
          <a:p>
            <a:r>
              <a:rPr lang="en-US" dirty="0" smtClean="0"/>
              <a:t>E</a:t>
            </a:r>
            <a:endParaRPr lang="en-US" dirty="0"/>
          </a:p>
        </p:txBody>
      </p:sp>
      <p:sp>
        <p:nvSpPr>
          <p:cNvPr id="12" name="Parentesi graffa aperta 11"/>
          <p:cNvSpPr/>
          <p:nvPr/>
        </p:nvSpPr>
        <p:spPr>
          <a:xfrm rot="16200000">
            <a:off x="6750338" y="-408695"/>
            <a:ext cx="511628" cy="4198176"/>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3" name="Picture 1"/>
          <p:cNvPicPr>
            <a:picLocks noChangeAspect="1"/>
          </p:cNvPicPr>
          <p:nvPr/>
        </p:nvPicPr>
        <p:blipFill rotWithShape="1">
          <a:blip r:embed="rId6"/>
          <a:srcRect l="8530" r="10174"/>
          <a:stretch/>
        </p:blipFill>
        <p:spPr>
          <a:xfrm>
            <a:off x="4812493" y="3342616"/>
            <a:ext cx="1438107" cy="1498844"/>
          </a:xfrm>
          <a:prstGeom prst="rect">
            <a:avLst/>
          </a:prstGeom>
        </p:spPr>
      </p:pic>
      <p:sp>
        <p:nvSpPr>
          <p:cNvPr id="14" name="CasellaDiTesto 13"/>
          <p:cNvSpPr txBox="1"/>
          <p:nvPr/>
        </p:nvSpPr>
        <p:spPr>
          <a:xfrm>
            <a:off x="4820876" y="2021625"/>
            <a:ext cx="4284364" cy="1323439"/>
          </a:xfrm>
          <a:prstGeom prst="rect">
            <a:avLst/>
          </a:prstGeom>
          <a:noFill/>
        </p:spPr>
        <p:txBody>
          <a:bodyPr wrap="square" rtlCol="0">
            <a:spAutoFit/>
          </a:bodyPr>
          <a:lstStyle/>
          <a:p>
            <a:pPr algn="just"/>
            <a:r>
              <a:rPr lang="en-US" sz="1600" dirty="0" smtClean="0"/>
              <a:t>For a </a:t>
            </a:r>
            <a:r>
              <a:rPr lang="en-US" sz="1600" b="1" dirty="0" smtClean="0"/>
              <a:t>pure cylindrical structure </a:t>
            </a:r>
            <a:r>
              <a:rPr lang="en-US" sz="1600" dirty="0" smtClean="0"/>
              <a:t>(also called </a:t>
            </a:r>
            <a:r>
              <a:rPr lang="en-US" sz="1600" b="1" dirty="0" smtClean="0"/>
              <a:t>pillbox cavity</a:t>
            </a:r>
            <a:r>
              <a:rPr lang="en-US" sz="1600" dirty="0" smtClean="0"/>
              <a:t>) the first accelerating mode (i.e. with non zero longitudinal electric field on axis) is the </a:t>
            </a:r>
            <a:r>
              <a:rPr lang="en-US" sz="1600" b="1" dirty="0" smtClean="0"/>
              <a:t>TM</a:t>
            </a:r>
            <a:r>
              <a:rPr lang="en-US" sz="1600" b="1" baseline="-25000" dirty="0" smtClean="0"/>
              <a:t>010</a:t>
            </a:r>
            <a:r>
              <a:rPr lang="en-US" sz="1600" b="1" dirty="0" smtClean="0"/>
              <a:t> mode</a:t>
            </a:r>
            <a:r>
              <a:rPr lang="en-US" sz="1600" dirty="0" smtClean="0"/>
              <a:t>. It has a well known analytical solution from Maxwell equation. </a:t>
            </a:r>
            <a:endParaRPr lang="en-US" sz="1600" dirty="0"/>
          </a:p>
        </p:txBody>
      </p:sp>
      <p:graphicFrame>
        <p:nvGraphicFramePr>
          <p:cNvPr id="15" name="Oggetto 14"/>
          <p:cNvGraphicFramePr>
            <a:graphicFrameLocks noChangeAspect="1"/>
          </p:cNvGraphicFramePr>
          <p:nvPr>
            <p:extLst>
              <p:ext uri="{D42A27DB-BD31-4B8C-83A1-F6EECF244321}">
                <p14:modId xmlns:p14="http://schemas.microsoft.com/office/powerpoint/2010/main" val="3281727120"/>
              </p:ext>
            </p:extLst>
          </p:nvPr>
        </p:nvGraphicFramePr>
        <p:xfrm>
          <a:off x="6829758" y="6137277"/>
          <a:ext cx="2006280" cy="444240"/>
        </p:xfrm>
        <a:graphic>
          <a:graphicData uri="http://schemas.openxmlformats.org/presentationml/2006/ole">
            <mc:AlternateContent xmlns:mc="http://schemas.openxmlformats.org/markup-compatibility/2006">
              <mc:Choice xmlns:v="urn:schemas-microsoft-com:vml" Requires="v">
                <p:oleObj spid="_x0000_s236615" name="Equazione" r:id="rId7" imgW="2006280" imgH="444240" progId="Equation.3">
                  <p:embed/>
                </p:oleObj>
              </mc:Choice>
              <mc:Fallback>
                <p:oleObj name="Equazione" r:id="rId7" imgW="2006280" imgH="444240" progId="Equation.3">
                  <p:embed/>
                  <p:pic>
                    <p:nvPicPr>
                      <p:cNvPr id="0" name="Object 6"/>
                      <p:cNvPicPr>
                        <a:picLocks noChangeAspect="1" noChangeArrowheads="1"/>
                      </p:cNvPicPr>
                      <p:nvPr/>
                    </p:nvPicPr>
                    <p:blipFill>
                      <a:blip r:embed="rId8"/>
                      <a:srcRect/>
                      <a:stretch>
                        <a:fillRect/>
                      </a:stretch>
                    </p:blipFill>
                    <p:spPr bwMode="auto">
                      <a:xfrm>
                        <a:off x="6829758" y="6137277"/>
                        <a:ext cx="2006280" cy="444240"/>
                      </a:xfrm>
                      <a:prstGeom prst="rect">
                        <a:avLst/>
                      </a:prstGeom>
                      <a:noFill/>
                      <a:ln>
                        <a:noFill/>
                      </a:ln>
                    </p:spPr>
                  </p:pic>
                </p:oleObj>
              </mc:Fallback>
            </mc:AlternateContent>
          </a:graphicData>
        </a:graphic>
      </p:graphicFrame>
      <p:pic>
        <p:nvPicPr>
          <p:cNvPr id="16" name="Picture 4"/>
          <p:cNvPicPr>
            <a:picLocks noChangeAspect="1"/>
          </p:cNvPicPr>
          <p:nvPr/>
        </p:nvPicPr>
        <p:blipFill rotWithShape="1">
          <a:blip r:embed="rId9"/>
          <a:srcRect l="51255" t="5820" r="5583" b="6814"/>
          <a:stretch/>
        </p:blipFill>
        <p:spPr>
          <a:xfrm>
            <a:off x="7388898" y="4845735"/>
            <a:ext cx="1349861" cy="1135110"/>
          </a:xfrm>
          <a:prstGeom prst="rect">
            <a:avLst/>
          </a:prstGeom>
        </p:spPr>
      </p:pic>
      <p:graphicFrame>
        <p:nvGraphicFramePr>
          <p:cNvPr id="18" name="Oggetto 17"/>
          <p:cNvGraphicFramePr>
            <a:graphicFrameLocks noChangeAspect="1"/>
          </p:cNvGraphicFramePr>
          <p:nvPr>
            <p:extLst>
              <p:ext uri="{D42A27DB-BD31-4B8C-83A1-F6EECF244321}">
                <p14:modId xmlns:p14="http://schemas.microsoft.com/office/powerpoint/2010/main" val="516542637"/>
              </p:ext>
            </p:extLst>
          </p:nvPr>
        </p:nvGraphicFramePr>
        <p:xfrm>
          <a:off x="4785957" y="6162451"/>
          <a:ext cx="1790640" cy="431640"/>
        </p:xfrm>
        <a:graphic>
          <a:graphicData uri="http://schemas.openxmlformats.org/presentationml/2006/ole">
            <mc:AlternateContent xmlns:mc="http://schemas.openxmlformats.org/markup-compatibility/2006">
              <mc:Choice xmlns:v="urn:schemas-microsoft-com:vml" Requires="v">
                <p:oleObj spid="_x0000_s236616" name="Equazione" r:id="rId10" imgW="1790640" imgH="431640" progId="Equation.3">
                  <p:embed/>
                </p:oleObj>
              </mc:Choice>
              <mc:Fallback>
                <p:oleObj name="Equazione" r:id="rId10" imgW="1790640" imgH="431640" progId="Equation.3">
                  <p:embed/>
                  <p:pic>
                    <p:nvPicPr>
                      <p:cNvPr id="0" name="Oggetto 14"/>
                      <p:cNvPicPr>
                        <a:picLocks noChangeAspect="1" noChangeArrowheads="1"/>
                      </p:cNvPicPr>
                      <p:nvPr/>
                    </p:nvPicPr>
                    <p:blipFill>
                      <a:blip r:embed="rId11"/>
                      <a:srcRect/>
                      <a:stretch>
                        <a:fillRect/>
                      </a:stretch>
                    </p:blipFill>
                    <p:spPr bwMode="auto">
                      <a:xfrm>
                        <a:off x="4785957" y="6162451"/>
                        <a:ext cx="1790640" cy="431640"/>
                      </a:xfrm>
                      <a:prstGeom prst="rect">
                        <a:avLst/>
                      </a:prstGeom>
                      <a:noFill/>
                      <a:ln>
                        <a:noFill/>
                      </a:ln>
                    </p:spPr>
                  </p:pic>
                </p:oleObj>
              </mc:Fallback>
            </mc:AlternateContent>
          </a:graphicData>
        </a:graphic>
      </p:graphicFrame>
      <p:pic>
        <p:nvPicPr>
          <p:cNvPr id="19" name="Picture 4"/>
          <p:cNvPicPr>
            <a:picLocks noChangeAspect="1"/>
          </p:cNvPicPr>
          <p:nvPr/>
        </p:nvPicPr>
        <p:blipFill rotWithShape="1">
          <a:blip r:embed="rId9"/>
          <a:srcRect l="8092" t="5820" r="48746" b="6814"/>
          <a:stretch/>
        </p:blipFill>
        <p:spPr>
          <a:xfrm>
            <a:off x="5689992" y="4845735"/>
            <a:ext cx="1349861" cy="1135110"/>
          </a:xfrm>
          <a:prstGeom prst="rect">
            <a:avLst/>
          </a:prstGeom>
        </p:spPr>
      </p:pic>
      <p:sp>
        <p:nvSpPr>
          <p:cNvPr id="29" name="Freccia a destra 28"/>
          <p:cNvSpPr/>
          <p:nvPr/>
        </p:nvSpPr>
        <p:spPr>
          <a:xfrm rot="10800000">
            <a:off x="3973658" y="4422399"/>
            <a:ext cx="724512" cy="5585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asellaDiTesto 29"/>
          <p:cNvSpPr txBox="1"/>
          <p:nvPr/>
        </p:nvSpPr>
        <p:spPr>
          <a:xfrm>
            <a:off x="17221" y="2585405"/>
            <a:ext cx="3973657" cy="800219"/>
          </a:xfrm>
          <a:prstGeom prst="rect">
            <a:avLst/>
          </a:prstGeom>
          <a:noFill/>
        </p:spPr>
        <p:txBody>
          <a:bodyPr wrap="square" rtlCol="0">
            <a:spAutoFit/>
          </a:bodyPr>
          <a:lstStyle/>
          <a:p>
            <a:pPr algn="ctr"/>
            <a:r>
              <a:rPr lang="en-US" b="1" dirty="0" smtClean="0"/>
              <a:t>Real cylindrical </a:t>
            </a:r>
            <a:r>
              <a:rPr lang="en-US" b="1" dirty="0"/>
              <a:t>cavity </a:t>
            </a:r>
            <a:endParaRPr lang="en-US" b="1" dirty="0" smtClean="0"/>
          </a:p>
          <a:p>
            <a:pPr algn="ctr"/>
            <a:r>
              <a:rPr lang="en-US" sz="1400" dirty="0" smtClean="0"/>
              <a:t>(TM</a:t>
            </a:r>
            <a:r>
              <a:rPr lang="en-US" sz="1400" baseline="-25000" dirty="0" smtClean="0"/>
              <a:t>010</a:t>
            </a:r>
            <a:r>
              <a:rPr lang="en-US" sz="1400" dirty="0" smtClean="0"/>
              <a:t>-like mode because of the shape and presence of beam tubes)</a:t>
            </a:r>
            <a:endParaRPr lang="en-US" sz="1400" dirty="0"/>
          </a:p>
        </p:txBody>
      </p:sp>
      <p:sp>
        <p:nvSpPr>
          <p:cNvPr id="23" name="CasellaDiTesto 22"/>
          <p:cNvSpPr txBox="1"/>
          <p:nvPr/>
        </p:nvSpPr>
        <p:spPr>
          <a:xfrm>
            <a:off x="2319779" y="395298"/>
            <a:ext cx="4536947" cy="369332"/>
          </a:xfrm>
          <a:prstGeom prst="rect">
            <a:avLst/>
          </a:prstGeom>
          <a:noFill/>
        </p:spPr>
        <p:txBody>
          <a:bodyPr wrap="none" rtlCol="0">
            <a:spAutoFit/>
          </a:bodyPr>
          <a:lstStyle/>
          <a:p>
            <a:pPr algn="ctr"/>
            <a:r>
              <a:rPr lang="it-IT" b="1" i="1" dirty="0" smtClean="0"/>
              <a:t>(</a:t>
            </a:r>
            <a:r>
              <a:rPr lang="it-IT" b="1" i="1" dirty="0" err="1" smtClean="0"/>
              <a:t>electrons</a:t>
            </a:r>
            <a:r>
              <a:rPr lang="it-IT" b="1" i="1" dirty="0" smtClean="0"/>
              <a:t> or </a:t>
            </a:r>
            <a:r>
              <a:rPr lang="it-IT" b="1" i="1" dirty="0" err="1" smtClean="0"/>
              <a:t>protons</a:t>
            </a:r>
            <a:r>
              <a:rPr lang="it-IT" b="1" i="1" dirty="0" smtClean="0"/>
              <a:t> and </a:t>
            </a:r>
            <a:r>
              <a:rPr lang="it-IT" b="1" i="1" dirty="0" err="1" smtClean="0"/>
              <a:t>ions</a:t>
            </a:r>
            <a:r>
              <a:rPr lang="it-IT" b="1" i="1" dirty="0" smtClean="0"/>
              <a:t> </a:t>
            </a:r>
            <a:r>
              <a:rPr lang="it-IT" b="1" i="1" dirty="0" err="1" smtClean="0"/>
              <a:t>at</a:t>
            </a:r>
            <a:r>
              <a:rPr lang="it-IT" b="1" i="1" dirty="0" smtClean="0"/>
              <a:t> high </a:t>
            </a:r>
            <a:r>
              <a:rPr lang="it-IT" b="1" i="1" dirty="0" err="1" smtClean="0"/>
              <a:t>energy</a:t>
            </a:r>
            <a:r>
              <a:rPr lang="it-IT" b="1" i="1" dirty="0" smtClean="0"/>
              <a:t>)</a:t>
            </a:r>
            <a:endParaRPr lang="it-IT" b="1" i="1" dirty="0"/>
          </a:p>
        </p:txBody>
      </p:sp>
      <p:graphicFrame>
        <p:nvGraphicFramePr>
          <p:cNvPr id="22" name="Oggetto 21"/>
          <p:cNvGraphicFramePr>
            <a:graphicFrameLocks noChangeAspect="1"/>
          </p:cNvGraphicFramePr>
          <p:nvPr>
            <p:extLst>
              <p:ext uri="{D42A27DB-BD31-4B8C-83A1-F6EECF244321}">
                <p14:modId xmlns:p14="http://schemas.microsoft.com/office/powerpoint/2010/main" val="1975586282"/>
              </p:ext>
            </p:extLst>
          </p:nvPr>
        </p:nvGraphicFramePr>
        <p:xfrm>
          <a:off x="4564063" y="4916488"/>
          <a:ext cx="1074737" cy="496887"/>
        </p:xfrm>
        <a:graphic>
          <a:graphicData uri="http://schemas.openxmlformats.org/presentationml/2006/ole">
            <mc:AlternateContent xmlns:mc="http://schemas.openxmlformats.org/markup-compatibility/2006">
              <mc:Choice xmlns:v="urn:schemas-microsoft-com:vml" Requires="v">
                <p:oleObj spid="_x0000_s236617" name="Equazione" r:id="rId12" imgW="850680" imgH="393480" progId="Equation.3">
                  <p:embed/>
                </p:oleObj>
              </mc:Choice>
              <mc:Fallback>
                <p:oleObj name="Equazione" r:id="rId12" imgW="850680" imgH="393480" progId="Equation.3">
                  <p:embed/>
                  <p:pic>
                    <p:nvPicPr>
                      <p:cNvPr id="20" name="Oggetto 19"/>
                      <p:cNvPicPr>
                        <a:picLocks noChangeAspect="1" noChangeArrowheads="1"/>
                      </p:cNvPicPr>
                      <p:nvPr/>
                    </p:nvPicPr>
                    <p:blipFill>
                      <a:blip r:embed="rId13"/>
                      <a:srcRect/>
                      <a:stretch>
                        <a:fillRect/>
                      </a:stretch>
                    </p:blipFill>
                    <p:spPr bwMode="auto">
                      <a:xfrm>
                        <a:off x="4564063" y="4916488"/>
                        <a:ext cx="1074737" cy="49688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40422187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nodeType="with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fade">
                                      <p:cBhvr>
                                        <p:cTn id="37" dur="500"/>
                                        <p:tgtEl>
                                          <p:spTgt spid="16"/>
                                        </p:tgtEl>
                                      </p:cBhvr>
                                    </p:animEffect>
                                  </p:childTnLst>
                                </p:cTn>
                              </p:par>
                              <p:par>
                                <p:cTn id="38" presetID="10" presetClass="entr" presetSubtype="0" fill="hold" nodeType="with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fade">
                                      <p:cBhvr>
                                        <p:cTn id="40" dur="500"/>
                                        <p:tgtEl>
                                          <p:spTgt spid="15"/>
                                        </p:tgtEl>
                                      </p:cBhvr>
                                    </p:animEffect>
                                  </p:childTnLst>
                                </p:cTn>
                              </p:par>
                              <p:par>
                                <p:cTn id="41" presetID="10" presetClass="entr" presetSubtype="0" fill="hold" nodeType="with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0"/>
                                        </p:tgtEl>
                                        <p:attrNameLst>
                                          <p:attrName>style.visibility</p:attrName>
                                        </p:attrNameLst>
                                      </p:cBhvr>
                                      <p:to>
                                        <p:strVal val="visible"/>
                                      </p:to>
                                    </p:set>
                                    <p:animEffect transition="in" filter="fade">
                                      <p:cBhvr>
                                        <p:cTn id="48" dur="500"/>
                                        <p:tgtEl>
                                          <p:spTgt spid="30"/>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animEffect transition="in" filter="fade">
                                      <p:cBhvr>
                                        <p:cTn id="51" dur="500"/>
                                        <p:tgtEl>
                                          <p:spTgt spid="29"/>
                                        </p:tgtEl>
                                      </p:cBhvr>
                                    </p:animEffect>
                                  </p:childTnLst>
                                </p:cTn>
                              </p:par>
                              <p:par>
                                <p:cTn id="52" presetID="10" presetClass="entr" presetSubtype="0" fill="hold"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par>
                                <p:cTn id="55" presetID="10" presetClass="entr" presetSubtype="0" fill="hold" nodeType="with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0" grpId="0"/>
      <p:bldP spid="11" grpId="0"/>
      <p:bldP spid="12" grpId="0" animBg="1"/>
      <p:bldP spid="14" grpId="0"/>
      <p:bldP spid="29" grpId="0" animBg="1"/>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36620" y="2348880"/>
            <a:ext cx="7869088" cy="4247317"/>
          </a:xfrm>
          <a:prstGeom prst="rect">
            <a:avLst/>
          </a:prstGeom>
        </p:spPr>
        <p:txBody>
          <a:bodyPr wrap="square">
            <a:spAutoFit/>
          </a:bodyPr>
          <a:lstStyle/>
          <a:p>
            <a:pPr lvl="0" algn="just"/>
            <a:r>
              <a:rPr lang="en-US" dirty="0" smtClean="0"/>
              <a:t>The author consents </a:t>
            </a:r>
            <a:r>
              <a:rPr lang="en-US" dirty="0"/>
              <a:t>to the photographic, audio and video recording of </a:t>
            </a:r>
            <a:r>
              <a:rPr lang="en-US" dirty="0" smtClean="0"/>
              <a:t>this </a:t>
            </a:r>
            <a:r>
              <a:rPr lang="en-US" dirty="0"/>
              <a:t>lecture at the CERN Accelerator School. The term “lecture” includes any material incorporated therein including but not limited to text, images and references. </a:t>
            </a:r>
            <a:endParaRPr lang="fr-FR" dirty="0"/>
          </a:p>
          <a:p>
            <a:pPr algn="just"/>
            <a:r>
              <a:rPr lang="en-US" dirty="0"/>
              <a:t> </a:t>
            </a:r>
            <a:endParaRPr lang="fr-FR" dirty="0"/>
          </a:p>
          <a:p>
            <a:pPr lvl="0" algn="just"/>
            <a:r>
              <a:rPr lang="en-US" dirty="0" smtClean="0"/>
              <a:t>The author hereby grants </a:t>
            </a:r>
            <a:r>
              <a:rPr lang="en-US" dirty="0"/>
              <a:t>CERN a royalty-free license to use </a:t>
            </a:r>
            <a:r>
              <a:rPr lang="en-US" dirty="0" smtClean="0"/>
              <a:t>his </a:t>
            </a:r>
            <a:r>
              <a:rPr lang="en-US" dirty="0"/>
              <a:t>image and name as well as </a:t>
            </a:r>
            <a:r>
              <a:rPr lang="en-US" dirty="0" smtClean="0"/>
              <a:t>the recordings </a:t>
            </a:r>
            <a:r>
              <a:rPr lang="en-US" dirty="0"/>
              <a:t>mentioned </a:t>
            </a:r>
            <a:r>
              <a:rPr lang="en-US" dirty="0" smtClean="0"/>
              <a:t>above, </a:t>
            </a:r>
            <a:r>
              <a:rPr lang="en-US" dirty="0"/>
              <a:t>in order to </a:t>
            </a:r>
            <a:r>
              <a:rPr lang="en-US" dirty="0" smtClean="0"/>
              <a:t>post them on the CAS website.</a:t>
            </a:r>
            <a:endParaRPr lang="fr-FR" dirty="0"/>
          </a:p>
          <a:p>
            <a:pPr algn="just"/>
            <a:r>
              <a:rPr lang="en-US" dirty="0"/>
              <a:t> </a:t>
            </a:r>
            <a:endParaRPr lang="fr-FR" dirty="0"/>
          </a:p>
          <a:p>
            <a:pPr lvl="0" algn="just"/>
            <a:r>
              <a:rPr lang="en-US" dirty="0" smtClean="0"/>
              <a:t>The author </a:t>
            </a:r>
            <a:r>
              <a:rPr lang="en-US" dirty="0"/>
              <a:t>hereby </a:t>
            </a:r>
            <a:r>
              <a:rPr lang="en-US" dirty="0" smtClean="0"/>
              <a:t>confirms </a:t>
            </a:r>
            <a:r>
              <a:rPr lang="en-US" dirty="0"/>
              <a:t>that </a:t>
            </a:r>
            <a:r>
              <a:rPr lang="en-US" dirty="0" smtClean="0"/>
              <a:t>to his best knowledge the </a:t>
            </a:r>
            <a:r>
              <a:rPr lang="en-US" dirty="0"/>
              <a:t>content of </a:t>
            </a:r>
            <a:r>
              <a:rPr lang="en-US" dirty="0" smtClean="0"/>
              <a:t>the </a:t>
            </a:r>
            <a:r>
              <a:rPr lang="en-US" dirty="0"/>
              <a:t>lecture does not infringe the copyright, intellectual property or privacy rights of any third party. </a:t>
            </a:r>
            <a:r>
              <a:rPr lang="en-US" dirty="0" smtClean="0"/>
              <a:t>The author has </a:t>
            </a:r>
            <a:r>
              <a:rPr lang="en-US" dirty="0"/>
              <a:t>cited and credited any third-party contribution in accordance with applicable professional standards and legislation in matters of attribution. </a:t>
            </a:r>
            <a:r>
              <a:rPr lang="en-US" dirty="0" smtClean="0"/>
              <a:t> Nevertheless the material represent entirely standard teaching material known for more than ten years. Naturally some figures will look alike those produced by </a:t>
            </a:r>
            <a:r>
              <a:rPr lang="en-US" smtClean="0"/>
              <a:t>other teachers.</a:t>
            </a:r>
            <a:endParaRPr lang="fr-FR" dirty="0"/>
          </a:p>
        </p:txBody>
      </p:sp>
      <p:sp>
        <p:nvSpPr>
          <p:cNvPr id="5" name="TextBox 4"/>
          <p:cNvSpPr txBox="1"/>
          <p:nvPr/>
        </p:nvSpPr>
        <p:spPr>
          <a:xfrm>
            <a:off x="1475656" y="1484804"/>
            <a:ext cx="6192688" cy="369332"/>
          </a:xfrm>
          <a:prstGeom prst="rect">
            <a:avLst/>
          </a:prstGeom>
          <a:noFill/>
        </p:spPr>
        <p:txBody>
          <a:bodyPr wrap="square" rtlCol="0">
            <a:spAutoFit/>
          </a:bodyPr>
          <a:lstStyle/>
          <a:p>
            <a:r>
              <a:rPr lang="en-GB" b="1" dirty="0" smtClean="0"/>
              <a:t>Copyright statement and speaker’s release for video publishing</a:t>
            </a:r>
            <a:endParaRPr lang="en-GB" b="1" dirty="0"/>
          </a:p>
        </p:txBody>
      </p:sp>
      <p:pic>
        <p:nvPicPr>
          <p:cNvPr id="1026" name="Picture 2" descr="caschool-log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20272" y="125904"/>
            <a:ext cx="16764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0217197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6" name="Oggetto 135"/>
          <p:cNvGraphicFramePr>
            <a:graphicFrameLocks noChangeAspect="1"/>
          </p:cNvGraphicFramePr>
          <p:nvPr>
            <p:extLst>
              <p:ext uri="{D42A27DB-BD31-4B8C-83A1-F6EECF244321}">
                <p14:modId xmlns:p14="http://schemas.microsoft.com/office/powerpoint/2010/main" val="2477859558"/>
              </p:ext>
            </p:extLst>
          </p:nvPr>
        </p:nvGraphicFramePr>
        <p:xfrm>
          <a:off x="7265174" y="3335414"/>
          <a:ext cx="1439667" cy="641183"/>
        </p:xfrm>
        <a:graphic>
          <a:graphicData uri="http://schemas.openxmlformats.org/presentationml/2006/ole">
            <mc:AlternateContent xmlns:mc="http://schemas.openxmlformats.org/markup-compatibility/2006">
              <mc:Choice xmlns:v="urn:schemas-microsoft-com:vml" Requires="v">
                <p:oleObj spid="_x0000_s55256" name="Equazione" r:id="rId3" imgW="965160" imgH="431640" progId="Equation.3">
                  <p:embed/>
                </p:oleObj>
              </mc:Choice>
              <mc:Fallback>
                <p:oleObj name="Equazione" r:id="rId3" imgW="965160" imgH="431640" progId="Equation.3">
                  <p:embed/>
                  <p:pic>
                    <p:nvPicPr>
                      <p:cNvPr id="0" name=""/>
                      <p:cNvPicPr>
                        <a:picLocks noChangeAspect="1" noChangeArrowheads="1"/>
                      </p:cNvPicPr>
                      <p:nvPr/>
                    </p:nvPicPr>
                    <p:blipFill>
                      <a:blip r:embed="rId4"/>
                      <a:srcRect/>
                      <a:stretch>
                        <a:fillRect/>
                      </a:stretch>
                    </p:blipFill>
                    <p:spPr bwMode="auto">
                      <a:xfrm>
                        <a:off x="7265174" y="3335414"/>
                        <a:ext cx="1439667" cy="641183"/>
                      </a:xfrm>
                      <a:prstGeom prst="rect">
                        <a:avLst/>
                      </a:prstGeom>
                      <a:solidFill>
                        <a:srgbClr val="FFC000"/>
                      </a:solidFill>
                    </p:spPr>
                  </p:pic>
                </p:oleObj>
              </mc:Fallback>
            </mc:AlternateContent>
          </a:graphicData>
        </a:graphic>
      </p:graphicFrame>
      <p:sp>
        <p:nvSpPr>
          <p:cNvPr id="137" name="CasellaDiTesto 136"/>
          <p:cNvSpPr txBox="1"/>
          <p:nvPr/>
        </p:nvSpPr>
        <p:spPr>
          <a:xfrm>
            <a:off x="7092350" y="2956311"/>
            <a:ext cx="1818318" cy="369332"/>
          </a:xfrm>
          <a:prstGeom prst="rect">
            <a:avLst/>
          </a:prstGeom>
          <a:noFill/>
        </p:spPr>
        <p:txBody>
          <a:bodyPr wrap="none" rtlCol="0">
            <a:spAutoFit/>
          </a:bodyPr>
          <a:lstStyle/>
          <a:p>
            <a:r>
              <a:rPr lang="en-US" b="1" i="1" dirty="0" smtClean="0"/>
              <a:t>QUALITY FACTOR</a:t>
            </a:r>
            <a:endParaRPr lang="en-US" b="1" i="1" dirty="0"/>
          </a:p>
        </p:txBody>
      </p:sp>
      <p:sp>
        <p:nvSpPr>
          <p:cNvPr id="139" name="CasellaDiTesto 138"/>
          <p:cNvSpPr txBox="1"/>
          <p:nvPr/>
        </p:nvSpPr>
        <p:spPr>
          <a:xfrm>
            <a:off x="861172" y="2940810"/>
            <a:ext cx="2074029" cy="369332"/>
          </a:xfrm>
          <a:prstGeom prst="rect">
            <a:avLst/>
          </a:prstGeom>
          <a:noFill/>
        </p:spPr>
        <p:txBody>
          <a:bodyPr wrap="none" rtlCol="0">
            <a:spAutoFit/>
          </a:bodyPr>
          <a:lstStyle/>
          <a:p>
            <a:r>
              <a:rPr lang="en-US" b="1" i="1" dirty="0" smtClean="0"/>
              <a:t>SHUNT IMPEDANCE</a:t>
            </a:r>
            <a:endParaRPr lang="en-US" b="1" i="1" dirty="0"/>
          </a:p>
        </p:txBody>
      </p:sp>
      <p:sp>
        <p:nvSpPr>
          <p:cNvPr id="140" name="Rectangle 101"/>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41" name="Oggetto 140"/>
          <p:cNvGraphicFramePr>
            <a:graphicFrameLocks noChangeAspect="1"/>
          </p:cNvGraphicFramePr>
          <p:nvPr>
            <p:extLst>
              <p:ext uri="{D42A27DB-BD31-4B8C-83A1-F6EECF244321}">
                <p14:modId xmlns:p14="http://schemas.microsoft.com/office/powerpoint/2010/main" val="764513362"/>
              </p:ext>
            </p:extLst>
          </p:nvPr>
        </p:nvGraphicFramePr>
        <p:xfrm>
          <a:off x="3775075" y="3125788"/>
          <a:ext cx="1390650" cy="711200"/>
        </p:xfrm>
        <a:graphic>
          <a:graphicData uri="http://schemas.openxmlformats.org/presentationml/2006/ole">
            <mc:AlternateContent xmlns:mc="http://schemas.openxmlformats.org/markup-compatibility/2006">
              <mc:Choice xmlns:v="urn:schemas-microsoft-com:vml" Requires="v">
                <p:oleObj spid="_x0000_s55257" name="Equazione" r:id="rId5" imgW="901440" imgH="457200" progId="Equation.3">
                  <p:embed/>
                </p:oleObj>
              </mc:Choice>
              <mc:Fallback>
                <p:oleObj name="Equazione" r:id="rId5" imgW="901440" imgH="457200" progId="Equation.3">
                  <p:embed/>
                  <p:pic>
                    <p:nvPicPr>
                      <p:cNvPr id="0" name="Object 100"/>
                      <p:cNvPicPr>
                        <a:picLocks noChangeAspect="1" noChangeArrowheads="1"/>
                      </p:cNvPicPr>
                      <p:nvPr/>
                    </p:nvPicPr>
                    <p:blipFill>
                      <a:blip r:embed="rId6"/>
                      <a:srcRect/>
                      <a:stretch>
                        <a:fillRect/>
                      </a:stretch>
                    </p:blipFill>
                    <p:spPr bwMode="auto">
                      <a:xfrm>
                        <a:off x="3775075" y="3125788"/>
                        <a:ext cx="1390650" cy="711200"/>
                      </a:xfrm>
                      <a:prstGeom prst="rect">
                        <a:avLst/>
                      </a:prstGeom>
                      <a:solidFill>
                        <a:srgbClr val="FFC000"/>
                      </a:solidFill>
                    </p:spPr>
                  </p:pic>
                </p:oleObj>
              </mc:Fallback>
            </mc:AlternateContent>
          </a:graphicData>
        </a:graphic>
      </p:graphicFrame>
      <p:sp>
        <p:nvSpPr>
          <p:cNvPr id="142" name="Rectangle 103"/>
          <p:cNvSpPr>
            <a:spLocks noChangeArrowheads="1"/>
          </p:cNvSpPr>
          <p:nvPr/>
        </p:nvSpPr>
        <p:spPr bwMode="auto">
          <a:xfrm>
            <a:off x="31779" y="3289452"/>
            <a:ext cx="3676101" cy="1600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a:r>
              <a:rPr lang="en-US" sz="1400" dirty="0" smtClean="0"/>
              <a:t>The </a:t>
            </a:r>
            <a:r>
              <a:rPr lang="en-US" sz="1400" dirty="0"/>
              <a:t>shunt impedance is the parameter that qualifies the </a:t>
            </a:r>
            <a:r>
              <a:rPr lang="en-US" sz="1400" b="1" dirty="0"/>
              <a:t>efficiency of an accelerating mode</a:t>
            </a:r>
            <a:r>
              <a:rPr lang="en-US" sz="1400" dirty="0"/>
              <a:t>. The </a:t>
            </a:r>
            <a:r>
              <a:rPr lang="en-US" sz="1400" dirty="0" smtClean="0"/>
              <a:t>higher is its value, </a:t>
            </a:r>
            <a:r>
              <a:rPr lang="en-US" sz="1400" dirty="0"/>
              <a:t>the larger </a:t>
            </a:r>
            <a:r>
              <a:rPr lang="en-US" sz="1400" dirty="0" smtClean="0"/>
              <a:t>is the obtainable </a:t>
            </a:r>
            <a:r>
              <a:rPr lang="en-US" sz="1400" dirty="0"/>
              <a:t>accelerating voltage for a given </a:t>
            </a:r>
            <a:r>
              <a:rPr lang="en-US" sz="1400" dirty="0" smtClean="0"/>
              <a:t>power. Traditionally</a:t>
            </a:r>
            <a:r>
              <a:rPr lang="en-US" sz="1400" dirty="0"/>
              <a:t>, </a:t>
            </a:r>
            <a:r>
              <a:rPr lang="en-US" sz="1400" dirty="0" smtClean="0"/>
              <a:t>it </a:t>
            </a:r>
            <a:r>
              <a:rPr lang="en-US" sz="1400" dirty="0"/>
              <a:t>is the quantity to optimize in order to </a:t>
            </a:r>
            <a:r>
              <a:rPr lang="en-US" sz="1400" b="1" dirty="0" smtClean="0"/>
              <a:t>maximize the accelerating field for a given dissipated power</a:t>
            </a:r>
            <a:r>
              <a:rPr lang="en-US" sz="1400" dirty="0" smtClean="0"/>
              <a:t>:</a:t>
            </a:r>
            <a:endParaRPr lang="en-US" sz="1400" dirty="0"/>
          </a:p>
        </p:txBody>
      </p:sp>
      <p:sp>
        <p:nvSpPr>
          <p:cNvPr id="146" name="CasellaDiTesto 145"/>
          <p:cNvSpPr txBox="1"/>
          <p:nvPr/>
        </p:nvSpPr>
        <p:spPr>
          <a:xfrm>
            <a:off x="190601" y="2106349"/>
            <a:ext cx="3106941" cy="369332"/>
          </a:xfrm>
          <a:prstGeom prst="rect">
            <a:avLst/>
          </a:prstGeom>
          <a:noFill/>
        </p:spPr>
        <p:txBody>
          <a:bodyPr wrap="none" rtlCol="0">
            <a:spAutoFit/>
          </a:bodyPr>
          <a:lstStyle/>
          <a:p>
            <a:r>
              <a:rPr lang="en-US" b="1" i="1" dirty="0" smtClean="0"/>
              <a:t>ACCELERATING VOLTAGE (</a:t>
            </a:r>
            <a:r>
              <a:rPr lang="en-US" b="1" i="1" dirty="0" err="1" smtClean="0"/>
              <a:t>V</a:t>
            </a:r>
            <a:r>
              <a:rPr lang="en-US" b="1" i="1" baseline="-25000" dirty="0" err="1" smtClean="0"/>
              <a:t>acc</a:t>
            </a:r>
            <a:r>
              <a:rPr lang="en-US" b="1" i="1" dirty="0" smtClean="0"/>
              <a:t>)</a:t>
            </a:r>
            <a:endParaRPr lang="en-US" b="1" i="1" dirty="0"/>
          </a:p>
        </p:txBody>
      </p:sp>
      <p:sp>
        <p:nvSpPr>
          <p:cNvPr id="147" name="CasellaDiTesto 146"/>
          <p:cNvSpPr txBox="1"/>
          <p:nvPr/>
        </p:nvSpPr>
        <p:spPr>
          <a:xfrm>
            <a:off x="3563888" y="2125046"/>
            <a:ext cx="2613985" cy="369332"/>
          </a:xfrm>
          <a:prstGeom prst="rect">
            <a:avLst/>
          </a:prstGeom>
          <a:noFill/>
        </p:spPr>
        <p:txBody>
          <a:bodyPr wrap="none" rtlCol="0">
            <a:spAutoFit/>
          </a:bodyPr>
          <a:lstStyle/>
          <a:p>
            <a:r>
              <a:rPr lang="en-US" b="1" i="1" dirty="0" smtClean="0"/>
              <a:t>DISSIPATED POWER (</a:t>
            </a:r>
            <a:r>
              <a:rPr lang="en-US" b="1" i="1" dirty="0" err="1" smtClean="0"/>
              <a:t>P</a:t>
            </a:r>
            <a:r>
              <a:rPr lang="en-US" b="1" i="1" baseline="-25000" dirty="0" err="1" smtClean="0"/>
              <a:t>diss</a:t>
            </a:r>
            <a:r>
              <a:rPr lang="en-US" b="1" i="1" dirty="0" smtClean="0"/>
              <a:t>)</a:t>
            </a:r>
            <a:endParaRPr lang="en-US" b="1" i="1" dirty="0"/>
          </a:p>
        </p:txBody>
      </p:sp>
      <p:sp>
        <p:nvSpPr>
          <p:cNvPr id="148" name="CasellaDiTesto 147"/>
          <p:cNvSpPr txBox="1"/>
          <p:nvPr/>
        </p:nvSpPr>
        <p:spPr>
          <a:xfrm>
            <a:off x="6576306" y="2104028"/>
            <a:ext cx="2171557" cy="369332"/>
          </a:xfrm>
          <a:prstGeom prst="rect">
            <a:avLst/>
          </a:prstGeom>
          <a:noFill/>
        </p:spPr>
        <p:txBody>
          <a:bodyPr wrap="none" rtlCol="0">
            <a:spAutoFit/>
          </a:bodyPr>
          <a:lstStyle/>
          <a:p>
            <a:r>
              <a:rPr lang="en-US" b="1" i="1" dirty="0" smtClean="0"/>
              <a:t>STORED ENERGY (W)</a:t>
            </a:r>
            <a:endParaRPr lang="en-US" b="1" i="1" dirty="0"/>
          </a:p>
        </p:txBody>
      </p:sp>
      <p:sp>
        <p:nvSpPr>
          <p:cNvPr id="149" name="Rettangolo 148"/>
          <p:cNvSpPr/>
          <p:nvPr/>
        </p:nvSpPr>
        <p:spPr>
          <a:xfrm>
            <a:off x="7467033" y="4333669"/>
            <a:ext cx="1580789" cy="609398"/>
          </a:xfrm>
          <a:prstGeom prst="rect">
            <a:avLst/>
          </a:prstGeom>
        </p:spPr>
        <p:txBody>
          <a:bodyPr wrap="square">
            <a:spAutoFit/>
          </a:bodyPr>
          <a:lstStyle/>
          <a:p>
            <a:pPr marL="0" lvl="1" algn="just">
              <a:lnSpc>
                <a:spcPct val="120000"/>
              </a:lnSpc>
            </a:pPr>
            <a:r>
              <a:rPr lang="en-GB" sz="1400" dirty="0"/>
              <a:t>NC cavity </a:t>
            </a:r>
            <a:r>
              <a:rPr lang="en-GB" sz="1400" dirty="0" smtClean="0"/>
              <a:t>Q</a:t>
            </a:r>
            <a:r>
              <a:rPr lang="en-GB" sz="1400" dirty="0" smtClean="0">
                <a:sym typeface="Symbol"/>
              </a:rPr>
              <a:t>10</a:t>
            </a:r>
            <a:r>
              <a:rPr lang="en-GB" sz="1400" baseline="30000" dirty="0" smtClean="0">
                <a:sym typeface="Symbol"/>
              </a:rPr>
              <a:t>4</a:t>
            </a:r>
            <a:endParaRPr lang="en-GB" sz="1400" baseline="30000" dirty="0" smtClean="0"/>
          </a:p>
          <a:p>
            <a:pPr marL="0" lvl="1" algn="just">
              <a:lnSpc>
                <a:spcPct val="120000"/>
              </a:lnSpc>
            </a:pPr>
            <a:r>
              <a:rPr lang="en-GB" sz="1400" dirty="0" smtClean="0"/>
              <a:t>SC </a:t>
            </a:r>
            <a:r>
              <a:rPr lang="en-GB" sz="1400" dirty="0"/>
              <a:t>cavity </a:t>
            </a:r>
            <a:r>
              <a:rPr lang="en-GB" sz="1400" dirty="0" smtClean="0"/>
              <a:t>Q</a:t>
            </a:r>
            <a:r>
              <a:rPr lang="en-GB" sz="1400" dirty="0" smtClean="0">
                <a:sym typeface="Symbol"/>
              </a:rPr>
              <a:t>10</a:t>
            </a:r>
            <a:r>
              <a:rPr lang="en-GB" sz="1400" baseline="30000" dirty="0" smtClean="0">
                <a:sym typeface="Symbol"/>
              </a:rPr>
              <a:t>10</a:t>
            </a:r>
            <a:endParaRPr lang="en-GB" sz="1400" baseline="30000" dirty="0"/>
          </a:p>
        </p:txBody>
      </p:sp>
      <p:sp>
        <p:nvSpPr>
          <p:cNvPr id="159" name="Rettangolo 158"/>
          <p:cNvSpPr/>
          <p:nvPr/>
        </p:nvSpPr>
        <p:spPr>
          <a:xfrm>
            <a:off x="250602" y="4946536"/>
            <a:ext cx="1794463" cy="297582"/>
          </a:xfrm>
          <a:prstGeom prst="rect">
            <a:avLst/>
          </a:prstGeom>
        </p:spPr>
        <p:txBody>
          <a:bodyPr wrap="square">
            <a:spAutoFit/>
          </a:bodyPr>
          <a:lstStyle/>
          <a:p>
            <a:pPr marL="0" lvl="1" algn="just">
              <a:lnSpc>
                <a:spcPct val="120000"/>
              </a:lnSpc>
            </a:pPr>
            <a:r>
              <a:rPr lang="en-GB" sz="1200" dirty="0" smtClean="0"/>
              <a:t>NC cavity R</a:t>
            </a:r>
            <a:r>
              <a:rPr lang="en-GB" sz="1200" dirty="0" smtClean="0">
                <a:sym typeface="Symbol"/>
              </a:rPr>
              <a:t>1M</a:t>
            </a:r>
          </a:p>
        </p:txBody>
      </p:sp>
      <p:sp>
        <p:nvSpPr>
          <p:cNvPr id="19" name="CasellaDiTesto 18"/>
          <p:cNvSpPr txBox="1"/>
          <p:nvPr/>
        </p:nvSpPr>
        <p:spPr>
          <a:xfrm>
            <a:off x="1756422" y="0"/>
            <a:ext cx="5164684" cy="523220"/>
          </a:xfrm>
          <a:prstGeom prst="rect">
            <a:avLst/>
          </a:prstGeom>
          <a:noFill/>
        </p:spPr>
        <p:txBody>
          <a:bodyPr wrap="none" rtlCol="0">
            <a:spAutoFit/>
          </a:bodyPr>
          <a:lstStyle/>
          <a:p>
            <a:r>
              <a:rPr lang="en-US" sz="2800" b="1" dirty="0" smtClean="0"/>
              <a:t>SW CAVITIES PARAMETERS: R, Q</a:t>
            </a:r>
            <a:endParaRPr lang="en-US" sz="2800" b="1" dirty="0"/>
          </a:p>
        </p:txBody>
      </p:sp>
      <p:cxnSp>
        <p:nvCxnSpPr>
          <p:cNvPr id="4" name="Connettore 2 3"/>
          <p:cNvCxnSpPr>
            <a:endCxn id="139" idx="0"/>
          </p:cNvCxnSpPr>
          <p:nvPr/>
        </p:nvCxnSpPr>
        <p:spPr>
          <a:xfrm>
            <a:off x="1744072" y="2496371"/>
            <a:ext cx="154115" cy="44443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a:stCxn id="147" idx="2"/>
          </p:cNvCxnSpPr>
          <p:nvPr/>
        </p:nvCxnSpPr>
        <p:spPr>
          <a:xfrm flipH="1">
            <a:off x="2004169" y="2494378"/>
            <a:ext cx="2866712" cy="44643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a:stCxn id="147" idx="2"/>
            <a:endCxn id="137" idx="0"/>
          </p:cNvCxnSpPr>
          <p:nvPr/>
        </p:nvCxnSpPr>
        <p:spPr>
          <a:xfrm>
            <a:off x="4870881" y="2494378"/>
            <a:ext cx="3130628" cy="46193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a:stCxn id="148" idx="2"/>
            <a:endCxn id="137" idx="0"/>
          </p:cNvCxnSpPr>
          <p:nvPr/>
        </p:nvCxnSpPr>
        <p:spPr>
          <a:xfrm>
            <a:off x="7662085" y="2473360"/>
            <a:ext cx="339424" cy="48295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32" name="Immagine 31"/>
          <p:cNvPicPr>
            <a:picLocks noChangeAspect="1"/>
          </p:cNvPicPr>
          <p:nvPr/>
        </p:nvPicPr>
        <p:blipFill rotWithShape="1">
          <a:blip r:embed="rId7">
            <a:extLst>
              <a:ext uri="{28A0092B-C50C-407E-A947-70E740481C1C}">
                <a14:useLocalDpi xmlns:a14="http://schemas.microsoft.com/office/drawing/2010/main" val="0"/>
              </a:ext>
            </a:extLst>
          </a:blip>
          <a:srcRect b="19560"/>
          <a:stretch/>
        </p:blipFill>
        <p:spPr>
          <a:xfrm>
            <a:off x="2125277" y="5242873"/>
            <a:ext cx="2544643" cy="1579539"/>
          </a:xfrm>
          <a:prstGeom prst="rect">
            <a:avLst/>
          </a:prstGeom>
        </p:spPr>
      </p:pic>
      <p:pic>
        <p:nvPicPr>
          <p:cNvPr id="33" name="Immagine 3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4508" y="5242874"/>
            <a:ext cx="1887828" cy="1611328"/>
          </a:xfrm>
          <a:prstGeom prst="rect">
            <a:avLst/>
          </a:prstGeom>
        </p:spPr>
      </p:pic>
      <p:sp>
        <p:nvSpPr>
          <p:cNvPr id="25" name="Rettangolo 24"/>
          <p:cNvSpPr/>
          <p:nvPr/>
        </p:nvSpPr>
        <p:spPr>
          <a:xfrm>
            <a:off x="2671007" y="4920854"/>
            <a:ext cx="1453181" cy="313932"/>
          </a:xfrm>
          <a:prstGeom prst="rect">
            <a:avLst/>
          </a:prstGeom>
        </p:spPr>
        <p:txBody>
          <a:bodyPr wrap="square">
            <a:spAutoFit/>
          </a:bodyPr>
          <a:lstStyle/>
          <a:p>
            <a:pPr marL="0" lvl="1" algn="just">
              <a:lnSpc>
                <a:spcPct val="120000"/>
              </a:lnSpc>
            </a:pPr>
            <a:r>
              <a:rPr lang="en-GB" sz="1200" dirty="0" smtClean="0"/>
              <a:t>SC </a:t>
            </a:r>
            <a:r>
              <a:rPr lang="en-GB" sz="1200" dirty="0"/>
              <a:t>cavity R</a:t>
            </a:r>
            <a:r>
              <a:rPr lang="en-GB" sz="1200" dirty="0">
                <a:sym typeface="Symbol"/>
              </a:rPr>
              <a:t></a:t>
            </a:r>
            <a:r>
              <a:rPr lang="en-GB" sz="1200" dirty="0" smtClean="0">
                <a:sym typeface="Symbol"/>
              </a:rPr>
              <a:t>1T</a:t>
            </a:r>
            <a:endParaRPr lang="en-GB" sz="1200" dirty="0">
              <a:sym typeface="Symbol"/>
            </a:endParaRPr>
          </a:p>
        </p:txBody>
      </p:sp>
      <p:sp>
        <p:nvSpPr>
          <p:cNvPr id="2" name="CasellaDiTesto 1"/>
          <p:cNvSpPr txBox="1"/>
          <p:nvPr/>
        </p:nvSpPr>
        <p:spPr>
          <a:xfrm>
            <a:off x="6008914" y="5178881"/>
            <a:ext cx="3135086" cy="1600438"/>
          </a:xfrm>
          <a:prstGeom prst="rect">
            <a:avLst/>
          </a:prstGeom>
          <a:noFill/>
        </p:spPr>
        <p:txBody>
          <a:bodyPr wrap="square" rtlCol="0">
            <a:spAutoFit/>
          </a:bodyPr>
          <a:lstStyle/>
          <a:p>
            <a:pPr algn="just"/>
            <a:r>
              <a:rPr lang="en-US" sz="1400" b="1" i="1" dirty="0" smtClean="0"/>
              <a:t>Example:</a:t>
            </a:r>
          </a:p>
          <a:p>
            <a:pPr marL="0" lvl="1" algn="just"/>
            <a:r>
              <a:rPr lang="en-GB" sz="1400" dirty="0" smtClean="0"/>
              <a:t>R</a:t>
            </a:r>
            <a:r>
              <a:rPr lang="en-GB" sz="1400" dirty="0" smtClean="0">
                <a:sym typeface="Symbol"/>
              </a:rPr>
              <a:t></a:t>
            </a:r>
            <a:r>
              <a:rPr lang="en-GB" sz="1400" dirty="0">
                <a:sym typeface="Symbol"/>
              </a:rPr>
              <a:t>1</a:t>
            </a:r>
            <a:r>
              <a:rPr lang="en-GB" sz="1400" dirty="0" smtClean="0">
                <a:sym typeface="Symbol"/>
              </a:rPr>
              <a:t>M</a:t>
            </a:r>
            <a:r>
              <a:rPr lang="en-GB" sz="1400" dirty="0">
                <a:sym typeface="Symbol"/>
              </a:rPr>
              <a:t></a:t>
            </a:r>
          </a:p>
          <a:p>
            <a:pPr algn="just"/>
            <a:r>
              <a:rPr lang="en-US" sz="1400" dirty="0" err="1" smtClean="0"/>
              <a:t>P</a:t>
            </a:r>
            <a:r>
              <a:rPr lang="en-US" sz="1400" baseline="-25000" dirty="0" err="1" smtClean="0"/>
              <a:t>diss</a:t>
            </a:r>
            <a:r>
              <a:rPr lang="en-US" sz="1400" dirty="0" smtClean="0"/>
              <a:t>=1 MW</a:t>
            </a:r>
          </a:p>
          <a:p>
            <a:pPr algn="just"/>
            <a:r>
              <a:rPr lang="en-US" sz="1400" dirty="0" err="1" smtClean="0"/>
              <a:t>V</a:t>
            </a:r>
            <a:r>
              <a:rPr lang="en-US" sz="1400" baseline="-25000" dirty="0" err="1" smtClean="0"/>
              <a:t>acc</a:t>
            </a:r>
            <a:r>
              <a:rPr lang="en-US" sz="1400" dirty="0" smtClean="0"/>
              <a:t>=1MV</a:t>
            </a:r>
          </a:p>
          <a:p>
            <a:pPr algn="just"/>
            <a:r>
              <a:rPr lang="en-US" sz="1400" dirty="0" smtClean="0"/>
              <a:t>For a cavity working at 1 GHz with a structure length  of 10 cm we have an average accelerating field of 10 MV/m</a:t>
            </a:r>
            <a:endParaRPr lang="en-US" sz="1400" dirty="0"/>
          </a:p>
        </p:txBody>
      </p:sp>
      <p:pic>
        <p:nvPicPr>
          <p:cNvPr id="22" name="Picture 126"/>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11031" y="463052"/>
            <a:ext cx="5055466" cy="16409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Immagine 25"/>
          <p:cNvPicPr>
            <a:picLocks noChangeAspect="1"/>
          </p:cNvPicPr>
          <p:nvPr/>
        </p:nvPicPr>
        <p:blipFill rotWithShape="1">
          <a:blip r:embed="rId10" cstate="print">
            <a:extLst>
              <a:ext uri="{28A0092B-C50C-407E-A947-70E740481C1C}">
                <a14:useLocalDpi xmlns:a14="http://schemas.microsoft.com/office/drawing/2010/main" val="0"/>
              </a:ext>
            </a:extLst>
          </a:blip>
          <a:srcRect b="19560"/>
          <a:stretch/>
        </p:blipFill>
        <p:spPr>
          <a:xfrm>
            <a:off x="6909922" y="462538"/>
            <a:ext cx="1794919" cy="1114161"/>
          </a:xfrm>
          <a:prstGeom prst="rect">
            <a:avLst/>
          </a:prstGeom>
        </p:spPr>
      </p:pic>
      <p:cxnSp>
        <p:nvCxnSpPr>
          <p:cNvPr id="5" name="Connettore 2 4"/>
          <p:cNvCxnSpPr/>
          <p:nvPr/>
        </p:nvCxnSpPr>
        <p:spPr>
          <a:xfrm>
            <a:off x="7164360" y="1412720"/>
            <a:ext cx="1440200" cy="0"/>
          </a:xfrm>
          <a:prstGeom prst="straightConnector1">
            <a:avLst/>
          </a:prstGeom>
          <a:ln w="38100">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7630223" y="1484730"/>
            <a:ext cx="508473" cy="369332"/>
          </a:xfrm>
          <a:prstGeom prst="rect">
            <a:avLst/>
          </a:prstGeom>
          <a:noFill/>
        </p:spPr>
        <p:txBody>
          <a:bodyPr wrap="none" rtlCol="0">
            <a:spAutoFit/>
          </a:bodyPr>
          <a:lstStyle/>
          <a:p>
            <a:r>
              <a:rPr lang="en-US" dirty="0" err="1" smtClean="0"/>
              <a:t>V</a:t>
            </a:r>
            <a:r>
              <a:rPr lang="en-US" baseline="-25000" dirty="0" err="1" smtClean="0"/>
              <a:t>acc</a:t>
            </a:r>
            <a:endParaRPr lang="en-US" baseline="-25000" dirty="0"/>
          </a:p>
        </p:txBody>
      </p:sp>
      <p:graphicFrame>
        <p:nvGraphicFramePr>
          <p:cNvPr id="27" name="Oggetto 26"/>
          <p:cNvGraphicFramePr>
            <a:graphicFrameLocks noChangeAspect="1"/>
          </p:cNvGraphicFramePr>
          <p:nvPr>
            <p:extLst>
              <p:ext uri="{D42A27DB-BD31-4B8C-83A1-F6EECF244321}">
                <p14:modId xmlns:p14="http://schemas.microsoft.com/office/powerpoint/2010/main" val="3157579747"/>
              </p:ext>
            </p:extLst>
          </p:nvPr>
        </p:nvGraphicFramePr>
        <p:xfrm>
          <a:off x="3797300" y="4264025"/>
          <a:ext cx="2210800" cy="625865"/>
        </p:xfrm>
        <a:graphic>
          <a:graphicData uri="http://schemas.openxmlformats.org/presentationml/2006/ole">
            <mc:AlternateContent xmlns:mc="http://schemas.openxmlformats.org/markup-compatibility/2006">
              <mc:Choice xmlns:v="urn:schemas-microsoft-com:vml" Requires="v">
                <p:oleObj spid="_x0000_s55258" name="Equazione" r:id="rId11" imgW="1765080" imgH="495000" progId="Equation.3">
                  <p:embed/>
                </p:oleObj>
              </mc:Choice>
              <mc:Fallback>
                <p:oleObj name="Equazione" r:id="rId11" imgW="1765080" imgH="495000" progId="Equation.3">
                  <p:embed/>
                  <p:pic>
                    <p:nvPicPr>
                      <p:cNvPr id="141" name="Oggetto 140"/>
                      <p:cNvPicPr>
                        <a:picLocks noChangeAspect="1" noChangeArrowheads="1"/>
                      </p:cNvPicPr>
                      <p:nvPr/>
                    </p:nvPicPr>
                    <p:blipFill>
                      <a:blip r:embed="rId12"/>
                      <a:srcRect/>
                      <a:stretch>
                        <a:fillRect/>
                      </a:stretch>
                    </p:blipFill>
                    <p:spPr bwMode="auto">
                      <a:xfrm>
                        <a:off x="3797300" y="4264025"/>
                        <a:ext cx="2210800" cy="625865"/>
                      </a:xfrm>
                      <a:prstGeom prst="rect">
                        <a:avLst/>
                      </a:prstGeom>
                      <a:solidFill>
                        <a:srgbClr val="FFC000"/>
                      </a:solidFill>
                    </p:spPr>
                  </p:pic>
                </p:oleObj>
              </mc:Fallback>
            </mc:AlternateContent>
          </a:graphicData>
        </a:graphic>
      </p:graphicFrame>
      <p:sp>
        <p:nvSpPr>
          <p:cNvPr id="28" name="CasellaDiTesto 27"/>
          <p:cNvSpPr txBox="1"/>
          <p:nvPr/>
        </p:nvSpPr>
        <p:spPr>
          <a:xfrm>
            <a:off x="3709674" y="3962618"/>
            <a:ext cx="3029163" cy="307777"/>
          </a:xfrm>
          <a:prstGeom prst="rect">
            <a:avLst/>
          </a:prstGeom>
          <a:noFill/>
        </p:spPr>
        <p:txBody>
          <a:bodyPr wrap="none" rtlCol="0">
            <a:spAutoFit/>
          </a:bodyPr>
          <a:lstStyle/>
          <a:p>
            <a:r>
              <a:rPr lang="en-US" sz="1400" b="1" i="1" dirty="0" smtClean="0"/>
              <a:t>SHUNT IMPEDANCE PER UNIT LENGTH</a:t>
            </a:r>
            <a:endParaRPr lang="en-US" sz="1400" b="1" i="1" dirty="0"/>
          </a:p>
        </p:txBody>
      </p:sp>
    </p:spTree>
    <p:extLst>
      <p:ext uri="{BB962C8B-B14F-4D97-AF65-F5344CB8AC3E}">
        <p14:creationId xmlns:p14="http://schemas.microsoft.com/office/powerpoint/2010/main" val="27122910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6"/>
                                        </p:tgtEl>
                                        <p:attrNameLst>
                                          <p:attrName>style.visibility</p:attrName>
                                        </p:attrNameLst>
                                      </p:cBhvr>
                                      <p:to>
                                        <p:strVal val="visible"/>
                                      </p:to>
                                    </p:set>
                                    <p:animEffect transition="in" filter="fade">
                                      <p:cBhvr>
                                        <p:cTn id="7" dur="500"/>
                                        <p:tgtEl>
                                          <p:spTgt spid="14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47"/>
                                        </p:tgtEl>
                                        <p:attrNameLst>
                                          <p:attrName>style.visibility</p:attrName>
                                        </p:attrNameLst>
                                      </p:cBhvr>
                                      <p:to>
                                        <p:strVal val="visible"/>
                                      </p:to>
                                    </p:set>
                                    <p:animEffect transition="in" filter="fade">
                                      <p:cBhvr>
                                        <p:cTn id="10" dur="500"/>
                                        <p:tgtEl>
                                          <p:spTgt spid="14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8"/>
                                        </p:tgtEl>
                                        <p:attrNameLst>
                                          <p:attrName>style.visibility</p:attrName>
                                        </p:attrNameLst>
                                      </p:cBhvr>
                                      <p:to>
                                        <p:strVal val="visible"/>
                                      </p:to>
                                    </p:set>
                                    <p:animEffect transition="in" filter="fade">
                                      <p:cBhvr>
                                        <p:cTn id="13" dur="500"/>
                                        <p:tgtEl>
                                          <p:spTgt spid="14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par>
                                <p:cTn id="19" presetID="10" presetClass="entr" presetSubtype="0" fill="hold"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39"/>
                                        </p:tgtEl>
                                        <p:attrNameLst>
                                          <p:attrName>style.visibility</p:attrName>
                                        </p:attrNameLst>
                                      </p:cBhvr>
                                      <p:to>
                                        <p:strVal val="visible"/>
                                      </p:to>
                                    </p:set>
                                    <p:animEffect transition="in" filter="fade">
                                      <p:cBhvr>
                                        <p:cTn id="24" dur="500"/>
                                        <p:tgtEl>
                                          <p:spTgt spid="13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2"/>
                                        </p:tgtEl>
                                        <p:attrNameLst>
                                          <p:attrName>style.visibility</p:attrName>
                                        </p:attrNameLst>
                                      </p:cBhvr>
                                      <p:to>
                                        <p:strVal val="visible"/>
                                      </p:to>
                                    </p:set>
                                    <p:animEffect transition="in" filter="fade">
                                      <p:cBhvr>
                                        <p:cTn id="27" dur="500"/>
                                        <p:tgtEl>
                                          <p:spTgt spid="142"/>
                                        </p:tgtEl>
                                      </p:cBhvr>
                                    </p:animEffect>
                                  </p:childTnLst>
                                </p:cTn>
                              </p:par>
                              <p:par>
                                <p:cTn id="28" presetID="10" presetClass="entr" presetSubtype="0" fill="hold" nodeType="withEffect">
                                  <p:stCondLst>
                                    <p:cond delay="0"/>
                                  </p:stCondLst>
                                  <p:childTnLst>
                                    <p:set>
                                      <p:cBhvr>
                                        <p:cTn id="29" dur="1" fill="hold">
                                          <p:stCondLst>
                                            <p:cond delay="0"/>
                                          </p:stCondLst>
                                        </p:cTn>
                                        <p:tgtEl>
                                          <p:spTgt spid="141"/>
                                        </p:tgtEl>
                                        <p:attrNameLst>
                                          <p:attrName>style.visibility</p:attrName>
                                        </p:attrNameLst>
                                      </p:cBhvr>
                                      <p:to>
                                        <p:strVal val="visible"/>
                                      </p:to>
                                    </p:set>
                                    <p:animEffect transition="in" filter="fade">
                                      <p:cBhvr>
                                        <p:cTn id="30" dur="500"/>
                                        <p:tgtEl>
                                          <p:spTgt spid="14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59"/>
                                        </p:tgtEl>
                                        <p:attrNameLst>
                                          <p:attrName>style.visibility</p:attrName>
                                        </p:attrNameLst>
                                      </p:cBhvr>
                                      <p:to>
                                        <p:strVal val="visible"/>
                                      </p:to>
                                    </p:set>
                                    <p:animEffect transition="in" filter="fade">
                                      <p:cBhvr>
                                        <p:cTn id="33" dur="500"/>
                                        <p:tgtEl>
                                          <p:spTgt spid="159"/>
                                        </p:tgtEl>
                                      </p:cBhvr>
                                    </p:animEffect>
                                  </p:childTnLst>
                                </p:cTn>
                              </p:par>
                              <p:par>
                                <p:cTn id="34" presetID="10" presetClass="entr" presetSubtype="0"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500"/>
                                        <p:tgtEl>
                                          <p:spTgt spid="33"/>
                                        </p:tgtEl>
                                      </p:cBhvr>
                                    </p:animEffect>
                                  </p:childTnLst>
                                </p:cTn>
                              </p:par>
                              <p:par>
                                <p:cTn id="37" presetID="10" presetClass="entr" presetSubtype="0" fill="hold" nodeType="withEffect">
                                  <p:stCondLst>
                                    <p:cond delay="0"/>
                                  </p:stCondLst>
                                  <p:childTnLst>
                                    <p:set>
                                      <p:cBhvr>
                                        <p:cTn id="38" dur="1" fill="hold">
                                          <p:stCondLst>
                                            <p:cond delay="0"/>
                                          </p:stCondLst>
                                        </p:cTn>
                                        <p:tgtEl>
                                          <p:spTgt spid="32"/>
                                        </p:tgtEl>
                                        <p:attrNameLst>
                                          <p:attrName>style.visibility</p:attrName>
                                        </p:attrNameLst>
                                      </p:cBhvr>
                                      <p:to>
                                        <p:strVal val="visible"/>
                                      </p:to>
                                    </p:set>
                                    <p:animEffect transition="in" filter="fade">
                                      <p:cBhvr>
                                        <p:cTn id="39" dur="500"/>
                                        <p:tgtEl>
                                          <p:spTgt spid="3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500"/>
                                        <p:tgtEl>
                                          <p:spTgt spid="25"/>
                                        </p:tgtEl>
                                      </p:cBhvr>
                                    </p:animEffect>
                                  </p:childTnLst>
                                </p:cTn>
                              </p:par>
                              <p:par>
                                <p:cTn id="43" presetID="10" presetClass="entr" presetSubtype="0"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500"/>
                                        <p:tgtEl>
                                          <p:spTgt spid="28"/>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37"/>
                                        </p:tgtEl>
                                        <p:attrNameLst>
                                          <p:attrName>style.visibility</p:attrName>
                                        </p:attrNameLst>
                                      </p:cBhvr>
                                      <p:to>
                                        <p:strVal val="visible"/>
                                      </p:to>
                                    </p:set>
                                    <p:animEffect transition="in" filter="fade">
                                      <p:cBhvr>
                                        <p:cTn id="53" dur="500"/>
                                        <p:tgtEl>
                                          <p:spTgt spid="137"/>
                                        </p:tgtEl>
                                      </p:cBhvr>
                                    </p:animEffect>
                                  </p:childTnLst>
                                </p:cTn>
                              </p:par>
                              <p:par>
                                <p:cTn id="54" presetID="10" presetClass="entr" presetSubtype="0" fill="hold" nodeType="withEffect">
                                  <p:stCondLst>
                                    <p:cond delay="0"/>
                                  </p:stCondLst>
                                  <p:childTnLst>
                                    <p:set>
                                      <p:cBhvr>
                                        <p:cTn id="55" dur="1" fill="hold">
                                          <p:stCondLst>
                                            <p:cond delay="0"/>
                                          </p:stCondLst>
                                        </p:cTn>
                                        <p:tgtEl>
                                          <p:spTgt spid="136"/>
                                        </p:tgtEl>
                                        <p:attrNameLst>
                                          <p:attrName>style.visibility</p:attrName>
                                        </p:attrNameLst>
                                      </p:cBhvr>
                                      <p:to>
                                        <p:strVal val="visible"/>
                                      </p:to>
                                    </p:set>
                                    <p:animEffect transition="in" filter="fade">
                                      <p:cBhvr>
                                        <p:cTn id="56" dur="500"/>
                                        <p:tgtEl>
                                          <p:spTgt spid="13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49"/>
                                        </p:tgtEl>
                                        <p:attrNameLst>
                                          <p:attrName>style.visibility</p:attrName>
                                        </p:attrNameLst>
                                      </p:cBhvr>
                                      <p:to>
                                        <p:strVal val="visible"/>
                                      </p:to>
                                    </p:set>
                                    <p:animEffect transition="in" filter="fade">
                                      <p:cBhvr>
                                        <p:cTn id="59" dur="500"/>
                                        <p:tgtEl>
                                          <p:spTgt spid="149"/>
                                        </p:tgtEl>
                                      </p:cBhvr>
                                    </p:animEffect>
                                  </p:childTnLst>
                                </p:cTn>
                              </p:par>
                              <p:par>
                                <p:cTn id="60" presetID="10" presetClass="entr" presetSubtype="0" fill="hold"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2"/>
                                        </p:tgtEl>
                                        <p:attrNameLst>
                                          <p:attrName>style.visibility</p:attrName>
                                        </p:attrNameLst>
                                      </p:cBhvr>
                                      <p:to>
                                        <p:strVal val="visible"/>
                                      </p:to>
                                    </p:set>
                                    <p:animEffect transition="in" filter="fade">
                                      <p:cBhvr>
                                        <p:cTn id="7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39" grpId="0"/>
      <p:bldP spid="142" grpId="0"/>
      <p:bldP spid="146" grpId="0"/>
      <p:bldP spid="147" grpId="0"/>
      <p:bldP spid="148" grpId="0"/>
      <p:bldP spid="149" grpId="0"/>
      <p:bldP spid="159" grpId="0"/>
      <p:bldP spid="25" grpId="0"/>
      <p:bldP spid="2"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758035" y="25460"/>
            <a:ext cx="3883243" cy="523220"/>
          </a:xfrm>
          <a:prstGeom prst="rect">
            <a:avLst/>
          </a:prstGeom>
          <a:noFill/>
        </p:spPr>
        <p:txBody>
          <a:bodyPr wrap="none" rtlCol="0">
            <a:spAutoFit/>
          </a:bodyPr>
          <a:lstStyle/>
          <a:p>
            <a:r>
              <a:rPr lang="en-US" sz="2800" b="1" dirty="0" smtClean="0"/>
              <a:t>MULTI-CELL SW CAVITIES</a:t>
            </a:r>
            <a:endParaRPr lang="en-US" sz="2800" b="1" dirty="0"/>
          </a:p>
        </p:txBody>
      </p:sp>
      <p:pic>
        <p:nvPicPr>
          <p:cNvPr id="1741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751260"/>
            <a:ext cx="1507987" cy="1170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34596" y="748883"/>
            <a:ext cx="4600575"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reccia a destra 2"/>
          <p:cNvSpPr/>
          <p:nvPr/>
        </p:nvSpPr>
        <p:spPr>
          <a:xfrm>
            <a:off x="2411760" y="1150737"/>
            <a:ext cx="1372333" cy="3345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p:cNvSpPr txBox="1"/>
          <p:nvPr/>
        </p:nvSpPr>
        <p:spPr>
          <a:xfrm>
            <a:off x="1083115" y="1178136"/>
            <a:ext cx="309700" cy="369332"/>
          </a:xfrm>
          <a:prstGeom prst="rect">
            <a:avLst/>
          </a:prstGeom>
          <a:noFill/>
        </p:spPr>
        <p:txBody>
          <a:bodyPr wrap="none" rtlCol="0">
            <a:spAutoFit/>
          </a:bodyPr>
          <a:lstStyle/>
          <a:p>
            <a:r>
              <a:rPr lang="en-US" dirty="0" smtClean="0"/>
              <a:t>R</a:t>
            </a:r>
            <a:endParaRPr lang="en-US" dirty="0"/>
          </a:p>
        </p:txBody>
      </p:sp>
      <p:sp>
        <p:nvSpPr>
          <p:cNvPr id="14" name="CasellaDiTesto 13"/>
          <p:cNvSpPr txBox="1"/>
          <p:nvPr/>
        </p:nvSpPr>
        <p:spPr>
          <a:xfrm>
            <a:off x="5871875" y="1907508"/>
            <a:ext cx="431528" cy="369332"/>
          </a:xfrm>
          <a:prstGeom prst="rect">
            <a:avLst/>
          </a:prstGeom>
          <a:noFill/>
        </p:spPr>
        <p:txBody>
          <a:bodyPr wrap="none" rtlCol="0">
            <a:spAutoFit/>
          </a:bodyPr>
          <a:lstStyle/>
          <a:p>
            <a:r>
              <a:rPr lang="en-US" dirty="0" err="1" smtClean="0"/>
              <a:t>nR</a:t>
            </a:r>
            <a:endParaRPr lang="en-US" dirty="0"/>
          </a:p>
        </p:txBody>
      </p:sp>
      <p:sp>
        <p:nvSpPr>
          <p:cNvPr id="11" name="Rettangolo 10"/>
          <p:cNvSpPr/>
          <p:nvPr/>
        </p:nvSpPr>
        <p:spPr>
          <a:xfrm>
            <a:off x="-1" y="2138675"/>
            <a:ext cx="5260369" cy="4247317"/>
          </a:xfrm>
          <a:prstGeom prst="rect">
            <a:avLst/>
          </a:prstGeom>
        </p:spPr>
        <p:txBody>
          <a:bodyPr wrap="square">
            <a:spAutoFit/>
          </a:bodyPr>
          <a:lstStyle/>
          <a:p>
            <a:pPr marL="285750" indent="-285750" algn="just">
              <a:buFont typeface="Arial" pitchFamily="34" charset="0"/>
              <a:buChar char="•"/>
            </a:pPr>
            <a:r>
              <a:rPr lang="en-US" sz="1600" dirty="0"/>
              <a:t>In a multi-cell </a:t>
            </a:r>
            <a:r>
              <a:rPr lang="en-US" sz="1600" dirty="0" smtClean="0"/>
              <a:t>structure there is </a:t>
            </a:r>
            <a:r>
              <a:rPr lang="en-US" sz="1600" b="1" dirty="0" smtClean="0"/>
              <a:t>one </a:t>
            </a:r>
            <a:r>
              <a:rPr lang="en-US" sz="1600" b="1" dirty="0"/>
              <a:t>RF input </a:t>
            </a:r>
            <a:r>
              <a:rPr lang="en-US" sz="1600" b="1" dirty="0" smtClean="0"/>
              <a:t>coupler</a:t>
            </a:r>
            <a:r>
              <a:rPr lang="en-US" sz="1600" dirty="0" smtClean="0"/>
              <a:t>. </a:t>
            </a:r>
            <a:r>
              <a:rPr lang="en-US" sz="1600" dirty="0"/>
              <a:t>As a consequence the </a:t>
            </a:r>
            <a:r>
              <a:rPr lang="en-US" sz="1600" b="1" dirty="0"/>
              <a:t>total number of RF sources is reduced</a:t>
            </a:r>
            <a:r>
              <a:rPr lang="en-US" sz="1600" dirty="0"/>
              <a:t>, </a:t>
            </a:r>
            <a:r>
              <a:rPr lang="en-US" sz="1600" dirty="0" smtClean="0"/>
              <a:t>with a </a:t>
            </a:r>
            <a:r>
              <a:rPr lang="en-US" sz="1600" b="1" dirty="0"/>
              <a:t>simplification of the layout and reduction of the </a:t>
            </a:r>
            <a:r>
              <a:rPr lang="en-US" sz="1600" b="1" dirty="0" smtClean="0"/>
              <a:t>costs;</a:t>
            </a:r>
          </a:p>
          <a:p>
            <a:pPr marL="285750" indent="-285750" algn="just">
              <a:buFont typeface="Arial" pitchFamily="34" charset="0"/>
              <a:buChar char="•"/>
            </a:pPr>
            <a:endParaRPr lang="en-US" sz="1600" b="1" dirty="0" smtClean="0"/>
          </a:p>
          <a:p>
            <a:pPr algn="just"/>
            <a:endParaRPr lang="en-US" sz="1600" b="1" dirty="0"/>
          </a:p>
          <a:p>
            <a:pPr marL="285750" indent="-285750" algn="just">
              <a:buFont typeface="Arial" pitchFamily="34" charset="0"/>
              <a:buChar char="•"/>
            </a:pPr>
            <a:r>
              <a:rPr lang="en-US" sz="1600" dirty="0" smtClean="0"/>
              <a:t>The </a:t>
            </a:r>
            <a:r>
              <a:rPr lang="en-US" sz="1600" b="1" dirty="0" smtClean="0"/>
              <a:t>shunt impedance is n time </a:t>
            </a:r>
            <a:r>
              <a:rPr lang="en-US" sz="1600" dirty="0" smtClean="0"/>
              <a:t>the impedance of a single cavity</a:t>
            </a:r>
          </a:p>
          <a:p>
            <a:pPr marL="285750" indent="-285750" algn="just">
              <a:buFont typeface="Arial" pitchFamily="34" charset="0"/>
              <a:buChar char="•"/>
            </a:pPr>
            <a:endParaRPr lang="en-US" sz="1600" b="1" dirty="0" smtClean="0"/>
          </a:p>
          <a:p>
            <a:pPr algn="just"/>
            <a:endParaRPr lang="en-US" sz="1600" b="1" dirty="0" smtClean="0"/>
          </a:p>
          <a:p>
            <a:pPr marL="285750" indent="-285750" algn="just">
              <a:buFont typeface="Arial" pitchFamily="34" charset="0"/>
              <a:buChar char="•"/>
            </a:pPr>
            <a:r>
              <a:rPr lang="en-US" sz="1600" dirty="0" smtClean="0"/>
              <a:t>They are </a:t>
            </a:r>
            <a:r>
              <a:rPr lang="en-US" sz="1600" b="1" dirty="0" smtClean="0"/>
              <a:t>more complicated </a:t>
            </a:r>
            <a:r>
              <a:rPr lang="en-US" sz="1600" dirty="0" smtClean="0"/>
              <a:t>to fabricate than single cell cavities; </a:t>
            </a:r>
            <a:endParaRPr lang="en-US" sz="1600" dirty="0"/>
          </a:p>
          <a:p>
            <a:pPr marL="285750" indent="-285750" algn="just">
              <a:buFont typeface="Arial" pitchFamily="34" charset="0"/>
              <a:buChar char="•"/>
            </a:pPr>
            <a:endParaRPr lang="en-US" sz="1600" dirty="0" smtClean="0"/>
          </a:p>
          <a:p>
            <a:pPr algn="just"/>
            <a:endParaRPr lang="en-US" sz="1600" dirty="0" smtClean="0"/>
          </a:p>
          <a:p>
            <a:pPr marL="285750" indent="-285750" algn="just">
              <a:buFont typeface="Arial" pitchFamily="34" charset="0"/>
              <a:buChar char="•"/>
            </a:pPr>
            <a:r>
              <a:rPr lang="en-US" sz="1600" dirty="0" smtClean="0"/>
              <a:t>The </a:t>
            </a:r>
            <a:r>
              <a:rPr lang="en-US" sz="1600" dirty="0"/>
              <a:t>fields of adjacent cells couple through the cell </a:t>
            </a:r>
            <a:r>
              <a:rPr lang="en-US" sz="1600" b="1" dirty="0"/>
              <a:t>irises</a:t>
            </a:r>
            <a:r>
              <a:rPr lang="en-US" sz="1600" dirty="0"/>
              <a:t> and/or through properly designed coupling </a:t>
            </a:r>
            <a:r>
              <a:rPr lang="en-US" sz="1600" b="1" dirty="0" smtClean="0"/>
              <a:t>slots</a:t>
            </a:r>
            <a:r>
              <a:rPr lang="en-US" sz="1600" dirty="0" smtClean="0"/>
              <a:t>.</a:t>
            </a:r>
          </a:p>
          <a:p>
            <a:pPr marL="285750" indent="-285750" algn="just">
              <a:buFont typeface="Arial" pitchFamily="34" charset="0"/>
              <a:buChar char="•"/>
            </a:pPr>
            <a:endParaRPr lang="en-US" sz="1400" dirty="0"/>
          </a:p>
        </p:txBody>
      </p:sp>
      <p:sp>
        <p:nvSpPr>
          <p:cNvPr id="12" name="Rettangolo 11"/>
          <p:cNvSpPr/>
          <p:nvPr/>
        </p:nvSpPr>
        <p:spPr>
          <a:xfrm>
            <a:off x="7838400" y="683372"/>
            <a:ext cx="288032" cy="4202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Connettore 1 17"/>
          <p:cNvCxnSpPr>
            <a:stCxn id="12" idx="0"/>
          </p:cNvCxnSpPr>
          <p:nvPr/>
        </p:nvCxnSpPr>
        <p:spPr>
          <a:xfrm>
            <a:off x="7982416" y="683372"/>
            <a:ext cx="0" cy="4857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ccia in giù 21"/>
          <p:cNvSpPr/>
          <p:nvPr/>
        </p:nvSpPr>
        <p:spPr>
          <a:xfrm>
            <a:off x="7838400" y="393435"/>
            <a:ext cx="288032"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asellaDiTesto 27"/>
          <p:cNvSpPr txBox="1"/>
          <p:nvPr/>
        </p:nvSpPr>
        <p:spPr>
          <a:xfrm>
            <a:off x="8126432" y="314040"/>
            <a:ext cx="418704" cy="369332"/>
          </a:xfrm>
          <a:prstGeom prst="rect">
            <a:avLst/>
          </a:prstGeom>
          <a:noFill/>
        </p:spPr>
        <p:txBody>
          <a:bodyPr wrap="none" rtlCol="0">
            <a:spAutoFit/>
          </a:bodyPr>
          <a:lstStyle/>
          <a:p>
            <a:r>
              <a:rPr lang="en-US" dirty="0" smtClean="0"/>
              <a:t>P</a:t>
            </a:r>
            <a:r>
              <a:rPr lang="en-US" baseline="-25000" dirty="0" smtClean="0"/>
              <a:t>in</a:t>
            </a:r>
            <a:endParaRPr lang="en-US" baseline="-25000" dirty="0"/>
          </a:p>
        </p:txBody>
      </p:sp>
      <p:sp>
        <p:nvSpPr>
          <p:cNvPr id="25" name="Rectangle 13"/>
          <p:cNvSpPr>
            <a:spLocks noChangeArrowheads="1"/>
          </p:cNvSpPr>
          <p:nvPr/>
        </p:nvSpPr>
        <p:spPr bwMode="auto">
          <a:xfrm>
            <a:off x="0" y="1219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900113" algn="l"/>
                <a:tab pos="8101013" algn="l"/>
                <a:tab pos="8191500" algn="l"/>
              </a:tabLst>
            </a:pPr>
            <a:r>
              <a:rPr kumimoji="0" lang="en-GB" sz="18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Parentesi graffa aperta 7"/>
          <p:cNvSpPr/>
          <p:nvPr/>
        </p:nvSpPr>
        <p:spPr>
          <a:xfrm rot="16200000">
            <a:off x="5837409" y="186018"/>
            <a:ext cx="427936" cy="324036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ttangolo 22"/>
          <p:cNvSpPr/>
          <p:nvPr/>
        </p:nvSpPr>
        <p:spPr>
          <a:xfrm>
            <a:off x="1530618" y="730501"/>
            <a:ext cx="288032" cy="4202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Connettore 1 26"/>
          <p:cNvCxnSpPr>
            <a:stCxn id="23" idx="0"/>
          </p:cNvCxnSpPr>
          <p:nvPr/>
        </p:nvCxnSpPr>
        <p:spPr>
          <a:xfrm>
            <a:off x="1674634" y="730501"/>
            <a:ext cx="0" cy="4857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Freccia in giù 29"/>
          <p:cNvSpPr/>
          <p:nvPr/>
        </p:nvSpPr>
        <p:spPr>
          <a:xfrm>
            <a:off x="1530618" y="440564"/>
            <a:ext cx="288032"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1818650" y="361169"/>
            <a:ext cx="418704" cy="369332"/>
          </a:xfrm>
          <a:prstGeom prst="rect">
            <a:avLst/>
          </a:prstGeom>
          <a:noFill/>
        </p:spPr>
        <p:txBody>
          <a:bodyPr wrap="none" rtlCol="0">
            <a:spAutoFit/>
          </a:bodyPr>
          <a:lstStyle/>
          <a:p>
            <a:r>
              <a:rPr lang="en-US" dirty="0" smtClean="0"/>
              <a:t>P</a:t>
            </a:r>
            <a:r>
              <a:rPr lang="en-US" baseline="-25000" dirty="0" smtClean="0"/>
              <a:t>in</a:t>
            </a:r>
            <a:endParaRPr lang="en-US" baseline="-25000" dirty="0"/>
          </a:p>
        </p:txBody>
      </p:sp>
      <p:pic>
        <p:nvPicPr>
          <p:cNvPr id="34" name="Immagine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25542" y="2138675"/>
            <a:ext cx="2636741" cy="1759201"/>
          </a:xfrm>
          <a:prstGeom prst="rect">
            <a:avLst/>
          </a:prstGeom>
        </p:spPr>
      </p:pic>
      <p:pic>
        <p:nvPicPr>
          <p:cNvPr id="4" name="Immagin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5542" y="4385444"/>
            <a:ext cx="2567720" cy="2137234"/>
          </a:xfrm>
          <a:prstGeom prst="rect">
            <a:avLst/>
          </a:prstGeom>
        </p:spPr>
      </p:pic>
      <p:sp>
        <p:nvSpPr>
          <p:cNvPr id="21" name="CasellaDiTesto 20"/>
          <p:cNvSpPr txBox="1"/>
          <p:nvPr/>
        </p:nvSpPr>
        <p:spPr>
          <a:xfrm>
            <a:off x="2319779" y="395298"/>
            <a:ext cx="4536947" cy="369332"/>
          </a:xfrm>
          <a:prstGeom prst="rect">
            <a:avLst/>
          </a:prstGeom>
          <a:noFill/>
        </p:spPr>
        <p:txBody>
          <a:bodyPr wrap="none" rtlCol="0">
            <a:spAutoFit/>
          </a:bodyPr>
          <a:lstStyle/>
          <a:p>
            <a:pPr algn="ctr"/>
            <a:r>
              <a:rPr lang="it-IT" b="1" i="1" dirty="0" smtClean="0"/>
              <a:t>(</a:t>
            </a:r>
            <a:r>
              <a:rPr lang="it-IT" b="1" i="1" dirty="0" err="1" smtClean="0"/>
              <a:t>electrons</a:t>
            </a:r>
            <a:r>
              <a:rPr lang="it-IT" b="1" i="1" dirty="0" smtClean="0"/>
              <a:t> or </a:t>
            </a:r>
            <a:r>
              <a:rPr lang="it-IT" b="1" i="1" dirty="0" err="1" smtClean="0"/>
              <a:t>protons</a:t>
            </a:r>
            <a:r>
              <a:rPr lang="it-IT" b="1" i="1" dirty="0" smtClean="0"/>
              <a:t> and </a:t>
            </a:r>
            <a:r>
              <a:rPr lang="it-IT" b="1" i="1" dirty="0" err="1" smtClean="0"/>
              <a:t>ions</a:t>
            </a:r>
            <a:r>
              <a:rPr lang="it-IT" b="1" i="1" dirty="0" smtClean="0"/>
              <a:t> </a:t>
            </a:r>
            <a:r>
              <a:rPr lang="it-IT" b="1" i="1" dirty="0" err="1" smtClean="0"/>
              <a:t>at</a:t>
            </a:r>
            <a:r>
              <a:rPr lang="it-IT" b="1" i="1" dirty="0" smtClean="0"/>
              <a:t> high </a:t>
            </a:r>
            <a:r>
              <a:rPr lang="it-IT" b="1" i="1" dirty="0" err="1" smtClean="0"/>
              <a:t>energy</a:t>
            </a:r>
            <a:r>
              <a:rPr lang="it-IT" b="1" i="1" dirty="0" smtClean="0"/>
              <a:t>)</a:t>
            </a:r>
            <a:endParaRPr lang="it-IT" b="1" i="1" dirty="0"/>
          </a:p>
        </p:txBody>
      </p:sp>
    </p:spTree>
    <p:extLst>
      <p:ext uri="{BB962C8B-B14F-4D97-AF65-F5344CB8AC3E}">
        <p14:creationId xmlns:p14="http://schemas.microsoft.com/office/powerpoint/2010/main" val="2124467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4"/>
                                        </p:tgtEl>
                                        <p:attrNameLst>
                                          <p:attrName>style.visibility</p:attrName>
                                        </p:attrNameLst>
                                      </p:cBhvr>
                                      <p:to>
                                        <p:strVal val="visible"/>
                                      </p:to>
                                    </p:set>
                                    <p:animEffect transition="in" filter="fade">
                                      <p:cBhvr>
                                        <p:cTn id="7" dur="500"/>
                                        <p:tgtEl>
                                          <p:spTgt spid="174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p:bldP spid="11" grpId="0"/>
      <p:bldP spid="12" grpId="0" animBg="1"/>
      <p:bldP spid="22" grpId="0" animBg="1"/>
      <p:bldP spid="28" grpId="0"/>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67430" y="0"/>
            <a:ext cx="8322984" cy="584775"/>
          </a:xfrm>
          <a:prstGeom prst="rect">
            <a:avLst/>
          </a:prstGeom>
          <a:noFill/>
        </p:spPr>
        <p:txBody>
          <a:bodyPr wrap="none" rtlCol="0">
            <a:spAutoFit/>
          </a:bodyPr>
          <a:lstStyle/>
          <a:p>
            <a:r>
              <a:rPr lang="en-US" sz="3200" b="1" dirty="0" smtClean="0"/>
              <a:t>MULTI-CELL SW CAVITIES: </a:t>
            </a:r>
            <a:r>
              <a:rPr lang="en-US" sz="3200" b="1" dirty="0" smtClean="0">
                <a:sym typeface="Symbol"/>
              </a:rPr>
              <a:t> MODE STRUCTURES</a:t>
            </a:r>
            <a:endParaRPr lang="en-US" sz="3200" b="1" dirty="0"/>
          </a:p>
        </p:txBody>
      </p:sp>
      <p:sp>
        <p:nvSpPr>
          <p:cNvPr id="11" name="Rettangolo 10"/>
          <p:cNvSpPr/>
          <p:nvPr/>
        </p:nvSpPr>
        <p:spPr>
          <a:xfrm>
            <a:off x="-4712" y="760889"/>
            <a:ext cx="5367822" cy="1384995"/>
          </a:xfrm>
          <a:prstGeom prst="rect">
            <a:avLst/>
          </a:prstGeom>
        </p:spPr>
        <p:txBody>
          <a:bodyPr wrap="square">
            <a:spAutoFit/>
          </a:bodyPr>
          <a:lstStyle/>
          <a:p>
            <a:pPr marL="285750" indent="-285750" algn="just">
              <a:buFont typeface="Arial" pitchFamily="34" charset="0"/>
              <a:buChar char="•"/>
            </a:pPr>
            <a:r>
              <a:rPr lang="en-US" sz="1400" dirty="0" smtClean="0"/>
              <a:t>The </a:t>
            </a:r>
            <a:r>
              <a:rPr lang="en-US" sz="1400" dirty="0"/>
              <a:t>N-cell structure behaves like a system composed by </a:t>
            </a:r>
            <a:r>
              <a:rPr lang="en-US" sz="1400" b="1" dirty="0"/>
              <a:t>N </a:t>
            </a:r>
            <a:r>
              <a:rPr lang="en-US" sz="1400" b="1" dirty="0" smtClean="0"/>
              <a:t>coupled oscillators </a:t>
            </a:r>
            <a:r>
              <a:rPr lang="en-US" sz="1400" dirty="0" smtClean="0"/>
              <a:t>with</a:t>
            </a:r>
            <a:r>
              <a:rPr lang="en-US" sz="1400" b="1" dirty="0" smtClean="0"/>
              <a:t> </a:t>
            </a:r>
            <a:r>
              <a:rPr lang="en-US" sz="1400" b="1" dirty="0" smtClean="0">
                <a:ea typeface="Times New Roman" pitchFamily="18" charset="0"/>
                <a:cs typeface="Times New Roman" pitchFamily="18" charset="0"/>
              </a:rPr>
              <a:t>N </a:t>
            </a:r>
            <a:r>
              <a:rPr lang="en-US" sz="1400" b="1" dirty="0">
                <a:ea typeface="Times New Roman" pitchFamily="18" charset="0"/>
                <a:cs typeface="Times New Roman" pitchFamily="18" charset="0"/>
              </a:rPr>
              <a:t>coupled </a:t>
            </a:r>
            <a:r>
              <a:rPr lang="en-US" sz="1400" b="1" dirty="0" smtClean="0">
                <a:ea typeface="Times New Roman" pitchFamily="18" charset="0"/>
                <a:cs typeface="Times New Roman" pitchFamily="18" charset="0"/>
              </a:rPr>
              <a:t>multi-cell resonant modes</a:t>
            </a:r>
            <a:r>
              <a:rPr lang="en-US" sz="1400" dirty="0" smtClean="0">
                <a:ea typeface="Times New Roman" pitchFamily="18" charset="0"/>
                <a:cs typeface="Times New Roman" pitchFamily="18" charset="0"/>
              </a:rPr>
              <a:t>. </a:t>
            </a:r>
          </a:p>
          <a:p>
            <a:pPr marL="285750" indent="-285750" algn="just">
              <a:buFont typeface="Arial" pitchFamily="34" charset="0"/>
              <a:buChar char="•"/>
            </a:pPr>
            <a:endParaRPr lang="en-US" sz="1400" dirty="0">
              <a:ea typeface="Times New Roman" pitchFamily="18" charset="0"/>
              <a:cs typeface="Times New Roman" pitchFamily="18" charset="0"/>
            </a:endParaRPr>
          </a:p>
          <a:p>
            <a:pPr marL="285750" indent="-285750" algn="just">
              <a:buFont typeface="Arial" pitchFamily="34" charset="0"/>
              <a:buChar char="•"/>
            </a:pPr>
            <a:r>
              <a:rPr lang="en-US" sz="1400" dirty="0" smtClean="0">
                <a:ea typeface="Times New Roman" pitchFamily="18" charset="0"/>
                <a:cs typeface="Times New Roman" pitchFamily="18" charset="0"/>
              </a:rPr>
              <a:t>The modes are characterized </a:t>
            </a:r>
            <a:r>
              <a:rPr lang="en-US" sz="1400" dirty="0">
                <a:ea typeface="Times New Roman" pitchFamily="18" charset="0"/>
                <a:cs typeface="Times New Roman" pitchFamily="18" charset="0"/>
              </a:rPr>
              <a:t>by a cell-to-cell phase advance given by:</a:t>
            </a:r>
            <a:endParaRPr lang="en-US" sz="1400" dirty="0">
              <a:cs typeface="Arial" pitchFamily="34" charset="0"/>
            </a:endParaRPr>
          </a:p>
          <a:p>
            <a:pPr algn="just"/>
            <a:endParaRPr lang="en-US" sz="1400" dirty="0"/>
          </a:p>
        </p:txBody>
      </p:sp>
      <p:graphicFrame>
        <p:nvGraphicFramePr>
          <p:cNvPr id="24" name="Oggetto 23"/>
          <p:cNvGraphicFramePr>
            <a:graphicFrameLocks noChangeAspect="1"/>
          </p:cNvGraphicFramePr>
          <p:nvPr>
            <p:extLst>
              <p:ext uri="{D42A27DB-BD31-4B8C-83A1-F6EECF244321}">
                <p14:modId xmlns:p14="http://schemas.microsoft.com/office/powerpoint/2010/main" val="119715101"/>
              </p:ext>
            </p:extLst>
          </p:nvPr>
        </p:nvGraphicFramePr>
        <p:xfrm>
          <a:off x="1495944" y="1800226"/>
          <a:ext cx="2366510" cy="404604"/>
        </p:xfrm>
        <a:graphic>
          <a:graphicData uri="http://schemas.openxmlformats.org/presentationml/2006/ole">
            <mc:AlternateContent xmlns:mc="http://schemas.openxmlformats.org/markup-compatibility/2006">
              <mc:Choice xmlns:v="urn:schemas-microsoft-com:vml" Requires="v">
                <p:oleObj spid="_x0000_s149123" name="Equazione" r:id="rId3" imgW="3568700" imgH="609600" progId="Equation.3">
                  <p:embed/>
                </p:oleObj>
              </mc:Choice>
              <mc:Fallback>
                <p:oleObj name="Equazione" r:id="rId3" imgW="3568700" imgH="6096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95944" y="1800226"/>
                        <a:ext cx="2366510" cy="404604"/>
                      </a:xfrm>
                      <a:prstGeom prst="rect">
                        <a:avLst/>
                      </a:prstGeom>
                      <a:noFill/>
                    </p:spPr>
                  </p:pic>
                </p:oleObj>
              </mc:Fallback>
            </mc:AlternateContent>
          </a:graphicData>
        </a:graphic>
      </p:graphicFrame>
      <p:sp>
        <p:nvSpPr>
          <p:cNvPr id="25" name="Rectangle 13"/>
          <p:cNvSpPr>
            <a:spLocks noChangeArrowheads="1"/>
          </p:cNvSpPr>
          <p:nvPr/>
        </p:nvSpPr>
        <p:spPr bwMode="auto">
          <a:xfrm>
            <a:off x="0" y="12192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900113" algn="l"/>
                <a:tab pos="8101013" algn="l"/>
                <a:tab pos="8191500" algn="l"/>
              </a:tabLst>
            </a:pPr>
            <a:r>
              <a:rPr kumimoji="0" lang="en-GB" sz="18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a:t>
            </a: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26" name="CasellaDiTesto 25"/>
          <p:cNvSpPr txBox="1"/>
          <p:nvPr/>
        </p:nvSpPr>
        <p:spPr>
          <a:xfrm>
            <a:off x="-8171" y="2276840"/>
            <a:ext cx="5660321" cy="1384995"/>
          </a:xfrm>
          <a:prstGeom prst="rect">
            <a:avLst/>
          </a:prstGeom>
          <a:noFill/>
        </p:spPr>
        <p:txBody>
          <a:bodyPr wrap="square" rtlCol="0">
            <a:spAutoFit/>
          </a:bodyPr>
          <a:lstStyle/>
          <a:p>
            <a:pPr marL="285750" indent="-285750" algn="just">
              <a:buFont typeface="Arial" pitchFamily="34" charset="0"/>
              <a:buChar char="•"/>
            </a:pPr>
            <a:r>
              <a:rPr lang="en-US" sz="1400" dirty="0" smtClean="0"/>
              <a:t>The multi cell mode generally used for acceleration is the </a:t>
            </a:r>
            <a:r>
              <a:rPr lang="en-US" sz="1400" b="1" dirty="0" smtClean="0">
                <a:sym typeface="Symbol"/>
              </a:rPr>
              <a:t>,</a:t>
            </a:r>
            <a:r>
              <a:rPr lang="en-US" sz="1400" b="1" dirty="0" smtClean="0"/>
              <a:t> </a:t>
            </a:r>
            <a:r>
              <a:rPr lang="en-US" sz="1400" b="1" dirty="0" smtClean="0">
                <a:sym typeface="Symbol"/>
              </a:rPr>
              <a:t>/2 and 0 </a:t>
            </a:r>
            <a:r>
              <a:rPr lang="en-US" sz="1400" b="1" dirty="0" smtClean="0"/>
              <a:t>mode </a:t>
            </a:r>
            <a:r>
              <a:rPr lang="en-US" sz="1400" dirty="0" smtClean="0"/>
              <a:t>(DTL as example operate in the 0 mode).</a:t>
            </a:r>
          </a:p>
          <a:p>
            <a:pPr marL="285750" indent="-285750" algn="just">
              <a:buFont typeface="Arial" pitchFamily="34" charset="0"/>
              <a:buChar char="•"/>
            </a:pPr>
            <a:endParaRPr lang="en-US" sz="1400" dirty="0"/>
          </a:p>
          <a:p>
            <a:pPr marL="285750" indent="-285750" algn="just">
              <a:buFont typeface="Arial" pitchFamily="34" charset="0"/>
              <a:buChar char="•"/>
            </a:pPr>
            <a:r>
              <a:rPr lang="en-US" sz="1400" dirty="0" smtClean="0"/>
              <a:t>In this case as done for the DTL structures the cell length has to be chosen in order to synchronize the accelerating field with the particle traveling into the structure at a certain velocity </a:t>
            </a:r>
          </a:p>
        </p:txBody>
      </p:sp>
      <p:cxnSp>
        <p:nvCxnSpPr>
          <p:cNvPr id="34" name="Connettore 2 33"/>
          <p:cNvCxnSpPr/>
          <p:nvPr/>
        </p:nvCxnSpPr>
        <p:spPr>
          <a:xfrm>
            <a:off x="6307257" y="2321827"/>
            <a:ext cx="2310167"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flipV="1">
            <a:off x="6307257" y="1700434"/>
            <a:ext cx="0" cy="621394"/>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a:off x="5986391" y="1595487"/>
            <a:ext cx="357790" cy="369332"/>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sp>
        <p:nvSpPr>
          <p:cNvPr id="40" name="CasellaDiTesto 39"/>
          <p:cNvSpPr txBox="1"/>
          <p:nvPr/>
        </p:nvSpPr>
        <p:spPr>
          <a:xfrm>
            <a:off x="8564784" y="2179041"/>
            <a:ext cx="276038" cy="369332"/>
          </a:xfrm>
          <a:prstGeom prst="rect">
            <a:avLst/>
          </a:prstGeom>
          <a:noFill/>
        </p:spPr>
        <p:txBody>
          <a:bodyPr wrap="none" rtlCol="0">
            <a:spAutoFit/>
          </a:bodyPr>
          <a:lstStyle/>
          <a:p>
            <a:r>
              <a:rPr lang="en-US" dirty="0" smtClean="0"/>
              <a:t>z</a:t>
            </a:r>
            <a:endParaRPr lang="en-US" dirty="0"/>
          </a:p>
        </p:txBody>
      </p:sp>
      <p:sp>
        <p:nvSpPr>
          <p:cNvPr id="4" name="Figura a mano libera 3"/>
          <p:cNvSpPr/>
          <p:nvPr/>
        </p:nvSpPr>
        <p:spPr>
          <a:xfrm>
            <a:off x="6888936" y="1780153"/>
            <a:ext cx="1258340" cy="544027"/>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888" h="544027">
                <a:moveTo>
                  <a:pt x="0" y="544027"/>
                </a:moveTo>
                <a:cubicBezTo>
                  <a:pt x="44521" y="328269"/>
                  <a:pt x="143995" y="20120"/>
                  <a:pt x="233969" y="7459"/>
                </a:cubicBezTo>
                <a:cubicBezTo>
                  <a:pt x="323943" y="-5202"/>
                  <a:pt x="434026" y="469264"/>
                  <a:pt x="539844" y="468062"/>
                </a:cubicBezTo>
                <a:cubicBezTo>
                  <a:pt x="645662" y="466860"/>
                  <a:pt x="772701" y="-12415"/>
                  <a:pt x="868875" y="246"/>
                </a:cubicBezTo>
                <a:cubicBezTo>
                  <a:pt x="965049" y="12907"/>
                  <a:pt x="1065345" y="302755"/>
                  <a:pt x="1116888" y="544027"/>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9" name="Gruppo 18"/>
          <p:cNvGrpSpPr/>
          <p:nvPr/>
        </p:nvGrpSpPr>
        <p:grpSpPr>
          <a:xfrm>
            <a:off x="6190873" y="785002"/>
            <a:ext cx="2694534" cy="813610"/>
            <a:chOff x="6290310" y="512270"/>
            <a:chExt cx="2694534" cy="813610"/>
          </a:xfrm>
        </p:grpSpPr>
        <p:cxnSp>
          <p:nvCxnSpPr>
            <p:cNvPr id="6" name="Connettore 1 5"/>
            <p:cNvCxnSpPr/>
            <p:nvPr/>
          </p:nvCxnSpPr>
          <p:spPr>
            <a:xfrm flipV="1">
              <a:off x="6290310"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6294120"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igura a mano libera 15"/>
            <p:cNvSpPr/>
            <p:nvPr/>
          </p:nvSpPr>
          <p:spPr>
            <a:xfrm>
              <a:off x="6899910"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igura a mano libera 52"/>
            <p:cNvSpPr/>
            <p:nvPr/>
          </p:nvSpPr>
          <p:spPr>
            <a:xfrm flipH="1">
              <a:off x="7637145"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4" name="Connettore 1 53"/>
            <p:cNvCxnSpPr/>
            <p:nvPr/>
          </p:nvCxnSpPr>
          <p:spPr>
            <a:xfrm>
              <a:off x="8379054"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V="1">
              <a:off x="8981034"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a:off x="6290310" y="1325880"/>
              <a:ext cx="2690724"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111" name="Gruppo 110"/>
          <p:cNvGrpSpPr/>
          <p:nvPr/>
        </p:nvGrpSpPr>
        <p:grpSpPr>
          <a:xfrm>
            <a:off x="6810375" y="874712"/>
            <a:ext cx="1447800" cy="662537"/>
            <a:chOff x="6810375" y="739644"/>
            <a:chExt cx="1447800" cy="662537"/>
          </a:xfrm>
        </p:grpSpPr>
        <p:grpSp>
          <p:nvGrpSpPr>
            <p:cNvPr id="61" name="Gruppo 60"/>
            <p:cNvGrpSpPr/>
            <p:nvPr/>
          </p:nvGrpSpPr>
          <p:grpSpPr>
            <a:xfrm>
              <a:off x="6960493" y="739644"/>
              <a:ext cx="1139190" cy="274320"/>
              <a:chOff x="7059930" y="601980"/>
              <a:chExt cx="1139190" cy="274320"/>
            </a:xfrm>
          </p:grpSpPr>
          <p:sp>
            <p:nvSpPr>
              <p:cNvPr id="20" name="Figura a mano libera 19"/>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igura a mano libera 20"/>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igura a mano libera 56"/>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Figura a mano libera 57"/>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8" name="Figura a mano libera 97"/>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Figura a mano libera 107"/>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Figura a mano libera 108"/>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Figura a mano libera 109"/>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14" name="Gruppo 113"/>
          <p:cNvGrpSpPr/>
          <p:nvPr/>
        </p:nvGrpSpPr>
        <p:grpSpPr>
          <a:xfrm>
            <a:off x="6808093" y="874775"/>
            <a:ext cx="1447800" cy="662537"/>
            <a:chOff x="6810375" y="739644"/>
            <a:chExt cx="1447800" cy="662537"/>
          </a:xfrm>
        </p:grpSpPr>
        <p:grpSp>
          <p:nvGrpSpPr>
            <p:cNvPr id="115" name="Gruppo 114"/>
            <p:cNvGrpSpPr/>
            <p:nvPr/>
          </p:nvGrpSpPr>
          <p:grpSpPr>
            <a:xfrm>
              <a:off x="6960493" y="739644"/>
              <a:ext cx="1139190" cy="274320"/>
              <a:chOff x="7059930" y="601980"/>
              <a:chExt cx="1139190" cy="274320"/>
            </a:xfrm>
          </p:grpSpPr>
          <p:sp>
            <p:nvSpPr>
              <p:cNvPr id="120" name="Figura a mano libera 119"/>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Figura a mano libera 120"/>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Figura a mano libera 121"/>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Figura a mano libera 122"/>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6" name="Figura a mano libera 115"/>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Figura a mano libera 116"/>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Figura a mano libera 117"/>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Figura a mano libera 118"/>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4" name="Figura a mano libera 123"/>
          <p:cNvSpPr/>
          <p:nvPr/>
        </p:nvSpPr>
        <p:spPr>
          <a:xfrm flipV="1">
            <a:off x="6888103" y="2324180"/>
            <a:ext cx="1258340" cy="544027"/>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888" h="544027">
                <a:moveTo>
                  <a:pt x="0" y="544027"/>
                </a:moveTo>
                <a:cubicBezTo>
                  <a:pt x="44521" y="328269"/>
                  <a:pt x="143995" y="20120"/>
                  <a:pt x="233969" y="7459"/>
                </a:cubicBezTo>
                <a:cubicBezTo>
                  <a:pt x="323943" y="-5202"/>
                  <a:pt x="434026" y="469264"/>
                  <a:pt x="539844" y="468062"/>
                </a:cubicBezTo>
                <a:cubicBezTo>
                  <a:pt x="645662" y="466860"/>
                  <a:pt x="772701" y="-12415"/>
                  <a:pt x="868875" y="246"/>
                </a:cubicBezTo>
                <a:cubicBezTo>
                  <a:pt x="965049" y="12907"/>
                  <a:pt x="1065345" y="302755"/>
                  <a:pt x="1116888" y="544027"/>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5" name="Connettore 2 124"/>
          <p:cNvCxnSpPr/>
          <p:nvPr/>
        </p:nvCxnSpPr>
        <p:spPr>
          <a:xfrm>
            <a:off x="6378759" y="4533086"/>
            <a:ext cx="2310167"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26" name="Connettore 2 125"/>
          <p:cNvCxnSpPr/>
          <p:nvPr/>
        </p:nvCxnSpPr>
        <p:spPr>
          <a:xfrm flipV="1">
            <a:off x="6378759" y="3911693"/>
            <a:ext cx="0" cy="621394"/>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7" name="CasellaDiTesto 126"/>
          <p:cNvSpPr txBox="1"/>
          <p:nvPr/>
        </p:nvSpPr>
        <p:spPr>
          <a:xfrm>
            <a:off x="6039802" y="3853058"/>
            <a:ext cx="357790" cy="369332"/>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sp>
        <p:nvSpPr>
          <p:cNvPr id="128" name="CasellaDiTesto 127"/>
          <p:cNvSpPr txBox="1"/>
          <p:nvPr/>
        </p:nvSpPr>
        <p:spPr>
          <a:xfrm>
            <a:off x="8636286" y="4390300"/>
            <a:ext cx="276038" cy="369332"/>
          </a:xfrm>
          <a:prstGeom prst="rect">
            <a:avLst/>
          </a:prstGeom>
          <a:noFill/>
        </p:spPr>
        <p:txBody>
          <a:bodyPr wrap="none" rtlCol="0">
            <a:spAutoFit/>
          </a:bodyPr>
          <a:lstStyle/>
          <a:p>
            <a:r>
              <a:rPr lang="en-US" dirty="0" smtClean="0"/>
              <a:t>z</a:t>
            </a:r>
            <a:endParaRPr lang="en-US" dirty="0"/>
          </a:p>
        </p:txBody>
      </p:sp>
      <p:sp>
        <p:nvSpPr>
          <p:cNvPr id="129" name="Figura a mano libera 128"/>
          <p:cNvSpPr/>
          <p:nvPr/>
        </p:nvSpPr>
        <p:spPr>
          <a:xfrm>
            <a:off x="6960438" y="3986325"/>
            <a:ext cx="1258340" cy="1092019"/>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 name="connsiteX0" fmla="*/ 0 w 1116888"/>
              <a:gd name="connsiteY0" fmla="*/ 536966 h 1084898"/>
              <a:gd name="connsiteX1" fmla="*/ 233969 w 1116888"/>
              <a:gd name="connsiteY1" fmla="*/ 398 h 1084898"/>
              <a:gd name="connsiteX2" fmla="*/ 539844 w 1116888"/>
              <a:gd name="connsiteY2" fmla="*/ 461001 h 1084898"/>
              <a:gd name="connsiteX3" fmla="*/ 867185 w 1116888"/>
              <a:gd name="connsiteY3" fmla="*/ 1084750 h 1084898"/>
              <a:gd name="connsiteX4" fmla="*/ 1116888 w 1116888"/>
              <a:gd name="connsiteY4" fmla="*/ 536966 h 1084898"/>
              <a:gd name="connsiteX0" fmla="*/ 0 w 1116888"/>
              <a:gd name="connsiteY0" fmla="*/ 549564 h 1097496"/>
              <a:gd name="connsiteX1" fmla="*/ 233969 w 1116888"/>
              <a:gd name="connsiteY1" fmla="*/ 12996 h 1097496"/>
              <a:gd name="connsiteX2" fmla="*/ 867185 w 1116888"/>
              <a:gd name="connsiteY2" fmla="*/ 1097348 h 1097496"/>
              <a:gd name="connsiteX3" fmla="*/ 1116888 w 1116888"/>
              <a:gd name="connsiteY3" fmla="*/ 549564 h 1097496"/>
              <a:gd name="connsiteX0" fmla="*/ 0 w 1116888"/>
              <a:gd name="connsiteY0" fmla="*/ 549564 h 1097630"/>
              <a:gd name="connsiteX1" fmla="*/ 233969 w 1116888"/>
              <a:gd name="connsiteY1" fmla="*/ 12996 h 1097630"/>
              <a:gd name="connsiteX2" fmla="*/ 867185 w 1116888"/>
              <a:gd name="connsiteY2" fmla="*/ 1097348 h 1097630"/>
              <a:gd name="connsiteX3" fmla="*/ 1116888 w 1116888"/>
              <a:gd name="connsiteY3" fmla="*/ 549564 h 1097630"/>
              <a:gd name="connsiteX0" fmla="*/ 0 w 1116888"/>
              <a:gd name="connsiteY0" fmla="*/ 549115 h 1085758"/>
              <a:gd name="connsiteX1" fmla="*/ 233969 w 1116888"/>
              <a:gd name="connsiteY1" fmla="*/ 12547 h 1085758"/>
              <a:gd name="connsiteX2" fmla="*/ 868876 w 1116888"/>
              <a:gd name="connsiteY2" fmla="*/ 1085469 h 1085758"/>
              <a:gd name="connsiteX3" fmla="*/ 1116888 w 1116888"/>
              <a:gd name="connsiteY3" fmla="*/ 549115 h 1085758"/>
              <a:gd name="connsiteX0" fmla="*/ 0 w 1116888"/>
              <a:gd name="connsiteY0" fmla="*/ 549115 h 1092019"/>
              <a:gd name="connsiteX1" fmla="*/ 233969 w 1116888"/>
              <a:gd name="connsiteY1" fmla="*/ 12547 h 1092019"/>
              <a:gd name="connsiteX2" fmla="*/ 868876 w 1116888"/>
              <a:gd name="connsiteY2" fmla="*/ 1085469 h 1092019"/>
              <a:gd name="connsiteX3" fmla="*/ 1116888 w 1116888"/>
              <a:gd name="connsiteY3" fmla="*/ 549115 h 1092019"/>
            </a:gdLst>
            <a:ahLst/>
            <a:cxnLst>
              <a:cxn ang="0">
                <a:pos x="connsiteX0" y="connsiteY0"/>
              </a:cxn>
              <a:cxn ang="0">
                <a:pos x="connsiteX1" y="connsiteY1"/>
              </a:cxn>
              <a:cxn ang="0">
                <a:pos x="connsiteX2" y="connsiteY2"/>
              </a:cxn>
              <a:cxn ang="0">
                <a:pos x="connsiteX3" y="connsiteY3"/>
              </a:cxn>
            </a:cxnLst>
            <a:rect l="l" t="t" r="r" b="b"/>
            <a:pathLst>
              <a:path w="1116888" h="1092019">
                <a:moveTo>
                  <a:pt x="0" y="549115"/>
                </a:moveTo>
                <a:cubicBezTo>
                  <a:pt x="44521" y="333357"/>
                  <a:pt x="89156" y="-76845"/>
                  <a:pt x="233969" y="12547"/>
                </a:cubicBezTo>
                <a:cubicBezTo>
                  <a:pt x="378782" y="101939"/>
                  <a:pt x="726796" y="1018901"/>
                  <a:pt x="868876" y="1085469"/>
                </a:cubicBezTo>
                <a:cubicBezTo>
                  <a:pt x="1010956" y="1152037"/>
                  <a:pt x="1089017" y="692653"/>
                  <a:pt x="1116888" y="549115"/>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30" name="Gruppo 129"/>
          <p:cNvGrpSpPr/>
          <p:nvPr/>
        </p:nvGrpSpPr>
        <p:grpSpPr>
          <a:xfrm>
            <a:off x="6208170" y="3049141"/>
            <a:ext cx="2694534" cy="813610"/>
            <a:chOff x="6290310" y="512270"/>
            <a:chExt cx="2694534" cy="813610"/>
          </a:xfrm>
        </p:grpSpPr>
        <p:cxnSp>
          <p:nvCxnSpPr>
            <p:cNvPr id="131" name="Connettore 1 130"/>
            <p:cNvCxnSpPr/>
            <p:nvPr/>
          </p:nvCxnSpPr>
          <p:spPr>
            <a:xfrm flipV="1">
              <a:off x="6290310"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Connettore 1 131"/>
            <p:cNvCxnSpPr/>
            <p:nvPr/>
          </p:nvCxnSpPr>
          <p:spPr>
            <a:xfrm>
              <a:off x="6294120"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Figura a mano libera 132"/>
            <p:cNvSpPr/>
            <p:nvPr/>
          </p:nvSpPr>
          <p:spPr>
            <a:xfrm>
              <a:off x="6899910"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Figura a mano libera 133"/>
            <p:cNvSpPr/>
            <p:nvPr/>
          </p:nvSpPr>
          <p:spPr>
            <a:xfrm flipH="1">
              <a:off x="7637145"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5" name="Connettore 1 134"/>
            <p:cNvCxnSpPr/>
            <p:nvPr/>
          </p:nvCxnSpPr>
          <p:spPr>
            <a:xfrm>
              <a:off x="8379054"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Connettore 1 135"/>
            <p:cNvCxnSpPr/>
            <p:nvPr/>
          </p:nvCxnSpPr>
          <p:spPr>
            <a:xfrm flipV="1">
              <a:off x="8981034"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Connettore 1 136"/>
            <p:cNvCxnSpPr/>
            <p:nvPr/>
          </p:nvCxnSpPr>
          <p:spPr>
            <a:xfrm>
              <a:off x="6290310" y="1325880"/>
              <a:ext cx="2690724"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138" name="Gruppo 137"/>
          <p:cNvGrpSpPr/>
          <p:nvPr/>
        </p:nvGrpSpPr>
        <p:grpSpPr>
          <a:xfrm>
            <a:off x="6825390" y="3138914"/>
            <a:ext cx="1447800" cy="662537"/>
            <a:chOff x="6810375" y="739644"/>
            <a:chExt cx="1447800" cy="662537"/>
          </a:xfrm>
        </p:grpSpPr>
        <p:grpSp>
          <p:nvGrpSpPr>
            <p:cNvPr id="139" name="Gruppo 138"/>
            <p:cNvGrpSpPr/>
            <p:nvPr/>
          </p:nvGrpSpPr>
          <p:grpSpPr>
            <a:xfrm>
              <a:off x="6960493" y="739644"/>
              <a:ext cx="1139190" cy="274320"/>
              <a:chOff x="7059930" y="601980"/>
              <a:chExt cx="1139190" cy="274320"/>
            </a:xfrm>
          </p:grpSpPr>
          <p:sp>
            <p:nvSpPr>
              <p:cNvPr id="144" name="Figura a mano libera 143"/>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5" name="Figura a mano libera 144"/>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6" name="Figura a mano libera 145"/>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Figura a mano libera 146"/>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40" name="Figura a mano libera 139"/>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1" name="Figura a mano libera 140"/>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2" name="Figura a mano libera 141"/>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3" name="Figura a mano libera 142"/>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48" name="Gruppo 147"/>
          <p:cNvGrpSpPr/>
          <p:nvPr/>
        </p:nvGrpSpPr>
        <p:grpSpPr>
          <a:xfrm>
            <a:off x="6825390" y="3138914"/>
            <a:ext cx="1447800" cy="662537"/>
            <a:chOff x="6810375" y="739644"/>
            <a:chExt cx="1447800" cy="662537"/>
          </a:xfrm>
        </p:grpSpPr>
        <p:grpSp>
          <p:nvGrpSpPr>
            <p:cNvPr id="149" name="Gruppo 148"/>
            <p:cNvGrpSpPr/>
            <p:nvPr/>
          </p:nvGrpSpPr>
          <p:grpSpPr>
            <a:xfrm>
              <a:off x="6960493" y="739644"/>
              <a:ext cx="1139190" cy="274320"/>
              <a:chOff x="7059930" y="601980"/>
              <a:chExt cx="1139190" cy="274320"/>
            </a:xfrm>
          </p:grpSpPr>
          <p:sp>
            <p:nvSpPr>
              <p:cNvPr id="154" name="Figura a mano libera 153"/>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5" name="Figura a mano libera 154"/>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6" name="Figura a mano libera 155"/>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7" name="Figura a mano libera 156"/>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50" name="Figura a mano libera 149"/>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Figura a mano libera 150"/>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2" name="Figura a mano libera 151"/>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3" name="Figura a mano libera 152"/>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58" name="Figura a mano libera 157"/>
          <p:cNvSpPr/>
          <p:nvPr/>
        </p:nvSpPr>
        <p:spPr>
          <a:xfrm flipV="1">
            <a:off x="6959605" y="3977106"/>
            <a:ext cx="1258340" cy="1108124"/>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 name="connsiteX0" fmla="*/ 0 w 1116888"/>
              <a:gd name="connsiteY0" fmla="*/ 536968 h 1092519"/>
              <a:gd name="connsiteX1" fmla="*/ 233969 w 1116888"/>
              <a:gd name="connsiteY1" fmla="*/ 400 h 1092519"/>
              <a:gd name="connsiteX2" fmla="*/ 539844 w 1116888"/>
              <a:gd name="connsiteY2" fmla="*/ 461003 h 1092519"/>
              <a:gd name="connsiteX3" fmla="*/ 907765 w 1116888"/>
              <a:gd name="connsiteY3" fmla="*/ 1092372 h 1092519"/>
              <a:gd name="connsiteX4" fmla="*/ 1116888 w 1116888"/>
              <a:gd name="connsiteY4" fmla="*/ 536968 h 1092519"/>
              <a:gd name="connsiteX0" fmla="*/ 0 w 1116888"/>
              <a:gd name="connsiteY0" fmla="*/ 549867 h 1105418"/>
              <a:gd name="connsiteX1" fmla="*/ 233969 w 1116888"/>
              <a:gd name="connsiteY1" fmla="*/ 13299 h 1105418"/>
              <a:gd name="connsiteX2" fmla="*/ 907765 w 1116888"/>
              <a:gd name="connsiteY2" fmla="*/ 1105271 h 1105418"/>
              <a:gd name="connsiteX3" fmla="*/ 1116888 w 1116888"/>
              <a:gd name="connsiteY3" fmla="*/ 549867 h 1105418"/>
              <a:gd name="connsiteX0" fmla="*/ 0 w 1116888"/>
              <a:gd name="connsiteY0" fmla="*/ 549867 h 1105531"/>
              <a:gd name="connsiteX1" fmla="*/ 233969 w 1116888"/>
              <a:gd name="connsiteY1" fmla="*/ 13299 h 1105531"/>
              <a:gd name="connsiteX2" fmla="*/ 907765 w 1116888"/>
              <a:gd name="connsiteY2" fmla="*/ 1105271 h 1105531"/>
              <a:gd name="connsiteX3" fmla="*/ 1116888 w 1116888"/>
              <a:gd name="connsiteY3" fmla="*/ 549867 h 1105531"/>
              <a:gd name="connsiteX0" fmla="*/ 0 w 1116888"/>
              <a:gd name="connsiteY0" fmla="*/ 549792 h 1103552"/>
              <a:gd name="connsiteX1" fmla="*/ 233969 w 1116888"/>
              <a:gd name="connsiteY1" fmla="*/ 13224 h 1103552"/>
              <a:gd name="connsiteX2" fmla="*/ 877330 w 1116888"/>
              <a:gd name="connsiteY2" fmla="*/ 1103291 h 1103552"/>
              <a:gd name="connsiteX3" fmla="*/ 1116888 w 1116888"/>
              <a:gd name="connsiteY3" fmla="*/ 549792 h 1103552"/>
              <a:gd name="connsiteX0" fmla="*/ 0 w 1116888"/>
              <a:gd name="connsiteY0" fmla="*/ 549792 h 1108124"/>
              <a:gd name="connsiteX1" fmla="*/ 233969 w 1116888"/>
              <a:gd name="connsiteY1" fmla="*/ 13224 h 1108124"/>
              <a:gd name="connsiteX2" fmla="*/ 877330 w 1116888"/>
              <a:gd name="connsiteY2" fmla="*/ 1103291 h 1108124"/>
              <a:gd name="connsiteX3" fmla="*/ 1116888 w 1116888"/>
              <a:gd name="connsiteY3" fmla="*/ 549792 h 1108124"/>
            </a:gdLst>
            <a:ahLst/>
            <a:cxnLst>
              <a:cxn ang="0">
                <a:pos x="connsiteX0" y="connsiteY0"/>
              </a:cxn>
              <a:cxn ang="0">
                <a:pos x="connsiteX1" y="connsiteY1"/>
              </a:cxn>
              <a:cxn ang="0">
                <a:pos x="connsiteX2" y="connsiteY2"/>
              </a:cxn>
              <a:cxn ang="0">
                <a:pos x="connsiteX3" y="connsiteY3"/>
              </a:cxn>
            </a:cxnLst>
            <a:rect l="l" t="t" r="r" b="b"/>
            <a:pathLst>
              <a:path w="1116888" h="1108124">
                <a:moveTo>
                  <a:pt x="0" y="549792"/>
                </a:moveTo>
                <a:cubicBezTo>
                  <a:pt x="44521" y="334034"/>
                  <a:pt x="87747" y="-79026"/>
                  <a:pt x="233969" y="13224"/>
                </a:cubicBezTo>
                <a:cubicBezTo>
                  <a:pt x="380191" y="105474"/>
                  <a:pt x="743704" y="1044343"/>
                  <a:pt x="877330" y="1103291"/>
                </a:cubicBezTo>
                <a:cubicBezTo>
                  <a:pt x="1010956" y="1162239"/>
                  <a:pt x="1089017" y="664755"/>
                  <a:pt x="1116888" y="549792"/>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9" name="CasellaDiTesto 158"/>
          <p:cNvSpPr txBox="1"/>
          <p:nvPr/>
        </p:nvSpPr>
        <p:spPr>
          <a:xfrm>
            <a:off x="5986391" y="692133"/>
            <a:ext cx="933269" cy="369332"/>
          </a:xfrm>
          <a:prstGeom prst="rect">
            <a:avLst/>
          </a:prstGeom>
          <a:noFill/>
        </p:spPr>
        <p:txBody>
          <a:bodyPr wrap="none" rtlCol="0">
            <a:spAutoFit/>
          </a:bodyPr>
          <a:lstStyle/>
          <a:p>
            <a:r>
              <a:rPr lang="en-US" dirty="0" smtClean="0"/>
              <a:t>0 mode</a:t>
            </a:r>
            <a:endParaRPr lang="en-US" dirty="0"/>
          </a:p>
        </p:txBody>
      </p:sp>
      <p:sp>
        <p:nvSpPr>
          <p:cNvPr id="162" name="CasellaDiTesto 161"/>
          <p:cNvSpPr txBox="1"/>
          <p:nvPr/>
        </p:nvSpPr>
        <p:spPr>
          <a:xfrm>
            <a:off x="6027169" y="2954248"/>
            <a:ext cx="907621" cy="369332"/>
          </a:xfrm>
          <a:prstGeom prst="rect">
            <a:avLst/>
          </a:prstGeom>
          <a:noFill/>
        </p:spPr>
        <p:txBody>
          <a:bodyPr wrap="none" rtlCol="0">
            <a:spAutoFit/>
          </a:bodyPr>
          <a:lstStyle/>
          <a:p>
            <a:r>
              <a:rPr lang="en-US" dirty="0">
                <a:sym typeface="Symbol"/>
              </a:rPr>
              <a:t></a:t>
            </a:r>
            <a:r>
              <a:rPr lang="en-US" dirty="0" smtClean="0"/>
              <a:t> mode</a:t>
            </a:r>
            <a:endParaRPr lang="en-US" dirty="0"/>
          </a:p>
        </p:txBody>
      </p:sp>
      <p:pic>
        <p:nvPicPr>
          <p:cNvPr id="148490" name="Picture 10"/>
          <p:cNvPicPr>
            <a:picLocks noChangeAspect="1" noChangeArrowheads="1"/>
          </p:cNvPicPr>
          <p:nvPr/>
        </p:nvPicPr>
        <p:blipFill rotWithShape="1">
          <a:blip r:embed="rId5">
            <a:extLst>
              <a:ext uri="{28A0092B-C50C-407E-A947-70E740481C1C}">
                <a14:useLocalDpi xmlns:a14="http://schemas.microsoft.com/office/drawing/2010/main" val="0"/>
              </a:ext>
            </a:extLst>
          </a:blip>
          <a:srcRect t="7974"/>
          <a:stretch/>
        </p:blipFill>
        <p:spPr bwMode="auto">
          <a:xfrm>
            <a:off x="361630" y="3717990"/>
            <a:ext cx="4001012" cy="2190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5" name="Connettore 2 164"/>
          <p:cNvCxnSpPr/>
          <p:nvPr/>
        </p:nvCxnSpPr>
        <p:spPr>
          <a:xfrm flipV="1">
            <a:off x="2510140" y="5999907"/>
            <a:ext cx="474518" cy="10392"/>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67" name="Connettore 1 166"/>
          <p:cNvCxnSpPr/>
          <p:nvPr/>
        </p:nvCxnSpPr>
        <p:spPr>
          <a:xfrm flipV="1">
            <a:off x="2510140" y="5459580"/>
            <a:ext cx="0" cy="67541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71" name="Connettore 1 170"/>
          <p:cNvCxnSpPr/>
          <p:nvPr/>
        </p:nvCxnSpPr>
        <p:spPr>
          <a:xfrm flipV="1">
            <a:off x="2984658" y="5459580"/>
            <a:ext cx="0" cy="67541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aphicFrame>
        <p:nvGraphicFramePr>
          <p:cNvPr id="169" name="Oggetto 168"/>
          <p:cNvGraphicFramePr>
            <a:graphicFrameLocks noChangeAspect="1"/>
          </p:cNvGraphicFramePr>
          <p:nvPr>
            <p:extLst>
              <p:ext uri="{D42A27DB-BD31-4B8C-83A1-F6EECF244321}">
                <p14:modId xmlns:p14="http://schemas.microsoft.com/office/powerpoint/2010/main" val="2367530119"/>
              </p:ext>
            </p:extLst>
          </p:nvPr>
        </p:nvGraphicFramePr>
        <p:xfrm>
          <a:off x="2622784" y="6045825"/>
          <a:ext cx="1810772" cy="692915"/>
        </p:xfrm>
        <a:graphic>
          <a:graphicData uri="http://schemas.openxmlformats.org/presentationml/2006/ole">
            <mc:AlternateContent xmlns:mc="http://schemas.openxmlformats.org/markup-compatibility/2006">
              <mc:Choice xmlns:v="urn:schemas-microsoft-com:vml" Requires="v">
                <p:oleObj spid="_x0000_s149124" name="Equazione" r:id="rId6" imgW="1130040" imgH="431640" progId="Equation.3">
                  <p:embed/>
                </p:oleObj>
              </mc:Choice>
              <mc:Fallback>
                <p:oleObj name="Equazione" r:id="rId6" imgW="1130040" imgH="431640" progId="Equation.3">
                  <p:embed/>
                  <p:pic>
                    <p:nvPicPr>
                      <p:cNvPr id="0" name="Oggetto 23"/>
                      <p:cNvPicPr>
                        <a:picLocks noChangeAspect="1" noChangeArrowheads="1"/>
                      </p:cNvPicPr>
                      <p:nvPr/>
                    </p:nvPicPr>
                    <p:blipFill>
                      <a:blip r:embed="rId7"/>
                      <a:srcRect/>
                      <a:stretch>
                        <a:fillRect/>
                      </a:stretch>
                    </p:blipFill>
                    <p:spPr bwMode="auto">
                      <a:xfrm>
                        <a:off x="2622784" y="6045825"/>
                        <a:ext cx="1810772" cy="692915"/>
                      </a:xfrm>
                      <a:prstGeom prst="rect">
                        <a:avLst/>
                      </a:prstGeom>
                      <a:noFill/>
                      <a:ln>
                        <a:noFill/>
                      </a:ln>
                    </p:spPr>
                  </p:pic>
                </p:oleObj>
              </mc:Fallback>
            </mc:AlternateContent>
          </a:graphicData>
        </a:graphic>
      </p:graphicFrame>
      <p:sp>
        <p:nvSpPr>
          <p:cNvPr id="170" name="Rettangolo 169"/>
          <p:cNvSpPr/>
          <p:nvPr/>
        </p:nvSpPr>
        <p:spPr>
          <a:xfrm>
            <a:off x="4514473" y="5199688"/>
            <a:ext cx="4572000" cy="1600438"/>
          </a:xfrm>
          <a:prstGeom prst="rect">
            <a:avLst/>
          </a:prstGeom>
          <a:ln w="28575">
            <a:solidFill>
              <a:srgbClr val="FF0000"/>
            </a:solidFill>
          </a:ln>
        </p:spPr>
        <p:txBody>
          <a:bodyPr>
            <a:spAutoFit/>
          </a:bodyPr>
          <a:lstStyle/>
          <a:p>
            <a:pPr algn="just"/>
            <a:r>
              <a:rPr lang="en-US" sz="1400" dirty="0" smtClean="0">
                <a:sym typeface="Symbol"/>
              </a:rPr>
              <a:t></a:t>
            </a:r>
            <a:r>
              <a:rPr lang="en-US" sz="1400" dirty="0" smtClean="0"/>
              <a:t>For </a:t>
            </a:r>
            <a:r>
              <a:rPr lang="en-US" sz="1400" b="1" dirty="0" smtClean="0"/>
              <a:t>ions and protons </a:t>
            </a:r>
            <a:r>
              <a:rPr lang="en-US" sz="1400" dirty="0" smtClean="0"/>
              <a:t>the </a:t>
            </a:r>
            <a:r>
              <a:rPr lang="en-US" sz="1400" dirty="0"/>
              <a:t>cell length has to </a:t>
            </a:r>
            <a:r>
              <a:rPr lang="en-US" sz="1400" dirty="0" smtClean="0"/>
              <a:t>be increased and </a:t>
            </a:r>
            <a:r>
              <a:rPr lang="en-US" sz="1400" dirty="0"/>
              <a:t>the linac </a:t>
            </a:r>
            <a:r>
              <a:rPr lang="en-US" sz="1400" dirty="0" smtClean="0"/>
              <a:t>will be </a:t>
            </a:r>
            <a:r>
              <a:rPr lang="en-US" sz="1400" dirty="0"/>
              <a:t>made of a sequence of different accelerating structures </a:t>
            </a:r>
            <a:r>
              <a:rPr lang="en-US" sz="1400" dirty="0" smtClean="0"/>
              <a:t>matched </a:t>
            </a:r>
            <a:r>
              <a:rPr lang="en-US" sz="1400" dirty="0"/>
              <a:t>to the </a:t>
            </a:r>
            <a:r>
              <a:rPr lang="en-US" sz="1400" dirty="0" smtClean="0"/>
              <a:t>ion/proton </a:t>
            </a:r>
            <a:r>
              <a:rPr lang="en-US" sz="1400" dirty="0"/>
              <a:t>velocity</a:t>
            </a:r>
            <a:r>
              <a:rPr lang="en-US" sz="1400" dirty="0" smtClean="0"/>
              <a:t>.</a:t>
            </a:r>
          </a:p>
          <a:p>
            <a:pPr algn="just"/>
            <a:endParaRPr lang="en-US" sz="1400" dirty="0"/>
          </a:p>
          <a:p>
            <a:pPr algn="just"/>
            <a:r>
              <a:rPr lang="en-US" sz="1400" dirty="0" smtClean="0">
                <a:sym typeface="Symbol"/>
              </a:rPr>
              <a:t></a:t>
            </a:r>
            <a:r>
              <a:rPr lang="en-US" sz="1400" dirty="0" smtClean="0"/>
              <a:t>For </a:t>
            </a:r>
            <a:r>
              <a:rPr lang="en-US" sz="1400" b="1" dirty="0" smtClean="0"/>
              <a:t>electron</a:t>
            </a:r>
            <a:r>
              <a:rPr lang="en-US" sz="1400" dirty="0" smtClean="0"/>
              <a:t>, </a:t>
            </a:r>
            <a:r>
              <a:rPr lang="en-US" sz="1400" dirty="0" smtClean="0">
                <a:sym typeface="Symbol"/>
              </a:rPr>
              <a:t></a:t>
            </a:r>
            <a:r>
              <a:rPr lang="en-US" sz="1400" dirty="0" smtClean="0"/>
              <a:t>=</a:t>
            </a:r>
            <a:r>
              <a:rPr lang="en-US" sz="1400" dirty="0"/>
              <a:t>1, </a:t>
            </a:r>
            <a:r>
              <a:rPr lang="en-US" sz="1400" dirty="0" smtClean="0"/>
              <a:t>d=</a:t>
            </a:r>
            <a:r>
              <a:rPr lang="en-US" sz="1400" dirty="0" smtClean="0">
                <a:sym typeface="Symbol"/>
              </a:rPr>
              <a:t></a:t>
            </a:r>
            <a:r>
              <a:rPr lang="en-US" sz="1400" baseline="-25000" dirty="0" smtClean="0">
                <a:sym typeface="Symbol"/>
              </a:rPr>
              <a:t>RF</a:t>
            </a:r>
            <a:r>
              <a:rPr lang="en-US" sz="1400" dirty="0" smtClean="0">
                <a:sym typeface="Symbol"/>
              </a:rPr>
              <a:t>/2 and the </a:t>
            </a:r>
            <a:r>
              <a:rPr lang="en-US" sz="1400" dirty="0" smtClean="0"/>
              <a:t>linac </a:t>
            </a:r>
            <a:r>
              <a:rPr lang="en-US" sz="1400" dirty="0"/>
              <a:t>will be made of an </a:t>
            </a:r>
            <a:r>
              <a:rPr lang="en-US" sz="1400" dirty="0" smtClean="0"/>
              <a:t>injector followed by a series </a:t>
            </a:r>
            <a:r>
              <a:rPr lang="en-US" sz="1400" dirty="0"/>
              <a:t>of identical accelerating structures, with cells all the same </a:t>
            </a:r>
            <a:r>
              <a:rPr lang="en-US" sz="1400" dirty="0" smtClean="0"/>
              <a:t>length.</a:t>
            </a:r>
            <a:endParaRPr lang="en-US" sz="1400" dirty="0"/>
          </a:p>
        </p:txBody>
      </p:sp>
      <p:sp>
        <p:nvSpPr>
          <p:cNvPr id="83" name="CasellaDiTesto 82"/>
          <p:cNvSpPr txBox="1"/>
          <p:nvPr/>
        </p:nvSpPr>
        <p:spPr>
          <a:xfrm>
            <a:off x="2319779" y="395298"/>
            <a:ext cx="4536947" cy="369332"/>
          </a:xfrm>
          <a:prstGeom prst="rect">
            <a:avLst/>
          </a:prstGeom>
          <a:noFill/>
        </p:spPr>
        <p:txBody>
          <a:bodyPr wrap="none" rtlCol="0">
            <a:spAutoFit/>
          </a:bodyPr>
          <a:lstStyle/>
          <a:p>
            <a:pPr algn="ctr"/>
            <a:r>
              <a:rPr lang="it-IT" b="1" i="1" dirty="0" smtClean="0"/>
              <a:t>(</a:t>
            </a:r>
            <a:r>
              <a:rPr lang="it-IT" b="1" i="1" dirty="0" err="1" smtClean="0"/>
              <a:t>electrons</a:t>
            </a:r>
            <a:r>
              <a:rPr lang="it-IT" b="1" i="1" dirty="0" smtClean="0"/>
              <a:t> or </a:t>
            </a:r>
            <a:r>
              <a:rPr lang="it-IT" b="1" i="1" dirty="0" err="1" smtClean="0"/>
              <a:t>protons</a:t>
            </a:r>
            <a:r>
              <a:rPr lang="it-IT" b="1" i="1" dirty="0" smtClean="0"/>
              <a:t> and </a:t>
            </a:r>
            <a:r>
              <a:rPr lang="it-IT" b="1" i="1" dirty="0" err="1" smtClean="0"/>
              <a:t>ions</a:t>
            </a:r>
            <a:r>
              <a:rPr lang="it-IT" b="1" i="1" dirty="0" smtClean="0"/>
              <a:t> </a:t>
            </a:r>
            <a:r>
              <a:rPr lang="it-IT" b="1" i="1" dirty="0" err="1" smtClean="0"/>
              <a:t>at</a:t>
            </a:r>
            <a:r>
              <a:rPr lang="it-IT" b="1" i="1" dirty="0" smtClean="0"/>
              <a:t> high </a:t>
            </a:r>
            <a:r>
              <a:rPr lang="it-IT" b="1" i="1" dirty="0" err="1" smtClean="0"/>
              <a:t>energy</a:t>
            </a:r>
            <a:r>
              <a:rPr lang="it-IT" b="1" i="1" dirty="0" smtClean="0"/>
              <a:t>)</a:t>
            </a:r>
            <a:endParaRPr lang="it-IT" b="1" i="1" dirty="0"/>
          </a:p>
        </p:txBody>
      </p:sp>
    </p:spTree>
    <p:extLst>
      <p:ext uri="{BB962C8B-B14F-4D97-AF65-F5344CB8AC3E}">
        <p14:creationId xmlns:p14="http://schemas.microsoft.com/office/powerpoint/2010/main" val="8609137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9"/>
                                        </p:tgtEl>
                                        <p:attrNameLst>
                                          <p:attrName>style.visibility</p:attrName>
                                        </p:attrNameLst>
                                      </p:cBhvr>
                                      <p:to>
                                        <p:strVal val="visible"/>
                                      </p:to>
                                    </p:set>
                                    <p:animEffect transition="in" filter="fade">
                                      <p:cBhvr>
                                        <p:cTn id="10" dur="500"/>
                                        <p:tgtEl>
                                          <p:spTgt spid="1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fade">
                                      <p:cBhvr>
                                        <p:cTn id="27" dur="750"/>
                                        <p:tgtEl>
                                          <p:spTgt spid="1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750"/>
                                        <p:tgtEl>
                                          <p:spTgt spid="4"/>
                                        </p:tgtEl>
                                      </p:cBhvr>
                                    </p:animEffect>
                                  </p:childTnLst>
                                </p:cTn>
                              </p:par>
                            </p:childTnLst>
                          </p:cTn>
                        </p:par>
                        <p:par>
                          <p:cTn id="31" fill="hold">
                            <p:stCondLst>
                              <p:cond delay="750"/>
                            </p:stCondLst>
                            <p:childTnLst>
                              <p:par>
                                <p:cTn id="32" presetID="10" presetClass="exit" presetSubtype="0" fill="hold" nodeType="afterEffect">
                                  <p:stCondLst>
                                    <p:cond delay="0"/>
                                  </p:stCondLst>
                                  <p:childTnLst>
                                    <p:animEffect transition="out" filter="fade">
                                      <p:cBhvr>
                                        <p:cTn id="33" dur="750"/>
                                        <p:tgtEl>
                                          <p:spTgt spid="111"/>
                                        </p:tgtEl>
                                      </p:cBhvr>
                                    </p:animEffect>
                                    <p:set>
                                      <p:cBhvr>
                                        <p:cTn id="34" dur="1" fill="hold">
                                          <p:stCondLst>
                                            <p:cond delay="749"/>
                                          </p:stCondLst>
                                        </p:cTn>
                                        <p:tgtEl>
                                          <p:spTgt spid="111"/>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750"/>
                                        <p:tgtEl>
                                          <p:spTgt spid="4"/>
                                        </p:tgtEl>
                                      </p:cBhvr>
                                    </p:animEffect>
                                    <p:set>
                                      <p:cBhvr>
                                        <p:cTn id="37" dur="1" fill="hold">
                                          <p:stCondLst>
                                            <p:cond delay="749"/>
                                          </p:stCondLst>
                                        </p:cTn>
                                        <p:tgtEl>
                                          <p:spTgt spid="4"/>
                                        </p:tgtEl>
                                        <p:attrNameLst>
                                          <p:attrName>style.visibility</p:attrName>
                                        </p:attrNameLst>
                                      </p:cBhvr>
                                      <p:to>
                                        <p:strVal val="hidden"/>
                                      </p:to>
                                    </p:set>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114"/>
                                        </p:tgtEl>
                                        <p:attrNameLst>
                                          <p:attrName>style.visibility</p:attrName>
                                        </p:attrNameLst>
                                      </p:cBhvr>
                                      <p:to>
                                        <p:strVal val="visible"/>
                                      </p:to>
                                    </p:set>
                                    <p:animEffect transition="in" filter="fade">
                                      <p:cBhvr>
                                        <p:cTn id="41" dur="750"/>
                                        <p:tgtEl>
                                          <p:spTgt spid="11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4"/>
                                        </p:tgtEl>
                                        <p:attrNameLst>
                                          <p:attrName>style.visibility</p:attrName>
                                        </p:attrNameLst>
                                      </p:cBhvr>
                                      <p:to>
                                        <p:strVal val="visible"/>
                                      </p:to>
                                    </p:set>
                                    <p:animEffect transition="in" filter="fade">
                                      <p:cBhvr>
                                        <p:cTn id="44" dur="750"/>
                                        <p:tgtEl>
                                          <p:spTgt spid="124"/>
                                        </p:tgtEl>
                                      </p:cBhvr>
                                    </p:animEffect>
                                  </p:childTnLst>
                                </p:cTn>
                              </p:par>
                            </p:childTnLst>
                          </p:cTn>
                        </p:par>
                        <p:par>
                          <p:cTn id="45" fill="hold">
                            <p:stCondLst>
                              <p:cond delay="2250"/>
                            </p:stCondLst>
                            <p:childTnLst>
                              <p:par>
                                <p:cTn id="46" presetID="10" presetClass="exit" presetSubtype="0" fill="hold" nodeType="afterEffect">
                                  <p:stCondLst>
                                    <p:cond delay="0"/>
                                  </p:stCondLst>
                                  <p:childTnLst>
                                    <p:animEffect transition="out" filter="fade">
                                      <p:cBhvr>
                                        <p:cTn id="47" dur="750"/>
                                        <p:tgtEl>
                                          <p:spTgt spid="114"/>
                                        </p:tgtEl>
                                      </p:cBhvr>
                                    </p:animEffect>
                                    <p:set>
                                      <p:cBhvr>
                                        <p:cTn id="48" dur="1" fill="hold">
                                          <p:stCondLst>
                                            <p:cond delay="749"/>
                                          </p:stCondLst>
                                        </p:cTn>
                                        <p:tgtEl>
                                          <p:spTgt spid="114"/>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750"/>
                                        <p:tgtEl>
                                          <p:spTgt spid="124"/>
                                        </p:tgtEl>
                                      </p:cBhvr>
                                    </p:animEffect>
                                    <p:set>
                                      <p:cBhvr>
                                        <p:cTn id="51" dur="1" fill="hold">
                                          <p:stCondLst>
                                            <p:cond delay="749"/>
                                          </p:stCondLst>
                                        </p:cTn>
                                        <p:tgtEl>
                                          <p:spTgt spid="124"/>
                                        </p:tgtEl>
                                        <p:attrNameLst>
                                          <p:attrName>style.visibility</p:attrName>
                                        </p:attrNameLst>
                                      </p:cBhvr>
                                      <p:to>
                                        <p:strVal val="hidden"/>
                                      </p:to>
                                    </p:set>
                                  </p:childTnLst>
                                </p:cTn>
                              </p:par>
                            </p:childTnLst>
                          </p:cTn>
                        </p:par>
                        <p:par>
                          <p:cTn id="52" fill="hold">
                            <p:stCondLst>
                              <p:cond delay="3000"/>
                            </p:stCondLst>
                            <p:childTnLst>
                              <p:par>
                                <p:cTn id="53" presetID="10" presetClass="entr" presetSubtype="0" fill="hold" nodeType="afterEffect">
                                  <p:stCondLst>
                                    <p:cond delay="0"/>
                                  </p:stCondLst>
                                  <p:childTnLst>
                                    <p:set>
                                      <p:cBhvr>
                                        <p:cTn id="54" dur="1" fill="hold">
                                          <p:stCondLst>
                                            <p:cond delay="0"/>
                                          </p:stCondLst>
                                        </p:cTn>
                                        <p:tgtEl>
                                          <p:spTgt spid="111"/>
                                        </p:tgtEl>
                                        <p:attrNameLst>
                                          <p:attrName>style.visibility</p:attrName>
                                        </p:attrNameLst>
                                      </p:cBhvr>
                                      <p:to>
                                        <p:strVal val="visible"/>
                                      </p:to>
                                    </p:set>
                                    <p:animEffect transition="in" filter="fade">
                                      <p:cBhvr>
                                        <p:cTn id="55" dur="750"/>
                                        <p:tgtEl>
                                          <p:spTgt spid="111"/>
                                        </p:tgtEl>
                                      </p:cBhvr>
                                    </p:animEffect>
                                  </p:childTnLst>
                                </p:cTn>
                              </p:par>
                              <p:par>
                                <p:cTn id="56" presetID="10" presetClass="entr" presetSubtype="0" fill="hold" grpId="2"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750"/>
                                        <p:tgtEl>
                                          <p:spTgt spid="4"/>
                                        </p:tgtEl>
                                      </p:cBhvr>
                                    </p:animEffect>
                                  </p:childTnLst>
                                </p:cTn>
                              </p:par>
                            </p:childTnLst>
                          </p:cTn>
                        </p:par>
                        <p:par>
                          <p:cTn id="59" fill="hold">
                            <p:stCondLst>
                              <p:cond delay="3750"/>
                            </p:stCondLst>
                            <p:childTnLst>
                              <p:par>
                                <p:cTn id="60" presetID="10" presetClass="exit" presetSubtype="0" fill="hold" nodeType="afterEffect">
                                  <p:stCondLst>
                                    <p:cond delay="0"/>
                                  </p:stCondLst>
                                  <p:childTnLst>
                                    <p:animEffect transition="out" filter="fade">
                                      <p:cBhvr>
                                        <p:cTn id="61" dur="750"/>
                                        <p:tgtEl>
                                          <p:spTgt spid="111"/>
                                        </p:tgtEl>
                                      </p:cBhvr>
                                    </p:animEffect>
                                    <p:set>
                                      <p:cBhvr>
                                        <p:cTn id="62" dur="1" fill="hold">
                                          <p:stCondLst>
                                            <p:cond delay="749"/>
                                          </p:stCondLst>
                                        </p:cTn>
                                        <p:tgtEl>
                                          <p:spTgt spid="111"/>
                                        </p:tgtEl>
                                        <p:attrNameLst>
                                          <p:attrName>style.visibility</p:attrName>
                                        </p:attrNameLst>
                                      </p:cBhvr>
                                      <p:to>
                                        <p:strVal val="hidden"/>
                                      </p:to>
                                    </p:set>
                                  </p:childTnLst>
                                </p:cTn>
                              </p:par>
                              <p:par>
                                <p:cTn id="63" presetID="10" presetClass="exit" presetSubtype="0" fill="hold" grpId="3" nodeType="withEffect">
                                  <p:stCondLst>
                                    <p:cond delay="0"/>
                                  </p:stCondLst>
                                  <p:childTnLst>
                                    <p:animEffect transition="out" filter="fade">
                                      <p:cBhvr>
                                        <p:cTn id="64" dur="750"/>
                                        <p:tgtEl>
                                          <p:spTgt spid="4"/>
                                        </p:tgtEl>
                                      </p:cBhvr>
                                    </p:animEffect>
                                    <p:set>
                                      <p:cBhvr>
                                        <p:cTn id="65" dur="1" fill="hold">
                                          <p:stCondLst>
                                            <p:cond delay="749"/>
                                          </p:stCondLst>
                                        </p:cTn>
                                        <p:tgtEl>
                                          <p:spTgt spid="4"/>
                                        </p:tgtEl>
                                        <p:attrNameLst>
                                          <p:attrName>style.visibility</p:attrName>
                                        </p:attrNameLst>
                                      </p:cBhvr>
                                      <p:to>
                                        <p:strVal val="hidden"/>
                                      </p:to>
                                    </p:set>
                                  </p:childTnLst>
                                </p:cTn>
                              </p:par>
                            </p:childTnLst>
                          </p:cTn>
                        </p:par>
                        <p:par>
                          <p:cTn id="66" fill="hold">
                            <p:stCondLst>
                              <p:cond delay="4500"/>
                            </p:stCondLst>
                            <p:childTnLst>
                              <p:par>
                                <p:cTn id="67" presetID="10" presetClass="entr" presetSubtype="0" fill="hold" nodeType="afterEffect">
                                  <p:stCondLst>
                                    <p:cond delay="0"/>
                                  </p:stCondLst>
                                  <p:childTnLst>
                                    <p:set>
                                      <p:cBhvr>
                                        <p:cTn id="68" dur="1" fill="hold">
                                          <p:stCondLst>
                                            <p:cond delay="0"/>
                                          </p:stCondLst>
                                        </p:cTn>
                                        <p:tgtEl>
                                          <p:spTgt spid="114"/>
                                        </p:tgtEl>
                                        <p:attrNameLst>
                                          <p:attrName>style.visibility</p:attrName>
                                        </p:attrNameLst>
                                      </p:cBhvr>
                                      <p:to>
                                        <p:strVal val="visible"/>
                                      </p:to>
                                    </p:set>
                                    <p:animEffect transition="in" filter="fade">
                                      <p:cBhvr>
                                        <p:cTn id="69" dur="750"/>
                                        <p:tgtEl>
                                          <p:spTgt spid="114"/>
                                        </p:tgtEl>
                                      </p:cBhvr>
                                    </p:animEffect>
                                  </p:childTnLst>
                                </p:cTn>
                              </p:par>
                              <p:par>
                                <p:cTn id="70" presetID="10" presetClass="entr" presetSubtype="0" fill="hold" grpId="2" nodeType="withEffect">
                                  <p:stCondLst>
                                    <p:cond delay="0"/>
                                  </p:stCondLst>
                                  <p:childTnLst>
                                    <p:set>
                                      <p:cBhvr>
                                        <p:cTn id="71" dur="1" fill="hold">
                                          <p:stCondLst>
                                            <p:cond delay="0"/>
                                          </p:stCondLst>
                                        </p:cTn>
                                        <p:tgtEl>
                                          <p:spTgt spid="124"/>
                                        </p:tgtEl>
                                        <p:attrNameLst>
                                          <p:attrName>style.visibility</p:attrName>
                                        </p:attrNameLst>
                                      </p:cBhvr>
                                      <p:to>
                                        <p:strVal val="visible"/>
                                      </p:to>
                                    </p:set>
                                    <p:animEffect transition="in" filter="fade">
                                      <p:cBhvr>
                                        <p:cTn id="72" dur="750"/>
                                        <p:tgtEl>
                                          <p:spTgt spid="124"/>
                                        </p:tgtEl>
                                      </p:cBhvr>
                                    </p:animEffect>
                                  </p:childTnLst>
                                </p:cTn>
                              </p:par>
                            </p:childTnLst>
                          </p:cTn>
                        </p:par>
                        <p:par>
                          <p:cTn id="73" fill="hold">
                            <p:stCondLst>
                              <p:cond delay="5250"/>
                            </p:stCondLst>
                            <p:childTnLst>
                              <p:par>
                                <p:cTn id="74" presetID="10" presetClass="exit" presetSubtype="0" fill="hold" nodeType="afterEffect">
                                  <p:stCondLst>
                                    <p:cond delay="0"/>
                                  </p:stCondLst>
                                  <p:childTnLst>
                                    <p:animEffect transition="out" filter="fade">
                                      <p:cBhvr>
                                        <p:cTn id="75" dur="750"/>
                                        <p:tgtEl>
                                          <p:spTgt spid="114"/>
                                        </p:tgtEl>
                                      </p:cBhvr>
                                    </p:animEffect>
                                    <p:set>
                                      <p:cBhvr>
                                        <p:cTn id="76" dur="1" fill="hold">
                                          <p:stCondLst>
                                            <p:cond delay="749"/>
                                          </p:stCondLst>
                                        </p:cTn>
                                        <p:tgtEl>
                                          <p:spTgt spid="114"/>
                                        </p:tgtEl>
                                        <p:attrNameLst>
                                          <p:attrName>style.visibility</p:attrName>
                                        </p:attrNameLst>
                                      </p:cBhvr>
                                      <p:to>
                                        <p:strVal val="hidden"/>
                                      </p:to>
                                    </p:set>
                                  </p:childTnLst>
                                </p:cTn>
                              </p:par>
                              <p:par>
                                <p:cTn id="77" presetID="10" presetClass="exit" presetSubtype="0" fill="hold" grpId="3" nodeType="withEffect">
                                  <p:stCondLst>
                                    <p:cond delay="0"/>
                                  </p:stCondLst>
                                  <p:childTnLst>
                                    <p:animEffect transition="out" filter="fade">
                                      <p:cBhvr>
                                        <p:cTn id="78" dur="750"/>
                                        <p:tgtEl>
                                          <p:spTgt spid="124"/>
                                        </p:tgtEl>
                                      </p:cBhvr>
                                    </p:animEffect>
                                    <p:set>
                                      <p:cBhvr>
                                        <p:cTn id="79" dur="1" fill="hold">
                                          <p:stCondLst>
                                            <p:cond delay="749"/>
                                          </p:stCondLst>
                                        </p:cTn>
                                        <p:tgtEl>
                                          <p:spTgt spid="124"/>
                                        </p:tgtEl>
                                        <p:attrNameLst>
                                          <p:attrName>style.visibility</p:attrName>
                                        </p:attrNameLst>
                                      </p:cBhvr>
                                      <p:to>
                                        <p:strVal val="hidden"/>
                                      </p:to>
                                    </p:set>
                                  </p:childTnLst>
                                </p:cTn>
                              </p:par>
                            </p:childTnLst>
                          </p:cTn>
                        </p:par>
                        <p:par>
                          <p:cTn id="80" fill="hold">
                            <p:stCondLst>
                              <p:cond delay="6000"/>
                            </p:stCondLst>
                            <p:childTnLst>
                              <p:par>
                                <p:cTn id="81" presetID="10" presetClass="entr" presetSubtype="0" fill="hold" nodeType="afterEffect">
                                  <p:stCondLst>
                                    <p:cond delay="0"/>
                                  </p:stCondLst>
                                  <p:childTnLst>
                                    <p:set>
                                      <p:cBhvr>
                                        <p:cTn id="82" dur="1" fill="hold">
                                          <p:stCondLst>
                                            <p:cond delay="0"/>
                                          </p:stCondLst>
                                        </p:cTn>
                                        <p:tgtEl>
                                          <p:spTgt spid="111"/>
                                        </p:tgtEl>
                                        <p:attrNameLst>
                                          <p:attrName>style.visibility</p:attrName>
                                        </p:attrNameLst>
                                      </p:cBhvr>
                                      <p:to>
                                        <p:strVal val="visible"/>
                                      </p:to>
                                    </p:set>
                                    <p:animEffect transition="in" filter="fade">
                                      <p:cBhvr>
                                        <p:cTn id="83" dur="750"/>
                                        <p:tgtEl>
                                          <p:spTgt spid="111"/>
                                        </p:tgtEl>
                                      </p:cBhvr>
                                    </p:animEffect>
                                  </p:childTnLst>
                                </p:cTn>
                              </p:par>
                              <p:par>
                                <p:cTn id="84" presetID="10" presetClass="entr" presetSubtype="0" fill="hold" grpId="4" nodeType="with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fade">
                                      <p:cBhvr>
                                        <p:cTn id="86" dur="750"/>
                                        <p:tgtEl>
                                          <p:spTgt spid="4"/>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62"/>
                                        </p:tgtEl>
                                        <p:attrNameLst>
                                          <p:attrName>style.visibility</p:attrName>
                                        </p:attrNameLst>
                                      </p:cBhvr>
                                      <p:to>
                                        <p:strVal val="visible"/>
                                      </p:to>
                                    </p:set>
                                    <p:animEffect transition="in" filter="fade">
                                      <p:cBhvr>
                                        <p:cTn id="91" dur="500"/>
                                        <p:tgtEl>
                                          <p:spTgt spid="162"/>
                                        </p:tgtEl>
                                      </p:cBhvr>
                                    </p:animEffect>
                                  </p:childTnLst>
                                </p:cTn>
                              </p:par>
                              <p:par>
                                <p:cTn id="92" presetID="10" presetClass="entr" presetSubtype="0" fill="hold" nodeType="withEffect">
                                  <p:stCondLst>
                                    <p:cond delay="0"/>
                                  </p:stCondLst>
                                  <p:childTnLst>
                                    <p:set>
                                      <p:cBhvr>
                                        <p:cTn id="93" dur="1" fill="hold">
                                          <p:stCondLst>
                                            <p:cond delay="0"/>
                                          </p:stCondLst>
                                        </p:cTn>
                                        <p:tgtEl>
                                          <p:spTgt spid="130"/>
                                        </p:tgtEl>
                                        <p:attrNameLst>
                                          <p:attrName>style.visibility</p:attrName>
                                        </p:attrNameLst>
                                      </p:cBhvr>
                                      <p:to>
                                        <p:strVal val="visible"/>
                                      </p:to>
                                    </p:set>
                                    <p:animEffect transition="in" filter="fade">
                                      <p:cBhvr>
                                        <p:cTn id="94" dur="500"/>
                                        <p:tgtEl>
                                          <p:spTgt spid="130"/>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27"/>
                                        </p:tgtEl>
                                        <p:attrNameLst>
                                          <p:attrName>style.visibility</p:attrName>
                                        </p:attrNameLst>
                                      </p:cBhvr>
                                      <p:to>
                                        <p:strVal val="visible"/>
                                      </p:to>
                                    </p:set>
                                    <p:animEffect transition="in" filter="fade">
                                      <p:cBhvr>
                                        <p:cTn id="97" dur="500"/>
                                        <p:tgtEl>
                                          <p:spTgt spid="127"/>
                                        </p:tgtEl>
                                      </p:cBhvr>
                                    </p:animEffect>
                                  </p:childTnLst>
                                </p:cTn>
                              </p:par>
                              <p:par>
                                <p:cTn id="98" presetID="10" presetClass="entr" presetSubtype="0" fill="hold" nodeType="withEffect">
                                  <p:stCondLst>
                                    <p:cond delay="0"/>
                                  </p:stCondLst>
                                  <p:childTnLst>
                                    <p:set>
                                      <p:cBhvr>
                                        <p:cTn id="99" dur="1" fill="hold">
                                          <p:stCondLst>
                                            <p:cond delay="0"/>
                                          </p:stCondLst>
                                        </p:cTn>
                                        <p:tgtEl>
                                          <p:spTgt spid="126"/>
                                        </p:tgtEl>
                                        <p:attrNameLst>
                                          <p:attrName>style.visibility</p:attrName>
                                        </p:attrNameLst>
                                      </p:cBhvr>
                                      <p:to>
                                        <p:strVal val="visible"/>
                                      </p:to>
                                    </p:set>
                                    <p:animEffect transition="in" filter="fade">
                                      <p:cBhvr>
                                        <p:cTn id="100" dur="500"/>
                                        <p:tgtEl>
                                          <p:spTgt spid="126"/>
                                        </p:tgtEl>
                                      </p:cBhvr>
                                    </p:animEffect>
                                  </p:childTnLst>
                                </p:cTn>
                              </p:par>
                              <p:par>
                                <p:cTn id="101" presetID="10" presetClass="entr" presetSubtype="0" fill="hold" nodeType="withEffect">
                                  <p:stCondLst>
                                    <p:cond delay="0"/>
                                  </p:stCondLst>
                                  <p:childTnLst>
                                    <p:set>
                                      <p:cBhvr>
                                        <p:cTn id="102" dur="1" fill="hold">
                                          <p:stCondLst>
                                            <p:cond delay="0"/>
                                          </p:stCondLst>
                                        </p:cTn>
                                        <p:tgtEl>
                                          <p:spTgt spid="125"/>
                                        </p:tgtEl>
                                        <p:attrNameLst>
                                          <p:attrName>style.visibility</p:attrName>
                                        </p:attrNameLst>
                                      </p:cBhvr>
                                      <p:to>
                                        <p:strVal val="visible"/>
                                      </p:to>
                                    </p:set>
                                    <p:animEffect transition="in" filter="fade">
                                      <p:cBhvr>
                                        <p:cTn id="103" dur="500"/>
                                        <p:tgtEl>
                                          <p:spTgt spid="125"/>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28"/>
                                        </p:tgtEl>
                                        <p:attrNameLst>
                                          <p:attrName>style.visibility</p:attrName>
                                        </p:attrNameLst>
                                      </p:cBhvr>
                                      <p:to>
                                        <p:strVal val="visible"/>
                                      </p:to>
                                    </p:set>
                                    <p:animEffect transition="in" filter="fade">
                                      <p:cBhvr>
                                        <p:cTn id="106" dur="500"/>
                                        <p:tgtEl>
                                          <p:spTgt spid="128"/>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138"/>
                                        </p:tgtEl>
                                        <p:attrNameLst>
                                          <p:attrName>style.visibility</p:attrName>
                                        </p:attrNameLst>
                                      </p:cBhvr>
                                      <p:to>
                                        <p:strVal val="visible"/>
                                      </p:to>
                                    </p:set>
                                    <p:animEffect transition="in" filter="fade">
                                      <p:cBhvr>
                                        <p:cTn id="111" dur="750"/>
                                        <p:tgtEl>
                                          <p:spTgt spid="138"/>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29"/>
                                        </p:tgtEl>
                                        <p:attrNameLst>
                                          <p:attrName>style.visibility</p:attrName>
                                        </p:attrNameLst>
                                      </p:cBhvr>
                                      <p:to>
                                        <p:strVal val="visible"/>
                                      </p:to>
                                    </p:set>
                                    <p:animEffect transition="in" filter="fade">
                                      <p:cBhvr>
                                        <p:cTn id="114" dur="750"/>
                                        <p:tgtEl>
                                          <p:spTgt spid="129"/>
                                        </p:tgtEl>
                                      </p:cBhvr>
                                    </p:animEffect>
                                  </p:childTnLst>
                                </p:cTn>
                              </p:par>
                            </p:childTnLst>
                          </p:cTn>
                        </p:par>
                        <p:par>
                          <p:cTn id="115" fill="hold">
                            <p:stCondLst>
                              <p:cond delay="750"/>
                            </p:stCondLst>
                            <p:childTnLst>
                              <p:par>
                                <p:cTn id="116" presetID="10" presetClass="exit" presetSubtype="0" fill="hold" nodeType="afterEffect">
                                  <p:stCondLst>
                                    <p:cond delay="0"/>
                                  </p:stCondLst>
                                  <p:childTnLst>
                                    <p:animEffect transition="out" filter="fade">
                                      <p:cBhvr>
                                        <p:cTn id="117" dur="750"/>
                                        <p:tgtEl>
                                          <p:spTgt spid="138"/>
                                        </p:tgtEl>
                                      </p:cBhvr>
                                    </p:animEffect>
                                    <p:set>
                                      <p:cBhvr>
                                        <p:cTn id="118" dur="1" fill="hold">
                                          <p:stCondLst>
                                            <p:cond delay="749"/>
                                          </p:stCondLst>
                                        </p:cTn>
                                        <p:tgtEl>
                                          <p:spTgt spid="138"/>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750"/>
                                        <p:tgtEl>
                                          <p:spTgt spid="129"/>
                                        </p:tgtEl>
                                      </p:cBhvr>
                                    </p:animEffect>
                                    <p:set>
                                      <p:cBhvr>
                                        <p:cTn id="121" dur="1" fill="hold">
                                          <p:stCondLst>
                                            <p:cond delay="749"/>
                                          </p:stCondLst>
                                        </p:cTn>
                                        <p:tgtEl>
                                          <p:spTgt spid="129"/>
                                        </p:tgtEl>
                                        <p:attrNameLst>
                                          <p:attrName>style.visibility</p:attrName>
                                        </p:attrNameLst>
                                      </p:cBhvr>
                                      <p:to>
                                        <p:strVal val="hidden"/>
                                      </p:to>
                                    </p:set>
                                  </p:childTnLst>
                                </p:cTn>
                              </p:par>
                            </p:childTnLst>
                          </p:cTn>
                        </p:par>
                        <p:par>
                          <p:cTn id="122" fill="hold">
                            <p:stCondLst>
                              <p:cond delay="1500"/>
                            </p:stCondLst>
                            <p:childTnLst>
                              <p:par>
                                <p:cTn id="123" presetID="10" presetClass="entr" presetSubtype="0" fill="hold" nodeType="afterEffect">
                                  <p:stCondLst>
                                    <p:cond delay="0"/>
                                  </p:stCondLst>
                                  <p:childTnLst>
                                    <p:set>
                                      <p:cBhvr>
                                        <p:cTn id="124" dur="1" fill="hold">
                                          <p:stCondLst>
                                            <p:cond delay="0"/>
                                          </p:stCondLst>
                                        </p:cTn>
                                        <p:tgtEl>
                                          <p:spTgt spid="148"/>
                                        </p:tgtEl>
                                        <p:attrNameLst>
                                          <p:attrName>style.visibility</p:attrName>
                                        </p:attrNameLst>
                                      </p:cBhvr>
                                      <p:to>
                                        <p:strVal val="visible"/>
                                      </p:to>
                                    </p:set>
                                    <p:animEffect transition="in" filter="fade">
                                      <p:cBhvr>
                                        <p:cTn id="125" dur="750"/>
                                        <p:tgtEl>
                                          <p:spTgt spid="148"/>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58"/>
                                        </p:tgtEl>
                                        <p:attrNameLst>
                                          <p:attrName>style.visibility</p:attrName>
                                        </p:attrNameLst>
                                      </p:cBhvr>
                                      <p:to>
                                        <p:strVal val="visible"/>
                                      </p:to>
                                    </p:set>
                                    <p:animEffect transition="in" filter="fade">
                                      <p:cBhvr>
                                        <p:cTn id="128" dur="750"/>
                                        <p:tgtEl>
                                          <p:spTgt spid="158"/>
                                        </p:tgtEl>
                                      </p:cBhvr>
                                    </p:animEffect>
                                  </p:childTnLst>
                                </p:cTn>
                              </p:par>
                            </p:childTnLst>
                          </p:cTn>
                        </p:par>
                        <p:par>
                          <p:cTn id="129" fill="hold">
                            <p:stCondLst>
                              <p:cond delay="2250"/>
                            </p:stCondLst>
                            <p:childTnLst>
                              <p:par>
                                <p:cTn id="130" presetID="10" presetClass="exit" presetSubtype="0" fill="hold" nodeType="afterEffect">
                                  <p:stCondLst>
                                    <p:cond delay="0"/>
                                  </p:stCondLst>
                                  <p:childTnLst>
                                    <p:animEffect transition="out" filter="fade">
                                      <p:cBhvr>
                                        <p:cTn id="131" dur="750"/>
                                        <p:tgtEl>
                                          <p:spTgt spid="148"/>
                                        </p:tgtEl>
                                      </p:cBhvr>
                                    </p:animEffect>
                                    <p:set>
                                      <p:cBhvr>
                                        <p:cTn id="132" dur="1" fill="hold">
                                          <p:stCondLst>
                                            <p:cond delay="749"/>
                                          </p:stCondLst>
                                        </p:cTn>
                                        <p:tgtEl>
                                          <p:spTgt spid="148"/>
                                        </p:tgtEl>
                                        <p:attrNameLst>
                                          <p:attrName>style.visibility</p:attrName>
                                        </p:attrNameLst>
                                      </p:cBhvr>
                                      <p:to>
                                        <p:strVal val="hidden"/>
                                      </p:to>
                                    </p:set>
                                  </p:childTnLst>
                                </p:cTn>
                              </p:par>
                              <p:par>
                                <p:cTn id="133" presetID="10" presetClass="exit" presetSubtype="0" fill="hold" grpId="1" nodeType="withEffect">
                                  <p:stCondLst>
                                    <p:cond delay="0"/>
                                  </p:stCondLst>
                                  <p:childTnLst>
                                    <p:animEffect transition="out" filter="fade">
                                      <p:cBhvr>
                                        <p:cTn id="134" dur="750"/>
                                        <p:tgtEl>
                                          <p:spTgt spid="158"/>
                                        </p:tgtEl>
                                      </p:cBhvr>
                                    </p:animEffect>
                                    <p:set>
                                      <p:cBhvr>
                                        <p:cTn id="135" dur="1" fill="hold">
                                          <p:stCondLst>
                                            <p:cond delay="749"/>
                                          </p:stCondLst>
                                        </p:cTn>
                                        <p:tgtEl>
                                          <p:spTgt spid="158"/>
                                        </p:tgtEl>
                                        <p:attrNameLst>
                                          <p:attrName>style.visibility</p:attrName>
                                        </p:attrNameLst>
                                      </p:cBhvr>
                                      <p:to>
                                        <p:strVal val="hidden"/>
                                      </p:to>
                                    </p:set>
                                  </p:childTnLst>
                                </p:cTn>
                              </p:par>
                            </p:childTnLst>
                          </p:cTn>
                        </p:par>
                        <p:par>
                          <p:cTn id="136" fill="hold">
                            <p:stCondLst>
                              <p:cond delay="3000"/>
                            </p:stCondLst>
                            <p:childTnLst>
                              <p:par>
                                <p:cTn id="137" presetID="10" presetClass="entr" presetSubtype="0" fill="hold" nodeType="afterEffect">
                                  <p:stCondLst>
                                    <p:cond delay="0"/>
                                  </p:stCondLst>
                                  <p:childTnLst>
                                    <p:set>
                                      <p:cBhvr>
                                        <p:cTn id="138" dur="1" fill="hold">
                                          <p:stCondLst>
                                            <p:cond delay="0"/>
                                          </p:stCondLst>
                                        </p:cTn>
                                        <p:tgtEl>
                                          <p:spTgt spid="138"/>
                                        </p:tgtEl>
                                        <p:attrNameLst>
                                          <p:attrName>style.visibility</p:attrName>
                                        </p:attrNameLst>
                                      </p:cBhvr>
                                      <p:to>
                                        <p:strVal val="visible"/>
                                      </p:to>
                                    </p:set>
                                    <p:animEffect transition="in" filter="fade">
                                      <p:cBhvr>
                                        <p:cTn id="139" dur="750"/>
                                        <p:tgtEl>
                                          <p:spTgt spid="138"/>
                                        </p:tgtEl>
                                      </p:cBhvr>
                                    </p:animEffect>
                                  </p:childTnLst>
                                </p:cTn>
                              </p:par>
                              <p:par>
                                <p:cTn id="140" presetID="10" presetClass="entr" presetSubtype="0" fill="hold" grpId="2" nodeType="withEffect">
                                  <p:stCondLst>
                                    <p:cond delay="0"/>
                                  </p:stCondLst>
                                  <p:childTnLst>
                                    <p:set>
                                      <p:cBhvr>
                                        <p:cTn id="141" dur="1" fill="hold">
                                          <p:stCondLst>
                                            <p:cond delay="0"/>
                                          </p:stCondLst>
                                        </p:cTn>
                                        <p:tgtEl>
                                          <p:spTgt spid="129"/>
                                        </p:tgtEl>
                                        <p:attrNameLst>
                                          <p:attrName>style.visibility</p:attrName>
                                        </p:attrNameLst>
                                      </p:cBhvr>
                                      <p:to>
                                        <p:strVal val="visible"/>
                                      </p:to>
                                    </p:set>
                                    <p:animEffect transition="in" filter="fade">
                                      <p:cBhvr>
                                        <p:cTn id="142" dur="750"/>
                                        <p:tgtEl>
                                          <p:spTgt spid="129"/>
                                        </p:tgtEl>
                                      </p:cBhvr>
                                    </p:animEffect>
                                  </p:childTnLst>
                                </p:cTn>
                              </p:par>
                            </p:childTnLst>
                          </p:cTn>
                        </p:par>
                        <p:par>
                          <p:cTn id="143" fill="hold">
                            <p:stCondLst>
                              <p:cond delay="3750"/>
                            </p:stCondLst>
                            <p:childTnLst>
                              <p:par>
                                <p:cTn id="144" presetID="10" presetClass="exit" presetSubtype="0" fill="hold" nodeType="afterEffect">
                                  <p:stCondLst>
                                    <p:cond delay="0"/>
                                  </p:stCondLst>
                                  <p:childTnLst>
                                    <p:animEffect transition="out" filter="fade">
                                      <p:cBhvr>
                                        <p:cTn id="145" dur="750"/>
                                        <p:tgtEl>
                                          <p:spTgt spid="138"/>
                                        </p:tgtEl>
                                      </p:cBhvr>
                                    </p:animEffect>
                                    <p:set>
                                      <p:cBhvr>
                                        <p:cTn id="146" dur="1" fill="hold">
                                          <p:stCondLst>
                                            <p:cond delay="749"/>
                                          </p:stCondLst>
                                        </p:cTn>
                                        <p:tgtEl>
                                          <p:spTgt spid="138"/>
                                        </p:tgtEl>
                                        <p:attrNameLst>
                                          <p:attrName>style.visibility</p:attrName>
                                        </p:attrNameLst>
                                      </p:cBhvr>
                                      <p:to>
                                        <p:strVal val="hidden"/>
                                      </p:to>
                                    </p:set>
                                  </p:childTnLst>
                                </p:cTn>
                              </p:par>
                              <p:par>
                                <p:cTn id="147" presetID="10" presetClass="exit" presetSubtype="0" fill="hold" grpId="3" nodeType="withEffect">
                                  <p:stCondLst>
                                    <p:cond delay="0"/>
                                  </p:stCondLst>
                                  <p:childTnLst>
                                    <p:animEffect transition="out" filter="fade">
                                      <p:cBhvr>
                                        <p:cTn id="148" dur="750"/>
                                        <p:tgtEl>
                                          <p:spTgt spid="129"/>
                                        </p:tgtEl>
                                      </p:cBhvr>
                                    </p:animEffect>
                                    <p:set>
                                      <p:cBhvr>
                                        <p:cTn id="149" dur="1" fill="hold">
                                          <p:stCondLst>
                                            <p:cond delay="749"/>
                                          </p:stCondLst>
                                        </p:cTn>
                                        <p:tgtEl>
                                          <p:spTgt spid="129"/>
                                        </p:tgtEl>
                                        <p:attrNameLst>
                                          <p:attrName>style.visibility</p:attrName>
                                        </p:attrNameLst>
                                      </p:cBhvr>
                                      <p:to>
                                        <p:strVal val="hidden"/>
                                      </p:to>
                                    </p:set>
                                  </p:childTnLst>
                                </p:cTn>
                              </p:par>
                            </p:childTnLst>
                          </p:cTn>
                        </p:par>
                        <p:par>
                          <p:cTn id="150" fill="hold">
                            <p:stCondLst>
                              <p:cond delay="4500"/>
                            </p:stCondLst>
                            <p:childTnLst>
                              <p:par>
                                <p:cTn id="151" presetID="10" presetClass="entr" presetSubtype="0" fill="hold" nodeType="afterEffect">
                                  <p:stCondLst>
                                    <p:cond delay="0"/>
                                  </p:stCondLst>
                                  <p:childTnLst>
                                    <p:set>
                                      <p:cBhvr>
                                        <p:cTn id="152" dur="1" fill="hold">
                                          <p:stCondLst>
                                            <p:cond delay="0"/>
                                          </p:stCondLst>
                                        </p:cTn>
                                        <p:tgtEl>
                                          <p:spTgt spid="148"/>
                                        </p:tgtEl>
                                        <p:attrNameLst>
                                          <p:attrName>style.visibility</p:attrName>
                                        </p:attrNameLst>
                                      </p:cBhvr>
                                      <p:to>
                                        <p:strVal val="visible"/>
                                      </p:to>
                                    </p:set>
                                    <p:animEffect transition="in" filter="fade">
                                      <p:cBhvr>
                                        <p:cTn id="153" dur="750"/>
                                        <p:tgtEl>
                                          <p:spTgt spid="148"/>
                                        </p:tgtEl>
                                      </p:cBhvr>
                                    </p:animEffect>
                                  </p:childTnLst>
                                </p:cTn>
                              </p:par>
                              <p:par>
                                <p:cTn id="154" presetID="10" presetClass="entr" presetSubtype="0" fill="hold" grpId="2" nodeType="withEffect">
                                  <p:stCondLst>
                                    <p:cond delay="0"/>
                                  </p:stCondLst>
                                  <p:childTnLst>
                                    <p:set>
                                      <p:cBhvr>
                                        <p:cTn id="155" dur="1" fill="hold">
                                          <p:stCondLst>
                                            <p:cond delay="0"/>
                                          </p:stCondLst>
                                        </p:cTn>
                                        <p:tgtEl>
                                          <p:spTgt spid="158"/>
                                        </p:tgtEl>
                                        <p:attrNameLst>
                                          <p:attrName>style.visibility</p:attrName>
                                        </p:attrNameLst>
                                      </p:cBhvr>
                                      <p:to>
                                        <p:strVal val="visible"/>
                                      </p:to>
                                    </p:set>
                                    <p:animEffect transition="in" filter="fade">
                                      <p:cBhvr>
                                        <p:cTn id="156" dur="750"/>
                                        <p:tgtEl>
                                          <p:spTgt spid="158"/>
                                        </p:tgtEl>
                                      </p:cBhvr>
                                    </p:animEffect>
                                  </p:childTnLst>
                                </p:cTn>
                              </p:par>
                            </p:childTnLst>
                          </p:cTn>
                        </p:par>
                        <p:par>
                          <p:cTn id="157" fill="hold">
                            <p:stCondLst>
                              <p:cond delay="5250"/>
                            </p:stCondLst>
                            <p:childTnLst>
                              <p:par>
                                <p:cTn id="158" presetID="10" presetClass="exit" presetSubtype="0" fill="hold" nodeType="afterEffect">
                                  <p:stCondLst>
                                    <p:cond delay="0"/>
                                  </p:stCondLst>
                                  <p:childTnLst>
                                    <p:animEffect transition="out" filter="fade">
                                      <p:cBhvr>
                                        <p:cTn id="159" dur="750"/>
                                        <p:tgtEl>
                                          <p:spTgt spid="148"/>
                                        </p:tgtEl>
                                      </p:cBhvr>
                                    </p:animEffect>
                                    <p:set>
                                      <p:cBhvr>
                                        <p:cTn id="160" dur="1" fill="hold">
                                          <p:stCondLst>
                                            <p:cond delay="749"/>
                                          </p:stCondLst>
                                        </p:cTn>
                                        <p:tgtEl>
                                          <p:spTgt spid="148"/>
                                        </p:tgtEl>
                                        <p:attrNameLst>
                                          <p:attrName>style.visibility</p:attrName>
                                        </p:attrNameLst>
                                      </p:cBhvr>
                                      <p:to>
                                        <p:strVal val="hidden"/>
                                      </p:to>
                                    </p:set>
                                  </p:childTnLst>
                                </p:cTn>
                              </p:par>
                              <p:par>
                                <p:cTn id="161" presetID="10" presetClass="exit" presetSubtype="0" fill="hold" grpId="3" nodeType="withEffect">
                                  <p:stCondLst>
                                    <p:cond delay="0"/>
                                  </p:stCondLst>
                                  <p:childTnLst>
                                    <p:animEffect transition="out" filter="fade">
                                      <p:cBhvr>
                                        <p:cTn id="162" dur="750"/>
                                        <p:tgtEl>
                                          <p:spTgt spid="158"/>
                                        </p:tgtEl>
                                      </p:cBhvr>
                                    </p:animEffect>
                                    <p:set>
                                      <p:cBhvr>
                                        <p:cTn id="163" dur="1" fill="hold">
                                          <p:stCondLst>
                                            <p:cond delay="749"/>
                                          </p:stCondLst>
                                        </p:cTn>
                                        <p:tgtEl>
                                          <p:spTgt spid="158"/>
                                        </p:tgtEl>
                                        <p:attrNameLst>
                                          <p:attrName>style.visibility</p:attrName>
                                        </p:attrNameLst>
                                      </p:cBhvr>
                                      <p:to>
                                        <p:strVal val="hidden"/>
                                      </p:to>
                                    </p:set>
                                  </p:childTnLst>
                                </p:cTn>
                              </p:par>
                            </p:childTnLst>
                          </p:cTn>
                        </p:par>
                        <p:par>
                          <p:cTn id="164" fill="hold">
                            <p:stCondLst>
                              <p:cond delay="6000"/>
                            </p:stCondLst>
                            <p:childTnLst>
                              <p:par>
                                <p:cTn id="165" presetID="10" presetClass="entr" presetSubtype="0" fill="hold" nodeType="afterEffect">
                                  <p:stCondLst>
                                    <p:cond delay="0"/>
                                  </p:stCondLst>
                                  <p:childTnLst>
                                    <p:set>
                                      <p:cBhvr>
                                        <p:cTn id="166" dur="1" fill="hold">
                                          <p:stCondLst>
                                            <p:cond delay="0"/>
                                          </p:stCondLst>
                                        </p:cTn>
                                        <p:tgtEl>
                                          <p:spTgt spid="138"/>
                                        </p:tgtEl>
                                        <p:attrNameLst>
                                          <p:attrName>style.visibility</p:attrName>
                                        </p:attrNameLst>
                                      </p:cBhvr>
                                      <p:to>
                                        <p:strVal val="visible"/>
                                      </p:to>
                                    </p:set>
                                    <p:animEffect transition="in" filter="fade">
                                      <p:cBhvr>
                                        <p:cTn id="167" dur="750"/>
                                        <p:tgtEl>
                                          <p:spTgt spid="138"/>
                                        </p:tgtEl>
                                      </p:cBhvr>
                                    </p:animEffect>
                                  </p:childTnLst>
                                </p:cTn>
                              </p:par>
                              <p:par>
                                <p:cTn id="168" presetID="10" presetClass="entr" presetSubtype="0" fill="hold" grpId="4" nodeType="withEffect">
                                  <p:stCondLst>
                                    <p:cond delay="0"/>
                                  </p:stCondLst>
                                  <p:childTnLst>
                                    <p:set>
                                      <p:cBhvr>
                                        <p:cTn id="169" dur="1" fill="hold">
                                          <p:stCondLst>
                                            <p:cond delay="0"/>
                                          </p:stCondLst>
                                        </p:cTn>
                                        <p:tgtEl>
                                          <p:spTgt spid="129"/>
                                        </p:tgtEl>
                                        <p:attrNameLst>
                                          <p:attrName>style.visibility</p:attrName>
                                        </p:attrNameLst>
                                      </p:cBhvr>
                                      <p:to>
                                        <p:strVal val="visible"/>
                                      </p:to>
                                    </p:set>
                                    <p:animEffect transition="in" filter="fade">
                                      <p:cBhvr>
                                        <p:cTn id="170" dur="750"/>
                                        <p:tgtEl>
                                          <p:spTgt spid="129"/>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nodeType="clickEffect">
                                  <p:stCondLst>
                                    <p:cond delay="0"/>
                                  </p:stCondLst>
                                  <p:childTnLst>
                                    <p:set>
                                      <p:cBhvr>
                                        <p:cTn id="174" dur="1" fill="hold">
                                          <p:stCondLst>
                                            <p:cond delay="0"/>
                                          </p:stCondLst>
                                        </p:cTn>
                                        <p:tgtEl>
                                          <p:spTgt spid="148490"/>
                                        </p:tgtEl>
                                        <p:attrNameLst>
                                          <p:attrName>style.visibility</p:attrName>
                                        </p:attrNameLst>
                                      </p:cBhvr>
                                      <p:to>
                                        <p:strVal val="visible"/>
                                      </p:to>
                                    </p:set>
                                    <p:animEffect transition="in" filter="fade">
                                      <p:cBhvr>
                                        <p:cTn id="175" dur="500"/>
                                        <p:tgtEl>
                                          <p:spTgt spid="148490"/>
                                        </p:tgtEl>
                                      </p:cBhvr>
                                    </p:animEffect>
                                  </p:childTnLst>
                                </p:cTn>
                              </p:par>
                              <p:par>
                                <p:cTn id="176" presetID="10" presetClass="entr" presetSubtype="0" fill="hold" nodeType="withEffect">
                                  <p:stCondLst>
                                    <p:cond delay="0"/>
                                  </p:stCondLst>
                                  <p:childTnLst>
                                    <p:set>
                                      <p:cBhvr>
                                        <p:cTn id="177" dur="1" fill="hold">
                                          <p:stCondLst>
                                            <p:cond delay="0"/>
                                          </p:stCondLst>
                                        </p:cTn>
                                        <p:tgtEl>
                                          <p:spTgt spid="165"/>
                                        </p:tgtEl>
                                        <p:attrNameLst>
                                          <p:attrName>style.visibility</p:attrName>
                                        </p:attrNameLst>
                                      </p:cBhvr>
                                      <p:to>
                                        <p:strVal val="visible"/>
                                      </p:to>
                                    </p:set>
                                    <p:animEffect transition="in" filter="fade">
                                      <p:cBhvr>
                                        <p:cTn id="178" dur="500"/>
                                        <p:tgtEl>
                                          <p:spTgt spid="165"/>
                                        </p:tgtEl>
                                      </p:cBhvr>
                                    </p:animEffect>
                                  </p:childTnLst>
                                </p:cTn>
                              </p:par>
                              <p:par>
                                <p:cTn id="179" presetID="10" presetClass="entr" presetSubtype="0" fill="hold" nodeType="withEffect">
                                  <p:stCondLst>
                                    <p:cond delay="0"/>
                                  </p:stCondLst>
                                  <p:childTnLst>
                                    <p:set>
                                      <p:cBhvr>
                                        <p:cTn id="180" dur="1" fill="hold">
                                          <p:stCondLst>
                                            <p:cond delay="0"/>
                                          </p:stCondLst>
                                        </p:cTn>
                                        <p:tgtEl>
                                          <p:spTgt spid="167"/>
                                        </p:tgtEl>
                                        <p:attrNameLst>
                                          <p:attrName>style.visibility</p:attrName>
                                        </p:attrNameLst>
                                      </p:cBhvr>
                                      <p:to>
                                        <p:strVal val="visible"/>
                                      </p:to>
                                    </p:set>
                                    <p:animEffect transition="in" filter="fade">
                                      <p:cBhvr>
                                        <p:cTn id="181" dur="500"/>
                                        <p:tgtEl>
                                          <p:spTgt spid="167"/>
                                        </p:tgtEl>
                                      </p:cBhvr>
                                    </p:animEffect>
                                  </p:childTnLst>
                                </p:cTn>
                              </p:par>
                              <p:par>
                                <p:cTn id="182" presetID="10" presetClass="entr" presetSubtype="0" fill="hold" nodeType="withEffect">
                                  <p:stCondLst>
                                    <p:cond delay="0"/>
                                  </p:stCondLst>
                                  <p:childTnLst>
                                    <p:set>
                                      <p:cBhvr>
                                        <p:cTn id="183" dur="1" fill="hold">
                                          <p:stCondLst>
                                            <p:cond delay="0"/>
                                          </p:stCondLst>
                                        </p:cTn>
                                        <p:tgtEl>
                                          <p:spTgt spid="171"/>
                                        </p:tgtEl>
                                        <p:attrNameLst>
                                          <p:attrName>style.visibility</p:attrName>
                                        </p:attrNameLst>
                                      </p:cBhvr>
                                      <p:to>
                                        <p:strVal val="visible"/>
                                      </p:to>
                                    </p:set>
                                    <p:animEffect transition="in" filter="fade">
                                      <p:cBhvr>
                                        <p:cTn id="184" dur="500"/>
                                        <p:tgtEl>
                                          <p:spTgt spid="171"/>
                                        </p:tgtEl>
                                      </p:cBhvr>
                                    </p:animEffect>
                                  </p:childTnLst>
                                </p:cTn>
                              </p:par>
                              <p:par>
                                <p:cTn id="185" presetID="10" presetClass="entr" presetSubtype="0" fill="hold" nodeType="withEffect">
                                  <p:stCondLst>
                                    <p:cond delay="0"/>
                                  </p:stCondLst>
                                  <p:childTnLst>
                                    <p:set>
                                      <p:cBhvr>
                                        <p:cTn id="186" dur="1" fill="hold">
                                          <p:stCondLst>
                                            <p:cond delay="0"/>
                                          </p:stCondLst>
                                        </p:cTn>
                                        <p:tgtEl>
                                          <p:spTgt spid="169"/>
                                        </p:tgtEl>
                                        <p:attrNameLst>
                                          <p:attrName>style.visibility</p:attrName>
                                        </p:attrNameLst>
                                      </p:cBhvr>
                                      <p:to>
                                        <p:strVal val="visible"/>
                                      </p:to>
                                    </p:set>
                                    <p:animEffect transition="in" filter="fade">
                                      <p:cBhvr>
                                        <p:cTn id="187" dur="500"/>
                                        <p:tgtEl>
                                          <p:spTgt spid="169"/>
                                        </p:tgtEl>
                                      </p:cBhvr>
                                    </p:animEffect>
                                  </p:childTnLst>
                                </p:cTn>
                              </p:par>
                            </p:childTnLst>
                          </p:cTn>
                        </p:par>
                      </p:childTnLst>
                    </p:cTn>
                  </p:par>
                  <p:par>
                    <p:cTn id="188" fill="hold">
                      <p:stCondLst>
                        <p:cond delay="indefinite"/>
                      </p:stCondLst>
                      <p:childTnLst>
                        <p:par>
                          <p:cTn id="189" fill="hold">
                            <p:stCondLst>
                              <p:cond delay="0"/>
                            </p:stCondLst>
                            <p:childTnLst>
                              <p:par>
                                <p:cTn id="190" presetID="10" presetClass="entr" presetSubtype="0" fill="hold" grpId="0" nodeType="clickEffect">
                                  <p:stCondLst>
                                    <p:cond delay="0"/>
                                  </p:stCondLst>
                                  <p:childTnLst>
                                    <p:set>
                                      <p:cBhvr>
                                        <p:cTn id="191" dur="1" fill="hold">
                                          <p:stCondLst>
                                            <p:cond delay="0"/>
                                          </p:stCondLst>
                                        </p:cTn>
                                        <p:tgtEl>
                                          <p:spTgt spid="170"/>
                                        </p:tgtEl>
                                        <p:attrNameLst>
                                          <p:attrName>style.visibility</p:attrName>
                                        </p:attrNameLst>
                                      </p:cBhvr>
                                      <p:to>
                                        <p:strVal val="visible"/>
                                      </p:to>
                                    </p:set>
                                    <p:animEffect transition="in" filter="fade">
                                      <p:cBhvr>
                                        <p:cTn id="192"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P spid="4" grpId="0" animBg="1"/>
      <p:bldP spid="4" grpId="1" animBg="1"/>
      <p:bldP spid="4" grpId="2" animBg="1"/>
      <p:bldP spid="4" grpId="3" animBg="1"/>
      <p:bldP spid="4" grpId="4" animBg="1"/>
      <p:bldP spid="124" grpId="0" animBg="1"/>
      <p:bldP spid="124" grpId="1" animBg="1"/>
      <p:bldP spid="124" grpId="2" animBg="1"/>
      <p:bldP spid="124" grpId="3" animBg="1"/>
      <p:bldP spid="127" grpId="0"/>
      <p:bldP spid="128" grpId="0"/>
      <p:bldP spid="129" grpId="0" animBg="1"/>
      <p:bldP spid="129" grpId="1" animBg="1"/>
      <p:bldP spid="129" grpId="2" animBg="1"/>
      <p:bldP spid="129" grpId="3" animBg="1"/>
      <p:bldP spid="129" grpId="4" animBg="1"/>
      <p:bldP spid="158" grpId="0" animBg="1"/>
      <p:bldP spid="158" grpId="1" animBg="1"/>
      <p:bldP spid="158" grpId="2" animBg="1"/>
      <p:bldP spid="158" grpId="3" animBg="1"/>
      <p:bldP spid="159" grpId="0"/>
      <p:bldP spid="162" grpId="0"/>
      <p:bldP spid="17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009025" y="0"/>
            <a:ext cx="5199629" cy="523220"/>
          </a:xfrm>
          <a:prstGeom prst="rect">
            <a:avLst/>
          </a:prstGeom>
          <a:noFill/>
        </p:spPr>
        <p:txBody>
          <a:bodyPr wrap="none" rtlCol="0">
            <a:spAutoFit/>
          </a:bodyPr>
          <a:lstStyle/>
          <a:p>
            <a:r>
              <a:rPr lang="en-US" sz="2800" b="1" dirty="0" smtClean="0">
                <a:sym typeface="Symbol"/>
              </a:rPr>
              <a:t> MODE STRUCTURES: EXAMPLES</a:t>
            </a:r>
            <a:endParaRPr lang="en-US" sz="2800" b="1" dirty="0"/>
          </a:p>
        </p:txBody>
      </p:sp>
      <p:sp>
        <p:nvSpPr>
          <p:cNvPr id="10" name="CasellaDiTesto 9"/>
          <p:cNvSpPr txBox="1"/>
          <p:nvPr/>
        </p:nvSpPr>
        <p:spPr>
          <a:xfrm>
            <a:off x="65819" y="1026827"/>
            <a:ext cx="845103" cy="307777"/>
          </a:xfrm>
          <a:prstGeom prst="rect">
            <a:avLst/>
          </a:prstGeom>
          <a:noFill/>
        </p:spPr>
        <p:txBody>
          <a:bodyPr wrap="none" rtlCol="0">
            <a:spAutoFit/>
          </a:bodyPr>
          <a:lstStyle/>
          <a:p>
            <a:r>
              <a:rPr lang="en-US" sz="1400" dirty="0" smtClean="0">
                <a:solidFill>
                  <a:schemeClr val="bg1"/>
                </a:solidFill>
              </a:rPr>
              <a:t>100 MeV</a:t>
            </a:r>
            <a:endParaRPr lang="en-US" sz="1400" dirty="0">
              <a:solidFill>
                <a:schemeClr val="bg1"/>
              </a:solidFill>
            </a:endParaRPr>
          </a:p>
        </p:txBody>
      </p:sp>
      <p:sp>
        <p:nvSpPr>
          <p:cNvPr id="93" name="CasellaDiTesto 92"/>
          <p:cNvSpPr txBox="1"/>
          <p:nvPr/>
        </p:nvSpPr>
        <p:spPr>
          <a:xfrm>
            <a:off x="4388696" y="1863500"/>
            <a:ext cx="845103" cy="307777"/>
          </a:xfrm>
          <a:prstGeom prst="rect">
            <a:avLst/>
          </a:prstGeom>
          <a:noFill/>
        </p:spPr>
        <p:txBody>
          <a:bodyPr wrap="none" rtlCol="0">
            <a:spAutoFit/>
          </a:bodyPr>
          <a:lstStyle/>
          <a:p>
            <a:r>
              <a:rPr lang="en-US" sz="1400" dirty="0" smtClean="0">
                <a:solidFill>
                  <a:schemeClr val="bg1"/>
                </a:solidFill>
              </a:rPr>
              <a:t>160 MeV</a:t>
            </a:r>
            <a:endParaRPr lang="en-US" sz="1400" dirty="0">
              <a:solidFill>
                <a:schemeClr val="bg1"/>
              </a:solidFill>
            </a:endParaRPr>
          </a:p>
        </p:txBody>
      </p:sp>
      <p:cxnSp>
        <p:nvCxnSpPr>
          <p:cNvPr id="14" name="Connettore 2 13"/>
          <p:cNvCxnSpPr/>
          <p:nvPr/>
        </p:nvCxnSpPr>
        <p:spPr>
          <a:xfrm flipV="1">
            <a:off x="254576" y="1670478"/>
            <a:ext cx="467591" cy="111844"/>
          </a:xfrm>
          <a:prstGeom prst="straightConnector1">
            <a:avLst/>
          </a:prstGeom>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1" name="Connettore 2 100"/>
          <p:cNvCxnSpPr/>
          <p:nvPr/>
        </p:nvCxnSpPr>
        <p:spPr>
          <a:xfrm flipV="1">
            <a:off x="4766208" y="1546291"/>
            <a:ext cx="467591" cy="111844"/>
          </a:xfrm>
          <a:prstGeom prst="straightConnector1">
            <a:avLst/>
          </a:prstGeom>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114299" y="1334604"/>
            <a:ext cx="686406" cy="307777"/>
          </a:xfrm>
          <a:prstGeom prst="rect">
            <a:avLst/>
          </a:prstGeom>
          <a:noFill/>
        </p:spPr>
        <p:txBody>
          <a:bodyPr wrap="none" rtlCol="0">
            <a:spAutoFit/>
          </a:bodyPr>
          <a:lstStyle/>
          <a:p>
            <a:r>
              <a:rPr lang="en-US" sz="1400" dirty="0" smtClean="0">
                <a:solidFill>
                  <a:schemeClr val="bg1"/>
                </a:solidFill>
              </a:rPr>
              <a:t>1.28 m</a:t>
            </a:r>
            <a:endParaRPr lang="en-US" sz="1400" dirty="0">
              <a:solidFill>
                <a:schemeClr val="bg1"/>
              </a:solidFill>
            </a:endParaRPr>
          </a:p>
        </p:txBody>
      </p:sp>
      <p:sp>
        <p:nvSpPr>
          <p:cNvPr id="103" name="CasellaDiTesto 102"/>
          <p:cNvSpPr txBox="1"/>
          <p:nvPr/>
        </p:nvSpPr>
        <p:spPr>
          <a:xfrm>
            <a:off x="4584664" y="1645620"/>
            <a:ext cx="686406" cy="307777"/>
          </a:xfrm>
          <a:prstGeom prst="rect">
            <a:avLst/>
          </a:prstGeom>
          <a:noFill/>
        </p:spPr>
        <p:txBody>
          <a:bodyPr wrap="none" rtlCol="0">
            <a:spAutoFit/>
          </a:bodyPr>
          <a:lstStyle/>
          <a:p>
            <a:r>
              <a:rPr lang="en-US" sz="1400" dirty="0" smtClean="0">
                <a:solidFill>
                  <a:schemeClr val="bg1"/>
                </a:solidFill>
              </a:rPr>
              <a:t>1.55 m</a:t>
            </a:r>
            <a:endParaRPr lang="en-US" sz="1400" dirty="0">
              <a:solidFill>
                <a:schemeClr val="bg1"/>
              </a:solidFill>
            </a:endParaRPr>
          </a:p>
        </p:txBody>
      </p:sp>
      <p:sp>
        <p:nvSpPr>
          <p:cNvPr id="104" name="CasellaDiTesto 103"/>
          <p:cNvSpPr txBox="1"/>
          <p:nvPr/>
        </p:nvSpPr>
        <p:spPr>
          <a:xfrm>
            <a:off x="1854775" y="963783"/>
            <a:ext cx="797975" cy="307777"/>
          </a:xfrm>
          <a:prstGeom prst="rect">
            <a:avLst/>
          </a:prstGeom>
          <a:noFill/>
        </p:spPr>
        <p:txBody>
          <a:bodyPr wrap="none" rtlCol="0">
            <a:spAutoFit/>
          </a:bodyPr>
          <a:lstStyle/>
          <a:p>
            <a:r>
              <a:rPr lang="en-US" sz="1400" dirty="0" smtClean="0">
                <a:solidFill>
                  <a:schemeClr val="bg1"/>
                </a:solidFill>
              </a:rPr>
              <a:t>12 tanks</a:t>
            </a:r>
            <a:endParaRPr lang="en-US" sz="1400" dirty="0">
              <a:solidFill>
                <a:schemeClr val="bg1"/>
              </a:solidFill>
            </a:endParaRPr>
          </a:p>
        </p:txBody>
      </p:sp>
      <p:sp>
        <p:nvSpPr>
          <p:cNvPr id="105" name="CasellaDiTesto 104"/>
          <p:cNvSpPr txBox="1"/>
          <p:nvPr/>
        </p:nvSpPr>
        <p:spPr>
          <a:xfrm>
            <a:off x="69724" y="797046"/>
            <a:ext cx="3084851" cy="646331"/>
          </a:xfrm>
          <a:prstGeom prst="rect">
            <a:avLst/>
          </a:prstGeom>
          <a:noFill/>
        </p:spPr>
        <p:txBody>
          <a:bodyPr wrap="square" rtlCol="0">
            <a:spAutoFit/>
          </a:bodyPr>
          <a:lstStyle/>
          <a:p>
            <a:r>
              <a:rPr lang="en-US" b="1" i="1" dirty="0" smtClean="0"/>
              <a:t>European XFEL (</a:t>
            </a:r>
            <a:r>
              <a:rPr lang="en-US" b="1" i="1" dirty="0" err="1" smtClean="0"/>
              <a:t>Desy</a:t>
            </a:r>
            <a:r>
              <a:rPr lang="en-US" b="1" i="1" dirty="0" smtClean="0"/>
              <a:t>): electrons</a:t>
            </a:r>
            <a:endParaRPr lang="en-US" b="1" i="1" dirty="0"/>
          </a:p>
        </p:txBody>
      </p:sp>
      <p:pic>
        <p:nvPicPr>
          <p:cNvPr id="106"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6603" y="953719"/>
            <a:ext cx="2085693" cy="474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 name="Picture 1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0903" y="1776686"/>
            <a:ext cx="7307521" cy="1884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CasellaDiTesto 27"/>
          <p:cNvSpPr txBox="1"/>
          <p:nvPr/>
        </p:nvSpPr>
        <p:spPr>
          <a:xfrm>
            <a:off x="4766208" y="6179911"/>
            <a:ext cx="2250681" cy="584775"/>
          </a:xfrm>
          <a:prstGeom prst="rect">
            <a:avLst/>
          </a:prstGeom>
          <a:noFill/>
        </p:spPr>
        <p:txBody>
          <a:bodyPr wrap="none" rtlCol="0">
            <a:spAutoFit/>
          </a:bodyPr>
          <a:lstStyle/>
          <a:p>
            <a:r>
              <a:rPr lang="en-US" sz="1600" dirty="0" smtClean="0"/>
              <a:t>All identical </a:t>
            </a:r>
            <a:r>
              <a:rPr lang="en-US" sz="1600" dirty="0" smtClean="0">
                <a:sym typeface="Symbol"/>
              </a:rPr>
              <a:t>=1</a:t>
            </a:r>
          </a:p>
          <a:p>
            <a:r>
              <a:rPr lang="en-US" sz="1600" dirty="0" smtClean="0"/>
              <a:t>Superconducting cavities</a:t>
            </a:r>
            <a:endParaRPr lang="en-US" sz="1600" dirty="0"/>
          </a:p>
        </p:txBody>
      </p:sp>
      <p:pic>
        <p:nvPicPr>
          <p:cNvPr id="112" name="Picture 1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51516" y="4268857"/>
            <a:ext cx="7160483" cy="1589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80525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43886" y="0"/>
            <a:ext cx="7646580" cy="523220"/>
          </a:xfrm>
          <a:prstGeom prst="rect">
            <a:avLst/>
          </a:prstGeom>
          <a:noFill/>
        </p:spPr>
        <p:txBody>
          <a:bodyPr wrap="none" rtlCol="0">
            <a:spAutoFit/>
          </a:bodyPr>
          <a:lstStyle/>
          <a:p>
            <a:r>
              <a:rPr lang="en-US" sz="2800" b="1" dirty="0" smtClean="0"/>
              <a:t>MULTI-CELL SW CAVITIES: </a:t>
            </a:r>
            <a:r>
              <a:rPr lang="en-US" sz="2800" b="1" dirty="0" smtClean="0">
                <a:sym typeface="Symbol"/>
              </a:rPr>
              <a:t>/2 MODE STRUCTURES</a:t>
            </a:r>
            <a:endParaRPr lang="en-US" sz="2800" b="1" dirty="0"/>
          </a:p>
        </p:txBody>
      </p:sp>
      <p:sp>
        <p:nvSpPr>
          <p:cNvPr id="3" name="Rettangolo 2"/>
          <p:cNvSpPr/>
          <p:nvPr/>
        </p:nvSpPr>
        <p:spPr>
          <a:xfrm>
            <a:off x="10418" y="825700"/>
            <a:ext cx="4889529" cy="3539430"/>
          </a:xfrm>
          <a:prstGeom prst="rect">
            <a:avLst/>
          </a:prstGeom>
        </p:spPr>
        <p:txBody>
          <a:bodyPr wrap="square">
            <a:spAutoFit/>
          </a:bodyPr>
          <a:lstStyle/>
          <a:p>
            <a:pPr algn="just"/>
            <a:r>
              <a:rPr lang="en-US" sz="1400" dirty="0" smtClean="0">
                <a:sym typeface="Symbol"/>
              </a:rPr>
              <a:t></a:t>
            </a:r>
            <a:r>
              <a:rPr lang="en-US" sz="1400" dirty="0" smtClean="0"/>
              <a:t>It </a:t>
            </a:r>
            <a:r>
              <a:rPr lang="en-US" sz="1400" dirty="0"/>
              <a:t>is possible to demonstrate that </a:t>
            </a:r>
            <a:r>
              <a:rPr lang="en-US" sz="1400" b="1" dirty="0"/>
              <a:t>over a certain number of cavities </a:t>
            </a:r>
            <a:r>
              <a:rPr lang="en-US" sz="1400" dirty="0"/>
              <a:t>(&gt;10) </a:t>
            </a:r>
            <a:r>
              <a:rPr lang="en-US" sz="1400" dirty="0" smtClean="0"/>
              <a:t>working on the </a:t>
            </a:r>
            <a:r>
              <a:rPr lang="en-US" sz="1400" dirty="0" smtClean="0">
                <a:sym typeface="Symbol"/>
              </a:rPr>
              <a:t> mode, </a:t>
            </a:r>
            <a:r>
              <a:rPr lang="en-US" sz="1400" dirty="0" smtClean="0"/>
              <a:t>the </a:t>
            </a:r>
            <a:r>
              <a:rPr lang="en-US" sz="1400" b="1" dirty="0"/>
              <a:t>overlap between adjacent modes</a:t>
            </a:r>
            <a:r>
              <a:rPr lang="en-US" sz="1400" dirty="0"/>
              <a:t> can be a problem </a:t>
            </a:r>
            <a:r>
              <a:rPr lang="en-US" sz="1400" dirty="0" smtClean="0"/>
              <a:t>(as example the field uniformity due to machining errors is difficult to tune). </a:t>
            </a:r>
          </a:p>
          <a:p>
            <a:pPr algn="just"/>
            <a:endParaRPr lang="en-US" sz="1400" dirty="0"/>
          </a:p>
          <a:p>
            <a:pPr algn="just"/>
            <a:r>
              <a:rPr lang="en-US" sz="1400" dirty="0" smtClean="0">
                <a:sym typeface="Symbol"/>
              </a:rPr>
              <a:t>The criticality of a working mode depend on the </a:t>
            </a:r>
            <a:r>
              <a:rPr lang="en-US" sz="1400" b="1" dirty="0" smtClean="0">
                <a:sym typeface="Symbol"/>
              </a:rPr>
              <a:t>frequency separation between the working mode and the adjacent mode</a:t>
            </a:r>
          </a:p>
          <a:p>
            <a:pPr algn="just"/>
            <a:endParaRPr lang="en-US" sz="1400" dirty="0">
              <a:sym typeface="Symbol"/>
            </a:endParaRPr>
          </a:p>
          <a:p>
            <a:pPr algn="just"/>
            <a:r>
              <a:rPr lang="en-US" sz="1400" dirty="0" smtClean="0">
                <a:sym typeface="Symbol"/>
              </a:rPr>
              <a:t>the </a:t>
            </a:r>
            <a:r>
              <a:rPr lang="en-US" sz="1400" b="1" dirty="0" smtClean="0">
                <a:sym typeface="Symbol"/>
              </a:rPr>
              <a:t>/2 mode from this point of view is the most stable mode</a:t>
            </a:r>
            <a:r>
              <a:rPr lang="en-US" sz="1400" dirty="0" smtClean="0">
                <a:sym typeface="Symbol"/>
              </a:rPr>
              <a:t>. For this mode it is possible to demonstrate that the accelerating field is zero every two cells. For this reason the empty cells are put of axis and coupling slots are opened from the accelerating cells to the empty cells.</a:t>
            </a:r>
          </a:p>
          <a:p>
            <a:pPr algn="just"/>
            <a:endParaRPr lang="en-US" sz="1400" dirty="0">
              <a:sym typeface="Symbol"/>
            </a:endParaRPr>
          </a:p>
          <a:p>
            <a:pPr algn="just"/>
            <a:r>
              <a:rPr lang="en-US" sz="1400" dirty="0" smtClean="0">
                <a:sym typeface="Symbol"/>
              </a:rPr>
              <a:t>this allow to increase the number of cells to &gt;20-30 without problems</a:t>
            </a:r>
          </a:p>
        </p:txBody>
      </p:sp>
      <p:sp>
        <p:nvSpPr>
          <p:cNvPr id="4" name="Freccia a destra 3"/>
          <p:cNvSpPr/>
          <p:nvPr/>
        </p:nvSpPr>
        <p:spPr>
          <a:xfrm>
            <a:off x="5120640" y="1377079"/>
            <a:ext cx="509015" cy="4465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Connettore 2 5"/>
          <p:cNvCxnSpPr/>
          <p:nvPr/>
        </p:nvCxnSpPr>
        <p:spPr>
          <a:xfrm>
            <a:off x="5684519" y="3103629"/>
            <a:ext cx="339364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flipV="1">
            <a:off x="5684519" y="818576"/>
            <a:ext cx="0" cy="228505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Figura a mano libera 10"/>
          <p:cNvSpPr/>
          <p:nvPr/>
        </p:nvSpPr>
        <p:spPr>
          <a:xfrm>
            <a:off x="5684520" y="1349257"/>
            <a:ext cx="2977117" cy="1449483"/>
          </a:xfrm>
          <a:custGeom>
            <a:avLst/>
            <a:gdLst>
              <a:gd name="connsiteX0" fmla="*/ 0 w 2977117"/>
              <a:gd name="connsiteY0" fmla="*/ 1265274 h 1265274"/>
              <a:gd name="connsiteX1" fmla="*/ 1318437 w 2977117"/>
              <a:gd name="connsiteY1" fmla="*/ 457200 h 1265274"/>
              <a:gd name="connsiteX2" fmla="*/ 2977117 w 2977117"/>
              <a:gd name="connsiteY2" fmla="*/ 0 h 1265274"/>
              <a:gd name="connsiteX0" fmla="*/ 0 w 2977117"/>
              <a:gd name="connsiteY0" fmla="*/ 1265274 h 1265274"/>
              <a:gd name="connsiteX1" fmla="*/ 1318437 w 2977117"/>
              <a:gd name="connsiteY1" fmla="*/ 457200 h 1265274"/>
              <a:gd name="connsiteX2" fmla="*/ 2977117 w 2977117"/>
              <a:gd name="connsiteY2"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Lst>
            <a:ahLst/>
            <a:cxnLst>
              <a:cxn ang="0">
                <a:pos x="connsiteX0" y="connsiteY0"/>
              </a:cxn>
              <a:cxn ang="0">
                <a:pos x="connsiteX1" y="connsiteY1"/>
              </a:cxn>
            </a:cxnLst>
            <a:rect l="l" t="t" r="r" b="b"/>
            <a:pathLst>
              <a:path w="2977117" h="1265274">
                <a:moveTo>
                  <a:pt x="0" y="1265274"/>
                </a:moveTo>
                <a:cubicBezTo>
                  <a:pt x="1151861" y="1226288"/>
                  <a:pt x="1917937" y="2481"/>
                  <a:pt x="2977117" y="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 name="Connettore 1 13"/>
          <p:cNvCxnSpPr>
            <a:stCxn id="11" idx="1"/>
          </p:cNvCxnSpPr>
          <p:nvPr/>
        </p:nvCxnSpPr>
        <p:spPr>
          <a:xfrm>
            <a:off x="8661637" y="1349257"/>
            <a:ext cx="0" cy="175437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8339027" y="3103629"/>
            <a:ext cx="744114" cy="307777"/>
          </a:xfrm>
          <a:prstGeom prst="rect">
            <a:avLst/>
          </a:prstGeom>
          <a:noFill/>
        </p:spPr>
        <p:txBody>
          <a:bodyPr wrap="none" rtlCol="0">
            <a:spAutoFit/>
          </a:bodyPr>
          <a:lstStyle/>
          <a:p>
            <a:r>
              <a:rPr lang="en-US" sz="1400" dirty="0" smtClean="0">
                <a:sym typeface="Symbol"/>
              </a:rPr>
              <a:t> mode</a:t>
            </a:r>
            <a:endParaRPr lang="en-US" sz="1400" dirty="0"/>
          </a:p>
        </p:txBody>
      </p:sp>
      <p:sp>
        <p:nvSpPr>
          <p:cNvPr id="16" name="CasellaDiTesto 15"/>
          <p:cNvSpPr txBox="1"/>
          <p:nvPr/>
        </p:nvSpPr>
        <p:spPr>
          <a:xfrm>
            <a:off x="5650229" y="3160779"/>
            <a:ext cx="744114" cy="307777"/>
          </a:xfrm>
          <a:prstGeom prst="rect">
            <a:avLst/>
          </a:prstGeom>
          <a:noFill/>
        </p:spPr>
        <p:txBody>
          <a:bodyPr wrap="none" rtlCol="0">
            <a:spAutoFit/>
          </a:bodyPr>
          <a:lstStyle/>
          <a:p>
            <a:r>
              <a:rPr lang="en-US" sz="1400" dirty="0" smtClean="0">
                <a:sym typeface="Symbol"/>
              </a:rPr>
              <a:t>0 mode</a:t>
            </a:r>
            <a:endParaRPr lang="en-US" sz="1400" dirty="0"/>
          </a:p>
        </p:txBody>
      </p:sp>
      <p:sp>
        <p:nvSpPr>
          <p:cNvPr id="17" name="CasellaDiTesto 16"/>
          <p:cNvSpPr txBox="1"/>
          <p:nvPr/>
        </p:nvSpPr>
        <p:spPr>
          <a:xfrm>
            <a:off x="5281982" y="730416"/>
            <a:ext cx="385042" cy="307777"/>
          </a:xfrm>
          <a:prstGeom prst="rect">
            <a:avLst/>
          </a:prstGeom>
          <a:noFill/>
        </p:spPr>
        <p:txBody>
          <a:bodyPr wrap="none" rtlCol="0">
            <a:spAutoFit/>
          </a:bodyPr>
          <a:lstStyle/>
          <a:p>
            <a:r>
              <a:rPr lang="en-US" sz="1400" dirty="0" err="1" smtClean="0">
                <a:sym typeface="Symbol"/>
              </a:rPr>
              <a:t>f</a:t>
            </a:r>
            <a:r>
              <a:rPr lang="en-US" sz="1400" baseline="-25000" dirty="0" err="1" smtClean="0">
                <a:sym typeface="Symbol"/>
              </a:rPr>
              <a:t>res</a:t>
            </a:r>
            <a:endParaRPr lang="en-US" sz="1400" baseline="-25000" dirty="0"/>
          </a:p>
        </p:txBody>
      </p:sp>
      <p:sp>
        <p:nvSpPr>
          <p:cNvPr id="18" name="Ovale 17"/>
          <p:cNvSpPr/>
          <p:nvPr/>
        </p:nvSpPr>
        <p:spPr>
          <a:xfrm>
            <a:off x="5632131" y="2754925"/>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e 18"/>
          <p:cNvSpPr/>
          <p:nvPr/>
        </p:nvSpPr>
        <p:spPr>
          <a:xfrm>
            <a:off x="8618829" y="1296401"/>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7793210" y="1543595"/>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e 21"/>
          <p:cNvSpPr/>
          <p:nvPr/>
        </p:nvSpPr>
        <p:spPr>
          <a:xfrm>
            <a:off x="6394343" y="2522765"/>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e 22"/>
          <p:cNvSpPr/>
          <p:nvPr/>
        </p:nvSpPr>
        <p:spPr>
          <a:xfrm>
            <a:off x="6022286" y="2683033"/>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e 24"/>
          <p:cNvSpPr/>
          <p:nvPr/>
        </p:nvSpPr>
        <p:spPr>
          <a:xfrm>
            <a:off x="7466276" y="1785929"/>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e 25"/>
          <p:cNvSpPr/>
          <p:nvPr/>
        </p:nvSpPr>
        <p:spPr>
          <a:xfrm>
            <a:off x="8193986" y="1374669"/>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onnettore 1 29"/>
          <p:cNvCxnSpPr>
            <a:stCxn id="19" idx="2"/>
          </p:cNvCxnSpPr>
          <p:nvPr/>
        </p:nvCxnSpPr>
        <p:spPr>
          <a:xfrm flipH="1" flipV="1">
            <a:off x="5674939" y="1344025"/>
            <a:ext cx="2943890"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4" name="Connettore 1 33"/>
          <p:cNvCxnSpPr>
            <a:stCxn id="26" idx="2"/>
          </p:cNvCxnSpPr>
          <p:nvPr/>
        </p:nvCxnSpPr>
        <p:spPr>
          <a:xfrm flipH="1" flipV="1">
            <a:off x="5667024" y="1422293"/>
            <a:ext cx="2526962"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a:off x="6235908" y="1105524"/>
            <a:ext cx="0" cy="2385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flipV="1">
            <a:off x="6235908" y="1422294"/>
            <a:ext cx="0" cy="2509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6062182" y="886815"/>
            <a:ext cx="558423" cy="276999"/>
          </a:xfrm>
          <a:prstGeom prst="rect">
            <a:avLst/>
          </a:prstGeom>
          <a:noFill/>
        </p:spPr>
        <p:txBody>
          <a:bodyPr wrap="none" rtlCol="0">
            <a:spAutoFit/>
          </a:bodyPr>
          <a:lstStyle/>
          <a:p>
            <a:r>
              <a:rPr lang="en-US" sz="1200" dirty="0" smtClean="0">
                <a:sym typeface="Symbol"/>
              </a:rPr>
              <a:t></a:t>
            </a:r>
            <a:r>
              <a:rPr lang="en-US" sz="1200" dirty="0" err="1" smtClean="0">
                <a:sym typeface="Symbol"/>
              </a:rPr>
              <a:t>f</a:t>
            </a:r>
            <a:r>
              <a:rPr lang="en-US" sz="1200" baseline="-25000" dirty="0" err="1" smtClean="0">
                <a:sym typeface="Symbol"/>
              </a:rPr>
              <a:t>res</a:t>
            </a:r>
            <a:r>
              <a:rPr lang="en-US" sz="1200" baseline="-25000" dirty="0" smtClean="0">
                <a:sym typeface="Symbol"/>
              </a:rPr>
              <a:t>_</a:t>
            </a:r>
            <a:r>
              <a:rPr lang="en-US" sz="1200" baseline="-25000" dirty="0">
                <a:sym typeface="Symbol"/>
              </a:rPr>
              <a:t></a:t>
            </a:r>
            <a:endParaRPr lang="en-US" sz="1200" baseline="-25000" dirty="0"/>
          </a:p>
        </p:txBody>
      </p:sp>
      <p:sp>
        <p:nvSpPr>
          <p:cNvPr id="42" name="CasellaDiTesto 41"/>
          <p:cNvSpPr txBox="1"/>
          <p:nvPr/>
        </p:nvSpPr>
        <p:spPr>
          <a:xfrm>
            <a:off x="7014068" y="3132795"/>
            <a:ext cx="904415" cy="307777"/>
          </a:xfrm>
          <a:prstGeom prst="rect">
            <a:avLst/>
          </a:prstGeom>
          <a:noFill/>
        </p:spPr>
        <p:txBody>
          <a:bodyPr wrap="none" rtlCol="0">
            <a:spAutoFit/>
          </a:bodyPr>
          <a:lstStyle/>
          <a:p>
            <a:r>
              <a:rPr lang="en-US" sz="1400" dirty="0" smtClean="0">
                <a:sym typeface="Symbol"/>
              </a:rPr>
              <a:t>/2 mode</a:t>
            </a:r>
            <a:endParaRPr lang="en-US" sz="1400" dirty="0"/>
          </a:p>
        </p:txBody>
      </p:sp>
      <p:cxnSp>
        <p:nvCxnSpPr>
          <p:cNvPr id="43" name="Connettore 1 42"/>
          <p:cNvCxnSpPr>
            <a:stCxn id="20" idx="4"/>
          </p:cNvCxnSpPr>
          <p:nvPr/>
        </p:nvCxnSpPr>
        <p:spPr>
          <a:xfrm>
            <a:off x="7173078" y="2133035"/>
            <a:ext cx="0" cy="99600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7" name="Connettore 1 46"/>
          <p:cNvCxnSpPr>
            <a:stCxn id="20" idx="6"/>
          </p:cNvCxnSpPr>
          <p:nvPr/>
        </p:nvCxnSpPr>
        <p:spPr>
          <a:xfrm flipH="1">
            <a:off x="5692008" y="2085411"/>
            <a:ext cx="1523878" cy="194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8" name="Connettore 1 47"/>
          <p:cNvCxnSpPr>
            <a:stCxn id="24" idx="6"/>
          </p:cNvCxnSpPr>
          <p:nvPr/>
        </p:nvCxnSpPr>
        <p:spPr>
          <a:xfrm flipH="1">
            <a:off x="5667024" y="2349658"/>
            <a:ext cx="1180018" cy="73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9" name="Connettore 2 48"/>
          <p:cNvCxnSpPr/>
          <p:nvPr/>
        </p:nvCxnSpPr>
        <p:spPr>
          <a:xfrm>
            <a:off x="6230118" y="1833553"/>
            <a:ext cx="0" cy="2537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Connettore 2 49"/>
          <p:cNvCxnSpPr/>
          <p:nvPr/>
        </p:nvCxnSpPr>
        <p:spPr>
          <a:xfrm flipV="1">
            <a:off x="6224478" y="2350392"/>
            <a:ext cx="0" cy="2509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CasellaDiTesto 50"/>
          <p:cNvSpPr txBox="1"/>
          <p:nvPr/>
        </p:nvSpPr>
        <p:spPr>
          <a:xfrm>
            <a:off x="5853740" y="2073998"/>
            <a:ext cx="649793" cy="276999"/>
          </a:xfrm>
          <a:prstGeom prst="rect">
            <a:avLst/>
          </a:prstGeom>
          <a:noFill/>
        </p:spPr>
        <p:txBody>
          <a:bodyPr wrap="none" rtlCol="0">
            <a:spAutoFit/>
          </a:bodyPr>
          <a:lstStyle/>
          <a:p>
            <a:r>
              <a:rPr lang="en-US" sz="1200" dirty="0" smtClean="0">
                <a:sym typeface="Symbol"/>
              </a:rPr>
              <a:t></a:t>
            </a:r>
            <a:r>
              <a:rPr lang="en-US" sz="1200" dirty="0" err="1" smtClean="0">
                <a:sym typeface="Symbol"/>
              </a:rPr>
              <a:t>f</a:t>
            </a:r>
            <a:r>
              <a:rPr lang="en-US" sz="1200" baseline="-25000" dirty="0" err="1" smtClean="0">
                <a:sym typeface="Symbol"/>
              </a:rPr>
              <a:t>res</a:t>
            </a:r>
            <a:r>
              <a:rPr lang="en-US" sz="1200" baseline="-25000" dirty="0" smtClean="0">
                <a:sym typeface="Symbol"/>
              </a:rPr>
              <a:t>_/2</a:t>
            </a:r>
            <a:endParaRPr lang="en-US" sz="1200" baseline="-25000" dirty="0"/>
          </a:p>
        </p:txBody>
      </p:sp>
      <p:sp>
        <p:nvSpPr>
          <p:cNvPr id="20" name="Ovale 19"/>
          <p:cNvSpPr/>
          <p:nvPr/>
        </p:nvSpPr>
        <p:spPr>
          <a:xfrm>
            <a:off x="7130270" y="2037786"/>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e 23"/>
          <p:cNvSpPr/>
          <p:nvPr/>
        </p:nvSpPr>
        <p:spPr>
          <a:xfrm>
            <a:off x="6761426" y="2302033"/>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 name="Picture 3" descr="mario01"/>
          <p:cNvPicPr>
            <a:picLocks noChangeAspect="1" noChangeArrowheads="1"/>
          </p:cNvPicPr>
          <p:nvPr/>
        </p:nvPicPr>
        <p:blipFill>
          <a:blip r:embed="rId2" cstate="print">
            <a:extLst>
              <a:ext uri="{28A0092B-C50C-407E-A947-70E740481C1C}">
                <a14:useLocalDpi xmlns:a14="http://schemas.microsoft.com/office/drawing/2010/main" val="0"/>
              </a:ext>
            </a:extLst>
          </a:blip>
          <a:srcRect t="1428" b="-1169"/>
          <a:stretch>
            <a:fillRect/>
          </a:stretch>
        </p:blipFill>
        <p:spPr>
          <a:xfrm>
            <a:off x="4894307" y="3897123"/>
            <a:ext cx="4059999" cy="2628307"/>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01" name="Gruppo 100"/>
          <p:cNvGrpSpPr/>
          <p:nvPr/>
        </p:nvGrpSpPr>
        <p:grpSpPr>
          <a:xfrm>
            <a:off x="561549" y="5007747"/>
            <a:ext cx="2204184" cy="633598"/>
            <a:chOff x="561549" y="5007747"/>
            <a:chExt cx="2204184" cy="633598"/>
          </a:xfrm>
        </p:grpSpPr>
        <p:sp>
          <p:nvSpPr>
            <p:cNvPr id="64" name="Ovale 63"/>
            <p:cNvSpPr/>
            <p:nvPr/>
          </p:nvSpPr>
          <p:spPr>
            <a:xfrm>
              <a:off x="56154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e 65"/>
            <p:cNvSpPr/>
            <p:nvPr/>
          </p:nvSpPr>
          <p:spPr>
            <a:xfrm>
              <a:off x="1192645"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e 67"/>
            <p:cNvSpPr/>
            <p:nvPr/>
          </p:nvSpPr>
          <p:spPr>
            <a:xfrm>
              <a:off x="182374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e 69"/>
            <p:cNvSpPr/>
            <p:nvPr/>
          </p:nvSpPr>
          <p:spPr>
            <a:xfrm>
              <a:off x="245483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3" name="Connettore 2 72"/>
          <p:cNvCxnSpPr/>
          <p:nvPr/>
        </p:nvCxnSpPr>
        <p:spPr>
          <a:xfrm flipV="1">
            <a:off x="117985" y="6400289"/>
            <a:ext cx="3410712" cy="914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5" name="Connettore 2 74"/>
          <p:cNvCxnSpPr/>
          <p:nvPr/>
        </p:nvCxnSpPr>
        <p:spPr>
          <a:xfrm flipV="1">
            <a:off x="117985" y="5787641"/>
            <a:ext cx="0" cy="62179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9" name="CasellaDiTesto 98"/>
          <p:cNvSpPr txBox="1"/>
          <p:nvPr/>
        </p:nvSpPr>
        <p:spPr>
          <a:xfrm>
            <a:off x="3335814" y="6312784"/>
            <a:ext cx="276038" cy="369332"/>
          </a:xfrm>
          <a:prstGeom prst="rect">
            <a:avLst/>
          </a:prstGeom>
          <a:noFill/>
        </p:spPr>
        <p:txBody>
          <a:bodyPr wrap="none" rtlCol="0">
            <a:spAutoFit/>
          </a:bodyPr>
          <a:lstStyle/>
          <a:p>
            <a:r>
              <a:rPr lang="en-US" dirty="0" smtClean="0"/>
              <a:t>z</a:t>
            </a:r>
            <a:endParaRPr lang="en-US" dirty="0"/>
          </a:p>
        </p:txBody>
      </p:sp>
      <p:sp>
        <p:nvSpPr>
          <p:cNvPr id="100" name="CasellaDiTesto 99"/>
          <p:cNvSpPr txBox="1"/>
          <p:nvPr/>
        </p:nvSpPr>
        <p:spPr>
          <a:xfrm>
            <a:off x="91761" y="5602975"/>
            <a:ext cx="357790" cy="369332"/>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grpSp>
        <p:nvGrpSpPr>
          <p:cNvPr id="40" name="Gruppo 39"/>
          <p:cNvGrpSpPr/>
          <p:nvPr/>
        </p:nvGrpSpPr>
        <p:grpSpPr>
          <a:xfrm>
            <a:off x="246001" y="5007740"/>
            <a:ext cx="2835277" cy="1799457"/>
            <a:chOff x="246001" y="5007740"/>
            <a:chExt cx="2835277" cy="1799457"/>
          </a:xfrm>
        </p:grpSpPr>
        <p:grpSp>
          <p:nvGrpSpPr>
            <p:cNvPr id="82" name="Gruppo 81"/>
            <p:cNvGrpSpPr/>
            <p:nvPr/>
          </p:nvGrpSpPr>
          <p:grpSpPr>
            <a:xfrm>
              <a:off x="246001" y="5007747"/>
              <a:ext cx="316992" cy="1401687"/>
              <a:chOff x="246001" y="5007747"/>
              <a:chExt cx="316992" cy="1401687"/>
            </a:xfrm>
          </p:grpSpPr>
          <p:sp>
            <p:nvSpPr>
              <p:cNvPr id="83" name="Ovale 82"/>
              <p:cNvSpPr/>
              <p:nvPr/>
            </p:nvSpPr>
            <p:spPr>
              <a:xfrm>
                <a:off x="24600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igura a mano libera 83"/>
              <p:cNvSpPr/>
              <p:nvPr/>
            </p:nvSpPr>
            <p:spPr>
              <a:xfrm>
                <a:off x="246001" y="6007097"/>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5" name="Connettore 2 84"/>
              <p:cNvCxnSpPr/>
              <p:nvPr/>
            </p:nvCxnSpPr>
            <p:spPr>
              <a:xfrm>
                <a:off x="280291"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86" name="Gruppo 85"/>
            <p:cNvGrpSpPr/>
            <p:nvPr/>
          </p:nvGrpSpPr>
          <p:grpSpPr>
            <a:xfrm>
              <a:off x="1508193" y="5007747"/>
              <a:ext cx="325816" cy="1396352"/>
              <a:chOff x="1508193" y="5007747"/>
              <a:chExt cx="325816" cy="1396352"/>
            </a:xfrm>
          </p:grpSpPr>
          <p:sp>
            <p:nvSpPr>
              <p:cNvPr id="87" name="Figura a mano libera 86"/>
              <p:cNvSpPr/>
              <p:nvPr/>
            </p:nvSpPr>
            <p:spPr>
              <a:xfrm>
                <a:off x="1517017" y="6001762"/>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Ovale 91"/>
              <p:cNvSpPr/>
              <p:nvPr/>
            </p:nvSpPr>
            <p:spPr>
              <a:xfrm>
                <a:off x="1508193"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Connettore 2 93"/>
              <p:cNvCxnSpPr/>
              <p:nvPr/>
            </p:nvCxnSpPr>
            <p:spPr>
              <a:xfrm>
                <a:off x="1546925"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02" name="Gruppo 101"/>
            <p:cNvGrpSpPr/>
            <p:nvPr/>
          </p:nvGrpSpPr>
          <p:grpSpPr>
            <a:xfrm>
              <a:off x="2764286" y="5007740"/>
              <a:ext cx="316992" cy="1397121"/>
              <a:chOff x="2764286" y="5007740"/>
              <a:chExt cx="316992" cy="1397121"/>
            </a:xfrm>
          </p:grpSpPr>
          <p:sp>
            <p:nvSpPr>
              <p:cNvPr id="103" name="Figura a mano libera 102"/>
              <p:cNvSpPr/>
              <p:nvPr/>
            </p:nvSpPr>
            <p:spPr>
              <a:xfrm>
                <a:off x="2764286" y="6002524"/>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Ovale 103"/>
              <p:cNvSpPr/>
              <p:nvPr/>
            </p:nvSpPr>
            <p:spPr>
              <a:xfrm>
                <a:off x="2770382" y="5007740"/>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5" name="Connettore 2 104"/>
              <p:cNvCxnSpPr/>
              <p:nvPr/>
            </p:nvCxnSpPr>
            <p:spPr>
              <a:xfrm>
                <a:off x="2812292"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06" name="Gruppo 105"/>
            <p:cNvGrpSpPr/>
            <p:nvPr/>
          </p:nvGrpSpPr>
          <p:grpSpPr>
            <a:xfrm>
              <a:off x="877097" y="5007747"/>
              <a:ext cx="319880" cy="1799450"/>
              <a:chOff x="877097" y="5007747"/>
              <a:chExt cx="319880" cy="1799450"/>
            </a:xfrm>
          </p:grpSpPr>
          <p:sp>
            <p:nvSpPr>
              <p:cNvPr id="107" name="Figura a mano libera 106"/>
              <p:cNvSpPr/>
              <p:nvPr/>
            </p:nvSpPr>
            <p:spPr>
              <a:xfrm flipV="1">
                <a:off x="879985" y="6404860"/>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Ovale 107"/>
              <p:cNvSpPr/>
              <p:nvPr/>
            </p:nvSpPr>
            <p:spPr>
              <a:xfrm>
                <a:off x="87709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9" name="Connettore 2 108"/>
              <p:cNvCxnSpPr/>
              <p:nvPr/>
            </p:nvCxnSpPr>
            <p:spPr>
              <a:xfrm flipH="1">
                <a:off x="90395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10" name="Gruppo 109"/>
            <p:cNvGrpSpPr/>
            <p:nvPr/>
          </p:nvGrpSpPr>
          <p:grpSpPr>
            <a:xfrm>
              <a:off x="2139289" y="5007747"/>
              <a:ext cx="326293" cy="1799449"/>
              <a:chOff x="2139289" y="5007747"/>
              <a:chExt cx="326293" cy="1799449"/>
            </a:xfrm>
          </p:grpSpPr>
          <p:sp>
            <p:nvSpPr>
              <p:cNvPr id="111" name="Figura a mano libera 110"/>
              <p:cNvSpPr/>
              <p:nvPr/>
            </p:nvSpPr>
            <p:spPr>
              <a:xfrm flipV="1">
                <a:off x="2148590" y="6404859"/>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Ovale 111"/>
              <p:cNvSpPr/>
              <p:nvPr/>
            </p:nvSpPr>
            <p:spPr>
              <a:xfrm>
                <a:off x="213928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3" name="Connettore 2 112"/>
              <p:cNvCxnSpPr/>
              <p:nvPr/>
            </p:nvCxnSpPr>
            <p:spPr>
              <a:xfrm flipH="1">
                <a:off x="215541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41" name="Gruppo 40"/>
          <p:cNvGrpSpPr/>
          <p:nvPr/>
        </p:nvGrpSpPr>
        <p:grpSpPr>
          <a:xfrm>
            <a:off x="886523" y="4758374"/>
            <a:ext cx="1575445" cy="2048822"/>
            <a:chOff x="4686780" y="4351467"/>
            <a:chExt cx="1575445" cy="2048822"/>
          </a:xfrm>
        </p:grpSpPr>
        <p:grpSp>
          <p:nvGrpSpPr>
            <p:cNvPr id="37" name="Gruppo 36"/>
            <p:cNvGrpSpPr/>
            <p:nvPr/>
          </p:nvGrpSpPr>
          <p:grpSpPr>
            <a:xfrm>
              <a:off x="4686780" y="4593200"/>
              <a:ext cx="1575445" cy="1807089"/>
              <a:chOff x="4470599" y="3834256"/>
              <a:chExt cx="1575445" cy="1807089"/>
            </a:xfrm>
          </p:grpSpPr>
          <p:grpSp>
            <p:nvGrpSpPr>
              <p:cNvPr id="114" name="Gruppo 113"/>
              <p:cNvGrpSpPr/>
              <p:nvPr/>
            </p:nvGrpSpPr>
            <p:grpSpPr>
              <a:xfrm>
                <a:off x="4470599" y="3834256"/>
                <a:ext cx="316992" cy="1401687"/>
                <a:chOff x="246001" y="5007747"/>
                <a:chExt cx="316992" cy="1401687"/>
              </a:xfrm>
            </p:grpSpPr>
            <p:sp>
              <p:nvSpPr>
                <p:cNvPr id="115" name="Ovale 114"/>
                <p:cNvSpPr/>
                <p:nvPr/>
              </p:nvSpPr>
              <p:spPr>
                <a:xfrm>
                  <a:off x="24600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Figura a mano libera 115"/>
                <p:cNvSpPr/>
                <p:nvPr/>
              </p:nvSpPr>
              <p:spPr>
                <a:xfrm>
                  <a:off x="246001" y="6007097"/>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7" name="Connettore 2 116"/>
                <p:cNvCxnSpPr/>
                <p:nvPr/>
              </p:nvCxnSpPr>
              <p:spPr>
                <a:xfrm>
                  <a:off x="280291"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18" name="Gruppo 117"/>
              <p:cNvGrpSpPr/>
              <p:nvPr/>
            </p:nvGrpSpPr>
            <p:grpSpPr>
              <a:xfrm>
                <a:off x="5095058" y="3839971"/>
                <a:ext cx="325816" cy="1396352"/>
                <a:chOff x="1508193" y="5007747"/>
                <a:chExt cx="325816" cy="1396352"/>
              </a:xfrm>
            </p:grpSpPr>
            <p:sp>
              <p:nvSpPr>
                <p:cNvPr id="119" name="Figura a mano libera 118"/>
                <p:cNvSpPr/>
                <p:nvPr/>
              </p:nvSpPr>
              <p:spPr>
                <a:xfrm>
                  <a:off x="1517017" y="6001762"/>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Ovale 119"/>
                <p:cNvSpPr/>
                <p:nvPr/>
              </p:nvSpPr>
              <p:spPr>
                <a:xfrm>
                  <a:off x="1508193"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1" name="Connettore 2 120"/>
                <p:cNvCxnSpPr/>
                <p:nvPr/>
              </p:nvCxnSpPr>
              <p:spPr>
                <a:xfrm>
                  <a:off x="1546925"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2" name="Gruppo 121"/>
              <p:cNvGrpSpPr/>
              <p:nvPr/>
            </p:nvGrpSpPr>
            <p:grpSpPr>
              <a:xfrm>
                <a:off x="5729052" y="3842317"/>
                <a:ext cx="316992" cy="1397121"/>
                <a:chOff x="2764286" y="5007740"/>
                <a:chExt cx="316992" cy="1397121"/>
              </a:xfrm>
            </p:grpSpPr>
            <p:sp>
              <p:nvSpPr>
                <p:cNvPr id="123" name="Figura a mano libera 122"/>
                <p:cNvSpPr/>
                <p:nvPr/>
              </p:nvSpPr>
              <p:spPr>
                <a:xfrm>
                  <a:off x="2764286" y="6002524"/>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Ovale 123"/>
                <p:cNvSpPr/>
                <p:nvPr/>
              </p:nvSpPr>
              <p:spPr>
                <a:xfrm>
                  <a:off x="2770382" y="5007740"/>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Connettore 2 124"/>
                <p:cNvCxnSpPr/>
                <p:nvPr/>
              </p:nvCxnSpPr>
              <p:spPr>
                <a:xfrm>
                  <a:off x="2812292"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6" name="Gruppo 125"/>
              <p:cNvGrpSpPr/>
              <p:nvPr/>
            </p:nvGrpSpPr>
            <p:grpSpPr>
              <a:xfrm>
                <a:off x="4784703" y="3841895"/>
                <a:ext cx="319880" cy="1799450"/>
                <a:chOff x="877097" y="5007747"/>
                <a:chExt cx="319880" cy="1799450"/>
              </a:xfrm>
            </p:grpSpPr>
            <p:sp>
              <p:nvSpPr>
                <p:cNvPr id="127" name="Figura a mano libera 126"/>
                <p:cNvSpPr/>
                <p:nvPr/>
              </p:nvSpPr>
              <p:spPr>
                <a:xfrm flipV="1">
                  <a:off x="879985" y="6404860"/>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Ovale 127"/>
                <p:cNvSpPr/>
                <p:nvPr/>
              </p:nvSpPr>
              <p:spPr>
                <a:xfrm>
                  <a:off x="87709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9" name="Connettore 2 128"/>
                <p:cNvCxnSpPr/>
                <p:nvPr/>
              </p:nvCxnSpPr>
              <p:spPr>
                <a:xfrm flipH="1">
                  <a:off x="90395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30" name="Gruppo 129"/>
              <p:cNvGrpSpPr/>
              <p:nvPr/>
            </p:nvGrpSpPr>
            <p:grpSpPr>
              <a:xfrm>
                <a:off x="5409543" y="3839971"/>
                <a:ext cx="326293" cy="1799449"/>
                <a:chOff x="2139289" y="5007747"/>
                <a:chExt cx="326293" cy="1799449"/>
              </a:xfrm>
            </p:grpSpPr>
            <p:sp>
              <p:nvSpPr>
                <p:cNvPr id="131" name="Figura a mano libera 130"/>
                <p:cNvSpPr/>
                <p:nvPr/>
              </p:nvSpPr>
              <p:spPr>
                <a:xfrm flipV="1">
                  <a:off x="2148590" y="6404859"/>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Ovale 131"/>
                <p:cNvSpPr/>
                <p:nvPr/>
              </p:nvSpPr>
              <p:spPr>
                <a:xfrm>
                  <a:off x="213928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3" name="Connettore 2 132"/>
                <p:cNvCxnSpPr/>
                <p:nvPr/>
              </p:nvCxnSpPr>
              <p:spPr>
                <a:xfrm flipH="1">
                  <a:off x="215541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134" name="Ovale 133"/>
            <p:cNvSpPr/>
            <p:nvPr/>
          </p:nvSpPr>
          <p:spPr>
            <a:xfrm>
              <a:off x="4913556" y="4359626"/>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e 137"/>
            <p:cNvSpPr/>
            <p:nvPr/>
          </p:nvSpPr>
          <p:spPr>
            <a:xfrm>
              <a:off x="5221564" y="4351467"/>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e 138"/>
            <p:cNvSpPr/>
            <p:nvPr/>
          </p:nvSpPr>
          <p:spPr>
            <a:xfrm>
              <a:off x="5531919" y="4374724"/>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e 139"/>
            <p:cNvSpPr/>
            <p:nvPr/>
          </p:nvSpPr>
          <p:spPr>
            <a:xfrm>
              <a:off x="5852856" y="4368770"/>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ccia a destra 43"/>
          <p:cNvSpPr/>
          <p:nvPr/>
        </p:nvSpPr>
        <p:spPr>
          <a:xfrm>
            <a:off x="3931920" y="5206096"/>
            <a:ext cx="621792" cy="4589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CasellaDiTesto 44"/>
          <p:cNvSpPr txBox="1"/>
          <p:nvPr/>
        </p:nvSpPr>
        <p:spPr>
          <a:xfrm>
            <a:off x="5696139" y="3635748"/>
            <a:ext cx="2580515" cy="369332"/>
          </a:xfrm>
          <a:prstGeom prst="rect">
            <a:avLst/>
          </a:prstGeom>
          <a:noFill/>
        </p:spPr>
        <p:txBody>
          <a:bodyPr wrap="none" rtlCol="0">
            <a:spAutoFit/>
          </a:bodyPr>
          <a:lstStyle/>
          <a:p>
            <a:r>
              <a:rPr lang="en-US" dirty="0" smtClean="0"/>
              <a:t>Side Coupled Cavity (SCC)</a:t>
            </a:r>
            <a:endParaRPr lang="en-US" dirty="0"/>
          </a:p>
        </p:txBody>
      </p:sp>
      <p:sp>
        <p:nvSpPr>
          <p:cNvPr id="46" name="Rettangolo 45"/>
          <p:cNvSpPr/>
          <p:nvPr/>
        </p:nvSpPr>
        <p:spPr>
          <a:xfrm>
            <a:off x="4894307" y="6445238"/>
            <a:ext cx="4137608" cy="307777"/>
          </a:xfrm>
          <a:prstGeom prst="rect">
            <a:avLst/>
          </a:prstGeom>
        </p:spPr>
        <p:txBody>
          <a:bodyPr wrap="none">
            <a:spAutoFit/>
          </a:bodyPr>
          <a:lstStyle/>
          <a:p>
            <a:r>
              <a:rPr lang="en-US" altLang="en-US" sz="1400" dirty="0" err="1" smtClean="0"/>
              <a:t>f</a:t>
            </a:r>
            <a:r>
              <a:rPr lang="en-US" altLang="en-US" sz="1400" baseline="-25000" dirty="0" err="1" smtClean="0"/>
              <a:t>RF</a:t>
            </a:r>
            <a:r>
              <a:rPr lang="en-US" altLang="en-US" sz="1400" dirty="0" smtClean="0"/>
              <a:t>=800 </a:t>
            </a:r>
            <a:r>
              <a:rPr lang="en-US" altLang="en-US" sz="1400" dirty="0"/>
              <a:t>- 3000 </a:t>
            </a:r>
            <a:r>
              <a:rPr lang="en-US" altLang="en-US" sz="1400" dirty="0" smtClean="0"/>
              <a:t>MHz for proton (</a:t>
            </a:r>
            <a:r>
              <a:rPr lang="en-US" altLang="en-US" sz="1400" dirty="0" smtClean="0">
                <a:sym typeface="Symbol"/>
              </a:rPr>
              <a:t></a:t>
            </a:r>
            <a:r>
              <a:rPr lang="en-US" altLang="en-US" sz="1400" dirty="0" smtClean="0"/>
              <a:t>=0.5-1) and electrons</a:t>
            </a:r>
            <a:endParaRPr lang="en-US" altLang="en-US" sz="1400" dirty="0"/>
          </a:p>
        </p:txBody>
      </p:sp>
      <p:sp>
        <p:nvSpPr>
          <p:cNvPr id="5" name="Ovale 4"/>
          <p:cNvSpPr/>
          <p:nvPr/>
        </p:nvSpPr>
        <p:spPr>
          <a:xfrm>
            <a:off x="1113299" y="5063926"/>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e 94"/>
          <p:cNvSpPr/>
          <p:nvPr/>
        </p:nvSpPr>
        <p:spPr>
          <a:xfrm>
            <a:off x="1236606" y="5063926"/>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e 95"/>
          <p:cNvSpPr/>
          <p:nvPr/>
        </p:nvSpPr>
        <p:spPr>
          <a:xfrm>
            <a:off x="1420240" y="5063925"/>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e 96"/>
          <p:cNvSpPr/>
          <p:nvPr/>
        </p:nvSpPr>
        <p:spPr>
          <a:xfrm>
            <a:off x="1549714" y="5062350"/>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e 97"/>
          <p:cNvSpPr/>
          <p:nvPr/>
        </p:nvSpPr>
        <p:spPr>
          <a:xfrm>
            <a:off x="1731662" y="5062349"/>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e 134"/>
          <p:cNvSpPr/>
          <p:nvPr/>
        </p:nvSpPr>
        <p:spPr>
          <a:xfrm>
            <a:off x="1852828" y="5063926"/>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e 135"/>
          <p:cNvSpPr/>
          <p:nvPr/>
        </p:nvSpPr>
        <p:spPr>
          <a:xfrm>
            <a:off x="2038384" y="5063926"/>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e 136"/>
          <p:cNvSpPr/>
          <p:nvPr/>
        </p:nvSpPr>
        <p:spPr>
          <a:xfrm>
            <a:off x="2190784" y="5066162"/>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p:cNvSpPr txBox="1"/>
          <p:nvPr/>
        </p:nvSpPr>
        <p:spPr>
          <a:xfrm>
            <a:off x="7316221" y="3337253"/>
            <a:ext cx="1841145" cy="307777"/>
          </a:xfrm>
          <a:prstGeom prst="rect">
            <a:avLst/>
          </a:prstGeom>
          <a:noFill/>
        </p:spPr>
        <p:txBody>
          <a:bodyPr wrap="none" rtlCol="0">
            <a:spAutoFit/>
          </a:bodyPr>
          <a:lstStyle/>
          <a:p>
            <a:r>
              <a:rPr lang="it-IT" sz="1400" dirty="0" err="1" smtClean="0"/>
              <a:t>Phase</a:t>
            </a:r>
            <a:r>
              <a:rPr lang="it-IT" sz="1400" dirty="0" smtClean="0"/>
              <a:t> </a:t>
            </a:r>
            <a:r>
              <a:rPr lang="it-IT" sz="1400" dirty="0" err="1" smtClean="0"/>
              <a:t>advance</a:t>
            </a:r>
            <a:r>
              <a:rPr lang="it-IT" sz="1400" dirty="0" smtClean="0"/>
              <a:t> per </a:t>
            </a:r>
            <a:r>
              <a:rPr lang="it-IT" sz="1400" dirty="0" err="1" smtClean="0"/>
              <a:t>cell</a:t>
            </a:r>
            <a:endParaRPr lang="it-IT" sz="1400" dirty="0"/>
          </a:p>
        </p:txBody>
      </p:sp>
      <p:sp>
        <p:nvSpPr>
          <p:cNvPr id="141" name="CasellaDiTesto 140"/>
          <p:cNvSpPr txBox="1"/>
          <p:nvPr/>
        </p:nvSpPr>
        <p:spPr>
          <a:xfrm>
            <a:off x="2319779" y="395298"/>
            <a:ext cx="4536947" cy="369332"/>
          </a:xfrm>
          <a:prstGeom prst="rect">
            <a:avLst/>
          </a:prstGeom>
          <a:noFill/>
        </p:spPr>
        <p:txBody>
          <a:bodyPr wrap="none" rtlCol="0">
            <a:spAutoFit/>
          </a:bodyPr>
          <a:lstStyle/>
          <a:p>
            <a:pPr algn="ctr"/>
            <a:r>
              <a:rPr lang="it-IT" b="1" i="1" dirty="0" smtClean="0"/>
              <a:t>(</a:t>
            </a:r>
            <a:r>
              <a:rPr lang="it-IT" b="1" i="1" dirty="0" err="1" smtClean="0"/>
              <a:t>electrons</a:t>
            </a:r>
            <a:r>
              <a:rPr lang="it-IT" b="1" i="1" dirty="0" smtClean="0"/>
              <a:t> or </a:t>
            </a:r>
            <a:r>
              <a:rPr lang="it-IT" b="1" i="1" dirty="0" err="1" smtClean="0"/>
              <a:t>protons</a:t>
            </a:r>
            <a:r>
              <a:rPr lang="it-IT" b="1" i="1" dirty="0" smtClean="0"/>
              <a:t> and </a:t>
            </a:r>
            <a:r>
              <a:rPr lang="it-IT" b="1" i="1" dirty="0" err="1" smtClean="0"/>
              <a:t>ions</a:t>
            </a:r>
            <a:r>
              <a:rPr lang="it-IT" b="1" i="1" dirty="0" smtClean="0"/>
              <a:t> </a:t>
            </a:r>
            <a:r>
              <a:rPr lang="it-IT" b="1" i="1" dirty="0" err="1" smtClean="0"/>
              <a:t>at</a:t>
            </a:r>
            <a:r>
              <a:rPr lang="it-IT" b="1" i="1" dirty="0" smtClean="0"/>
              <a:t> high </a:t>
            </a:r>
            <a:r>
              <a:rPr lang="it-IT" b="1" i="1" dirty="0" err="1" smtClean="0"/>
              <a:t>energy</a:t>
            </a:r>
            <a:r>
              <a:rPr lang="it-IT" b="1" i="1" dirty="0" smtClean="0"/>
              <a:t>)</a:t>
            </a:r>
            <a:endParaRPr lang="it-IT" b="1" i="1" dirty="0"/>
          </a:p>
        </p:txBody>
      </p:sp>
      <p:cxnSp>
        <p:nvCxnSpPr>
          <p:cNvPr id="10" name="Connettore 2 9"/>
          <p:cNvCxnSpPr/>
          <p:nvPr/>
        </p:nvCxnSpPr>
        <p:spPr>
          <a:xfrm>
            <a:off x="7466276" y="1038193"/>
            <a:ext cx="201724" cy="635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7130270" y="730416"/>
            <a:ext cx="1741887" cy="369332"/>
          </a:xfrm>
          <a:prstGeom prst="rect">
            <a:avLst/>
          </a:prstGeom>
          <a:noFill/>
        </p:spPr>
        <p:txBody>
          <a:bodyPr wrap="none" rtlCol="0">
            <a:spAutoFit/>
          </a:bodyPr>
          <a:lstStyle/>
          <a:p>
            <a:r>
              <a:rPr lang="it-IT" dirty="0" err="1" smtClean="0"/>
              <a:t>Dispersion</a:t>
            </a:r>
            <a:r>
              <a:rPr lang="it-IT" dirty="0" smtClean="0"/>
              <a:t> curve</a:t>
            </a:r>
            <a:endParaRPr lang="it-IT" dirty="0"/>
          </a:p>
        </p:txBody>
      </p:sp>
      <p:sp>
        <p:nvSpPr>
          <p:cNvPr id="28" name="Parentesi graffa chiusa 27"/>
          <p:cNvSpPr/>
          <p:nvPr/>
        </p:nvSpPr>
        <p:spPr>
          <a:xfrm rot="3561856">
            <a:off x="7116697" y="967117"/>
            <a:ext cx="446724" cy="271651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dirty="0"/>
          </a:p>
        </p:txBody>
      </p:sp>
      <p:sp>
        <p:nvSpPr>
          <p:cNvPr id="29" name="CasellaDiTesto 28"/>
          <p:cNvSpPr txBox="1"/>
          <p:nvPr/>
        </p:nvSpPr>
        <p:spPr>
          <a:xfrm>
            <a:off x="7164358" y="2421266"/>
            <a:ext cx="1397969" cy="584775"/>
          </a:xfrm>
          <a:prstGeom prst="rect">
            <a:avLst/>
          </a:prstGeom>
          <a:noFill/>
        </p:spPr>
        <p:txBody>
          <a:bodyPr wrap="square" rtlCol="0">
            <a:spAutoFit/>
          </a:bodyPr>
          <a:lstStyle/>
          <a:p>
            <a:r>
              <a:rPr lang="it-IT" sz="1600" dirty="0" smtClean="0"/>
              <a:t>Multi </a:t>
            </a:r>
            <a:r>
              <a:rPr lang="it-IT" sz="1600" dirty="0" err="1" smtClean="0"/>
              <a:t>cell</a:t>
            </a:r>
            <a:r>
              <a:rPr lang="it-IT" sz="1600" dirty="0" smtClean="0"/>
              <a:t> </a:t>
            </a:r>
            <a:r>
              <a:rPr lang="it-IT" sz="1600" dirty="0" err="1" smtClean="0"/>
              <a:t>cavity</a:t>
            </a:r>
            <a:r>
              <a:rPr lang="it-IT" sz="1600" dirty="0" smtClean="0"/>
              <a:t> </a:t>
            </a:r>
            <a:r>
              <a:rPr lang="it-IT" sz="1600" dirty="0" err="1" smtClean="0"/>
              <a:t>modes</a:t>
            </a:r>
            <a:endParaRPr lang="it-IT" sz="1600" dirty="0"/>
          </a:p>
        </p:txBody>
      </p:sp>
    </p:spTree>
    <p:extLst>
      <p:ext uri="{BB962C8B-B14F-4D97-AF65-F5344CB8AC3E}">
        <p14:creationId xmlns:p14="http://schemas.microsoft.com/office/powerpoint/2010/main" val="29408330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1000"/>
                                        <p:tgtEl>
                                          <p:spTgt spid="10"/>
                                        </p:tgtEl>
                                      </p:cBhvr>
                                    </p:animEffect>
                                    <p:anim calcmode="lin" valueType="num">
                                      <p:cBhvr>
                                        <p:cTn id="61" dur="1000" fill="hold"/>
                                        <p:tgtEl>
                                          <p:spTgt spid="10"/>
                                        </p:tgtEl>
                                        <p:attrNameLst>
                                          <p:attrName>ppt_x</p:attrName>
                                        </p:attrNameLst>
                                      </p:cBhvr>
                                      <p:tavLst>
                                        <p:tav tm="0">
                                          <p:val>
                                            <p:strVal val="#ppt_x"/>
                                          </p:val>
                                        </p:tav>
                                        <p:tav tm="100000">
                                          <p:val>
                                            <p:strVal val="#ppt_x"/>
                                          </p:val>
                                        </p:tav>
                                      </p:tavLst>
                                    </p:anim>
                                    <p:anim calcmode="lin" valueType="num">
                                      <p:cBhvr>
                                        <p:cTn id="6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par>
                                <p:cTn id="68" presetID="10" presetClass="entr" presetSubtype="0"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500"/>
                                        <p:tgtEl>
                                          <p:spTgt spid="30"/>
                                        </p:tgtEl>
                                      </p:cBhvr>
                                    </p:animEffect>
                                  </p:childTnLst>
                                </p:cTn>
                              </p:par>
                              <p:par>
                                <p:cTn id="71" presetID="10" presetClass="entr" presetSubtype="0"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500"/>
                                        <p:tgtEl>
                                          <p:spTgt spid="34"/>
                                        </p:tgtEl>
                                      </p:cBhvr>
                                    </p:animEffect>
                                  </p:childTnLst>
                                </p:cTn>
                              </p:par>
                              <p:par>
                                <p:cTn id="74" presetID="10" presetClass="entr" presetSubtype="0" fill="hold"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500"/>
                                        <p:tgtEl>
                                          <p:spTgt spid="49"/>
                                        </p:tgtEl>
                                      </p:cBhvr>
                                    </p:animEffect>
                                  </p:childTnLst>
                                </p:cTn>
                              </p:par>
                              <p:par>
                                <p:cTn id="85" presetID="10" presetClass="entr" presetSubtype="0" fill="hold" nodeType="with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fade">
                                      <p:cBhvr>
                                        <p:cTn id="87" dur="500"/>
                                        <p:tgtEl>
                                          <p:spTgt spid="47"/>
                                        </p:tgtEl>
                                      </p:cBhvr>
                                    </p:animEffect>
                                  </p:childTnLst>
                                </p:cTn>
                              </p:par>
                              <p:par>
                                <p:cTn id="88" presetID="10" presetClass="entr" presetSubtype="0" fill="hold"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500"/>
                                        <p:tgtEl>
                                          <p:spTgt spid="48"/>
                                        </p:tgtEl>
                                      </p:cBhvr>
                                    </p:animEffect>
                                  </p:childTnLst>
                                </p:cTn>
                              </p:par>
                              <p:par>
                                <p:cTn id="91" presetID="10" presetClass="entr" presetSubtype="0" fill="hold" nodeType="withEffect">
                                  <p:stCondLst>
                                    <p:cond delay="0"/>
                                  </p:stCondLst>
                                  <p:childTnLst>
                                    <p:set>
                                      <p:cBhvr>
                                        <p:cTn id="92" dur="1" fill="hold">
                                          <p:stCondLst>
                                            <p:cond delay="0"/>
                                          </p:stCondLst>
                                        </p:cTn>
                                        <p:tgtEl>
                                          <p:spTgt spid="50"/>
                                        </p:tgtEl>
                                        <p:attrNameLst>
                                          <p:attrName>style.visibility</p:attrName>
                                        </p:attrNameLst>
                                      </p:cBhvr>
                                      <p:to>
                                        <p:strVal val="visible"/>
                                      </p:to>
                                    </p:set>
                                    <p:animEffect transition="in" filter="fade">
                                      <p:cBhvr>
                                        <p:cTn id="93" dur="500"/>
                                        <p:tgtEl>
                                          <p:spTgt spid="50"/>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500"/>
                                        <p:tgtEl>
                                          <p:spTgt spid="51"/>
                                        </p:tgtEl>
                                      </p:cBhvr>
                                    </p:animEffect>
                                  </p:childTnLst>
                                </p:cTn>
                              </p:par>
                              <p:par>
                                <p:cTn id="97" presetID="10" presetClass="entr" presetSubtype="0" fill="hold" nodeType="with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fade">
                                      <p:cBhvr>
                                        <p:cTn id="99" dur="500"/>
                                        <p:tgtEl>
                                          <p:spTgt spid="4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2"/>
                                        </p:tgtEl>
                                        <p:attrNameLst>
                                          <p:attrName>style.visibility</p:attrName>
                                        </p:attrNameLst>
                                      </p:cBhvr>
                                      <p:to>
                                        <p:strVal val="visible"/>
                                      </p:to>
                                    </p:set>
                                    <p:animEffect transition="in" filter="fade">
                                      <p:cBhvr>
                                        <p:cTn id="102" dur="500"/>
                                        <p:tgtEl>
                                          <p:spTgt spid="42"/>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fade">
                                      <p:cBhvr>
                                        <p:cTn id="107" dur="500"/>
                                        <p:tgtEl>
                                          <p:spTgt spid="40"/>
                                        </p:tgtEl>
                                      </p:cBhvr>
                                    </p:animEffect>
                                  </p:childTnLst>
                                </p:cTn>
                              </p:par>
                              <p:par>
                                <p:cTn id="108" presetID="10" presetClass="entr" presetSubtype="0" fill="hold" nodeType="withEffect">
                                  <p:stCondLst>
                                    <p:cond delay="0"/>
                                  </p:stCondLst>
                                  <p:childTnLst>
                                    <p:set>
                                      <p:cBhvr>
                                        <p:cTn id="109" dur="1" fill="hold">
                                          <p:stCondLst>
                                            <p:cond delay="0"/>
                                          </p:stCondLst>
                                        </p:cTn>
                                        <p:tgtEl>
                                          <p:spTgt spid="101"/>
                                        </p:tgtEl>
                                        <p:attrNameLst>
                                          <p:attrName>style.visibility</p:attrName>
                                        </p:attrNameLst>
                                      </p:cBhvr>
                                      <p:to>
                                        <p:strVal val="visible"/>
                                      </p:to>
                                    </p:set>
                                    <p:animEffect transition="in" filter="fade">
                                      <p:cBhvr>
                                        <p:cTn id="110" dur="500"/>
                                        <p:tgtEl>
                                          <p:spTgt spid="101"/>
                                        </p:tgtEl>
                                      </p:cBhvr>
                                    </p:animEffect>
                                  </p:childTnLst>
                                </p:cTn>
                              </p:par>
                              <p:par>
                                <p:cTn id="111" presetID="10" presetClass="entr" presetSubtype="0" fill="hold" nodeType="with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fade">
                                      <p:cBhvr>
                                        <p:cTn id="113" dur="500"/>
                                        <p:tgtEl>
                                          <p:spTgt spid="73"/>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99"/>
                                        </p:tgtEl>
                                        <p:attrNameLst>
                                          <p:attrName>style.visibility</p:attrName>
                                        </p:attrNameLst>
                                      </p:cBhvr>
                                      <p:to>
                                        <p:strVal val="visible"/>
                                      </p:to>
                                    </p:set>
                                    <p:animEffect transition="in" filter="fade">
                                      <p:cBhvr>
                                        <p:cTn id="116" dur="500"/>
                                        <p:tgtEl>
                                          <p:spTgt spid="99"/>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00"/>
                                        </p:tgtEl>
                                        <p:attrNameLst>
                                          <p:attrName>style.visibility</p:attrName>
                                        </p:attrNameLst>
                                      </p:cBhvr>
                                      <p:to>
                                        <p:strVal val="visible"/>
                                      </p:to>
                                    </p:set>
                                    <p:animEffect transition="in" filter="fade">
                                      <p:cBhvr>
                                        <p:cTn id="119" dur="500"/>
                                        <p:tgtEl>
                                          <p:spTgt spid="100"/>
                                        </p:tgtEl>
                                      </p:cBhvr>
                                    </p:animEffect>
                                  </p:childTnLst>
                                </p:cTn>
                              </p:par>
                              <p:par>
                                <p:cTn id="120" presetID="10" presetClass="entr" presetSubtype="0" fill="hold" nodeType="withEffect">
                                  <p:stCondLst>
                                    <p:cond delay="0"/>
                                  </p:stCondLst>
                                  <p:childTnLst>
                                    <p:set>
                                      <p:cBhvr>
                                        <p:cTn id="121" dur="1" fill="hold">
                                          <p:stCondLst>
                                            <p:cond delay="0"/>
                                          </p:stCondLst>
                                        </p:cTn>
                                        <p:tgtEl>
                                          <p:spTgt spid="75"/>
                                        </p:tgtEl>
                                        <p:attrNameLst>
                                          <p:attrName>style.visibility</p:attrName>
                                        </p:attrNameLst>
                                      </p:cBhvr>
                                      <p:to>
                                        <p:strVal val="visible"/>
                                      </p:to>
                                    </p:set>
                                    <p:animEffect transition="in" filter="fade">
                                      <p:cBhvr>
                                        <p:cTn id="122" dur="500"/>
                                        <p:tgtEl>
                                          <p:spTgt spid="75"/>
                                        </p:tgtEl>
                                      </p:cBhvr>
                                    </p:animEffect>
                                  </p:childTnLst>
                                </p:cTn>
                              </p:par>
                            </p:childTnLst>
                          </p:cTn>
                        </p:par>
                      </p:childTnLst>
                    </p:cTn>
                  </p:par>
                  <p:par>
                    <p:cTn id="123" fill="hold">
                      <p:stCondLst>
                        <p:cond delay="indefinite"/>
                      </p:stCondLst>
                      <p:childTnLst>
                        <p:par>
                          <p:cTn id="124" fill="hold">
                            <p:stCondLst>
                              <p:cond delay="0"/>
                            </p:stCondLst>
                            <p:childTnLst>
                              <p:par>
                                <p:cTn id="125" presetID="42" presetClass="path" presetSubtype="0" accel="50000" decel="50000" fill="hold" nodeType="clickEffect">
                                  <p:stCondLst>
                                    <p:cond delay="0"/>
                                  </p:stCondLst>
                                  <p:childTnLst>
                                    <p:animMotion origin="layout" path="M -4.44444E-6 1.11111E-6 L -4.44444E-6 -0.14468 " pathEditMode="relative" rAng="0" ptsTypes="AA">
                                      <p:cBhvr>
                                        <p:cTn id="126" dur="2000" fill="hold"/>
                                        <p:tgtEl>
                                          <p:spTgt spid="101"/>
                                        </p:tgtEl>
                                        <p:attrNameLst>
                                          <p:attrName>ppt_x</p:attrName>
                                          <p:attrName>ppt_y</p:attrName>
                                        </p:attrNameLst>
                                      </p:cBhvr>
                                      <p:rCtr x="0" y="-7245"/>
                                    </p:animMotion>
                                  </p:childTnLst>
                                </p:cTn>
                              </p:par>
                            </p:childTnLst>
                          </p:cTn>
                        </p:par>
                      </p:childTnLst>
                    </p:cTn>
                  </p:par>
                  <p:par>
                    <p:cTn id="127" fill="hold">
                      <p:stCondLst>
                        <p:cond delay="indefinite"/>
                      </p:stCondLst>
                      <p:childTnLst>
                        <p:par>
                          <p:cTn id="128" fill="hold">
                            <p:stCondLst>
                              <p:cond delay="0"/>
                            </p:stCondLst>
                            <p:childTnLst>
                              <p:par>
                                <p:cTn id="129" presetID="10" presetClass="exit" presetSubtype="0" fill="hold" nodeType="clickEffect">
                                  <p:stCondLst>
                                    <p:cond delay="0"/>
                                  </p:stCondLst>
                                  <p:childTnLst>
                                    <p:animEffect transition="out" filter="fade">
                                      <p:cBhvr>
                                        <p:cTn id="130" dur="500"/>
                                        <p:tgtEl>
                                          <p:spTgt spid="40"/>
                                        </p:tgtEl>
                                      </p:cBhvr>
                                    </p:animEffect>
                                    <p:set>
                                      <p:cBhvr>
                                        <p:cTn id="131" dur="1" fill="hold">
                                          <p:stCondLst>
                                            <p:cond delay="499"/>
                                          </p:stCondLst>
                                        </p:cTn>
                                        <p:tgtEl>
                                          <p:spTgt spid="40"/>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101"/>
                                        </p:tgtEl>
                                      </p:cBhvr>
                                    </p:animEffect>
                                    <p:set>
                                      <p:cBhvr>
                                        <p:cTn id="134" dur="1" fill="hold">
                                          <p:stCondLst>
                                            <p:cond delay="499"/>
                                          </p:stCondLst>
                                        </p:cTn>
                                        <p:tgtEl>
                                          <p:spTgt spid="101"/>
                                        </p:tgtEl>
                                        <p:attrNameLst>
                                          <p:attrName>style.visibility</p:attrName>
                                        </p:attrNameLst>
                                      </p:cBhvr>
                                      <p:to>
                                        <p:strVal val="hidden"/>
                                      </p:to>
                                    </p:set>
                                  </p:childTnLst>
                                </p:cTn>
                              </p:par>
                            </p:childTnLst>
                          </p:cTn>
                        </p:par>
                        <p:par>
                          <p:cTn id="135" fill="hold">
                            <p:stCondLst>
                              <p:cond delay="500"/>
                            </p:stCondLst>
                            <p:childTnLst>
                              <p:par>
                                <p:cTn id="136" presetID="10" presetClass="entr" presetSubtype="0" fill="hold" nodeType="afterEffect">
                                  <p:stCondLst>
                                    <p:cond delay="0"/>
                                  </p:stCondLst>
                                  <p:childTnLst>
                                    <p:set>
                                      <p:cBhvr>
                                        <p:cTn id="137" dur="1" fill="hold">
                                          <p:stCondLst>
                                            <p:cond delay="0"/>
                                          </p:stCondLst>
                                        </p:cTn>
                                        <p:tgtEl>
                                          <p:spTgt spid="41"/>
                                        </p:tgtEl>
                                        <p:attrNameLst>
                                          <p:attrName>style.visibility</p:attrName>
                                        </p:attrNameLst>
                                      </p:cBhvr>
                                      <p:to>
                                        <p:strVal val="visible"/>
                                      </p:to>
                                    </p:set>
                                    <p:animEffect transition="in" filter="fade">
                                      <p:cBhvr>
                                        <p:cTn id="138" dur="500"/>
                                        <p:tgtEl>
                                          <p:spTgt spid="41"/>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137"/>
                                        </p:tgtEl>
                                        <p:attrNameLst>
                                          <p:attrName>style.visibility</p:attrName>
                                        </p:attrNameLst>
                                      </p:cBhvr>
                                      <p:to>
                                        <p:strVal val="visible"/>
                                      </p:to>
                                    </p:set>
                                    <p:animEffect transition="in" filter="fade">
                                      <p:cBhvr>
                                        <p:cTn id="143" dur="500"/>
                                        <p:tgtEl>
                                          <p:spTgt spid="137"/>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36"/>
                                        </p:tgtEl>
                                        <p:attrNameLst>
                                          <p:attrName>style.visibility</p:attrName>
                                        </p:attrNameLst>
                                      </p:cBhvr>
                                      <p:to>
                                        <p:strVal val="visible"/>
                                      </p:to>
                                    </p:set>
                                    <p:animEffect transition="in" filter="fade">
                                      <p:cBhvr>
                                        <p:cTn id="146" dur="500"/>
                                        <p:tgtEl>
                                          <p:spTgt spid="136"/>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135"/>
                                        </p:tgtEl>
                                        <p:attrNameLst>
                                          <p:attrName>style.visibility</p:attrName>
                                        </p:attrNameLst>
                                      </p:cBhvr>
                                      <p:to>
                                        <p:strVal val="visible"/>
                                      </p:to>
                                    </p:set>
                                    <p:animEffect transition="in" filter="fade">
                                      <p:cBhvr>
                                        <p:cTn id="149" dur="500"/>
                                        <p:tgtEl>
                                          <p:spTgt spid="135"/>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98"/>
                                        </p:tgtEl>
                                        <p:attrNameLst>
                                          <p:attrName>style.visibility</p:attrName>
                                        </p:attrNameLst>
                                      </p:cBhvr>
                                      <p:to>
                                        <p:strVal val="visible"/>
                                      </p:to>
                                    </p:set>
                                    <p:animEffect transition="in" filter="fade">
                                      <p:cBhvr>
                                        <p:cTn id="152" dur="500"/>
                                        <p:tgtEl>
                                          <p:spTgt spid="98"/>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97"/>
                                        </p:tgtEl>
                                        <p:attrNameLst>
                                          <p:attrName>style.visibility</p:attrName>
                                        </p:attrNameLst>
                                      </p:cBhvr>
                                      <p:to>
                                        <p:strVal val="visible"/>
                                      </p:to>
                                    </p:set>
                                    <p:animEffect transition="in" filter="fade">
                                      <p:cBhvr>
                                        <p:cTn id="155" dur="500"/>
                                        <p:tgtEl>
                                          <p:spTgt spid="97"/>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96"/>
                                        </p:tgtEl>
                                        <p:attrNameLst>
                                          <p:attrName>style.visibility</p:attrName>
                                        </p:attrNameLst>
                                      </p:cBhvr>
                                      <p:to>
                                        <p:strVal val="visible"/>
                                      </p:to>
                                    </p:set>
                                    <p:animEffect transition="in" filter="fade">
                                      <p:cBhvr>
                                        <p:cTn id="158" dur="500"/>
                                        <p:tgtEl>
                                          <p:spTgt spid="96"/>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95"/>
                                        </p:tgtEl>
                                        <p:attrNameLst>
                                          <p:attrName>style.visibility</p:attrName>
                                        </p:attrNameLst>
                                      </p:cBhvr>
                                      <p:to>
                                        <p:strVal val="visible"/>
                                      </p:to>
                                    </p:set>
                                    <p:animEffect transition="in" filter="fade">
                                      <p:cBhvr>
                                        <p:cTn id="161" dur="500"/>
                                        <p:tgtEl>
                                          <p:spTgt spid="95"/>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5"/>
                                        </p:tgtEl>
                                        <p:attrNameLst>
                                          <p:attrName>style.visibility</p:attrName>
                                        </p:attrNameLst>
                                      </p:cBhvr>
                                      <p:to>
                                        <p:strVal val="visible"/>
                                      </p:to>
                                    </p:set>
                                    <p:animEffect transition="in" filter="fade">
                                      <p:cBhvr>
                                        <p:cTn id="164" dur="500"/>
                                        <p:tgtEl>
                                          <p:spTgt spid="5"/>
                                        </p:tgtEl>
                                      </p:cBhvr>
                                    </p:animEffect>
                                  </p:childTnLst>
                                </p:cTn>
                              </p:par>
                            </p:childTnLst>
                          </p:cTn>
                        </p:par>
                      </p:childTnLst>
                    </p:cTn>
                  </p:par>
                  <p:par>
                    <p:cTn id="165" fill="hold">
                      <p:stCondLst>
                        <p:cond delay="indefinite"/>
                      </p:stCondLst>
                      <p:childTnLst>
                        <p:par>
                          <p:cTn id="166" fill="hold">
                            <p:stCondLst>
                              <p:cond delay="0"/>
                            </p:stCondLst>
                            <p:childTnLst>
                              <p:par>
                                <p:cTn id="167" presetID="10" presetClass="entr" presetSubtype="0" fill="hold" grpId="0" nodeType="clickEffect">
                                  <p:stCondLst>
                                    <p:cond delay="0"/>
                                  </p:stCondLst>
                                  <p:childTnLst>
                                    <p:set>
                                      <p:cBhvr>
                                        <p:cTn id="168" dur="1" fill="hold">
                                          <p:stCondLst>
                                            <p:cond delay="0"/>
                                          </p:stCondLst>
                                        </p:cTn>
                                        <p:tgtEl>
                                          <p:spTgt spid="44"/>
                                        </p:tgtEl>
                                        <p:attrNameLst>
                                          <p:attrName>style.visibility</p:attrName>
                                        </p:attrNameLst>
                                      </p:cBhvr>
                                      <p:to>
                                        <p:strVal val="visible"/>
                                      </p:to>
                                    </p:set>
                                    <p:animEffect transition="in" filter="fade">
                                      <p:cBhvr>
                                        <p:cTn id="169" dur="500"/>
                                        <p:tgtEl>
                                          <p:spTgt spid="44"/>
                                        </p:tgtEl>
                                      </p:cBhvr>
                                    </p:animEffect>
                                  </p:childTnLst>
                                </p:cTn>
                              </p:par>
                              <p:par>
                                <p:cTn id="170" presetID="10" presetClass="entr" presetSubtype="0" fill="hold" nodeType="withEffect">
                                  <p:stCondLst>
                                    <p:cond delay="0"/>
                                  </p:stCondLst>
                                  <p:childTnLst>
                                    <p:set>
                                      <p:cBhvr>
                                        <p:cTn id="171" dur="1" fill="hold">
                                          <p:stCondLst>
                                            <p:cond delay="0"/>
                                          </p:stCondLst>
                                        </p:cTn>
                                        <p:tgtEl>
                                          <p:spTgt spid="61"/>
                                        </p:tgtEl>
                                        <p:attrNameLst>
                                          <p:attrName>style.visibility</p:attrName>
                                        </p:attrNameLst>
                                      </p:cBhvr>
                                      <p:to>
                                        <p:strVal val="visible"/>
                                      </p:to>
                                    </p:set>
                                    <p:animEffect transition="in" filter="fade">
                                      <p:cBhvr>
                                        <p:cTn id="172" dur="500"/>
                                        <p:tgtEl>
                                          <p:spTgt spid="61"/>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45"/>
                                        </p:tgtEl>
                                        <p:attrNameLst>
                                          <p:attrName>style.visibility</p:attrName>
                                        </p:attrNameLst>
                                      </p:cBhvr>
                                      <p:to>
                                        <p:strVal val="visible"/>
                                      </p:to>
                                    </p:set>
                                    <p:animEffect transition="in" filter="fade">
                                      <p:cBhvr>
                                        <p:cTn id="175" dur="500"/>
                                        <p:tgtEl>
                                          <p:spTgt spid="45"/>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46"/>
                                        </p:tgtEl>
                                        <p:attrNameLst>
                                          <p:attrName>style.visibility</p:attrName>
                                        </p:attrNameLst>
                                      </p:cBhvr>
                                      <p:to>
                                        <p:strVal val="visible"/>
                                      </p:to>
                                    </p:set>
                                    <p:animEffect transition="in" filter="fade">
                                      <p:cBhvr>
                                        <p:cTn id="178"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animBg="1"/>
      <p:bldP spid="19" grpId="0" animBg="1"/>
      <p:bldP spid="21" grpId="0" animBg="1"/>
      <p:bldP spid="22" grpId="0" animBg="1"/>
      <p:bldP spid="23" grpId="0" animBg="1"/>
      <p:bldP spid="25" grpId="0" animBg="1"/>
      <p:bldP spid="26" grpId="0" animBg="1"/>
      <p:bldP spid="39" grpId="0"/>
      <p:bldP spid="42" grpId="0"/>
      <p:bldP spid="51" grpId="0"/>
      <p:bldP spid="20" grpId="0" animBg="1"/>
      <p:bldP spid="24" grpId="0" animBg="1"/>
      <p:bldP spid="99" grpId="0"/>
      <p:bldP spid="100" grpId="0"/>
      <p:bldP spid="44" grpId="0" animBg="1"/>
      <p:bldP spid="45" grpId="0"/>
      <p:bldP spid="46" grpId="0"/>
      <p:bldP spid="5" grpId="0" animBg="1"/>
      <p:bldP spid="95" grpId="0" animBg="1"/>
      <p:bldP spid="96" grpId="0" animBg="1"/>
      <p:bldP spid="97" grpId="0" animBg="1"/>
      <p:bldP spid="98" grpId="0" animBg="1"/>
      <p:bldP spid="135" grpId="0" animBg="1"/>
      <p:bldP spid="136" grpId="0" animBg="1"/>
      <p:bldP spid="137" grpId="0" animBg="1"/>
      <p:bldP spid="12" grpId="0"/>
      <p:bldP spid="28" grpId="0" animBg="1"/>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50894" y="0"/>
            <a:ext cx="4515147" cy="523220"/>
          </a:xfrm>
          <a:prstGeom prst="rect">
            <a:avLst/>
          </a:prstGeom>
          <a:noFill/>
        </p:spPr>
        <p:txBody>
          <a:bodyPr wrap="none" rtlCol="0">
            <a:spAutoFit/>
          </a:bodyPr>
          <a:lstStyle/>
          <a:p>
            <a:r>
              <a:rPr lang="en-US" sz="2800" b="1" dirty="0" smtClean="0"/>
              <a:t>SCC STRUCTURES: EXAMPLES</a:t>
            </a:r>
            <a:endParaRPr lang="en-US" sz="2800" b="1" dirty="0"/>
          </a:p>
        </p:txBody>
      </p:sp>
      <p:sp>
        <p:nvSpPr>
          <p:cNvPr id="3" name="Rettangolo 2"/>
          <p:cNvSpPr/>
          <p:nvPr/>
        </p:nvSpPr>
        <p:spPr>
          <a:xfrm>
            <a:off x="171450" y="649070"/>
            <a:ext cx="4572000" cy="646331"/>
          </a:xfrm>
          <a:prstGeom prst="rect">
            <a:avLst/>
          </a:prstGeom>
        </p:spPr>
        <p:txBody>
          <a:bodyPr>
            <a:spAutoFit/>
          </a:bodyPr>
          <a:lstStyle/>
          <a:p>
            <a:r>
              <a:rPr lang="en-US" dirty="0"/>
              <a:t>Spallation Neutron Source Coupled Cavity </a:t>
            </a:r>
            <a:r>
              <a:rPr lang="en-US" dirty="0" smtClean="0"/>
              <a:t>Linac (protons)</a:t>
            </a:r>
            <a:endParaRPr lang="en-US" dirty="0"/>
          </a:p>
        </p:txBody>
      </p:sp>
      <p:pic>
        <p:nvPicPr>
          <p:cNvPr id="1607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1106" y="1295401"/>
            <a:ext cx="4219575" cy="917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Connettore 2 4"/>
          <p:cNvCxnSpPr>
            <a:stCxn id="7" idx="4"/>
          </p:cNvCxnSpPr>
          <p:nvPr/>
        </p:nvCxnSpPr>
        <p:spPr>
          <a:xfrm flipH="1">
            <a:off x="1733550" y="2033845"/>
            <a:ext cx="3135" cy="101785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7" name="Ovale 6"/>
          <p:cNvSpPr/>
          <p:nvPr/>
        </p:nvSpPr>
        <p:spPr>
          <a:xfrm>
            <a:off x="1421650" y="1403775"/>
            <a:ext cx="630070" cy="630070"/>
          </a:xfrm>
          <a:prstGeom prst="ellipse">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07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120" y="4761851"/>
            <a:ext cx="3480470" cy="1988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ttangolo 8"/>
          <p:cNvSpPr/>
          <p:nvPr/>
        </p:nvSpPr>
        <p:spPr>
          <a:xfrm>
            <a:off x="70552" y="3051703"/>
            <a:ext cx="4360681" cy="1169551"/>
          </a:xfrm>
          <a:prstGeom prst="rect">
            <a:avLst/>
          </a:prstGeom>
        </p:spPr>
        <p:txBody>
          <a:bodyPr wrap="square">
            <a:spAutoFit/>
          </a:bodyPr>
          <a:lstStyle/>
          <a:p>
            <a:pPr algn="just"/>
            <a:r>
              <a:rPr lang="en-US" sz="1400" dirty="0" smtClean="0"/>
              <a:t>4 </a:t>
            </a:r>
            <a:r>
              <a:rPr lang="en-US" sz="1400" dirty="0"/>
              <a:t>modules, each containing </a:t>
            </a:r>
            <a:r>
              <a:rPr lang="en-US" sz="1400" dirty="0" smtClean="0"/>
              <a:t>12 accelerator </a:t>
            </a:r>
            <a:r>
              <a:rPr lang="en-US" sz="1400" dirty="0"/>
              <a:t>segments </a:t>
            </a:r>
            <a:r>
              <a:rPr lang="en-US" sz="1400" dirty="0" smtClean="0"/>
              <a:t>CCL and </a:t>
            </a:r>
            <a:r>
              <a:rPr lang="en-US" sz="1400" dirty="0"/>
              <a:t>11 bridge </a:t>
            </a:r>
            <a:r>
              <a:rPr lang="en-US" sz="1400" dirty="0" smtClean="0"/>
              <a:t>couplers. The CCL </a:t>
            </a:r>
            <a:r>
              <a:rPr lang="en-US" sz="1400" dirty="0"/>
              <a:t>section is a RF Linac, operating at </a:t>
            </a:r>
            <a:r>
              <a:rPr lang="en-US" sz="1400" b="1" dirty="0"/>
              <a:t>805 MHz </a:t>
            </a:r>
            <a:r>
              <a:rPr lang="en-US" sz="1400" dirty="0" smtClean="0"/>
              <a:t>that accelerates </a:t>
            </a:r>
            <a:r>
              <a:rPr lang="en-US" sz="1400" dirty="0"/>
              <a:t>the beam </a:t>
            </a:r>
            <a:r>
              <a:rPr lang="en-US" sz="1400" b="1" dirty="0"/>
              <a:t>from 87 to 186 MeV </a:t>
            </a:r>
            <a:r>
              <a:rPr lang="en-US" sz="1400" dirty="0"/>
              <a:t>and has </a:t>
            </a:r>
            <a:r>
              <a:rPr lang="en-US" sz="1400" dirty="0" smtClean="0"/>
              <a:t>a physical </a:t>
            </a:r>
            <a:r>
              <a:rPr lang="en-US" sz="1400" dirty="0"/>
              <a:t>installed length of slightly over </a:t>
            </a:r>
            <a:r>
              <a:rPr lang="en-US" sz="1400" b="1" dirty="0"/>
              <a:t>55 meters.</a:t>
            </a:r>
          </a:p>
        </p:txBody>
      </p:sp>
      <p:pic>
        <p:nvPicPr>
          <p:cNvPr id="1607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8731" y="2719632"/>
            <a:ext cx="4334620" cy="1833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Parentesi graffa aperta 9"/>
          <p:cNvSpPr/>
          <p:nvPr/>
        </p:nvSpPr>
        <p:spPr>
          <a:xfrm rot="5400000">
            <a:off x="7448026" y="1895594"/>
            <a:ext cx="360040" cy="138395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asellaDiTesto 11"/>
          <p:cNvSpPr txBox="1"/>
          <p:nvPr/>
        </p:nvSpPr>
        <p:spPr>
          <a:xfrm>
            <a:off x="7130410" y="2056326"/>
            <a:ext cx="995272" cy="369332"/>
          </a:xfrm>
          <a:prstGeom prst="rect">
            <a:avLst/>
          </a:prstGeom>
          <a:noFill/>
        </p:spPr>
        <p:txBody>
          <a:bodyPr wrap="none" rtlCol="0">
            <a:spAutoFit/>
          </a:bodyPr>
          <a:lstStyle/>
          <a:p>
            <a:r>
              <a:rPr lang="en-US" dirty="0" smtClean="0"/>
              <a:t>segment</a:t>
            </a:r>
            <a:endParaRPr lang="en-US" dirty="0"/>
          </a:p>
        </p:txBody>
      </p:sp>
      <p:pic>
        <p:nvPicPr>
          <p:cNvPr id="1607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70112" y="4722805"/>
            <a:ext cx="3520596" cy="20669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Connettore 2 5"/>
          <p:cNvCxnSpPr/>
          <p:nvPr/>
        </p:nvCxnSpPr>
        <p:spPr>
          <a:xfrm flipV="1">
            <a:off x="4932050" y="5661310"/>
            <a:ext cx="2160300" cy="74438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3741990" y="6405699"/>
            <a:ext cx="1713482" cy="369332"/>
          </a:xfrm>
          <a:prstGeom prst="rect">
            <a:avLst/>
          </a:prstGeom>
          <a:noFill/>
        </p:spPr>
        <p:txBody>
          <a:bodyPr wrap="none" rtlCol="0">
            <a:spAutoFit/>
          </a:bodyPr>
          <a:lstStyle/>
          <a:p>
            <a:r>
              <a:rPr lang="en-US" dirty="0" smtClean="0"/>
              <a:t>Accelerating cell</a:t>
            </a:r>
            <a:endParaRPr lang="en-US" dirty="0"/>
          </a:p>
        </p:txBody>
      </p:sp>
      <p:cxnSp>
        <p:nvCxnSpPr>
          <p:cNvPr id="17" name="Connettore 2 16"/>
          <p:cNvCxnSpPr>
            <a:stCxn id="18" idx="2"/>
          </p:cNvCxnSpPr>
          <p:nvPr/>
        </p:nvCxnSpPr>
        <p:spPr>
          <a:xfrm>
            <a:off x="4433045" y="5134744"/>
            <a:ext cx="1507145" cy="31053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3741990" y="4765412"/>
            <a:ext cx="1382110" cy="369332"/>
          </a:xfrm>
          <a:prstGeom prst="rect">
            <a:avLst/>
          </a:prstGeom>
          <a:noFill/>
        </p:spPr>
        <p:txBody>
          <a:bodyPr wrap="none" rtlCol="0">
            <a:spAutoFit/>
          </a:bodyPr>
          <a:lstStyle/>
          <a:p>
            <a:r>
              <a:rPr lang="en-US" dirty="0" smtClean="0"/>
              <a:t>Coupling cell</a:t>
            </a:r>
            <a:endParaRPr lang="en-US" dirty="0"/>
          </a:p>
        </p:txBody>
      </p:sp>
    </p:spTree>
    <p:extLst>
      <p:ext uri="{BB962C8B-B14F-4D97-AF65-F5344CB8AC3E}">
        <p14:creationId xmlns:p14="http://schemas.microsoft.com/office/powerpoint/2010/main" val="350529585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18511" y="-15298"/>
            <a:ext cx="6614247" cy="584775"/>
          </a:xfrm>
          <a:prstGeom prst="rect">
            <a:avLst/>
          </a:prstGeom>
          <a:noFill/>
        </p:spPr>
        <p:txBody>
          <a:bodyPr wrap="none" rtlCol="0">
            <a:spAutoFit/>
          </a:bodyPr>
          <a:lstStyle/>
          <a:p>
            <a:r>
              <a:rPr lang="it-IT" sz="3200" b="1" dirty="0" smtClean="0"/>
              <a:t>TRAVELLING WAVE (TW) STRUCTURES</a:t>
            </a:r>
            <a:endParaRPr lang="en-US" sz="3200" b="1" dirty="0"/>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CasellaDiTesto 3"/>
          <p:cNvSpPr txBox="1"/>
          <p:nvPr/>
        </p:nvSpPr>
        <p:spPr>
          <a:xfrm>
            <a:off x="0" y="713464"/>
            <a:ext cx="5794219" cy="1815882"/>
          </a:xfrm>
          <a:prstGeom prst="rect">
            <a:avLst/>
          </a:prstGeom>
          <a:noFill/>
        </p:spPr>
        <p:txBody>
          <a:bodyPr wrap="square" rtlCol="0">
            <a:spAutoFit/>
          </a:bodyPr>
          <a:lstStyle/>
          <a:p>
            <a:pPr algn="just"/>
            <a:r>
              <a:rPr lang="en-US" sz="1400" dirty="0" smtClean="0">
                <a:sym typeface="Symbol"/>
              </a:rPr>
              <a:t></a:t>
            </a:r>
            <a:r>
              <a:rPr lang="en-US" sz="1400" dirty="0" smtClean="0"/>
              <a:t>To accelerate charged particles, the electromagnetic field must have an </a:t>
            </a:r>
            <a:r>
              <a:rPr lang="en-US" sz="1400" b="1" dirty="0" smtClean="0"/>
              <a:t>electric field along the direction of propagation of the particle</a:t>
            </a:r>
            <a:r>
              <a:rPr lang="en-US" sz="1400" dirty="0" smtClean="0"/>
              <a:t>. </a:t>
            </a:r>
          </a:p>
          <a:p>
            <a:pPr algn="just"/>
            <a:endParaRPr lang="en-US" sz="1400" dirty="0"/>
          </a:p>
          <a:p>
            <a:pPr algn="just"/>
            <a:r>
              <a:rPr lang="en-US" sz="1400" dirty="0">
                <a:sym typeface="Symbol"/>
              </a:rPr>
              <a:t></a:t>
            </a:r>
            <a:r>
              <a:rPr lang="en-US" sz="1400" dirty="0" smtClean="0"/>
              <a:t>The field has to be synchronous with the particle velocity.</a:t>
            </a:r>
          </a:p>
          <a:p>
            <a:pPr algn="just"/>
            <a:endParaRPr lang="en-US" sz="1400" dirty="0"/>
          </a:p>
          <a:p>
            <a:pPr algn="just"/>
            <a:r>
              <a:rPr lang="en-US" sz="1400" dirty="0" smtClean="0"/>
              <a:t> </a:t>
            </a:r>
            <a:r>
              <a:rPr lang="en-US" sz="1400" dirty="0" smtClean="0">
                <a:sym typeface="Symbol"/>
              </a:rPr>
              <a:t>Up to now we have analyzed the cases standing </a:t>
            </a:r>
            <a:r>
              <a:rPr lang="en-US" sz="1400" b="1" dirty="0" err="1" smtClean="0"/>
              <a:t>standing</a:t>
            </a:r>
            <a:r>
              <a:rPr lang="en-US" sz="1400" b="1" dirty="0" smtClean="0"/>
              <a:t> </a:t>
            </a:r>
            <a:r>
              <a:rPr lang="en-US" sz="1400" b="1" dirty="0"/>
              <a:t>wave (SW) </a:t>
            </a:r>
            <a:r>
              <a:rPr lang="en-US" sz="1400" dirty="0" smtClean="0"/>
              <a:t>structures in which the field has basically a given profile and oscillate in time (</a:t>
            </a:r>
            <a:r>
              <a:rPr lang="en-US" sz="1400" dirty="0"/>
              <a:t>as example in DTL or </a:t>
            </a:r>
            <a:r>
              <a:rPr lang="en-US" sz="1400" b="1" dirty="0" smtClean="0"/>
              <a:t>resonant cavities operating on the </a:t>
            </a:r>
            <a:r>
              <a:rPr lang="en-US" sz="1400" dirty="0" smtClean="0"/>
              <a:t>TM</a:t>
            </a:r>
            <a:r>
              <a:rPr lang="en-US" sz="1400" baseline="-25000" dirty="0" smtClean="0"/>
              <a:t>010</a:t>
            </a:r>
            <a:r>
              <a:rPr lang="en-US" sz="1400" dirty="0" smtClean="0"/>
              <a:t>-like). </a:t>
            </a:r>
          </a:p>
        </p:txBody>
      </p:sp>
      <p:pic>
        <p:nvPicPr>
          <p:cNvPr id="30725" name="Picture 5" descr="C:\Users\David\Desktop\MASTER LEZIONI\CAS_2016\slide_5.jpg"/>
          <p:cNvPicPr>
            <a:picLocks noChangeAspect="1" noChangeArrowheads="1"/>
          </p:cNvPicPr>
          <p:nvPr/>
        </p:nvPicPr>
        <p:blipFill rotWithShape="1">
          <a:blip r:embed="rId3">
            <a:extLst>
              <a:ext uri="{28A0092B-C50C-407E-A947-70E740481C1C}">
                <a14:useLocalDpi xmlns:a14="http://schemas.microsoft.com/office/drawing/2010/main" val="0"/>
              </a:ext>
            </a:extLst>
          </a:blip>
          <a:srcRect l="49066" t="27394" r="8935" b="43976"/>
          <a:stretch/>
        </p:blipFill>
        <p:spPr bwMode="auto">
          <a:xfrm>
            <a:off x="6385789" y="4234503"/>
            <a:ext cx="2245468" cy="1148004"/>
          </a:xfrm>
          <a:prstGeom prst="rect">
            <a:avLst/>
          </a:prstGeom>
          <a:noFill/>
          <a:extLst>
            <a:ext uri="{909E8E84-426E-40DD-AFC4-6F175D3DCCD1}">
              <a14:hiddenFill xmlns:a14="http://schemas.microsoft.com/office/drawing/2010/main">
                <a:solidFill>
                  <a:srgbClr val="FFFFFF"/>
                </a:solidFill>
              </a14:hiddenFill>
            </a:ext>
          </a:extLst>
        </p:spPr>
      </p:pic>
      <p:pic>
        <p:nvPicPr>
          <p:cNvPr id="30726" name="Picture 6" descr="C:\Users\David\Desktop\MASTER LEZIONI\CAS_2016\bnl2.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6351886" y="1127635"/>
            <a:ext cx="2506552" cy="885325"/>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Connettore 2 19"/>
          <p:cNvCxnSpPr/>
          <p:nvPr/>
        </p:nvCxnSpPr>
        <p:spPr>
          <a:xfrm>
            <a:off x="6549108" y="3131663"/>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flipV="1">
            <a:off x="6549108" y="2252560"/>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6197840" y="2140938"/>
            <a:ext cx="357790" cy="369332"/>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sp>
        <p:nvSpPr>
          <p:cNvPr id="27" name="CasellaDiTesto 26"/>
          <p:cNvSpPr txBox="1"/>
          <p:nvPr/>
        </p:nvSpPr>
        <p:spPr>
          <a:xfrm>
            <a:off x="8790128" y="2976045"/>
            <a:ext cx="276038" cy="369332"/>
          </a:xfrm>
          <a:prstGeom prst="rect">
            <a:avLst/>
          </a:prstGeom>
          <a:noFill/>
        </p:spPr>
        <p:txBody>
          <a:bodyPr wrap="none" rtlCol="0">
            <a:spAutoFit/>
          </a:bodyPr>
          <a:lstStyle/>
          <a:p>
            <a:r>
              <a:rPr lang="en-US" dirty="0" smtClean="0"/>
              <a:t>z</a:t>
            </a:r>
            <a:endParaRPr lang="en-US" dirty="0"/>
          </a:p>
        </p:txBody>
      </p:sp>
      <p:grpSp>
        <p:nvGrpSpPr>
          <p:cNvPr id="39" name="Gruppo 38"/>
          <p:cNvGrpSpPr/>
          <p:nvPr/>
        </p:nvGrpSpPr>
        <p:grpSpPr>
          <a:xfrm>
            <a:off x="6563496" y="2695878"/>
            <a:ext cx="2021988" cy="835961"/>
            <a:chOff x="6593840" y="904983"/>
            <a:chExt cx="2021988" cy="835961"/>
          </a:xfrm>
        </p:grpSpPr>
        <p:grpSp>
          <p:nvGrpSpPr>
            <p:cNvPr id="25" name="Gruppo 24"/>
            <p:cNvGrpSpPr/>
            <p:nvPr/>
          </p:nvGrpSpPr>
          <p:grpSpPr>
            <a:xfrm>
              <a:off x="6593840" y="944837"/>
              <a:ext cx="2021988" cy="796107"/>
              <a:chOff x="6593840" y="944837"/>
              <a:chExt cx="2021988" cy="796107"/>
            </a:xfrm>
          </p:grpSpPr>
          <p:sp>
            <p:nvSpPr>
              <p:cNvPr id="23" name="Figura a mano libera 22"/>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igura a mano libera 29"/>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igura a mano libera 32"/>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igura a mano libera 3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igura a mano libera 3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8" name="Ovale 27"/>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uppo 39"/>
          <p:cNvGrpSpPr/>
          <p:nvPr/>
        </p:nvGrpSpPr>
        <p:grpSpPr>
          <a:xfrm>
            <a:off x="6574833" y="2701758"/>
            <a:ext cx="2021988" cy="825888"/>
            <a:chOff x="6593840" y="901216"/>
            <a:chExt cx="2021988" cy="825888"/>
          </a:xfrm>
        </p:grpSpPr>
        <p:grpSp>
          <p:nvGrpSpPr>
            <p:cNvPr id="41" name="Gruppo 40"/>
            <p:cNvGrpSpPr/>
            <p:nvPr/>
          </p:nvGrpSpPr>
          <p:grpSpPr>
            <a:xfrm flipV="1">
              <a:off x="6593840" y="930997"/>
              <a:ext cx="2021988" cy="796107"/>
              <a:chOff x="6593840" y="944837"/>
              <a:chExt cx="2021988" cy="796107"/>
            </a:xfrm>
          </p:grpSpPr>
          <p:sp>
            <p:nvSpPr>
              <p:cNvPr id="42" name="Figura a mano libera 4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Figura a mano libera 4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Figura a mano libera 4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igura a mano libera 4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igura a mano libera 4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7" name="Ovale 46"/>
            <p:cNvSpPr/>
            <p:nvPr/>
          </p:nvSpPr>
          <p:spPr>
            <a:xfrm>
              <a:off x="7101953" y="901216"/>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7" name="Connettore 2 36"/>
          <p:cNvCxnSpPr/>
          <p:nvPr/>
        </p:nvCxnSpPr>
        <p:spPr>
          <a:xfrm>
            <a:off x="6826789" y="2482867"/>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9" name="Gruppo 48"/>
          <p:cNvGrpSpPr/>
          <p:nvPr/>
        </p:nvGrpSpPr>
        <p:grpSpPr>
          <a:xfrm>
            <a:off x="6558490" y="2709717"/>
            <a:ext cx="2021988" cy="822122"/>
            <a:chOff x="6567770" y="1746801"/>
            <a:chExt cx="2021988" cy="822122"/>
          </a:xfrm>
        </p:grpSpPr>
        <p:sp>
          <p:nvSpPr>
            <p:cNvPr id="48" name="Ovale 47"/>
            <p:cNvSpPr/>
            <p:nvPr/>
          </p:nvSpPr>
          <p:spPr>
            <a:xfrm>
              <a:off x="7519284" y="1746801"/>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uppo 52"/>
            <p:cNvGrpSpPr/>
            <p:nvPr/>
          </p:nvGrpSpPr>
          <p:grpSpPr>
            <a:xfrm>
              <a:off x="6567770" y="1772816"/>
              <a:ext cx="2021988" cy="796107"/>
              <a:chOff x="6593840" y="944837"/>
              <a:chExt cx="2021988" cy="796107"/>
            </a:xfrm>
          </p:grpSpPr>
          <p:sp>
            <p:nvSpPr>
              <p:cNvPr id="54" name="Figura a mano libera 53"/>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Figura a mano libera 54"/>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Figura a mano libera 55"/>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igura a mano libera 56"/>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Figura a mano libera 57"/>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50" name="CasellaDiTesto 49"/>
          <p:cNvSpPr txBox="1"/>
          <p:nvPr/>
        </p:nvSpPr>
        <p:spPr>
          <a:xfrm>
            <a:off x="6701896" y="2203653"/>
            <a:ext cx="1711494" cy="276999"/>
          </a:xfrm>
          <a:prstGeom prst="rect">
            <a:avLst/>
          </a:prstGeom>
          <a:noFill/>
        </p:spPr>
        <p:txBody>
          <a:bodyPr wrap="none" rtlCol="0">
            <a:spAutoFit/>
          </a:bodyPr>
          <a:lstStyle/>
          <a:p>
            <a:r>
              <a:rPr lang="en-US" sz="1200" dirty="0" smtClean="0"/>
              <a:t>Direction of propagation</a:t>
            </a:r>
            <a:endParaRPr lang="en-US" sz="1200" dirty="0"/>
          </a:p>
        </p:txBody>
      </p:sp>
      <p:cxnSp>
        <p:nvCxnSpPr>
          <p:cNvPr id="63" name="Connettore 2 62"/>
          <p:cNvCxnSpPr/>
          <p:nvPr/>
        </p:nvCxnSpPr>
        <p:spPr>
          <a:xfrm>
            <a:off x="6465495" y="6351637"/>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 name="Connettore 2 63"/>
          <p:cNvCxnSpPr/>
          <p:nvPr/>
        </p:nvCxnSpPr>
        <p:spPr>
          <a:xfrm flipV="1">
            <a:off x="6468396" y="5466309"/>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6117128" y="5354687"/>
            <a:ext cx="357790" cy="369332"/>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sp>
        <p:nvSpPr>
          <p:cNvPr id="66" name="CasellaDiTesto 65"/>
          <p:cNvSpPr txBox="1"/>
          <p:nvPr/>
        </p:nvSpPr>
        <p:spPr>
          <a:xfrm>
            <a:off x="8706515" y="6196019"/>
            <a:ext cx="276038" cy="369332"/>
          </a:xfrm>
          <a:prstGeom prst="rect">
            <a:avLst/>
          </a:prstGeom>
          <a:noFill/>
        </p:spPr>
        <p:txBody>
          <a:bodyPr wrap="none" rtlCol="0">
            <a:spAutoFit/>
          </a:bodyPr>
          <a:lstStyle/>
          <a:p>
            <a:r>
              <a:rPr lang="en-US" dirty="0" smtClean="0"/>
              <a:t>z</a:t>
            </a:r>
            <a:endParaRPr lang="en-US" dirty="0"/>
          </a:p>
        </p:txBody>
      </p:sp>
      <p:grpSp>
        <p:nvGrpSpPr>
          <p:cNvPr id="67" name="Gruppo 66"/>
          <p:cNvGrpSpPr/>
          <p:nvPr/>
        </p:nvGrpSpPr>
        <p:grpSpPr>
          <a:xfrm>
            <a:off x="6479883" y="5915852"/>
            <a:ext cx="2021988" cy="835961"/>
            <a:chOff x="6593840" y="904983"/>
            <a:chExt cx="2021988" cy="835961"/>
          </a:xfrm>
        </p:grpSpPr>
        <p:grpSp>
          <p:nvGrpSpPr>
            <p:cNvPr id="68" name="Gruppo 67"/>
            <p:cNvGrpSpPr/>
            <p:nvPr/>
          </p:nvGrpSpPr>
          <p:grpSpPr>
            <a:xfrm>
              <a:off x="6593840" y="944837"/>
              <a:ext cx="2021988" cy="796107"/>
              <a:chOff x="6593840" y="944837"/>
              <a:chExt cx="2021988" cy="796107"/>
            </a:xfrm>
          </p:grpSpPr>
          <p:sp>
            <p:nvSpPr>
              <p:cNvPr id="70" name="Figura a mano libera 6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Figura a mano libera 7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Figura a mano libera 7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igura a mano libera 7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Figura a mano libera 7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69" name="Ovale 68"/>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Freccia in giù 58"/>
          <p:cNvSpPr/>
          <p:nvPr/>
        </p:nvSpPr>
        <p:spPr>
          <a:xfrm>
            <a:off x="6517894" y="928761"/>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CasellaDiTesto 59"/>
          <p:cNvSpPr txBox="1"/>
          <p:nvPr/>
        </p:nvSpPr>
        <p:spPr>
          <a:xfrm>
            <a:off x="6308542" y="491895"/>
            <a:ext cx="643125" cy="369332"/>
          </a:xfrm>
          <a:prstGeom prst="rect">
            <a:avLst/>
          </a:prstGeom>
          <a:noFill/>
        </p:spPr>
        <p:txBody>
          <a:bodyPr wrap="none" rtlCol="0">
            <a:spAutoFit/>
          </a:bodyPr>
          <a:lstStyle/>
          <a:p>
            <a:r>
              <a:rPr lang="en-US" dirty="0" smtClean="0"/>
              <a:t>P</a:t>
            </a:r>
            <a:r>
              <a:rPr lang="en-US" baseline="-25000" dirty="0" smtClean="0"/>
              <a:t> RF in</a:t>
            </a:r>
            <a:endParaRPr lang="en-US" baseline="-25000" dirty="0"/>
          </a:p>
        </p:txBody>
      </p:sp>
      <p:sp>
        <p:nvSpPr>
          <p:cNvPr id="61" name="Freccia in giù 60"/>
          <p:cNvSpPr/>
          <p:nvPr/>
        </p:nvSpPr>
        <p:spPr>
          <a:xfrm>
            <a:off x="6596775" y="4083723"/>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CasellaDiTesto 61"/>
          <p:cNvSpPr txBox="1"/>
          <p:nvPr/>
        </p:nvSpPr>
        <p:spPr>
          <a:xfrm>
            <a:off x="6459431" y="3728374"/>
            <a:ext cx="643125" cy="369332"/>
          </a:xfrm>
          <a:prstGeom prst="rect">
            <a:avLst/>
          </a:prstGeom>
          <a:noFill/>
        </p:spPr>
        <p:txBody>
          <a:bodyPr wrap="none" rtlCol="0">
            <a:spAutoFit/>
          </a:bodyPr>
          <a:lstStyle/>
          <a:p>
            <a:r>
              <a:rPr lang="en-US" dirty="0" smtClean="0"/>
              <a:t>P</a:t>
            </a:r>
            <a:r>
              <a:rPr lang="en-US" baseline="-25000" dirty="0" smtClean="0"/>
              <a:t> RF in</a:t>
            </a:r>
            <a:endParaRPr lang="en-US" baseline="-25000" dirty="0"/>
          </a:p>
        </p:txBody>
      </p:sp>
      <p:sp>
        <p:nvSpPr>
          <p:cNvPr id="75" name="Freccia in giù 74"/>
          <p:cNvSpPr/>
          <p:nvPr/>
        </p:nvSpPr>
        <p:spPr>
          <a:xfrm flipV="1">
            <a:off x="8204806" y="4057056"/>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CasellaDiTesto 75"/>
          <p:cNvSpPr txBox="1"/>
          <p:nvPr/>
        </p:nvSpPr>
        <p:spPr>
          <a:xfrm>
            <a:off x="7786809" y="3697016"/>
            <a:ext cx="740908" cy="369332"/>
          </a:xfrm>
          <a:prstGeom prst="rect">
            <a:avLst/>
          </a:prstGeom>
          <a:noFill/>
        </p:spPr>
        <p:txBody>
          <a:bodyPr wrap="none" rtlCol="0">
            <a:spAutoFit/>
          </a:bodyPr>
          <a:lstStyle/>
          <a:p>
            <a:r>
              <a:rPr lang="en-US" dirty="0" smtClean="0"/>
              <a:t>P</a:t>
            </a:r>
            <a:r>
              <a:rPr lang="en-US" baseline="-25000" dirty="0" smtClean="0"/>
              <a:t> RF out</a:t>
            </a:r>
            <a:endParaRPr lang="en-US" baseline="-25000" dirty="0"/>
          </a:p>
        </p:txBody>
      </p:sp>
      <p:sp>
        <p:nvSpPr>
          <p:cNvPr id="77" name="Freccia in giù 76"/>
          <p:cNvSpPr/>
          <p:nvPr/>
        </p:nvSpPr>
        <p:spPr>
          <a:xfrm rot="16200000">
            <a:off x="7393933" y="4260484"/>
            <a:ext cx="144016" cy="72388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CasellaDiTesto 77"/>
          <p:cNvSpPr txBox="1"/>
          <p:nvPr/>
        </p:nvSpPr>
        <p:spPr>
          <a:xfrm>
            <a:off x="7144378" y="4206436"/>
            <a:ext cx="739305" cy="369332"/>
          </a:xfrm>
          <a:prstGeom prst="rect">
            <a:avLst/>
          </a:prstGeom>
          <a:noFill/>
        </p:spPr>
        <p:txBody>
          <a:bodyPr wrap="none" rtlCol="0">
            <a:spAutoFit/>
          </a:bodyPr>
          <a:lstStyle/>
          <a:p>
            <a:r>
              <a:rPr lang="en-US" dirty="0" smtClean="0"/>
              <a:t>P</a:t>
            </a:r>
            <a:r>
              <a:rPr lang="en-US" baseline="-25000" dirty="0" smtClean="0"/>
              <a:t> RF TW</a:t>
            </a:r>
            <a:endParaRPr lang="en-US" baseline="-25000" dirty="0"/>
          </a:p>
        </p:txBody>
      </p:sp>
      <p:graphicFrame>
        <p:nvGraphicFramePr>
          <p:cNvPr id="6" name="Oggetto 5"/>
          <p:cNvGraphicFramePr>
            <a:graphicFrameLocks noChangeAspect="1"/>
          </p:cNvGraphicFramePr>
          <p:nvPr>
            <p:extLst>
              <p:ext uri="{D42A27DB-BD31-4B8C-83A1-F6EECF244321}">
                <p14:modId xmlns:p14="http://schemas.microsoft.com/office/powerpoint/2010/main" val="3067442050"/>
              </p:ext>
            </p:extLst>
          </p:nvPr>
        </p:nvGraphicFramePr>
        <p:xfrm>
          <a:off x="1111250" y="3075894"/>
          <a:ext cx="2560638" cy="325438"/>
        </p:xfrm>
        <a:graphic>
          <a:graphicData uri="http://schemas.openxmlformats.org/presentationml/2006/ole">
            <mc:AlternateContent xmlns:mc="http://schemas.openxmlformats.org/markup-compatibility/2006">
              <mc:Choice xmlns:v="urn:schemas-microsoft-com:vml" Requires="v">
                <p:oleObj spid="_x0000_s153916" name="Equazione" r:id="rId5" imgW="1688760" imgH="215640" progId="Equation.3">
                  <p:embed/>
                </p:oleObj>
              </mc:Choice>
              <mc:Fallback>
                <p:oleObj name="Equazione" r:id="rId5" imgW="1688760" imgH="215640" progId="Equation.3">
                  <p:embed/>
                  <p:pic>
                    <p:nvPicPr>
                      <p:cNvPr id="0" name="Oggetto 22"/>
                      <p:cNvPicPr>
                        <a:picLocks noChangeAspect="1" noChangeArrowheads="1"/>
                      </p:cNvPicPr>
                      <p:nvPr/>
                    </p:nvPicPr>
                    <p:blipFill>
                      <a:blip r:embed="rId6"/>
                      <a:srcRect/>
                      <a:stretch>
                        <a:fillRect/>
                      </a:stretch>
                    </p:blipFill>
                    <p:spPr bwMode="auto">
                      <a:xfrm>
                        <a:off x="1111250" y="3075894"/>
                        <a:ext cx="2560638" cy="325438"/>
                      </a:xfrm>
                      <a:prstGeom prst="rect">
                        <a:avLst/>
                      </a:prstGeom>
                      <a:noFill/>
                      <a:ln>
                        <a:noFill/>
                      </a:ln>
                    </p:spPr>
                  </p:pic>
                </p:oleObj>
              </mc:Fallback>
            </mc:AlternateContent>
          </a:graphicData>
        </a:graphic>
      </p:graphicFrame>
      <p:sp>
        <p:nvSpPr>
          <p:cNvPr id="7" name="Parentesi graffa aperta 6"/>
          <p:cNvSpPr/>
          <p:nvPr/>
        </p:nvSpPr>
        <p:spPr>
          <a:xfrm rot="16200000">
            <a:off x="2198704" y="3181060"/>
            <a:ext cx="281063" cy="59910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CasellaDiTesto 78"/>
          <p:cNvSpPr txBox="1"/>
          <p:nvPr/>
        </p:nvSpPr>
        <p:spPr>
          <a:xfrm>
            <a:off x="1453" y="4380137"/>
            <a:ext cx="5920108" cy="2031325"/>
          </a:xfrm>
          <a:prstGeom prst="rect">
            <a:avLst/>
          </a:prstGeom>
          <a:noFill/>
        </p:spPr>
        <p:txBody>
          <a:bodyPr wrap="square" rtlCol="0">
            <a:spAutoFit/>
          </a:bodyPr>
          <a:lstStyle/>
          <a:p>
            <a:pPr algn="just"/>
            <a:r>
              <a:rPr lang="en-US" sz="1400" dirty="0" smtClean="0">
                <a:sym typeface="Symbol"/>
              </a:rPr>
              <a:t>There is another possibility to accelerate particles: </a:t>
            </a:r>
            <a:r>
              <a:rPr lang="en-US" sz="1400" dirty="0" smtClean="0"/>
              <a:t>using a </a:t>
            </a:r>
            <a:r>
              <a:rPr lang="en-US" sz="1400" b="1" dirty="0"/>
              <a:t>travelling wave (TW) </a:t>
            </a:r>
            <a:r>
              <a:rPr lang="en-US" sz="1400" dirty="0" smtClean="0"/>
              <a:t>structure in which the RF wave is </a:t>
            </a:r>
            <a:r>
              <a:rPr lang="en-US" sz="1400" b="1" dirty="0" smtClean="0"/>
              <a:t>co-propagating</a:t>
            </a:r>
            <a:r>
              <a:rPr lang="en-US" sz="1400" dirty="0" smtClean="0"/>
              <a:t> with the beam with a </a:t>
            </a:r>
            <a:r>
              <a:rPr lang="en-US" sz="1400" b="1" dirty="0" smtClean="0"/>
              <a:t>phase velocity equal to the beam velocity</a:t>
            </a:r>
            <a:r>
              <a:rPr lang="en-US" sz="1400" dirty="0" smtClean="0"/>
              <a:t>.</a:t>
            </a:r>
          </a:p>
          <a:p>
            <a:pPr algn="just"/>
            <a:endParaRPr lang="en-US" sz="1400" dirty="0" smtClean="0"/>
          </a:p>
          <a:p>
            <a:pPr algn="just"/>
            <a:endParaRPr lang="en-US" sz="1400" dirty="0"/>
          </a:p>
          <a:p>
            <a:pPr algn="just"/>
            <a:r>
              <a:rPr lang="en-US" sz="1400" dirty="0" smtClean="0">
                <a:sym typeface="Symbol"/>
              </a:rPr>
              <a:t>Typically these structures </a:t>
            </a:r>
            <a:r>
              <a:rPr lang="en-US" sz="1400" b="1" dirty="0" smtClean="0">
                <a:sym typeface="Symbol"/>
              </a:rPr>
              <a:t>are used for electrons </a:t>
            </a:r>
            <a:r>
              <a:rPr lang="en-US" sz="1400" dirty="0" smtClean="0">
                <a:sym typeface="Symbol"/>
              </a:rPr>
              <a:t>because in this case the </a:t>
            </a:r>
            <a:r>
              <a:rPr lang="en-US" sz="1400" b="1" dirty="0" smtClean="0">
                <a:sym typeface="Symbol"/>
              </a:rPr>
              <a:t>phase velocity can be constant </a:t>
            </a:r>
            <a:r>
              <a:rPr lang="en-US" sz="1400" dirty="0" smtClean="0">
                <a:sym typeface="Symbol"/>
              </a:rPr>
              <a:t>all over the structure and equal to c. On the other hand it is difficult to modulate the phase velocity itself very quickly for a low  particle that changes its velocity during acceleration.</a:t>
            </a:r>
            <a:endParaRPr lang="en-US" sz="1400" dirty="0"/>
          </a:p>
        </p:txBody>
      </p:sp>
      <p:sp>
        <p:nvSpPr>
          <p:cNvPr id="8" name="CasellaDiTesto 7"/>
          <p:cNvSpPr txBox="1"/>
          <p:nvPr/>
        </p:nvSpPr>
        <p:spPr>
          <a:xfrm>
            <a:off x="1754427" y="3666526"/>
            <a:ext cx="1169616" cy="338554"/>
          </a:xfrm>
          <a:prstGeom prst="rect">
            <a:avLst/>
          </a:prstGeom>
          <a:noFill/>
        </p:spPr>
        <p:txBody>
          <a:bodyPr wrap="none" rtlCol="0">
            <a:spAutoFit/>
          </a:bodyPr>
          <a:lstStyle/>
          <a:p>
            <a:r>
              <a:rPr lang="en-US" sz="1600" b="1" i="1" dirty="0"/>
              <a:t>f</a:t>
            </a:r>
            <a:r>
              <a:rPr lang="en-US" sz="1600" b="1" i="1" dirty="0" smtClean="0"/>
              <a:t>ield profile</a:t>
            </a:r>
            <a:endParaRPr lang="en-US" sz="1600" b="1" i="1" dirty="0"/>
          </a:p>
        </p:txBody>
      </p:sp>
      <p:sp>
        <p:nvSpPr>
          <p:cNvPr id="80" name="CasellaDiTesto 79"/>
          <p:cNvSpPr txBox="1"/>
          <p:nvPr/>
        </p:nvSpPr>
        <p:spPr>
          <a:xfrm>
            <a:off x="2413055" y="2585559"/>
            <a:ext cx="1518364" cy="338554"/>
          </a:xfrm>
          <a:prstGeom prst="rect">
            <a:avLst/>
          </a:prstGeom>
          <a:noFill/>
        </p:spPr>
        <p:txBody>
          <a:bodyPr wrap="none" rtlCol="0">
            <a:spAutoFit/>
          </a:bodyPr>
          <a:lstStyle/>
          <a:p>
            <a:r>
              <a:rPr lang="en-US" sz="1600" b="1" i="1" dirty="0" smtClean="0"/>
              <a:t>Time oscillation</a:t>
            </a:r>
            <a:endParaRPr lang="en-US" sz="1600" b="1" i="1" dirty="0"/>
          </a:p>
        </p:txBody>
      </p:sp>
      <p:sp>
        <p:nvSpPr>
          <p:cNvPr id="81" name="Parentesi graffa aperta 80"/>
          <p:cNvSpPr/>
          <p:nvPr/>
        </p:nvSpPr>
        <p:spPr>
          <a:xfrm rot="5400000">
            <a:off x="2953102" y="2557325"/>
            <a:ext cx="281065" cy="89866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1" name="Gruppo 10"/>
          <p:cNvGrpSpPr/>
          <p:nvPr/>
        </p:nvGrpSpPr>
        <p:grpSpPr>
          <a:xfrm>
            <a:off x="6576533" y="2717449"/>
            <a:ext cx="2021988" cy="828428"/>
            <a:chOff x="6370366" y="3905347"/>
            <a:chExt cx="2021988" cy="828428"/>
          </a:xfrm>
        </p:grpSpPr>
        <p:grpSp>
          <p:nvGrpSpPr>
            <p:cNvPr id="83" name="Gruppo 82"/>
            <p:cNvGrpSpPr/>
            <p:nvPr/>
          </p:nvGrpSpPr>
          <p:grpSpPr>
            <a:xfrm flipV="1">
              <a:off x="6370366" y="3937668"/>
              <a:ext cx="2021988" cy="796107"/>
              <a:chOff x="6593840" y="944837"/>
              <a:chExt cx="2021988" cy="796107"/>
            </a:xfrm>
          </p:grpSpPr>
          <p:sp>
            <p:nvSpPr>
              <p:cNvPr id="85" name="Figura a mano libera 84"/>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Figura a mano libera 85"/>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Figura a mano libera 86"/>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Figura a mano libera 87"/>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Figura a mano libera 88"/>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0" name="Ovale 89"/>
            <p:cNvSpPr/>
            <p:nvPr/>
          </p:nvSpPr>
          <p:spPr>
            <a:xfrm>
              <a:off x="7697191" y="3905347"/>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1" name="Gruppo 90"/>
          <p:cNvGrpSpPr/>
          <p:nvPr/>
        </p:nvGrpSpPr>
        <p:grpSpPr>
          <a:xfrm>
            <a:off x="6558490" y="2730493"/>
            <a:ext cx="2021988" cy="809619"/>
            <a:chOff x="6567770" y="1759304"/>
            <a:chExt cx="2021988" cy="809619"/>
          </a:xfrm>
        </p:grpSpPr>
        <p:sp>
          <p:nvSpPr>
            <p:cNvPr id="92" name="Ovale 91"/>
            <p:cNvSpPr/>
            <p:nvPr/>
          </p:nvSpPr>
          <p:spPr>
            <a:xfrm>
              <a:off x="8322746" y="1759304"/>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uppo 92"/>
            <p:cNvGrpSpPr/>
            <p:nvPr/>
          </p:nvGrpSpPr>
          <p:grpSpPr>
            <a:xfrm>
              <a:off x="6567770" y="1772816"/>
              <a:ext cx="2021988" cy="796107"/>
              <a:chOff x="6593840" y="944837"/>
              <a:chExt cx="2021988" cy="796107"/>
            </a:xfrm>
          </p:grpSpPr>
          <p:sp>
            <p:nvSpPr>
              <p:cNvPr id="94" name="Figura a mano libera 93"/>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Figura a mano libera 94"/>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Figura a mano libera 95"/>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Figura a mano libera 96"/>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Figura a mano libera 97"/>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13" name="Freccia in giù 12"/>
          <p:cNvSpPr/>
          <p:nvPr/>
        </p:nvSpPr>
        <p:spPr>
          <a:xfrm>
            <a:off x="2670375" y="4005080"/>
            <a:ext cx="599086" cy="2904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CasellaDiTesto 81"/>
          <p:cNvSpPr txBox="1"/>
          <p:nvPr/>
        </p:nvSpPr>
        <p:spPr>
          <a:xfrm>
            <a:off x="3983567" y="395298"/>
            <a:ext cx="1209370" cy="369332"/>
          </a:xfrm>
          <a:prstGeom prst="rect">
            <a:avLst/>
          </a:prstGeom>
          <a:noFill/>
        </p:spPr>
        <p:txBody>
          <a:bodyPr wrap="none" rtlCol="0">
            <a:spAutoFit/>
          </a:bodyPr>
          <a:lstStyle/>
          <a:p>
            <a:pPr algn="ctr"/>
            <a:r>
              <a:rPr lang="it-IT" b="1" i="1" dirty="0" smtClean="0"/>
              <a:t>(</a:t>
            </a:r>
            <a:r>
              <a:rPr lang="it-IT" b="1" i="1" dirty="0" err="1" smtClean="0"/>
              <a:t>electrons</a:t>
            </a:r>
            <a:r>
              <a:rPr lang="it-IT" b="1" i="1" dirty="0" smtClean="0"/>
              <a:t>)</a:t>
            </a:r>
            <a:endParaRPr lang="it-IT" b="1" i="1" dirty="0"/>
          </a:p>
        </p:txBody>
      </p:sp>
    </p:spTree>
    <p:extLst>
      <p:ext uri="{BB962C8B-B14F-4D97-AF65-F5344CB8AC3E}">
        <p14:creationId xmlns:p14="http://schemas.microsoft.com/office/powerpoint/2010/main" val="199967832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39"/>
                                        </p:tgtEl>
                                      </p:cBhvr>
                                    </p:animEffect>
                                    <p:set>
                                      <p:cBhvr>
                                        <p:cTn id="26" dur="1" fill="hold">
                                          <p:stCondLst>
                                            <p:cond delay="499"/>
                                          </p:stCondLst>
                                        </p:cTn>
                                        <p:tgtEl>
                                          <p:spTgt spid="39"/>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40"/>
                                        </p:tgtEl>
                                      </p:cBhvr>
                                    </p:animEffect>
                                    <p:set>
                                      <p:cBhvr>
                                        <p:cTn id="34" dur="1" fill="hold">
                                          <p:stCondLst>
                                            <p:cond delay="499"/>
                                          </p:stCondLst>
                                        </p:cTn>
                                        <p:tgtEl>
                                          <p:spTgt spid="40"/>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49"/>
                                        </p:tgtEl>
                                      </p:cBhvr>
                                    </p:animEffect>
                                    <p:set>
                                      <p:cBhvr>
                                        <p:cTn id="42" dur="1" fill="hold">
                                          <p:stCondLst>
                                            <p:cond delay="499"/>
                                          </p:stCondLst>
                                        </p:cTn>
                                        <p:tgtEl>
                                          <p:spTgt spid="49"/>
                                        </p:tgtEl>
                                        <p:attrNameLst>
                                          <p:attrName>style.visibility</p:attrName>
                                        </p:attrNameLst>
                                      </p:cBhvr>
                                      <p:to>
                                        <p:strVal val="hidden"/>
                                      </p:to>
                                    </p:set>
                                  </p:childTnLst>
                                </p:cTn>
                              </p:par>
                              <p:par>
                                <p:cTn id="43" presetID="10"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11"/>
                                        </p:tgtEl>
                                      </p:cBhvr>
                                    </p:animEffect>
                                    <p:set>
                                      <p:cBhvr>
                                        <p:cTn id="50" dur="1" fill="hold">
                                          <p:stCondLst>
                                            <p:cond delay="499"/>
                                          </p:stCondLst>
                                        </p:cTn>
                                        <p:tgtEl>
                                          <p:spTgt spid="11"/>
                                        </p:tgtEl>
                                        <p:attrNameLst>
                                          <p:attrName>style.visibility</p:attrName>
                                        </p:attrNameLst>
                                      </p:cBhvr>
                                      <p:to>
                                        <p:strVal val="hidden"/>
                                      </p:to>
                                    </p:set>
                                  </p:childTnLst>
                                </p:cTn>
                              </p:par>
                              <p:par>
                                <p:cTn id="51" presetID="10" presetClass="entr" presetSubtype="0" fill="hold" nodeType="with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fade">
                                      <p:cBhvr>
                                        <p:cTn id="53" dur="500"/>
                                        <p:tgtEl>
                                          <p:spTgt spid="9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par>
                                <p:cTn id="62" presetID="10" presetClass="entr" presetSubtype="0" fill="hold" nodeType="withEffect">
                                  <p:stCondLst>
                                    <p:cond delay="0"/>
                                  </p:stCondLst>
                                  <p:childTnLst>
                                    <p:set>
                                      <p:cBhvr>
                                        <p:cTn id="63" dur="1" fill="hold">
                                          <p:stCondLst>
                                            <p:cond delay="0"/>
                                          </p:stCondLst>
                                        </p:cTn>
                                        <p:tgtEl>
                                          <p:spTgt spid="30725"/>
                                        </p:tgtEl>
                                        <p:attrNameLst>
                                          <p:attrName>style.visibility</p:attrName>
                                        </p:attrNameLst>
                                      </p:cBhvr>
                                      <p:to>
                                        <p:strVal val="visible"/>
                                      </p:to>
                                    </p:set>
                                    <p:animEffect transition="in" filter="fade">
                                      <p:cBhvr>
                                        <p:cTn id="64" dur="500"/>
                                        <p:tgtEl>
                                          <p:spTgt spid="3072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500"/>
                                        <p:tgtEl>
                                          <p:spTgt spid="65"/>
                                        </p:tgtEl>
                                      </p:cBhvr>
                                    </p:animEffect>
                                  </p:childTnLst>
                                </p:cTn>
                              </p:par>
                              <p:par>
                                <p:cTn id="68" presetID="10" presetClass="entr" presetSubtype="0"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500"/>
                                        <p:tgtEl>
                                          <p:spTgt spid="6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fade">
                                      <p:cBhvr>
                                        <p:cTn id="73" dur="500"/>
                                        <p:tgtEl>
                                          <p:spTgt spid="66"/>
                                        </p:tgtEl>
                                      </p:cBhvr>
                                    </p:animEffect>
                                  </p:childTnLst>
                                </p:cTn>
                              </p:par>
                              <p:par>
                                <p:cTn id="74" presetID="10" presetClass="entr" presetSubtype="0" fill="hold"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500"/>
                                        <p:tgtEl>
                                          <p:spTgt spid="63"/>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fade">
                                      <p:cBhvr>
                                        <p:cTn id="81" dur="500"/>
                                        <p:tgtEl>
                                          <p:spTgt spid="62"/>
                                        </p:tgtEl>
                                      </p:cBhvr>
                                    </p:animEffect>
                                  </p:childTnLst>
                                </p:cTn>
                              </p:par>
                            </p:childTnLst>
                          </p:cTn>
                        </p:par>
                        <p:par>
                          <p:cTn id="82" fill="hold">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61"/>
                                        </p:tgtEl>
                                        <p:attrNameLst>
                                          <p:attrName>style.visibility</p:attrName>
                                        </p:attrNameLst>
                                      </p:cBhvr>
                                      <p:to>
                                        <p:strVal val="visible"/>
                                      </p:to>
                                    </p:set>
                                    <p:animEffect transition="in" filter="fade">
                                      <p:cBhvr>
                                        <p:cTn id="85" dur="500"/>
                                        <p:tgtEl>
                                          <p:spTgt spid="61"/>
                                        </p:tgtEl>
                                      </p:cBhvr>
                                    </p:animEffect>
                                  </p:childTnLst>
                                </p:cTn>
                              </p:par>
                            </p:childTnLst>
                          </p:cTn>
                        </p:par>
                        <p:par>
                          <p:cTn id="86" fill="hold">
                            <p:stCondLst>
                              <p:cond delay="1000"/>
                            </p:stCondLst>
                            <p:childTnLst>
                              <p:par>
                                <p:cTn id="87" presetID="10" presetClass="entr" presetSubtype="0" fill="hold" grpId="0" nodeType="afterEffect">
                                  <p:stCondLst>
                                    <p:cond delay="0"/>
                                  </p:stCondLst>
                                  <p:childTnLst>
                                    <p:set>
                                      <p:cBhvr>
                                        <p:cTn id="88" dur="1" fill="hold">
                                          <p:stCondLst>
                                            <p:cond delay="0"/>
                                          </p:stCondLst>
                                        </p:cTn>
                                        <p:tgtEl>
                                          <p:spTgt spid="78"/>
                                        </p:tgtEl>
                                        <p:attrNameLst>
                                          <p:attrName>style.visibility</p:attrName>
                                        </p:attrNameLst>
                                      </p:cBhvr>
                                      <p:to>
                                        <p:strVal val="visible"/>
                                      </p:to>
                                    </p:set>
                                    <p:animEffect transition="in" filter="fade">
                                      <p:cBhvr>
                                        <p:cTn id="89" dur="500"/>
                                        <p:tgtEl>
                                          <p:spTgt spid="78"/>
                                        </p:tgtEl>
                                      </p:cBhvr>
                                    </p:animEffect>
                                  </p:childTnLst>
                                </p:cTn>
                              </p:par>
                            </p:childTnLst>
                          </p:cTn>
                        </p:par>
                        <p:par>
                          <p:cTn id="90" fill="hold">
                            <p:stCondLst>
                              <p:cond delay="15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20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2500"/>
                            </p:stCondLst>
                            <p:childTnLst>
                              <p:par>
                                <p:cTn id="99" presetID="10" presetClass="entr" presetSubtype="0" fill="hold" grpId="0" nodeType="afterEffect">
                                  <p:stCondLst>
                                    <p:cond delay="0"/>
                                  </p:stCondLst>
                                  <p:childTnLst>
                                    <p:set>
                                      <p:cBhvr>
                                        <p:cTn id="100" dur="1" fill="hold">
                                          <p:stCondLst>
                                            <p:cond delay="0"/>
                                          </p:stCondLst>
                                        </p:cTn>
                                        <p:tgtEl>
                                          <p:spTgt spid="75"/>
                                        </p:tgtEl>
                                        <p:attrNameLst>
                                          <p:attrName>style.visibility</p:attrName>
                                        </p:attrNameLst>
                                      </p:cBhvr>
                                      <p:to>
                                        <p:strVal val="visible"/>
                                      </p:to>
                                    </p:set>
                                    <p:animEffect transition="in" filter="fade">
                                      <p:cBhvr>
                                        <p:cTn id="101" dur="500"/>
                                        <p:tgtEl>
                                          <p:spTgt spid="75"/>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67"/>
                                        </p:tgtEl>
                                        <p:attrNameLst>
                                          <p:attrName>style.visibility</p:attrName>
                                        </p:attrNameLst>
                                      </p:cBhvr>
                                      <p:to>
                                        <p:strVal val="visible"/>
                                      </p:to>
                                    </p:set>
                                    <p:animEffect transition="in" filter="fade">
                                      <p:cBhvr>
                                        <p:cTn id="106" dur="500"/>
                                        <p:tgtEl>
                                          <p:spTgt spid="67"/>
                                        </p:tgtEl>
                                      </p:cBhvr>
                                    </p:animEffect>
                                  </p:childTnLst>
                                </p:cTn>
                              </p:par>
                            </p:childTnLst>
                          </p:cTn>
                        </p:par>
                        <p:par>
                          <p:cTn id="107" fill="hold">
                            <p:stCondLst>
                              <p:cond delay="500"/>
                            </p:stCondLst>
                            <p:childTnLst>
                              <p:par>
                                <p:cTn id="108" presetID="42" presetClass="path" presetSubtype="0" accel="50000" decel="50000" fill="hold" nodeType="afterEffect">
                                  <p:stCondLst>
                                    <p:cond delay="0"/>
                                  </p:stCondLst>
                                  <p:childTnLst>
                                    <p:animMotion origin="layout" path="M -1.66667E-6 -2.22222E-6 L 0.11806 -2.22222E-6 " pathEditMode="relative" rAng="0" ptsTypes="AA">
                                      <p:cBhvr>
                                        <p:cTn id="109" dur="2000" fill="hold"/>
                                        <p:tgtEl>
                                          <p:spTgt spid="67"/>
                                        </p:tgtEl>
                                        <p:attrNameLst>
                                          <p:attrName>ppt_x</p:attrName>
                                          <p:attrName>ppt_y</p:attrName>
                                        </p:attrNameLst>
                                      </p:cBhvr>
                                      <p:rCtr x="590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65" grpId="0"/>
      <p:bldP spid="66" grpId="0"/>
      <p:bldP spid="59" grpId="0" animBg="1"/>
      <p:bldP spid="60" grpId="0"/>
      <p:bldP spid="61" grpId="0" animBg="1"/>
      <p:bldP spid="62" grpId="0"/>
      <p:bldP spid="75" grpId="0" animBg="1"/>
      <p:bldP spid="76" grpId="0"/>
      <p:bldP spid="77" grpId="0" animBg="1"/>
      <p:bldP spid="78" grpId="0"/>
      <p:bldP spid="79" grpId="0"/>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20" name="Figura a mano libera 25619"/>
          <p:cNvSpPr/>
          <p:nvPr/>
        </p:nvSpPr>
        <p:spPr>
          <a:xfrm>
            <a:off x="5514392" y="2069411"/>
            <a:ext cx="2771192" cy="1959428"/>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Lst>
            <a:ahLst/>
            <a:cxnLst>
              <a:cxn ang="0">
                <a:pos x="connsiteX0" y="connsiteY0"/>
              </a:cxn>
              <a:cxn ang="0">
                <a:pos x="connsiteX1" y="connsiteY1"/>
              </a:cxn>
            </a:cxnLst>
            <a:rect l="l" t="t" r="r" b="b"/>
            <a:pathLst>
              <a:path w="2771192" h="1959428">
                <a:moveTo>
                  <a:pt x="0" y="1959428"/>
                </a:moveTo>
                <a:cubicBezTo>
                  <a:pt x="1013148" y="1937656"/>
                  <a:pt x="2315546" y="460309"/>
                  <a:pt x="2771192" y="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CasellaDiTesto 1"/>
          <p:cNvSpPr txBox="1"/>
          <p:nvPr/>
        </p:nvSpPr>
        <p:spPr>
          <a:xfrm>
            <a:off x="6953" y="-56387"/>
            <a:ext cx="9163214" cy="507831"/>
          </a:xfrm>
          <a:prstGeom prst="rect">
            <a:avLst/>
          </a:prstGeom>
          <a:noFill/>
        </p:spPr>
        <p:txBody>
          <a:bodyPr wrap="none" rtlCol="0">
            <a:spAutoFit/>
          </a:bodyPr>
          <a:lstStyle/>
          <a:p>
            <a:r>
              <a:rPr lang="en-US" sz="2700" b="1" dirty="0" smtClean="0"/>
              <a:t>TW CAVITIES: CIRCULAR WAVEGUIDE AND DISPERSION CURVE </a:t>
            </a:r>
            <a:endParaRPr lang="en-US" sz="2700" b="1" dirty="0"/>
          </a:p>
        </p:txBody>
      </p:sp>
      <p:sp>
        <p:nvSpPr>
          <p:cNvPr id="3" name="Text Box 3"/>
          <p:cNvSpPr txBox="1">
            <a:spLocks noChangeArrowheads="1"/>
          </p:cNvSpPr>
          <p:nvPr/>
        </p:nvSpPr>
        <p:spPr bwMode="auto">
          <a:xfrm>
            <a:off x="-3381" y="709111"/>
            <a:ext cx="8991242" cy="738664"/>
          </a:xfrm>
          <a:prstGeom prst="rect">
            <a:avLst/>
          </a:prstGeom>
          <a:solidFill>
            <a:schemeClr val="bg1"/>
          </a:solidFill>
          <a:ln w="9525">
            <a:noFill/>
            <a:miter lim="800000"/>
            <a:headEnd/>
            <a:tailEnd/>
          </a:ln>
          <a:effectLst/>
        </p:spPr>
        <p:txBody>
          <a:bodyPr wrap="square">
            <a:spAutoFit/>
          </a:bodyPr>
          <a:lstStyle/>
          <a:p>
            <a:pPr algn="just" eaLnBrk="1" hangingPunct="1"/>
            <a:r>
              <a:rPr lang="en-US" sz="1400" dirty="0" smtClean="0">
                <a:solidFill>
                  <a:srgbClr val="990033"/>
                </a:solidFill>
                <a:cs typeface="Times New Roman" pitchFamily="18" charset="0"/>
              </a:rPr>
              <a:t>In </a:t>
            </a:r>
            <a:r>
              <a:rPr lang="en-US" sz="1400" b="1" dirty="0" smtClean="0">
                <a:solidFill>
                  <a:srgbClr val="990033"/>
                </a:solidFill>
                <a:cs typeface="Times New Roman" pitchFamily="18" charset="0"/>
              </a:rPr>
              <a:t>TW structures</a:t>
            </a:r>
            <a:r>
              <a:rPr lang="en-US" sz="1400" dirty="0" smtClean="0">
                <a:solidFill>
                  <a:srgbClr val="990033"/>
                </a:solidFill>
                <a:cs typeface="Times New Roman" pitchFamily="18" charset="0"/>
              </a:rPr>
              <a:t> </a:t>
            </a:r>
            <a:r>
              <a:rPr lang="en-US" sz="1400" dirty="0">
                <a:solidFill>
                  <a:srgbClr val="990033"/>
                </a:solidFill>
                <a:cs typeface="Times New Roman" pitchFamily="18" charset="0"/>
              </a:rPr>
              <a:t>a</a:t>
            </a:r>
            <a:r>
              <a:rPr lang="en-US" sz="1400" dirty="0" smtClean="0">
                <a:solidFill>
                  <a:srgbClr val="990033"/>
                </a:solidFill>
                <a:cs typeface="Times New Roman" pitchFamily="18" charset="0"/>
              </a:rPr>
              <a:t>n </a:t>
            </a:r>
            <a:r>
              <a:rPr lang="en-US" sz="1400" dirty="0" err="1" smtClean="0">
                <a:solidFill>
                  <a:srgbClr val="990033"/>
                </a:solidFill>
                <a:cs typeface="Times New Roman" pitchFamily="18" charset="0"/>
              </a:rPr>
              <a:t>e.m</a:t>
            </a:r>
            <a:r>
              <a:rPr lang="en-US" sz="1400" dirty="0" smtClean="0">
                <a:solidFill>
                  <a:srgbClr val="990033"/>
                </a:solidFill>
                <a:cs typeface="Times New Roman" pitchFamily="18" charset="0"/>
              </a:rPr>
              <a:t>. wave with </a:t>
            </a:r>
            <a:r>
              <a:rPr lang="en-US" sz="1400" b="1" dirty="0" smtClean="0">
                <a:solidFill>
                  <a:srgbClr val="990033"/>
                </a:solidFill>
                <a:cs typeface="Times New Roman" pitchFamily="18" charset="0"/>
              </a:rPr>
              <a:t>E</a:t>
            </a:r>
            <a:r>
              <a:rPr lang="en-US" sz="1400" b="1" baseline="-25000" dirty="0" smtClean="0">
                <a:solidFill>
                  <a:srgbClr val="990033"/>
                </a:solidFill>
                <a:cs typeface="Times New Roman" pitchFamily="18" charset="0"/>
              </a:rPr>
              <a:t>z</a:t>
            </a:r>
            <a:r>
              <a:rPr lang="en-US" sz="1400" b="1" dirty="0" smtClean="0">
                <a:solidFill>
                  <a:srgbClr val="990033"/>
                </a:solidFill>
                <a:cs typeface="Times New Roman" pitchFamily="18" charset="0"/>
                <a:sym typeface="Symbol"/>
              </a:rPr>
              <a:t>0</a:t>
            </a:r>
            <a:r>
              <a:rPr lang="en-US" sz="1400" dirty="0" smtClean="0">
                <a:solidFill>
                  <a:srgbClr val="990033"/>
                </a:solidFill>
                <a:cs typeface="Times New Roman" pitchFamily="18" charset="0"/>
                <a:sym typeface="Symbol"/>
              </a:rPr>
              <a:t> </a:t>
            </a:r>
            <a:r>
              <a:rPr lang="en-US" sz="1400" dirty="0" smtClean="0">
                <a:solidFill>
                  <a:srgbClr val="990033"/>
                </a:solidFill>
                <a:cs typeface="Times New Roman" pitchFamily="18" charset="0"/>
              </a:rPr>
              <a:t>travel together with the beam in a special guide in which the </a:t>
            </a:r>
            <a:r>
              <a:rPr lang="en-US" sz="1400" b="1" dirty="0" smtClean="0">
                <a:solidFill>
                  <a:srgbClr val="990033"/>
                </a:solidFill>
                <a:cs typeface="Times New Roman" pitchFamily="18" charset="0"/>
              </a:rPr>
              <a:t>phase velocity of the wave matches the particle velocity (v)</a:t>
            </a:r>
            <a:r>
              <a:rPr lang="en-US" sz="1400" dirty="0" smtClean="0">
                <a:solidFill>
                  <a:srgbClr val="990033"/>
                </a:solidFill>
                <a:cs typeface="Times New Roman" pitchFamily="18" charset="0"/>
              </a:rPr>
              <a:t>.  In this case the beam absorbs energy from the wave and it is </a:t>
            </a:r>
            <a:r>
              <a:rPr lang="en-US" sz="1400" b="1" dirty="0" smtClean="0">
                <a:solidFill>
                  <a:srgbClr val="990033"/>
                </a:solidFill>
                <a:cs typeface="Times New Roman" pitchFamily="18" charset="0"/>
              </a:rPr>
              <a:t>continuously accelerated</a:t>
            </a:r>
            <a:r>
              <a:rPr lang="en-US" sz="1400" dirty="0" smtClean="0">
                <a:solidFill>
                  <a:srgbClr val="990033"/>
                </a:solidFill>
                <a:cs typeface="Times New Roman" pitchFamily="18" charset="0"/>
              </a:rPr>
              <a:t>.</a:t>
            </a:r>
          </a:p>
        </p:txBody>
      </p:sp>
      <p:sp>
        <p:nvSpPr>
          <p:cNvPr id="4" name="Text Box 5"/>
          <p:cNvSpPr txBox="1">
            <a:spLocks noChangeArrowheads="1"/>
          </p:cNvSpPr>
          <p:nvPr/>
        </p:nvSpPr>
        <p:spPr bwMode="auto">
          <a:xfrm>
            <a:off x="6953" y="4204892"/>
            <a:ext cx="4294459" cy="1600438"/>
          </a:xfrm>
          <a:prstGeom prst="rect">
            <a:avLst/>
          </a:prstGeom>
          <a:solidFill>
            <a:schemeClr val="bg1"/>
          </a:solidFill>
          <a:ln w="9525">
            <a:noFill/>
            <a:miter lim="800000"/>
            <a:headEnd/>
            <a:tailEnd/>
          </a:ln>
          <a:effectLst/>
        </p:spPr>
        <p:txBody>
          <a:bodyPr wrap="square">
            <a:spAutoFit/>
          </a:bodyPr>
          <a:lstStyle/>
          <a:p>
            <a:pPr algn="just"/>
            <a:r>
              <a:rPr lang="en-US" sz="1400" dirty="0" smtClean="0">
                <a:solidFill>
                  <a:srgbClr val="990033"/>
                </a:solidFill>
              </a:rPr>
              <a:t>As example if we consider a simple circular waveguide the </a:t>
            </a:r>
            <a:r>
              <a:rPr lang="en-US" sz="1400" dirty="0">
                <a:solidFill>
                  <a:srgbClr val="990033"/>
                </a:solidFill>
              </a:rPr>
              <a:t>first propagating mode </a:t>
            </a:r>
            <a:r>
              <a:rPr lang="en-US" sz="1400" dirty="0">
                <a:solidFill>
                  <a:srgbClr val="990033"/>
                </a:solidFill>
                <a:cs typeface="Times New Roman" pitchFamily="18" charset="0"/>
              </a:rPr>
              <a:t>with </a:t>
            </a:r>
            <a:r>
              <a:rPr lang="en-US" sz="1400" b="1" dirty="0">
                <a:solidFill>
                  <a:srgbClr val="990033"/>
                </a:solidFill>
                <a:cs typeface="Times New Roman" pitchFamily="18" charset="0"/>
              </a:rPr>
              <a:t>E</a:t>
            </a:r>
            <a:r>
              <a:rPr lang="en-US" sz="1400" b="1" baseline="-25000" dirty="0">
                <a:solidFill>
                  <a:srgbClr val="990033"/>
                </a:solidFill>
                <a:cs typeface="Times New Roman" pitchFamily="18" charset="0"/>
              </a:rPr>
              <a:t>z</a:t>
            </a:r>
            <a:r>
              <a:rPr lang="en-US" sz="1400" b="1" dirty="0">
                <a:solidFill>
                  <a:srgbClr val="990033"/>
                </a:solidFill>
                <a:cs typeface="Times New Roman" pitchFamily="18" charset="0"/>
                <a:sym typeface="Symbol"/>
              </a:rPr>
              <a:t>0</a:t>
            </a:r>
            <a:r>
              <a:rPr lang="en-US" sz="1400" dirty="0">
                <a:solidFill>
                  <a:srgbClr val="990033"/>
                </a:solidFill>
                <a:cs typeface="Times New Roman" pitchFamily="18" charset="0"/>
                <a:sym typeface="Symbol"/>
              </a:rPr>
              <a:t> is the TM</a:t>
            </a:r>
            <a:r>
              <a:rPr lang="en-US" sz="1400" baseline="-25000" dirty="0">
                <a:solidFill>
                  <a:srgbClr val="990033"/>
                </a:solidFill>
                <a:cs typeface="Times New Roman" pitchFamily="18" charset="0"/>
                <a:sym typeface="Symbol"/>
              </a:rPr>
              <a:t>01</a:t>
            </a:r>
            <a:r>
              <a:rPr lang="en-US" sz="1400" dirty="0">
                <a:solidFill>
                  <a:srgbClr val="990033"/>
                </a:solidFill>
                <a:cs typeface="Times New Roman" pitchFamily="18" charset="0"/>
                <a:sym typeface="Symbol"/>
              </a:rPr>
              <a:t> </a:t>
            </a:r>
            <a:r>
              <a:rPr lang="en-US" sz="1400" dirty="0" smtClean="0">
                <a:solidFill>
                  <a:srgbClr val="990033"/>
                </a:solidFill>
                <a:cs typeface="Times New Roman" pitchFamily="18" charset="0"/>
                <a:sym typeface="Symbol"/>
              </a:rPr>
              <a:t>mode.</a:t>
            </a:r>
          </a:p>
          <a:p>
            <a:pPr algn="just"/>
            <a:r>
              <a:rPr lang="en-US" sz="1400" dirty="0" smtClean="0">
                <a:solidFill>
                  <a:srgbClr val="990033"/>
                </a:solidFill>
                <a:cs typeface="Times New Roman" pitchFamily="18" charset="0"/>
                <a:sym typeface="Symbol"/>
              </a:rPr>
              <a:t>Nevertheless b</a:t>
            </a:r>
            <a:r>
              <a:rPr lang="en-US" sz="1400" b="0" dirty="0" smtClean="0">
                <a:solidFill>
                  <a:srgbClr val="990033"/>
                </a:solidFill>
                <a:cs typeface="Times New Roman" pitchFamily="18" charset="0"/>
              </a:rPr>
              <a:t>y solving the wave equation it turns out that an </a:t>
            </a:r>
            <a:r>
              <a:rPr lang="en-US" sz="1400" b="0" dirty="0" err="1" smtClean="0">
                <a:solidFill>
                  <a:srgbClr val="990033"/>
                </a:solidFill>
                <a:cs typeface="Times New Roman" pitchFamily="18" charset="0"/>
              </a:rPr>
              <a:t>e.m</a:t>
            </a:r>
            <a:r>
              <a:rPr lang="en-US" sz="1400" b="0" dirty="0" smtClean="0">
                <a:solidFill>
                  <a:srgbClr val="990033"/>
                </a:solidFill>
                <a:cs typeface="Times New Roman" pitchFamily="18" charset="0"/>
              </a:rPr>
              <a:t>. wave propagating in this </a:t>
            </a:r>
            <a:r>
              <a:rPr lang="en-US" sz="1400" b="1" dirty="0" smtClean="0">
                <a:solidFill>
                  <a:srgbClr val="990033"/>
                </a:solidFill>
                <a:cs typeface="Times New Roman" pitchFamily="18" charset="0"/>
              </a:rPr>
              <a:t>constant cross section waveguide</a:t>
            </a:r>
            <a:r>
              <a:rPr lang="en-US" sz="1400" b="0" dirty="0" smtClean="0">
                <a:solidFill>
                  <a:srgbClr val="990033"/>
                </a:solidFill>
                <a:cs typeface="Times New Roman" pitchFamily="18" charset="0"/>
              </a:rPr>
              <a:t> will </a:t>
            </a:r>
            <a:r>
              <a:rPr lang="en-US" sz="1400" b="1" dirty="0" smtClean="0">
                <a:solidFill>
                  <a:srgbClr val="990033"/>
                </a:solidFill>
                <a:cs typeface="Times New Roman" pitchFamily="18" charset="0"/>
              </a:rPr>
              <a:t>never be synchronous with a particle beam </a:t>
            </a:r>
            <a:r>
              <a:rPr lang="en-US" sz="1400" b="0" dirty="0" smtClean="0">
                <a:solidFill>
                  <a:srgbClr val="990033"/>
                </a:solidFill>
                <a:cs typeface="Times New Roman" pitchFamily="18" charset="0"/>
              </a:rPr>
              <a:t>since the </a:t>
            </a:r>
            <a:r>
              <a:rPr lang="en-US" sz="1400" b="1" dirty="0" smtClean="0">
                <a:solidFill>
                  <a:srgbClr val="990033"/>
                </a:solidFill>
                <a:cs typeface="Times New Roman" pitchFamily="18" charset="0"/>
              </a:rPr>
              <a:t>phase velocity is always larger than the speed of light c</a:t>
            </a:r>
            <a:r>
              <a:rPr lang="en-US" sz="1400" b="0" dirty="0" smtClean="0">
                <a:solidFill>
                  <a:srgbClr val="990033"/>
                </a:solidFill>
                <a:cs typeface="Times New Roman" pitchFamily="18" charset="0"/>
              </a:rPr>
              <a:t>.</a:t>
            </a:r>
            <a:r>
              <a:rPr lang="en-US" sz="1400" b="0" dirty="0" smtClean="0">
                <a:solidFill>
                  <a:srgbClr val="990033"/>
                </a:solidFill>
              </a:rPr>
              <a:t> </a:t>
            </a:r>
          </a:p>
        </p:txBody>
      </p:sp>
      <p:graphicFrame>
        <p:nvGraphicFramePr>
          <p:cNvPr id="7" name="Oggetto 6"/>
          <p:cNvGraphicFramePr>
            <a:graphicFrameLocks noChangeAspect="1"/>
          </p:cNvGraphicFramePr>
          <p:nvPr>
            <p:extLst>
              <p:ext uri="{D42A27DB-BD31-4B8C-83A1-F6EECF244321}">
                <p14:modId xmlns:p14="http://schemas.microsoft.com/office/powerpoint/2010/main" val="1182149390"/>
              </p:ext>
            </p:extLst>
          </p:nvPr>
        </p:nvGraphicFramePr>
        <p:xfrm>
          <a:off x="312738" y="5922963"/>
          <a:ext cx="2317750" cy="346075"/>
        </p:xfrm>
        <a:graphic>
          <a:graphicData uri="http://schemas.openxmlformats.org/presentationml/2006/ole">
            <mc:AlternateContent xmlns:mc="http://schemas.openxmlformats.org/markup-compatibility/2006">
              <mc:Choice xmlns:v="urn:schemas-microsoft-com:vml" Requires="v">
                <p:oleObj spid="_x0000_s195359" name="Equazione" r:id="rId3" imgW="1879560" imgH="279360" progId="Equation.3">
                  <p:embed/>
                </p:oleObj>
              </mc:Choice>
              <mc:Fallback>
                <p:oleObj name="Equazione" r:id="rId3" imgW="1879560" imgH="279360" progId="Equation.3">
                  <p:embed/>
                  <p:pic>
                    <p:nvPicPr>
                      <p:cNvPr id="0" name="Oggetto 23"/>
                      <p:cNvPicPr>
                        <a:picLocks noChangeAspect="1" noChangeArrowheads="1"/>
                      </p:cNvPicPr>
                      <p:nvPr/>
                    </p:nvPicPr>
                    <p:blipFill>
                      <a:blip r:embed="rId4"/>
                      <a:srcRect/>
                      <a:stretch>
                        <a:fillRect/>
                      </a:stretch>
                    </p:blipFill>
                    <p:spPr bwMode="auto">
                      <a:xfrm>
                        <a:off x="312738" y="5922963"/>
                        <a:ext cx="2317750" cy="346075"/>
                      </a:xfrm>
                      <a:prstGeom prst="rect">
                        <a:avLst/>
                      </a:prstGeom>
                      <a:noFill/>
                      <a:ln>
                        <a:noFill/>
                      </a:ln>
                    </p:spPr>
                  </p:pic>
                </p:oleObj>
              </mc:Fallback>
            </mc:AlternateContent>
          </a:graphicData>
        </a:graphic>
      </p:graphicFrame>
      <p:pic>
        <p:nvPicPr>
          <p:cNvPr id="25609" name="Picture 9"/>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4268" t="3017" b="7430"/>
          <a:stretch/>
        </p:blipFill>
        <p:spPr bwMode="auto">
          <a:xfrm>
            <a:off x="470939" y="2099398"/>
            <a:ext cx="2929398" cy="197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reccia in giù 5"/>
          <p:cNvSpPr/>
          <p:nvPr/>
        </p:nvSpPr>
        <p:spPr>
          <a:xfrm>
            <a:off x="1674908" y="1447775"/>
            <a:ext cx="260730" cy="35577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6588280" y="4696662"/>
            <a:ext cx="3605823" cy="276999"/>
          </a:xfrm>
          <a:prstGeom prst="rect">
            <a:avLst/>
          </a:prstGeom>
          <a:noFill/>
        </p:spPr>
        <p:txBody>
          <a:bodyPr wrap="square" rtlCol="0">
            <a:spAutoFit/>
          </a:bodyPr>
          <a:lstStyle/>
          <a:p>
            <a:pPr algn="ctr"/>
            <a:r>
              <a:rPr lang="en-US" sz="1200" dirty="0" smtClean="0">
                <a:sym typeface="Symbol"/>
              </a:rPr>
              <a:t>(propagation constant)</a:t>
            </a:r>
            <a:endParaRPr lang="en-US" sz="1200" dirty="0"/>
          </a:p>
        </p:txBody>
      </p:sp>
      <p:sp>
        <p:nvSpPr>
          <p:cNvPr id="32" name="CasellaDiTesto 31"/>
          <p:cNvSpPr txBox="1"/>
          <p:nvPr/>
        </p:nvSpPr>
        <p:spPr>
          <a:xfrm>
            <a:off x="4587048" y="1421139"/>
            <a:ext cx="2814566" cy="369332"/>
          </a:xfrm>
          <a:prstGeom prst="rect">
            <a:avLst/>
          </a:prstGeom>
          <a:noFill/>
        </p:spPr>
        <p:txBody>
          <a:bodyPr wrap="square" rtlCol="0">
            <a:spAutoFit/>
          </a:bodyPr>
          <a:lstStyle/>
          <a:p>
            <a:r>
              <a:rPr lang="en-US" dirty="0" smtClean="0">
                <a:sym typeface="Symbol"/>
              </a:rPr>
              <a:t>=2f </a:t>
            </a:r>
            <a:r>
              <a:rPr lang="en-US" sz="1400" dirty="0" smtClean="0">
                <a:sym typeface="Symbol"/>
              </a:rPr>
              <a:t>(f=RF generator frequency)</a:t>
            </a:r>
            <a:endParaRPr lang="en-US" sz="1400" baseline="-25000" dirty="0"/>
          </a:p>
        </p:txBody>
      </p:sp>
      <p:sp>
        <p:nvSpPr>
          <p:cNvPr id="43" name="CasellaDiTesto 42"/>
          <p:cNvSpPr txBox="1"/>
          <p:nvPr/>
        </p:nvSpPr>
        <p:spPr>
          <a:xfrm>
            <a:off x="6236873" y="5059244"/>
            <a:ext cx="365806" cy="369332"/>
          </a:xfrm>
          <a:prstGeom prst="rect">
            <a:avLst/>
          </a:prstGeom>
          <a:noFill/>
        </p:spPr>
        <p:txBody>
          <a:bodyPr wrap="none" rtlCol="0">
            <a:spAutoFit/>
          </a:bodyPr>
          <a:lstStyle/>
          <a:p>
            <a:r>
              <a:rPr lang="en-US" dirty="0" smtClean="0">
                <a:sym typeface="Symbol"/>
              </a:rPr>
              <a:t>k</a:t>
            </a:r>
            <a:r>
              <a:rPr lang="en-US" baseline="30000" dirty="0" smtClean="0">
                <a:sym typeface="Symbol"/>
              </a:rPr>
              <a:t>*</a:t>
            </a:r>
            <a:endParaRPr lang="en-US" baseline="30000" dirty="0"/>
          </a:p>
        </p:txBody>
      </p:sp>
      <p:sp>
        <p:nvSpPr>
          <p:cNvPr id="50" name="CasellaDiTesto 49"/>
          <p:cNvSpPr txBox="1"/>
          <p:nvPr/>
        </p:nvSpPr>
        <p:spPr>
          <a:xfrm>
            <a:off x="616742" y="1764936"/>
            <a:ext cx="2377061" cy="369332"/>
          </a:xfrm>
          <a:prstGeom prst="rect">
            <a:avLst/>
          </a:prstGeom>
          <a:noFill/>
        </p:spPr>
        <p:txBody>
          <a:bodyPr wrap="none" rtlCol="0">
            <a:spAutoFit/>
          </a:bodyPr>
          <a:lstStyle/>
          <a:p>
            <a:r>
              <a:rPr lang="en-US" b="1" i="1" dirty="0" smtClean="0"/>
              <a:t>CIRCULAR WAVEGUIDE</a:t>
            </a:r>
            <a:endParaRPr lang="en-US" b="1" i="1" dirty="0"/>
          </a:p>
        </p:txBody>
      </p:sp>
      <p:cxnSp>
        <p:nvCxnSpPr>
          <p:cNvPr id="48" name="Connettore 2 47"/>
          <p:cNvCxnSpPr/>
          <p:nvPr/>
        </p:nvCxnSpPr>
        <p:spPr>
          <a:xfrm flipV="1">
            <a:off x="5533053" y="5021355"/>
            <a:ext cx="3171676" cy="381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Connettore 2 55"/>
          <p:cNvCxnSpPr/>
          <p:nvPr/>
        </p:nvCxnSpPr>
        <p:spPr>
          <a:xfrm flipV="1">
            <a:off x="5533053" y="1748327"/>
            <a:ext cx="0" cy="327683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Freccia a destra 38"/>
          <p:cNvSpPr/>
          <p:nvPr/>
        </p:nvSpPr>
        <p:spPr>
          <a:xfrm>
            <a:off x="3036992" y="5924939"/>
            <a:ext cx="335902" cy="289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1" name="Oggetto 40"/>
          <p:cNvGraphicFramePr>
            <a:graphicFrameLocks noChangeAspect="1"/>
          </p:cNvGraphicFramePr>
          <p:nvPr>
            <p:extLst>
              <p:ext uri="{D42A27DB-BD31-4B8C-83A1-F6EECF244321}">
                <p14:modId xmlns:p14="http://schemas.microsoft.com/office/powerpoint/2010/main" val="367202432"/>
              </p:ext>
            </p:extLst>
          </p:nvPr>
        </p:nvGraphicFramePr>
        <p:xfrm>
          <a:off x="3427413" y="5849938"/>
          <a:ext cx="1103312" cy="484187"/>
        </p:xfrm>
        <a:graphic>
          <a:graphicData uri="http://schemas.openxmlformats.org/presentationml/2006/ole">
            <mc:AlternateContent xmlns:mc="http://schemas.openxmlformats.org/markup-compatibility/2006">
              <mc:Choice xmlns:v="urn:schemas-microsoft-com:vml" Requires="v">
                <p:oleObj spid="_x0000_s195360" name="Equazione" r:id="rId6" imgW="901440" imgH="393480" progId="Equation.3">
                  <p:embed/>
                </p:oleObj>
              </mc:Choice>
              <mc:Fallback>
                <p:oleObj name="Equazione" r:id="rId6" imgW="901440" imgH="393480" progId="Equation.3">
                  <p:embed/>
                  <p:pic>
                    <p:nvPicPr>
                      <p:cNvPr id="0" name="Oggetto 6"/>
                      <p:cNvPicPr>
                        <a:picLocks noChangeAspect="1" noChangeArrowheads="1"/>
                      </p:cNvPicPr>
                      <p:nvPr/>
                    </p:nvPicPr>
                    <p:blipFill>
                      <a:blip r:embed="rId7"/>
                      <a:srcRect/>
                      <a:stretch>
                        <a:fillRect/>
                      </a:stretch>
                    </p:blipFill>
                    <p:spPr bwMode="auto">
                      <a:xfrm>
                        <a:off x="3427413" y="5849938"/>
                        <a:ext cx="1103312" cy="484187"/>
                      </a:xfrm>
                      <a:prstGeom prst="rect">
                        <a:avLst/>
                      </a:prstGeom>
                      <a:noFill/>
                      <a:ln>
                        <a:noFill/>
                      </a:ln>
                    </p:spPr>
                  </p:pic>
                </p:oleObj>
              </mc:Fallback>
            </mc:AlternateContent>
          </a:graphicData>
        </a:graphic>
      </p:graphicFrame>
      <p:sp>
        <p:nvSpPr>
          <p:cNvPr id="60" name="CasellaDiTesto 59"/>
          <p:cNvSpPr txBox="1"/>
          <p:nvPr/>
        </p:nvSpPr>
        <p:spPr>
          <a:xfrm>
            <a:off x="5063333" y="3430003"/>
            <a:ext cx="596291" cy="369332"/>
          </a:xfrm>
          <a:prstGeom prst="rect">
            <a:avLst/>
          </a:prstGeom>
          <a:noFill/>
        </p:spPr>
        <p:txBody>
          <a:bodyPr wrap="square" rtlCol="0">
            <a:spAutoFit/>
          </a:bodyPr>
          <a:lstStyle/>
          <a:p>
            <a:r>
              <a:rPr lang="en-US" dirty="0" smtClean="0">
                <a:sym typeface="Symbol"/>
              </a:rPr>
              <a:t></a:t>
            </a:r>
            <a:r>
              <a:rPr lang="en-US" baseline="-25000" dirty="0" smtClean="0">
                <a:sym typeface="Symbol"/>
              </a:rPr>
              <a:t>RF</a:t>
            </a:r>
            <a:endParaRPr lang="en-US" baseline="-25000" dirty="0"/>
          </a:p>
        </p:txBody>
      </p:sp>
      <p:cxnSp>
        <p:nvCxnSpPr>
          <p:cNvPr id="61" name="Connettore 1 60"/>
          <p:cNvCxnSpPr/>
          <p:nvPr/>
        </p:nvCxnSpPr>
        <p:spPr>
          <a:xfrm>
            <a:off x="5548170" y="3701158"/>
            <a:ext cx="89232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5603" name="Connettore 1 25602"/>
          <p:cNvCxnSpPr/>
          <p:nvPr/>
        </p:nvCxnSpPr>
        <p:spPr>
          <a:xfrm flipH="1">
            <a:off x="6423508" y="3701158"/>
            <a:ext cx="1868" cy="132400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5604" name="Ovale 25603"/>
          <p:cNvSpPr/>
          <p:nvPr/>
        </p:nvSpPr>
        <p:spPr>
          <a:xfrm>
            <a:off x="6371890" y="3654992"/>
            <a:ext cx="105110" cy="923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606" name="Connettore 1 25605"/>
          <p:cNvCxnSpPr/>
          <p:nvPr/>
        </p:nvCxnSpPr>
        <p:spPr>
          <a:xfrm flipH="1">
            <a:off x="5533053" y="3726251"/>
            <a:ext cx="886603" cy="1298915"/>
          </a:xfrm>
          <a:prstGeom prst="line">
            <a:avLst/>
          </a:prstGeom>
        </p:spPr>
        <p:style>
          <a:lnRef idx="1">
            <a:schemeClr val="accent1"/>
          </a:lnRef>
          <a:fillRef idx="0">
            <a:schemeClr val="accent1"/>
          </a:fillRef>
          <a:effectRef idx="0">
            <a:schemeClr val="accent1"/>
          </a:effectRef>
          <a:fontRef idx="minor">
            <a:schemeClr val="tx1"/>
          </a:fontRef>
        </p:style>
      </p:cxnSp>
      <p:sp>
        <p:nvSpPr>
          <p:cNvPr id="25610" name="Arco 25609"/>
          <p:cNvSpPr/>
          <p:nvPr/>
        </p:nvSpPr>
        <p:spPr>
          <a:xfrm>
            <a:off x="5361479" y="4788321"/>
            <a:ext cx="365760" cy="466068"/>
          </a:xfrm>
          <a:prstGeom prst="arc">
            <a:avLst>
              <a:gd name="adj1" fmla="val 18164802"/>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11" name="CasellaDiTesto 25610"/>
          <p:cNvSpPr txBox="1"/>
          <p:nvPr/>
        </p:nvSpPr>
        <p:spPr>
          <a:xfrm>
            <a:off x="5751773" y="4650496"/>
            <a:ext cx="943913" cy="307777"/>
          </a:xfrm>
          <a:prstGeom prst="rect">
            <a:avLst/>
          </a:prstGeom>
          <a:noFill/>
        </p:spPr>
        <p:txBody>
          <a:bodyPr wrap="none" rtlCol="0">
            <a:spAutoFit/>
          </a:bodyPr>
          <a:lstStyle/>
          <a:p>
            <a:r>
              <a:rPr lang="en-US" sz="1400" dirty="0"/>
              <a:t>t</a:t>
            </a:r>
            <a:r>
              <a:rPr lang="en-US" sz="1400" dirty="0" smtClean="0"/>
              <a:t>an(</a:t>
            </a:r>
            <a:r>
              <a:rPr lang="en-US" sz="1400" dirty="0" smtClean="0">
                <a:sym typeface="Symbol" panose="05050102010706020507" pitchFamily="18" charset="2"/>
              </a:rPr>
              <a:t></a:t>
            </a:r>
            <a:r>
              <a:rPr lang="en-US" sz="1400" dirty="0" smtClean="0"/>
              <a:t>)=</a:t>
            </a:r>
            <a:r>
              <a:rPr lang="en-US" sz="1400" dirty="0" err="1" smtClean="0"/>
              <a:t>v</a:t>
            </a:r>
            <a:r>
              <a:rPr lang="en-US" sz="1400" baseline="-25000" dirty="0" err="1" smtClean="0"/>
              <a:t>ph</a:t>
            </a:r>
            <a:endParaRPr lang="en-US" sz="1400" baseline="-25000" dirty="0"/>
          </a:p>
        </p:txBody>
      </p:sp>
      <p:cxnSp>
        <p:nvCxnSpPr>
          <p:cNvPr id="76" name="Connettore 1 75"/>
          <p:cNvCxnSpPr/>
          <p:nvPr/>
        </p:nvCxnSpPr>
        <p:spPr>
          <a:xfrm flipH="1">
            <a:off x="5548170" y="1991290"/>
            <a:ext cx="2914695" cy="303387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graphicFrame>
        <p:nvGraphicFramePr>
          <p:cNvPr id="25619" name="Oggetto 25618"/>
          <p:cNvGraphicFramePr>
            <a:graphicFrameLocks noChangeAspect="1"/>
          </p:cNvGraphicFramePr>
          <p:nvPr>
            <p:extLst>
              <p:ext uri="{D42A27DB-BD31-4B8C-83A1-F6EECF244321}">
                <p14:modId xmlns:p14="http://schemas.microsoft.com/office/powerpoint/2010/main" val="4097688224"/>
              </p:ext>
            </p:extLst>
          </p:nvPr>
        </p:nvGraphicFramePr>
        <p:xfrm>
          <a:off x="8470900" y="1644041"/>
          <a:ext cx="542925" cy="527050"/>
        </p:xfrm>
        <a:graphic>
          <a:graphicData uri="http://schemas.openxmlformats.org/presentationml/2006/ole">
            <mc:AlternateContent xmlns:mc="http://schemas.openxmlformats.org/markup-compatibility/2006">
              <mc:Choice xmlns:v="urn:schemas-microsoft-com:vml" Requires="v">
                <p:oleObj spid="_x0000_s195361" name="Equazione" r:id="rId8" imgW="406080" imgH="393480" progId="Equation.3">
                  <p:embed/>
                </p:oleObj>
              </mc:Choice>
              <mc:Fallback>
                <p:oleObj name="Equazione" r:id="rId8" imgW="406080" imgH="393480" progId="Equation.3">
                  <p:embed/>
                  <p:pic>
                    <p:nvPicPr>
                      <p:cNvPr id="0" name="Oggetto 40"/>
                      <p:cNvPicPr>
                        <a:picLocks noChangeAspect="1" noChangeArrowheads="1"/>
                      </p:cNvPicPr>
                      <p:nvPr/>
                    </p:nvPicPr>
                    <p:blipFill>
                      <a:blip r:embed="rId9"/>
                      <a:srcRect/>
                      <a:stretch>
                        <a:fillRect/>
                      </a:stretch>
                    </p:blipFill>
                    <p:spPr bwMode="auto">
                      <a:xfrm>
                        <a:off x="8470900" y="1644041"/>
                        <a:ext cx="54292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0" name="CasellaDiTesto 89"/>
          <p:cNvSpPr txBox="1"/>
          <p:nvPr/>
        </p:nvSpPr>
        <p:spPr>
          <a:xfrm>
            <a:off x="7104777" y="5044384"/>
            <a:ext cx="444352" cy="369332"/>
          </a:xfrm>
          <a:prstGeom prst="rect">
            <a:avLst/>
          </a:prstGeom>
          <a:noFill/>
        </p:spPr>
        <p:txBody>
          <a:bodyPr wrap="none" rtlCol="0">
            <a:spAutoFit/>
          </a:bodyPr>
          <a:lstStyle/>
          <a:p>
            <a:r>
              <a:rPr lang="en-US" dirty="0" smtClean="0">
                <a:sym typeface="Symbol"/>
              </a:rPr>
              <a:t>k</a:t>
            </a:r>
            <a:r>
              <a:rPr lang="en-US" baseline="-25000" dirty="0" smtClean="0">
                <a:sym typeface="Symbol"/>
              </a:rPr>
              <a:t>2</a:t>
            </a:r>
            <a:r>
              <a:rPr lang="en-US" baseline="30000" dirty="0" smtClean="0">
                <a:sym typeface="Symbol"/>
              </a:rPr>
              <a:t>*</a:t>
            </a:r>
            <a:endParaRPr lang="en-US" baseline="30000" dirty="0"/>
          </a:p>
        </p:txBody>
      </p:sp>
      <p:sp>
        <p:nvSpPr>
          <p:cNvPr id="91" name="CasellaDiTesto 90"/>
          <p:cNvSpPr txBox="1"/>
          <p:nvPr/>
        </p:nvSpPr>
        <p:spPr>
          <a:xfrm>
            <a:off x="4838484" y="2843112"/>
            <a:ext cx="705875" cy="369332"/>
          </a:xfrm>
          <a:prstGeom prst="rect">
            <a:avLst/>
          </a:prstGeom>
          <a:noFill/>
        </p:spPr>
        <p:txBody>
          <a:bodyPr wrap="square" rtlCol="0">
            <a:spAutoFit/>
          </a:bodyPr>
          <a:lstStyle/>
          <a:p>
            <a:r>
              <a:rPr lang="en-US" dirty="0" smtClean="0">
                <a:sym typeface="Symbol"/>
              </a:rPr>
              <a:t></a:t>
            </a:r>
            <a:r>
              <a:rPr lang="en-US" baseline="-25000" dirty="0" smtClean="0">
                <a:sym typeface="Symbol"/>
              </a:rPr>
              <a:t>RF_2</a:t>
            </a:r>
            <a:endParaRPr lang="en-US" baseline="-25000" dirty="0"/>
          </a:p>
        </p:txBody>
      </p:sp>
      <p:cxnSp>
        <p:nvCxnSpPr>
          <p:cNvPr id="92" name="Connettore 1 91"/>
          <p:cNvCxnSpPr/>
          <p:nvPr/>
        </p:nvCxnSpPr>
        <p:spPr>
          <a:xfrm flipV="1">
            <a:off x="5514392" y="3044561"/>
            <a:ext cx="1786378" cy="456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3" name="Connettore 1 92"/>
          <p:cNvCxnSpPr/>
          <p:nvPr/>
        </p:nvCxnSpPr>
        <p:spPr>
          <a:xfrm flipH="1">
            <a:off x="7300770" y="3044560"/>
            <a:ext cx="1" cy="197679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94" name="Ovale 93"/>
          <p:cNvSpPr/>
          <p:nvPr/>
        </p:nvSpPr>
        <p:spPr>
          <a:xfrm>
            <a:off x="7247284" y="2998392"/>
            <a:ext cx="105110" cy="92333"/>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29" name="CasellaDiTesto 25628"/>
          <p:cNvSpPr txBox="1"/>
          <p:nvPr/>
        </p:nvSpPr>
        <p:spPr>
          <a:xfrm>
            <a:off x="6236873" y="1748327"/>
            <a:ext cx="1741887" cy="369332"/>
          </a:xfrm>
          <a:prstGeom prst="rect">
            <a:avLst/>
          </a:prstGeom>
          <a:noFill/>
        </p:spPr>
        <p:txBody>
          <a:bodyPr wrap="none" rtlCol="0">
            <a:spAutoFit/>
          </a:bodyPr>
          <a:lstStyle/>
          <a:p>
            <a:r>
              <a:rPr lang="en-US" dirty="0" smtClean="0"/>
              <a:t>Dispersion curve</a:t>
            </a:r>
            <a:endParaRPr lang="en-US" dirty="0"/>
          </a:p>
        </p:txBody>
      </p:sp>
      <p:cxnSp>
        <p:nvCxnSpPr>
          <p:cNvPr id="120" name="Connettore 2 119"/>
          <p:cNvCxnSpPr/>
          <p:nvPr/>
        </p:nvCxnSpPr>
        <p:spPr>
          <a:xfrm flipV="1">
            <a:off x="5645236" y="6252106"/>
            <a:ext cx="2929110" cy="62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1" name="Connettore 2 120"/>
          <p:cNvCxnSpPr/>
          <p:nvPr/>
        </p:nvCxnSpPr>
        <p:spPr>
          <a:xfrm flipV="1">
            <a:off x="5648137" y="5373003"/>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2" name="CasellaDiTesto 121"/>
          <p:cNvSpPr txBox="1"/>
          <p:nvPr/>
        </p:nvSpPr>
        <p:spPr>
          <a:xfrm>
            <a:off x="5296869" y="5270663"/>
            <a:ext cx="357790" cy="369332"/>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sp>
        <p:nvSpPr>
          <p:cNvPr id="123" name="CasellaDiTesto 122"/>
          <p:cNvSpPr txBox="1"/>
          <p:nvPr/>
        </p:nvSpPr>
        <p:spPr>
          <a:xfrm>
            <a:off x="8648694" y="6103206"/>
            <a:ext cx="276038" cy="369332"/>
          </a:xfrm>
          <a:prstGeom prst="rect">
            <a:avLst/>
          </a:prstGeom>
          <a:noFill/>
        </p:spPr>
        <p:txBody>
          <a:bodyPr wrap="none" rtlCol="0">
            <a:spAutoFit/>
          </a:bodyPr>
          <a:lstStyle/>
          <a:p>
            <a:r>
              <a:rPr lang="en-US" dirty="0" smtClean="0"/>
              <a:t>z</a:t>
            </a:r>
            <a:endParaRPr lang="en-US" dirty="0"/>
          </a:p>
        </p:txBody>
      </p:sp>
      <p:grpSp>
        <p:nvGrpSpPr>
          <p:cNvPr id="125" name="Gruppo 124"/>
          <p:cNvGrpSpPr/>
          <p:nvPr/>
        </p:nvGrpSpPr>
        <p:grpSpPr>
          <a:xfrm>
            <a:off x="5659624" y="5862400"/>
            <a:ext cx="2021988" cy="796107"/>
            <a:chOff x="6593840" y="944837"/>
            <a:chExt cx="2021988" cy="796107"/>
          </a:xfrm>
        </p:grpSpPr>
        <p:sp>
          <p:nvSpPr>
            <p:cNvPr id="127" name="Figura a mano libera 126"/>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Figura a mano libera 127"/>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Figura a mano libera 128"/>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Figura a mano libera 129"/>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Figura a mano libera 130"/>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6" name="Ovale 125"/>
          <p:cNvSpPr/>
          <p:nvPr/>
        </p:nvSpPr>
        <p:spPr>
          <a:xfrm>
            <a:off x="5798024" y="5822546"/>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33" name="Cilindro 25632"/>
          <p:cNvSpPr/>
          <p:nvPr/>
        </p:nvSpPr>
        <p:spPr>
          <a:xfrm rot="5400000">
            <a:off x="6388333" y="4218967"/>
            <a:ext cx="1159975" cy="3912821"/>
          </a:xfrm>
          <a:prstGeom prst="can">
            <a:avLst>
              <a:gd name="adj" fmla="val 314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635" name="Oggetto 25634"/>
          <p:cNvGraphicFramePr>
            <a:graphicFrameLocks noChangeAspect="1"/>
          </p:cNvGraphicFramePr>
          <p:nvPr>
            <p:extLst>
              <p:ext uri="{D42A27DB-BD31-4B8C-83A1-F6EECF244321}">
                <p14:modId xmlns:p14="http://schemas.microsoft.com/office/powerpoint/2010/main" val="1442769233"/>
              </p:ext>
            </p:extLst>
          </p:nvPr>
        </p:nvGraphicFramePr>
        <p:xfrm>
          <a:off x="912719" y="6396167"/>
          <a:ext cx="636683" cy="460331"/>
        </p:xfrm>
        <a:graphic>
          <a:graphicData uri="http://schemas.openxmlformats.org/presentationml/2006/ole">
            <mc:AlternateContent xmlns:mc="http://schemas.openxmlformats.org/markup-compatibility/2006">
              <mc:Choice xmlns:v="urn:schemas-microsoft-com:vml" Requires="v">
                <p:oleObj spid="_x0000_s195362" name="Equazione" r:id="rId10" imgW="660240" imgH="431640" progId="Equation.3">
                  <p:embed/>
                </p:oleObj>
              </mc:Choice>
              <mc:Fallback>
                <p:oleObj name="Equazione" r:id="rId10" imgW="660240" imgH="431640" progId="Equation.3">
                  <p:embed/>
                  <p:pic>
                    <p:nvPicPr>
                      <p:cNvPr id="0" name="Oggetto 6"/>
                      <p:cNvPicPr>
                        <a:picLocks noChangeAspect="1" noChangeArrowheads="1"/>
                      </p:cNvPicPr>
                      <p:nvPr/>
                    </p:nvPicPr>
                    <p:blipFill>
                      <a:blip r:embed="rId11"/>
                      <a:srcRect/>
                      <a:stretch>
                        <a:fillRect/>
                      </a:stretch>
                    </p:blipFill>
                    <p:spPr bwMode="auto">
                      <a:xfrm>
                        <a:off x="912719" y="6396167"/>
                        <a:ext cx="636683" cy="460331"/>
                      </a:xfrm>
                      <a:prstGeom prst="rect">
                        <a:avLst/>
                      </a:prstGeom>
                      <a:noFill/>
                      <a:ln>
                        <a:noFill/>
                      </a:ln>
                    </p:spPr>
                  </p:pic>
                </p:oleObj>
              </mc:Fallback>
            </mc:AlternateContent>
          </a:graphicData>
        </a:graphic>
      </p:graphicFrame>
      <p:sp>
        <p:nvSpPr>
          <p:cNvPr id="25636" name="Parentesi graffa aperta 25635"/>
          <p:cNvSpPr/>
          <p:nvPr/>
        </p:nvSpPr>
        <p:spPr>
          <a:xfrm rot="16200000">
            <a:off x="1095599" y="6089654"/>
            <a:ext cx="263742" cy="46756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CasellaDiTesto 136"/>
          <p:cNvSpPr txBox="1"/>
          <p:nvPr/>
        </p:nvSpPr>
        <p:spPr>
          <a:xfrm>
            <a:off x="4775730" y="3824664"/>
            <a:ext cx="786438" cy="369332"/>
          </a:xfrm>
          <a:prstGeom prst="rect">
            <a:avLst/>
          </a:prstGeom>
          <a:noFill/>
        </p:spPr>
        <p:txBody>
          <a:bodyPr wrap="square" rtlCol="0">
            <a:spAutoFit/>
          </a:bodyPr>
          <a:lstStyle/>
          <a:p>
            <a:r>
              <a:rPr lang="en-US" dirty="0" smtClean="0">
                <a:sym typeface="Symbol"/>
              </a:rPr>
              <a:t></a:t>
            </a:r>
            <a:r>
              <a:rPr lang="en-US" baseline="-25000" dirty="0" smtClean="0">
                <a:sym typeface="Symbol"/>
              </a:rPr>
              <a:t>cut-off</a:t>
            </a:r>
            <a:endParaRPr lang="en-US" baseline="-25000" dirty="0"/>
          </a:p>
        </p:txBody>
      </p:sp>
      <p:sp>
        <p:nvSpPr>
          <p:cNvPr id="47" name="CasellaDiTesto 46"/>
          <p:cNvSpPr txBox="1"/>
          <p:nvPr/>
        </p:nvSpPr>
        <p:spPr>
          <a:xfrm>
            <a:off x="3983567" y="323288"/>
            <a:ext cx="1209370" cy="369332"/>
          </a:xfrm>
          <a:prstGeom prst="rect">
            <a:avLst/>
          </a:prstGeom>
          <a:noFill/>
        </p:spPr>
        <p:txBody>
          <a:bodyPr wrap="none" rtlCol="0">
            <a:spAutoFit/>
          </a:bodyPr>
          <a:lstStyle/>
          <a:p>
            <a:pPr algn="ctr"/>
            <a:r>
              <a:rPr lang="it-IT" b="1" i="1" dirty="0" smtClean="0"/>
              <a:t>(</a:t>
            </a:r>
            <a:r>
              <a:rPr lang="it-IT" b="1" i="1" dirty="0" err="1" smtClean="0"/>
              <a:t>electrons</a:t>
            </a:r>
            <a:r>
              <a:rPr lang="it-IT" b="1" i="1" dirty="0" smtClean="0"/>
              <a:t>)</a:t>
            </a:r>
            <a:endParaRPr lang="it-IT" b="1" i="1" dirty="0"/>
          </a:p>
        </p:txBody>
      </p:sp>
      <p:sp>
        <p:nvSpPr>
          <p:cNvPr id="49" name="CasellaDiTesto 48"/>
          <p:cNvSpPr txBox="1"/>
          <p:nvPr/>
        </p:nvSpPr>
        <p:spPr>
          <a:xfrm>
            <a:off x="7817424" y="5098355"/>
            <a:ext cx="1441431" cy="369332"/>
          </a:xfrm>
          <a:prstGeom prst="rect">
            <a:avLst/>
          </a:prstGeom>
          <a:noFill/>
        </p:spPr>
        <p:txBody>
          <a:bodyPr wrap="square" rtlCol="0">
            <a:spAutoFit/>
          </a:bodyPr>
          <a:lstStyle/>
          <a:p>
            <a:pPr algn="ctr"/>
            <a:r>
              <a:rPr lang="en-US" dirty="0" smtClean="0">
                <a:sym typeface="Symbol"/>
              </a:rPr>
              <a:t>k</a:t>
            </a:r>
          </a:p>
        </p:txBody>
      </p:sp>
    </p:spTree>
    <p:extLst>
      <p:ext uri="{BB962C8B-B14F-4D97-AF65-F5344CB8AC3E}">
        <p14:creationId xmlns:p14="http://schemas.microsoft.com/office/powerpoint/2010/main" val="11181832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nodeType="withEffect">
                                  <p:stCondLst>
                                    <p:cond delay="0"/>
                                  </p:stCondLst>
                                  <p:childTnLst>
                                    <p:set>
                                      <p:cBhvr>
                                        <p:cTn id="15" dur="1" fill="hold">
                                          <p:stCondLst>
                                            <p:cond delay="0"/>
                                          </p:stCondLst>
                                        </p:cTn>
                                        <p:tgtEl>
                                          <p:spTgt spid="25635"/>
                                        </p:tgtEl>
                                        <p:attrNameLst>
                                          <p:attrName>style.visibility</p:attrName>
                                        </p:attrNameLst>
                                      </p:cBhvr>
                                      <p:to>
                                        <p:strVal val="visible"/>
                                      </p:to>
                                    </p:set>
                                    <p:animEffect transition="in" filter="fade">
                                      <p:cBhvr>
                                        <p:cTn id="16" dur="500"/>
                                        <p:tgtEl>
                                          <p:spTgt spid="256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636"/>
                                        </p:tgtEl>
                                        <p:attrNameLst>
                                          <p:attrName>style.visibility</p:attrName>
                                        </p:attrNameLst>
                                      </p:cBhvr>
                                      <p:to>
                                        <p:strVal val="visible"/>
                                      </p:to>
                                    </p:set>
                                    <p:animEffect transition="in" filter="fade">
                                      <p:cBhvr>
                                        <p:cTn id="19" dur="500"/>
                                        <p:tgtEl>
                                          <p:spTgt spid="2563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5633"/>
                                        </p:tgtEl>
                                        <p:attrNameLst>
                                          <p:attrName>style.visibility</p:attrName>
                                        </p:attrNameLst>
                                      </p:cBhvr>
                                      <p:to>
                                        <p:strVal val="visible"/>
                                      </p:to>
                                    </p:set>
                                    <p:animEffect transition="in" filter="fade">
                                      <p:cBhvr>
                                        <p:cTn id="24" dur="500"/>
                                        <p:tgtEl>
                                          <p:spTgt spid="2563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2"/>
                                        </p:tgtEl>
                                        <p:attrNameLst>
                                          <p:attrName>style.visibility</p:attrName>
                                        </p:attrNameLst>
                                      </p:cBhvr>
                                      <p:to>
                                        <p:strVal val="visible"/>
                                      </p:to>
                                    </p:set>
                                    <p:animEffect transition="in" filter="fade">
                                      <p:cBhvr>
                                        <p:cTn id="29" dur="500"/>
                                        <p:tgtEl>
                                          <p:spTgt spid="122"/>
                                        </p:tgtEl>
                                      </p:cBhvr>
                                    </p:animEffect>
                                  </p:childTnLst>
                                </p:cTn>
                              </p:par>
                              <p:par>
                                <p:cTn id="30" presetID="10" presetClass="entr" presetSubtype="0" fill="hold" nodeType="withEffect">
                                  <p:stCondLst>
                                    <p:cond delay="0"/>
                                  </p:stCondLst>
                                  <p:childTnLst>
                                    <p:set>
                                      <p:cBhvr>
                                        <p:cTn id="31" dur="1" fill="hold">
                                          <p:stCondLst>
                                            <p:cond delay="0"/>
                                          </p:stCondLst>
                                        </p:cTn>
                                        <p:tgtEl>
                                          <p:spTgt spid="121"/>
                                        </p:tgtEl>
                                        <p:attrNameLst>
                                          <p:attrName>style.visibility</p:attrName>
                                        </p:attrNameLst>
                                      </p:cBhvr>
                                      <p:to>
                                        <p:strVal val="visible"/>
                                      </p:to>
                                    </p:set>
                                    <p:animEffect transition="in" filter="fade">
                                      <p:cBhvr>
                                        <p:cTn id="32" dur="500"/>
                                        <p:tgtEl>
                                          <p:spTgt spid="121"/>
                                        </p:tgtEl>
                                      </p:cBhvr>
                                    </p:animEffect>
                                  </p:childTnLst>
                                </p:cTn>
                              </p:par>
                              <p:par>
                                <p:cTn id="33" presetID="10" presetClass="entr" presetSubtype="0" fill="hold"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500"/>
                                        <p:tgtEl>
                                          <p:spTgt spid="12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3"/>
                                        </p:tgtEl>
                                        <p:attrNameLst>
                                          <p:attrName>style.visibility</p:attrName>
                                        </p:attrNameLst>
                                      </p:cBhvr>
                                      <p:to>
                                        <p:strVal val="visible"/>
                                      </p:to>
                                    </p:set>
                                    <p:animEffect transition="in" filter="fade">
                                      <p:cBhvr>
                                        <p:cTn id="38" dur="500"/>
                                        <p:tgtEl>
                                          <p:spTgt spid="12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25"/>
                                        </p:tgtEl>
                                        <p:attrNameLst>
                                          <p:attrName>style.visibility</p:attrName>
                                        </p:attrNameLst>
                                      </p:cBhvr>
                                      <p:to>
                                        <p:strVal val="visible"/>
                                      </p:to>
                                    </p:set>
                                    <p:animEffect transition="in" filter="fade">
                                      <p:cBhvr>
                                        <p:cTn id="43" dur="500"/>
                                        <p:tgtEl>
                                          <p:spTgt spid="12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1" nodeType="clickEffect">
                                  <p:stCondLst>
                                    <p:cond delay="0"/>
                                  </p:stCondLst>
                                  <p:childTnLst>
                                    <p:set>
                                      <p:cBhvr>
                                        <p:cTn id="47" dur="1" fill="hold">
                                          <p:stCondLst>
                                            <p:cond delay="0"/>
                                          </p:stCondLst>
                                        </p:cTn>
                                        <p:tgtEl>
                                          <p:spTgt spid="126"/>
                                        </p:tgtEl>
                                        <p:attrNameLst>
                                          <p:attrName>style.visibility</p:attrName>
                                        </p:attrNameLst>
                                      </p:cBhvr>
                                      <p:to>
                                        <p:strVal val="visible"/>
                                      </p:to>
                                    </p:set>
                                    <p:animEffect transition="in" filter="fade">
                                      <p:cBhvr>
                                        <p:cTn id="48" dur="500"/>
                                        <p:tgtEl>
                                          <p:spTgt spid="126"/>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3.88889E-6 -1.48148E-6 L 0.11007 -0.00046 " pathEditMode="relative" rAng="0" ptsTypes="AA">
                                      <p:cBhvr>
                                        <p:cTn id="52" dur="2000" fill="hold"/>
                                        <p:tgtEl>
                                          <p:spTgt spid="125"/>
                                        </p:tgtEl>
                                        <p:attrNameLst>
                                          <p:attrName>ppt_x</p:attrName>
                                          <p:attrName>ppt_y</p:attrName>
                                        </p:attrNameLst>
                                      </p:cBhvr>
                                      <p:rCtr x="5503" y="-23"/>
                                    </p:animMotion>
                                  </p:childTnLst>
                                </p:cTn>
                              </p:par>
                              <p:par>
                                <p:cTn id="53" presetID="42" presetClass="path" presetSubtype="0" accel="50000" decel="50000" fill="hold" grpId="0" nodeType="withEffect">
                                  <p:stCondLst>
                                    <p:cond delay="0"/>
                                  </p:stCondLst>
                                  <p:childTnLst>
                                    <p:animMotion origin="layout" path="M -1.11111E-6 2.22222E-6 L 0.05313 -0.00023 " pathEditMode="relative" rAng="0" ptsTypes="AA">
                                      <p:cBhvr>
                                        <p:cTn id="54" dur="2000" fill="hold"/>
                                        <p:tgtEl>
                                          <p:spTgt spid="126"/>
                                        </p:tgtEl>
                                        <p:attrNameLst>
                                          <p:attrName>ppt_x</p:attrName>
                                          <p:attrName>ppt_y</p:attrName>
                                        </p:attrNameLst>
                                      </p:cBhvr>
                                      <p:rCtr x="2656" y="-23"/>
                                    </p:animMotion>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par>
                                <p:cTn id="60" presetID="10" presetClass="entr" presetSubtype="0" fill="hold" nodeType="with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500"/>
                                        <p:tgtEl>
                                          <p:spTgt spid="5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childTnLst>
                                </p:cTn>
                              </p:par>
                              <p:par>
                                <p:cTn id="66" presetID="10" presetClass="entr" presetSubtype="0" fill="hold"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500"/>
                                        <p:tgtEl>
                                          <p:spTgt spid="4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25619"/>
                                        </p:tgtEl>
                                        <p:attrNameLst>
                                          <p:attrName>style.visibility</p:attrName>
                                        </p:attrNameLst>
                                      </p:cBhvr>
                                      <p:to>
                                        <p:strVal val="visible"/>
                                      </p:to>
                                    </p:set>
                                    <p:animEffect transition="in" filter="fade">
                                      <p:cBhvr>
                                        <p:cTn id="76" dur="500"/>
                                        <p:tgtEl>
                                          <p:spTgt spid="25619"/>
                                        </p:tgtEl>
                                      </p:cBhvr>
                                    </p:animEffect>
                                  </p:childTnLst>
                                </p:cTn>
                              </p:par>
                              <p:par>
                                <p:cTn id="77" presetID="10" presetClass="entr" presetSubtype="0" fill="hold" nodeType="with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5610"/>
                                        </p:tgtEl>
                                        <p:attrNameLst>
                                          <p:attrName>style.visibility</p:attrName>
                                        </p:attrNameLst>
                                      </p:cBhvr>
                                      <p:to>
                                        <p:strVal val="visible"/>
                                      </p:to>
                                    </p:set>
                                    <p:animEffect transition="in" filter="fade">
                                      <p:cBhvr>
                                        <p:cTn id="84" dur="500"/>
                                        <p:tgtEl>
                                          <p:spTgt spid="256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11"/>
                                        </p:tgtEl>
                                        <p:attrNameLst>
                                          <p:attrName>style.visibility</p:attrName>
                                        </p:attrNameLst>
                                      </p:cBhvr>
                                      <p:to>
                                        <p:strVal val="visible"/>
                                      </p:to>
                                    </p:set>
                                    <p:animEffect transition="in" filter="fade">
                                      <p:cBhvr>
                                        <p:cTn id="87" dur="500"/>
                                        <p:tgtEl>
                                          <p:spTgt spid="25611"/>
                                        </p:tgtEl>
                                      </p:cBhvr>
                                    </p:animEffect>
                                  </p:childTnLst>
                                </p:cTn>
                              </p:par>
                              <p:par>
                                <p:cTn id="88" presetID="10" presetClass="entr" presetSubtype="0" fill="hold" nodeType="withEffect">
                                  <p:stCondLst>
                                    <p:cond delay="0"/>
                                  </p:stCondLst>
                                  <p:childTnLst>
                                    <p:set>
                                      <p:cBhvr>
                                        <p:cTn id="89" dur="1" fill="hold">
                                          <p:stCondLst>
                                            <p:cond delay="0"/>
                                          </p:stCondLst>
                                        </p:cTn>
                                        <p:tgtEl>
                                          <p:spTgt spid="25606"/>
                                        </p:tgtEl>
                                        <p:attrNameLst>
                                          <p:attrName>style.visibility</p:attrName>
                                        </p:attrNameLst>
                                      </p:cBhvr>
                                      <p:to>
                                        <p:strVal val="visible"/>
                                      </p:to>
                                    </p:set>
                                    <p:animEffect transition="in" filter="fade">
                                      <p:cBhvr>
                                        <p:cTn id="90" dur="500"/>
                                        <p:tgtEl>
                                          <p:spTgt spid="2560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0"/>
                                        </p:tgtEl>
                                        <p:attrNameLst>
                                          <p:attrName>style.visibility</p:attrName>
                                        </p:attrNameLst>
                                      </p:cBhvr>
                                      <p:to>
                                        <p:strVal val="visible"/>
                                      </p:to>
                                    </p:set>
                                    <p:animEffect transition="in" filter="fade">
                                      <p:cBhvr>
                                        <p:cTn id="93" dur="500"/>
                                        <p:tgtEl>
                                          <p:spTgt spid="60"/>
                                        </p:tgtEl>
                                      </p:cBhvr>
                                    </p:animEffect>
                                  </p:childTnLst>
                                </p:cTn>
                              </p:par>
                              <p:par>
                                <p:cTn id="94" presetID="10" presetClass="entr" presetSubtype="0" fill="hold" nodeType="with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fade">
                                      <p:cBhvr>
                                        <p:cTn id="96" dur="500"/>
                                        <p:tgtEl>
                                          <p:spTgt spid="61"/>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5604"/>
                                        </p:tgtEl>
                                        <p:attrNameLst>
                                          <p:attrName>style.visibility</p:attrName>
                                        </p:attrNameLst>
                                      </p:cBhvr>
                                      <p:to>
                                        <p:strVal val="visible"/>
                                      </p:to>
                                    </p:set>
                                    <p:animEffect transition="in" filter="fade">
                                      <p:cBhvr>
                                        <p:cTn id="99" dur="500"/>
                                        <p:tgtEl>
                                          <p:spTgt spid="25604"/>
                                        </p:tgtEl>
                                      </p:cBhvr>
                                    </p:animEffect>
                                  </p:childTnLst>
                                </p:cTn>
                              </p:par>
                              <p:par>
                                <p:cTn id="100" presetID="10" presetClass="entr" presetSubtype="0" fill="hold" nodeType="withEffect">
                                  <p:stCondLst>
                                    <p:cond delay="0"/>
                                  </p:stCondLst>
                                  <p:childTnLst>
                                    <p:set>
                                      <p:cBhvr>
                                        <p:cTn id="101" dur="1" fill="hold">
                                          <p:stCondLst>
                                            <p:cond delay="0"/>
                                          </p:stCondLst>
                                        </p:cTn>
                                        <p:tgtEl>
                                          <p:spTgt spid="25603"/>
                                        </p:tgtEl>
                                        <p:attrNameLst>
                                          <p:attrName>style.visibility</p:attrName>
                                        </p:attrNameLst>
                                      </p:cBhvr>
                                      <p:to>
                                        <p:strVal val="visible"/>
                                      </p:to>
                                    </p:set>
                                    <p:animEffect transition="in" filter="fade">
                                      <p:cBhvr>
                                        <p:cTn id="102" dur="500"/>
                                        <p:tgtEl>
                                          <p:spTgt spid="2560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fade">
                                      <p:cBhvr>
                                        <p:cTn id="105" dur="500"/>
                                        <p:tgtEl>
                                          <p:spTgt spid="43"/>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91"/>
                                        </p:tgtEl>
                                        <p:attrNameLst>
                                          <p:attrName>style.visibility</p:attrName>
                                        </p:attrNameLst>
                                      </p:cBhvr>
                                      <p:to>
                                        <p:strVal val="visible"/>
                                      </p:to>
                                    </p:set>
                                    <p:animEffect transition="in" filter="fade">
                                      <p:cBhvr>
                                        <p:cTn id="110" dur="500"/>
                                        <p:tgtEl>
                                          <p:spTgt spid="91"/>
                                        </p:tgtEl>
                                      </p:cBhvr>
                                    </p:animEffect>
                                  </p:childTnLst>
                                </p:cTn>
                              </p:par>
                              <p:par>
                                <p:cTn id="111" presetID="10" presetClass="entr" presetSubtype="0" fill="hold" nodeType="withEffect">
                                  <p:stCondLst>
                                    <p:cond delay="0"/>
                                  </p:stCondLst>
                                  <p:childTnLst>
                                    <p:set>
                                      <p:cBhvr>
                                        <p:cTn id="112" dur="1" fill="hold">
                                          <p:stCondLst>
                                            <p:cond delay="0"/>
                                          </p:stCondLst>
                                        </p:cTn>
                                        <p:tgtEl>
                                          <p:spTgt spid="92"/>
                                        </p:tgtEl>
                                        <p:attrNameLst>
                                          <p:attrName>style.visibility</p:attrName>
                                        </p:attrNameLst>
                                      </p:cBhvr>
                                      <p:to>
                                        <p:strVal val="visible"/>
                                      </p:to>
                                    </p:set>
                                    <p:animEffect transition="in" filter="fade">
                                      <p:cBhvr>
                                        <p:cTn id="113" dur="500"/>
                                        <p:tgtEl>
                                          <p:spTgt spid="92"/>
                                        </p:tgtEl>
                                      </p:cBhvr>
                                    </p:animEffect>
                                  </p:childTnLst>
                                </p:cTn>
                              </p:par>
                              <p:par>
                                <p:cTn id="114" presetID="10" presetClass="entr" presetSubtype="0" fill="hold" nodeType="withEffect">
                                  <p:stCondLst>
                                    <p:cond delay="0"/>
                                  </p:stCondLst>
                                  <p:childTnLst>
                                    <p:set>
                                      <p:cBhvr>
                                        <p:cTn id="115" dur="1" fill="hold">
                                          <p:stCondLst>
                                            <p:cond delay="0"/>
                                          </p:stCondLst>
                                        </p:cTn>
                                        <p:tgtEl>
                                          <p:spTgt spid="93"/>
                                        </p:tgtEl>
                                        <p:attrNameLst>
                                          <p:attrName>style.visibility</p:attrName>
                                        </p:attrNameLst>
                                      </p:cBhvr>
                                      <p:to>
                                        <p:strVal val="visible"/>
                                      </p:to>
                                    </p:set>
                                    <p:animEffect transition="in" filter="fade">
                                      <p:cBhvr>
                                        <p:cTn id="116" dur="500"/>
                                        <p:tgtEl>
                                          <p:spTgt spid="93"/>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fade">
                                      <p:cBhvr>
                                        <p:cTn id="119" dur="500"/>
                                        <p:tgtEl>
                                          <p:spTgt spid="90"/>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94"/>
                                        </p:tgtEl>
                                        <p:attrNameLst>
                                          <p:attrName>style.visibility</p:attrName>
                                        </p:attrNameLst>
                                      </p:cBhvr>
                                      <p:to>
                                        <p:strVal val="visible"/>
                                      </p:to>
                                    </p:set>
                                    <p:animEffect transition="in" filter="fade">
                                      <p:cBhvr>
                                        <p:cTn id="122" dur="500"/>
                                        <p:tgtEl>
                                          <p:spTgt spid="94"/>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5620"/>
                                        </p:tgtEl>
                                        <p:attrNameLst>
                                          <p:attrName>style.visibility</p:attrName>
                                        </p:attrNameLst>
                                      </p:cBhvr>
                                      <p:to>
                                        <p:strVal val="visible"/>
                                      </p:to>
                                    </p:set>
                                    <p:animEffect transition="in" filter="fade">
                                      <p:cBhvr>
                                        <p:cTn id="127" dur="500"/>
                                        <p:tgtEl>
                                          <p:spTgt spid="25620"/>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5629"/>
                                        </p:tgtEl>
                                        <p:attrNameLst>
                                          <p:attrName>style.visibility</p:attrName>
                                        </p:attrNameLst>
                                      </p:cBhvr>
                                      <p:to>
                                        <p:strVal val="visible"/>
                                      </p:to>
                                    </p:set>
                                    <p:animEffect transition="in" filter="fade">
                                      <p:cBhvr>
                                        <p:cTn id="130" dur="500"/>
                                        <p:tgtEl>
                                          <p:spTgt spid="25629"/>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37"/>
                                        </p:tgtEl>
                                        <p:attrNameLst>
                                          <p:attrName>style.visibility</p:attrName>
                                        </p:attrNameLst>
                                      </p:cBhvr>
                                      <p:to>
                                        <p:strVal val="visible"/>
                                      </p:to>
                                    </p:set>
                                    <p:animEffect transition="in" filter="fade">
                                      <p:cBhvr>
                                        <p:cTn id="133"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20" grpId="0" animBg="1"/>
      <p:bldP spid="31" grpId="0"/>
      <p:bldP spid="32" grpId="0"/>
      <p:bldP spid="43" grpId="0"/>
      <p:bldP spid="39" grpId="0" animBg="1"/>
      <p:bldP spid="60" grpId="0"/>
      <p:bldP spid="25604" grpId="0" animBg="1"/>
      <p:bldP spid="25610" grpId="0" animBg="1"/>
      <p:bldP spid="25611" grpId="0"/>
      <p:bldP spid="90" grpId="0"/>
      <p:bldP spid="91" grpId="0"/>
      <p:bldP spid="94" grpId="0" animBg="1"/>
      <p:bldP spid="25629" grpId="0"/>
      <p:bldP spid="122" grpId="0"/>
      <p:bldP spid="123" grpId="0"/>
      <p:bldP spid="126" grpId="0" animBg="1"/>
      <p:bldP spid="126" grpId="1" animBg="1"/>
      <p:bldP spid="25633" grpId="0" animBg="1"/>
      <p:bldP spid="25636" grpId="0" animBg="1"/>
      <p:bldP spid="137" grpId="0"/>
      <p:bldP spid="4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132" t="12362" r="11295" b="6313"/>
          <a:stretch/>
        </p:blipFill>
        <p:spPr bwMode="auto">
          <a:xfrm rot="20955147">
            <a:off x="5360244" y="1018514"/>
            <a:ext cx="2091756" cy="154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3"/>
          <p:cNvSpPr txBox="1">
            <a:spLocks noChangeArrowheads="1"/>
          </p:cNvSpPr>
          <p:nvPr/>
        </p:nvSpPr>
        <p:spPr bwMode="auto">
          <a:xfrm>
            <a:off x="55742" y="672883"/>
            <a:ext cx="9088258" cy="307777"/>
          </a:xfrm>
          <a:prstGeom prst="rect">
            <a:avLst/>
          </a:prstGeom>
          <a:noFill/>
          <a:ln w="9525">
            <a:noFill/>
            <a:miter lim="800000"/>
            <a:headEnd/>
            <a:tailEnd/>
          </a:ln>
          <a:effectLst/>
        </p:spPr>
        <p:txBody>
          <a:bodyPr wrap="square">
            <a:spAutoFit/>
          </a:bodyPr>
          <a:lstStyle/>
          <a:p>
            <a:pPr algn="just"/>
            <a:r>
              <a:rPr lang="en-GB" altLang="en-GB" sz="1400" b="0" dirty="0" smtClean="0">
                <a:solidFill>
                  <a:srgbClr val="990033"/>
                </a:solidFill>
                <a:cs typeface="Times New Roman" pitchFamily="18" charset="0"/>
              </a:rPr>
              <a:t>In order to </a:t>
            </a:r>
            <a:r>
              <a:rPr lang="en-GB" altLang="en-GB" sz="1400" b="1" dirty="0" smtClean="0">
                <a:solidFill>
                  <a:srgbClr val="990033"/>
                </a:solidFill>
                <a:cs typeface="Times New Roman" pitchFamily="18" charset="0"/>
              </a:rPr>
              <a:t>slow-down the wave phase velocity, iris-loaded periodic structure have to be used</a:t>
            </a:r>
            <a:r>
              <a:rPr lang="en-GB" altLang="en-GB" sz="1400" b="0" dirty="0" smtClean="0">
                <a:solidFill>
                  <a:srgbClr val="990033"/>
                </a:solidFill>
                <a:cs typeface="Times New Roman" pitchFamily="18" charset="0"/>
              </a:rPr>
              <a:t>.</a:t>
            </a:r>
            <a:r>
              <a:rPr lang="en-US" altLang="en-GB" sz="1400" dirty="0">
                <a:solidFill>
                  <a:srgbClr val="990033"/>
                </a:solidFill>
                <a:cs typeface="Times New Roman" pitchFamily="18" charset="0"/>
              </a:rPr>
              <a:t> </a:t>
            </a:r>
            <a:endParaRPr lang="en-US" altLang="en-GB" sz="1400" dirty="0" smtClean="0">
              <a:solidFill>
                <a:srgbClr val="990033"/>
              </a:solidFill>
              <a:cs typeface="Times New Roman" pitchFamily="18" charset="0"/>
            </a:endParaRPr>
          </a:p>
        </p:txBody>
      </p:sp>
      <p:sp>
        <p:nvSpPr>
          <p:cNvPr id="17" name="CasellaDiTesto 16"/>
          <p:cNvSpPr txBox="1"/>
          <p:nvPr/>
        </p:nvSpPr>
        <p:spPr>
          <a:xfrm>
            <a:off x="522504" y="2634141"/>
            <a:ext cx="1059906" cy="307777"/>
          </a:xfrm>
          <a:prstGeom prst="rect">
            <a:avLst/>
          </a:prstGeom>
          <a:noFill/>
        </p:spPr>
        <p:txBody>
          <a:bodyPr wrap="none" rtlCol="0">
            <a:spAutoFit/>
          </a:bodyPr>
          <a:lstStyle/>
          <a:p>
            <a:r>
              <a:rPr lang="en-US" sz="1400" dirty="0" smtClean="0"/>
              <a:t>MODE TM</a:t>
            </a:r>
            <a:r>
              <a:rPr lang="en-US" sz="1400" baseline="-25000" dirty="0" smtClean="0"/>
              <a:t>01</a:t>
            </a:r>
            <a:endParaRPr lang="en-US" sz="1400" baseline="-25000" dirty="0"/>
          </a:p>
        </p:txBody>
      </p:sp>
      <p:sp>
        <p:nvSpPr>
          <p:cNvPr id="19" name="CasellaDiTesto 18"/>
          <p:cNvSpPr txBox="1"/>
          <p:nvPr/>
        </p:nvSpPr>
        <p:spPr>
          <a:xfrm>
            <a:off x="5212796" y="2649609"/>
            <a:ext cx="1363515" cy="307777"/>
          </a:xfrm>
          <a:prstGeom prst="rect">
            <a:avLst/>
          </a:prstGeom>
          <a:noFill/>
        </p:spPr>
        <p:txBody>
          <a:bodyPr wrap="none" rtlCol="0">
            <a:spAutoFit/>
          </a:bodyPr>
          <a:lstStyle/>
          <a:p>
            <a:r>
              <a:rPr lang="en-US" sz="1400" dirty="0" smtClean="0"/>
              <a:t>MODE TM</a:t>
            </a:r>
            <a:r>
              <a:rPr lang="en-US" sz="1400" baseline="-25000" dirty="0" smtClean="0"/>
              <a:t>01</a:t>
            </a:r>
            <a:r>
              <a:rPr lang="en-US" sz="1400" dirty="0" smtClean="0"/>
              <a:t>-like</a:t>
            </a:r>
            <a:endParaRPr lang="en-US" sz="1400" dirty="0"/>
          </a:p>
        </p:txBody>
      </p:sp>
      <p:graphicFrame>
        <p:nvGraphicFramePr>
          <p:cNvPr id="14" name="Oggetto 13"/>
          <p:cNvGraphicFramePr>
            <a:graphicFrameLocks noChangeAspect="1"/>
          </p:cNvGraphicFramePr>
          <p:nvPr>
            <p:extLst/>
          </p:nvPr>
        </p:nvGraphicFramePr>
        <p:xfrm>
          <a:off x="4583113" y="3452813"/>
          <a:ext cx="2876550" cy="382587"/>
        </p:xfrm>
        <a:graphic>
          <a:graphicData uri="http://schemas.openxmlformats.org/presentationml/2006/ole">
            <mc:AlternateContent xmlns:mc="http://schemas.openxmlformats.org/markup-compatibility/2006">
              <mc:Choice xmlns:v="urn:schemas-microsoft-com:vml" Requires="v">
                <p:oleObj spid="_x0000_s215249" name="Equazione" r:id="rId4" imgW="2209680" imgH="291960" progId="Equation.3">
                  <p:embed/>
                </p:oleObj>
              </mc:Choice>
              <mc:Fallback>
                <p:oleObj name="Equazione" r:id="rId4" imgW="2209680" imgH="291960" progId="Equation.3">
                  <p:embed/>
                  <p:pic>
                    <p:nvPicPr>
                      <p:cNvPr id="14" name="Oggetto 13"/>
                      <p:cNvPicPr>
                        <a:picLocks noChangeAspect="1" noChangeArrowheads="1"/>
                      </p:cNvPicPr>
                      <p:nvPr/>
                    </p:nvPicPr>
                    <p:blipFill>
                      <a:blip r:embed="rId5"/>
                      <a:srcRect/>
                      <a:stretch>
                        <a:fillRect/>
                      </a:stretch>
                    </p:blipFill>
                    <p:spPr bwMode="auto">
                      <a:xfrm>
                        <a:off x="4583113" y="3452813"/>
                        <a:ext cx="2876550" cy="382587"/>
                      </a:xfrm>
                      <a:prstGeom prst="rect">
                        <a:avLst/>
                      </a:prstGeom>
                      <a:noFill/>
                      <a:ln>
                        <a:noFill/>
                      </a:ln>
                      <a:extLst/>
                    </p:spPr>
                  </p:pic>
                </p:oleObj>
              </mc:Fallback>
            </mc:AlternateContent>
          </a:graphicData>
        </a:graphic>
      </p:graphicFrame>
      <p:sp>
        <p:nvSpPr>
          <p:cNvPr id="54" name="CasellaDiTesto 53"/>
          <p:cNvSpPr txBox="1"/>
          <p:nvPr/>
        </p:nvSpPr>
        <p:spPr>
          <a:xfrm>
            <a:off x="4848219" y="881259"/>
            <a:ext cx="2561920" cy="369332"/>
          </a:xfrm>
          <a:prstGeom prst="rect">
            <a:avLst/>
          </a:prstGeom>
          <a:noFill/>
        </p:spPr>
        <p:txBody>
          <a:bodyPr wrap="none" rtlCol="0">
            <a:spAutoFit/>
          </a:bodyPr>
          <a:lstStyle/>
          <a:p>
            <a:r>
              <a:rPr lang="en-US" b="1" i="1" dirty="0" smtClean="0"/>
              <a:t>IRIS LOADED STRUCTURE</a:t>
            </a:r>
            <a:endParaRPr lang="en-US" b="1" i="1" dirty="0"/>
          </a:p>
        </p:txBody>
      </p:sp>
      <p:sp>
        <p:nvSpPr>
          <p:cNvPr id="8" name="Parentesi graffa aperta 7"/>
          <p:cNvSpPr/>
          <p:nvPr/>
        </p:nvSpPr>
        <p:spPr>
          <a:xfrm rot="5400000">
            <a:off x="5786256" y="3070131"/>
            <a:ext cx="209199" cy="701899"/>
          </a:xfrm>
          <a:prstGeom prst="leftBrace">
            <a:avLst/>
          </a:prstGeom>
          <a:ln w="3810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4848219" y="2925000"/>
            <a:ext cx="1916625" cy="461665"/>
          </a:xfrm>
          <a:prstGeom prst="rect">
            <a:avLst/>
          </a:prstGeom>
          <a:noFill/>
        </p:spPr>
        <p:txBody>
          <a:bodyPr wrap="square" rtlCol="0">
            <a:spAutoFit/>
          </a:bodyPr>
          <a:lstStyle/>
          <a:p>
            <a:pPr algn="ctr"/>
            <a:r>
              <a:rPr lang="en-US" sz="1200" dirty="0" smtClean="0"/>
              <a:t>Periodic (in z) </a:t>
            </a:r>
            <a:r>
              <a:rPr lang="en-US" sz="1200" dirty="0" err="1" smtClean="0"/>
              <a:t>wih</a:t>
            </a:r>
            <a:r>
              <a:rPr lang="en-US" sz="1200" dirty="0" smtClean="0"/>
              <a:t> period D (from </a:t>
            </a:r>
            <a:r>
              <a:rPr lang="en-US" sz="1200" dirty="0" err="1" smtClean="0"/>
              <a:t>Floquet</a:t>
            </a:r>
            <a:r>
              <a:rPr lang="en-US" sz="1200" dirty="0" smtClean="0"/>
              <a:t> theorem)</a:t>
            </a:r>
            <a:endParaRPr lang="en-US" sz="1200" dirty="0"/>
          </a:p>
        </p:txBody>
      </p:sp>
      <p:sp>
        <p:nvSpPr>
          <p:cNvPr id="48" name="CasellaDiTesto 47"/>
          <p:cNvSpPr txBox="1"/>
          <p:nvPr/>
        </p:nvSpPr>
        <p:spPr>
          <a:xfrm>
            <a:off x="1586875" y="-5757"/>
            <a:ext cx="5934381" cy="507831"/>
          </a:xfrm>
          <a:prstGeom prst="rect">
            <a:avLst/>
          </a:prstGeom>
          <a:noFill/>
        </p:spPr>
        <p:txBody>
          <a:bodyPr wrap="none" rtlCol="0">
            <a:spAutoFit/>
          </a:bodyPr>
          <a:lstStyle/>
          <a:p>
            <a:r>
              <a:rPr lang="en-US" sz="2700" b="1" dirty="0" smtClean="0"/>
              <a:t>TW CAVITIES: IRIS LOADED STRUCTURES</a:t>
            </a:r>
            <a:endParaRPr lang="en-US" sz="2700" b="1" dirty="0"/>
          </a:p>
        </p:txBody>
      </p:sp>
      <p:graphicFrame>
        <p:nvGraphicFramePr>
          <p:cNvPr id="13" name="Oggetto 12"/>
          <p:cNvGraphicFramePr>
            <a:graphicFrameLocks noChangeAspect="1"/>
          </p:cNvGraphicFramePr>
          <p:nvPr>
            <p:extLst/>
          </p:nvPr>
        </p:nvGraphicFramePr>
        <p:xfrm>
          <a:off x="71438" y="3460750"/>
          <a:ext cx="2316162" cy="346075"/>
        </p:xfrm>
        <a:graphic>
          <a:graphicData uri="http://schemas.openxmlformats.org/presentationml/2006/ole">
            <mc:AlternateContent xmlns:mc="http://schemas.openxmlformats.org/markup-compatibility/2006">
              <mc:Choice xmlns:v="urn:schemas-microsoft-com:vml" Requires="v">
                <p:oleObj spid="_x0000_s215250" name="Equazione" r:id="rId6" imgW="1879560" imgH="279360" progId="Equation.3">
                  <p:embed/>
                </p:oleObj>
              </mc:Choice>
              <mc:Fallback>
                <p:oleObj name="Equazione" r:id="rId6" imgW="1879560" imgH="279360" progId="Equation.3">
                  <p:embed/>
                  <p:pic>
                    <p:nvPicPr>
                      <p:cNvPr id="13" name="Oggetto 12"/>
                      <p:cNvPicPr>
                        <a:picLocks noChangeAspect="1" noChangeArrowheads="1"/>
                      </p:cNvPicPr>
                      <p:nvPr/>
                    </p:nvPicPr>
                    <p:blipFill>
                      <a:blip r:embed="rId7"/>
                      <a:srcRect/>
                      <a:stretch>
                        <a:fillRect/>
                      </a:stretch>
                    </p:blipFill>
                    <p:spPr bwMode="auto">
                      <a:xfrm>
                        <a:off x="71438" y="3460750"/>
                        <a:ext cx="2316162"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6" name="Picture 9"/>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4268" t="3017" b="7430"/>
          <a:stretch/>
        </p:blipFill>
        <p:spPr bwMode="auto">
          <a:xfrm>
            <a:off x="105784" y="1250591"/>
            <a:ext cx="1739818" cy="1173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CasellaDiTesto 57"/>
          <p:cNvSpPr txBox="1"/>
          <p:nvPr/>
        </p:nvSpPr>
        <p:spPr>
          <a:xfrm>
            <a:off x="62549" y="971378"/>
            <a:ext cx="2358731" cy="369332"/>
          </a:xfrm>
          <a:prstGeom prst="rect">
            <a:avLst/>
          </a:prstGeom>
          <a:noFill/>
        </p:spPr>
        <p:txBody>
          <a:bodyPr wrap="square" rtlCol="0">
            <a:spAutoFit/>
          </a:bodyPr>
          <a:lstStyle/>
          <a:p>
            <a:r>
              <a:rPr lang="en-US" b="1" i="1" dirty="0" smtClean="0"/>
              <a:t>CIRCULAR WAVEGUIDE</a:t>
            </a:r>
            <a:endParaRPr lang="en-US" b="1" i="1" dirty="0"/>
          </a:p>
        </p:txBody>
      </p:sp>
      <p:sp>
        <p:nvSpPr>
          <p:cNvPr id="18" name="Rettangolo 17"/>
          <p:cNvSpPr/>
          <p:nvPr/>
        </p:nvSpPr>
        <p:spPr>
          <a:xfrm>
            <a:off x="7544614" y="2941918"/>
            <a:ext cx="1599386" cy="1384995"/>
          </a:xfrm>
          <a:prstGeom prst="rect">
            <a:avLst/>
          </a:prstGeom>
        </p:spPr>
        <p:txBody>
          <a:bodyPr wrap="square">
            <a:spAutoFit/>
          </a:bodyPr>
          <a:lstStyle/>
          <a:p>
            <a:pPr algn="just"/>
            <a:r>
              <a:rPr lang="en-US" altLang="en-GB" sz="1400" dirty="0" smtClean="0">
                <a:solidFill>
                  <a:srgbClr val="990033"/>
                </a:solidFill>
                <a:cs typeface="Times New Roman" pitchFamily="18" charset="0"/>
                <a:sym typeface="Symbol"/>
              </a:rPr>
              <a:t></a:t>
            </a:r>
            <a:r>
              <a:rPr lang="en-US" altLang="en-GB" sz="1400" dirty="0" smtClean="0">
                <a:solidFill>
                  <a:srgbClr val="990033"/>
                </a:solidFill>
                <a:cs typeface="Times New Roman" pitchFamily="18" charset="0"/>
              </a:rPr>
              <a:t>The </a:t>
            </a:r>
            <a:r>
              <a:rPr lang="en-US" altLang="en-GB" sz="1400" dirty="0">
                <a:solidFill>
                  <a:srgbClr val="990033"/>
                </a:solidFill>
                <a:cs typeface="Times New Roman" pitchFamily="18" charset="0"/>
              </a:rPr>
              <a:t>field in this </a:t>
            </a:r>
            <a:r>
              <a:rPr lang="en-US" altLang="en-GB" sz="1400" dirty="0" smtClean="0">
                <a:solidFill>
                  <a:srgbClr val="990033"/>
                </a:solidFill>
                <a:cs typeface="Times New Roman" pitchFamily="18" charset="0"/>
              </a:rPr>
              <a:t>type of </a:t>
            </a:r>
            <a:r>
              <a:rPr lang="en-US" altLang="en-GB" sz="1400" dirty="0">
                <a:solidFill>
                  <a:srgbClr val="990033"/>
                </a:solidFill>
                <a:cs typeface="Times New Roman" pitchFamily="18" charset="0"/>
              </a:rPr>
              <a:t>structures is that of a special wave travelling within a spatial periodic profile. </a:t>
            </a:r>
            <a:endParaRPr lang="en-US" altLang="en-GB" sz="1400" dirty="0" smtClean="0">
              <a:solidFill>
                <a:srgbClr val="990033"/>
              </a:solidFill>
              <a:cs typeface="Times New Roman" pitchFamily="18" charset="0"/>
            </a:endParaRPr>
          </a:p>
        </p:txBody>
      </p:sp>
      <p:cxnSp>
        <p:nvCxnSpPr>
          <p:cNvPr id="23" name="Connettore 2 22"/>
          <p:cNvCxnSpPr/>
          <p:nvPr/>
        </p:nvCxnSpPr>
        <p:spPr>
          <a:xfrm>
            <a:off x="1940767" y="1824905"/>
            <a:ext cx="3252170" cy="1250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9" name="Rettangolo 58"/>
          <p:cNvSpPr/>
          <p:nvPr/>
        </p:nvSpPr>
        <p:spPr>
          <a:xfrm>
            <a:off x="5192937" y="4431839"/>
            <a:ext cx="3913796" cy="523220"/>
          </a:xfrm>
          <a:prstGeom prst="rect">
            <a:avLst/>
          </a:prstGeom>
        </p:spPr>
        <p:txBody>
          <a:bodyPr wrap="square">
            <a:spAutoFit/>
          </a:bodyPr>
          <a:lstStyle/>
          <a:p>
            <a:pPr algn="just"/>
            <a:r>
              <a:rPr lang="en-US" altLang="en-GB" sz="1400" dirty="0" smtClean="0">
                <a:solidFill>
                  <a:srgbClr val="990033"/>
                </a:solidFill>
                <a:cs typeface="Times New Roman" pitchFamily="18" charset="0"/>
                <a:sym typeface="Symbol"/>
              </a:rPr>
              <a:t></a:t>
            </a:r>
            <a:r>
              <a:rPr lang="en-US" altLang="en-GB" sz="1400" dirty="0" smtClean="0">
                <a:solidFill>
                  <a:srgbClr val="990033"/>
                </a:solidFill>
                <a:cs typeface="Times New Roman" pitchFamily="18" charset="0"/>
              </a:rPr>
              <a:t>T</a:t>
            </a:r>
            <a:r>
              <a:rPr lang="en-US" sz="1400" dirty="0" smtClean="0"/>
              <a:t>he </a:t>
            </a:r>
            <a:r>
              <a:rPr lang="en-US" sz="1400" dirty="0"/>
              <a:t>structure can be designed to have the </a:t>
            </a:r>
            <a:r>
              <a:rPr lang="en-US" sz="1400" b="1" dirty="0"/>
              <a:t>phase velocity equal to the speed of the particles</a:t>
            </a:r>
            <a:r>
              <a:rPr lang="en-US" sz="1400" dirty="0"/>
              <a:t>. </a:t>
            </a:r>
            <a:endParaRPr lang="en-US" sz="1400" dirty="0" smtClean="0"/>
          </a:p>
        </p:txBody>
      </p:sp>
      <p:sp>
        <p:nvSpPr>
          <p:cNvPr id="60" name="Rettangolo 59"/>
          <p:cNvSpPr/>
          <p:nvPr/>
        </p:nvSpPr>
        <p:spPr>
          <a:xfrm>
            <a:off x="5192937" y="5023800"/>
            <a:ext cx="3910907" cy="738664"/>
          </a:xfrm>
          <a:prstGeom prst="rect">
            <a:avLst/>
          </a:prstGeom>
        </p:spPr>
        <p:txBody>
          <a:bodyPr wrap="square">
            <a:spAutoFit/>
          </a:bodyPr>
          <a:lstStyle/>
          <a:p>
            <a:pPr algn="just"/>
            <a:r>
              <a:rPr lang="en-US" sz="1400" dirty="0" smtClean="0">
                <a:sym typeface="Symbol"/>
              </a:rPr>
              <a:t></a:t>
            </a:r>
            <a:r>
              <a:rPr lang="en-US" sz="1400" dirty="0" smtClean="0"/>
              <a:t>This </a:t>
            </a:r>
            <a:r>
              <a:rPr lang="en-US" sz="1400" dirty="0"/>
              <a:t>allows </a:t>
            </a:r>
            <a:r>
              <a:rPr lang="en-US" sz="1400" b="1" dirty="0"/>
              <a:t>acceleration over large distances</a:t>
            </a:r>
            <a:r>
              <a:rPr lang="en-US" sz="1400" dirty="0"/>
              <a:t> (few </a:t>
            </a:r>
            <a:r>
              <a:rPr lang="en-US" sz="1400" dirty="0" smtClean="0"/>
              <a:t>meters, hundred of cells) </a:t>
            </a:r>
            <a:r>
              <a:rPr lang="en-US" sz="1400" dirty="0"/>
              <a:t>with just an input </a:t>
            </a:r>
            <a:r>
              <a:rPr lang="en-US" sz="1400" dirty="0" smtClean="0"/>
              <a:t>coupler and a relatively </a:t>
            </a:r>
            <a:r>
              <a:rPr lang="en-US" sz="1400" b="1" dirty="0" smtClean="0"/>
              <a:t>simple geometry</a:t>
            </a:r>
            <a:r>
              <a:rPr lang="en-US" sz="1400" dirty="0" smtClean="0"/>
              <a:t>.</a:t>
            </a:r>
            <a:endParaRPr lang="en-US" sz="1400" dirty="0"/>
          </a:p>
        </p:txBody>
      </p:sp>
      <p:cxnSp>
        <p:nvCxnSpPr>
          <p:cNvPr id="61" name="Connettore 2 60"/>
          <p:cNvCxnSpPr>
            <a:endCxn id="19" idx="1"/>
          </p:cNvCxnSpPr>
          <p:nvPr/>
        </p:nvCxnSpPr>
        <p:spPr>
          <a:xfrm>
            <a:off x="1582410" y="2794603"/>
            <a:ext cx="3630386" cy="889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2" name="Connettore 2 61"/>
          <p:cNvCxnSpPr/>
          <p:nvPr/>
        </p:nvCxnSpPr>
        <p:spPr>
          <a:xfrm>
            <a:off x="2498793" y="3600328"/>
            <a:ext cx="202655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6" name="Figura a mano libera 65"/>
          <p:cNvSpPr/>
          <p:nvPr/>
        </p:nvSpPr>
        <p:spPr>
          <a:xfrm>
            <a:off x="1370145" y="4242955"/>
            <a:ext cx="2140619" cy="1304028"/>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Lst>
            <a:ahLst/>
            <a:cxnLst>
              <a:cxn ang="0">
                <a:pos x="connsiteX0" y="connsiteY0"/>
              </a:cxn>
              <a:cxn ang="0">
                <a:pos x="connsiteX1" y="connsiteY1"/>
              </a:cxn>
            </a:cxnLst>
            <a:rect l="l" t="t" r="r" b="b"/>
            <a:pathLst>
              <a:path w="2771192" h="1959428">
                <a:moveTo>
                  <a:pt x="0" y="1959428"/>
                </a:moveTo>
                <a:cubicBezTo>
                  <a:pt x="1013148" y="1937656"/>
                  <a:pt x="2315546" y="460309"/>
                  <a:pt x="2771192" y="0"/>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CasellaDiTesto 66"/>
          <p:cNvSpPr txBox="1"/>
          <p:nvPr/>
        </p:nvSpPr>
        <p:spPr>
          <a:xfrm>
            <a:off x="937966" y="4453975"/>
            <a:ext cx="507439" cy="369332"/>
          </a:xfrm>
          <a:prstGeom prst="rect">
            <a:avLst/>
          </a:prstGeom>
          <a:noFill/>
        </p:spPr>
        <p:txBody>
          <a:bodyPr wrap="square" rtlCol="0">
            <a:spAutoFit/>
          </a:bodyPr>
          <a:lstStyle/>
          <a:p>
            <a:r>
              <a:rPr lang="en-US" dirty="0" smtClean="0">
                <a:sym typeface="Symbol"/>
              </a:rPr>
              <a:t></a:t>
            </a:r>
            <a:r>
              <a:rPr lang="en-US" baseline="-25000" dirty="0" smtClean="0">
                <a:sym typeface="Symbol"/>
              </a:rPr>
              <a:t>RF</a:t>
            </a:r>
            <a:endParaRPr lang="en-US" sz="1400" baseline="-25000" dirty="0"/>
          </a:p>
        </p:txBody>
      </p:sp>
      <p:sp>
        <p:nvSpPr>
          <p:cNvPr id="68" name="CasellaDiTesto 67"/>
          <p:cNvSpPr txBox="1"/>
          <p:nvPr/>
        </p:nvSpPr>
        <p:spPr>
          <a:xfrm>
            <a:off x="3063653" y="6493237"/>
            <a:ext cx="365806" cy="369332"/>
          </a:xfrm>
          <a:prstGeom prst="rect">
            <a:avLst/>
          </a:prstGeom>
          <a:noFill/>
        </p:spPr>
        <p:txBody>
          <a:bodyPr wrap="none" rtlCol="0">
            <a:spAutoFit/>
          </a:bodyPr>
          <a:lstStyle/>
          <a:p>
            <a:r>
              <a:rPr lang="en-US" dirty="0" smtClean="0">
                <a:sym typeface="Symbol"/>
              </a:rPr>
              <a:t>k</a:t>
            </a:r>
            <a:r>
              <a:rPr lang="en-US" baseline="30000" dirty="0" smtClean="0">
                <a:sym typeface="Symbol"/>
              </a:rPr>
              <a:t>*</a:t>
            </a:r>
            <a:endParaRPr lang="en-US" baseline="30000" dirty="0"/>
          </a:p>
        </p:txBody>
      </p:sp>
      <p:cxnSp>
        <p:nvCxnSpPr>
          <p:cNvPr id="69" name="Connettore 2 68"/>
          <p:cNvCxnSpPr/>
          <p:nvPr/>
        </p:nvCxnSpPr>
        <p:spPr>
          <a:xfrm flipV="1">
            <a:off x="1388806" y="6539499"/>
            <a:ext cx="3171676" cy="381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Connettore 2 69"/>
          <p:cNvCxnSpPr/>
          <p:nvPr/>
        </p:nvCxnSpPr>
        <p:spPr>
          <a:xfrm flipV="1">
            <a:off x="1388806" y="4014728"/>
            <a:ext cx="0" cy="252858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a:off x="1388806" y="4665310"/>
            <a:ext cx="1815631"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8" name="Connettore 1 77"/>
          <p:cNvCxnSpPr/>
          <p:nvPr/>
        </p:nvCxnSpPr>
        <p:spPr>
          <a:xfrm flipH="1">
            <a:off x="1403924" y="4242955"/>
            <a:ext cx="2228138" cy="230035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a:off x="3238289" y="4665310"/>
            <a:ext cx="438" cy="187418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8" name="CasellaDiTesto 87"/>
          <p:cNvSpPr txBox="1"/>
          <p:nvPr/>
        </p:nvSpPr>
        <p:spPr>
          <a:xfrm>
            <a:off x="4406267" y="6507601"/>
            <a:ext cx="288862" cy="369332"/>
          </a:xfrm>
          <a:prstGeom prst="rect">
            <a:avLst/>
          </a:prstGeom>
          <a:noFill/>
        </p:spPr>
        <p:txBody>
          <a:bodyPr wrap="none" rtlCol="0">
            <a:spAutoFit/>
          </a:bodyPr>
          <a:lstStyle/>
          <a:p>
            <a:r>
              <a:rPr lang="en-US" dirty="0" smtClean="0">
                <a:sym typeface="Symbol"/>
              </a:rPr>
              <a:t>k</a:t>
            </a:r>
            <a:endParaRPr lang="en-US" baseline="30000" dirty="0"/>
          </a:p>
        </p:txBody>
      </p:sp>
      <p:sp>
        <p:nvSpPr>
          <p:cNvPr id="90" name="Figura a mano libera 89"/>
          <p:cNvSpPr/>
          <p:nvPr/>
        </p:nvSpPr>
        <p:spPr>
          <a:xfrm>
            <a:off x="1400112" y="4410828"/>
            <a:ext cx="2420537" cy="1136155"/>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 name="connsiteX0" fmla="*/ 0 w 3133567"/>
              <a:gd name="connsiteY0" fmla="*/ 1707065 h 1707065"/>
              <a:gd name="connsiteX1" fmla="*/ 3133567 w 3133567"/>
              <a:gd name="connsiteY1" fmla="*/ 0 h 1707065"/>
              <a:gd name="connsiteX0" fmla="*/ 0 w 3133567"/>
              <a:gd name="connsiteY0" fmla="*/ 1707182 h 1707182"/>
              <a:gd name="connsiteX1" fmla="*/ 3133567 w 3133567"/>
              <a:gd name="connsiteY1" fmla="*/ 117 h 1707182"/>
            </a:gdLst>
            <a:ahLst/>
            <a:cxnLst>
              <a:cxn ang="0">
                <a:pos x="connsiteX0" y="connsiteY0"/>
              </a:cxn>
              <a:cxn ang="0">
                <a:pos x="connsiteX1" y="connsiteY1"/>
              </a:cxn>
            </a:cxnLst>
            <a:rect l="l" t="t" r="r" b="b"/>
            <a:pathLst>
              <a:path w="3133567" h="1707182">
                <a:moveTo>
                  <a:pt x="0" y="1707182"/>
                </a:moveTo>
                <a:cubicBezTo>
                  <a:pt x="1013148" y="1685410"/>
                  <a:pt x="2520891" y="-16260"/>
                  <a:pt x="3133567" y="117"/>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10" name="Ovale 25609"/>
          <p:cNvSpPr/>
          <p:nvPr/>
        </p:nvSpPr>
        <p:spPr>
          <a:xfrm>
            <a:off x="3189417" y="4617686"/>
            <a:ext cx="90999" cy="95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611" name="Oggetto 25610"/>
          <p:cNvGraphicFramePr>
            <a:graphicFrameLocks noChangeAspect="1"/>
          </p:cNvGraphicFramePr>
          <p:nvPr>
            <p:extLst>
              <p:ext uri="{D42A27DB-BD31-4B8C-83A1-F6EECF244321}">
                <p14:modId xmlns:p14="http://schemas.microsoft.com/office/powerpoint/2010/main" val="2220212401"/>
              </p:ext>
            </p:extLst>
          </p:nvPr>
        </p:nvGraphicFramePr>
        <p:xfrm>
          <a:off x="3639747" y="3865563"/>
          <a:ext cx="542925" cy="527050"/>
        </p:xfrm>
        <a:graphic>
          <a:graphicData uri="http://schemas.openxmlformats.org/presentationml/2006/ole">
            <mc:AlternateContent xmlns:mc="http://schemas.openxmlformats.org/markup-compatibility/2006">
              <mc:Choice xmlns:v="urn:schemas-microsoft-com:vml" Requires="v">
                <p:oleObj spid="_x0000_s215251" name="Equazione" r:id="rId9" imgW="406080" imgH="393480" progId="Equation.3">
                  <p:embed/>
                </p:oleObj>
              </mc:Choice>
              <mc:Fallback>
                <p:oleObj name="Equazione" r:id="rId9" imgW="406080" imgH="393480" progId="Equation.3">
                  <p:embed/>
                  <p:pic>
                    <p:nvPicPr>
                      <p:cNvPr id="25611" name="Oggetto 25610"/>
                      <p:cNvPicPr>
                        <a:picLocks noChangeAspect="1" noChangeArrowheads="1"/>
                      </p:cNvPicPr>
                      <p:nvPr/>
                    </p:nvPicPr>
                    <p:blipFill>
                      <a:blip r:embed="rId10"/>
                      <a:srcRect/>
                      <a:stretch>
                        <a:fillRect/>
                      </a:stretch>
                    </p:blipFill>
                    <p:spPr bwMode="auto">
                      <a:xfrm>
                        <a:off x="3639747" y="3865563"/>
                        <a:ext cx="54292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5614" name="Connettore 1 25613"/>
          <p:cNvCxnSpPr/>
          <p:nvPr/>
        </p:nvCxnSpPr>
        <p:spPr>
          <a:xfrm>
            <a:off x="3820649" y="4410828"/>
            <a:ext cx="0" cy="2096773"/>
          </a:xfrm>
          <a:prstGeom prst="line">
            <a:avLst/>
          </a:prstGeom>
          <a:ln w="28575">
            <a:prstDash val="dashDot"/>
          </a:ln>
        </p:spPr>
        <p:style>
          <a:lnRef idx="1">
            <a:schemeClr val="accent1"/>
          </a:lnRef>
          <a:fillRef idx="0">
            <a:schemeClr val="accent1"/>
          </a:fillRef>
          <a:effectRef idx="0">
            <a:schemeClr val="accent1"/>
          </a:effectRef>
          <a:fontRef idx="minor">
            <a:schemeClr val="tx1"/>
          </a:fontRef>
        </p:style>
      </p:cxnSp>
      <p:sp>
        <p:nvSpPr>
          <p:cNvPr id="102" name="CasellaDiTesto 101"/>
          <p:cNvSpPr txBox="1"/>
          <p:nvPr/>
        </p:nvSpPr>
        <p:spPr>
          <a:xfrm>
            <a:off x="3582390" y="6511505"/>
            <a:ext cx="543739" cy="369332"/>
          </a:xfrm>
          <a:prstGeom prst="rect">
            <a:avLst/>
          </a:prstGeom>
          <a:noFill/>
        </p:spPr>
        <p:txBody>
          <a:bodyPr wrap="none" rtlCol="0">
            <a:spAutoFit/>
          </a:bodyPr>
          <a:lstStyle/>
          <a:p>
            <a:r>
              <a:rPr lang="en-US" dirty="0" smtClean="0">
                <a:sym typeface="Symbol"/>
              </a:rPr>
              <a:t>/D</a:t>
            </a:r>
            <a:endParaRPr lang="en-US" baseline="30000" dirty="0"/>
          </a:p>
        </p:txBody>
      </p:sp>
      <p:sp>
        <p:nvSpPr>
          <p:cNvPr id="38" name="CasellaDiTesto 37"/>
          <p:cNvSpPr txBox="1"/>
          <p:nvPr/>
        </p:nvSpPr>
        <p:spPr>
          <a:xfrm>
            <a:off x="900000" y="3873623"/>
            <a:ext cx="507439" cy="369332"/>
          </a:xfrm>
          <a:prstGeom prst="rect">
            <a:avLst/>
          </a:prstGeom>
          <a:noFill/>
        </p:spPr>
        <p:txBody>
          <a:bodyPr wrap="square" rtlCol="0">
            <a:spAutoFit/>
          </a:bodyPr>
          <a:lstStyle/>
          <a:p>
            <a:r>
              <a:rPr lang="en-US" dirty="0" smtClean="0">
                <a:sym typeface="Symbol"/>
              </a:rPr>
              <a:t></a:t>
            </a:r>
            <a:endParaRPr lang="en-US" sz="1400" baseline="-25000" dirty="0"/>
          </a:p>
        </p:txBody>
      </p:sp>
      <p:sp>
        <p:nvSpPr>
          <p:cNvPr id="39" name="CasellaDiTesto 38"/>
          <p:cNvSpPr txBox="1"/>
          <p:nvPr/>
        </p:nvSpPr>
        <p:spPr>
          <a:xfrm>
            <a:off x="3983567" y="323288"/>
            <a:ext cx="1209370" cy="369332"/>
          </a:xfrm>
          <a:prstGeom prst="rect">
            <a:avLst/>
          </a:prstGeom>
          <a:noFill/>
        </p:spPr>
        <p:txBody>
          <a:bodyPr wrap="none" rtlCol="0">
            <a:spAutoFit/>
          </a:bodyPr>
          <a:lstStyle/>
          <a:p>
            <a:pPr algn="ctr"/>
            <a:r>
              <a:rPr lang="it-IT" b="1" i="1" dirty="0" smtClean="0"/>
              <a:t>(</a:t>
            </a:r>
            <a:r>
              <a:rPr lang="it-IT" b="1" i="1" dirty="0" err="1" smtClean="0"/>
              <a:t>electrons</a:t>
            </a:r>
            <a:r>
              <a:rPr lang="it-IT" b="1" i="1" dirty="0" smtClean="0"/>
              <a:t>)</a:t>
            </a:r>
            <a:endParaRPr lang="it-IT" b="1" i="1" dirty="0"/>
          </a:p>
        </p:txBody>
      </p:sp>
      <p:cxnSp>
        <p:nvCxnSpPr>
          <p:cNvPr id="41" name="Connettore 2 40"/>
          <p:cNvCxnSpPr/>
          <p:nvPr/>
        </p:nvCxnSpPr>
        <p:spPr>
          <a:xfrm>
            <a:off x="5868000" y="2310109"/>
            <a:ext cx="373805" cy="63479"/>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CasellaDiTesto 41"/>
          <p:cNvSpPr txBox="1"/>
          <p:nvPr/>
        </p:nvSpPr>
        <p:spPr>
          <a:xfrm>
            <a:off x="5890855" y="2305618"/>
            <a:ext cx="327334" cy="369332"/>
          </a:xfrm>
          <a:prstGeom prst="rect">
            <a:avLst/>
          </a:prstGeom>
          <a:noFill/>
        </p:spPr>
        <p:txBody>
          <a:bodyPr wrap="none" rtlCol="0">
            <a:spAutoFit/>
          </a:bodyPr>
          <a:lstStyle/>
          <a:p>
            <a:r>
              <a:rPr lang="en-US" i="1" dirty="0" smtClean="0"/>
              <a:t>D</a:t>
            </a:r>
            <a:endParaRPr lang="en-US" i="1" dirty="0"/>
          </a:p>
        </p:txBody>
      </p:sp>
      <p:cxnSp>
        <p:nvCxnSpPr>
          <p:cNvPr id="9" name="Connettore 2 8"/>
          <p:cNvCxnSpPr/>
          <p:nvPr/>
        </p:nvCxnSpPr>
        <p:spPr>
          <a:xfrm>
            <a:off x="7014139" y="1959626"/>
            <a:ext cx="792000" cy="144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7745214" y="1918960"/>
            <a:ext cx="1451551" cy="338554"/>
          </a:xfrm>
          <a:prstGeom prst="rect">
            <a:avLst/>
          </a:prstGeom>
          <a:noFill/>
        </p:spPr>
        <p:txBody>
          <a:bodyPr wrap="none" rtlCol="0">
            <a:spAutoFit/>
          </a:bodyPr>
          <a:lstStyle/>
          <a:p>
            <a:r>
              <a:rPr lang="it-IT" sz="1600" dirty="0" err="1" smtClean="0"/>
              <a:t>Beam</a:t>
            </a:r>
            <a:r>
              <a:rPr lang="it-IT" sz="1600" dirty="0" smtClean="0"/>
              <a:t> </a:t>
            </a:r>
            <a:r>
              <a:rPr lang="it-IT" sz="1600" dirty="0" err="1" smtClean="0"/>
              <a:t>direction</a:t>
            </a:r>
            <a:endParaRPr lang="it-IT" sz="1600" dirty="0"/>
          </a:p>
        </p:txBody>
      </p:sp>
      <p:sp>
        <p:nvSpPr>
          <p:cNvPr id="15" name="CasellaDiTesto 14"/>
          <p:cNvSpPr txBox="1"/>
          <p:nvPr/>
        </p:nvSpPr>
        <p:spPr>
          <a:xfrm>
            <a:off x="7537172" y="1044110"/>
            <a:ext cx="1146083" cy="338554"/>
          </a:xfrm>
          <a:prstGeom prst="rect">
            <a:avLst/>
          </a:prstGeom>
          <a:noFill/>
        </p:spPr>
        <p:txBody>
          <a:bodyPr wrap="none" rtlCol="0">
            <a:spAutoFit/>
          </a:bodyPr>
          <a:lstStyle/>
          <a:p>
            <a:r>
              <a:rPr lang="it-IT" sz="1600" dirty="0" smtClean="0"/>
              <a:t>Metal </a:t>
            </a:r>
            <a:r>
              <a:rPr lang="it-IT" sz="1600" dirty="0" err="1" smtClean="0"/>
              <a:t>irises</a:t>
            </a:r>
            <a:endParaRPr lang="it-IT" sz="1600" dirty="0"/>
          </a:p>
        </p:txBody>
      </p:sp>
      <p:cxnSp>
        <p:nvCxnSpPr>
          <p:cNvPr id="20" name="Connettore 2 19"/>
          <p:cNvCxnSpPr>
            <a:stCxn id="15" idx="2"/>
          </p:cNvCxnSpPr>
          <p:nvPr/>
        </p:nvCxnSpPr>
        <p:spPr>
          <a:xfrm flipH="1">
            <a:off x="6764844" y="1382664"/>
            <a:ext cx="1345370" cy="28212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a:stCxn id="15" idx="2"/>
          </p:cNvCxnSpPr>
          <p:nvPr/>
        </p:nvCxnSpPr>
        <p:spPr>
          <a:xfrm flipH="1">
            <a:off x="7164000" y="1382664"/>
            <a:ext cx="946214" cy="39028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Rettangolo 42"/>
          <p:cNvSpPr/>
          <p:nvPr/>
        </p:nvSpPr>
        <p:spPr>
          <a:xfrm>
            <a:off x="5188385" y="5831205"/>
            <a:ext cx="4024968" cy="738664"/>
          </a:xfrm>
          <a:prstGeom prst="rect">
            <a:avLst/>
          </a:prstGeom>
        </p:spPr>
        <p:txBody>
          <a:bodyPr wrap="square">
            <a:spAutoFit/>
          </a:bodyPr>
          <a:lstStyle/>
          <a:p>
            <a:pPr algn="just"/>
            <a:r>
              <a:rPr lang="en-US" sz="1400" dirty="0" smtClean="0">
                <a:sym typeface="Symbol"/>
              </a:rPr>
              <a:t></a:t>
            </a:r>
            <a:r>
              <a:rPr lang="en-US" sz="1400" dirty="0" smtClean="0"/>
              <a:t>They are used </a:t>
            </a:r>
            <a:r>
              <a:rPr lang="en-US" sz="1400" b="1" dirty="0" smtClean="0"/>
              <a:t>especially for electrons </a:t>
            </a:r>
            <a:r>
              <a:rPr lang="en-US" sz="1400" dirty="0" smtClean="0"/>
              <a:t>(constant particle </a:t>
            </a:r>
            <a:r>
              <a:rPr lang="en-US" sz="1400" dirty="0" err="1" smtClean="0"/>
              <a:t>velocity</a:t>
            </a:r>
            <a:r>
              <a:rPr lang="en-US" sz="1400" dirty="0" err="1" smtClean="0">
                <a:sym typeface="Symbol" panose="05050102010706020507" pitchFamily="18" charset="2"/>
              </a:rPr>
              <a:t>constant</a:t>
            </a:r>
            <a:r>
              <a:rPr lang="en-US" sz="1400" dirty="0" smtClean="0">
                <a:sym typeface="Symbol" panose="05050102010706020507" pitchFamily="18" charset="2"/>
              </a:rPr>
              <a:t> phase velocity, same distance between irises, easy realization</a:t>
            </a:r>
            <a:r>
              <a:rPr lang="en-US" sz="1400" dirty="0" smtClean="0"/>
              <a:t>)</a:t>
            </a:r>
            <a:endParaRPr lang="en-US" sz="1400" dirty="0"/>
          </a:p>
        </p:txBody>
      </p:sp>
    </p:spTree>
    <p:extLst>
      <p:ext uri="{BB962C8B-B14F-4D97-AF65-F5344CB8AC3E}">
        <p14:creationId xmlns:p14="http://schemas.microsoft.com/office/powerpoint/2010/main" val="22127163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10" presetClass="entr" presetSubtype="0"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fade">
                                      <p:cBhvr>
                                        <p:cTn id="60" dur="500"/>
                                        <p:tgtEl>
                                          <p:spTgt spid="66"/>
                                        </p:tgtEl>
                                      </p:cBhvr>
                                    </p:animEffect>
                                  </p:childTnLst>
                                </p:cTn>
                              </p:par>
                              <p:par>
                                <p:cTn id="61" presetID="10" presetClass="entr" presetSubtype="0" fill="hold" nodeType="with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fade">
                                      <p:cBhvr>
                                        <p:cTn id="63" dur="500"/>
                                        <p:tgtEl>
                                          <p:spTgt spid="69"/>
                                        </p:tgtEl>
                                      </p:cBhvr>
                                    </p:animEffect>
                                  </p:childTnLst>
                                </p:cTn>
                              </p:par>
                              <p:par>
                                <p:cTn id="64" presetID="10" presetClass="entr" presetSubtype="0" fill="hold" nodeType="withEffect">
                                  <p:stCondLst>
                                    <p:cond delay="0"/>
                                  </p:stCondLst>
                                  <p:childTnLst>
                                    <p:set>
                                      <p:cBhvr>
                                        <p:cTn id="65" dur="1" fill="hold">
                                          <p:stCondLst>
                                            <p:cond delay="0"/>
                                          </p:stCondLst>
                                        </p:cTn>
                                        <p:tgtEl>
                                          <p:spTgt spid="70"/>
                                        </p:tgtEl>
                                        <p:attrNameLst>
                                          <p:attrName>style.visibility</p:attrName>
                                        </p:attrNameLst>
                                      </p:cBhvr>
                                      <p:to>
                                        <p:strVal val="visible"/>
                                      </p:to>
                                    </p:set>
                                    <p:animEffect transition="in" filter="fade">
                                      <p:cBhvr>
                                        <p:cTn id="66" dur="500"/>
                                        <p:tgtEl>
                                          <p:spTgt spid="70"/>
                                        </p:tgtEl>
                                      </p:cBhvr>
                                    </p:animEffect>
                                  </p:childTnLst>
                                </p:cTn>
                              </p:par>
                              <p:par>
                                <p:cTn id="67" presetID="10" presetClass="entr" presetSubtype="0" fill="hold" nodeType="withEffect">
                                  <p:stCondLst>
                                    <p:cond delay="0"/>
                                  </p:stCondLst>
                                  <p:childTnLst>
                                    <p:set>
                                      <p:cBhvr>
                                        <p:cTn id="68" dur="1" fill="hold">
                                          <p:stCondLst>
                                            <p:cond delay="0"/>
                                          </p:stCondLst>
                                        </p:cTn>
                                        <p:tgtEl>
                                          <p:spTgt spid="78"/>
                                        </p:tgtEl>
                                        <p:attrNameLst>
                                          <p:attrName>style.visibility</p:attrName>
                                        </p:attrNameLst>
                                      </p:cBhvr>
                                      <p:to>
                                        <p:strVal val="visible"/>
                                      </p:to>
                                    </p:set>
                                    <p:animEffect transition="in" filter="fade">
                                      <p:cBhvr>
                                        <p:cTn id="69" dur="500"/>
                                        <p:tgtEl>
                                          <p:spTgt spid="7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8"/>
                                        </p:tgtEl>
                                        <p:attrNameLst>
                                          <p:attrName>style.visibility</p:attrName>
                                        </p:attrNameLst>
                                      </p:cBhvr>
                                      <p:to>
                                        <p:strVal val="visible"/>
                                      </p:to>
                                    </p:set>
                                    <p:animEffect transition="in" filter="fade">
                                      <p:cBhvr>
                                        <p:cTn id="72" dur="500"/>
                                        <p:tgtEl>
                                          <p:spTgt spid="88"/>
                                        </p:tgtEl>
                                      </p:cBhvr>
                                    </p:animEffect>
                                  </p:childTnLst>
                                </p:cTn>
                              </p:par>
                              <p:par>
                                <p:cTn id="73" presetID="10" presetClass="entr" presetSubtype="0" fill="hold" nodeType="withEffect">
                                  <p:stCondLst>
                                    <p:cond delay="0"/>
                                  </p:stCondLst>
                                  <p:childTnLst>
                                    <p:set>
                                      <p:cBhvr>
                                        <p:cTn id="74" dur="1" fill="hold">
                                          <p:stCondLst>
                                            <p:cond delay="0"/>
                                          </p:stCondLst>
                                        </p:cTn>
                                        <p:tgtEl>
                                          <p:spTgt spid="25611"/>
                                        </p:tgtEl>
                                        <p:attrNameLst>
                                          <p:attrName>style.visibility</p:attrName>
                                        </p:attrNameLst>
                                      </p:cBhvr>
                                      <p:to>
                                        <p:strVal val="visible"/>
                                      </p:to>
                                    </p:set>
                                    <p:animEffect transition="in" filter="fade">
                                      <p:cBhvr>
                                        <p:cTn id="75" dur="500"/>
                                        <p:tgtEl>
                                          <p:spTgt spid="2561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500"/>
                                        <p:tgtEl>
                                          <p:spTgt spid="38"/>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67"/>
                                        </p:tgtEl>
                                        <p:attrNameLst>
                                          <p:attrName>style.visibility</p:attrName>
                                        </p:attrNameLst>
                                      </p:cBhvr>
                                      <p:to>
                                        <p:strVal val="visible"/>
                                      </p:to>
                                    </p:set>
                                    <p:animEffect transition="in" filter="fade">
                                      <p:cBhvr>
                                        <p:cTn id="83" dur="500"/>
                                        <p:tgtEl>
                                          <p:spTgt spid="67"/>
                                        </p:tgtEl>
                                      </p:cBhvr>
                                    </p:animEffect>
                                  </p:childTnLst>
                                </p:cTn>
                              </p:par>
                              <p:par>
                                <p:cTn id="84" presetID="10" presetClass="entr" presetSubtype="0" fill="hold" nodeType="withEffect">
                                  <p:stCondLst>
                                    <p:cond delay="0"/>
                                  </p:stCondLst>
                                  <p:childTnLst>
                                    <p:set>
                                      <p:cBhvr>
                                        <p:cTn id="85" dur="1" fill="hold">
                                          <p:stCondLst>
                                            <p:cond delay="0"/>
                                          </p:stCondLst>
                                        </p:cTn>
                                        <p:tgtEl>
                                          <p:spTgt spid="72"/>
                                        </p:tgtEl>
                                        <p:attrNameLst>
                                          <p:attrName>style.visibility</p:attrName>
                                        </p:attrNameLst>
                                      </p:cBhvr>
                                      <p:to>
                                        <p:strVal val="visible"/>
                                      </p:to>
                                    </p:set>
                                    <p:animEffect transition="in" filter="fade">
                                      <p:cBhvr>
                                        <p:cTn id="86" dur="500"/>
                                        <p:tgtEl>
                                          <p:spTgt spid="72"/>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0"/>
                                        </p:tgtEl>
                                        <p:attrNameLst>
                                          <p:attrName>style.visibility</p:attrName>
                                        </p:attrNameLst>
                                      </p:cBhvr>
                                      <p:to>
                                        <p:strVal val="visible"/>
                                      </p:to>
                                    </p:set>
                                    <p:animEffect transition="in" filter="fade">
                                      <p:cBhvr>
                                        <p:cTn id="89" dur="500"/>
                                        <p:tgtEl>
                                          <p:spTgt spid="90"/>
                                        </p:tgtEl>
                                      </p:cBhvr>
                                    </p:animEffect>
                                  </p:childTnLst>
                                </p:cTn>
                              </p:par>
                              <p:par>
                                <p:cTn id="90" presetID="10" presetClass="entr" presetSubtype="0" fill="hold" nodeType="withEffect">
                                  <p:stCondLst>
                                    <p:cond delay="0"/>
                                  </p:stCondLst>
                                  <p:childTnLst>
                                    <p:set>
                                      <p:cBhvr>
                                        <p:cTn id="91" dur="1" fill="hold">
                                          <p:stCondLst>
                                            <p:cond delay="0"/>
                                          </p:stCondLst>
                                        </p:cTn>
                                        <p:tgtEl>
                                          <p:spTgt spid="83"/>
                                        </p:tgtEl>
                                        <p:attrNameLst>
                                          <p:attrName>style.visibility</p:attrName>
                                        </p:attrNameLst>
                                      </p:cBhvr>
                                      <p:to>
                                        <p:strVal val="visible"/>
                                      </p:to>
                                    </p:set>
                                    <p:animEffect transition="in" filter="fade">
                                      <p:cBhvr>
                                        <p:cTn id="92" dur="500"/>
                                        <p:tgtEl>
                                          <p:spTgt spid="8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8"/>
                                        </p:tgtEl>
                                        <p:attrNameLst>
                                          <p:attrName>style.visibility</p:attrName>
                                        </p:attrNameLst>
                                      </p:cBhvr>
                                      <p:to>
                                        <p:strVal val="visible"/>
                                      </p:to>
                                    </p:set>
                                    <p:animEffect transition="in" filter="fade">
                                      <p:cBhvr>
                                        <p:cTn id="95" dur="500"/>
                                        <p:tgtEl>
                                          <p:spTgt spid="68"/>
                                        </p:tgtEl>
                                      </p:cBhvr>
                                    </p:animEffect>
                                  </p:childTnLst>
                                </p:cTn>
                              </p:par>
                              <p:par>
                                <p:cTn id="96" presetID="10" presetClass="entr" presetSubtype="0" fill="hold" nodeType="withEffect">
                                  <p:stCondLst>
                                    <p:cond delay="0"/>
                                  </p:stCondLst>
                                  <p:childTnLst>
                                    <p:set>
                                      <p:cBhvr>
                                        <p:cTn id="97" dur="1" fill="hold">
                                          <p:stCondLst>
                                            <p:cond delay="0"/>
                                          </p:stCondLst>
                                        </p:cTn>
                                        <p:tgtEl>
                                          <p:spTgt spid="25614"/>
                                        </p:tgtEl>
                                        <p:attrNameLst>
                                          <p:attrName>style.visibility</p:attrName>
                                        </p:attrNameLst>
                                      </p:cBhvr>
                                      <p:to>
                                        <p:strVal val="visible"/>
                                      </p:to>
                                    </p:set>
                                    <p:animEffect transition="in" filter="fade">
                                      <p:cBhvr>
                                        <p:cTn id="98" dur="500"/>
                                        <p:tgtEl>
                                          <p:spTgt spid="256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2"/>
                                        </p:tgtEl>
                                        <p:attrNameLst>
                                          <p:attrName>style.visibility</p:attrName>
                                        </p:attrNameLst>
                                      </p:cBhvr>
                                      <p:to>
                                        <p:strVal val="visible"/>
                                      </p:to>
                                    </p:set>
                                    <p:animEffect transition="in" filter="fade">
                                      <p:cBhvr>
                                        <p:cTn id="101" dur="500"/>
                                        <p:tgtEl>
                                          <p:spTgt spid="102"/>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5610"/>
                                        </p:tgtEl>
                                        <p:attrNameLst>
                                          <p:attrName>style.visibility</p:attrName>
                                        </p:attrNameLst>
                                      </p:cBhvr>
                                      <p:to>
                                        <p:strVal val="visible"/>
                                      </p:to>
                                    </p:set>
                                    <p:animEffect transition="in" filter="fade">
                                      <p:cBhvr>
                                        <p:cTn id="104" dur="500"/>
                                        <p:tgtEl>
                                          <p:spTgt spid="2561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9"/>
                                        </p:tgtEl>
                                        <p:attrNameLst>
                                          <p:attrName>style.visibility</p:attrName>
                                        </p:attrNameLst>
                                      </p:cBhvr>
                                      <p:to>
                                        <p:strVal val="visible"/>
                                      </p:to>
                                    </p:set>
                                    <p:animEffect transition="in" filter="fade">
                                      <p:cBhvr>
                                        <p:cTn id="107" dur="500"/>
                                        <p:tgtEl>
                                          <p:spTgt spid="59"/>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fade">
                                      <p:cBhvr>
                                        <p:cTn id="110" dur="500"/>
                                        <p:tgtEl>
                                          <p:spTgt spid="6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43"/>
                                        </p:tgtEl>
                                        <p:attrNameLst>
                                          <p:attrName>style.visibility</p:attrName>
                                        </p:attrNameLst>
                                      </p:cBhvr>
                                      <p:to>
                                        <p:strVal val="visible"/>
                                      </p:to>
                                    </p:set>
                                    <p:animEffect transition="in" filter="fade">
                                      <p:cBhvr>
                                        <p:cTn id="11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4" grpId="0"/>
      <p:bldP spid="8" grpId="0" animBg="1"/>
      <p:bldP spid="11" grpId="0"/>
      <p:bldP spid="18" grpId="0"/>
      <p:bldP spid="59" grpId="0"/>
      <p:bldP spid="60" grpId="0"/>
      <p:bldP spid="66" grpId="0" animBg="1"/>
      <p:bldP spid="67" grpId="0"/>
      <p:bldP spid="68" grpId="0"/>
      <p:bldP spid="88" grpId="0"/>
      <p:bldP spid="90" grpId="0" animBg="1"/>
      <p:bldP spid="25610" grpId="0" animBg="1"/>
      <p:bldP spid="102" grpId="0"/>
      <p:bldP spid="38" grpId="0"/>
      <p:bldP spid="42" grpId="0"/>
      <p:bldP spid="12" grpId="0"/>
      <p:bldP spid="15" grpId="0"/>
      <p:bldP spid="4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264647" y="-21794"/>
            <a:ext cx="5373587" cy="52322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prstClr val="black"/>
                </a:solidFill>
                <a:effectLst/>
                <a:uLnTx/>
                <a:uFillTx/>
                <a:latin typeface="Calibri"/>
                <a:ea typeface="+mn-ea"/>
                <a:cs typeface="+mn-cs"/>
              </a:rPr>
              <a:t>TW CAVITIES PARAMETERS: r, </a:t>
            </a:r>
            <a:r>
              <a:rPr kumimoji="0" lang="en-US" sz="2800" b="1" i="0" u="none" strike="noStrike" kern="1200" cap="none" spc="0" normalizeH="0" baseline="0" noProof="0" dirty="0" smtClean="0">
                <a:ln>
                  <a:noFill/>
                </a:ln>
                <a:solidFill>
                  <a:prstClr val="black"/>
                </a:solidFill>
                <a:effectLst/>
                <a:uLnTx/>
                <a:uFillTx/>
                <a:latin typeface="Calibri"/>
                <a:ea typeface="+mn-ea"/>
                <a:cs typeface="+mn-cs"/>
                <a:sym typeface="Symbol"/>
              </a:rPr>
              <a:t>, v</a:t>
            </a:r>
            <a:r>
              <a:rPr kumimoji="0" lang="en-US" sz="2800" b="1" i="0" u="none" strike="noStrike" kern="1200" cap="none" spc="0" normalizeH="0" baseline="-25000" noProof="0" dirty="0" smtClean="0">
                <a:ln>
                  <a:noFill/>
                </a:ln>
                <a:solidFill>
                  <a:prstClr val="black"/>
                </a:solidFill>
                <a:effectLst/>
                <a:uLnTx/>
                <a:uFillTx/>
                <a:latin typeface="Calibri"/>
                <a:ea typeface="+mn-ea"/>
                <a:cs typeface="+mn-cs"/>
                <a:sym typeface="Symbol"/>
              </a:rPr>
              <a:t>g</a:t>
            </a:r>
            <a:endParaRPr kumimoji="0" lang="en-US" sz="2800" b="1" i="0" u="none" strike="noStrike" kern="1200" cap="none" spc="0" normalizeH="0" baseline="-25000" noProof="0" dirty="0">
              <a:ln>
                <a:noFill/>
              </a:ln>
              <a:solidFill>
                <a:prstClr val="black"/>
              </a:solidFill>
              <a:effectLst/>
              <a:uLnTx/>
              <a:uFillTx/>
              <a:latin typeface="Calibri"/>
              <a:ea typeface="+mn-ea"/>
              <a:cs typeface="+mn-cs"/>
            </a:endParaRPr>
          </a:p>
        </p:txBody>
      </p:sp>
      <p:sp>
        <p:nvSpPr>
          <p:cNvPr id="5" name="Rettangolo 4"/>
          <p:cNvSpPr/>
          <p:nvPr/>
        </p:nvSpPr>
        <p:spPr>
          <a:xfrm>
            <a:off x="6896" y="476672"/>
            <a:ext cx="6912768" cy="307777"/>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120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Calibri"/>
                <a:ea typeface="+mn-ea"/>
                <a:cs typeface="Times New Roman" pitchFamily="18" charset="0"/>
              </a:rPr>
              <a:t>Similarly to the SW cavities </a:t>
            </a:r>
            <a:r>
              <a:rPr kumimoji="0" lang="en-US" sz="1400" b="0" i="0" u="none" strike="noStrike" kern="1200" cap="none" spc="0" normalizeH="0" baseline="0" noProof="0" dirty="0" smtClean="0">
                <a:ln>
                  <a:noFill/>
                </a:ln>
                <a:solidFill>
                  <a:prstClr val="black"/>
                </a:solidFill>
                <a:effectLst/>
                <a:uLnTx/>
                <a:uFillTx/>
                <a:latin typeface="Calibri"/>
                <a:ea typeface="+mn-ea"/>
                <a:cs typeface="Times New Roman" pitchFamily="18" charset="0"/>
              </a:rPr>
              <a:t>it is possible to define some figure of merit </a:t>
            </a:r>
            <a:r>
              <a:rPr lang="en-US" sz="1400" dirty="0" smtClean="0">
                <a:solidFill>
                  <a:prstClr val="black"/>
                </a:solidFill>
                <a:latin typeface="Calibri"/>
                <a:cs typeface="Times New Roman" pitchFamily="18" charset="0"/>
              </a:rPr>
              <a:t>for</a:t>
            </a:r>
            <a:r>
              <a:rPr kumimoji="0" lang="en-US" sz="1400" b="0" i="0" u="none" strike="noStrike" kern="1200" cap="none" spc="0" normalizeH="0" baseline="0" noProof="0" dirty="0" smtClean="0">
                <a:ln>
                  <a:noFill/>
                </a:ln>
                <a:solidFill>
                  <a:prstClr val="black"/>
                </a:solidFill>
                <a:effectLst/>
                <a:uLnTx/>
                <a:uFillTx/>
                <a:latin typeface="Calibri"/>
                <a:ea typeface="+mn-ea"/>
                <a:cs typeface="Times New Roman" pitchFamily="18" charset="0"/>
              </a:rPr>
              <a:t> the TW structures</a:t>
            </a:r>
            <a:endPar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endParaRPr>
          </a:p>
        </p:txBody>
      </p:sp>
      <p:sp>
        <p:nvSpPr>
          <p:cNvPr id="6"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aphicFrame>
        <p:nvGraphicFramePr>
          <p:cNvPr id="7" name="Oggetto 6"/>
          <p:cNvGraphicFramePr>
            <a:graphicFrameLocks noChangeAspect="1"/>
          </p:cNvGraphicFramePr>
          <p:nvPr>
            <p:extLst>
              <p:ext uri="{D42A27DB-BD31-4B8C-83A1-F6EECF244321}">
                <p14:modId xmlns:p14="http://schemas.microsoft.com/office/powerpoint/2010/main" val="3481757952"/>
              </p:ext>
            </p:extLst>
          </p:nvPr>
        </p:nvGraphicFramePr>
        <p:xfrm>
          <a:off x="4484688" y="3419143"/>
          <a:ext cx="1631026" cy="2615796"/>
        </p:xfrm>
        <a:graphic>
          <a:graphicData uri="http://schemas.openxmlformats.org/presentationml/2006/ole">
            <mc:AlternateContent xmlns:mc="http://schemas.openxmlformats.org/markup-compatibility/2006">
              <mc:Choice xmlns:v="urn:schemas-microsoft-com:vml" Requires="v">
                <p:oleObj spid="_x0000_s243742" name="Equazione" r:id="rId3" imgW="965160" imgH="1549080" progId="Equation.3">
                  <p:embed/>
                </p:oleObj>
              </mc:Choice>
              <mc:Fallback>
                <p:oleObj name="Equazione" r:id="rId3" imgW="965160" imgH="1549080" progId="Equation.3">
                  <p:embed/>
                  <p:pic>
                    <p:nvPicPr>
                      <p:cNvPr id="7" name="Oggetto 6"/>
                      <p:cNvPicPr>
                        <a:picLocks noChangeAspect="1" noChangeArrowheads="1"/>
                      </p:cNvPicPr>
                      <p:nvPr/>
                    </p:nvPicPr>
                    <p:blipFill>
                      <a:blip r:embed="rId4"/>
                      <a:srcRect/>
                      <a:stretch>
                        <a:fillRect/>
                      </a:stretch>
                    </p:blipFill>
                    <p:spPr bwMode="auto">
                      <a:xfrm>
                        <a:off x="4484688" y="3419143"/>
                        <a:ext cx="1631026" cy="2615796"/>
                      </a:xfrm>
                      <a:prstGeom prst="rect">
                        <a:avLst/>
                      </a:prstGeom>
                      <a:noFill/>
                    </p:spPr>
                  </p:pic>
                </p:oleObj>
              </mc:Fallback>
            </mc:AlternateContent>
          </a:graphicData>
        </a:graphic>
      </p:graphicFrame>
      <p:sp>
        <p:nvSpPr>
          <p:cNvPr id="8"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graphicFrame>
        <p:nvGraphicFramePr>
          <p:cNvPr id="9" name="Oggetto 8"/>
          <p:cNvGraphicFramePr>
            <a:graphicFrameLocks noChangeAspect="1"/>
          </p:cNvGraphicFramePr>
          <p:nvPr>
            <p:extLst/>
          </p:nvPr>
        </p:nvGraphicFramePr>
        <p:xfrm>
          <a:off x="14288" y="3275013"/>
          <a:ext cx="4470400" cy="3290887"/>
        </p:xfrm>
        <a:graphic>
          <a:graphicData uri="http://schemas.openxmlformats.org/presentationml/2006/ole">
            <mc:AlternateContent xmlns:mc="http://schemas.openxmlformats.org/markup-compatibility/2006">
              <mc:Choice xmlns:v="urn:schemas-microsoft-com:vml" Requires="v">
                <p:oleObj spid="_x0000_s243743" name="Equazione" r:id="rId5" imgW="4851360" imgH="3606480" progId="Equation.3">
                  <p:embed/>
                </p:oleObj>
              </mc:Choice>
              <mc:Fallback>
                <p:oleObj name="Equazione" r:id="rId5" imgW="4851360" imgH="3606480" progId="Equation.3">
                  <p:embed/>
                  <p:pic>
                    <p:nvPicPr>
                      <p:cNvPr id="9" name="Oggetto 8"/>
                      <p:cNvPicPr>
                        <a:picLocks noChangeAspect="1" noChangeArrowheads="1"/>
                      </p:cNvPicPr>
                      <p:nvPr/>
                    </p:nvPicPr>
                    <p:blipFill>
                      <a:blip r:embed="rId6"/>
                      <a:srcRect/>
                      <a:stretch>
                        <a:fillRect/>
                      </a:stretch>
                    </p:blipFill>
                    <p:spPr bwMode="auto">
                      <a:xfrm>
                        <a:off x="14288" y="3275013"/>
                        <a:ext cx="4470400" cy="3290887"/>
                      </a:xfrm>
                      <a:prstGeom prst="rect">
                        <a:avLst/>
                      </a:prstGeom>
                      <a:noFill/>
                    </p:spPr>
                  </p:pic>
                </p:oleObj>
              </mc:Fallback>
            </mc:AlternateContent>
          </a:graphicData>
        </a:graphic>
      </p:graphicFrame>
      <p:pic>
        <p:nvPicPr>
          <p:cNvPr id="10" name="Immagine 9" descr="fig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182596" y="880072"/>
            <a:ext cx="1973580" cy="2036445"/>
          </a:xfrm>
          <a:prstGeom prst="rect">
            <a:avLst/>
          </a:prstGeom>
          <a:noFill/>
          <a:ln>
            <a:noFill/>
          </a:ln>
        </p:spPr>
      </p:pic>
      <p:sp>
        <p:nvSpPr>
          <p:cNvPr id="11" name="Text Box 5"/>
          <p:cNvSpPr txBox="1">
            <a:spLocks noChangeArrowheads="1"/>
          </p:cNvSpPr>
          <p:nvPr/>
        </p:nvSpPr>
        <p:spPr bwMode="auto">
          <a:xfrm>
            <a:off x="6291642" y="4797152"/>
            <a:ext cx="2693186" cy="738664"/>
          </a:xfrm>
          <a:prstGeom prst="rect">
            <a:avLst/>
          </a:prstGeom>
          <a:noFill/>
          <a:ln w="38100">
            <a:solidFill>
              <a:srgbClr val="FF0000"/>
            </a:solid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Calibri"/>
                <a:ea typeface="+mn-ea"/>
                <a:cs typeface="Times New Roman" pitchFamily="18" charset="0"/>
              </a:rPr>
              <a:t>Group velocity [m/s]</a:t>
            </a:r>
            <a:r>
              <a:rPr kumimoji="0" lang="en-US" sz="1400" b="0" i="0" u="none" strike="noStrike" kern="1200" cap="none" spc="0" normalizeH="0" baseline="0" noProof="0" dirty="0" smtClean="0">
                <a:ln>
                  <a:noFill/>
                </a:ln>
                <a:solidFill>
                  <a:prstClr val="black"/>
                </a:solidFill>
                <a:effectLst/>
                <a:uLnTx/>
                <a:uFillTx/>
                <a:latin typeface="Calibri"/>
                <a:ea typeface="+mn-ea"/>
                <a:cs typeface="Times New Roman" pitchFamily="18" charset="0"/>
              </a:rPr>
              <a:t>: the velocity of the energy flow in the structure (</a:t>
            </a:r>
            <a:r>
              <a:rPr kumimoji="0" lang="en-US" sz="1400" b="0" i="0" u="none" strike="noStrike" kern="1200" cap="none" spc="0" normalizeH="0" baseline="0" noProof="0" dirty="0" smtClean="0">
                <a:ln>
                  <a:noFill/>
                </a:ln>
                <a:solidFill>
                  <a:prstClr val="black"/>
                </a:solidFill>
                <a:effectLst/>
                <a:uLnTx/>
                <a:uFillTx/>
                <a:latin typeface="Calibri"/>
                <a:ea typeface="+mn-ea"/>
                <a:cs typeface="Times New Roman" pitchFamily="18" charset="0"/>
                <a:sym typeface="Symbol"/>
              </a:rPr>
              <a:t>1-2% of c</a:t>
            </a:r>
            <a:r>
              <a:rPr kumimoji="0" lang="en-US" sz="1400" b="0" i="0" u="none" strike="noStrike" kern="1200" cap="none" spc="0" normalizeH="0" baseline="0" noProof="0" dirty="0" smtClean="0">
                <a:ln>
                  <a:noFill/>
                </a:ln>
                <a:solidFill>
                  <a:prstClr val="black"/>
                </a:solidFill>
                <a:effectLst/>
                <a:uLnTx/>
                <a:uFillTx/>
                <a:latin typeface="Calibri"/>
                <a:ea typeface="+mn-ea"/>
                <a:cs typeface="Times New Roman" pitchFamily="18" charset="0"/>
              </a:rPr>
              <a:t>). </a:t>
            </a:r>
            <a:endParaRPr kumimoji="0" lang="en-US" altLang="en-US" sz="1400" b="0" i="0" u="none" strike="noStrike" kern="1200" cap="none" spc="0" normalizeH="0" baseline="0" noProof="0" dirty="0">
              <a:ln>
                <a:noFill/>
              </a:ln>
              <a:solidFill>
                <a:prstClr val="black"/>
              </a:solidFill>
              <a:effectLst/>
              <a:uLnTx/>
              <a:uFillTx/>
              <a:latin typeface="Calibri"/>
              <a:ea typeface="+mn-ea"/>
              <a:cs typeface="Times New Roman" pitchFamily="18" charset="0"/>
            </a:endParaRPr>
          </a:p>
        </p:txBody>
      </p:sp>
      <p:sp>
        <p:nvSpPr>
          <p:cNvPr id="12" name="Text Box 4"/>
          <p:cNvSpPr txBox="1">
            <a:spLocks noChangeArrowheads="1"/>
          </p:cNvSpPr>
          <p:nvPr/>
        </p:nvSpPr>
        <p:spPr bwMode="auto">
          <a:xfrm>
            <a:off x="6291641" y="2132856"/>
            <a:ext cx="2693186" cy="1169551"/>
          </a:xfrm>
          <a:prstGeom prst="rect">
            <a:avLst/>
          </a:prstGeom>
          <a:noFill/>
          <a:ln w="38100">
            <a:solidFill>
              <a:srgbClr val="FF0000"/>
            </a:solid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120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Calibri"/>
                <a:ea typeface="+mn-ea"/>
                <a:cs typeface="Times New Roman" pitchFamily="18" charset="0"/>
              </a:rPr>
              <a:t>Shunt impedance per unit length [</a:t>
            </a:r>
            <a:r>
              <a:rPr kumimoji="0" lang="en-US" sz="1400" b="1" i="0" u="none" strike="noStrike" kern="1200" cap="none" spc="0" normalizeH="0" baseline="0" noProof="0" dirty="0" smtClean="0">
                <a:ln>
                  <a:noFill/>
                </a:ln>
                <a:solidFill>
                  <a:prstClr val="black"/>
                </a:solidFill>
                <a:effectLst/>
                <a:uLnTx/>
                <a:uFillTx/>
                <a:latin typeface="Calibri"/>
                <a:ea typeface="+mn-ea"/>
                <a:cs typeface="Times New Roman" pitchFamily="18" charset="0"/>
                <a:sym typeface="Symbol" panose="05050102010706020507" pitchFamily="18" charset="2"/>
              </a:rPr>
              <a:t>/m</a:t>
            </a:r>
            <a:r>
              <a:rPr kumimoji="0" lang="en-US" sz="1400" b="1" i="0" u="none" strike="noStrike" kern="1200" cap="none" spc="0" normalizeH="0" baseline="0" noProof="0" dirty="0" smtClean="0">
                <a:ln>
                  <a:noFill/>
                </a:ln>
                <a:solidFill>
                  <a:prstClr val="black"/>
                </a:solidFill>
                <a:effectLst/>
                <a:uLnTx/>
                <a:uFillTx/>
                <a:latin typeface="Calibri"/>
                <a:ea typeface="+mn-ea"/>
                <a:cs typeface="Times New Roman" pitchFamily="18" charset="0"/>
              </a:rPr>
              <a:t>]</a:t>
            </a:r>
            <a:r>
              <a:rPr kumimoji="0" lang="en-US" sz="1400" b="0" i="0" u="none" strike="noStrike" kern="1200" cap="none" spc="0" normalizeH="0" baseline="0" noProof="0" dirty="0" smtClean="0">
                <a:ln>
                  <a:noFill/>
                </a:ln>
                <a:solidFill>
                  <a:prstClr val="black"/>
                </a:solidFill>
                <a:effectLst/>
                <a:uLnTx/>
                <a:uFillTx/>
                <a:latin typeface="Calibri"/>
                <a:ea typeface="+mn-ea"/>
                <a:cs typeface="Times New Roman" pitchFamily="18" charset="0"/>
              </a:rPr>
              <a:t>. Similarly to SW structures the higher is r, the higher the available accelerating field for a given RF power.</a:t>
            </a:r>
          </a:p>
        </p:txBody>
      </p:sp>
      <p:sp>
        <p:nvSpPr>
          <p:cNvPr id="13" name="Rectangle 5"/>
          <p:cNvSpPr>
            <a:spLocks noChangeArrowheads="1"/>
          </p:cNvSpPr>
          <p:nvPr/>
        </p:nvSpPr>
        <p:spPr bwMode="auto">
          <a:xfrm>
            <a:off x="6291642" y="3485273"/>
            <a:ext cx="2693185" cy="1169551"/>
          </a:xfrm>
          <a:prstGeom prst="rect">
            <a:avLst/>
          </a:prstGeom>
          <a:noFill/>
          <a:ln w="38100">
            <a:solidFill>
              <a:srgbClr val="FF0000"/>
            </a:solidFill>
            <a:miter lim="800000"/>
            <a:headEnd/>
            <a:tailEnd/>
          </a:ln>
          <a:effectLst/>
        </p:spPr>
        <p:txBody>
          <a:bodyPr wrap="square">
            <a:spAutoFit/>
          </a:bodyPr>
          <a:lstStyle/>
          <a:p>
            <a:pPr marL="0" marR="0" lvl="0" indent="0" algn="just" defTabSz="914400" rtl="0" eaLnBrk="1" fontAlgn="auto" latinLnBrk="0" hangingPunct="1">
              <a:lnSpc>
                <a:spcPct val="100000"/>
              </a:lnSpc>
              <a:spcBef>
                <a:spcPct val="50000"/>
              </a:spcBef>
              <a:spcAft>
                <a:spcPts val="0"/>
              </a:spcAft>
              <a:buClrTx/>
              <a:buSzTx/>
              <a:buFontTx/>
              <a:buNone/>
              <a:tabLst/>
              <a:defRPr/>
            </a:pPr>
            <a:r>
              <a:rPr kumimoji="0" lang="en-US" sz="1400" b="1" i="0" u="none" strike="noStrike" kern="1200" cap="none" spc="0" normalizeH="0" baseline="0" noProof="0" dirty="0" smtClean="0">
                <a:ln>
                  <a:noFill/>
                </a:ln>
                <a:solidFill>
                  <a:prstClr val="black"/>
                </a:solidFill>
                <a:effectLst/>
                <a:uLnTx/>
                <a:uFillTx/>
                <a:latin typeface="Calibri"/>
                <a:ea typeface="+mn-ea"/>
                <a:cs typeface="Times New Roman" pitchFamily="18" charset="0"/>
              </a:rPr>
              <a:t>Field attenuation constant [1/m]</a:t>
            </a:r>
            <a:r>
              <a:rPr kumimoji="0" lang="en-US" sz="1400" b="0" i="0" u="none" strike="noStrike" kern="1200" cap="none" spc="0" normalizeH="0" baseline="0" noProof="0" dirty="0" smtClean="0">
                <a:ln>
                  <a:noFill/>
                </a:ln>
                <a:solidFill>
                  <a:prstClr val="black"/>
                </a:solidFill>
                <a:effectLst/>
                <a:uLnTx/>
                <a:uFillTx/>
                <a:latin typeface="Calibri"/>
                <a:ea typeface="+mn-ea"/>
                <a:cs typeface="Times New Roman" pitchFamily="18" charset="0"/>
              </a:rPr>
              <a:t>: because of the wall dissipation, the RF power flux and the accelerating field decrease along the structure.</a:t>
            </a:r>
            <a:endParaRPr kumimoji="0" lang="en-US" alt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4" name="Rettangolo 13"/>
          <p:cNvSpPr/>
          <p:nvPr/>
        </p:nvSpPr>
        <p:spPr>
          <a:xfrm>
            <a:off x="6291641" y="5643825"/>
            <a:ext cx="2693187" cy="954107"/>
          </a:xfrm>
          <a:prstGeom prst="rect">
            <a:avLst/>
          </a:prstGeom>
          <a:ln w="38100">
            <a:solidFill>
              <a:srgbClr val="FF0000"/>
            </a:solidFill>
          </a:ln>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Working </a:t>
            </a:r>
            <a:r>
              <a:rPr kumimoji="0" lang="en-US" sz="1400" b="1" i="0" u="none" strike="noStrike" kern="1200" cap="none" spc="0" normalizeH="0" baseline="0" noProof="0" dirty="0" smtClean="0">
                <a:ln>
                  <a:noFill/>
                </a:ln>
                <a:solidFill>
                  <a:prstClr val="black"/>
                </a:solidFill>
                <a:effectLst/>
                <a:uLnTx/>
                <a:uFillTx/>
                <a:latin typeface="Calibri"/>
                <a:ea typeface="+mn-ea"/>
                <a:cs typeface="Times New Roman" pitchFamily="18" charset="0"/>
              </a:rPr>
              <a:t>mode [rad]: </a:t>
            </a:r>
            <a:r>
              <a:rPr kumimoji="0" lang="en-US" sz="1400" b="0" i="0" u="none" strike="noStrike" kern="1200" cap="none" spc="0" normalizeH="0" baseline="0" noProof="0" dirty="0" smtClean="0">
                <a:ln>
                  <a:noFill/>
                </a:ln>
                <a:solidFill>
                  <a:prstClr val="black"/>
                </a:solidFill>
                <a:effectLst/>
                <a:uLnTx/>
                <a:uFillTx/>
                <a:latin typeface="Calibri"/>
                <a:ea typeface="+mn-ea"/>
                <a:cs typeface="Times New Roman" pitchFamily="18" charset="0"/>
              </a:rPr>
              <a:t>defined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as the phase advance </a:t>
            </a:r>
            <a:r>
              <a:rPr kumimoji="0" lang="en-US" sz="1400" b="0" i="0" u="none" strike="noStrike" kern="1200" cap="none" spc="0" normalizeH="0" baseline="0" noProof="0" dirty="0" smtClean="0">
                <a:ln>
                  <a:noFill/>
                </a:ln>
                <a:solidFill>
                  <a:prstClr val="black"/>
                </a:solidFill>
                <a:effectLst/>
                <a:uLnTx/>
                <a:uFillTx/>
                <a:latin typeface="Calibri"/>
                <a:ea typeface="+mn-ea"/>
                <a:cs typeface="Times New Roman" pitchFamily="18" charset="0"/>
              </a:rPr>
              <a:t>over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a period </a:t>
            </a:r>
            <a:r>
              <a:rPr kumimoji="0" lang="en-US" sz="1400" b="0" i="1" u="none" strike="noStrike" kern="1200" cap="none" spc="0" normalizeH="0" baseline="0" noProof="0" dirty="0" smtClean="0">
                <a:ln>
                  <a:noFill/>
                </a:ln>
                <a:solidFill>
                  <a:prstClr val="black"/>
                </a:solidFill>
                <a:effectLst/>
                <a:uLnTx/>
                <a:uFillTx/>
                <a:latin typeface="Calibri"/>
                <a:ea typeface="+mn-ea"/>
                <a:cs typeface="Times New Roman" pitchFamily="18" charset="0"/>
              </a:rPr>
              <a:t>D</a:t>
            </a:r>
            <a:r>
              <a:rPr kumimoji="0" lang="en-US" sz="1400" b="0" i="0" u="none" strike="noStrike" kern="1200" cap="none" spc="0" normalizeH="0" baseline="0" noProof="0" dirty="0" smtClean="0">
                <a:ln>
                  <a:noFill/>
                </a:ln>
                <a:solidFill>
                  <a:prstClr val="black"/>
                </a:solidFill>
                <a:effectLst/>
                <a:uLnTx/>
                <a:uFillTx/>
                <a:latin typeface="Calibri"/>
                <a:ea typeface="+mn-ea"/>
                <a:cs typeface="Times New Roman" pitchFamily="18" charset="0"/>
              </a:rPr>
              <a:t>. For several reasons the most common mode is the </a:t>
            </a:r>
            <a:r>
              <a:rPr kumimoji="0" lang="en-US" sz="1400" b="1" i="0" u="none" strike="noStrike" kern="1200" cap="none" spc="0" normalizeH="0" baseline="0" noProof="0" dirty="0" smtClean="0">
                <a:ln>
                  <a:noFill/>
                </a:ln>
                <a:solidFill>
                  <a:prstClr val="black"/>
                </a:solidFill>
                <a:effectLst/>
                <a:uLnTx/>
                <a:uFillTx/>
                <a:latin typeface="Calibri"/>
                <a:ea typeface="+mn-ea"/>
                <a:cs typeface="Times New Roman" pitchFamily="18" charset="0"/>
              </a:rPr>
              <a:t>2</a:t>
            </a:r>
            <a:r>
              <a:rPr kumimoji="0" lang="en-US" sz="1400" b="1" i="0" u="none" strike="noStrike" kern="1200" cap="none" spc="0" normalizeH="0" baseline="0" noProof="0" dirty="0" smtClean="0">
                <a:ln>
                  <a:noFill/>
                </a:ln>
                <a:solidFill>
                  <a:prstClr val="black"/>
                </a:solidFill>
                <a:effectLst/>
                <a:uLnTx/>
                <a:uFillTx/>
                <a:latin typeface="Calibri"/>
                <a:ea typeface="+mn-ea"/>
                <a:cs typeface="Times New Roman" pitchFamily="18" charset="0"/>
                <a:sym typeface="Symbol"/>
              </a:rPr>
              <a:t>/3</a:t>
            </a:r>
            <a:endParaRPr kumimoji="0" lang="en-US" altLang="en-US" sz="1400" b="1" i="0" u="none" strike="noStrike" kern="1200" cap="none" spc="0" normalizeH="0" baseline="0" noProof="0" dirty="0">
              <a:ln>
                <a:noFill/>
              </a:ln>
              <a:solidFill>
                <a:prstClr val="black"/>
              </a:solidFill>
              <a:effectLst/>
              <a:uLnTx/>
              <a:uFillTx/>
              <a:latin typeface="Calibri"/>
              <a:ea typeface="+mn-ea"/>
              <a:cs typeface="+mn-cs"/>
            </a:endParaRPr>
          </a:p>
        </p:txBody>
      </p:sp>
      <p:pic>
        <p:nvPicPr>
          <p:cNvPr id="15" name="Immagin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0162" y="880072"/>
            <a:ext cx="3964145" cy="2143116"/>
          </a:xfrm>
          <a:prstGeom prst="rect">
            <a:avLst/>
          </a:prstGeom>
        </p:spPr>
      </p:pic>
      <p:cxnSp>
        <p:nvCxnSpPr>
          <p:cNvPr id="16" name="Connettore 2 15"/>
          <p:cNvCxnSpPr>
            <a:stCxn id="12" idx="1"/>
          </p:cNvCxnSpPr>
          <p:nvPr/>
        </p:nvCxnSpPr>
        <p:spPr>
          <a:xfrm flipH="1">
            <a:off x="5364000" y="2717632"/>
            <a:ext cx="927641" cy="107136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a:stCxn id="13" idx="1"/>
          </p:cNvCxnSpPr>
          <p:nvPr/>
        </p:nvCxnSpPr>
        <p:spPr>
          <a:xfrm flipH="1">
            <a:off x="5364000" y="4070049"/>
            <a:ext cx="927642" cy="438951"/>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a:stCxn id="11" idx="1"/>
          </p:cNvCxnSpPr>
          <p:nvPr/>
        </p:nvCxnSpPr>
        <p:spPr>
          <a:xfrm flipH="1" flipV="1">
            <a:off x="5364000" y="5157192"/>
            <a:ext cx="927642" cy="929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a:stCxn id="14" idx="1"/>
          </p:cNvCxnSpPr>
          <p:nvPr/>
        </p:nvCxnSpPr>
        <p:spPr>
          <a:xfrm flipH="1" flipV="1">
            <a:off x="5364000" y="5949000"/>
            <a:ext cx="927641" cy="17187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8716" name="Picture 284" descr="C:\Users\David\Desktop\SPARC\SPARC_OLD_PC\banda_C\articolo\figure\fig14b.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03852" y="546251"/>
            <a:ext cx="1628148" cy="151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0637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55255" y="-27480"/>
            <a:ext cx="3748142" cy="584775"/>
          </a:xfrm>
          <a:prstGeom prst="rect">
            <a:avLst/>
          </a:prstGeom>
          <a:noFill/>
        </p:spPr>
        <p:txBody>
          <a:bodyPr wrap="none" rtlCol="0">
            <a:spAutoFit/>
          </a:bodyPr>
          <a:lstStyle/>
          <a:p>
            <a:r>
              <a:rPr lang="en-US" sz="3200" b="1" dirty="0" smtClean="0"/>
              <a:t>LINAC APPLICATIONS</a:t>
            </a:r>
            <a:endParaRPr lang="en-US" sz="3200" b="1" dirty="0"/>
          </a:p>
        </p:txBody>
      </p:sp>
      <p:cxnSp>
        <p:nvCxnSpPr>
          <p:cNvPr id="4" name="Connettore 2 3"/>
          <p:cNvCxnSpPr>
            <a:stCxn id="2" idx="2"/>
          </p:cNvCxnSpPr>
          <p:nvPr/>
        </p:nvCxnSpPr>
        <p:spPr>
          <a:xfrm flipH="1">
            <a:off x="1431861" y="557295"/>
            <a:ext cx="2997465" cy="38043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140724" y="930979"/>
            <a:ext cx="2685351" cy="369332"/>
          </a:xfrm>
          <a:prstGeom prst="rect">
            <a:avLst/>
          </a:prstGeom>
          <a:noFill/>
        </p:spPr>
        <p:txBody>
          <a:bodyPr wrap="none" rtlCol="0">
            <a:spAutoFit/>
          </a:bodyPr>
          <a:lstStyle/>
          <a:p>
            <a:r>
              <a:rPr lang="en-US" b="1" dirty="0">
                <a:solidFill>
                  <a:schemeClr val="dk1"/>
                </a:solidFill>
              </a:rPr>
              <a:t>Injectors </a:t>
            </a:r>
            <a:r>
              <a:rPr lang="en-US" b="1" dirty="0" smtClean="0">
                <a:solidFill>
                  <a:schemeClr val="dk1"/>
                </a:solidFill>
              </a:rPr>
              <a:t>for synchrotrons</a:t>
            </a:r>
            <a:endParaRPr lang="it-IT" b="1" dirty="0"/>
          </a:p>
        </p:txBody>
      </p:sp>
      <p:pic>
        <p:nvPicPr>
          <p:cNvPr id="6" name="Picture 2" descr="Risultati immagini per radiotherap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2487" y="3683572"/>
            <a:ext cx="1752328" cy="1170753"/>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ttore 2 6"/>
          <p:cNvCxnSpPr>
            <a:stCxn id="2" idx="2"/>
            <a:endCxn id="11" idx="0"/>
          </p:cNvCxnSpPr>
          <p:nvPr/>
        </p:nvCxnSpPr>
        <p:spPr>
          <a:xfrm flipH="1">
            <a:off x="1509695" y="557295"/>
            <a:ext cx="2919631" cy="245525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387748" y="3012552"/>
            <a:ext cx="2243894" cy="646331"/>
          </a:xfrm>
          <a:prstGeom prst="rect">
            <a:avLst/>
          </a:prstGeom>
          <a:noFill/>
        </p:spPr>
        <p:txBody>
          <a:bodyPr wrap="square" rtlCol="0">
            <a:spAutoFit/>
          </a:bodyPr>
          <a:lstStyle/>
          <a:p>
            <a:pPr algn="ctr"/>
            <a:r>
              <a:rPr lang="en-US" b="1" dirty="0" smtClean="0">
                <a:solidFill>
                  <a:schemeClr val="dk1"/>
                </a:solidFill>
              </a:rPr>
              <a:t>Medical applications: radiotherapy</a:t>
            </a:r>
            <a:endParaRPr lang="it-IT" b="1" dirty="0"/>
          </a:p>
        </p:txBody>
      </p:sp>
      <p:cxnSp>
        <p:nvCxnSpPr>
          <p:cNvPr id="12" name="Connettore 2 11"/>
          <p:cNvCxnSpPr>
            <a:stCxn id="2" idx="2"/>
            <a:endCxn id="20" idx="0"/>
          </p:cNvCxnSpPr>
          <p:nvPr/>
        </p:nvCxnSpPr>
        <p:spPr>
          <a:xfrm flipH="1">
            <a:off x="3249702" y="557295"/>
            <a:ext cx="1179624" cy="358122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2555255" y="4138520"/>
            <a:ext cx="1388893" cy="646331"/>
          </a:xfrm>
          <a:prstGeom prst="rect">
            <a:avLst/>
          </a:prstGeom>
          <a:noFill/>
        </p:spPr>
        <p:txBody>
          <a:bodyPr wrap="square" rtlCol="0">
            <a:spAutoFit/>
          </a:bodyPr>
          <a:lstStyle/>
          <a:p>
            <a:pPr algn="ctr"/>
            <a:r>
              <a:rPr lang="en-US" b="1" dirty="0" smtClean="0">
                <a:solidFill>
                  <a:schemeClr val="dk1"/>
                </a:solidFill>
              </a:rPr>
              <a:t>Industrial applications</a:t>
            </a:r>
            <a:endParaRPr lang="it-IT" b="1" dirty="0"/>
          </a:p>
        </p:txBody>
      </p:sp>
      <p:pic>
        <p:nvPicPr>
          <p:cNvPr id="22" name="Picture 2"/>
          <p:cNvPicPr>
            <a:picLocks noChangeAspect="1"/>
          </p:cNvPicPr>
          <p:nvPr/>
        </p:nvPicPr>
        <p:blipFill>
          <a:blip r:embed="rId3"/>
          <a:stretch>
            <a:fillRect/>
          </a:stretch>
        </p:blipFill>
        <p:spPr>
          <a:xfrm>
            <a:off x="248018" y="5935273"/>
            <a:ext cx="1694405" cy="878793"/>
          </a:xfrm>
          <a:prstGeom prst="rect">
            <a:avLst/>
          </a:prstGeom>
        </p:spPr>
      </p:pic>
      <p:pic>
        <p:nvPicPr>
          <p:cNvPr id="2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113881" y="6202991"/>
            <a:ext cx="874675" cy="61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9290" t="15990"/>
          <a:stretch/>
        </p:blipFill>
        <p:spPr bwMode="auto">
          <a:xfrm>
            <a:off x="3375412" y="6152666"/>
            <a:ext cx="975406" cy="632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15" descr="Risultati immagini per food irradi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46058" y="6152666"/>
            <a:ext cx="623001" cy="613310"/>
          </a:xfrm>
          <a:prstGeom prst="rect">
            <a:avLst/>
          </a:prstGeom>
          <a:noFill/>
          <a:extLst>
            <a:ext uri="{909E8E84-426E-40DD-AFC4-6F175D3DCCD1}">
              <a14:hiddenFill xmlns:a14="http://schemas.microsoft.com/office/drawing/2010/main">
                <a:solidFill>
                  <a:srgbClr val="FFFFFF"/>
                </a:solidFill>
              </a14:hiddenFill>
            </a:ext>
          </a:extLst>
        </p:spPr>
      </p:pic>
      <p:sp>
        <p:nvSpPr>
          <p:cNvPr id="27" name="CasellaDiTesto 26"/>
          <p:cNvSpPr txBox="1"/>
          <p:nvPr/>
        </p:nvSpPr>
        <p:spPr>
          <a:xfrm>
            <a:off x="115635" y="5587550"/>
            <a:ext cx="1884448" cy="369332"/>
          </a:xfrm>
          <a:prstGeom prst="rect">
            <a:avLst/>
          </a:prstGeom>
          <a:noFill/>
        </p:spPr>
        <p:txBody>
          <a:bodyPr wrap="square" rtlCol="0">
            <a:spAutoFit/>
          </a:bodyPr>
          <a:lstStyle/>
          <a:p>
            <a:pPr algn="ctr"/>
            <a:r>
              <a:rPr lang="en-US" dirty="0" smtClean="0">
                <a:solidFill>
                  <a:schemeClr val="dk1"/>
                </a:solidFill>
              </a:rPr>
              <a:t>National security</a:t>
            </a:r>
            <a:endParaRPr lang="it-IT" dirty="0"/>
          </a:p>
        </p:txBody>
      </p:sp>
      <p:sp>
        <p:nvSpPr>
          <p:cNvPr id="28" name="CasellaDiTesto 27"/>
          <p:cNvSpPr txBox="1"/>
          <p:nvPr/>
        </p:nvSpPr>
        <p:spPr>
          <a:xfrm>
            <a:off x="1950811" y="5555269"/>
            <a:ext cx="1313211" cy="646331"/>
          </a:xfrm>
          <a:prstGeom prst="rect">
            <a:avLst/>
          </a:prstGeom>
          <a:noFill/>
        </p:spPr>
        <p:txBody>
          <a:bodyPr wrap="square" rtlCol="0">
            <a:spAutoFit/>
          </a:bodyPr>
          <a:lstStyle/>
          <a:p>
            <a:pPr algn="ctr"/>
            <a:r>
              <a:rPr lang="en-US" dirty="0" smtClean="0">
                <a:solidFill>
                  <a:schemeClr val="dk1"/>
                </a:solidFill>
              </a:rPr>
              <a:t>Material treatment</a:t>
            </a:r>
            <a:endParaRPr lang="it-IT" dirty="0"/>
          </a:p>
        </p:txBody>
      </p:sp>
      <p:sp>
        <p:nvSpPr>
          <p:cNvPr id="29" name="CasellaDiTesto 28"/>
          <p:cNvSpPr txBox="1"/>
          <p:nvPr/>
        </p:nvSpPr>
        <p:spPr>
          <a:xfrm>
            <a:off x="3119803" y="5503950"/>
            <a:ext cx="1388893" cy="646331"/>
          </a:xfrm>
          <a:prstGeom prst="rect">
            <a:avLst/>
          </a:prstGeom>
          <a:noFill/>
        </p:spPr>
        <p:txBody>
          <a:bodyPr wrap="square" rtlCol="0">
            <a:spAutoFit/>
          </a:bodyPr>
          <a:lstStyle/>
          <a:p>
            <a:pPr algn="ctr"/>
            <a:r>
              <a:rPr lang="en-US" dirty="0" smtClean="0">
                <a:solidFill>
                  <a:schemeClr val="dk1"/>
                </a:solidFill>
              </a:rPr>
              <a:t>Ion implantation</a:t>
            </a:r>
            <a:endParaRPr lang="it-IT" dirty="0"/>
          </a:p>
        </p:txBody>
      </p:sp>
      <p:sp>
        <p:nvSpPr>
          <p:cNvPr id="30" name="CasellaDiTesto 29"/>
          <p:cNvSpPr txBox="1"/>
          <p:nvPr/>
        </p:nvSpPr>
        <p:spPr>
          <a:xfrm>
            <a:off x="4435408" y="5579958"/>
            <a:ext cx="1566630" cy="646331"/>
          </a:xfrm>
          <a:prstGeom prst="rect">
            <a:avLst/>
          </a:prstGeom>
          <a:noFill/>
        </p:spPr>
        <p:txBody>
          <a:bodyPr wrap="square" rtlCol="0">
            <a:spAutoFit/>
          </a:bodyPr>
          <a:lstStyle/>
          <a:p>
            <a:pPr algn="ctr"/>
            <a:r>
              <a:rPr lang="en-US" dirty="0" smtClean="0">
                <a:solidFill>
                  <a:schemeClr val="dk1"/>
                </a:solidFill>
              </a:rPr>
              <a:t>Material/food sterilization</a:t>
            </a:r>
            <a:endParaRPr lang="it-IT" dirty="0"/>
          </a:p>
        </p:txBody>
      </p:sp>
      <p:pic>
        <p:nvPicPr>
          <p:cNvPr id="31" name="Picture 12" descr="Risultati immagini per synchrotro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9079" y="1221050"/>
            <a:ext cx="1836666" cy="114560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Risultati immagini per undulato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237835" y="1008948"/>
            <a:ext cx="1940418" cy="991683"/>
          </a:xfrm>
          <a:prstGeom prst="rect">
            <a:avLst/>
          </a:prstGeom>
          <a:noFill/>
          <a:extLst>
            <a:ext uri="{909E8E84-426E-40DD-AFC4-6F175D3DCCD1}">
              <a14:hiddenFill xmlns:a14="http://schemas.microsoft.com/office/drawing/2010/main">
                <a:solidFill>
                  <a:srgbClr val="FFFFFF"/>
                </a:solidFill>
              </a14:hiddenFill>
            </a:ext>
          </a:extLst>
        </p:spPr>
      </p:pic>
      <p:cxnSp>
        <p:nvCxnSpPr>
          <p:cNvPr id="33" name="Connettore 2 32"/>
          <p:cNvCxnSpPr>
            <a:stCxn id="2" idx="2"/>
            <a:endCxn id="34" idx="1"/>
          </p:cNvCxnSpPr>
          <p:nvPr/>
        </p:nvCxnSpPr>
        <p:spPr>
          <a:xfrm>
            <a:off x="4429326" y="557295"/>
            <a:ext cx="1640186" cy="22057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6069512" y="593202"/>
            <a:ext cx="2080826" cy="369332"/>
          </a:xfrm>
          <a:prstGeom prst="rect">
            <a:avLst/>
          </a:prstGeom>
          <a:noFill/>
        </p:spPr>
        <p:txBody>
          <a:bodyPr wrap="none" rtlCol="0">
            <a:spAutoFit/>
          </a:bodyPr>
          <a:lstStyle/>
          <a:p>
            <a:r>
              <a:rPr lang="en-US" b="1" dirty="0" smtClean="0">
                <a:solidFill>
                  <a:schemeClr val="dk1"/>
                </a:solidFill>
              </a:rPr>
              <a:t>Free Electron </a:t>
            </a:r>
            <a:r>
              <a:rPr lang="en-US" b="1" dirty="0">
                <a:solidFill>
                  <a:schemeClr val="dk1"/>
                </a:solidFill>
              </a:rPr>
              <a:t>L</a:t>
            </a:r>
            <a:r>
              <a:rPr lang="en-US" b="1" dirty="0" smtClean="0">
                <a:solidFill>
                  <a:schemeClr val="dk1"/>
                </a:solidFill>
              </a:rPr>
              <a:t>asers</a:t>
            </a:r>
            <a:endParaRPr lang="it-IT" b="1" dirty="0"/>
          </a:p>
        </p:txBody>
      </p:sp>
      <p:pic>
        <p:nvPicPr>
          <p:cNvPr id="37" name="Immagine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915007" y="1327543"/>
            <a:ext cx="713546" cy="678760"/>
          </a:xfrm>
          <a:prstGeom prst="rect">
            <a:avLst/>
          </a:prstGeom>
        </p:spPr>
      </p:pic>
      <p:pic>
        <p:nvPicPr>
          <p:cNvPr id="38" name="Picture 6"/>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777929" y="982627"/>
            <a:ext cx="1416737" cy="9479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CasellaDiTesto 39"/>
          <p:cNvSpPr txBox="1"/>
          <p:nvPr/>
        </p:nvSpPr>
        <p:spPr>
          <a:xfrm>
            <a:off x="6578210" y="2327707"/>
            <a:ext cx="2444103" cy="646331"/>
          </a:xfrm>
          <a:prstGeom prst="rect">
            <a:avLst/>
          </a:prstGeom>
          <a:noFill/>
        </p:spPr>
        <p:txBody>
          <a:bodyPr wrap="square" rtlCol="0">
            <a:spAutoFit/>
          </a:bodyPr>
          <a:lstStyle/>
          <a:p>
            <a:pPr algn="ctr"/>
            <a:r>
              <a:rPr lang="en-US" b="1" dirty="0" smtClean="0">
                <a:solidFill>
                  <a:schemeClr val="dk1"/>
                </a:solidFill>
              </a:rPr>
              <a:t>Spallation sources for neutron production</a:t>
            </a:r>
            <a:endParaRPr lang="it-IT" b="1" dirty="0"/>
          </a:p>
        </p:txBody>
      </p:sp>
      <p:pic>
        <p:nvPicPr>
          <p:cNvPr id="41" name="Picture 2" descr="http://www.lbl.gov/Science-Articles/Archive/images2/neutron-spallate.gif"/>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7994501" y="2914132"/>
            <a:ext cx="1183752" cy="1538879"/>
          </a:xfrm>
          <a:prstGeom prst="rect">
            <a:avLst/>
          </a:prstGeom>
          <a:noFill/>
        </p:spPr>
      </p:pic>
      <p:pic>
        <p:nvPicPr>
          <p:cNvPr id="42" name="Picture 13" descr="Risultati immagini per sns linac"/>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578210" y="3002271"/>
            <a:ext cx="1381843" cy="939455"/>
          </a:xfrm>
          <a:prstGeom prst="rect">
            <a:avLst/>
          </a:prstGeom>
          <a:noFill/>
          <a:extLst>
            <a:ext uri="{909E8E84-426E-40DD-AFC4-6F175D3DCCD1}">
              <a14:hiddenFill xmlns:a14="http://schemas.microsoft.com/office/drawing/2010/main">
                <a:solidFill>
                  <a:srgbClr val="FFFFFF"/>
                </a:solidFill>
              </a14:hiddenFill>
            </a:ext>
          </a:extLst>
        </p:spPr>
      </p:pic>
      <p:cxnSp>
        <p:nvCxnSpPr>
          <p:cNvPr id="43" name="Connettore 2 42"/>
          <p:cNvCxnSpPr>
            <a:stCxn id="2" idx="2"/>
            <a:endCxn id="40" idx="0"/>
          </p:cNvCxnSpPr>
          <p:nvPr/>
        </p:nvCxnSpPr>
        <p:spPr>
          <a:xfrm>
            <a:off x="4429326" y="557295"/>
            <a:ext cx="3370936" cy="177041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46" name="Picture 2" descr="https://upload.wikimedia.org/wikipedia/commons/thumb/c/c6/10_large_subunit.gif/200px-10_large_subunit.gif"/>
          <p:cNvPicPr>
            <a:picLocks noChangeAspect="1" noChangeArrowheads="1" noCrop="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30309" y="2102932"/>
            <a:ext cx="664902" cy="66490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 descr="Risultati immagini per ifmif"/>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r="4365"/>
          <a:stretch/>
        </p:blipFill>
        <p:spPr bwMode="auto">
          <a:xfrm>
            <a:off x="6028838" y="5555787"/>
            <a:ext cx="3124876" cy="1302213"/>
          </a:xfrm>
          <a:prstGeom prst="rect">
            <a:avLst/>
          </a:prstGeom>
          <a:noFill/>
          <a:extLst>
            <a:ext uri="{909E8E84-426E-40DD-AFC4-6F175D3DCCD1}">
              <a14:hiddenFill xmlns:a14="http://schemas.microsoft.com/office/drawing/2010/main">
                <a:solidFill>
                  <a:srgbClr val="FFFFFF"/>
                </a:solidFill>
              </a14:hiddenFill>
            </a:ext>
          </a:extLst>
        </p:spPr>
      </p:pic>
      <p:sp>
        <p:nvSpPr>
          <p:cNvPr id="48" name="CasellaDiTesto 47"/>
          <p:cNvSpPr txBox="1"/>
          <p:nvPr/>
        </p:nvSpPr>
        <p:spPr>
          <a:xfrm>
            <a:off x="6469661" y="5017227"/>
            <a:ext cx="2454613" cy="646331"/>
          </a:xfrm>
          <a:prstGeom prst="rect">
            <a:avLst/>
          </a:prstGeom>
          <a:noFill/>
        </p:spPr>
        <p:txBody>
          <a:bodyPr wrap="square" rtlCol="0">
            <a:spAutoFit/>
          </a:bodyPr>
          <a:lstStyle/>
          <a:p>
            <a:pPr algn="ctr"/>
            <a:r>
              <a:rPr lang="en-US" b="1" dirty="0" smtClean="0">
                <a:solidFill>
                  <a:schemeClr val="dk1"/>
                </a:solidFill>
              </a:rPr>
              <a:t>Material testing for fusion nuclear reactors</a:t>
            </a:r>
            <a:endParaRPr lang="it-IT" b="1" dirty="0"/>
          </a:p>
        </p:txBody>
      </p:sp>
      <p:pic>
        <p:nvPicPr>
          <p:cNvPr id="50" name="Picture 8" descr="Risultati immagini per accelerator driven subcritical reactor"/>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r="3141"/>
          <a:stretch/>
        </p:blipFill>
        <p:spPr bwMode="auto">
          <a:xfrm>
            <a:off x="3893928" y="3335717"/>
            <a:ext cx="2322746" cy="1539939"/>
          </a:xfrm>
          <a:prstGeom prst="rect">
            <a:avLst/>
          </a:prstGeom>
          <a:noFill/>
          <a:extLst>
            <a:ext uri="{909E8E84-426E-40DD-AFC4-6F175D3DCCD1}">
              <a14:hiddenFill xmlns:a14="http://schemas.microsoft.com/office/drawing/2010/main">
                <a:solidFill>
                  <a:srgbClr val="FFFFFF"/>
                </a:solidFill>
              </a14:hiddenFill>
            </a:ext>
          </a:extLst>
        </p:spPr>
      </p:pic>
      <p:cxnSp>
        <p:nvCxnSpPr>
          <p:cNvPr id="51" name="Connettore 2 50"/>
          <p:cNvCxnSpPr>
            <a:stCxn id="2" idx="2"/>
            <a:endCxn id="55" idx="0"/>
          </p:cNvCxnSpPr>
          <p:nvPr/>
        </p:nvCxnSpPr>
        <p:spPr>
          <a:xfrm>
            <a:off x="4429326" y="557295"/>
            <a:ext cx="671999" cy="191713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5" name="CasellaDiTesto 54"/>
          <p:cNvSpPr txBox="1"/>
          <p:nvPr/>
        </p:nvSpPr>
        <p:spPr>
          <a:xfrm>
            <a:off x="3818649" y="2474431"/>
            <a:ext cx="2565351" cy="923330"/>
          </a:xfrm>
          <a:prstGeom prst="rect">
            <a:avLst/>
          </a:prstGeom>
          <a:noFill/>
        </p:spPr>
        <p:txBody>
          <a:bodyPr wrap="square" rtlCol="0">
            <a:spAutoFit/>
          </a:bodyPr>
          <a:lstStyle/>
          <a:p>
            <a:pPr algn="ctr"/>
            <a:r>
              <a:rPr lang="en-US" b="1" dirty="0" smtClean="0">
                <a:solidFill>
                  <a:schemeClr val="dk1"/>
                </a:solidFill>
              </a:rPr>
              <a:t>Nuclear waste treatment and controlled fission for energy production (ADS)</a:t>
            </a:r>
            <a:endParaRPr lang="it-IT" b="1" dirty="0"/>
          </a:p>
        </p:txBody>
      </p:sp>
      <p:cxnSp>
        <p:nvCxnSpPr>
          <p:cNvPr id="66" name="Connettore 2 65"/>
          <p:cNvCxnSpPr>
            <a:stCxn id="2" idx="2"/>
            <a:endCxn id="48" idx="0"/>
          </p:cNvCxnSpPr>
          <p:nvPr/>
        </p:nvCxnSpPr>
        <p:spPr>
          <a:xfrm>
            <a:off x="4429326" y="557295"/>
            <a:ext cx="3267642" cy="445993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3" name="Connettore 2 72"/>
          <p:cNvCxnSpPr>
            <a:stCxn id="20" idx="2"/>
            <a:endCxn id="27" idx="0"/>
          </p:cNvCxnSpPr>
          <p:nvPr/>
        </p:nvCxnSpPr>
        <p:spPr>
          <a:xfrm flipH="1">
            <a:off x="1057859" y="4784851"/>
            <a:ext cx="2191843" cy="8026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6" name="Connettore 2 75"/>
          <p:cNvCxnSpPr>
            <a:stCxn id="20" idx="2"/>
            <a:endCxn id="28" idx="0"/>
          </p:cNvCxnSpPr>
          <p:nvPr/>
        </p:nvCxnSpPr>
        <p:spPr>
          <a:xfrm flipH="1">
            <a:off x="2607417" y="4784851"/>
            <a:ext cx="642285" cy="77041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9" name="Connettore 2 78"/>
          <p:cNvCxnSpPr>
            <a:stCxn id="20" idx="2"/>
            <a:endCxn id="29" idx="0"/>
          </p:cNvCxnSpPr>
          <p:nvPr/>
        </p:nvCxnSpPr>
        <p:spPr>
          <a:xfrm>
            <a:off x="3249702" y="4784851"/>
            <a:ext cx="564548" cy="7190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2" name="Connettore 2 81"/>
          <p:cNvCxnSpPr>
            <a:stCxn id="20" idx="2"/>
            <a:endCxn id="30" idx="0"/>
          </p:cNvCxnSpPr>
          <p:nvPr/>
        </p:nvCxnSpPr>
        <p:spPr>
          <a:xfrm>
            <a:off x="3249702" y="4784851"/>
            <a:ext cx="1969021" cy="79510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1" name="Freccia a destra 90"/>
          <p:cNvSpPr/>
          <p:nvPr/>
        </p:nvSpPr>
        <p:spPr>
          <a:xfrm>
            <a:off x="6273576" y="80635"/>
            <a:ext cx="220848" cy="3601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9" name="CasellaDiTesto 98"/>
          <p:cNvSpPr txBox="1"/>
          <p:nvPr/>
        </p:nvSpPr>
        <p:spPr>
          <a:xfrm>
            <a:off x="6486297" y="35835"/>
            <a:ext cx="2334293" cy="584775"/>
          </a:xfrm>
          <a:prstGeom prst="rect">
            <a:avLst/>
          </a:prstGeom>
          <a:noFill/>
        </p:spPr>
        <p:txBody>
          <a:bodyPr wrap="square" rtlCol="0">
            <a:spAutoFit/>
          </a:bodyPr>
          <a:lstStyle/>
          <a:p>
            <a:pPr algn="ctr"/>
            <a:r>
              <a:rPr lang="it-IT" sz="1600" dirty="0" smtClean="0">
                <a:sym typeface="Symbol" panose="05050102010706020507" pitchFamily="18" charset="2"/>
              </a:rPr>
              <a:t>10</a:t>
            </a:r>
            <a:r>
              <a:rPr lang="it-IT" sz="1600" baseline="30000" dirty="0">
                <a:sym typeface="Symbol" panose="05050102010706020507" pitchFamily="18" charset="2"/>
              </a:rPr>
              <a:t>4</a:t>
            </a:r>
            <a:r>
              <a:rPr lang="it-IT" sz="1600" dirty="0" smtClean="0">
                <a:sym typeface="Symbol" panose="05050102010706020507" pitchFamily="18" charset="2"/>
              </a:rPr>
              <a:t> </a:t>
            </a:r>
            <a:r>
              <a:rPr lang="it-IT" sz="1600" dirty="0" err="1" smtClean="0">
                <a:sym typeface="Symbol" panose="05050102010706020507" pitchFamily="18" charset="2"/>
              </a:rPr>
              <a:t>LINACs</a:t>
            </a:r>
            <a:r>
              <a:rPr lang="it-IT" sz="1600" dirty="0" smtClean="0">
                <a:sym typeface="Symbol" panose="05050102010706020507" pitchFamily="18" charset="2"/>
              </a:rPr>
              <a:t> </a:t>
            </a:r>
            <a:r>
              <a:rPr lang="it-IT" sz="1600" dirty="0" err="1" smtClean="0">
                <a:sym typeface="Symbol" panose="05050102010706020507" pitchFamily="18" charset="2"/>
              </a:rPr>
              <a:t>operating</a:t>
            </a:r>
            <a:r>
              <a:rPr lang="it-IT" sz="1600" dirty="0" smtClean="0">
                <a:sym typeface="Symbol" panose="05050102010706020507" pitchFamily="18" charset="2"/>
              </a:rPr>
              <a:t> </a:t>
            </a:r>
            <a:r>
              <a:rPr lang="it-IT" sz="1600" dirty="0" err="1" smtClean="0">
                <a:sym typeface="Symbol" panose="05050102010706020507" pitchFamily="18" charset="2"/>
              </a:rPr>
              <a:t>around</a:t>
            </a:r>
            <a:r>
              <a:rPr lang="it-IT" sz="1600" dirty="0" smtClean="0">
                <a:sym typeface="Symbol" panose="05050102010706020507" pitchFamily="18" charset="2"/>
              </a:rPr>
              <a:t> the world</a:t>
            </a:r>
            <a:endParaRPr lang="it-IT" sz="1600" dirty="0"/>
          </a:p>
        </p:txBody>
      </p:sp>
    </p:spTree>
    <p:extLst>
      <p:ext uri="{BB962C8B-B14F-4D97-AF65-F5344CB8AC3E}">
        <p14:creationId xmlns:p14="http://schemas.microsoft.com/office/powerpoint/2010/main" val="1928246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46"/>
                                        </p:tgtEl>
                                        <p:attrNameLst>
                                          <p:attrName>style.visibility</p:attrName>
                                        </p:attrNameLst>
                                      </p:cBhvr>
                                      <p:to>
                                        <p:strVal val="visible"/>
                                      </p:to>
                                    </p:set>
                                    <p:animEffect transition="in" filter="fade">
                                      <p:cBhvr>
                                        <p:cTn id="16" dur="500"/>
                                        <p:tgtEl>
                                          <p:spTgt spid="46"/>
                                        </p:tgtEl>
                                      </p:cBhvr>
                                    </p:animEffect>
                                  </p:childTnLst>
                                </p:cTn>
                              </p:par>
                              <p:par>
                                <p:cTn id="17" presetID="10"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500"/>
                                        <p:tgtEl>
                                          <p:spTgt spid="4"/>
                                        </p:tgtEl>
                                      </p:cBhvr>
                                    </p:animEffect>
                                  </p:childTnLst>
                                </p:cTn>
                              </p:par>
                            </p:childTnLst>
                          </p:cTn>
                        </p:par>
                        <p:par>
                          <p:cTn id="20" fill="hold">
                            <p:stCondLst>
                              <p:cond delay="5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500"/>
                                        <p:tgtEl>
                                          <p:spTgt spid="1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73"/>
                                        </p:tgtEl>
                                        <p:attrNameLst>
                                          <p:attrName>style.visibility</p:attrName>
                                        </p:attrNameLst>
                                      </p:cBhvr>
                                      <p:to>
                                        <p:strVal val="visible"/>
                                      </p:to>
                                    </p:set>
                                    <p:animEffect transition="in" filter="fade">
                                      <p:cBhvr>
                                        <p:cTn id="39" dur="500"/>
                                        <p:tgtEl>
                                          <p:spTgt spid="73"/>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9"/>
                                        </p:tgtEl>
                                        <p:attrNameLst>
                                          <p:attrName>style.visibility</p:attrName>
                                        </p:attrNameLst>
                                      </p:cBhvr>
                                      <p:to>
                                        <p:strVal val="visible"/>
                                      </p:to>
                                    </p:set>
                                    <p:animEffect transition="in" filter="fade">
                                      <p:cBhvr>
                                        <p:cTn id="45" dur="500"/>
                                        <p:tgtEl>
                                          <p:spTgt spid="79"/>
                                        </p:tgtEl>
                                      </p:cBhvr>
                                    </p:animEffect>
                                  </p:childTnLst>
                                </p:cTn>
                              </p:par>
                              <p:par>
                                <p:cTn id="46" presetID="10" presetClass="entr" presetSubtype="0" fill="hold" nodeType="withEffect">
                                  <p:stCondLst>
                                    <p:cond delay="0"/>
                                  </p:stCondLst>
                                  <p:childTnLst>
                                    <p:set>
                                      <p:cBhvr>
                                        <p:cTn id="47" dur="1" fill="hold">
                                          <p:stCondLst>
                                            <p:cond delay="0"/>
                                          </p:stCondLst>
                                        </p:cTn>
                                        <p:tgtEl>
                                          <p:spTgt spid="82"/>
                                        </p:tgtEl>
                                        <p:attrNameLst>
                                          <p:attrName>style.visibility</p:attrName>
                                        </p:attrNameLst>
                                      </p:cBhvr>
                                      <p:to>
                                        <p:strVal val="visible"/>
                                      </p:to>
                                    </p:set>
                                    <p:animEffect transition="in" filter="fade">
                                      <p:cBhvr>
                                        <p:cTn id="48" dur="500"/>
                                        <p:tgtEl>
                                          <p:spTgt spid="8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500"/>
                                        <p:tgtEl>
                                          <p:spTgt spid="27"/>
                                        </p:tgtEl>
                                      </p:cBhvr>
                                    </p:animEffect>
                                  </p:childTnLst>
                                </p:cTn>
                              </p:par>
                              <p:par>
                                <p:cTn id="52" presetID="10" presetClass="entr" presetSubtype="0" fill="hold" nodeType="withEffect">
                                  <p:stCondLst>
                                    <p:cond delay="0"/>
                                  </p:stCondLst>
                                  <p:childTnLst>
                                    <p:set>
                                      <p:cBhvr>
                                        <p:cTn id="53" dur="1" fill="hold">
                                          <p:stCondLst>
                                            <p:cond delay="0"/>
                                          </p:stCondLst>
                                        </p:cTn>
                                        <p:tgtEl>
                                          <p:spTgt spid="22"/>
                                        </p:tgtEl>
                                        <p:attrNameLst>
                                          <p:attrName>style.visibility</p:attrName>
                                        </p:attrNameLst>
                                      </p:cBhvr>
                                      <p:to>
                                        <p:strVal val="visible"/>
                                      </p:to>
                                    </p:set>
                                    <p:animEffect transition="in" filter="fade">
                                      <p:cBhvr>
                                        <p:cTn id="54" dur="500"/>
                                        <p:tgtEl>
                                          <p:spTgt spid="22"/>
                                        </p:tgtEl>
                                      </p:cBhvr>
                                    </p:animEffect>
                                  </p:childTnLst>
                                </p:cTn>
                              </p:par>
                              <p:par>
                                <p:cTn id="55" presetID="10"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500"/>
                                        <p:tgtEl>
                                          <p:spTgt spid="2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animEffect transition="in" filter="fade">
                                      <p:cBhvr>
                                        <p:cTn id="63" dur="500"/>
                                        <p:tgtEl>
                                          <p:spTgt spid="29"/>
                                        </p:tgtEl>
                                      </p:cBhvr>
                                    </p:animEffect>
                                  </p:childTnLst>
                                </p:cTn>
                              </p:par>
                              <p:par>
                                <p:cTn id="64" presetID="10" presetClass="entr" presetSubtype="0" fill="hold" nodeType="with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fade">
                                      <p:cBhvr>
                                        <p:cTn id="66" dur="500"/>
                                        <p:tgtEl>
                                          <p:spTgt spid="24"/>
                                        </p:tgtEl>
                                      </p:cBhvr>
                                    </p:animEffect>
                                  </p:childTnLst>
                                </p:cTn>
                              </p:par>
                              <p:par>
                                <p:cTn id="67" presetID="10" presetClass="entr" presetSubtype="0" fill="hold" nodeType="with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fade">
                                      <p:cBhvr>
                                        <p:cTn id="69" dur="500"/>
                                        <p:tgtEl>
                                          <p:spTgt spid="2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childTnLst>
                          </p:cTn>
                        </p:par>
                        <p:par>
                          <p:cTn id="73" fill="hold">
                            <p:stCondLst>
                              <p:cond delay="1500"/>
                            </p:stCondLst>
                            <p:childTnLst>
                              <p:par>
                                <p:cTn id="74" presetID="10" presetClass="entr" presetSubtype="0" fill="hold" nodeType="afterEffect">
                                  <p:stCondLst>
                                    <p:cond delay="0"/>
                                  </p:stCondLst>
                                  <p:childTnLst>
                                    <p:set>
                                      <p:cBhvr>
                                        <p:cTn id="75" dur="1" fill="hold">
                                          <p:stCondLst>
                                            <p:cond delay="0"/>
                                          </p:stCondLst>
                                        </p:cTn>
                                        <p:tgtEl>
                                          <p:spTgt spid="51"/>
                                        </p:tgtEl>
                                        <p:attrNameLst>
                                          <p:attrName>style.visibility</p:attrName>
                                        </p:attrNameLst>
                                      </p:cBhvr>
                                      <p:to>
                                        <p:strVal val="visible"/>
                                      </p:to>
                                    </p:set>
                                    <p:animEffect transition="in" filter="fade">
                                      <p:cBhvr>
                                        <p:cTn id="76" dur="500"/>
                                        <p:tgtEl>
                                          <p:spTgt spid="51"/>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fade">
                                      <p:cBhvr>
                                        <p:cTn id="79" dur="500"/>
                                        <p:tgtEl>
                                          <p:spTgt spid="55"/>
                                        </p:tgtEl>
                                      </p:cBhvr>
                                    </p:animEffect>
                                  </p:childTnLst>
                                </p:cTn>
                              </p:par>
                              <p:par>
                                <p:cTn id="80" presetID="10" presetClass="entr" presetSubtype="0" fill="hold" nodeType="withEffect">
                                  <p:stCondLst>
                                    <p:cond delay="0"/>
                                  </p:stCondLst>
                                  <p:childTnLst>
                                    <p:set>
                                      <p:cBhvr>
                                        <p:cTn id="81" dur="1" fill="hold">
                                          <p:stCondLst>
                                            <p:cond delay="0"/>
                                          </p:stCondLst>
                                        </p:cTn>
                                        <p:tgtEl>
                                          <p:spTgt spid="50"/>
                                        </p:tgtEl>
                                        <p:attrNameLst>
                                          <p:attrName>style.visibility</p:attrName>
                                        </p:attrNameLst>
                                      </p:cBhvr>
                                      <p:to>
                                        <p:strVal val="visible"/>
                                      </p:to>
                                    </p:set>
                                    <p:animEffect transition="in" filter="fade">
                                      <p:cBhvr>
                                        <p:cTn id="82" dur="500"/>
                                        <p:tgtEl>
                                          <p:spTgt spid="50"/>
                                        </p:tgtEl>
                                      </p:cBhvr>
                                    </p:animEffect>
                                  </p:childTnLst>
                                </p:cTn>
                              </p:par>
                            </p:childTnLst>
                          </p:cTn>
                        </p:par>
                        <p:par>
                          <p:cTn id="83" fill="hold">
                            <p:stCondLst>
                              <p:cond delay="2000"/>
                            </p:stCondLst>
                            <p:childTnLst>
                              <p:par>
                                <p:cTn id="84" presetID="10" presetClass="entr" presetSubtype="0" fill="hold" nodeType="afterEffect">
                                  <p:stCondLst>
                                    <p:cond delay="0"/>
                                  </p:stCondLst>
                                  <p:childTnLst>
                                    <p:set>
                                      <p:cBhvr>
                                        <p:cTn id="85" dur="1" fill="hold">
                                          <p:stCondLst>
                                            <p:cond delay="0"/>
                                          </p:stCondLst>
                                        </p:cTn>
                                        <p:tgtEl>
                                          <p:spTgt spid="66"/>
                                        </p:tgtEl>
                                        <p:attrNameLst>
                                          <p:attrName>style.visibility</p:attrName>
                                        </p:attrNameLst>
                                      </p:cBhvr>
                                      <p:to>
                                        <p:strVal val="visible"/>
                                      </p:to>
                                    </p:set>
                                    <p:animEffect transition="in" filter="fade">
                                      <p:cBhvr>
                                        <p:cTn id="86" dur="500"/>
                                        <p:tgtEl>
                                          <p:spTgt spid="66"/>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48"/>
                                        </p:tgtEl>
                                        <p:attrNameLst>
                                          <p:attrName>style.visibility</p:attrName>
                                        </p:attrNameLst>
                                      </p:cBhvr>
                                      <p:to>
                                        <p:strVal val="visible"/>
                                      </p:to>
                                    </p:set>
                                    <p:animEffect transition="in" filter="fade">
                                      <p:cBhvr>
                                        <p:cTn id="89" dur="500"/>
                                        <p:tgtEl>
                                          <p:spTgt spid="48"/>
                                        </p:tgtEl>
                                      </p:cBhvr>
                                    </p:animEffect>
                                  </p:childTnLst>
                                </p:cTn>
                              </p:par>
                              <p:par>
                                <p:cTn id="90" presetID="10" presetClass="entr" presetSubtype="0" fill="hold" nodeType="with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fade">
                                      <p:cBhvr>
                                        <p:cTn id="92" dur="500"/>
                                        <p:tgtEl>
                                          <p:spTgt spid="47"/>
                                        </p:tgtEl>
                                      </p:cBhvr>
                                    </p:animEffect>
                                  </p:childTnLst>
                                </p:cTn>
                              </p:par>
                            </p:childTnLst>
                          </p:cTn>
                        </p:par>
                        <p:par>
                          <p:cTn id="93" fill="hold">
                            <p:stCondLst>
                              <p:cond delay="2500"/>
                            </p:stCondLst>
                            <p:childTnLst>
                              <p:par>
                                <p:cTn id="94" presetID="10" presetClass="entr" presetSubtype="0" fill="hold" nodeType="afterEffect">
                                  <p:stCondLst>
                                    <p:cond delay="0"/>
                                  </p:stCondLst>
                                  <p:childTnLst>
                                    <p:set>
                                      <p:cBhvr>
                                        <p:cTn id="95" dur="1" fill="hold">
                                          <p:stCondLst>
                                            <p:cond delay="0"/>
                                          </p:stCondLst>
                                        </p:cTn>
                                        <p:tgtEl>
                                          <p:spTgt spid="43"/>
                                        </p:tgtEl>
                                        <p:attrNameLst>
                                          <p:attrName>style.visibility</p:attrName>
                                        </p:attrNameLst>
                                      </p:cBhvr>
                                      <p:to>
                                        <p:strVal val="visible"/>
                                      </p:to>
                                    </p:set>
                                    <p:animEffect transition="in" filter="fade">
                                      <p:cBhvr>
                                        <p:cTn id="96" dur="500"/>
                                        <p:tgtEl>
                                          <p:spTgt spid="43"/>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40"/>
                                        </p:tgtEl>
                                        <p:attrNameLst>
                                          <p:attrName>style.visibility</p:attrName>
                                        </p:attrNameLst>
                                      </p:cBhvr>
                                      <p:to>
                                        <p:strVal val="visible"/>
                                      </p:to>
                                    </p:set>
                                    <p:animEffect transition="in" filter="fade">
                                      <p:cBhvr>
                                        <p:cTn id="99" dur="500"/>
                                        <p:tgtEl>
                                          <p:spTgt spid="40"/>
                                        </p:tgtEl>
                                      </p:cBhvr>
                                    </p:animEffect>
                                  </p:childTnLst>
                                </p:cTn>
                              </p:par>
                              <p:par>
                                <p:cTn id="100" presetID="10" presetClass="entr" presetSubtype="0" fill="hold" nodeType="withEffect">
                                  <p:stCondLst>
                                    <p:cond delay="0"/>
                                  </p:stCondLst>
                                  <p:childTnLst>
                                    <p:set>
                                      <p:cBhvr>
                                        <p:cTn id="101" dur="1" fill="hold">
                                          <p:stCondLst>
                                            <p:cond delay="0"/>
                                          </p:stCondLst>
                                        </p:cTn>
                                        <p:tgtEl>
                                          <p:spTgt spid="42"/>
                                        </p:tgtEl>
                                        <p:attrNameLst>
                                          <p:attrName>style.visibility</p:attrName>
                                        </p:attrNameLst>
                                      </p:cBhvr>
                                      <p:to>
                                        <p:strVal val="visible"/>
                                      </p:to>
                                    </p:set>
                                    <p:animEffect transition="in" filter="fade">
                                      <p:cBhvr>
                                        <p:cTn id="102" dur="500"/>
                                        <p:tgtEl>
                                          <p:spTgt spid="42"/>
                                        </p:tgtEl>
                                      </p:cBhvr>
                                    </p:animEffect>
                                  </p:childTnLst>
                                </p:cTn>
                              </p:par>
                              <p:par>
                                <p:cTn id="103" presetID="10" presetClass="entr" presetSubtype="0" fill="hold" nodeType="withEffect">
                                  <p:stCondLst>
                                    <p:cond delay="0"/>
                                  </p:stCondLst>
                                  <p:childTnLst>
                                    <p:set>
                                      <p:cBhvr>
                                        <p:cTn id="104" dur="1" fill="hold">
                                          <p:stCondLst>
                                            <p:cond delay="0"/>
                                          </p:stCondLst>
                                        </p:cTn>
                                        <p:tgtEl>
                                          <p:spTgt spid="41"/>
                                        </p:tgtEl>
                                        <p:attrNameLst>
                                          <p:attrName>style.visibility</p:attrName>
                                        </p:attrNameLst>
                                      </p:cBhvr>
                                      <p:to>
                                        <p:strVal val="visible"/>
                                      </p:to>
                                    </p:set>
                                    <p:animEffect transition="in" filter="fade">
                                      <p:cBhvr>
                                        <p:cTn id="105" dur="500"/>
                                        <p:tgtEl>
                                          <p:spTgt spid="41"/>
                                        </p:tgtEl>
                                      </p:cBhvr>
                                    </p:animEffect>
                                  </p:childTnLst>
                                </p:cTn>
                              </p:par>
                            </p:childTnLst>
                          </p:cTn>
                        </p:par>
                        <p:par>
                          <p:cTn id="106" fill="hold">
                            <p:stCondLst>
                              <p:cond delay="3000"/>
                            </p:stCondLst>
                            <p:childTnLst>
                              <p:par>
                                <p:cTn id="107" presetID="10" presetClass="entr" presetSubtype="0" fill="hold" nodeType="afterEffect">
                                  <p:stCondLst>
                                    <p:cond delay="0"/>
                                  </p:stCondLst>
                                  <p:childTnLst>
                                    <p:set>
                                      <p:cBhvr>
                                        <p:cTn id="108" dur="1" fill="hold">
                                          <p:stCondLst>
                                            <p:cond delay="0"/>
                                          </p:stCondLst>
                                        </p:cTn>
                                        <p:tgtEl>
                                          <p:spTgt spid="33"/>
                                        </p:tgtEl>
                                        <p:attrNameLst>
                                          <p:attrName>style.visibility</p:attrName>
                                        </p:attrNameLst>
                                      </p:cBhvr>
                                      <p:to>
                                        <p:strVal val="visible"/>
                                      </p:to>
                                    </p:set>
                                    <p:animEffect transition="in" filter="fade">
                                      <p:cBhvr>
                                        <p:cTn id="109" dur="500"/>
                                        <p:tgtEl>
                                          <p:spTgt spid="33"/>
                                        </p:tgtEl>
                                      </p:cBhvr>
                                    </p:animEffect>
                                  </p:childTnLst>
                                </p:cTn>
                              </p:par>
                              <p:par>
                                <p:cTn id="110" presetID="10" presetClass="entr" presetSubtype="0" fill="hold" nodeType="withEffect">
                                  <p:stCondLst>
                                    <p:cond delay="0"/>
                                  </p:stCondLst>
                                  <p:childTnLst>
                                    <p:set>
                                      <p:cBhvr>
                                        <p:cTn id="111" dur="1" fill="hold">
                                          <p:stCondLst>
                                            <p:cond delay="0"/>
                                          </p:stCondLst>
                                        </p:cTn>
                                        <p:tgtEl>
                                          <p:spTgt spid="38"/>
                                        </p:tgtEl>
                                        <p:attrNameLst>
                                          <p:attrName>style.visibility</p:attrName>
                                        </p:attrNameLst>
                                      </p:cBhvr>
                                      <p:to>
                                        <p:strVal val="visible"/>
                                      </p:to>
                                    </p:set>
                                    <p:animEffect transition="in" filter="fade">
                                      <p:cBhvr>
                                        <p:cTn id="112" dur="500"/>
                                        <p:tgtEl>
                                          <p:spTgt spid="38"/>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34"/>
                                        </p:tgtEl>
                                        <p:attrNameLst>
                                          <p:attrName>style.visibility</p:attrName>
                                        </p:attrNameLst>
                                      </p:cBhvr>
                                      <p:to>
                                        <p:strVal val="visible"/>
                                      </p:to>
                                    </p:set>
                                    <p:animEffect transition="in" filter="fade">
                                      <p:cBhvr>
                                        <p:cTn id="115" dur="500"/>
                                        <p:tgtEl>
                                          <p:spTgt spid="34"/>
                                        </p:tgtEl>
                                      </p:cBhvr>
                                    </p:animEffect>
                                  </p:childTnLst>
                                </p:cTn>
                              </p:par>
                              <p:par>
                                <p:cTn id="116" presetID="10" presetClass="entr" presetSubtype="0" fill="hold" nodeType="withEffect">
                                  <p:stCondLst>
                                    <p:cond delay="0"/>
                                  </p:stCondLst>
                                  <p:childTnLst>
                                    <p:set>
                                      <p:cBhvr>
                                        <p:cTn id="117" dur="1" fill="hold">
                                          <p:stCondLst>
                                            <p:cond delay="0"/>
                                          </p:stCondLst>
                                        </p:cTn>
                                        <p:tgtEl>
                                          <p:spTgt spid="32"/>
                                        </p:tgtEl>
                                        <p:attrNameLst>
                                          <p:attrName>style.visibility</p:attrName>
                                        </p:attrNameLst>
                                      </p:cBhvr>
                                      <p:to>
                                        <p:strVal val="visible"/>
                                      </p:to>
                                    </p:set>
                                    <p:animEffect transition="in" filter="fade">
                                      <p:cBhvr>
                                        <p:cTn id="118" dur="500"/>
                                        <p:tgtEl>
                                          <p:spTgt spid="32"/>
                                        </p:tgtEl>
                                      </p:cBhvr>
                                    </p:animEffect>
                                  </p:childTnLst>
                                </p:cTn>
                              </p:par>
                            </p:childTnLst>
                          </p:cTn>
                        </p:par>
                      </p:childTnLst>
                    </p:cTn>
                  </p:par>
                  <p:par>
                    <p:cTn id="119" fill="hold">
                      <p:stCondLst>
                        <p:cond delay="indefinite"/>
                      </p:stCondLst>
                      <p:childTnLst>
                        <p:par>
                          <p:cTn id="120" fill="hold">
                            <p:stCondLst>
                              <p:cond delay="0"/>
                            </p:stCondLst>
                            <p:childTnLst>
                              <p:par>
                                <p:cTn id="121" presetID="10" presetClass="entr" presetSubtype="0" fill="hold" grpId="0" nodeType="clickEffect">
                                  <p:stCondLst>
                                    <p:cond delay="0"/>
                                  </p:stCondLst>
                                  <p:childTnLst>
                                    <p:set>
                                      <p:cBhvr>
                                        <p:cTn id="122" dur="1" fill="hold">
                                          <p:stCondLst>
                                            <p:cond delay="0"/>
                                          </p:stCondLst>
                                        </p:cTn>
                                        <p:tgtEl>
                                          <p:spTgt spid="91"/>
                                        </p:tgtEl>
                                        <p:attrNameLst>
                                          <p:attrName>style.visibility</p:attrName>
                                        </p:attrNameLst>
                                      </p:cBhvr>
                                      <p:to>
                                        <p:strVal val="visible"/>
                                      </p:to>
                                    </p:set>
                                    <p:animEffect transition="in" filter="fade">
                                      <p:cBhvr>
                                        <p:cTn id="123" dur="500"/>
                                        <p:tgtEl>
                                          <p:spTgt spid="91"/>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99"/>
                                        </p:tgtEl>
                                        <p:attrNameLst>
                                          <p:attrName>style.visibility</p:attrName>
                                        </p:attrNameLst>
                                      </p:cBhvr>
                                      <p:to>
                                        <p:strVal val="visible"/>
                                      </p:to>
                                    </p:set>
                                    <p:animEffect transition="in" filter="fade">
                                      <p:cBhvr>
                                        <p:cTn id="126"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20" grpId="0"/>
      <p:bldP spid="27" grpId="0"/>
      <p:bldP spid="28" grpId="0"/>
      <p:bldP spid="29" grpId="0"/>
      <p:bldP spid="30" grpId="0"/>
      <p:bldP spid="34" grpId="0"/>
      <p:bldP spid="40" grpId="0"/>
      <p:bldP spid="48" grpId="0"/>
      <p:bldP spid="55" grpId="0"/>
      <p:bldP spid="91" grpId="0" animBg="1"/>
      <p:bldP spid="99"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421227" y="-66033"/>
            <a:ext cx="8722773" cy="810478"/>
          </a:xfrm>
          <a:prstGeom prst="rect">
            <a:avLst/>
          </a:prstGeom>
          <a:noFill/>
        </p:spPr>
        <p:txBody>
          <a:bodyPr wrap="none" rtlCol="0">
            <a:spAutoFit/>
          </a:bodyPr>
          <a:lstStyle/>
          <a:p>
            <a:pPr lvl="0"/>
            <a:r>
              <a:rPr lang="en-US" sz="2800" b="1" dirty="0" smtClean="0"/>
              <a:t>TW </a:t>
            </a:r>
            <a:r>
              <a:rPr lang="en-US" sz="2800" b="1" dirty="0" smtClean="0"/>
              <a:t>CONSTANT GRADIENT </a:t>
            </a:r>
            <a:r>
              <a:rPr lang="en-US" sz="2800" b="1" dirty="0" smtClean="0"/>
              <a:t>STRUCTURES PARAMETRS </a:t>
            </a:r>
            <a:r>
              <a:rPr lang="en-US" sz="2800" b="1" dirty="0">
                <a:solidFill>
                  <a:prstClr val="black"/>
                </a:solidFill>
                <a:sym typeface="Symbol"/>
              </a:rPr>
              <a:t>, v</a:t>
            </a:r>
            <a:r>
              <a:rPr lang="en-US" sz="2800" b="1" baseline="-25000" dirty="0">
                <a:solidFill>
                  <a:prstClr val="black"/>
                </a:solidFill>
                <a:sym typeface="Symbol"/>
              </a:rPr>
              <a:t>g</a:t>
            </a:r>
            <a:endParaRPr lang="en-US" sz="2800" b="1" baseline="-25000" dirty="0">
              <a:solidFill>
                <a:prstClr val="black"/>
              </a:solidFill>
            </a:endParaRPr>
          </a:p>
          <a:p>
            <a:endParaRPr lang="en-US" sz="2800" b="1" baseline="-25000" dirty="0"/>
          </a:p>
        </p:txBody>
      </p:sp>
      <p:sp>
        <p:nvSpPr>
          <p:cNvPr id="3" name="Rettangolo 2"/>
          <p:cNvSpPr/>
          <p:nvPr/>
        </p:nvSpPr>
        <p:spPr>
          <a:xfrm>
            <a:off x="0" y="673301"/>
            <a:ext cx="5162600" cy="1815882"/>
          </a:xfrm>
          <a:prstGeom prst="rect">
            <a:avLst/>
          </a:prstGeom>
        </p:spPr>
        <p:txBody>
          <a:bodyPr wrap="square">
            <a:spAutoFit/>
          </a:bodyPr>
          <a:lstStyle/>
          <a:p>
            <a:pPr algn="just"/>
            <a:r>
              <a:rPr lang="en-US" sz="1400" dirty="0"/>
              <a:t>In a </a:t>
            </a:r>
            <a:r>
              <a:rPr lang="en-US" sz="1400" dirty="0" smtClean="0"/>
              <a:t>TW structure</a:t>
            </a:r>
            <a:r>
              <a:rPr lang="en-US" sz="1400" dirty="0"/>
              <a:t>, the </a:t>
            </a:r>
            <a:r>
              <a:rPr lang="en-US" sz="1400" b="1" dirty="0"/>
              <a:t>RF power </a:t>
            </a:r>
            <a:r>
              <a:rPr lang="en-US" sz="1400" b="1" dirty="0" smtClean="0"/>
              <a:t>enters  </a:t>
            </a:r>
            <a:r>
              <a:rPr lang="en-US" sz="1400" dirty="0" smtClean="0"/>
              <a:t>into the </a:t>
            </a:r>
            <a:r>
              <a:rPr lang="en-US" sz="1400" dirty="0"/>
              <a:t>cavity </a:t>
            </a:r>
            <a:r>
              <a:rPr lang="en-US" sz="1400" dirty="0" smtClean="0"/>
              <a:t>through an </a:t>
            </a:r>
            <a:r>
              <a:rPr lang="en-US" sz="1400" b="1" dirty="0" smtClean="0"/>
              <a:t>input coupler</a:t>
            </a:r>
            <a:r>
              <a:rPr lang="en-US" sz="1400" dirty="0" smtClean="0"/>
              <a:t>, flows </a:t>
            </a:r>
            <a:r>
              <a:rPr lang="en-US" sz="1400" dirty="0"/>
              <a:t>(</a:t>
            </a:r>
            <a:r>
              <a:rPr lang="en-US" sz="1400" dirty="0" smtClean="0"/>
              <a:t>travels) </a:t>
            </a:r>
            <a:r>
              <a:rPr lang="en-US" sz="1400" dirty="0"/>
              <a:t>through the </a:t>
            </a:r>
            <a:r>
              <a:rPr lang="en-US" sz="1400" dirty="0" smtClean="0"/>
              <a:t>cavity in </a:t>
            </a:r>
            <a:r>
              <a:rPr lang="en-US" sz="1400" dirty="0"/>
              <a:t>the same direction as the </a:t>
            </a:r>
            <a:r>
              <a:rPr lang="en-US" sz="1400" dirty="0" smtClean="0"/>
              <a:t>beam and an </a:t>
            </a:r>
            <a:r>
              <a:rPr lang="en-US" sz="1400" b="1" dirty="0"/>
              <a:t>output coupler at the </a:t>
            </a:r>
            <a:r>
              <a:rPr lang="en-US" sz="1400" b="1" dirty="0" smtClean="0"/>
              <a:t>end</a:t>
            </a:r>
            <a:r>
              <a:rPr lang="en-US" sz="1400" dirty="0" smtClean="0"/>
              <a:t> of the structure is </a:t>
            </a:r>
            <a:r>
              <a:rPr lang="en-US" sz="1400" dirty="0"/>
              <a:t>connected to </a:t>
            </a:r>
            <a:r>
              <a:rPr lang="en-US" sz="1400" dirty="0" smtClean="0"/>
              <a:t>a </a:t>
            </a:r>
            <a:r>
              <a:rPr lang="en-US" sz="1400" b="1" dirty="0" smtClean="0"/>
              <a:t>matched </a:t>
            </a:r>
            <a:r>
              <a:rPr lang="en-US" sz="1400" b="1" dirty="0"/>
              <a:t>power load</a:t>
            </a:r>
            <a:r>
              <a:rPr lang="en-US" sz="1400" dirty="0"/>
              <a:t>. </a:t>
            </a:r>
            <a:endParaRPr lang="en-US" sz="1400" dirty="0" smtClean="0"/>
          </a:p>
          <a:p>
            <a:pPr algn="just"/>
            <a:r>
              <a:rPr lang="en-US" sz="1400" dirty="0" smtClean="0"/>
              <a:t>If there is no beam, the </a:t>
            </a:r>
            <a:r>
              <a:rPr lang="en-US" sz="1400" dirty="0"/>
              <a:t>input power reduced by the cavity losses goes to </a:t>
            </a:r>
            <a:r>
              <a:rPr lang="en-US" sz="1400" dirty="0" smtClean="0"/>
              <a:t>the power </a:t>
            </a:r>
            <a:r>
              <a:rPr lang="en-US" sz="1400" dirty="0"/>
              <a:t>load where it is dissipated. </a:t>
            </a:r>
            <a:endParaRPr lang="en-US" sz="1400" dirty="0" smtClean="0"/>
          </a:p>
          <a:p>
            <a:pPr algn="just"/>
            <a:r>
              <a:rPr lang="en-US" sz="1400" dirty="0" smtClean="0"/>
              <a:t>In </a:t>
            </a:r>
            <a:r>
              <a:rPr lang="en-US" sz="1400" dirty="0"/>
              <a:t>the presence of a large beam current, however, a </a:t>
            </a:r>
            <a:r>
              <a:rPr lang="en-US" sz="1400" dirty="0" smtClean="0"/>
              <a:t> </a:t>
            </a:r>
            <a:r>
              <a:rPr lang="en-US" sz="1400" dirty="0"/>
              <a:t>fraction </a:t>
            </a:r>
            <a:r>
              <a:rPr lang="en-US" sz="1400" dirty="0" smtClean="0"/>
              <a:t>of the TW </a:t>
            </a:r>
            <a:r>
              <a:rPr lang="en-US" sz="1400" dirty="0"/>
              <a:t>power </a:t>
            </a:r>
            <a:r>
              <a:rPr lang="en-US" sz="1400" dirty="0" smtClean="0"/>
              <a:t>is transferred </a:t>
            </a:r>
            <a:r>
              <a:rPr lang="en-US" sz="1400" dirty="0"/>
              <a:t>to the </a:t>
            </a:r>
            <a:r>
              <a:rPr lang="en-US" sz="1400" dirty="0" smtClean="0"/>
              <a:t>beam.</a:t>
            </a:r>
          </a:p>
        </p:txBody>
      </p:sp>
      <p:sp>
        <p:nvSpPr>
          <p:cNvPr id="50" name="Text Box 2"/>
          <p:cNvSpPr txBox="1">
            <a:spLocks noChangeArrowheads="1"/>
          </p:cNvSpPr>
          <p:nvPr/>
        </p:nvSpPr>
        <p:spPr bwMode="auto">
          <a:xfrm>
            <a:off x="2627880" y="2444311"/>
            <a:ext cx="2375789" cy="2031325"/>
          </a:xfrm>
          <a:prstGeom prst="rect">
            <a:avLst/>
          </a:prstGeom>
          <a:noFill/>
          <a:ln w="9525">
            <a:noFill/>
            <a:miter lim="800000"/>
            <a:headEnd/>
            <a:tailEnd/>
          </a:ln>
          <a:effectLst/>
        </p:spPr>
        <p:txBody>
          <a:bodyPr wrap="square">
            <a:spAutoFit/>
          </a:bodyPr>
          <a:lstStyle/>
          <a:p>
            <a:pPr algn="just" eaLnBrk="1" hangingPunct="1">
              <a:buFont typeface="Symbol" pitchFamily="18" charset="2"/>
              <a:buNone/>
            </a:pPr>
            <a:r>
              <a:rPr lang="en-US" sz="1400" b="0" dirty="0" smtClean="0">
                <a:cs typeface="Times New Roman" pitchFamily="18" charset="0"/>
              </a:rPr>
              <a:t>In a purely periodic structure, made by a sequence of </a:t>
            </a:r>
            <a:r>
              <a:rPr lang="en-US" sz="1400" b="1" dirty="0" smtClean="0">
                <a:cs typeface="Times New Roman" pitchFamily="18" charset="0"/>
              </a:rPr>
              <a:t>identical cells</a:t>
            </a:r>
            <a:r>
              <a:rPr lang="en-US" sz="1400" b="0" dirty="0" smtClean="0">
                <a:cs typeface="Times New Roman" pitchFamily="18" charset="0"/>
              </a:rPr>
              <a:t> (also called “</a:t>
            </a:r>
            <a:r>
              <a:rPr lang="en-US" sz="1400" b="1" dirty="0" smtClean="0">
                <a:cs typeface="Times New Roman" pitchFamily="18" charset="0"/>
              </a:rPr>
              <a:t>constant impedance structure</a:t>
            </a:r>
            <a:r>
              <a:rPr lang="en-US" sz="1400" dirty="0" smtClean="0">
                <a:cs typeface="Times New Roman" pitchFamily="18" charset="0"/>
              </a:rPr>
              <a:t>”</a:t>
            </a:r>
            <a:r>
              <a:rPr lang="en-US" sz="1400" b="0" dirty="0" smtClean="0">
                <a:cs typeface="Times New Roman" pitchFamily="18" charset="0"/>
              </a:rPr>
              <a:t>), the RF power flux and the intensity of the accelerating field decay </a:t>
            </a:r>
            <a:r>
              <a:rPr lang="en-US" sz="1400" b="0" dirty="0">
                <a:cs typeface="Times New Roman" pitchFamily="18" charset="0"/>
              </a:rPr>
              <a:t>exponentially along the structure :</a:t>
            </a:r>
            <a:endParaRPr lang="en-US" altLang="en-US" sz="1400" b="0" dirty="0"/>
          </a:p>
        </p:txBody>
      </p:sp>
      <p:graphicFrame>
        <p:nvGraphicFramePr>
          <p:cNvPr id="48" name="Oggetto 47"/>
          <p:cNvGraphicFramePr>
            <a:graphicFrameLocks noChangeAspect="1"/>
          </p:cNvGraphicFramePr>
          <p:nvPr>
            <p:extLst>
              <p:ext uri="{D42A27DB-BD31-4B8C-83A1-F6EECF244321}">
                <p14:modId xmlns:p14="http://schemas.microsoft.com/office/powerpoint/2010/main" val="2035678589"/>
              </p:ext>
            </p:extLst>
          </p:nvPr>
        </p:nvGraphicFramePr>
        <p:xfrm>
          <a:off x="2960305" y="4548994"/>
          <a:ext cx="1543224" cy="397043"/>
        </p:xfrm>
        <a:graphic>
          <a:graphicData uri="http://schemas.openxmlformats.org/presentationml/2006/ole">
            <mc:AlternateContent xmlns:mc="http://schemas.openxmlformats.org/markup-compatibility/2006">
              <mc:Choice xmlns:v="urn:schemas-microsoft-com:vml" Requires="v">
                <p:oleObj spid="_x0000_s141800" name="Equazione" r:id="rId3" imgW="977760" imgH="253800" progId="Equation.3">
                  <p:embed/>
                </p:oleObj>
              </mc:Choice>
              <mc:Fallback>
                <p:oleObj name="Equazione" r:id="rId3" imgW="977760" imgH="253800" progId="Equation.3">
                  <p:embed/>
                  <p:pic>
                    <p:nvPicPr>
                      <p:cNvPr id="0" name="Oggetto 6"/>
                      <p:cNvPicPr>
                        <a:picLocks noChangeAspect="1" noChangeArrowheads="1"/>
                      </p:cNvPicPr>
                      <p:nvPr/>
                    </p:nvPicPr>
                    <p:blipFill>
                      <a:blip r:embed="rId4"/>
                      <a:srcRect/>
                      <a:stretch>
                        <a:fillRect/>
                      </a:stretch>
                    </p:blipFill>
                    <p:spPr bwMode="auto">
                      <a:xfrm>
                        <a:off x="2960305" y="4548994"/>
                        <a:ext cx="1543224" cy="397043"/>
                      </a:xfrm>
                      <a:prstGeom prst="rect">
                        <a:avLst/>
                      </a:prstGeom>
                      <a:noFill/>
                      <a:ln>
                        <a:noFill/>
                      </a:ln>
                    </p:spPr>
                  </p:pic>
                </p:oleObj>
              </mc:Fallback>
            </mc:AlternateContent>
          </a:graphicData>
        </a:graphic>
      </p:graphicFrame>
      <p:pic>
        <p:nvPicPr>
          <p:cNvPr id="15" name="Picture 5" descr="C:\Users\David\Desktop\MASTER LEZIONI\CAS_2016\slide_5.jpg"/>
          <p:cNvPicPr>
            <a:picLocks noChangeAspect="1" noChangeArrowheads="1"/>
          </p:cNvPicPr>
          <p:nvPr/>
        </p:nvPicPr>
        <p:blipFill rotWithShape="1">
          <a:blip r:embed="rId5">
            <a:extLst>
              <a:ext uri="{28A0092B-C50C-407E-A947-70E740481C1C}">
                <a14:useLocalDpi xmlns:a14="http://schemas.microsoft.com/office/drawing/2010/main" val="0"/>
              </a:ext>
            </a:extLst>
          </a:blip>
          <a:srcRect l="49066" t="27394" r="8935" b="43976"/>
          <a:stretch/>
        </p:blipFill>
        <p:spPr bwMode="auto">
          <a:xfrm>
            <a:off x="5222514" y="795431"/>
            <a:ext cx="3883548" cy="1985479"/>
          </a:xfrm>
          <a:prstGeom prst="rect">
            <a:avLst/>
          </a:prstGeom>
          <a:noFill/>
          <a:extLst>
            <a:ext uri="{909E8E84-426E-40DD-AFC4-6F175D3DCCD1}">
              <a14:hiddenFill xmlns:a14="http://schemas.microsoft.com/office/drawing/2010/main">
                <a:solidFill>
                  <a:srgbClr val="FFFFFF"/>
                </a:solidFill>
              </a14:hiddenFill>
            </a:ext>
          </a:extLst>
        </p:spPr>
      </p:pic>
      <p:sp>
        <p:nvSpPr>
          <p:cNvPr id="5" name="Freccia in giù 4"/>
          <p:cNvSpPr/>
          <p:nvPr/>
        </p:nvSpPr>
        <p:spPr>
          <a:xfrm>
            <a:off x="5504165" y="472148"/>
            <a:ext cx="435987" cy="37652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uppo 7"/>
          <p:cNvGrpSpPr/>
          <p:nvPr/>
        </p:nvGrpSpPr>
        <p:grpSpPr>
          <a:xfrm>
            <a:off x="6282318" y="1462192"/>
            <a:ext cx="1676549" cy="252030"/>
            <a:chOff x="6282318" y="1462192"/>
            <a:chExt cx="1676549" cy="252030"/>
          </a:xfrm>
          <a:solidFill>
            <a:srgbClr val="FF0000"/>
          </a:solidFill>
        </p:grpSpPr>
        <p:sp>
          <p:nvSpPr>
            <p:cNvPr id="7" name="Triangolo isoscele 6"/>
            <p:cNvSpPr/>
            <p:nvPr/>
          </p:nvSpPr>
          <p:spPr>
            <a:xfrm rot="5400000">
              <a:off x="6920199" y="824311"/>
              <a:ext cx="252028" cy="1527789"/>
            </a:xfrm>
            <a:prstGeom prst="triangl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riangolo isoscele 18"/>
            <p:cNvSpPr/>
            <p:nvPr/>
          </p:nvSpPr>
          <p:spPr>
            <a:xfrm rot="5400000">
              <a:off x="7684092" y="1439446"/>
              <a:ext cx="252030" cy="297521"/>
            </a:xfrm>
            <a:prstGeom prst="triangl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 name="Freccia in giù 20"/>
          <p:cNvSpPr/>
          <p:nvPr/>
        </p:nvSpPr>
        <p:spPr>
          <a:xfrm rot="10800000">
            <a:off x="8438572" y="648465"/>
            <a:ext cx="108997" cy="18826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 Box 2"/>
          <p:cNvSpPr txBox="1">
            <a:spLocks noChangeArrowheads="1"/>
          </p:cNvSpPr>
          <p:nvPr/>
        </p:nvSpPr>
        <p:spPr bwMode="auto">
          <a:xfrm>
            <a:off x="5222514" y="2888758"/>
            <a:ext cx="3883548" cy="954107"/>
          </a:xfrm>
          <a:prstGeom prst="rect">
            <a:avLst/>
          </a:prstGeom>
          <a:noFill/>
          <a:ln w="9525">
            <a:noFill/>
            <a:miter lim="800000"/>
            <a:headEnd/>
            <a:tailEnd/>
          </a:ln>
          <a:effectLst/>
        </p:spPr>
        <p:txBody>
          <a:bodyPr wrap="square">
            <a:spAutoFit/>
          </a:bodyPr>
          <a:lstStyle/>
          <a:p>
            <a:pPr algn="just"/>
            <a:r>
              <a:rPr lang="en-US" sz="1400" b="0" dirty="0" smtClean="0">
                <a:cs typeface="Times New Roman" pitchFamily="18" charset="0"/>
              </a:rPr>
              <a:t>It is possible to demonstrate that, </a:t>
            </a:r>
            <a:r>
              <a:rPr lang="en-US" sz="1400" dirty="0">
                <a:cs typeface="Times New Roman" pitchFamily="18" charset="0"/>
              </a:rPr>
              <a:t>i</a:t>
            </a:r>
            <a:r>
              <a:rPr lang="en-US" sz="1400" b="0" dirty="0" smtClean="0">
                <a:cs typeface="Times New Roman" pitchFamily="18" charset="0"/>
              </a:rPr>
              <a:t>n order to keep the </a:t>
            </a:r>
            <a:r>
              <a:rPr lang="en-US" sz="1400" b="1" dirty="0" smtClean="0">
                <a:cs typeface="Times New Roman" pitchFamily="18" charset="0"/>
              </a:rPr>
              <a:t>accelerating field constant </a:t>
            </a:r>
            <a:r>
              <a:rPr lang="en-US" sz="1400" b="0" dirty="0" smtClean="0">
                <a:cs typeface="Times New Roman" pitchFamily="18" charset="0"/>
              </a:rPr>
              <a:t>along the structure, the </a:t>
            </a:r>
            <a:r>
              <a:rPr lang="en-US" sz="1400" b="1" dirty="0" smtClean="0">
                <a:cs typeface="Times New Roman" pitchFamily="18" charset="0"/>
              </a:rPr>
              <a:t>iris apertures have to decrease along the structure.</a:t>
            </a:r>
            <a:endParaRPr lang="en-US" altLang="en-US" sz="1400" b="0" dirty="0"/>
          </a:p>
        </p:txBody>
      </p:sp>
      <p:grpSp>
        <p:nvGrpSpPr>
          <p:cNvPr id="25" name="Gruppo 24"/>
          <p:cNvGrpSpPr/>
          <p:nvPr/>
        </p:nvGrpSpPr>
        <p:grpSpPr>
          <a:xfrm>
            <a:off x="5400813" y="4461114"/>
            <a:ext cx="3414581" cy="377606"/>
            <a:chOff x="4743450" y="1596390"/>
            <a:chExt cx="3667421" cy="594359"/>
          </a:xfrm>
        </p:grpSpPr>
        <p:sp>
          <p:nvSpPr>
            <p:cNvPr id="26" name="Ritardo 25"/>
            <p:cNvSpPr/>
            <p:nvPr/>
          </p:nvSpPr>
          <p:spPr>
            <a:xfrm rot="16200000">
              <a:off x="4625843" y="1934996"/>
              <a:ext cx="413792" cy="8943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tardo 26"/>
            <p:cNvSpPr/>
            <p:nvPr/>
          </p:nvSpPr>
          <p:spPr>
            <a:xfrm rot="16200000">
              <a:off x="4853515" y="1934746"/>
              <a:ext cx="42257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itardo 27"/>
            <p:cNvSpPr/>
            <p:nvPr/>
          </p:nvSpPr>
          <p:spPr>
            <a:xfrm rot="16200000">
              <a:off x="5082898" y="1929280"/>
              <a:ext cx="432842"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itardo 28"/>
            <p:cNvSpPr/>
            <p:nvPr/>
          </p:nvSpPr>
          <p:spPr>
            <a:xfrm rot="16200000">
              <a:off x="5312473" y="1919506"/>
              <a:ext cx="43781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itardo 30"/>
            <p:cNvSpPr/>
            <p:nvPr/>
          </p:nvSpPr>
          <p:spPr>
            <a:xfrm rot="16200000">
              <a:off x="5552974" y="1912301"/>
              <a:ext cx="444604"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itardo 31"/>
            <p:cNvSpPr/>
            <p:nvPr/>
          </p:nvSpPr>
          <p:spPr>
            <a:xfrm rot="16200000">
              <a:off x="5785201" y="1899875"/>
              <a:ext cx="444271"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itardo 32"/>
            <p:cNvSpPr/>
            <p:nvPr/>
          </p:nvSpPr>
          <p:spPr>
            <a:xfrm rot="16200000">
              <a:off x="6013803" y="1895190"/>
              <a:ext cx="459844" cy="9317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itardo 33"/>
            <p:cNvSpPr/>
            <p:nvPr/>
          </p:nvSpPr>
          <p:spPr>
            <a:xfrm rot="16200000">
              <a:off x="6230246" y="1894740"/>
              <a:ext cx="487342" cy="89435"/>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itardo 34"/>
            <p:cNvSpPr/>
            <p:nvPr/>
          </p:nvSpPr>
          <p:spPr>
            <a:xfrm rot="16200000">
              <a:off x="6450883" y="1893787"/>
              <a:ext cx="501422" cy="8422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itardo 35"/>
            <p:cNvSpPr/>
            <p:nvPr/>
          </p:nvSpPr>
          <p:spPr>
            <a:xfrm rot="16200000">
              <a:off x="6683646" y="1880827"/>
              <a:ext cx="505232" cy="89432"/>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itardo 36"/>
            <p:cNvSpPr/>
            <p:nvPr/>
          </p:nvSpPr>
          <p:spPr>
            <a:xfrm rot="16200000">
              <a:off x="6912312" y="1877397"/>
              <a:ext cx="519481" cy="9198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itardo 37"/>
            <p:cNvSpPr/>
            <p:nvPr/>
          </p:nvSpPr>
          <p:spPr>
            <a:xfrm rot="16200000">
              <a:off x="7136720" y="1867322"/>
              <a:ext cx="53224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itardo 38"/>
            <p:cNvSpPr/>
            <p:nvPr/>
          </p:nvSpPr>
          <p:spPr>
            <a:xfrm rot="16200000">
              <a:off x="7374487" y="1862022"/>
              <a:ext cx="54449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itardo 39"/>
            <p:cNvSpPr/>
            <p:nvPr/>
          </p:nvSpPr>
          <p:spPr>
            <a:xfrm rot="16200000">
              <a:off x="7599342" y="1853987"/>
              <a:ext cx="55891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itardo 40"/>
            <p:cNvSpPr/>
            <p:nvPr/>
          </p:nvSpPr>
          <p:spPr>
            <a:xfrm rot="16200000">
              <a:off x="7827730" y="1848687"/>
              <a:ext cx="57116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itardo 41"/>
            <p:cNvSpPr/>
            <p:nvPr/>
          </p:nvSpPr>
          <p:spPr>
            <a:xfrm rot="16200000">
              <a:off x="8050678" y="1846370"/>
              <a:ext cx="589389" cy="8943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Connettore 1 42"/>
            <p:cNvCxnSpPr/>
            <p:nvPr/>
          </p:nvCxnSpPr>
          <p:spPr>
            <a:xfrm>
              <a:off x="4743450" y="2183129"/>
              <a:ext cx="3667421" cy="34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44" name="Gruppo 43"/>
          <p:cNvGrpSpPr/>
          <p:nvPr/>
        </p:nvGrpSpPr>
        <p:grpSpPr>
          <a:xfrm flipV="1">
            <a:off x="5400813" y="3957024"/>
            <a:ext cx="3414581" cy="360628"/>
            <a:chOff x="4743450" y="1596390"/>
            <a:chExt cx="3667421" cy="594359"/>
          </a:xfrm>
        </p:grpSpPr>
        <p:sp>
          <p:nvSpPr>
            <p:cNvPr id="45" name="Ritardo 44"/>
            <p:cNvSpPr/>
            <p:nvPr/>
          </p:nvSpPr>
          <p:spPr>
            <a:xfrm rot="16200000">
              <a:off x="4625843" y="1934996"/>
              <a:ext cx="413792" cy="8943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itardo 45"/>
            <p:cNvSpPr/>
            <p:nvPr/>
          </p:nvSpPr>
          <p:spPr>
            <a:xfrm rot="16200000">
              <a:off x="4853515" y="1934746"/>
              <a:ext cx="42257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itardo 46"/>
            <p:cNvSpPr/>
            <p:nvPr/>
          </p:nvSpPr>
          <p:spPr>
            <a:xfrm rot="16200000">
              <a:off x="5082898" y="1929280"/>
              <a:ext cx="432842"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itardo 56"/>
            <p:cNvSpPr/>
            <p:nvPr/>
          </p:nvSpPr>
          <p:spPr>
            <a:xfrm rot="16200000">
              <a:off x="5312473" y="1919506"/>
              <a:ext cx="43781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itardo 57"/>
            <p:cNvSpPr/>
            <p:nvPr/>
          </p:nvSpPr>
          <p:spPr>
            <a:xfrm rot="16200000">
              <a:off x="5552974" y="1912301"/>
              <a:ext cx="444604"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itardo 58"/>
            <p:cNvSpPr/>
            <p:nvPr/>
          </p:nvSpPr>
          <p:spPr>
            <a:xfrm rot="16200000">
              <a:off x="5785201" y="1899875"/>
              <a:ext cx="444271"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itardo 59"/>
            <p:cNvSpPr/>
            <p:nvPr/>
          </p:nvSpPr>
          <p:spPr>
            <a:xfrm rot="16200000">
              <a:off x="6013803" y="1895190"/>
              <a:ext cx="459844" cy="9317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itardo 60"/>
            <p:cNvSpPr/>
            <p:nvPr/>
          </p:nvSpPr>
          <p:spPr>
            <a:xfrm rot="16200000">
              <a:off x="6230246" y="1894740"/>
              <a:ext cx="487342" cy="89435"/>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itardo 61"/>
            <p:cNvSpPr/>
            <p:nvPr/>
          </p:nvSpPr>
          <p:spPr>
            <a:xfrm rot="16200000">
              <a:off x="6450883" y="1893787"/>
              <a:ext cx="501422" cy="8422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itardo 62"/>
            <p:cNvSpPr/>
            <p:nvPr/>
          </p:nvSpPr>
          <p:spPr>
            <a:xfrm rot="16200000">
              <a:off x="6683646" y="1880827"/>
              <a:ext cx="505232" cy="89432"/>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itardo 63"/>
            <p:cNvSpPr/>
            <p:nvPr/>
          </p:nvSpPr>
          <p:spPr>
            <a:xfrm rot="16200000">
              <a:off x="6912312" y="1877397"/>
              <a:ext cx="519481" cy="9198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itardo 64"/>
            <p:cNvSpPr/>
            <p:nvPr/>
          </p:nvSpPr>
          <p:spPr>
            <a:xfrm rot="16200000">
              <a:off x="7136720" y="1867322"/>
              <a:ext cx="53224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itardo 65"/>
            <p:cNvSpPr/>
            <p:nvPr/>
          </p:nvSpPr>
          <p:spPr>
            <a:xfrm rot="16200000">
              <a:off x="7374487" y="1862022"/>
              <a:ext cx="54449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itardo 66"/>
            <p:cNvSpPr/>
            <p:nvPr/>
          </p:nvSpPr>
          <p:spPr>
            <a:xfrm rot="16200000">
              <a:off x="7599342" y="1853987"/>
              <a:ext cx="55891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itardo 67"/>
            <p:cNvSpPr/>
            <p:nvPr/>
          </p:nvSpPr>
          <p:spPr>
            <a:xfrm rot="16200000">
              <a:off x="7827730" y="1848687"/>
              <a:ext cx="57116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itardo 68"/>
            <p:cNvSpPr/>
            <p:nvPr/>
          </p:nvSpPr>
          <p:spPr>
            <a:xfrm rot="16200000">
              <a:off x="8050678" y="1846370"/>
              <a:ext cx="589389" cy="8943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0" name="Connettore 1 69"/>
            <p:cNvCxnSpPr/>
            <p:nvPr/>
          </p:nvCxnSpPr>
          <p:spPr>
            <a:xfrm>
              <a:off x="4743450" y="2183129"/>
              <a:ext cx="3667421" cy="34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1" name="Connettore 2 70"/>
          <p:cNvCxnSpPr/>
          <p:nvPr/>
        </p:nvCxnSpPr>
        <p:spPr>
          <a:xfrm>
            <a:off x="5329151" y="4146989"/>
            <a:ext cx="0" cy="491671"/>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2" name="Connettore 2 71"/>
          <p:cNvCxnSpPr/>
          <p:nvPr/>
        </p:nvCxnSpPr>
        <p:spPr>
          <a:xfrm flipV="1">
            <a:off x="8992101" y="4439047"/>
            <a:ext cx="0" cy="304968"/>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73" name="Connettore 2 72"/>
          <p:cNvCxnSpPr/>
          <p:nvPr/>
        </p:nvCxnSpPr>
        <p:spPr>
          <a:xfrm>
            <a:off x="8976514" y="3968581"/>
            <a:ext cx="0" cy="356817"/>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pic>
        <p:nvPicPr>
          <p:cNvPr id="74" name="Picture 2" descr="C:\Users\David\Desktop\SPARC\SPARC_OLD_PC\banda_C\articolo\figure\fig18bis.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1276" r="14587" b="35823"/>
          <a:stretch/>
        </p:blipFill>
        <p:spPr bwMode="auto">
          <a:xfrm>
            <a:off x="2674030" y="5149649"/>
            <a:ext cx="2488569" cy="1614971"/>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8" descr="C:\Users\David\Desktop\MASTER LEZIONI\CAS_2016\images44.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525579" y="5155874"/>
            <a:ext cx="3157165" cy="1608746"/>
          </a:xfrm>
          <a:prstGeom prst="rect">
            <a:avLst/>
          </a:prstGeom>
          <a:noFill/>
          <a:extLst>
            <a:ext uri="{909E8E84-426E-40DD-AFC4-6F175D3DCCD1}">
              <a14:hiddenFill xmlns:a14="http://schemas.microsoft.com/office/drawing/2010/main">
                <a:solidFill>
                  <a:srgbClr val="FFFFFF"/>
                </a:solidFill>
              </a14:hiddenFill>
            </a:ext>
          </a:extLst>
        </p:spPr>
      </p:pic>
      <p:sp>
        <p:nvSpPr>
          <p:cNvPr id="55" name="CasellaDiTesto 54"/>
          <p:cNvSpPr txBox="1"/>
          <p:nvPr/>
        </p:nvSpPr>
        <p:spPr>
          <a:xfrm>
            <a:off x="3983567" y="323288"/>
            <a:ext cx="1209370" cy="369332"/>
          </a:xfrm>
          <a:prstGeom prst="rect">
            <a:avLst/>
          </a:prstGeom>
          <a:noFill/>
        </p:spPr>
        <p:txBody>
          <a:bodyPr wrap="none" rtlCol="0">
            <a:spAutoFit/>
          </a:bodyPr>
          <a:lstStyle/>
          <a:p>
            <a:pPr algn="ctr"/>
            <a:r>
              <a:rPr lang="it-IT" b="1" i="1" dirty="0" smtClean="0"/>
              <a:t>(</a:t>
            </a:r>
            <a:r>
              <a:rPr lang="it-IT" b="1" i="1" dirty="0" err="1" smtClean="0"/>
              <a:t>electrons</a:t>
            </a:r>
            <a:r>
              <a:rPr lang="it-IT" b="1" i="1" dirty="0" smtClean="0"/>
              <a:t>)</a:t>
            </a:r>
            <a:endParaRPr lang="it-IT" b="1" i="1" dirty="0"/>
          </a:p>
        </p:txBody>
      </p:sp>
      <p:pic>
        <p:nvPicPr>
          <p:cNvPr id="56" name="Immagine 55"/>
          <p:cNvPicPr/>
          <p:nvPr/>
        </p:nvPicPr>
        <p:blipFill>
          <a:blip r:embed="rId8">
            <a:extLst>
              <a:ext uri="{28A0092B-C50C-407E-A947-70E740481C1C}">
                <a14:useLocalDpi xmlns:a14="http://schemas.microsoft.com/office/drawing/2010/main" val="0"/>
              </a:ext>
            </a:extLst>
          </a:blip>
          <a:stretch>
            <a:fillRect/>
          </a:stretch>
        </p:blipFill>
        <p:spPr>
          <a:xfrm>
            <a:off x="92466" y="2444311"/>
            <a:ext cx="2319020" cy="3200400"/>
          </a:xfrm>
          <a:prstGeom prst="rect">
            <a:avLst/>
          </a:prstGeom>
        </p:spPr>
      </p:pic>
      <p:graphicFrame>
        <p:nvGraphicFramePr>
          <p:cNvPr id="76" name="Oggetto 75"/>
          <p:cNvGraphicFramePr>
            <a:graphicFrameLocks noChangeAspect="1"/>
          </p:cNvGraphicFramePr>
          <p:nvPr>
            <p:extLst>
              <p:ext uri="{D42A27DB-BD31-4B8C-83A1-F6EECF244321}">
                <p14:modId xmlns:p14="http://schemas.microsoft.com/office/powerpoint/2010/main" val="623463531"/>
              </p:ext>
            </p:extLst>
          </p:nvPr>
        </p:nvGraphicFramePr>
        <p:xfrm>
          <a:off x="764068" y="6046577"/>
          <a:ext cx="975815" cy="811423"/>
        </p:xfrm>
        <a:graphic>
          <a:graphicData uri="http://schemas.openxmlformats.org/presentationml/2006/ole">
            <mc:AlternateContent xmlns:mc="http://schemas.openxmlformats.org/markup-compatibility/2006">
              <mc:Choice xmlns:v="urn:schemas-microsoft-com:vml" Requires="v">
                <p:oleObj spid="_x0000_s141801" name="Equazione" r:id="rId9" imgW="533160" imgH="444240" progId="Equation.3">
                  <p:embed/>
                </p:oleObj>
              </mc:Choice>
              <mc:Fallback>
                <p:oleObj name="Equazione" r:id="rId9" imgW="533160" imgH="444240" progId="Equation.3">
                  <p:embed/>
                  <p:pic>
                    <p:nvPicPr>
                      <p:cNvPr id="51" name="Oggetto 50"/>
                      <p:cNvPicPr>
                        <a:picLocks noChangeAspect="1" noChangeArrowheads="1"/>
                      </p:cNvPicPr>
                      <p:nvPr/>
                    </p:nvPicPr>
                    <p:blipFill>
                      <a:blip r:embed="rId10"/>
                      <a:srcRect/>
                      <a:stretch>
                        <a:fillRect/>
                      </a:stretch>
                    </p:blipFill>
                    <p:spPr bwMode="auto">
                      <a:xfrm>
                        <a:off x="764068" y="6046577"/>
                        <a:ext cx="975815" cy="811423"/>
                      </a:xfrm>
                      <a:prstGeom prst="rect">
                        <a:avLst/>
                      </a:prstGeom>
                      <a:noFill/>
                      <a:ln>
                        <a:noFill/>
                      </a:ln>
                      <a:extLst/>
                    </p:spPr>
                  </p:pic>
                </p:oleObj>
              </mc:Fallback>
            </mc:AlternateContent>
          </a:graphicData>
        </a:graphic>
      </p:graphicFrame>
      <p:cxnSp>
        <p:nvCxnSpPr>
          <p:cNvPr id="77" name="Connettore 2 76"/>
          <p:cNvCxnSpPr/>
          <p:nvPr/>
        </p:nvCxnSpPr>
        <p:spPr>
          <a:xfrm>
            <a:off x="234586" y="5644711"/>
            <a:ext cx="1944216" cy="0"/>
          </a:xfrm>
          <a:prstGeom prst="straightConnector1">
            <a:avLst/>
          </a:prstGeom>
          <a:ln w="38100">
            <a:solidFill>
              <a:srgbClr val="00206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8" name="CasellaDiTesto 77"/>
          <p:cNvSpPr txBox="1"/>
          <p:nvPr/>
        </p:nvSpPr>
        <p:spPr>
          <a:xfrm>
            <a:off x="1065469" y="5634265"/>
            <a:ext cx="2824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smtClean="0">
                <a:ln>
                  <a:noFill/>
                </a:ln>
                <a:solidFill>
                  <a:prstClr val="black"/>
                </a:solidFill>
                <a:effectLst/>
                <a:uLnTx/>
                <a:uFillTx/>
                <a:latin typeface="Calibri"/>
                <a:ea typeface="+mn-ea"/>
                <a:cs typeface="+mn-cs"/>
              </a:rPr>
              <a:t>L</a:t>
            </a: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3028103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par>
                                <p:cTn id="21" presetID="10"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par>
                                <p:cTn id="24" presetID="10" presetClass="entr" presetSubtype="0" fill="hold" nodeType="with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childTnLst>
                                </p:cTn>
                              </p:par>
                              <p:par>
                                <p:cTn id="27" presetID="10" presetClass="entr" presetSubtype="0" fill="hold" nodeType="with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fade">
                                      <p:cBhvr>
                                        <p:cTn id="29" dur="500"/>
                                        <p:tgtEl>
                                          <p:spTgt spid="71"/>
                                        </p:tgtEl>
                                      </p:cBhvr>
                                    </p:animEffect>
                                  </p:childTnLst>
                                </p:cTn>
                              </p:par>
                              <p:par>
                                <p:cTn id="30" presetID="10" presetClass="entr" presetSubtype="0" fill="hold" nodeType="withEffect">
                                  <p:stCondLst>
                                    <p:cond delay="0"/>
                                  </p:stCondLst>
                                  <p:childTnLst>
                                    <p:set>
                                      <p:cBhvr>
                                        <p:cTn id="31" dur="1" fill="hold">
                                          <p:stCondLst>
                                            <p:cond delay="0"/>
                                          </p:stCondLst>
                                        </p:cTn>
                                        <p:tgtEl>
                                          <p:spTgt spid="72"/>
                                        </p:tgtEl>
                                        <p:attrNameLst>
                                          <p:attrName>style.visibility</p:attrName>
                                        </p:attrNameLst>
                                      </p:cBhvr>
                                      <p:to>
                                        <p:strVal val="visible"/>
                                      </p:to>
                                    </p:set>
                                    <p:animEffect transition="in" filter="fade">
                                      <p:cBhvr>
                                        <p:cTn id="32" dur="500"/>
                                        <p:tgtEl>
                                          <p:spTgt spid="72"/>
                                        </p:tgtEl>
                                      </p:cBhvr>
                                    </p:animEffect>
                                  </p:childTnLst>
                                </p:cTn>
                              </p:par>
                              <p:par>
                                <p:cTn id="33" presetID="10" presetClass="entr" presetSubtype="0" fill="hold" nodeType="withEffect">
                                  <p:stCondLst>
                                    <p:cond delay="0"/>
                                  </p:stCondLst>
                                  <p:childTnLst>
                                    <p:set>
                                      <p:cBhvr>
                                        <p:cTn id="34" dur="1" fill="hold">
                                          <p:stCondLst>
                                            <p:cond delay="0"/>
                                          </p:stCondLst>
                                        </p:cTn>
                                        <p:tgtEl>
                                          <p:spTgt spid="73"/>
                                        </p:tgtEl>
                                        <p:attrNameLst>
                                          <p:attrName>style.visibility</p:attrName>
                                        </p:attrNameLst>
                                      </p:cBhvr>
                                      <p:to>
                                        <p:strVal val="visible"/>
                                      </p:to>
                                    </p:set>
                                    <p:animEffect transition="in" filter="fade">
                                      <p:cBhvr>
                                        <p:cTn id="35" dur="500"/>
                                        <p:tgtEl>
                                          <p:spTgt spid="73"/>
                                        </p:tgtEl>
                                      </p:cBhvr>
                                    </p:animEffect>
                                  </p:childTnLst>
                                </p:cTn>
                              </p:par>
                              <p:par>
                                <p:cTn id="36" presetID="10" presetClass="entr" presetSubtype="0" fill="hold" nodeType="withEffect">
                                  <p:stCondLst>
                                    <p:cond delay="0"/>
                                  </p:stCondLst>
                                  <p:childTnLst>
                                    <p:set>
                                      <p:cBhvr>
                                        <p:cTn id="37" dur="1" fill="hold">
                                          <p:stCondLst>
                                            <p:cond delay="0"/>
                                          </p:stCondLst>
                                        </p:cTn>
                                        <p:tgtEl>
                                          <p:spTgt spid="74"/>
                                        </p:tgtEl>
                                        <p:attrNameLst>
                                          <p:attrName>style.visibility</p:attrName>
                                        </p:attrNameLst>
                                      </p:cBhvr>
                                      <p:to>
                                        <p:strVal val="visible"/>
                                      </p:to>
                                    </p:set>
                                    <p:animEffect transition="in" filter="fade">
                                      <p:cBhvr>
                                        <p:cTn id="38" dur="500"/>
                                        <p:tgtEl>
                                          <p:spTgt spid="74"/>
                                        </p:tgtEl>
                                      </p:cBhvr>
                                    </p:animEffect>
                                  </p:childTnLst>
                                </p:cTn>
                              </p:par>
                              <p:par>
                                <p:cTn id="39" presetID="10" presetClass="entr" presetSubtype="0" fill="hold"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par>
                                <p:cTn id="42" presetID="10" presetClass="entr" presetSubtype="0" fill="hold" nodeType="with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fade">
                                      <p:cBhvr>
                                        <p:cTn id="44" dur="500"/>
                                        <p:tgtEl>
                                          <p:spTgt spid="76"/>
                                        </p:tgtEl>
                                      </p:cBhvr>
                                    </p:animEffect>
                                  </p:childTnLst>
                                </p:cTn>
                              </p:par>
                              <p:par>
                                <p:cTn id="45" presetID="10" presetClass="entr" presetSubtype="0" fill="hold" nodeType="withEffect">
                                  <p:stCondLst>
                                    <p:cond delay="0"/>
                                  </p:stCondLst>
                                  <p:childTnLst>
                                    <p:set>
                                      <p:cBhvr>
                                        <p:cTn id="46" dur="1" fill="hold">
                                          <p:stCondLst>
                                            <p:cond delay="0"/>
                                          </p:stCondLst>
                                        </p:cTn>
                                        <p:tgtEl>
                                          <p:spTgt spid="77"/>
                                        </p:tgtEl>
                                        <p:attrNameLst>
                                          <p:attrName>style.visibility</p:attrName>
                                        </p:attrNameLst>
                                      </p:cBhvr>
                                      <p:to>
                                        <p:strVal val="visible"/>
                                      </p:to>
                                    </p:set>
                                    <p:animEffect transition="in" filter="fade">
                                      <p:cBhvr>
                                        <p:cTn id="47" dur="500"/>
                                        <p:tgtEl>
                                          <p:spTgt spid="77"/>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78"/>
                                        </p:tgtEl>
                                        <p:attrNameLst>
                                          <p:attrName>style.visibility</p:attrName>
                                        </p:attrNameLst>
                                      </p:cBhvr>
                                      <p:to>
                                        <p:strVal val="visible"/>
                                      </p:to>
                                    </p:set>
                                    <p:animEffect transition="in" filter="fade">
                                      <p:cBhvr>
                                        <p:cTn id="50"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animBg="1"/>
      <p:bldP spid="24" grpId="0"/>
      <p:bldP spid="7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50662" y="598956"/>
            <a:ext cx="4415247" cy="707886"/>
          </a:xfrm>
          <a:prstGeom prst="rect">
            <a:avLst/>
          </a:prstGeom>
          <a:noFill/>
        </p:spPr>
        <p:txBody>
          <a:bodyPr wrap="none" rtlCol="0">
            <a:spAutoFit/>
          </a:bodyPr>
          <a:lstStyle/>
          <a:p>
            <a:pPr algn="ctr"/>
            <a:r>
              <a:rPr lang="en-US" sz="4000" dirty="0" smtClean="0"/>
              <a:t>LINAC TECHNOLOGY</a:t>
            </a:r>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8065" y="3213655"/>
            <a:ext cx="4410221" cy="2376848"/>
          </a:xfrm>
          <a:prstGeom prst="rect">
            <a:avLst/>
          </a:prstGeom>
        </p:spPr>
      </p:pic>
      <p:pic>
        <p:nvPicPr>
          <p:cNvPr id="5"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53021" r="17210"/>
          <a:stretch/>
        </p:blipFill>
        <p:spPr>
          <a:xfrm>
            <a:off x="6187858" y="1975516"/>
            <a:ext cx="1963843" cy="4397993"/>
          </a:xfrm>
          <a:prstGeom prst="rect">
            <a:avLst/>
          </a:prstGeom>
          <a:noFill/>
          <a:ln w="635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944340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p:cNvSpPr txBox="1"/>
          <p:nvPr/>
        </p:nvSpPr>
        <p:spPr>
          <a:xfrm>
            <a:off x="-1" y="426404"/>
            <a:ext cx="7046257" cy="2677656"/>
          </a:xfrm>
          <a:prstGeom prst="rect">
            <a:avLst/>
          </a:prstGeom>
          <a:noFill/>
        </p:spPr>
        <p:txBody>
          <a:bodyPr wrap="square" rtlCol="0">
            <a:spAutoFit/>
          </a:bodyPr>
          <a:lstStyle/>
          <a:p>
            <a:pPr algn="just"/>
            <a:r>
              <a:rPr lang="en-US" sz="1400" dirty="0" smtClean="0">
                <a:sym typeface="Symbol"/>
              </a:rPr>
              <a:t></a:t>
            </a:r>
            <a:r>
              <a:rPr lang="en-US" sz="1400" dirty="0" smtClean="0"/>
              <a:t>The cavities (and the related LINAC technology) can be of different material: </a:t>
            </a:r>
          </a:p>
          <a:p>
            <a:pPr marL="285750" indent="-285750" algn="just">
              <a:buFont typeface="Symbol" pitchFamily="18" charset="2"/>
              <a:buChar char="·"/>
            </a:pPr>
            <a:r>
              <a:rPr lang="en-US" sz="1400" b="1" dirty="0" smtClean="0">
                <a:solidFill>
                  <a:srgbClr val="FF0000"/>
                </a:solidFill>
              </a:rPr>
              <a:t>copper</a:t>
            </a:r>
            <a:r>
              <a:rPr lang="en-US" sz="1400" dirty="0" smtClean="0"/>
              <a:t> for </a:t>
            </a:r>
            <a:r>
              <a:rPr lang="en-US" sz="1400" b="1" dirty="0" smtClean="0"/>
              <a:t>normal conducting (NC, both SW than TW) </a:t>
            </a:r>
            <a:r>
              <a:rPr lang="en-US" sz="1400" dirty="0" smtClean="0"/>
              <a:t>cavities;</a:t>
            </a:r>
          </a:p>
          <a:p>
            <a:pPr marL="285750" indent="-285750" algn="just">
              <a:buFont typeface="Symbol" pitchFamily="18" charset="2"/>
              <a:buChar char="·"/>
            </a:pPr>
            <a:r>
              <a:rPr lang="en-US" sz="1400" b="1" dirty="0" smtClean="0">
                <a:solidFill>
                  <a:srgbClr val="FF0000"/>
                </a:solidFill>
              </a:rPr>
              <a:t>Niobium</a:t>
            </a:r>
            <a:r>
              <a:rPr lang="en-US" sz="1400" dirty="0" smtClean="0"/>
              <a:t> for </a:t>
            </a:r>
            <a:r>
              <a:rPr lang="en-US" sz="1400" b="1" dirty="0" smtClean="0"/>
              <a:t>superconducting cavities (SC, SW)</a:t>
            </a:r>
            <a:r>
              <a:rPr lang="en-US" sz="1400" dirty="0" smtClean="0"/>
              <a:t>;</a:t>
            </a:r>
          </a:p>
          <a:p>
            <a:pPr algn="just"/>
            <a:endParaRPr lang="en-US" sz="1400" dirty="0"/>
          </a:p>
          <a:p>
            <a:pPr algn="just"/>
            <a:r>
              <a:rPr lang="en-US" sz="1400" dirty="0" smtClean="0">
                <a:sym typeface="Symbol"/>
              </a:rPr>
              <a:t></a:t>
            </a:r>
            <a:r>
              <a:rPr lang="en-US" sz="1400" dirty="0" smtClean="0"/>
              <a:t>We </a:t>
            </a:r>
            <a:r>
              <a:rPr lang="en-US" sz="1400" dirty="0"/>
              <a:t>can choose </a:t>
            </a:r>
            <a:r>
              <a:rPr lang="en-US" sz="1400" dirty="0" smtClean="0"/>
              <a:t>between </a:t>
            </a:r>
            <a:r>
              <a:rPr lang="en-US" sz="1400" dirty="0"/>
              <a:t>NC or the SC </a:t>
            </a:r>
            <a:r>
              <a:rPr lang="en-US" sz="1400" dirty="0" smtClean="0"/>
              <a:t>technology depending on the required performances in term of:</a:t>
            </a:r>
          </a:p>
          <a:p>
            <a:pPr marL="263525" indent="-263525" algn="just">
              <a:buFont typeface="Symbol" pitchFamily="18" charset="2"/>
              <a:buChar char="·"/>
            </a:pPr>
            <a:r>
              <a:rPr lang="en-US" sz="1400" b="1" dirty="0" smtClean="0"/>
              <a:t>accelerating gradient </a:t>
            </a:r>
            <a:r>
              <a:rPr lang="en-US" sz="1400" dirty="0" smtClean="0"/>
              <a:t>(MV/m);</a:t>
            </a:r>
          </a:p>
          <a:p>
            <a:pPr marL="263525" indent="-263525" algn="just">
              <a:buFont typeface="Symbol" pitchFamily="18" charset="2"/>
              <a:buChar char="·"/>
            </a:pPr>
            <a:r>
              <a:rPr lang="en-US" sz="1400" b="1" dirty="0" smtClean="0"/>
              <a:t>RF pulse length </a:t>
            </a:r>
            <a:r>
              <a:rPr lang="en-US" sz="1400" dirty="0" smtClean="0"/>
              <a:t>(how many bunches we can contemporary accelerate);</a:t>
            </a:r>
          </a:p>
          <a:p>
            <a:pPr marL="263525" indent="-263525" algn="just">
              <a:buFont typeface="Symbol" pitchFamily="18" charset="2"/>
              <a:buChar char="·"/>
            </a:pPr>
            <a:r>
              <a:rPr lang="en-US" sz="1400" b="1" dirty="0" smtClean="0"/>
              <a:t>Duty cycle (see next slide)</a:t>
            </a:r>
            <a:r>
              <a:rPr lang="en-US" sz="1400" dirty="0" smtClean="0"/>
              <a:t>: pulsed operation (i.e. 10-100 Hz) or continuous wave (CW) operation;</a:t>
            </a:r>
          </a:p>
          <a:p>
            <a:pPr marL="263525" indent="-263525" algn="just">
              <a:buFont typeface="Symbol" pitchFamily="18" charset="2"/>
              <a:buChar char="·"/>
            </a:pPr>
            <a:r>
              <a:rPr lang="en-US" sz="1400" b="1" dirty="0" smtClean="0"/>
              <a:t>Average beam current</a:t>
            </a:r>
            <a:r>
              <a:rPr lang="en-US" sz="1400" dirty="0" smtClean="0"/>
              <a:t>.</a:t>
            </a:r>
          </a:p>
          <a:p>
            <a:pPr marL="263525" indent="-263525" algn="just">
              <a:buFont typeface="Symbol" pitchFamily="18" charset="2"/>
              <a:buChar char="·"/>
            </a:pPr>
            <a:r>
              <a:rPr lang="en-US" sz="1400" dirty="0" smtClean="0"/>
              <a:t>…</a:t>
            </a:r>
          </a:p>
        </p:txBody>
      </p:sp>
      <p:sp>
        <p:nvSpPr>
          <p:cNvPr id="2" name="CasellaDiTesto 1"/>
          <p:cNvSpPr txBox="1"/>
          <p:nvPr/>
        </p:nvSpPr>
        <p:spPr>
          <a:xfrm>
            <a:off x="1582269" y="-2431"/>
            <a:ext cx="5681171" cy="523220"/>
          </a:xfrm>
          <a:prstGeom prst="rect">
            <a:avLst/>
          </a:prstGeom>
          <a:noFill/>
        </p:spPr>
        <p:txBody>
          <a:bodyPr wrap="none" rtlCol="0">
            <a:spAutoFit/>
          </a:bodyPr>
          <a:lstStyle/>
          <a:p>
            <a:r>
              <a:rPr lang="en-US" sz="2800" b="1" dirty="0" smtClean="0"/>
              <a:t>ACCELERATING CAVITY TECHNOLOGY</a:t>
            </a:r>
            <a:endParaRPr lang="en-US" sz="2800" b="1" dirty="0"/>
          </a:p>
        </p:txBody>
      </p:sp>
      <p:sp>
        <p:nvSpPr>
          <p:cNvPr id="3" name="Rectangle 9"/>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27" name="Picture 7" descr="C:\Users\David\Desktop\MASTER LEZIONI\CAS_2016\3d9c2213f8.jpg"/>
          <p:cNvPicPr>
            <a:picLocks noChangeAspect="1"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7046257" y="1985657"/>
            <a:ext cx="2025057" cy="905323"/>
          </a:xfrm>
          <a:prstGeom prst="rect">
            <a:avLst/>
          </a:prstGeom>
          <a:noFill/>
          <a:extLst>
            <a:ext uri="{909E8E84-426E-40DD-AFC4-6F175D3DCCD1}">
              <a14:hiddenFill xmlns:a14="http://schemas.microsoft.com/office/drawing/2010/main">
                <a:solidFill>
                  <a:srgbClr val="FFFFFF"/>
                </a:solidFill>
              </a14:hiddenFill>
            </a:ext>
          </a:extLst>
        </p:spPr>
      </p:pic>
      <p:pic>
        <p:nvPicPr>
          <p:cNvPr id="30728" name="Picture 8" descr="C:\Users\David\Desktop\MASTER LEZIONI\CAS_2016\2016(Feb)1-4-6.png"/>
          <p:cNvPicPr>
            <a:picLocks noChangeAspect="1" noChangeArrowheads="1"/>
          </p:cNvPicPr>
          <p:nvPr/>
        </p:nvPicPr>
        <p:blipFill rotWithShape="1">
          <a:blip r:embed="rId4">
            <a:extLst>
              <a:ext uri="{28A0092B-C50C-407E-A947-70E740481C1C}">
                <a14:useLocalDpi xmlns:a14="http://schemas.microsoft.com/office/drawing/2010/main" val="0"/>
              </a:ext>
            </a:extLst>
          </a:blip>
          <a:srcRect t="24484" r="46733"/>
          <a:stretch/>
        </p:blipFill>
        <p:spPr bwMode="auto">
          <a:xfrm>
            <a:off x="7046259" y="426404"/>
            <a:ext cx="2025057" cy="1498773"/>
          </a:xfrm>
          <a:prstGeom prst="rect">
            <a:avLst/>
          </a:prstGeom>
          <a:noFill/>
          <a:extLst>
            <a:ext uri="{909E8E84-426E-40DD-AFC4-6F175D3DCCD1}">
              <a14:hiddenFill xmlns:a14="http://schemas.microsoft.com/office/drawing/2010/main">
                <a:solidFill>
                  <a:srgbClr val="FFFFFF"/>
                </a:solidFill>
              </a14:hiddenFill>
            </a:ext>
          </a:extLst>
        </p:spPr>
      </p:pic>
      <p:cxnSp>
        <p:nvCxnSpPr>
          <p:cNvPr id="95" name="Connettore 2 94"/>
          <p:cNvCxnSpPr/>
          <p:nvPr/>
        </p:nvCxnSpPr>
        <p:spPr>
          <a:xfrm>
            <a:off x="5014624" y="799687"/>
            <a:ext cx="1959918" cy="24918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0" name="Connettore 2 99"/>
          <p:cNvCxnSpPr/>
          <p:nvPr/>
        </p:nvCxnSpPr>
        <p:spPr>
          <a:xfrm>
            <a:off x="3890682" y="1042806"/>
            <a:ext cx="3155577" cy="1081829"/>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717175" y="3227891"/>
            <a:ext cx="1730189" cy="830997"/>
          </a:xfrm>
          <a:prstGeom prst="rect">
            <a:avLst/>
          </a:prstGeom>
          <a:noFill/>
        </p:spPr>
        <p:txBody>
          <a:bodyPr wrap="square" rtlCol="0">
            <a:spAutoFit/>
          </a:bodyPr>
          <a:lstStyle/>
          <a:p>
            <a:pPr algn="just"/>
            <a:r>
              <a:rPr lang="en-US" sz="1200" dirty="0" smtClean="0"/>
              <a:t>Dissipated power into the cavity walls is related to the surface currents</a:t>
            </a:r>
            <a:endParaRPr lang="en-US" sz="1200" dirty="0"/>
          </a:p>
        </p:txBody>
      </p:sp>
      <p:sp>
        <p:nvSpPr>
          <p:cNvPr id="34" name="Freccia a destra 33"/>
          <p:cNvSpPr/>
          <p:nvPr/>
        </p:nvSpPr>
        <p:spPr>
          <a:xfrm>
            <a:off x="2608729" y="3460376"/>
            <a:ext cx="582706" cy="3496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1" name="Picture 6"/>
          <p:cNvPicPr>
            <a:picLocks noChangeAspect="1" noChangeArrowheads="1"/>
          </p:cNvPicPr>
          <p:nvPr/>
        </p:nvPicPr>
        <p:blipFill rotWithShape="1">
          <a:blip r:embed="rId5">
            <a:extLst>
              <a:ext uri="{28A0092B-C50C-407E-A947-70E740481C1C}">
                <a14:useLocalDpi xmlns:a14="http://schemas.microsoft.com/office/drawing/2010/main" val="0"/>
              </a:ext>
            </a:extLst>
          </a:blip>
          <a:srcRect l="2172" t="1594"/>
          <a:stretch/>
        </p:blipFill>
        <p:spPr bwMode="auto">
          <a:xfrm>
            <a:off x="4998532" y="3342554"/>
            <a:ext cx="3952020" cy="2253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uppo 7"/>
          <p:cNvGrpSpPr/>
          <p:nvPr/>
        </p:nvGrpSpPr>
        <p:grpSpPr>
          <a:xfrm>
            <a:off x="89033" y="4101966"/>
            <a:ext cx="4239391" cy="1697761"/>
            <a:chOff x="89033" y="4101966"/>
            <a:chExt cx="4239391" cy="1697761"/>
          </a:xfrm>
        </p:grpSpPr>
        <p:grpSp>
          <p:nvGrpSpPr>
            <p:cNvPr id="7" name="Gruppo 6"/>
            <p:cNvGrpSpPr/>
            <p:nvPr/>
          </p:nvGrpSpPr>
          <p:grpSpPr>
            <a:xfrm>
              <a:off x="89033" y="4101966"/>
              <a:ext cx="4239391" cy="1502810"/>
              <a:chOff x="121604" y="4100278"/>
              <a:chExt cx="4239391" cy="1502810"/>
            </a:xfrm>
          </p:grpSpPr>
          <p:pic>
            <p:nvPicPr>
              <p:cNvPr id="4" name="Immagine 3"/>
              <p:cNvPicPr>
                <a:picLocks noChangeAspect="1"/>
              </p:cNvPicPr>
              <p:nvPr/>
            </p:nvPicPr>
            <p:blipFill rotWithShape="1">
              <a:blip r:embed="rId6">
                <a:extLst>
                  <a:ext uri="{28A0092B-C50C-407E-A947-70E740481C1C}">
                    <a14:useLocalDpi xmlns:a14="http://schemas.microsoft.com/office/drawing/2010/main" val="0"/>
                  </a:ext>
                </a:extLst>
              </a:blip>
              <a:srcRect l="44488" b="55359"/>
              <a:stretch/>
            </p:blipFill>
            <p:spPr>
              <a:xfrm>
                <a:off x="121604" y="4100278"/>
                <a:ext cx="4239391" cy="1502810"/>
              </a:xfrm>
              <a:prstGeom prst="rect">
                <a:avLst/>
              </a:prstGeom>
            </p:spPr>
          </p:pic>
          <p:sp>
            <p:nvSpPr>
              <p:cNvPr id="6" name="Rettangolo 5"/>
              <p:cNvSpPr/>
              <p:nvPr/>
            </p:nvSpPr>
            <p:spPr>
              <a:xfrm>
                <a:off x="3636000" y="4851683"/>
                <a:ext cx="359920" cy="4493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51" name="CasellaDiTesto 50"/>
            <p:cNvSpPr txBox="1"/>
            <p:nvPr/>
          </p:nvSpPr>
          <p:spPr>
            <a:xfrm>
              <a:off x="1574668" y="5491950"/>
              <a:ext cx="1392561" cy="307777"/>
            </a:xfrm>
            <a:prstGeom prst="rect">
              <a:avLst/>
            </a:prstGeom>
            <a:noFill/>
          </p:spPr>
          <p:txBody>
            <a:bodyPr wrap="none" rtlCol="0">
              <a:spAutoFit/>
            </a:bodyPr>
            <a:lstStyle/>
            <a:p>
              <a:r>
                <a:rPr lang="en-US" sz="1400" dirty="0" smtClean="0"/>
                <a:t>Frequency [GHz]</a:t>
              </a:r>
              <a:endParaRPr lang="en-US" sz="1400" dirty="0"/>
            </a:p>
          </p:txBody>
        </p:sp>
      </p:grpSp>
      <p:sp>
        <p:nvSpPr>
          <p:cNvPr id="94" name="CasellaDiTesto 93"/>
          <p:cNvSpPr txBox="1"/>
          <p:nvPr/>
        </p:nvSpPr>
        <p:spPr>
          <a:xfrm>
            <a:off x="6715052" y="3041333"/>
            <a:ext cx="1096775" cy="369332"/>
          </a:xfrm>
          <a:prstGeom prst="rect">
            <a:avLst/>
          </a:prstGeom>
          <a:noFill/>
        </p:spPr>
        <p:txBody>
          <a:bodyPr wrap="none" rtlCol="0">
            <a:spAutoFit/>
          </a:bodyPr>
          <a:lstStyle/>
          <a:p>
            <a:r>
              <a:rPr lang="en-US" b="1" dirty="0" smtClean="0"/>
              <a:t>NIOBIUM</a:t>
            </a:r>
            <a:endParaRPr lang="en-US" b="1" dirty="0"/>
          </a:p>
        </p:txBody>
      </p:sp>
      <p:sp>
        <p:nvSpPr>
          <p:cNvPr id="52" name="CasellaDiTesto 51"/>
          <p:cNvSpPr txBox="1"/>
          <p:nvPr/>
        </p:nvSpPr>
        <p:spPr>
          <a:xfrm>
            <a:off x="4222373" y="5746147"/>
            <a:ext cx="1584503" cy="1077218"/>
          </a:xfrm>
          <a:prstGeom prst="rect">
            <a:avLst/>
          </a:prstGeom>
          <a:noFill/>
        </p:spPr>
        <p:txBody>
          <a:bodyPr wrap="square" rtlCol="0">
            <a:spAutoFit/>
          </a:bodyPr>
          <a:lstStyle/>
          <a:p>
            <a:r>
              <a:rPr lang="en-US" sz="1600" b="1" dirty="0" smtClean="0"/>
              <a:t>Between copper and Niobium there is a factor 10</a:t>
            </a:r>
            <a:r>
              <a:rPr lang="en-US" sz="1600" b="1" baseline="30000" dirty="0" smtClean="0"/>
              <a:t>5</a:t>
            </a:r>
            <a:r>
              <a:rPr lang="en-US" sz="1600" b="1" dirty="0" smtClean="0"/>
              <a:t>-10</a:t>
            </a:r>
            <a:r>
              <a:rPr lang="en-US" sz="1600" b="1" baseline="30000" dirty="0" smtClean="0"/>
              <a:t>6</a:t>
            </a:r>
            <a:endParaRPr lang="en-US" sz="1600" b="1" baseline="30000" dirty="0"/>
          </a:p>
        </p:txBody>
      </p:sp>
      <p:pic>
        <p:nvPicPr>
          <p:cNvPr id="20"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533076" y="5772110"/>
            <a:ext cx="1498152" cy="994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907630" y="5839631"/>
            <a:ext cx="2088290" cy="912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descr="C:\Users\David\Desktop\SPARC\SPARC_OLD_PC\banda_C\articolo\figure\fig18bis.jpg"/>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12327" r="10061" b="41564"/>
          <a:stretch/>
        </p:blipFill>
        <p:spPr bwMode="auto">
          <a:xfrm>
            <a:off x="89033" y="5840492"/>
            <a:ext cx="1672015" cy="943762"/>
          </a:xfrm>
          <a:prstGeom prst="rect">
            <a:avLst/>
          </a:prstGeom>
          <a:noFill/>
          <a:extLst>
            <a:ext uri="{909E8E84-426E-40DD-AFC4-6F175D3DCCD1}">
              <a14:hiddenFill xmlns:a14="http://schemas.microsoft.com/office/drawing/2010/main">
                <a:solidFill>
                  <a:srgbClr val="FFFFFF"/>
                </a:solidFill>
              </a14:hiddenFill>
            </a:ext>
          </a:extLst>
        </p:spPr>
      </p:pic>
      <p:pic>
        <p:nvPicPr>
          <p:cNvPr id="23" name="Immagine 22"/>
          <p:cNvPicPr>
            <a:picLocks noChangeAspect="1"/>
          </p:cNvPicPr>
          <p:nvPr/>
        </p:nvPicPr>
        <p:blipFill rotWithShape="1">
          <a:blip r:embed="rId10" cstate="print">
            <a:extLst>
              <a:ext uri="{28A0092B-C50C-407E-A947-70E740481C1C}">
                <a14:useLocalDpi xmlns:a14="http://schemas.microsoft.com/office/drawing/2010/main" val="0"/>
              </a:ext>
            </a:extLst>
          </a:blip>
          <a:srcRect t="6164"/>
          <a:stretch/>
        </p:blipFill>
        <p:spPr>
          <a:xfrm>
            <a:off x="5940190" y="5603088"/>
            <a:ext cx="1239383" cy="1185712"/>
          </a:xfrm>
          <a:prstGeom prst="rect">
            <a:avLst/>
          </a:prstGeom>
        </p:spPr>
      </p:pic>
      <p:graphicFrame>
        <p:nvGraphicFramePr>
          <p:cNvPr id="86" name="Oggetto 85"/>
          <p:cNvGraphicFramePr>
            <a:graphicFrameLocks noChangeAspect="1"/>
          </p:cNvGraphicFramePr>
          <p:nvPr>
            <p:extLst/>
          </p:nvPr>
        </p:nvGraphicFramePr>
        <p:xfrm>
          <a:off x="3305757" y="3104060"/>
          <a:ext cx="1936750" cy="955675"/>
        </p:xfrm>
        <a:graphic>
          <a:graphicData uri="http://schemas.openxmlformats.org/presentationml/2006/ole">
            <mc:AlternateContent xmlns:mc="http://schemas.openxmlformats.org/markup-compatibility/2006">
              <mc:Choice xmlns:v="urn:schemas-microsoft-com:vml" Requires="v">
                <p:oleObj spid="_x0000_s217149" name="Equazione" r:id="rId11" imgW="1460160" imgH="723600" progId="Equation.3">
                  <p:embed/>
                </p:oleObj>
              </mc:Choice>
              <mc:Fallback>
                <p:oleObj name="Equazione" r:id="rId11" imgW="1460160" imgH="723600" progId="Equation.3">
                  <p:embed/>
                  <p:pic>
                    <p:nvPicPr>
                      <p:cNvPr id="86" name="Oggetto 85"/>
                      <p:cNvPicPr>
                        <a:picLocks noChangeAspect="1" noChangeArrowheads="1"/>
                      </p:cNvPicPr>
                      <p:nvPr/>
                    </p:nvPicPr>
                    <p:blipFill>
                      <a:blip r:embed="rId12"/>
                      <a:srcRect/>
                      <a:stretch>
                        <a:fillRect/>
                      </a:stretch>
                    </p:blipFill>
                    <p:spPr bwMode="auto">
                      <a:xfrm>
                        <a:off x="3305757" y="3104060"/>
                        <a:ext cx="1936750" cy="955675"/>
                      </a:xfrm>
                      <a:prstGeom prst="rect">
                        <a:avLst/>
                      </a:prstGeom>
                      <a:noFill/>
                    </p:spPr>
                  </p:pic>
                </p:oleObj>
              </mc:Fallback>
            </mc:AlternateContent>
          </a:graphicData>
        </a:graphic>
      </p:graphicFrame>
      <p:sp>
        <p:nvSpPr>
          <p:cNvPr id="38" name="CasellaDiTesto 37"/>
          <p:cNvSpPr txBox="1"/>
          <p:nvPr/>
        </p:nvSpPr>
        <p:spPr>
          <a:xfrm>
            <a:off x="1751402" y="3949876"/>
            <a:ext cx="949234" cy="369332"/>
          </a:xfrm>
          <a:prstGeom prst="rect">
            <a:avLst/>
          </a:prstGeom>
          <a:noFill/>
        </p:spPr>
        <p:txBody>
          <a:bodyPr wrap="none" rtlCol="0">
            <a:spAutoFit/>
          </a:bodyPr>
          <a:lstStyle/>
          <a:p>
            <a:r>
              <a:rPr lang="en-US" b="1" dirty="0" smtClean="0"/>
              <a:t>COPPER</a:t>
            </a:r>
            <a:endParaRPr lang="en-US" b="1" dirty="0"/>
          </a:p>
        </p:txBody>
      </p:sp>
    </p:spTree>
    <p:extLst>
      <p:ext uri="{BB962C8B-B14F-4D97-AF65-F5344CB8AC3E}">
        <p14:creationId xmlns:p14="http://schemas.microsoft.com/office/powerpoint/2010/main" val="10144979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500"/>
                                        <p:tgtEl>
                                          <p:spTgt spid="95"/>
                                        </p:tgtEl>
                                      </p:cBhvr>
                                    </p:animEffect>
                                  </p:childTnLst>
                                </p:cTn>
                              </p:par>
                              <p:par>
                                <p:cTn id="14" presetID="10" presetClass="entr" presetSubtype="0" fill="hold" nodeType="withEffect">
                                  <p:stCondLst>
                                    <p:cond delay="0"/>
                                  </p:stCondLst>
                                  <p:childTnLst>
                                    <p:set>
                                      <p:cBhvr>
                                        <p:cTn id="15" dur="1" fill="hold">
                                          <p:stCondLst>
                                            <p:cond delay="0"/>
                                          </p:stCondLst>
                                        </p:cTn>
                                        <p:tgtEl>
                                          <p:spTgt spid="30728"/>
                                        </p:tgtEl>
                                        <p:attrNameLst>
                                          <p:attrName>style.visibility</p:attrName>
                                        </p:attrNameLst>
                                      </p:cBhvr>
                                      <p:to>
                                        <p:strVal val="visible"/>
                                      </p:to>
                                    </p:set>
                                    <p:animEffect transition="in" filter="fade">
                                      <p:cBhvr>
                                        <p:cTn id="16" dur="500"/>
                                        <p:tgtEl>
                                          <p:spTgt spid="3072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10" presetClass="entr" presetSubtype="0" fill="hold" nodeType="with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4"/>
                                        </p:tgtEl>
                                        <p:attrNameLst>
                                          <p:attrName>style.visibility</p:attrName>
                                        </p:attrNameLst>
                                      </p:cBhvr>
                                      <p:to>
                                        <p:strVal val="visible"/>
                                      </p:to>
                                    </p:set>
                                    <p:animEffect transition="in" filter="fade">
                                      <p:cBhvr>
                                        <p:cTn id="36" dur="500"/>
                                        <p:tgtEl>
                                          <p:spTgt spid="94"/>
                                        </p:tgtEl>
                                      </p:cBhvr>
                                    </p:animEffect>
                                  </p:childTnLst>
                                </p:cTn>
                              </p:par>
                              <p:par>
                                <p:cTn id="37" presetID="10" presetClass="entr" presetSubtype="0" fill="hold" nodeType="withEffect">
                                  <p:stCondLst>
                                    <p:cond delay="0"/>
                                  </p:stCondLst>
                                  <p:childTnLst>
                                    <p:set>
                                      <p:cBhvr>
                                        <p:cTn id="38" dur="1" fill="hold">
                                          <p:stCondLst>
                                            <p:cond delay="0"/>
                                          </p:stCondLst>
                                        </p:cTn>
                                        <p:tgtEl>
                                          <p:spTgt spid="30727"/>
                                        </p:tgtEl>
                                        <p:attrNameLst>
                                          <p:attrName>style.visibility</p:attrName>
                                        </p:attrNameLst>
                                      </p:cBhvr>
                                      <p:to>
                                        <p:strVal val="visible"/>
                                      </p:to>
                                    </p:set>
                                    <p:animEffect transition="in" filter="fade">
                                      <p:cBhvr>
                                        <p:cTn id="39" dur="500"/>
                                        <p:tgtEl>
                                          <p:spTgt spid="30727"/>
                                        </p:tgtEl>
                                      </p:cBhvr>
                                    </p:animEffect>
                                  </p:childTnLst>
                                </p:cTn>
                              </p:par>
                              <p:par>
                                <p:cTn id="40" presetID="10" presetClass="entr" presetSubtype="0" fill="hold" nodeType="withEffect">
                                  <p:stCondLst>
                                    <p:cond delay="0"/>
                                  </p:stCondLst>
                                  <p:childTnLst>
                                    <p:set>
                                      <p:cBhvr>
                                        <p:cTn id="41" dur="1" fill="hold">
                                          <p:stCondLst>
                                            <p:cond delay="0"/>
                                          </p:stCondLst>
                                        </p:cTn>
                                        <p:tgtEl>
                                          <p:spTgt spid="100"/>
                                        </p:tgtEl>
                                        <p:attrNameLst>
                                          <p:attrName>style.visibility</p:attrName>
                                        </p:attrNameLst>
                                      </p:cBhvr>
                                      <p:to>
                                        <p:strVal val="visible"/>
                                      </p:to>
                                    </p:set>
                                    <p:animEffect transition="in" filter="fade">
                                      <p:cBhvr>
                                        <p:cTn id="42" dur="500"/>
                                        <p:tgtEl>
                                          <p:spTgt spid="100"/>
                                        </p:tgtEl>
                                      </p:cBhvr>
                                    </p:animEffect>
                                  </p:childTnLst>
                                </p:cTn>
                              </p:par>
                              <p:par>
                                <p:cTn id="43" presetID="10" presetClass="entr" presetSubtype="0" fill="hold" nodeType="withEffect">
                                  <p:stCondLst>
                                    <p:cond delay="0"/>
                                  </p:stCondLst>
                                  <p:childTnLst>
                                    <p:set>
                                      <p:cBhvr>
                                        <p:cTn id="44" dur="1" fill="hold">
                                          <p:stCondLst>
                                            <p:cond delay="0"/>
                                          </p:stCondLst>
                                        </p:cTn>
                                        <p:tgtEl>
                                          <p:spTgt spid="91"/>
                                        </p:tgtEl>
                                        <p:attrNameLst>
                                          <p:attrName>style.visibility</p:attrName>
                                        </p:attrNameLst>
                                      </p:cBhvr>
                                      <p:to>
                                        <p:strVal val="visible"/>
                                      </p:to>
                                    </p:set>
                                    <p:animEffect transition="in" filter="fade">
                                      <p:cBhvr>
                                        <p:cTn id="45" dur="500"/>
                                        <p:tgtEl>
                                          <p:spTgt spid="91"/>
                                        </p:tgtEl>
                                      </p:cBhvr>
                                    </p:animEffect>
                                  </p:childTnLst>
                                </p:cTn>
                              </p:par>
                              <p:par>
                                <p:cTn id="46" presetID="10" presetClass="entr" presetSubtype="0"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3">
                                            <p:txEl>
                                              <p:pRg st="4" end="4"/>
                                            </p:txEl>
                                          </p:spTgt>
                                        </p:tgtEl>
                                        <p:attrNameLst>
                                          <p:attrName>style.visibility</p:attrName>
                                        </p:attrNameLst>
                                      </p:cBhvr>
                                      <p:to>
                                        <p:strVal val="visible"/>
                                      </p:to>
                                    </p:set>
                                    <p:animEffect transition="in" filter="fade">
                                      <p:cBhvr>
                                        <p:cTn id="61" dur="500"/>
                                        <p:tgtEl>
                                          <p:spTgt spid="13">
                                            <p:txEl>
                                              <p:pRg st="4" end="4"/>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13">
                                            <p:txEl>
                                              <p:pRg st="5" end="5"/>
                                            </p:txEl>
                                          </p:spTgt>
                                        </p:tgtEl>
                                        <p:attrNameLst>
                                          <p:attrName>style.visibility</p:attrName>
                                        </p:attrNameLst>
                                      </p:cBhvr>
                                      <p:to>
                                        <p:strVal val="visible"/>
                                      </p:to>
                                    </p:set>
                                    <p:animEffect transition="in" filter="fade">
                                      <p:cBhvr>
                                        <p:cTn id="64" dur="500"/>
                                        <p:tgtEl>
                                          <p:spTgt spid="13">
                                            <p:txEl>
                                              <p:pRg st="5" end="5"/>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13">
                                            <p:txEl>
                                              <p:pRg st="6" end="6"/>
                                            </p:txEl>
                                          </p:spTgt>
                                        </p:tgtEl>
                                        <p:attrNameLst>
                                          <p:attrName>style.visibility</p:attrName>
                                        </p:attrNameLst>
                                      </p:cBhvr>
                                      <p:to>
                                        <p:strVal val="visible"/>
                                      </p:to>
                                    </p:set>
                                    <p:animEffect transition="in" filter="fade">
                                      <p:cBhvr>
                                        <p:cTn id="67" dur="500"/>
                                        <p:tgtEl>
                                          <p:spTgt spid="13">
                                            <p:txEl>
                                              <p:pRg st="6" end="6"/>
                                            </p:txEl>
                                          </p:spTgt>
                                        </p:tgtEl>
                                      </p:cBhvr>
                                    </p:animEffect>
                                  </p:childTnLst>
                                </p:cTn>
                              </p:par>
                              <p:par>
                                <p:cTn id="68" presetID="10" presetClass="entr" presetSubtype="0" fill="hold" nodeType="withEffect">
                                  <p:stCondLst>
                                    <p:cond delay="0"/>
                                  </p:stCondLst>
                                  <p:childTnLst>
                                    <p:set>
                                      <p:cBhvr>
                                        <p:cTn id="69" dur="1" fill="hold">
                                          <p:stCondLst>
                                            <p:cond delay="0"/>
                                          </p:stCondLst>
                                        </p:cTn>
                                        <p:tgtEl>
                                          <p:spTgt spid="13">
                                            <p:txEl>
                                              <p:pRg st="7" end="7"/>
                                            </p:txEl>
                                          </p:spTgt>
                                        </p:tgtEl>
                                        <p:attrNameLst>
                                          <p:attrName>style.visibility</p:attrName>
                                        </p:attrNameLst>
                                      </p:cBhvr>
                                      <p:to>
                                        <p:strVal val="visible"/>
                                      </p:to>
                                    </p:set>
                                    <p:animEffect transition="in" filter="fade">
                                      <p:cBhvr>
                                        <p:cTn id="70" dur="500"/>
                                        <p:tgtEl>
                                          <p:spTgt spid="13">
                                            <p:txEl>
                                              <p:pRg st="7" end="7"/>
                                            </p:txEl>
                                          </p:spTgt>
                                        </p:tgtEl>
                                      </p:cBhvr>
                                    </p:animEffect>
                                  </p:childTnLst>
                                </p:cTn>
                              </p:par>
                              <p:par>
                                <p:cTn id="71" presetID="10" presetClass="entr" presetSubtype="0" fill="hold" nodeType="withEffect">
                                  <p:stCondLst>
                                    <p:cond delay="0"/>
                                  </p:stCondLst>
                                  <p:childTnLst>
                                    <p:set>
                                      <p:cBhvr>
                                        <p:cTn id="72" dur="1" fill="hold">
                                          <p:stCondLst>
                                            <p:cond delay="0"/>
                                          </p:stCondLst>
                                        </p:cTn>
                                        <p:tgtEl>
                                          <p:spTgt spid="13">
                                            <p:txEl>
                                              <p:pRg st="8" end="8"/>
                                            </p:txEl>
                                          </p:spTgt>
                                        </p:tgtEl>
                                        <p:attrNameLst>
                                          <p:attrName>style.visibility</p:attrName>
                                        </p:attrNameLst>
                                      </p:cBhvr>
                                      <p:to>
                                        <p:strVal val="visible"/>
                                      </p:to>
                                    </p:set>
                                    <p:animEffect transition="in" filter="fade">
                                      <p:cBhvr>
                                        <p:cTn id="73" dur="500"/>
                                        <p:tgtEl>
                                          <p:spTgt spid="13">
                                            <p:txEl>
                                              <p:pRg st="8" end="8"/>
                                            </p:txEl>
                                          </p:spTgt>
                                        </p:tgtEl>
                                      </p:cBhvr>
                                    </p:animEffect>
                                  </p:childTnLst>
                                </p:cTn>
                              </p:par>
                              <p:par>
                                <p:cTn id="74" presetID="10" presetClass="entr" presetSubtype="0" fill="hold" nodeType="withEffect">
                                  <p:stCondLst>
                                    <p:cond delay="0"/>
                                  </p:stCondLst>
                                  <p:childTnLst>
                                    <p:set>
                                      <p:cBhvr>
                                        <p:cTn id="75" dur="1" fill="hold">
                                          <p:stCondLst>
                                            <p:cond delay="0"/>
                                          </p:stCondLst>
                                        </p:cTn>
                                        <p:tgtEl>
                                          <p:spTgt spid="13">
                                            <p:txEl>
                                              <p:pRg st="9" end="9"/>
                                            </p:txEl>
                                          </p:spTgt>
                                        </p:tgtEl>
                                        <p:attrNameLst>
                                          <p:attrName>style.visibility</p:attrName>
                                        </p:attrNameLst>
                                      </p:cBhvr>
                                      <p:to>
                                        <p:strVal val="visible"/>
                                      </p:to>
                                    </p:set>
                                    <p:animEffect transition="in" filter="fade">
                                      <p:cBhvr>
                                        <p:cTn id="76" dur="500"/>
                                        <p:tgtEl>
                                          <p:spTgt spid="1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animBg="1"/>
      <p:bldP spid="94" grpId="0"/>
      <p:bldP spid="52" grpId="0"/>
      <p:bldP spid="38"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038378" y="-26028"/>
            <a:ext cx="7432484" cy="523220"/>
          </a:xfrm>
          <a:prstGeom prst="rect">
            <a:avLst/>
          </a:prstGeom>
          <a:noFill/>
        </p:spPr>
        <p:txBody>
          <a:bodyPr wrap="none" rtlCol="0">
            <a:spAutoFit/>
          </a:bodyPr>
          <a:lstStyle/>
          <a:p>
            <a:r>
              <a:rPr lang="en-US" sz="2800" b="1" dirty="0" smtClean="0"/>
              <a:t>RF STRUCTURE AND BEAM STRUCTURE: NC vs SC</a:t>
            </a:r>
            <a:endParaRPr lang="en-US" sz="2800" b="1" baseline="-25000" dirty="0"/>
          </a:p>
        </p:txBody>
      </p:sp>
      <p:pic>
        <p:nvPicPr>
          <p:cNvPr id="307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343" t="22385" r="6571" b="19964"/>
          <a:stretch/>
        </p:blipFill>
        <p:spPr bwMode="auto">
          <a:xfrm>
            <a:off x="4300394" y="1480740"/>
            <a:ext cx="4843605" cy="2402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0" y="523220"/>
            <a:ext cx="9054353" cy="954107"/>
          </a:xfrm>
          <a:prstGeom prst="rect">
            <a:avLst/>
          </a:prstGeom>
          <a:noFill/>
        </p:spPr>
        <p:txBody>
          <a:bodyPr wrap="square" rtlCol="0">
            <a:spAutoFit/>
          </a:bodyPr>
          <a:lstStyle/>
          <a:p>
            <a:pPr algn="just"/>
            <a:r>
              <a:rPr lang="en-US" sz="1400" dirty="0" smtClean="0"/>
              <a:t>The “</a:t>
            </a:r>
            <a:r>
              <a:rPr lang="en-US" sz="1400" b="1" dirty="0" smtClean="0"/>
              <a:t>beam structure</a:t>
            </a:r>
            <a:r>
              <a:rPr lang="en-US" sz="1400" dirty="0" smtClean="0"/>
              <a:t>” in a LINAC is directly related to the “</a:t>
            </a:r>
            <a:r>
              <a:rPr lang="en-US" sz="1400" b="1" dirty="0" smtClean="0"/>
              <a:t>RF structure</a:t>
            </a:r>
            <a:r>
              <a:rPr lang="en-US" sz="1400" dirty="0" smtClean="0"/>
              <a:t>”. There are two possible type of operations:</a:t>
            </a:r>
          </a:p>
          <a:p>
            <a:pPr algn="just"/>
            <a:r>
              <a:rPr lang="en-US" sz="1400" dirty="0" smtClean="0"/>
              <a:t> </a:t>
            </a:r>
          </a:p>
          <a:p>
            <a:pPr marL="285750" indent="-285750" algn="just">
              <a:buFont typeface="Arial" pitchFamily="34" charset="0"/>
              <a:buChar char="•"/>
            </a:pPr>
            <a:r>
              <a:rPr lang="en-US" sz="1400" b="1" dirty="0"/>
              <a:t>C</a:t>
            </a:r>
            <a:r>
              <a:rPr lang="en-US" sz="1400" b="1" dirty="0" smtClean="0"/>
              <a:t>W</a:t>
            </a:r>
            <a:r>
              <a:rPr lang="en-US" sz="1400" dirty="0" smtClean="0"/>
              <a:t> (Continuous Wave) operation </a:t>
            </a:r>
            <a:r>
              <a:rPr lang="en-US" sz="1400" dirty="0" smtClean="0">
                <a:sym typeface="Symbol"/>
              </a:rPr>
              <a:t> allow, in principle, to operate with a continuous (bunched) beam</a:t>
            </a:r>
          </a:p>
          <a:p>
            <a:pPr marL="285750" indent="-285750" algn="just">
              <a:buFont typeface="Arial" pitchFamily="34" charset="0"/>
              <a:buChar char="•"/>
            </a:pPr>
            <a:r>
              <a:rPr lang="en-US" sz="1400" b="1" dirty="0" smtClean="0">
                <a:sym typeface="Symbol"/>
              </a:rPr>
              <a:t>PULSED</a:t>
            </a:r>
            <a:r>
              <a:rPr lang="en-US" sz="1400" dirty="0" smtClean="0">
                <a:sym typeface="Symbol"/>
              </a:rPr>
              <a:t> operation </a:t>
            </a:r>
            <a:r>
              <a:rPr lang="en-US" sz="1400" dirty="0">
                <a:sym typeface="Symbol"/>
              </a:rPr>
              <a:t> there </a:t>
            </a:r>
            <a:r>
              <a:rPr lang="en-US" sz="1400" dirty="0" smtClean="0">
                <a:sym typeface="Symbol"/>
              </a:rPr>
              <a:t>are RF pulses at a certain repetition rate  (</a:t>
            </a:r>
            <a:r>
              <a:rPr lang="en-US" sz="1400" b="1" dirty="0" smtClean="0">
                <a:sym typeface="Symbol"/>
              </a:rPr>
              <a:t>Duty Cycle (DC)=pulsed width/period</a:t>
            </a:r>
            <a:r>
              <a:rPr lang="en-US" sz="1400" dirty="0" smtClean="0">
                <a:sym typeface="Symbol"/>
              </a:rPr>
              <a:t>)</a:t>
            </a:r>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2674" y="1800854"/>
            <a:ext cx="3902202" cy="1935858"/>
          </a:xfrm>
          <a:prstGeom prst="rect">
            <a:avLst/>
          </a:prstGeom>
        </p:spPr>
      </p:pic>
      <p:sp>
        <p:nvSpPr>
          <p:cNvPr id="5" name="Freccia a destra 4"/>
          <p:cNvSpPr/>
          <p:nvPr/>
        </p:nvSpPr>
        <p:spPr>
          <a:xfrm>
            <a:off x="4202400" y="2445734"/>
            <a:ext cx="345296" cy="4821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asellaDiTesto 5"/>
          <p:cNvSpPr txBox="1"/>
          <p:nvPr/>
        </p:nvSpPr>
        <p:spPr>
          <a:xfrm>
            <a:off x="3204000" y="4407089"/>
            <a:ext cx="5911568" cy="2246769"/>
          </a:xfrm>
          <a:prstGeom prst="rect">
            <a:avLst/>
          </a:prstGeom>
          <a:noFill/>
        </p:spPr>
        <p:txBody>
          <a:bodyPr wrap="square" rtlCol="0">
            <a:spAutoFit/>
          </a:bodyPr>
          <a:lstStyle/>
          <a:p>
            <a:pPr algn="just"/>
            <a:r>
              <a:rPr lang="en-US" sz="1400" dirty="0" smtClean="0">
                <a:sym typeface="Symbol"/>
              </a:rPr>
              <a:t></a:t>
            </a:r>
            <a:r>
              <a:rPr lang="en-US" sz="1400" b="1" dirty="0" smtClean="0"/>
              <a:t>SC structures allow operation at very high Duty Cycle (</a:t>
            </a:r>
            <a:r>
              <a:rPr lang="en-US" sz="1400" b="1" dirty="0"/>
              <a:t>&gt;</a:t>
            </a:r>
            <a:r>
              <a:rPr lang="en-US" sz="1400" b="1" dirty="0" smtClean="0"/>
              <a:t>1%) up to a CW operation (DC=100%) </a:t>
            </a:r>
            <a:r>
              <a:rPr lang="en-US" sz="1400" dirty="0" smtClean="0"/>
              <a:t>(because of the extremely low dissipated power) </a:t>
            </a:r>
            <a:r>
              <a:rPr lang="en-US" sz="1400" b="1" dirty="0" smtClean="0"/>
              <a:t>with relatively high gradient (&gt;20 MV/m)</a:t>
            </a:r>
            <a:r>
              <a:rPr lang="en-US" sz="1400" dirty="0" smtClean="0"/>
              <a:t>. This means that a continuous (bunched) beam can be accelerated.</a:t>
            </a:r>
          </a:p>
          <a:p>
            <a:pPr algn="just"/>
            <a:endParaRPr lang="en-US" sz="1400" dirty="0" smtClean="0"/>
          </a:p>
          <a:p>
            <a:pPr algn="just"/>
            <a:r>
              <a:rPr lang="en-US" sz="1400" dirty="0" smtClean="0">
                <a:sym typeface="Symbol"/>
              </a:rPr>
              <a:t></a:t>
            </a:r>
            <a:r>
              <a:rPr lang="en-US" sz="1400" b="1" dirty="0" smtClean="0"/>
              <a:t>NC structures can operate in pulsed mode </a:t>
            </a:r>
            <a:r>
              <a:rPr lang="en-US" sz="1400" dirty="0" smtClean="0"/>
              <a:t>at </a:t>
            </a:r>
            <a:r>
              <a:rPr lang="en-US" sz="1400" b="1" dirty="0" smtClean="0"/>
              <a:t>very low DC </a:t>
            </a:r>
            <a:r>
              <a:rPr lang="en-US" sz="1400" dirty="0">
                <a:solidFill>
                  <a:prstClr val="black"/>
                </a:solidFill>
              </a:rPr>
              <a:t>(</a:t>
            </a:r>
            <a:r>
              <a:rPr lang="en-US" sz="1400" dirty="0" smtClean="0">
                <a:solidFill>
                  <a:prstClr val="black"/>
                </a:solidFill>
              </a:rPr>
              <a:t>10</a:t>
            </a:r>
            <a:r>
              <a:rPr lang="en-US" sz="1400" baseline="30000" dirty="0" smtClean="0">
                <a:solidFill>
                  <a:prstClr val="black"/>
                </a:solidFill>
              </a:rPr>
              <a:t>-2</a:t>
            </a:r>
            <a:r>
              <a:rPr lang="en-US" sz="1400" dirty="0" smtClean="0">
                <a:solidFill>
                  <a:prstClr val="black"/>
                </a:solidFill>
              </a:rPr>
              <a:t>-10</a:t>
            </a:r>
            <a:r>
              <a:rPr lang="en-US" sz="1400" baseline="30000" dirty="0" smtClean="0">
                <a:solidFill>
                  <a:prstClr val="black"/>
                </a:solidFill>
              </a:rPr>
              <a:t>-1 </a:t>
            </a:r>
            <a:r>
              <a:rPr lang="en-US" sz="1400" dirty="0" smtClean="0">
                <a:solidFill>
                  <a:prstClr val="black"/>
                </a:solidFill>
              </a:rPr>
              <a:t>%)</a:t>
            </a:r>
            <a:r>
              <a:rPr lang="en-US" sz="1400" dirty="0"/>
              <a:t> (because of the </a:t>
            </a:r>
            <a:r>
              <a:rPr lang="en-US" sz="1400" dirty="0" smtClean="0"/>
              <a:t>higher dissipated </a:t>
            </a:r>
            <a:r>
              <a:rPr lang="en-US" sz="1400" dirty="0"/>
              <a:t>power)</a:t>
            </a:r>
            <a:r>
              <a:rPr lang="en-US" sz="1400" dirty="0" smtClean="0">
                <a:solidFill>
                  <a:prstClr val="black"/>
                </a:solidFill>
              </a:rPr>
              <a:t> </a:t>
            </a:r>
            <a:r>
              <a:rPr lang="en-US" sz="1400" dirty="0" smtClean="0"/>
              <a:t>with, in principle, </a:t>
            </a:r>
            <a:r>
              <a:rPr lang="en-US" sz="1400" b="1" dirty="0" smtClean="0"/>
              <a:t>larger peak accelerating gradient</a:t>
            </a:r>
            <a:r>
              <a:rPr lang="en-US" sz="1400" dirty="0" smtClean="0"/>
              <a:t>(&gt;30 MV/m). This means that one or few tens of bunches can be, in general, accelerated. NB: NC structures can also operate in CW but at very low gradient because of the dissipated power. </a:t>
            </a:r>
            <a:endParaRPr lang="en-US" sz="1400" dirty="0"/>
          </a:p>
        </p:txBody>
      </p:sp>
      <p:cxnSp>
        <p:nvCxnSpPr>
          <p:cNvPr id="8" name="Connettore 2 7"/>
          <p:cNvCxnSpPr/>
          <p:nvPr/>
        </p:nvCxnSpPr>
        <p:spPr>
          <a:xfrm>
            <a:off x="6177859" y="4043418"/>
            <a:ext cx="838127" cy="0"/>
          </a:xfrm>
          <a:prstGeom prst="straightConnector1">
            <a:avLst/>
          </a:pr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CasellaDiTesto 9"/>
          <p:cNvSpPr txBox="1"/>
          <p:nvPr/>
        </p:nvSpPr>
        <p:spPr>
          <a:xfrm>
            <a:off x="5957403" y="4077000"/>
            <a:ext cx="1529586" cy="369332"/>
          </a:xfrm>
          <a:prstGeom prst="rect">
            <a:avLst/>
          </a:prstGeom>
          <a:noFill/>
        </p:spPr>
        <p:txBody>
          <a:bodyPr wrap="none" rtlCol="0">
            <a:spAutoFit/>
          </a:bodyPr>
          <a:lstStyle/>
          <a:p>
            <a:r>
              <a:rPr lang="en-US" dirty="0" smtClean="0"/>
              <a:t>Bunch spacing</a:t>
            </a:r>
            <a:endParaRPr lang="en-US" dirty="0"/>
          </a:p>
        </p:txBody>
      </p:sp>
      <p:sp>
        <p:nvSpPr>
          <p:cNvPr id="11" name="CasellaDiTesto 10"/>
          <p:cNvSpPr txBox="1"/>
          <p:nvPr/>
        </p:nvSpPr>
        <p:spPr>
          <a:xfrm>
            <a:off x="1900698" y="1510451"/>
            <a:ext cx="1059906" cy="369332"/>
          </a:xfrm>
          <a:prstGeom prst="rect">
            <a:avLst/>
          </a:prstGeom>
          <a:noFill/>
        </p:spPr>
        <p:txBody>
          <a:bodyPr wrap="none" rtlCol="0">
            <a:spAutoFit/>
          </a:bodyPr>
          <a:lstStyle/>
          <a:p>
            <a:r>
              <a:rPr lang="en-US" dirty="0" smtClean="0"/>
              <a:t>RF pulses</a:t>
            </a:r>
            <a:endParaRPr lang="en-US" dirty="0"/>
          </a:p>
        </p:txBody>
      </p:sp>
      <p:sp>
        <p:nvSpPr>
          <p:cNvPr id="12" name="Ovale 11"/>
          <p:cNvSpPr/>
          <p:nvPr/>
        </p:nvSpPr>
        <p:spPr>
          <a:xfrm>
            <a:off x="726746" y="1793612"/>
            <a:ext cx="265176" cy="4846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Connettore 1 13"/>
          <p:cNvCxnSpPr>
            <a:stCxn id="12" idx="5"/>
          </p:cNvCxnSpPr>
          <p:nvPr/>
        </p:nvCxnSpPr>
        <p:spPr>
          <a:xfrm>
            <a:off x="953088" y="2207271"/>
            <a:ext cx="294352" cy="2868911"/>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413538" y="6532037"/>
            <a:ext cx="251002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V="1">
            <a:off x="431826" y="5306741"/>
            <a:ext cx="0" cy="124358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a:off x="431826" y="6500033"/>
            <a:ext cx="6080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flipV="1">
            <a:off x="1039902" y="5544485"/>
            <a:ext cx="0" cy="9555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1039902" y="5544485"/>
            <a:ext cx="9444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1984321" y="5544485"/>
            <a:ext cx="0" cy="9555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1984321" y="6500033"/>
            <a:ext cx="509477" cy="0"/>
          </a:xfrm>
          <a:prstGeom prst="line">
            <a:avLst/>
          </a:prstGeom>
        </p:spPr>
        <p:style>
          <a:lnRef idx="1">
            <a:schemeClr val="accent1"/>
          </a:lnRef>
          <a:fillRef idx="0">
            <a:schemeClr val="accent1"/>
          </a:fillRef>
          <a:effectRef idx="0">
            <a:schemeClr val="accent1"/>
          </a:effectRef>
          <a:fontRef idx="minor">
            <a:schemeClr val="tx1"/>
          </a:fontRef>
        </p:style>
      </p:cxnSp>
      <p:sp>
        <p:nvSpPr>
          <p:cNvPr id="41" name="Figura a mano libera 40"/>
          <p:cNvSpPr/>
          <p:nvPr/>
        </p:nvSpPr>
        <p:spPr>
          <a:xfrm>
            <a:off x="1038378" y="5539913"/>
            <a:ext cx="922020" cy="975360"/>
          </a:xfrm>
          <a:custGeom>
            <a:avLst/>
            <a:gdLst>
              <a:gd name="connsiteX0" fmla="*/ 0 w 922020"/>
              <a:gd name="connsiteY0" fmla="*/ 960120 h 975360"/>
              <a:gd name="connsiteX1" fmla="*/ 49530 w 922020"/>
              <a:gd name="connsiteY1" fmla="*/ 3810 h 975360"/>
              <a:gd name="connsiteX2" fmla="*/ 80010 w 922020"/>
              <a:gd name="connsiteY2" fmla="*/ 952500 h 975360"/>
              <a:gd name="connsiteX3" fmla="*/ 110490 w 922020"/>
              <a:gd name="connsiteY3" fmla="*/ 3810 h 975360"/>
              <a:gd name="connsiteX4" fmla="*/ 148590 w 922020"/>
              <a:gd name="connsiteY4" fmla="*/ 952500 h 975360"/>
              <a:gd name="connsiteX5" fmla="*/ 175260 w 922020"/>
              <a:gd name="connsiteY5" fmla="*/ 11430 h 975360"/>
              <a:gd name="connsiteX6" fmla="*/ 209550 w 922020"/>
              <a:gd name="connsiteY6" fmla="*/ 960120 h 975360"/>
              <a:gd name="connsiteX7" fmla="*/ 228600 w 922020"/>
              <a:gd name="connsiteY7" fmla="*/ 3810 h 975360"/>
              <a:gd name="connsiteX8" fmla="*/ 262890 w 922020"/>
              <a:gd name="connsiteY8" fmla="*/ 963930 h 975360"/>
              <a:gd name="connsiteX9" fmla="*/ 289560 w 922020"/>
              <a:gd name="connsiteY9" fmla="*/ 0 h 975360"/>
              <a:gd name="connsiteX10" fmla="*/ 323850 w 922020"/>
              <a:gd name="connsiteY10" fmla="*/ 967740 h 975360"/>
              <a:gd name="connsiteX11" fmla="*/ 342900 w 922020"/>
              <a:gd name="connsiteY11" fmla="*/ 7620 h 975360"/>
              <a:gd name="connsiteX12" fmla="*/ 384810 w 922020"/>
              <a:gd name="connsiteY12" fmla="*/ 967740 h 975360"/>
              <a:gd name="connsiteX13" fmla="*/ 407670 w 922020"/>
              <a:gd name="connsiteY13" fmla="*/ 7620 h 975360"/>
              <a:gd name="connsiteX14" fmla="*/ 445770 w 922020"/>
              <a:gd name="connsiteY14" fmla="*/ 971550 h 975360"/>
              <a:gd name="connsiteX15" fmla="*/ 468630 w 922020"/>
              <a:gd name="connsiteY15" fmla="*/ 3810 h 975360"/>
              <a:gd name="connsiteX16" fmla="*/ 510540 w 922020"/>
              <a:gd name="connsiteY16" fmla="*/ 971550 h 975360"/>
              <a:gd name="connsiteX17" fmla="*/ 533400 w 922020"/>
              <a:gd name="connsiteY17" fmla="*/ 3810 h 975360"/>
              <a:gd name="connsiteX18" fmla="*/ 586740 w 922020"/>
              <a:gd name="connsiteY18" fmla="*/ 967740 h 975360"/>
              <a:gd name="connsiteX19" fmla="*/ 594360 w 922020"/>
              <a:gd name="connsiteY19" fmla="*/ 7620 h 975360"/>
              <a:gd name="connsiteX20" fmla="*/ 647700 w 922020"/>
              <a:gd name="connsiteY20" fmla="*/ 975360 h 975360"/>
              <a:gd name="connsiteX21" fmla="*/ 659130 w 922020"/>
              <a:gd name="connsiteY21" fmla="*/ 3810 h 975360"/>
              <a:gd name="connsiteX22" fmla="*/ 708660 w 922020"/>
              <a:gd name="connsiteY22" fmla="*/ 975360 h 975360"/>
              <a:gd name="connsiteX23" fmla="*/ 727710 w 922020"/>
              <a:gd name="connsiteY23" fmla="*/ 7620 h 975360"/>
              <a:gd name="connsiteX24" fmla="*/ 773430 w 922020"/>
              <a:gd name="connsiteY24" fmla="*/ 971550 h 975360"/>
              <a:gd name="connsiteX25" fmla="*/ 792480 w 922020"/>
              <a:gd name="connsiteY25" fmla="*/ 3810 h 975360"/>
              <a:gd name="connsiteX26" fmla="*/ 842010 w 922020"/>
              <a:gd name="connsiteY26" fmla="*/ 971550 h 975360"/>
              <a:gd name="connsiteX27" fmla="*/ 857250 w 922020"/>
              <a:gd name="connsiteY27" fmla="*/ 7620 h 975360"/>
              <a:gd name="connsiteX28" fmla="*/ 899160 w 922020"/>
              <a:gd name="connsiteY28" fmla="*/ 975360 h 975360"/>
              <a:gd name="connsiteX29" fmla="*/ 922020 w 922020"/>
              <a:gd name="connsiteY29" fmla="*/ 7620 h 975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22020" h="975360">
                <a:moveTo>
                  <a:pt x="0" y="960120"/>
                </a:moveTo>
                <a:cubicBezTo>
                  <a:pt x="18097" y="482600"/>
                  <a:pt x="36195" y="5080"/>
                  <a:pt x="49530" y="3810"/>
                </a:cubicBezTo>
                <a:cubicBezTo>
                  <a:pt x="62865" y="2540"/>
                  <a:pt x="69850" y="952500"/>
                  <a:pt x="80010" y="952500"/>
                </a:cubicBezTo>
                <a:cubicBezTo>
                  <a:pt x="90170" y="952500"/>
                  <a:pt x="99060" y="3810"/>
                  <a:pt x="110490" y="3810"/>
                </a:cubicBezTo>
                <a:cubicBezTo>
                  <a:pt x="121920" y="3810"/>
                  <a:pt x="137795" y="951230"/>
                  <a:pt x="148590" y="952500"/>
                </a:cubicBezTo>
                <a:cubicBezTo>
                  <a:pt x="159385" y="953770"/>
                  <a:pt x="165100" y="10160"/>
                  <a:pt x="175260" y="11430"/>
                </a:cubicBezTo>
                <a:cubicBezTo>
                  <a:pt x="185420" y="12700"/>
                  <a:pt x="200660" y="961390"/>
                  <a:pt x="209550" y="960120"/>
                </a:cubicBezTo>
                <a:cubicBezTo>
                  <a:pt x="218440" y="958850"/>
                  <a:pt x="219710" y="3175"/>
                  <a:pt x="228600" y="3810"/>
                </a:cubicBezTo>
                <a:cubicBezTo>
                  <a:pt x="237490" y="4445"/>
                  <a:pt x="252730" y="964565"/>
                  <a:pt x="262890" y="963930"/>
                </a:cubicBezTo>
                <a:cubicBezTo>
                  <a:pt x="273050" y="963295"/>
                  <a:pt x="279400" y="-635"/>
                  <a:pt x="289560" y="0"/>
                </a:cubicBezTo>
                <a:cubicBezTo>
                  <a:pt x="299720" y="635"/>
                  <a:pt x="314960" y="966470"/>
                  <a:pt x="323850" y="967740"/>
                </a:cubicBezTo>
                <a:cubicBezTo>
                  <a:pt x="332740" y="969010"/>
                  <a:pt x="332740" y="7620"/>
                  <a:pt x="342900" y="7620"/>
                </a:cubicBezTo>
                <a:cubicBezTo>
                  <a:pt x="353060" y="7620"/>
                  <a:pt x="374015" y="967740"/>
                  <a:pt x="384810" y="967740"/>
                </a:cubicBezTo>
                <a:cubicBezTo>
                  <a:pt x="395605" y="967740"/>
                  <a:pt x="397510" y="6985"/>
                  <a:pt x="407670" y="7620"/>
                </a:cubicBezTo>
                <a:cubicBezTo>
                  <a:pt x="417830" y="8255"/>
                  <a:pt x="435610" y="972185"/>
                  <a:pt x="445770" y="971550"/>
                </a:cubicBezTo>
                <a:cubicBezTo>
                  <a:pt x="455930" y="970915"/>
                  <a:pt x="457835" y="3810"/>
                  <a:pt x="468630" y="3810"/>
                </a:cubicBezTo>
                <a:cubicBezTo>
                  <a:pt x="479425" y="3810"/>
                  <a:pt x="499745" y="971550"/>
                  <a:pt x="510540" y="971550"/>
                </a:cubicBezTo>
                <a:cubicBezTo>
                  <a:pt x="521335" y="971550"/>
                  <a:pt x="520700" y="4445"/>
                  <a:pt x="533400" y="3810"/>
                </a:cubicBezTo>
                <a:cubicBezTo>
                  <a:pt x="546100" y="3175"/>
                  <a:pt x="576580" y="967105"/>
                  <a:pt x="586740" y="967740"/>
                </a:cubicBezTo>
                <a:cubicBezTo>
                  <a:pt x="596900" y="968375"/>
                  <a:pt x="584200" y="6350"/>
                  <a:pt x="594360" y="7620"/>
                </a:cubicBezTo>
                <a:cubicBezTo>
                  <a:pt x="604520" y="8890"/>
                  <a:pt x="636905" y="975995"/>
                  <a:pt x="647700" y="975360"/>
                </a:cubicBezTo>
                <a:cubicBezTo>
                  <a:pt x="658495" y="974725"/>
                  <a:pt x="648970" y="3810"/>
                  <a:pt x="659130" y="3810"/>
                </a:cubicBezTo>
                <a:cubicBezTo>
                  <a:pt x="669290" y="3810"/>
                  <a:pt x="697230" y="974725"/>
                  <a:pt x="708660" y="975360"/>
                </a:cubicBezTo>
                <a:cubicBezTo>
                  <a:pt x="720090" y="975995"/>
                  <a:pt x="716915" y="8255"/>
                  <a:pt x="727710" y="7620"/>
                </a:cubicBezTo>
                <a:cubicBezTo>
                  <a:pt x="738505" y="6985"/>
                  <a:pt x="762635" y="972185"/>
                  <a:pt x="773430" y="971550"/>
                </a:cubicBezTo>
                <a:cubicBezTo>
                  <a:pt x="784225" y="970915"/>
                  <a:pt x="781050" y="3810"/>
                  <a:pt x="792480" y="3810"/>
                </a:cubicBezTo>
                <a:cubicBezTo>
                  <a:pt x="803910" y="3810"/>
                  <a:pt x="831215" y="970915"/>
                  <a:pt x="842010" y="971550"/>
                </a:cubicBezTo>
                <a:cubicBezTo>
                  <a:pt x="852805" y="972185"/>
                  <a:pt x="847725" y="6985"/>
                  <a:pt x="857250" y="7620"/>
                </a:cubicBezTo>
                <a:cubicBezTo>
                  <a:pt x="866775" y="8255"/>
                  <a:pt x="888365" y="975360"/>
                  <a:pt x="899160" y="975360"/>
                </a:cubicBezTo>
                <a:cubicBezTo>
                  <a:pt x="909955" y="975360"/>
                  <a:pt x="915987" y="491490"/>
                  <a:pt x="922020" y="7620"/>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43" name="Connettore 2 42"/>
          <p:cNvCxnSpPr/>
          <p:nvPr/>
        </p:nvCxnSpPr>
        <p:spPr>
          <a:xfrm>
            <a:off x="100854" y="3748142"/>
            <a:ext cx="410154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Connettore 2 44"/>
          <p:cNvCxnSpPr/>
          <p:nvPr/>
        </p:nvCxnSpPr>
        <p:spPr>
          <a:xfrm flipV="1">
            <a:off x="100854" y="1534756"/>
            <a:ext cx="0" cy="221338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CasellaDiTesto 48"/>
          <p:cNvSpPr txBox="1"/>
          <p:nvPr/>
        </p:nvSpPr>
        <p:spPr>
          <a:xfrm>
            <a:off x="189322" y="1427919"/>
            <a:ext cx="871649" cy="307777"/>
          </a:xfrm>
          <a:prstGeom prst="rect">
            <a:avLst/>
          </a:prstGeom>
          <a:noFill/>
        </p:spPr>
        <p:txBody>
          <a:bodyPr wrap="none" rtlCol="0">
            <a:spAutoFit/>
          </a:bodyPr>
          <a:lstStyle/>
          <a:p>
            <a:r>
              <a:rPr lang="en-US" sz="1400" dirty="0" smtClean="0"/>
              <a:t>RF power</a:t>
            </a:r>
            <a:endParaRPr lang="en-US" sz="1400" dirty="0"/>
          </a:p>
        </p:txBody>
      </p:sp>
      <p:sp>
        <p:nvSpPr>
          <p:cNvPr id="50" name="CasellaDiTesto 49"/>
          <p:cNvSpPr txBox="1"/>
          <p:nvPr/>
        </p:nvSpPr>
        <p:spPr>
          <a:xfrm>
            <a:off x="2762368" y="6162705"/>
            <a:ext cx="261610" cy="369332"/>
          </a:xfrm>
          <a:prstGeom prst="rect">
            <a:avLst/>
          </a:prstGeom>
          <a:noFill/>
        </p:spPr>
        <p:txBody>
          <a:bodyPr wrap="none" rtlCol="0">
            <a:spAutoFit/>
          </a:bodyPr>
          <a:lstStyle/>
          <a:p>
            <a:r>
              <a:rPr lang="en-US" dirty="0" smtClean="0"/>
              <a:t>t</a:t>
            </a:r>
            <a:endParaRPr lang="en-US" dirty="0"/>
          </a:p>
        </p:txBody>
      </p:sp>
      <p:sp>
        <p:nvSpPr>
          <p:cNvPr id="51" name="CasellaDiTesto 50"/>
          <p:cNvSpPr txBox="1"/>
          <p:nvPr/>
        </p:nvSpPr>
        <p:spPr>
          <a:xfrm>
            <a:off x="-66938" y="5097262"/>
            <a:ext cx="949299" cy="307777"/>
          </a:xfrm>
          <a:prstGeom prst="rect">
            <a:avLst/>
          </a:prstGeom>
          <a:noFill/>
        </p:spPr>
        <p:txBody>
          <a:bodyPr wrap="none" rtlCol="0">
            <a:spAutoFit/>
          </a:bodyPr>
          <a:lstStyle/>
          <a:p>
            <a:r>
              <a:rPr lang="en-US" sz="1400" dirty="0" smtClean="0"/>
              <a:t>Amplitude</a:t>
            </a:r>
            <a:endParaRPr lang="en-US" sz="1400" dirty="0"/>
          </a:p>
        </p:txBody>
      </p:sp>
      <p:sp>
        <p:nvSpPr>
          <p:cNvPr id="52" name="Parentesi graffa aperta 51"/>
          <p:cNvSpPr/>
          <p:nvPr/>
        </p:nvSpPr>
        <p:spPr>
          <a:xfrm rot="5400000">
            <a:off x="1450278" y="4923304"/>
            <a:ext cx="190500" cy="94975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CasellaDiTesto 52"/>
          <p:cNvSpPr txBox="1"/>
          <p:nvPr/>
        </p:nvSpPr>
        <p:spPr>
          <a:xfrm>
            <a:off x="1070652" y="5056043"/>
            <a:ext cx="1534394" cy="307777"/>
          </a:xfrm>
          <a:prstGeom prst="rect">
            <a:avLst/>
          </a:prstGeom>
          <a:noFill/>
        </p:spPr>
        <p:txBody>
          <a:bodyPr wrap="none" rtlCol="0">
            <a:spAutoFit/>
          </a:bodyPr>
          <a:lstStyle/>
          <a:p>
            <a:r>
              <a:rPr lang="en-US" sz="1400" dirty="0" smtClean="0"/>
              <a:t>10</a:t>
            </a:r>
            <a:r>
              <a:rPr lang="en-US" sz="1400" baseline="30000" dirty="0" smtClean="0"/>
              <a:t>3</a:t>
            </a:r>
            <a:r>
              <a:rPr lang="en-US" sz="1400" dirty="0" smtClean="0"/>
              <a:t>-10</a:t>
            </a:r>
            <a:r>
              <a:rPr lang="en-US" sz="1400" baseline="30000" dirty="0" smtClean="0"/>
              <a:t>8</a:t>
            </a:r>
            <a:r>
              <a:rPr lang="en-US" sz="1400" dirty="0" smtClean="0"/>
              <a:t> RF periods</a:t>
            </a:r>
            <a:endParaRPr lang="en-US" sz="1400" dirty="0"/>
          </a:p>
        </p:txBody>
      </p:sp>
      <p:sp>
        <p:nvSpPr>
          <p:cNvPr id="9" name="CasellaDiTesto 8"/>
          <p:cNvSpPr txBox="1"/>
          <p:nvPr/>
        </p:nvSpPr>
        <p:spPr>
          <a:xfrm>
            <a:off x="3600267" y="3759573"/>
            <a:ext cx="614271" cy="369332"/>
          </a:xfrm>
          <a:prstGeom prst="rect">
            <a:avLst/>
          </a:prstGeom>
          <a:noFill/>
        </p:spPr>
        <p:txBody>
          <a:bodyPr wrap="none" rtlCol="0">
            <a:spAutoFit/>
          </a:bodyPr>
          <a:lstStyle/>
          <a:p>
            <a:r>
              <a:rPr lang="it-IT" dirty="0" smtClean="0"/>
              <a:t>time</a:t>
            </a:r>
            <a:endParaRPr lang="it-IT" dirty="0"/>
          </a:p>
        </p:txBody>
      </p:sp>
    </p:spTree>
    <p:extLst>
      <p:ext uri="{BB962C8B-B14F-4D97-AF65-F5344CB8AC3E}">
        <p14:creationId xmlns:p14="http://schemas.microsoft.com/office/powerpoint/2010/main" val="23727708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ntr" presetSubtype="0"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par>
                                <p:cTn id="52" presetID="10" presetClass="entr" presetSubtype="0" fill="hold" nodeType="withEffect">
                                  <p:stCondLst>
                                    <p:cond delay="0"/>
                                  </p:stCondLst>
                                  <p:childTnLst>
                                    <p:set>
                                      <p:cBhvr>
                                        <p:cTn id="53" dur="1" fill="hold">
                                          <p:stCondLst>
                                            <p:cond delay="0"/>
                                          </p:stCondLst>
                                        </p:cTn>
                                        <p:tgtEl>
                                          <p:spTgt spid="30722"/>
                                        </p:tgtEl>
                                        <p:attrNameLst>
                                          <p:attrName>style.visibility</p:attrName>
                                        </p:attrNameLst>
                                      </p:cBhvr>
                                      <p:to>
                                        <p:strVal val="visible"/>
                                      </p:to>
                                    </p:set>
                                    <p:animEffect transition="in" filter="fade">
                                      <p:cBhvr>
                                        <p:cTn id="54" dur="500"/>
                                        <p:tgtEl>
                                          <p:spTgt spid="30722"/>
                                        </p:tgtEl>
                                      </p:cBhvr>
                                    </p:animEffect>
                                  </p:childTnLst>
                                </p:cTn>
                              </p:par>
                              <p:par>
                                <p:cTn id="55" presetID="10" presetClass="entr" presetSubtype="0"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500"/>
                                        <p:tgtEl>
                                          <p:spTgt spid="10"/>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0" grpId="0"/>
      <p:bldP spid="12" grpId="0" animBg="1"/>
      <p:bldP spid="41" grpId="0" animBg="1"/>
      <p:bldP spid="50" grpId="0"/>
      <p:bldP spid="51" grpId="0"/>
      <p:bldP spid="52" grpId="0" animBg="1"/>
      <p:bldP spid="5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20850" y="-12560"/>
            <a:ext cx="4537137" cy="523220"/>
          </a:xfrm>
          <a:prstGeom prst="rect">
            <a:avLst/>
          </a:prstGeom>
          <a:noFill/>
        </p:spPr>
        <p:txBody>
          <a:bodyPr wrap="square" rtlCol="0">
            <a:spAutoFit/>
          </a:bodyPr>
          <a:lstStyle/>
          <a:p>
            <a:r>
              <a:rPr lang="en-US" sz="2800" b="1" dirty="0" smtClean="0"/>
              <a:t>EXAMPLES: EUROPEAN XFEL</a:t>
            </a:r>
            <a:endParaRPr lang="en-US" sz="2800" b="1" dirty="0"/>
          </a:p>
        </p:txBody>
      </p:sp>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0660"/>
            <a:ext cx="4853020" cy="2699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14951" y="569064"/>
            <a:ext cx="3829050" cy="1986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14951" y="2555731"/>
            <a:ext cx="3829050" cy="55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34890" y="3333125"/>
            <a:ext cx="293370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5"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348754" y="3647450"/>
            <a:ext cx="5191287" cy="1221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6"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74203" y="6081570"/>
            <a:ext cx="2514600"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8"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09081" y="4581053"/>
            <a:ext cx="1530960" cy="939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9" name="Picture 1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27208" y="4941566"/>
            <a:ext cx="3831866" cy="850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10" name="Picture 1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3688802" y="6081570"/>
            <a:ext cx="2827773" cy="729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Connettore 1 4"/>
          <p:cNvCxnSpPr/>
          <p:nvPr/>
        </p:nvCxnSpPr>
        <p:spPr>
          <a:xfrm flipH="1">
            <a:off x="927209" y="4160430"/>
            <a:ext cx="690102" cy="10647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2710991" y="4160430"/>
            <a:ext cx="1683560" cy="10647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Connettore 1 24"/>
          <p:cNvCxnSpPr/>
          <p:nvPr/>
        </p:nvCxnSpPr>
        <p:spPr>
          <a:xfrm flipH="1">
            <a:off x="3944398" y="5520259"/>
            <a:ext cx="64610" cy="8470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4394551" y="5520259"/>
            <a:ext cx="1444031" cy="6568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flipH="1">
            <a:off x="1617311" y="1991638"/>
            <a:ext cx="2160852" cy="19540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flipH="1">
            <a:off x="2710991" y="1991638"/>
            <a:ext cx="1241723" cy="1954061"/>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582329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35"/>
                                        </p:tgtEl>
                                        <p:attrNameLst>
                                          <p:attrName>style.visibility</p:attrName>
                                        </p:attrNameLst>
                                      </p:cBhvr>
                                      <p:to>
                                        <p:strVal val="visible"/>
                                      </p:to>
                                    </p:set>
                                    <p:animEffect transition="in" filter="fade">
                                      <p:cBhvr>
                                        <p:cTn id="10" dur="500"/>
                                        <p:tgtEl>
                                          <p:spTgt spid="35"/>
                                        </p:tgtEl>
                                      </p:cBhvr>
                                    </p:animEffect>
                                  </p:childTnLst>
                                </p:cTn>
                              </p:par>
                              <p:par>
                                <p:cTn id="11" presetID="10" presetClass="entr" presetSubtype="0" fill="hold" nodeType="withEffect">
                                  <p:stCondLst>
                                    <p:cond delay="0"/>
                                  </p:stCondLst>
                                  <p:childTnLst>
                                    <p:set>
                                      <p:cBhvr>
                                        <p:cTn id="12" dur="1" fill="hold">
                                          <p:stCondLst>
                                            <p:cond delay="0"/>
                                          </p:stCondLst>
                                        </p:cTn>
                                        <p:tgtEl>
                                          <p:spTgt spid="29705"/>
                                        </p:tgtEl>
                                        <p:attrNameLst>
                                          <p:attrName>style.visibility</p:attrName>
                                        </p:attrNameLst>
                                      </p:cBhvr>
                                      <p:to>
                                        <p:strVal val="visible"/>
                                      </p:to>
                                    </p:set>
                                    <p:animEffect transition="in" filter="fade">
                                      <p:cBhvr>
                                        <p:cTn id="13" dur="500"/>
                                        <p:tgtEl>
                                          <p:spTgt spid="29705"/>
                                        </p:tgtEl>
                                      </p:cBhvr>
                                    </p:animEffect>
                                  </p:childTnLst>
                                </p:cTn>
                              </p:par>
                              <p:par>
                                <p:cTn id="14" presetID="10" presetClass="entr" presetSubtype="0" fill="hold" nodeType="withEffect">
                                  <p:stCondLst>
                                    <p:cond delay="0"/>
                                  </p:stCondLst>
                                  <p:childTnLst>
                                    <p:set>
                                      <p:cBhvr>
                                        <p:cTn id="15" dur="1" fill="hold">
                                          <p:stCondLst>
                                            <p:cond delay="0"/>
                                          </p:stCondLst>
                                        </p:cTn>
                                        <p:tgtEl>
                                          <p:spTgt spid="29704"/>
                                        </p:tgtEl>
                                        <p:attrNameLst>
                                          <p:attrName>style.visibility</p:attrName>
                                        </p:attrNameLst>
                                      </p:cBhvr>
                                      <p:to>
                                        <p:strVal val="visible"/>
                                      </p:to>
                                    </p:set>
                                    <p:animEffect transition="in" filter="fade">
                                      <p:cBhvr>
                                        <p:cTn id="16" dur="500"/>
                                        <p:tgtEl>
                                          <p:spTgt spid="29704"/>
                                        </p:tgtEl>
                                      </p:cBhvr>
                                    </p:animEffect>
                                  </p:childTnLst>
                                </p:cTn>
                              </p:par>
                              <p:par>
                                <p:cTn id="17" presetID="10" presetClass="entr" presetSubtype="0" fill="hold" nodeType="withEffect">
                                  <p:stCondLst>
                                    <p:cond delay="0"/>
                                  </p:stCondLst>
                                  <p:childTnLst>
                                    <p:set>
                                      <p:cBhvr>
                                        <p:cTn id="18" dur="1" fill="hold">
                                          <p:stCondLst>
                                            <p:cond delay="0"/>
                                          </p:stCondLst>
                                        </p:cTn>
                                        <p:tgtEl>
                                          <p:spTgt spid="29708"/>
                                        </p:tgtEl>
                                        <p:attrNameLst>
                                          <p:attrName>style.visibility</p:attrName>
                                        </p:attrNameLst>
                                      </p:cBhvr>
                                      <p:to>
                                        <p:strVal val="visible"/>
                                      </p:to>
                                    </p:set>
                                    <p:animEffect transition="in" filter="fade">
                                      <p:cBhvr>
                                        <p:cTn id="19" dur="500"/>
                                        <p:tgtEl>
                                          <p:spTgt spid="2970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par>
                                <p:cTn id="25" presetID="10" presetClass="entr" presetSubtype="0" fill="hold" nodeType="withEffect">
                                  <p:stCondLst>
                                    <p:cond delay="0"/>
                                  </p:stCondLst>
                                  <p:childTnLst>
                                    <p:set>
                                      <p:cBhvr>
                                        <p:cTn id="26" dur="1" fill="hold">
                                          <p:stCondLst>
                                            <p:cond delay="0"/>
                                          </p:stCondLst>
                                        </p:cTn>
                                        <p:tgtEl>
                                          <p:spTgt spid="29709"/>
                                        </p:tgtEl>
                                        <p:attrNameLst>
                                          <p:attrName>style.visibility</p:attrName>
                                        </p:attrNameLst>
                                      </p:cBhvr>
                                      <p:to>
                                        <p:strVal val="visible"/>
                                      </p:to>
                                    </p:set>
                                    <p:animEffect transition="in" filter="fade">
                                      <p:cBhvr>
                                        <p:cTn id="27" dur="500"/>
                                        <p:tgtEl>
                                          <p:spTgt spid="29709"/>
                                        </p:tgtEl>
                                      </p:cBhvr>
                                    </p:animEffect>
                                  </p:childTnLst>
                                </p:cTn>
                              </p:par>
                              <p:par>
                                <p:cTn id="28" presetID="10" presetClass="entr" presetSubtype="0" fill="hold"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nodeType="withEffect">
                                  <p:stCondLst>
                                    <p:cond delay="0"/>
                                  </p:stCondLst>
                                  <p:childTnLst>
                                    <p:set>
                                      <p:cBhvr>
                                        <p:cTn id="37" dur="1" fill="hold">
                                          <p:stCondLst>
                                            <p:cond delay="0"/>
                                          </p:stCondLst>
                                        </p:cTn>
                                        <p:tgtEl>
                                          <p:spTgt spid="29710"/>
                                        </p:tgtEl>
                                        <p:attrNameLst>
                                          <p:attrName>style.visibility</p:attrName>
                                        </p:attrNameLst>
                                      </p:cBhvr>
                                      <p:to>
                                        <p:strVal val="visible"/>
                                      </p:to>
                                    </p:set>
                                    <p:animEffect transition="in" filter="fade">
                                      <p:cBhvr>
                                        <p:cTn id="38" dur="500"/>
                                        <p:tgtEl>
                                          <p:spTgt spid="29710"/>
                                        </p:tgtEl>
                                      </p:cBhvr>
                                    </p:animEffect>
                                  </p:childTnLst>
                                </p:cTn>
                              </p:par>
                              <p:par>
                                <p:cTn id="39" presetID="10" presetClass="entr" presetSubtype="0" fill="hold" nodeType="with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fade">
                                      <p:cBhvr>
                                        <p:cTn id="41" dur="500"/>
                                        <p:tgtEl>
                                          <p:spTgt spid="26"/>
                                        </p:tgtEl>
                                      </p:cBhvr>
                                    </p:animEffect>
                                  </p:childTnLst>
                                </p:cTn>
                              </p:par>
                              <p:par>
                                <p:cTn id="42" presetID="10" presetClass="entr" presetSubtype="0" fill="hold" nodeType="withEffect">
                                  <p:stCondLst>
                                    <p:cond delay="0"/>
                                  </p:stCondLst>
                                  <p:childTnLst>
                                    <p:set>
                                      <p:cBhvr>
                                        <p:cTn id="43" dur="1" fill="hold">
                                          <p:stCondLst>
                                            <p:cond delay="0"/>
                                          </p:stCondLst>
                                        </p:cTn>
                                        <p:tgtEl>
                                          <p:spTgt spid="29706"/>
                                        </p:tgtEl>
                                        <p:attrNameLst>
                                          <p:attrName>style.visibility</p:attrName>
                                        </p:attrNameLst>
                                      </p:cBhvr>
                                      <p:to>
                                        <p:strVal val="visible"/>
                                      </p:to>
                                    </p:set>
                                    <p:animEffect transition="in" filter="fade">
                                      <p:cBhvr>
                                        <p:cTn id="44" dur="500"/>
                                        <p:tgtEl>
                                          <p:spTgt spid="29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446550" y="-5698"/>
            <a:ext cx="5132810" cy="523220"/>
          </a:xfrm>
          <a:prstGeom prst="rect">
            <a:avLst/>
          </a:prstGeom>
          <a:noFill/>
        </p:spPr>
        <p:txBody>
          <a:bodyPr wrap="square" rtlCol="0">
            <a:spAutoFit/>
          </a:bodyPr>
          <a:lstStyle/>
          <a:p>
            <a:r>
              <a:rPr lang="en-US" sz="2800" b="1" dirty="0" smtClean="0"/>
              <a:t>EXAMPLE: SWISSFEL LINAC (PSI)</a:t>
            </a:r>
            <a:endParaRPr lang="en-US" sz="2800" b="1" dirty="0"/>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5507" y="450014"/>
            <a:ext cx="6664443" cy="2116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46838" y="5335853"/>
            <a:ext cx="3375308" cy="14748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9"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55129" y="4653170"/>
            <a:ext cx="3585060" cy="2157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800" name="Picture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763" y="5445280"/>
            <a:ext cx="1910250" cy="13654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uppo 4"/>
          <p:cNvGrpSpPr/>
          <p:nvPr/>
        </p:nvGrpSpPr>
        <p:grpSpPr>
          <a:xfrm>
            <a:off x="5020234" y="2457532"/>
            <a:ext cx="4007225" cy="2709546"/>
            <a:chOff x="5020234" y="2583074"/>
            <a:chExt cx="3807645" cy="2584004"/>
          </a:xfrm>
        </p:grpSpPr>
        <p:pic>
          <p:nvPicPr>
            <p:cNvPr id="3379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20234" y="2583074"/>
              <a:ext cx="3807645" cy="2584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ttangolo 11"/>
            <p:cNvSpPr/>
            <p:nvPr/>
          </p:nvSpPr>
          <p:spPr>
            <a:xfrm>
              <a:off x="7781365" y="4514032"/>
              <a:ext cx="1046514" cy="587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8" name="Connettore 2 17"/>
          <p:cNvCxnSpPr/>
          <p:nvPr/>
        </p:nvCxnSpPr>
        <p:spPr>
          <a:xfrm flipH="1" flipV="1">
            <a:off x="3995920" y="1676400"/>
            <a:ext cx="1656231" cy="13925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33801" name="Picture 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70439" y="2852920"/>
            <a:ext cx="1754440" cy="1438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7812450" y="4790549"/>
            <a:ext cx="1342162" cy="276999"/>
          </a:xfrm>
          <a:prstGeom prst="rect">
            <a:avLst/>
          </a:prstGeom>
          <a:noFill/>
        </p:spPr>
        <p:txBody>
          <a:bodyPr wrap="none" rtlCol="0">
            <a:spAutoFit/>
          </a:bodyPr>
          <a:lstStyle/>
          <a:p>
            <a:r>
              <a:rPr lang="en-US" sz="1200" dirty="0" smtClean="0"/>
              <a:t>Courtesy T. Garvey</a:t>
            </a:r>
            <a:endParaRPr lang="en-US" sz="1200" dirty="0"/>
          </a:p>
        </p:txBody>
      </p:sp>
    </p:spTree>
    <p:extLst>
      <p:ext uri="{BB962C8B-B14F-4D97-AF65-F5344CB8AC3E}">
        <p14:creationId xmlns:p14="http://schemas.microsoft.com/office/powerpoint/2010/main" val="38600241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3801"/>
                                        </p:tgtEl>
                                        <p:attrNameLst>
                                          <p:attrName>style.visibility</p:attrName>
                                        </p:attrNameLst>
                                      </p:cBhvr>
                                      <p:to>
                                        <p:strVal val="visible"/>
                                      </p:to>
                                    </p:set>
                                    <p:animEffect transition="in" filter="fade">
                                      <p:cBhvr>
                                        <p:cTn id="15" dur="500"/>
                                        <p:tgtEl>
                                          <p:spTgt spid="33801"/>
                                        </p:tgtEl>
                                      </p:cBhvr>
                                    </p:animEffect>
                                  </p:childTnLst>
                                </p:cTn>
                              </p:par>
                              <p:par>
                                <p:cTn id="16" presetID="10" presetClass="entr" presetSubtype="0" fill="hold" nodeType="withEffect">
                                  <p:stCondLst>
                                    <p:cond delay="0"/>
                                  </p:stCondLst>
                                  <p:childTnLst>
                                    <p:set>
                                      <p:cBhvr>
                                        <p:cTn id="17" dur="1" fill="hold">
                                          <p:stCondLst>
                                            <p:cond delay="0"/>
                                          </p:stCondLst>
                                        </p:cTn>
                                        <p:tgtEl>
                                          <p:spTgt spid="33799"/>
                                        </p:tgtEl>
                                        <p:attrNameLst>
                                          <p:attrName>style.visibility</p:attrName>
                                        </p:attrNameLst>
                                      </p:cBhvr>
                                      <p:to>
                                        <p:strVal val="visible"/>
                                      </p:to>
                                    </p:set>
                                    <p:animEffect transition="in" filter="fade">
                                      <p:cBhvr>
                                        <p:cTn id="18" dur="500"/>
                                        <p:tgtEl>
                                          <p:spTgt spid="33799"/>
                                        </p:tgtEl>
                                      </p:cBhvr>
                                    </p:animEffect>
                                  </p:childTnLst>
                                </p:cTn>
                              </p:par>
                              <p:par>
                                <p:cTn id="19" presetID="10" presetClass="entr" presetSubtype="0" fill="hold" nodeType="withEffect">
                                  <p:stCondLst>
                                    <p:cond delay="0"/>
                                  </p:stCondLst>
                                  <p:childTnLst>
                                    <p:set>
                                      <p:cBhvr>
                                        <p:cTn id="20" dur="1" fill="hold">
                                          <p:stCondLst>
                                            <p:cond delay="0"/>
                                          </p:stCondLst>
                                        </p:cTn>
                                        <p:tgtEl>
                                          <p:spTgt spid="33800"/>
                                        </p:tgtEl>
                                        <p:attrNameLst>
                                          <p:attrName>style.visibility</p:attrName>
                                        </p:attrNameLst>
                                      </p:cBhvr>
                                      <p:to>
                                        <p:strVal val="visible"/>
                                      </p:to>
                                    </p:set>
                                    <p:animEffect transition="in" filter="fade">
                                      <p:cBhvr>
                                        <p:cTn id="21" dur="500"/>
                                        <p:tgtEl>
                                          <p:spTgt spid="33800"/>
                                        </p:tgtEl>
                                      </p:cBhvr>
                                    </p:animEffect>
                                  </p:childTnLst>
                                </p:cTn>
                              </p:par>
                              <p:par>
                                <p:cTn id="22" presetID="10" presetClass="entr" presetSubtype="0" fill="hold" nodeType="withEffect">
                                  <p:stCondLst>
                                    <p:cond delay="0"/>
                                  </p:stCondLst>
                                  <p:childTnLst>
                                    <p:set>
                                      <p:cBhvr>
                                        <p:cTn id="23" dur="1" fill="hold">
                                          <p:stCondLst>
                                            <p:cond delay="0"/>
                                          </p:stCondLst>
                                        </p:cTn>
                                        <p:tgtEl>
                                          <p:spTgt spid="33795"/>
                                        </p:tgtEl>
                                        <p:attrNameLst>
                                          <p:attrName>style.visibility</p:attrName>
                                        </p:attrNameLst>
                                      </p:cBhvr>
                                      <p:to>
                                        <p:strVal val="visible"/>
                                      </p:to>
                                    </p:set>
                                    <p:animEffect transition="in" filter="fade">
                                      <p:cBhvr>
                                        <p:cTn id="24" dur="500"/>
                                        <p:tgtEl>
                                          <p:spTgt spid="337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ttangolo 30"/>
          <p:cNvSpPr/>
          <p:nvPr/>
        </p:nvSpPr>
        <p:spPr>
          <a:xfrm>
            <a:off x="60290" y="3042504"/>
            <a:ext cx="1454745" cy="2142445"/>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2074296" y="2843928"/>
            <a:ext cx="5029200"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78399" y="0"/>
            <a:ext cx="9020996" cy="584775"/>
          </a:xfrm>
          <a:prstGeom prst="rect">
            <a:avLst/>
          </a:prstGeom>
          <a:noFill/>
        </p:spPr>
        <p:txBody>
          <a:bodyPr wrap="none" rtlCol="0">
            <a:spAutoFit/>
          </a:bodyPr>
          <a:lstStyle/>
          <a:p>
            <a:r>
              <a:rPr lang="en-US" sz="3200" b="1" dirty="0" smtClean="0"/>
              <a:t>LINAC: BASIC DEFINITION AND MAIN COMPONENTS</a:t>
            </a:r>
            <a:endParaRPr lang="en-US" sz="3200" b="1" dirty="0"/>
          </a:p>
        </p:txBody>
      </p:sp>
      <p:sp>
        <p:nvSpPr>
          <p:cNvPr id="37" name="Rettangolo 36"/>
          <p:cNvSpPr/>
          <p:nvPr/>
        </p:nvSpPr>
        <p:spPr>
          <a:xfrm>
            <a:off x="33794" y="514231"/>
            <a:ext cx="9110206" cy="584775"/>
          </a:xfrm>
          <a:prstGeom prst="rect">
            <a:avLst/>
          </a:prstGeom>
        </p:spPr>
        <p:txBody>
          <a:bodyPr wrap="square">
            <a:spAutoFit/>
          </a:bodyPr>
          <a:lstStyle/>
          <a:p>
            <a:pPr algn="just"/>
            <a:r>
              <a:rPr lang="en-US" altLang="en-US" sz="1600" dirty="0" smtClean="0"/>
              <a:t>LINAC (linear accelerator) is a </a:t>
            </a:r>
            <a:r>
              <a:rPr lang="en-US" altLang="en-US" sz="1600" b="1" dirty="0" smtClean="0"/>
              <a:t>system that allows to accelerate charged particles through a linear trajectory</a:t>
            </a:r>
            <a:r>
              <a:rPr lang="en-US" altLang="en-US" sz="1600" dirty="0" smtClean="0"/>
              <a:t> by electromagnetic fields.</a:t>
            </a:r>
            <a:endParaRPr lang="en-US" altLang="en-US" sz="1600" dirty="0"/>
          </a:p>
        </p:txBody>
      </p:sp>
      <p:sp>
        <p:nvSpPr>
          <p:cNvPr id="38" name="Rettangolo 37"/>
          <p:cNvSpPr/>
          <p:nvPr/>
        </p:nvSpPr>
        <p:spPr>
          <a:xfrm>
            <a:off x="303860" y="3259019"/>
            <a:ext cx="1064712"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Particle source</a:t>
            </a:r>
            <a:endParaRPr lang="en-US" sz="1600" dirty="0">
              <a:solidFill>
                <a:schemeClr val="tx1"/>
              </a:solidFill>
            </a:endParaRPr>
          </a:p>
        </p:txBody>
      </p:sp>
      <p:cxnSp>
        <p:nvCxnSpPr>
          <p:cNvPr id="40" name="Connettore 2 39"/>
          <p:cNvCxnSpPr/>
          <p:nvPr/>
        </p:nvCxnSpPr>
        <p:spPr>
          <a:xfrm>
            <a:off x="1368572" y="3673227"/>
            <a:ext cx="705724"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074297" y="3674888"/>
            <a:ext cx="5590608"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7635770" y="3351724"/>
            <a:ext cx="1590805" cy="584775"/>
          </a:xfrm>
          <a:prstGeom prst="rect">
            <a:avLst/>
          </a:prstGeom>
          <a:noFill/>
        </p:spPr>
        <p:txBody>
          <a:bodyPr wrap="square" rtlCol="0">
            <a:spAutoFit/>
          </a:bodyPr>
          <a:lstStyle/>
          <a:p>
            <a:r>
              <a:rPr lang="en-US" sz="1600" dirty="0" smtClean="0"/>
              <a:t>Accelerated beam </a:t>
            </a:r>
            <a:endParaRPr lang="en-US" sz="1600" dirty="0"/>
          </a:p>
        </p:txBody>
      </p:sp>
      <p:sp>
        <p:nvSpPr>
          <p:cNvPr id="2" name="CasellaDiTesto 1"/>
          <p:cNvSpPr txBox="1"/>
          <p:nvPr/>
        </p:nvSpPr>
        <p:spPr>
          <a:xfrm>
            <a:off x="2095993" y="5095578"/>
            <a:ext cx="2453498" cy="338554"/>
          </a:xfrm>
          <a:prstGeom prst="rect">
            <a:avLst/>
          </a:prstGeom>
          <a:noFill/>
        </p:spPr>
        <p:txBody>
          <a:bodyPr wrap="square" rtlCol="0">
            <a:spAutoFit/>
          </a:bodyPr>
          <a:lstStyle/>
          <a:p>
            <a:r>
              <a:rPr lang="en-US" sz="1600" dirty="0" smtClean="0"/>
              <a:t>Accelerating structures</a:t>
            </a:r>
            <a:endParaRPr lang="en-US" sz="1600" dirty="0"/>
          </a:p>
        </p:txBody>
      </p:sp>
      <p:sp>
        <p:nvSpPr>
          <p:cNvPr id="26" name="CasellaDiTesto 25"/>
          <p:cNvSpPr txBox="1"/>
          <p:nvPr/>
        </p:nvSpPr>
        <p:spPr>
          <a:xfrm>
            <a:off x="5698086" y="5064876"/>
            <a:ext cx="2432788" cy="584775"/>
          </a:xfrm>
          <a:prstGeom prst="rect">
            <a:avLst/>
          </a:prstGeom>
          <a:noFill/>
        </p:spPr>
        <p:txBody>
          <a:bodyPr wrap="square" rtlCol="0">
            <a:spAutoFit/>
          </a:bodyPr>
          <a:lstStyle/>
          <a:p>
            <a:r>
              <a:rPr lang="en-US" sz="1600" dirty="0" smtClean="0"/>
              <a:t>Focusing elements: </a:t>
            </a:r>
            <a:r>
              <a:rPr lang="en-US" sz="1600" dirty="0" err="1" smtClean="0"/>
              <a:t>quadrupoles</a:t>
            </a:r>
            <a:r>
              <a:rPr lang="en-US" sz="1600" dirty="0" smtClean="0"/>
              <a:t> and solenoids</a:t>
            </a:r>
            <a:endParaRPr lang="en-US" sz="1600" dirty="0"/>
          </a:p>
        </p:txBody>
      </p:sp>
      <p:cxnSp>
        <p:nvCxnSpPr>
          <p:cNvPr id="5" name="Connettore 2 4"/>
          <p:cNvCxnSpPr>
            <a:endCxn id="2" idx="0"/>
          </p:cNvCxnSpPr>
          <p:nvPr/>
        </p:nvCxnSpPr>
        <p:spPr>
          <a:xfrm>
            <a:off x="2743563" y="4008423"/>
            <a:ext cx="579179" cy="10871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a:off x="5244353" y="3998055"/>
            <a:ext cx="1299882" cy="10501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701562" y="3998055"/>
            <a:ext cx="134654" cy="3028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054711" y="3366063"/>
            <a:ext cx="4959275"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4325282" y="1479857"/>
            <a:ext cx="2105491" cy="584775"/>
          </a:xfrm>
          <a:prstGeom prst="rect">
            <a:avLst/>
          </a:prstGeom>
          <a:noFill/>
        </p:spPr>
        <p:txBody>
          <a:bodyPr wrap="square" rtlCol="0">
            <a:spAutoFit/>
          </a:bodyPr>
          <a:lstStyle/>
          <a:p>
            <a:r>
              <a:rPr lang="en-US" sz="1600" dirty="0" smtClean="0"/>
              <a:t>Transverse dynamics of accelerated particles</a:t>
            </a:r>
            <a:endParaRPr lang="en-US" sz="1600" dirty="0"/>
          </a:p>
        </p:txBody>
      </p:sp>
      <p:cxnSp>
        <p:nvCxnSpPr>
          <p:cNvPr id="39" name="Connettore 2 38"/>
          <p:cNvCxnSpPr>
            <a:stCxn id="10" idx="5"/>
            <a:endCxn id="11" idx="2"/>
          </p:cNvCxnSpPr>
          <p:nvPr/>
        </p:nvCxnSpPr>
        <p:spPr>
          <a:xfrm flipH="1" flipV="1">
            <a:off x="5378028" y="2064632"/>
            <a:ext cx="990499" cy="1302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86905" y="1479857"/>
            <a:ext cx="1989185" cy="830997"/>
          </a:xfrm>
          <a:prstGeom prst="rect">
            <a:avLst/>
          </a:prstGeom>
          <a:noFill/>
        </p:spPr>
        <p:txBody>
          <a:bodyPr wrap="square" rtlCol="0">
            <a:spAutoFit/>
          </a:bodyPr>
          <a:lstStyle/>
          <a:p>
            <a:r>
              <a:rPr lang="en-US" sz="1600" dirty="0" smtClean="0"/>
              <a:t>Longitudinal dynamics of accelerated particles</a:t>
            </a:r>
            <a:endParaRPr lang="en-US" sz="1600" dirty="0"/>
          </a:p>
        </p:txBody>
      </p:sp>
      <p:cxnSp>
        <p:nvCxnSpPr>
          <p:cNvPr id="50" name="Connettore 2 49"/>
          <p:cNvCxnSpPr/>
          <p:nvPr/>
        </p:nvCxnSpPr>
        <p:spPr>
          <a:xfrm flipH="1" flipV="1">
            <a:off x="1515035" y="2303929"/>
            <a:ext cx="1668699" cy="13709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10325" y="4178086"/>
            <a:ext cx="1182474" cy="86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spect="1"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062030" y="5618388"/>
            <a:ext cx="1944880" cy="86947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3203870" y="5434132"/>
            <a:ext cx="1642097" cy="1215339"/>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9707" y="5786489"/>
            <a:ext cx="1303186" cy="867211"/>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9013" y="5649651"/>
            <a:ext cx="1514276" cy="1075933"/>
          </a:xfrm>
          <a:prstGeom prst="rect">
            <a:avLst/>
          </a:prstGeom>
        </p:spPr>
      </p:pic>
      <p:pic>
        <p:nvPicPr>
          <p:cNvPr id="34" name="Immagin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11276" y="1257073"/>
            <a:ext cx="1894691" cy="1126397"/>
          </a:xfrm>
          <a:prstGeom prst="rect">
            <a:avLst/>
          </a:prstGeom>
        </p:spPr>
      </p:pic>
      <p:pic>
        <p:nvPicPr>
          <p:cNvPr id="35" name="Immagine 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82090" y="1194933"/>
            <a:ext cx="1862420" cy="1250676"/>
          </a:xfrm>
          <a:prstGeom prst="rect">
            <a:avLst/>
          </a:prstGeom>
        </p:spPr>
      </p:pic>
      <p:sp>
        <p:nvSpPr>
          <p:cNvPr id="57" name="Parentesi graffa chiusa 56"/>
          <p:cNvSpPr/>
          <p:nvPr/>
        </p:nvSpPr>
        <p:spPr>
          <a:xfrm>
            <a:off x="8263289" y="4527314"/>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7713945" y="1895354"/>
            <a:ext cx="2304571" cy="338554"/>
          </a:xfrm>
          <a:prstGeom prst="rect">
            <a:avLst/>
          </a:prstGeom>
          <a:noFill/>
        </p:spPr>
        <p:txBody>
          <a:bodyPr wrap="square" rtlCol="0">
            <a:spAutoFit/>
          </a:bodyPr>
          <a:lstStyle/>
          <a:p>
            <a:r>
              <a:rPr lang="en-US" sz="1600" b="1" dirty="0" smtClean="0">
                <a:solidFill>
                  <a:srgbClr val="FF0000"/>
                </a:solidFill>
              </a:rPr>
              <a:t>LINAC BEAM DYNAMICS</a:t>
            </a:r>
            <a:endParaRPr lang="en-US" sz="1600" b="1" dirty="0">
              <a:solidFill>
                <a:srgbClr val="FF0000"/>
              </a:solidFill>
            </a:endParaRPr>
          </a:p>
        </p:txBody>
      </p:sp>
      <p:sp>
        <p:nvSpPr>
          <p:cNvPr id="59" name="CasellaDiTesto 58"/>
          <p:cNvSpPr txBox="1"/>
          <p:nvPr/>
        </p:nvSpPr>
        <p:spPr>
          <a:xfrm rot="16200000">
            <a:off x="7576603" y="5265149"/>
            <a:ext cx="2636300" cy="584775"/>
          </a:xfrm>
          <a:prstGeom prst="rect">
            <a:avLst/>
          </a:prstGeom>
          <a:noFill/>
        </p:spPr>
        <p:txBody>
          <a:bodyPr wrap="square" rtlCol="0">
            <a:spAutoFit/>
          </a:bodyPr>
          <a:lstStyle/>
          <a:p>
            <a:pPr algn="ctr"/>
            <a:r>
              <a:rPr lang="en-US" sz="1600" b="1" dirty="0" smtClean="0">
                <a:solidFill>
                  <a:srgbClr val="FF0000"/>
                </a:solidFill>
              </a:rPr>
              <a:t>LINAC COMPONENTS AND TECHNOLOGY</a:t>
            </a:r>
            <a:endParaRPr lang="en-US" sz="1600" b="1" dirty="0">
              <a:solidFill>
                <a:srgbClr val="FF0000"/>
              </a:solidFill>
            </a:endParaRPr>
          </a:p>
        </p:txBody>
      </p:sp>
      <p:sp>
        <p:nvSpPr>
          <p:cNvPr id="60" name="Parentesi graffa chiusa 59"/>
          <p:cNvSpPr/>
          <p:nvPr/>
        </p:nvSpPr>
        <p:spPr>
          <a:xfrm>
            <a:off x="8198926" y="966455"/>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7291434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1475131" y="-11585"/>
            <a:ext cx="6065583" cy="523220"/>
          </a:xfrm>
          <a:prstGeom prst="rect">
            <a:avLst/>
          </a:prstGeom>
          <a:noFill/>
        </p:spPr>
        <p:txBody>
          <a:bodyPr wrap="square" rtlCol="0">
            <a:spAutoFit/>
          </a:bodyPr>
          <a:lstStyle/>
          <a:p>
            <a:r>
              <a:rPr lang="en-US" sz="2800" b="1" dirty="0" smtClean="0"/>
              <a:t>ELECTRON SOURCES: RF PHOTO-GUNS</a:t>
            </a:r>
            <a:endParaRPr lang="en-US" sz="2800" b="1" dirty="0"/>
          </a:p>
        </p:txBody>
      </p:sp>
      <p:sp>
        <p:nvSpPr>
          <p:cNvPr id="2" name="Rettangolo 1"/>
          <p:cNvSpPr/>
          <p:nvPr/>
        </p:nvSpPr>
        <p:spPr>
          <a:xfrm>
            <a:off x="9362" y="457272"/>
            <a:ext cx="5654246" cy="2154436"/>
          </a:xfrm>
          <a:prstGeom prst="rect">
            <a:avLst/>
          </a:prstGeom>
        </p:spPr>
        <p:txBody>
          <a:bodyPr wrap="square">
            <a:spAutoFit/>
          </a:bodyPr>
          <a:lstStyle/>
          <a:p>
            <a:pPr algn="just"/>
            <a:r>
              <a:rPr lang="en-US" sz="1400" b="1" dirty="0" smtClean="0"/>
              <a:t>RF </a:t>
            </a:r>
            <a:r>
              <a:rPr lang="en-US" sz="1400" b="1" dirty="0"/>
              <a:t>guns are used in the first stage of electron beam generation </a:t>
            </a:r>
            <a:r>
              <a:rPr lang="en-US" sz="1400" b="1" dirty="0" smtClean="0"/>
              <a:t>in FEL </a:t>
            </a:r>
            <a:r>
              <a:rPr lang="en-US" sz="1400" dirty="0" smtClean="0"/>
              <a:t>and </a:t>
            </a:r>
            <a:r>
              <a:rPr lang="en-US" sz="1400" dirty="0"/>
              <a:t>acceleration. </a:t>
            </a:r>
          </a:p>
          <a:p>
            <a:pPr algn="just"/>
            <a:endParaRPr lang="en-US" sz="800" dirty="0" smtClean="0"/>
          </a:p>
          <a:p>
            <a:pPr marL="285750" indent="-285750" algn="just">
              <a:buFont typeface="Arial" pitchFamily="34" charset="0"/>
              <a:buChar char="•"/>
            </a:pPr>
            <a:r>
              <a:rPr lang="en-US" sz="1400" dirty="0" smtClean="0"/>
              <a:t>Multi cell: typically 2-3 cells</a:t>
            </a:r>
          </a:p>
          <a:p>
            <a:pPr marL="285750" indent="-285750" algn="just">
              <a:buFont typeface="Arial" pitchFamily="34" charset="0"/>
              <a:buChar char="•"/>
            </a:pPr>
            <a:r>
              <a:rPr lang="en-US" sz="1400" dirty="0" smtClean="0"/>
              <a:t>SW </a:t>
            </a:r>
            <a:r>
              <a:rPr lang="en-US" sz="1400" dirty="0" smtClean="0">
                <a:sym typeface="Symbol"/>
              </a:rPr>
              <a:t> </a:t>
            </a:r>
            <a:r>
              <a:rPr lang="en-US" sz="1400" dirty="0" smtClean="0"/>
              <a:t>mode </a:t>
            </a:r>
            <a:r>
              <a:rPr lang="en-US" sz="1400" dirty="0"/>
              <a:t>cavities </a:t>
            </a:r>
          </a:p>
          <a:p>
            <a:pPr marL="285750" indent="-285750" algn="just">
              <a:buFont typeface="Arial" pitchFamily="34" charset="0"/>
              <a:buChar char="•"/>
            </a:pPr>
            <a:r>
              <a:rPr lang="en-US" sz="1400" dirty="0" smtClean="0"/>
              <a:t>operate </a:t>
            </a:r>
            <a:r>
              <a:rPr lang="en-US" sz="1400" dirty="0"/>
              <a:t>in the range of </a:t>
            </a:r>
            <a:r>
              <a:rPr lang="en-US" sz="1400" dirty="0" smtClean="0"/>
              <a:t>60-120 </a:t>
            </a:r>
            <a:r>
              <a:rPr lang="en-US" sz="1400" dirty="0"/>
              <a:t>MV/m </a:t>
            </a:r>
            <a:r>
              <a:rPr lang="en-US" sz="1400" dirty="0" smtClean="0"/>
              <a:t>cathode peak </a:t>
            </a:r>
            <a:r>
              <a:rPr lang="en-US" sz="1400" dirty="0"/>
              <a:t>accelerating </a:t>
            </a:r>
            <a:r>
              <a:rPr lang="en-US" sz="1400" dirty="0" smtClean="0"/>
              <a:t>field with up to 10 MW input power. </a:t>
            </a:r>
          </a:p>
          <a:p>
            <a:pPr marL="285750" indent="-285750" algn="just">
              <a:buFont typeface="Arial" pitchFamily="34" charset="0"/>
              <a:buChar char="•"/>
            </a:pPr>
            <a:r>
              <a:rPr lang="en-US" sz="1400" dirty="0" smtClean="0"/>
              <a:t>Typically in </a:t>
            </a:r>
            <a:r>
              <a:rPr lang="en-US" sz="1400" dirty="0"/>
              <a:t>L-band- S-band </a:t>
            </a:r>
            <a:r>
              <a:rPr lang="en-US" sz="1400" dirty="0" smtClean="0"/>
              <a:t>(1-3 GHz) at 10-100 Hz.</a:t>
            </a:r>
          </a:p>
          <a:p>
            <a:pPr marL="285750" indent="-285750" algn="just">
              <a:buFont typeface="Arial" pitchFamily="34" charset="0"/>
              <a:buChar char="•"/>
            </a:pPr>
            <a:r>
              <a:rPr lang="en-US" sz="1400" dirty="0" smtClean="0"/>
              <a:t>Single or multi bunch (L-band)</a:t>
            </a:r>
          </a:p>
          <a:p>
            <a:pPr marL="285750" indent="-285750" algn="just">
              <a:buFont typeface="Arial" pitchFamily="34" charset="0"/>
              <a:buChar char="•"/>
            </a:pPr>
            <a:r>
              <a:rPr lang="en-US" sz="1400" dirty="0" smtClean="0"/>
              <a:t>Different type of cathodes (copper,…)</a:t>
            </a:r>
          </a:p>
        </p:txBody>
      </p:sp>
      <p:sp>
        <p:nvSpPr>
          <p:cNvPr id="4" name="Rettangolo 3"/>
          <p:cNvSpPr/>
          <p:nvPr/>
        </p:nvSpPr>
        <p:spPr>
          <a:xfrm>
            <a:off x="9362" y="5012402"/>
            <a:ext cx="2407527" cy="1600438"/>
          </a:xfrm>
          <a:prstGeom prst="rect">
            <a:avLst/>
          </a:prstGeom>
        </p:spPr>
        <p:txBody>
          <a:bodyPr wrap="square">
            <a:spAutoFit/>
          </a:bodyPr>
          <a:lstStyle/>
          <a:p>
            <a:pPr algn="just"/>
            <a:r>
              <a:rPr lang="en-GB" sz="1400" dirty="0"/>
              <a:t>The electrons are emitted on the </a:t>
            </a:r>
            <a:r>
              <a:rPr lang="en-GB" sz="1400" b="1" dirty="0"/>
              <a:t>cathode</a:t>
            </a:r>
            <a:r>
              <a:rPr lang="en-GB" sz="1400" dirty="0"/>
              <a:t> through a laser that hit the </a:t>
            </a:r>
            <a:r>
              <a:rPr lang="en-GB" sz="1400" dirty="0" smtClean="0"/>
              <a:t>surface. They are </a:t>
            </a:r>
            <a:r>
              <a:rPr lang="en-GB" sz="1400" dirty="0"/>
              <a:t>then accelerated trough the electric field that has a longitudinal component on </a:t>
            </a:r>
            <a:r>
              <a:rPr lang="en-GB" sz="1400" dirty="0" smtClean="0"/>
              <a:t>axis TM</a:t>
            </a:r>
            <a:r>
              <a:rPr lang="en-GB" sz="1400" baseline="-25000" dirty="0" smtClean="0"/>
              <a:t>010</a:t>
            </a:r>
            <a:r>
              <a:rPr lang="en-GB" sz="1400" dirty="0" smtClean="0"/>
              <a:t>.</a:t>
            </a:r>
            <a:endParaRPr lang="en-US" sz="1400" dirty="0"/>
          </a:p>
        </p:txBody>
      </p:sp>
      <p:pic>
        <p:nvPicPr>
          <p:cNvPr id="5" name="Picture 4" descr="C:\Users\David\Desktop\ELI\GUN\TEST IN BONN\foto\20151202_153444.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41" t="33286" r="9907" b="25341"/>
          <a:stretch/>
        </p:blipFill>
        <p:spPr bwMode="auto">
          <a:xfrm>
            <a:off x="5728078" y="480279"/>
            <a:ext cx="3346135" cy="280470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497" r="5194"/>
          <a:stretch/>
        </p:blipFill>
        <p:spPr bwMode="auto">
          <a:xfrm>
            <a:off x="115284" y="2662655"/>
            <a:ext cx="4246892" cy="20796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8" name="Connettore 2 7"/>
          <p:cNvCxnSpPr/>
          <p:nvPr/>
        </p:nvCxnSpPr>
        <p:spPr>
          <a:xfrm flipH="1">
            <a:off x="1340876" y="2869714"/>
            <a:ext cx="3375140" cy="968186"/>
          </a:xfrm>
          <a:prstGeom prst="straightConnector1">
            <a:avLst/>
          </a:prstGeom>
          <a:ln w="38100">
            <a:solidFill>
              <a:srgbClr val="FFFF00"/>
            </a:solidFill>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flipV="1">
            <a:off x="1331640" y="3045814"/>
            <a:ext cx="3484085" cy="792086"/>
          </a:xfrm>
          <a:prstGeom prst="straightConnector1">
            <a:avLst/>
          </a:prstGeom>
          <a:ln w="38100">
            <a:solidFill>
              <a:srgbClr val="00B0F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V="1">
            <a:off x="1153955" y="4085691"/>
            <a:ext cx="177685" cy="993154"/>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pic>
        <p:nvPicPr>
          <p:cNvPr id="36" name="Immagine 35"/>
          <p:cNvPicPr>
            <a:picLocks noChangeAspect="1"/>
          </p:cNvPicPr>
          <p:nvPr/>
        </p:nvPicPr>
        <p:blipFill rotWithShape="1">
          <a:blip r:embed="rId4" cstate="print">
            <a:extLst>
              <a:ext uri="{28A0092B-C50C-407E-A947-70E740481C1C}">
                <a14:useLocalDpi xmlns:a14="http://schemas.microsoft.com/office/drawing/2010/main" val="0"/>
              </a:ext>
            </a:extLst>
          </a:blip>
          <a:srcRect l="3018" t="4975" r="5930" b="65801"/>
          <a:stretch/>
        </p:blipFill>
        <p:spPr>
          <a:xfrm>
            <a:off x="5715648" y="5093618"/>
            <a:ext cx="2138141" cy="900106"/>
          </a:xfrm>
          <a:prstGeom prst="rect">
            <a:avLst/>
          </a:prstGeom>
        </p:spPr>
      </p:pic>
      <p:pic>
        <p:nvPicPr>
          <p:cNvPr id="37" name="Immagine 36"/>
          <p:cNvPicPr>
            <a:picLocks noChangeAspect="1"/>
          </p:cNvPicPr>
          <p:nvPr/>
        </p:nvPicPr>
        <p:blipFill rotWithShape="1">
          <a:blip r:embed="rId4" cstate="print">
            <a:extLst>
              <a:ext uri="{28A0092B-C50C-407E-A947-70E740481C1C}">
                <a14:useLocalDpi xmlns:a14="http://schemas.microsoft.com/office/drawing/2010/main" val="0"/>
              </a:ext>
            </a:extLst>
          </a:blip>
          <a:srcRect l="816" t="65766" r="5930" b="4781"/>
          <a:stretch/>
        </p:blipFill>
        <p:spPr>
          <a:xfrm>
            <a:off x="5656690" y="5931880"/>
            <a:ext cx="2256055" cy="934554"/>
          </a:xfrm>
          <a:prstGeom prst="rect">
            <a:avLst/>
          </a:prstGeom>
        </p:spPr>
      </p:pic>
      <p:pic>
        <p:nvPicPr>
          <p:cNvPr id="38" name="Immagine 37"/>
          <p:cNvPicPr>
            <a:picLocks noChangeAspect="1"/>
          </p:cNvPicPr>
          <p:nvPr/>
        </p:nvPicPr>
        <p:blipFill rotWithShape="1">
          <a:blip r:embed="rId5">
            <a:extLst>
              <a:ext uri="{28A0092B-C50C-407E-A947-70E740481C1C}">
                <a14:useLocalDpi xmlns:a14="http://schemas.microsoft.com/office/drawing/2010/main" val="0"/>
              </a:ext>
            </a:extLst>
          </a:blip>
          <a:srcRect l="2823" t="8440" r="10883" b="22647"/>
          <a:stretch/>
        </p:blipFill>
        <p:spPr>
          <a:xfrm>
            <a:off x="5715648" y="3289432"/>
            <a:ext cx="3370997" cy="1795752"/>
          </a:xfrm>
          <a:prstGeom prst="rect">
            <a:avLst/>
          </a:prstGeom>
        </p:spPr>
      </p:pic>
      <p:pic>
        <p:nvPicPr>
          <p:cNvPr id="31746" name="Picture 2"/>
          <p:cNvPicPr>
            <a:picLocks noChangeAspect="1" noChangeArrowheads="1"/>
          </p:cNvPicPr>
          <p:nvPr/>
        </p:nvPicPr>
        <p:blipFill rotWithShape="1">
          <a:blip r:embed="rId6">
            <a:extLst>
              <a:ext uri="{28A0092B-C50C-407E-A947-70E740481C1C}">
                <a14:useLocalDpi xmlns:a14="http://schemas.microsoft.com/office/drawing/2010/main" val="0"/>
              </a:ext>
            </a:extLst>
          </a:blip>
          <a:srcRect l="26027" t="3882" r="32238" b="4092"/>
          <a:stretch/>
        </p:blipFill>
        <p:spPr bwMode="auto">
          <a:xfrm flipH="1">
            <a:off x="3455319" y="3730411"/>
            <a:ext cx="2136441" cy="31360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 name="Connettore 2 15"/>
          <p:cNvCxnSpPr/>
          <p:nvPr/>
        </p:nvCxnSpPr>
        <p:spPr>
          <a:xfrm>
            <a:off x="5289176" y="3998259"/>
            <a:ext cx="968189" cy="358589"/>
          </a:xfrm>
          <a:prstGeom prst="straightConnector1">
            <a:avLst/>
          </a:prstGeom>
          <a:ln w="28575">
            <a:solidFill>
              <a:srgbClr val="00B0F0"/>
            </a:solidFill>
            <a:tailEnd type="arrow"/>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4885765" y="3771916"/>
            <a:ext cx="777842" cy="307777"/>
          </a:xfrm>
          <a:prstGeom prst="rect">
            <a:avLst/>
          </a:prstGeom>
          <a:noFill/>
        </p:spPr>
        <p:txBody>
          <a:bodyPr wrap="none" rtlCol="0">
            <a:spAutoFit/>
          </a:bodyPr>
          <a:lstStyle/>
          <a:p>
            <a:r>
              <a:rPr lang="en-US" sz="1400" dirty="0" smtClean="0"/>
              <a:t>cathode</a:t>
            </a:r>
            <a:endParaRPr lang="en-US" sz="1400" dirty="0"/>
          </a:p>
        </p:txBody>
      </p:sp>
      <p:sp>
        <p:nvSpPr>
          <p:cNvPr id="7" name="Figura a mano libera 6"/>
          <p:cNvSpPr/>
          <p:nvPr/>
        </p:nvSpPr>
        <p:spPr>
          <a:xfrm rot="20558914">
            <a:off x="4561080" y="2414999"/>
            <a:ext cx="309872" cy="403761"/>
          </a:xfrm>
          <a:custGeom>
            <a:avLst/>
            <a:gdLst>
              <a:gd name="connsiteX0" fmla="*/ 0 w 676894"/>
              <a:gd name="connsiteY0" fmla="*/ 427511 h 427511"/>
              <a:gd name="connsiteX1" fmla="*/ 368136 w 676894"/>
              <a:gd name="connsiteY1" fmla="*/ 0 h 427511"/>
              <a:gd name="connsiteX2" fmla="*/ 676894 w 676894"/>
              <a:gd name="connsiteY2" fmla="*/ 403761 h 427511"/>
              <a:gd name="connsiteX3" fmla="*/ 0 w 676894"/>
              <a:gd name="connsiteY3" fmla="*/ 427511 h 427511"/>
              <a:gd name="connsiteX0" fmla="*/ 0 w 676894"/>
              <a:gd name="connsiteY0" fmla="*/ 427604 h 427604"/>
              <a:gd name="connsiteX1" fmla="*/ 368136 w 676894"/>
              <a:gd name="connsiteY1" fmla="*/ 93 h 427604"/>
              <a:gd name="connsiteX2" fmla="*/ 676894 w 676894"/>
              <a:gd name="connsiteY2" fmla="*/ 403854 h 427604"/>
              <a:gd name="connsiteX3" fmla="*/ 0 w 676894"/>
              <a:gd name="connsiteY3" fmla="*/ 427604 h 427604"/>
              <a:gd name="connsiteX0" fmla="*/ 0 w 676894"/>
              <a:gd name="connsiteY0" fmla="*/ 427620 h 427620"/>
              <a:gd name="connsiteX1" fmla="*/ 368136 w 676894"/>
              <a:gd name="connsiteY1" fmla="*/ 109 h 427620"/>
              <a:gd name="connsiteX2" fmla="*/ 676894 w 676894"/>
              <a:gd name="connsiteY2" fmla="*/ 403870 h 427620"/>
              <a:gd name="connsiteX3" fmla="*/ 0 w 676894"/>
              <a:gd name="connsiteY3" fmla="*/ 427620 h 427620"/>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19744"/>
              <a:gd name="connsiteY0" fmla="*/ 397135 h 403865"/>
              <a:gd name="connsiteX1" fmla="*/ 310986 w 619744"/>
              <a:gd name="connsiteY1" fmla="*/ 104 h 403865"/>
              <a:gd name="connsiteX2" fmla="*/ 619744 w 619744"/>
              <a:gd name="connsiteY2" fmla="*/ 403865 h 403865"/>
              <a:gd name="connsiteX3" fmla="*/ 0 w 619744"/>
              <a:gd name="connsiteY3" fmla="*/ 397135 h 403865"/>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31 h 403761"/>
              <a:gd name="connsiteX1" fmla="*/ 310986 w 619744"/>
              <a:gd name="connsiteY1" fmla="*/ 0 h 403761"/>
              <a:gd name="connsiteX2" fmla="*/ 619744 w 619744"/>
              <a:gd name="connsiteY2" fmla="*/ 403761 h 403761"/>
              <a:gd name="connsiteX3" fmla="*/ 0 w 619744"/>
              <a:gd name="connsiteY3" fmla="*/ 397031 h 403761"/>
            </a:gdLst>
            <a:ahLst/>
            <a:cxnLst>
              <a:cxn ang="0">
                <a:pos x="connsiteX0" y="connsiteY0"/>
              </a:cxn>
              <a:cxn ang="0">
                <a:pos x="connsiteX1" y="connsiteY1"/>
              </a:cxn>
              <a:cxn ang="0">
                <a:pos x="connsiteX2" y="connsiteY2"/>
              </a:cxn>
              <a:cxn ang="0">
                <a:pos x="connsiteX3" y="connsiteY3"/>
              </a:cxn>
            </a:cxnLst>
            <a:rect l="l" t="t" r="r" b="b"/>
            <a:pathLst>
              <a:path w="619744" h="403761">
                <a:moveTo>
                  <a:pt x="0" y="397031"/>
                </a:moveTo>
                <a:cubicBezTo>
                  <a:pt x="191292" y="399307"/>
                  <a:pt x="138744" y="9154"/>
                  <a:pt x="310986" y="0"/>
                </a:cubicBezTo>
                <a:cubicBezTo>
                  <a:pt x="463435" y="5047"/>
                  <a:pt x="471105" y="398714"/>
                  <a:pt x="619744" y="403761"/>
                </a:cubicBezTo>
                <a:cubicBezTo>
                  <a:pt x="378873" y="400248"/>
                  <a:pt x="225631" y="389114"/>
                  <a:pt x="0" y="397031"/>
                </a:cubicBezTo>
                <a:close/>
              </a:path>
            </a:pathLst>
          </a:cu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igura a mano libera 16"/>
          <p:cNvSpPr/>
          <p:nvPr/>
        </p:nvSpPr>
        <p:spPr>
          <a:xfrm rot="20558914">
            <a:off x="1232594" y="3397119"/>
            <a:ext cx="309872" cy="403761"/>
          </a:xfrm>
          <a:custGeom>
            <a:avLst/>
            <a:gdLst>
              <a:gd name="connsiteX0" fmla="*/ 0 w 676894"/>
              <a:gd name="connsiteY0" fmla="*/ 427511 h 427511"/>
              <a:gd name="connsiteX1" fmla="*/ 368136 w 676894"/>
              <a:gd name="connsiteY1" fmla="*/ 0 h 427511"/>
              <a:gd name="connsiteX2" fmla="*/ 676894 w 676894"/>
              <a:gd name="connsiteY2" fmla="*/ 403761 h 427511"/>
              <a:gd name="connsiteX3" fmla="*/ 0 w 676894"/>
              <a:gd name="connsiteY3" fmla="*/ 427511 h 427511"/>
              <a:gd name="connsiteX0" fmla="*/ 0 w 676894"/>
              <a:gd name="connsiteY0" fmla="*/ 427604 h 427604"/>
              <a:gd name="connsiteX1" fmla="*/ 368136 w 676894"/>
              <a:gd name="connsiteY1" fmla="*/ 93 h 427604"/>
              <a:gd name="connsiteX2" fmla="*/ 676894 w 676894"/>
              <a:gd name="connsiteY2" fmla="*/ 403854 h 427604"/>
              <a:gd name="connsiteX3" fmla="*/ 0 w 676894"/>
              <a:gd name="connsiteY3" fmla="*/ 427604 h 427604"/>
              <a:gd name="connsiteX0" fmla="*/ 0 w 676894"/>
              <a:gd name="connsiteY0" fmla="*/ 427620 h 427620"/>
              <a:gd name="connsiteX1" fmla="*/ 368136 w 676894"/>
              <a:gd name="connsiteY1" fmla="*/ 109 h 427620"/>
              <a:gd name="connsiteX2" fmla="*/ 676894 w 676894"/>
              <a:gd name="connsiteY2" fmla="*/ 403870 h 427620"/>
              <a:gd name="connsiteX3" fmla="*/ 0 w 676894"/>
              <a:gd name="connsiteY3" fmla="*/ 427620 h 427620"/>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76894"/>
              <a:gd name="connsiteY0" fmla="*/ 427605 h 427605"/>
              <a:gd name="connsiteX1" fmla="*/ 368136 w 676894"/>
              <a:gd name="connsiteY1" fmla="*/ 94 h 427605"/>
              <a:gd name="connsiteX2" fmla="*/ 676894 w 676894"/>
              <a:gd name="connsiteY2" fmla="*/ 403855 h 427605"/>
              <a:gd name="connsiteX3" fmla="*/ 0 w 676894"/>
              <a:gd name="connsiteY3" fmla="*/ 427605 h 427605"/>
              <a:gd name="connsiteX0" fmla="*/ 0 w 619744"/>
              <a:gd name="connsiteY0" fmla="*/ 397135 h 403865"/>
              <a:gd name="connsiteX1" fmla="*/ 310986 w 619744"/>
              <a:gd name="connsiteY1" fmla="*/ 104 h 403865"/>
              <a:gd name="connsiteX2" fmla="*/ 619744 w 619744"/>
              <a:gd name="connsiteY2" fmla="*/ 403865 h 403865"/>
              <a:gd name="connsiteX3" fmla="*/ 0 w 619744"/>
              <a:gd name="connsiteY3" fmla="*/ 397135 h 403865"/>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99 h 403829"/>
              <a:gd name="connsiteX1" fmla="*/ 310986 w 619744"/>
              <a:gd name="connsiteY1" fmla="*/ 68 h 403829"/>
              <a:gd name="connsiteX2" fmla="*/ 619744 w 619744"/>
              <a:gd name="connsiteY2" fmla="*/ 403829 h 403829"/>
              <a:gd name="connsiteX3" fmla="*/ 0 w 619744"/>
              <a:gd name="connsiteY3" fmla="*/ 397099 h 403829"/>
              <a:gd name="connsiteX0" fmla="*/ 0 w 619744"/>
              <a:gd name="connsiteY0" fmla="*/ 397031 h 403761"/>
              <a:gd name="connsiteX1" fmla="*/ 310986 w 619744"/>
              <a:gd name="connsiteY1" fmla="*/ 0 h 403761"/>
              <a:gd name="connsiteX2" fmla="*/ 619744 w 619744"/>
              <a:gd name="connsiteY2" fmla="*/ 403761 h 403761"/>
              <a:gd name="connsiteX3" fmla="*/ 0 w 619744"/>
              <a:gd name="connsiteY3" fmla="*/ 397031 h 403761"/>
            </a:gdLst>
            <a:ahLst/>
            <a:cxnLst>
              <a:cxn ang="0">
                <a:pos x="connsiteX0" y="connsiteY0"/>
              </a:cxn>
              <a:cxn ang="0">
                <a:pos x="connsiteX1" y="connsiteY1"/>
              </a:cxn>
              <a:cxn ang="0">
                <a:pos x="connsiteX2" y="connsiteY2"/>
              </a:cxn>
              <a:cxn ang="0">
                <a:pos x="connsiteX3" y="connsiteY3"/>
              </a:cxn>
            </a:cxnLst>
            <a:rect l="l" t="t" r="r" b="b"/>
            <a:pathLst>
              <a:path w="619744" h="403761">
                <a:moveTo>
                  <a:pt x="0" y="397031"/>
                </a:moveTo>
                <a:cubicBezTo>
                  <a:pt x="191292" y="399307"/>
                  <a:pt x="138744" y="9154"/>
                  <a:pt x="310986" y="0"/>
                </a:cubicBezTo>
                <a:cubicBezTo>
                  <a:pt x="463435" y="5047"/>
                  <a:pt x="471105" y="398714"/>
                  <a:pt x="619744" y="403761"/>
                </a:cubicBezTo>
                <a:cubicBezTo>
                  <a:pt x="378873" y="400248"/>
                  <a:pt x="225631" y="389114"/>
                  <a:pt x="0" y="397031"/>
                </a:cubicBezTo>
                <a:close/>
              </a:path>
            </a:pathLst>
          </a:cu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207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1" nodeType="clickEffect">
                                  <p:stCondLst>
                                    <p:cond delay="0"/>
                                  </p:stCondLst>
                                  <p:childTnLst>
                                    <p:animMotion origin="layout" path="M 5E-6 3.25237E-6 L -0.37796 0.14989 " pathEditMode="relative" rAng="0" ptsTypes="AA">
                                      <p:cBhvr>
                                        <p:cTn id="14" dur="2000" fill="hold"/>
                                        <p:tgtEl>
                                          <p:spTgt spid="7"/>
                                        </p:tgtEl>
                                        <p:attrNameLst>
                                          <p:attrName>ppt_x</p:attrName>
                                          <p:attrName>ppt_y</p:attrName>
                                        </p:attrNameLst>
                                      </p:cBhvr>
                                      <p:rCtr x="-18906" y="7495"/>
                                    </p:animMotion>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1" nodeType="clickEffect">
                                  <p:stCondLst>
                                    <p:cond delay="0"/>
                                  </p:stCondLst>
                                  <p:childTnLst>
                                    <p:animMotion origin="layout" path="M -3.61111E-6 -2.65325E-6 L 0.37796 -0.11913 " pathEditMode="relative" rAng="0" ptsTypes="AA">
                                      <p:cBhvr>
                                        <p:cTn id="34" dur="2000" fill="hold"/>
                                        <p:tgtEl>
                                          <p:spTgt spid="17"/>
                                        </p:tgtEl>
                                        <p:attrNameLst>
                                          <p:attrName>ppt_x</p:attrName>
                                          <p:attrName>ppt_y</p:attrName>
                                        </p:attrNameLst>
                                      </p:cBhvr>
                                      <p:rCtr x="18889" y="-5968"/>
                                    </p:animMotion>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1746"/>
                                        </p:tgtEl>
                                        <p:attrNameLst>
                                          <p:attrName>style.visibility</p:attrName>
                                        </p:attrNameLst>
                                      </p:cBhvr>
                                      <p:to>
                                        <p:strVal val="visible"/>
                                      </p:to>
                                    </p:set>
                                    <p:animEffect transition="in" filter="fade">
                                      <p:cBhvr>
                                        <p:cTn id="39" dur="500"/>
                                        <p:tgtEl>
                                          <p:spTgt spid="31746"/>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10" presetClass="entr" presetSubtype="0" fill="hold" nodeType="withEffect">
                                  <p:stCondLst>
                                    <p:cond delay="0"/>
                                  </p:stCondLst>
                                  <p:childTnLst>
                                    <p:set>
                                      <p:cBhvr>
                                        <p:cTn id="47" dur="1" fill="hold">
                                          <p:stCondLst>
                                            <p:cond delay="0"/>
                                          </p:stCondLst>
                                        </p:cTn>
                                        <p:tgtEl>
                                          <p:spTgt spid="38"/>
                                        </p:tgtEl>
                                        <p:attrNameLst>
                                          <p:attrName>style.visibility</p:attrName>
                                        </p:attrNameLst>
                                      </p:cBhvr>
                                      <p:to>
                                        <p:strVal val="visible"/>
                                      </p:to>
                                    </p:set>
                                    <p:animEffect transition="in" filter="fade">
                                      <p:cBhvr>
                                        <p:cTn id="48" dur="500"/>
                                        <p:tgtEl>
                                          <p:spTgt spid="38"/>
                                        </p:tgtEl>
                                      </p:cBhvr>
                                    </p:animEffect>
                                  </p:childTnLst>
                                </p:cTn>
                              </p:par>
                              <p:par>
                                <p:cTn id="49" presetID="10" presetClass="entr" presetSubtype="0" fill="hold" nodeType="withEffect">
                                  <p:stCondLst>
                                    <p:cond delay="0"/>
                                  </p:stCondLst>
                                  <p:childTnLst>
                                    <p:set>
                                      <p:cBhvr>
                                        <p:cTn id="50" dur="1" fill="hold">
                                          <p:stCondLst>
                                            <p:cond delay="0"/>
                                          </p:stCondLst>
                                        </p:cTn>
                                        <p:tgtEl>
                                          <p:spTgt spid="36"/>
                                        </p:tgtEl>
                                        <p:attrNameLst>
                                          <p:attrName>style.visibility</p:attrName>
                                        </p:attrNameLst>
                                      </p:cBhvr>
                                      <p:to>
                                        <p:strVal val="visible"/>
                                      </p:to>
                                    </p:set>
                                    <p:animEffect transition="in" filter="fade">
                                      <p:cBhvr>
                                        <p:cTn id="51" dur="500"/>
                                        <p:tgtEl>
                                          <p:spTgt spid="36"/>
                                        </p:tgtEl>
                                      </p:cBhvr>
                                    </p:animEffect>
                                  </p:childTnLst>
                                </p:cTn>
                              </p:par>
                              <p:par>
                                <p:cTn id="52" presetID="10" presetClass="entr" presetSubtype="0" fill="hold" nodeType="withEffect">
                                  <p:stCondLst>
                                    <p:cond delay="0"/>
                                  </p:stCondLst>
                                  <p:childTnLst>
                                    <p:set>
                                      <p:cBhvr>
                                        <p:cTn id="53" dur="1" fill="hold">
                                          <p:stCondLst>
                                            <p:cond delay="0"/>
                                          </p:stCondLst>
                                        </p:cTn>
                                        <p:tgtEl>
                                          <p:spTgt spid="37"/>
                                        </p:tgtEl>
                                        <p:attrNameLst>
                                          <p:attrName>style.visibility</p:attrName>
                                        </p:attrNameLst>
                                      </p:cBhvr>
                                      <p:to>
                                        <p:strVal val="visible"/>
                                      </p:to>
                                    </p:set>
                                    <p:animEffect transition="in" filter="fade">
                                      <p:cBhvr>
                                        <p:cTn id="5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7" grpId="0" animBg="1"/>
      <p:bldP spid="7" grpId="1" animBg="1"/>
      <p:bldP spid="17" grpId="0" animBg="1"/>
      <p:bldP spid="17" grpId="1"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192921" y="24179"/>
            <a:ext cx="4521030" cy="523220"/>
          </a:xfrm>
          <a:prstGeom prst="rect">
            <a:avLst/>
          </a:prstGeom>
          <a:noFill/>
        </p:spPr>
        <p:txBody>
          <a:bodyPr wrap="square" rtlCol="0">
            <a:spAutoFit/>
          </a:bodyPr>
          <a:lstStyle/>
          <a:p>
            <a:r>
              <a:rPr lang="en-US" sz="2800" b="1" dirty="0" smtClean="0"/>
              <a:t>RF PHOTO-GUNS: EXAMPLES</a:t>
            </a:r>
            <a:endParaRPr lang="en-US" sz="2800" b="1" dirty="0"/>
          </a:p>
        </p:txBody>
      </p:sp>
      <p:sp>
        <p:nvSpPr>
          <p:cNvPr id="2" name="Rettangolo 1"/>
          <p:cNvSpPr/>
          <p:nvPr/>
        </p:nvSpPr>
        <p:spPr>
          <a:xfrm>
            <a:off x="1835620" y="1024195"/>
            <a:ext cx="2132352" cy="1785104"/>
          </a:xfrm>
          <a:prstGeom prst="rect">
            <a:avLst/>
          </a:prstGeom>
        </p:spPr>
        <p:txBody>
          <a:bodyPr wrap="square">
            <a:spAutoFit/>
          </a:bodyPr>
          <a:lstStyle/>
          <a:p>
            <a:pPr algn="ctr"/>
            <a:r>
              <a:rPr lang="en-US" sz="1400" b="1" dirty="0" smtClean="0"/>
              <a:t>LCLS </a:t>
            </a:r>
          </a:p>
          <a:p>
            <a:r>
              <a:rPr lang="en-US" sz="1200" dirty="0" smtClean="0"/>
              <a:t>Frequency </a:t>
            </a:r>
            <a:r>
              <a:rPr lang="en-US" sz="1200" dirty="0"/>
              <a:t>= 2,856 MHz </a:t>
            </a:r>
          </a:p>
          <a:p>
            <a:r>
              <a:rPr lang="en-US" sz="1200" dirty="0"/>
              <a:t>Gradient = 120 MV/m </a:t>
            </a:r>
          </a:p>
          <a:p>
            <a:r>
              <a:rPr lang="en-US" sz="1200" dirty="0"/>
              <a:t>Exit energy = 6 </a:t>
            </a:r>
            <a:r>
              <a:rPr lang="en-US" sz="1200" dirty="0" smtClean="0"/>
              <a:t>MeV</a:t>
            </a:r>
            <a:endParaRPr lang="en-US" sz="1200" dirty="0"/>
          </a:p>
          <a:p>
            <a:r>
              <a:rPr lang="en-US" sz="1200" dirty="0"/>
              <a:t>Copper </a:t>
            </a:r>
            <a:r>
              <a:rPr lang="en-US" sz="1200" dirty="0" smtClean="0"/>
              <a:t>photocathode</a:t>
            </a:r>
          </a:p>
          <a:p>
            <a:r>
              <a:rPr lang="en-US" sz="1200" dirty="0"/>
              <a:t>RF pulse length </a:t>
            </a:r>
            <a:r>
              <a:rPr lang="en-US" sz="1200" dirty="0" smtClean="0">
                <a:sym typeface="Symbol"/>
              </a:rPr>
              <a:t>2 </a:t>
            </a:r>
            <a:r>
              <a:rPr lang="en-US" sz="1200" dirty="0">
                <a:sym typeface="Symbol"/>
              </a:rPr>
              <a:t></a:t>
            </a:r>
            <a:r>
              <a:rPr lang="en-US" sz="1200" dirty="0" smtClean="0">
                <a:sym typeface="Symbol"/>
              </a:rPr>
              <a:t>s</a:t>
            </a:r>
            <a:r>
              <a:rPr lang="en-US" sz="1200" dirty="0" smtClean="0"/>
              <a:t> </a:t>
            </a:r>
            <a:endParaRPr lang="en-US" sz="1200" dirty="0"/>
          </a:p>
          <a:p>
            <a:r>
              <a:rPr lang="en-US" sz="1200" dirty="0"/>
              <a:t>Bunch repetition rate = 120 Hz </a:t>
            </a:r>
          </a:p>
          <a:p>
            <a:r>
              <a:rPr lang="en-US" sz="1200" dirty="0"/>
              <a:t>Norm. </a:t>
            </a:r>
            <a:r>
              <a:rPr lang="en-US" sz="1200" dirty="0" err="1"/>
              <a:t>rms</a:t>
            </a:r>
            <a:r>
              <a:rPr lang="en-US" sz="1200" dirty="0"/>
              <a:t> </a:t>
            </a:r>
            <a:r>
              <a:rPr lang="en-US" sz="1200" dirty="0" err="1"/>
              <a:t>emittance</a:t>
            </a:r>
            <a:r>
              <a:rPr lang="en-US" sz="1200" dirty="0"/>
              <a:t> </a:t>
            </a:r>
          </a:p>
          <a:p>
            <a:r>
              <a:rPr lang="en-US" sz="1200" dirty="0" smtClean="0"/>
              <a:t>0.4 </a:t>
            </a:r>
            <a:r>
              <a:rPr lang="en-US" sz="1200" dirty="0" err="1" smtClean="0"/>
              <a:t>mm</a:t>
            </a:r>
            <a:r>
              <a:rPr lang="en-US" sz="1200" dirty="0" err="1" smtClean="0">
                <a:sym typeface="Symbol"/>
              </a:rPr>
              <a:t></a:t>
            </a:r>
            <a:r>
              <a:rPr lang="en-US" sz="1200" dirty="0" err="1" smtClean="0"/>
              <a:t>mrad</a:t>
            </a:r>
            <a:r>
              <a:rPr lang="en-US" sz="1200" dirty="0" smtClean="0"/>
              <a:t> </a:t>
            </a:r>
            <a:r>
              <a:rPr lang="en-US" sz="1200" dirty="0"/>
              <a:t>at 250 </a:t>
            </a:r>
            <a:r>
              <a:rPr lang="en-US" sz="1200" dirty="0" err="1"/>
              <a:t>pC</a:t>
            </a:r>
            <a:r>
              <a:rPr lang="en-US" sz="1200" dirty="0"/>
              <a:t> </a:t>
            </a:r>
          </a:p>
        </p:txBody>
      </p:sp>
      <p:pic>
        <p:nvPicPr>
          <p:cNvPr id="32774"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60199" y="1057374"/>
            <a:ext cx="2062026" cy="2751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75" name="Picture 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53425" y="4047372"/>
            <a:ext cx="3757701" cy="25292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tangolo 3"/>
          <p:cNvSpPr/>
          <p:nvPr/>
        </p:nvSpPr>
        <p:spPr>
          <a:xfrm>
            <a:off x="4845769" y="1196690"/>
            <a:ext cx="1975757" cy="2154436"/>
          </a:xfrm>
          <a:prstGeom prst="rect">
            <a:avLst/>
          </a:prstGeom>
        </p:spPr>
        <p:txBody>
          <a:bodyPr wrap="square">
            <a:spAutoFit/>
          </a:bodyPr>
          <a:lstStyle/>
          <a:p>
            <a:pPr algn="ctr"/>
            <a:r>
              <a:rPr lang="en-US" sz="1400" b="1" dirty="0" smtClean="0"/>
              <a:t>PITZ </a:t>
            </a:r>
            <a:r>
              <a:rPr lang="en-US" sz="1400" b="1" dirty="0"/>
              <a:t>L-band Gun </a:t>
            </a:r>
          </a:p>
          <a:p>
            <a:r>
              <a:rPr lang="en-US" sz="1200" dirty="0"/>
              <a:t>Frequency = 1,300 MHz </a:t>
            </a:r>
          </a:p>
          <a:p>
            <a:r>
              <a:rPr lang="en-US" sz="1200" dirty="0"/>
              <a:t>Gradient = up to 60 MV/m </a:t>
            </a:r>
          </a:p>
          <a:p>
            <a:r>
              <a:rPr lang="en-US" sz="1200" dirty="0"/>
              <a:t>Exit energy = 6.5 MeV </a:t>
            </a:r>
            <a:endParaRPr lang="en-US" sz="1200" dirty="0" smtClean="0"/>
          </a:p>
          <a:p>
            <a:r>
              <a:rPr lang="en-US" sz="1200" dirty="0" smtClean="0"/>
              <a:t>Rep. rate 10 Hz</a:t>
            </a:r>
            <a:endParaRPr lang="en-US" sz="1200" dirty="0"/>
          </a:p>
          <a:p>
            <a:r>
              <a:rPr lang="en-US" sz="1200" dirty="0"/>
              <a:t>Cs</a:t>
            </a:r>
            <a:r>
              <a:rPr lang="en-US" sz="1200" baseline="-25000" dirty="0"/>
              <a:t>2</a:t>
            </a:r>
            <a:r>
              <a:rPr lang="en-US" sz="1200" dirty="0"/>
              <a:t>Te </a:t>
            </a:r>
            <a:r>
              <a:rPr lang="en-US" sz="1200" dirty="0" smtClean="0"/>
              <a:t>photocathode</a:t>
            </a:r>
          </a:p>
          <a:p>
            <a:r>
              <a:rPr lang="en-US" sz="1200" dirty="0" smtClean="0"/>
              <a:t>RF pulse length </a:t>
            </a:r>
            <a:r>
              <a:rPr lang="en-US" sz="1200" dirty="0" smtClean="0">
                <a:sym typeface="Symbol"/>
              </a:rPr>
              <a:t>1 </a:t>
            </a:r>
            <a:r>
              <a:rPr lang="en-US" sz="1200" dirty="0" err="1" smtClean="0">
                <a:sym typeface="Symbol"/>
              </a:rPr>
              <a:t>ms</a:t>
            </a:r>
            <a:endParaRPr lang="en-US" sz="1200" dirty="0"/>
          </a:p>
          <a:p>
            <a:r>
              <a:rPr lang="en-US" sz="1200" dirty="0"/>
              <a:t>800 bunches per </a:t>
            </a:r>
            <a:r>
              <a:rPr lang="en-US" sz="1200" dirty="0" err="1"/>
              <a:t>macropulse</a:t>
            </a:r>
            <a:r>
              <a:rPr lang="en-US" sz="1200" dirty="0"/>
              <a:t> </a:t>
            </a:r>
          </a:p>
          <a:p>
            <a:r>
              <a:rPr lang="en-US" sz="1200" dirty="0"/>
              <a:t>Normalized </a:t>
            </a:r>
            <a:r>
              <a:rPr lang="en-US" sz="1200" dirty="0" err="1"/>
              <a:t>rms</a:t>
            </a:r>
            <a:r>
              <a:rPr lang="en-US" sz="1200" dirty="0"/>
              <a:t> </a:t>
            </a:r>
            <a:r>
              <a:rPr lang="en-US" sz="1200" dirty="0" err="1"/>
              <a:t>emittance</a:t>
            </a:r>
            <a:r>
              <a:rPr lang="en-US" sz="1200" dirty="0"/>
              <a:t> </a:t>
            </a:r>
          </a:p>
          <a:p>
            <a:r>
              <a:rPr lang="en-US" sz="1200" dirty="0"/>
              <a:t>1 </a:t>
            </a:r>
            <a:r>
              <a:rPr lang="en-US" sz="1200" dirty="0" err="1"/>
              <a:t>nC</a:t>
            </a:r>
            <a:r>
              <a:rPr lang="en-US" sz="1200" dirty="0"/>
              <a:t> 0.70 </a:t>
            </a:r>
            <a:r>
              <a:rPr lang="en-US" sz="1200" dirty="0" err="1" smtClean="0"/>
              <a:t>mm</a:t>
            </a:r>
            <a:r>
              <a:rPr lang="en-US" sz="1200" dirty="0" err="1" smtClean="0">
                <a:sym typeface="Symbol"/>
              </a:rPr>
              <a:t></a:t>
            </a:r>
            <a:r>
              <a:rPr lang="en-US" sz="1200" dirty="0" err="1" smtClean="0"/>
              <a:t>mrad</a:t>
            </a:r>
            <a:endParaRPr lang="en-US" sz="1200" dirty="0"/>
          </a:p>
          <a:p>
            <a:r>
              <a:rPr lang="en-US" sz="1200" dirty="0"/>
              <a:t>0.1 </a:t>
            </a:r>
            <a:r>
              <a:rPr lang="en-US" sz="1200" dirty="0" err="1"/>
              <a:t>nC</a:t>
            </a:r>
            <a:r>
              <a:rPr lang="en-US" sz="1200" dirty="0"/>
              <a:t> 0.21 </a:t>
            </a:r>
            <a:r>
              <a:rPr lang="en-US" sz="1200" dirty="0" err="1" smtClean="0"/>
              <a:t>mm</a:t>
            </a:r>
            <a:r>
              <a:rPr lang="en-US" sz="1200" dirty="0" err="1" smtClean="0">
                <a:sym typeface="Symbol"/>
              </a:rPr>
              <a:t></a:t>
            </a:r>
            <a:r>
              <a:rPr lang="en-US" sz="1200" dirty="0" err="1" smtClean="0"/>
              <a:t>mrad</a:t>
            </a:r>
            <a:endParaRPr lang="en-US" sz="1200" dirty="0"/>
          </a:p>
        </p:txBody>
      </p:sp>
      <p:pic>
        <p:nvPicPr>
          <p:cNvPr id="337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81" y="3462119"/>
            <a:ext cx="5353425" cy="2016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t="2476"/>
          <a:stretch/>
        </p:blipFill>
        <p:spPr bwMode="auto">
          <a:xfrm>
            <a:off x="18442" y="554789"/>
            <a:ext cx="1817178" cy="27239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asellaDiTesto 9"/>
          <p:cNvSpPr txBox="1"/>
          <p:nvPr/>
        </p:nvSpPr>
        <p:spPr>
          <a:xfrm>
            <a:off x="2573982" y="5671584"/>
            <a:ext cx="2598975" cy="1169551"/>
          </a:xfrm>
          <a:prstGeom prst="rect">
            <a:avLst/>
          </a:prstGeom>
          <a:noFill/>
        </p:spPr>
        <p:txBody>
          <a:bodyPr wrap="square" rtlCol="0">
            <a:spAutoFit/>
          </a:bodyPr>
          <a:lstStyle/>
          <a:p>
            <a:pPr algn="just"/>
            <a:r>
              <a:rPr lang="en-US" sz="1400" dirty="0" smtClean="0"/>
              <a:t>Solenoids field are used to compensate the space charge effects in low energy guns. The configuration is shown in the picture</a:t>
            </a:r>
            <a:endParaRPr lang="en-US" sz="1400" dirty="0"/>
          </a:p>
        </p:txBody>
      </p:sp>
      <p:cxnSp>
        <p:nvCxnSpPr>
          <p:cNvPr id="6" name="Connettore 2 5"/>
          <p:cNvCxnSpPr>
            <a:stCxn id="10" idx="3"/>
          </p:cNvCxnSpPr>
          <p:nvPr/>
        </p:nvCxnSpPr>
        <p:spPr>
          <a:xfrm flipV="1">
            <a:off x="5172957" y="5671584"/>
            <a:ext cx="839243" cy="584776"/>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a:stCxn id="10" idx="3"/>
          </p:cNvCxnSpPr>
          <p:nvPr/>
        </p:nvCxnSpPr>
        <p:spPr>
          <a:xfrm>
            <a:off x="5172957" y="6256360"/>
            <a:ext cx="1787242" cy="0"/>
          </a:xfrm>
          <a:prstGeom prst="straightConnector1">
            <a:avLst/>
          </a:prstGeom>
          <a:ln w="3810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33387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01691"/>
            <a:ext cx="4642936" cy="2768382"/>
          </a:xfrm>
          <a:prstGeom prst="rect">
            <a:avLst/>
          </a:prstGeom>
        </p:spPr>
      </p:pic>
      <p:pic>
        <p:nvPicPr>
          <p:cNvPr id="3" name="Immagine 2"/>
          <p:cNvPicPr>
            <a:picLocks noChangeAspect="1"/>
          </p:cNvPicPr>
          <p:nvPr/>
        </p:nvPicPr>
        <p:blipFill rotWithShape="1">
          <a:blip r:embed="rId3">
            <a:extLst>
              <a:ext uri="{28A0092B-C50C-407E-A947-70E740481C1C}">
                <a14:useLocalDpi xmlns:a14="http://schemas.microsoft.com/office/drawing/2010/main" val="0"/>
              </a:ext>
            </a:extLst>
          </a:blip>
          <a:srcRect l="4372" t="3514" r="4372" b="3514"/>
          <a:stretch/>
        </p:blipFill>
        <p:spPr>
          <a:xfrm>
            <a:off x="4901624" y="707886"/>
            <a:ext cx="4135843" cy="3170814"/>
          </a:xfrm>
          <a:prstGeom prst="rect">
            <a:avLst/>
          </a:prstGeom>
        </p:spPr>
      </p:pic>
      <p:sp>
        <p:nvSpPr>
          <p:cNvPr id="4" name="CasellaDiTesto 3"/>
          <p:cNvSpPr txBox="1"/>
          <p:nvPr/>
        </p:nvSpPr>
        <p:spPr>
          <a:xfrm>
            <a:off x="2173039" y="-8210"/>
            <a:ext cx="4796506" cy="707886"/>
          </a:xfrm>
          <a:prstGeom prst="rect">
            <a:avLst/>
          </a:prstGeom>
          <a:noFill/>
        </p:spPr>
        <p:txBody>
          <a:bodyPr wrap="none" rtlCol="0">
            <a:spAutoFit/>
          </a:bodyPr>
          <a:lstStyle/>
          <a:p>
            <a:r>
              <a:rPr lang="en-GB" sz="4000" b="1" dirty="0" smtClean="0"/>
              <a:t>THERMOIONIC GUNS </a:t>
            </a:r>
          </a:p>
        </p:txBody>
      </p:sp>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6869" y="4063878"/>
            <a:ext cx="2741792" cy="1830146"/>
          </a:xfrm>
          <a:prstGeom prst="rect">
            <a:avLst/>
          </a:prstGeom>
        </p:spPr>
      </p:pic>
      <p:pic>
        <p:nvPicPr>
          <p:cNvPr id="7" name="Immagin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67758" y="4063878"/>
            <a:ext cx="3347071" cy="2250397"/>
          </a:xfrm>
          <a:prstGeom prst="rect">
            <a:avLst/>
          </a:prstGeom>
        </p:spPr>
      </p:pic>
    </p:spTree>
    <p:extLst>
      <p:ext uri="{BB962C8B-B14F-4D97-AF65-F5344CB8AC3E}">
        <p14:creationId xmlns:p14="http://schemas.microsoft.com/office/powerpoint/2010/main" val="11757181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tangolo 24"/>
          <p:cNvSpPr/>
          <p:nvPr/>
        </p:nvSpPr>
        <p:spPr>
          <a:xfrm>
            <a:off x="2074296" y="2843928"/>
            <a:ext cx="5029200"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78399" y="0"/>
            <a:ext cx="9020996" cy="584775"/>
          </a:xfrm>
          <a:prstGeom prst="rect">
            <a:avLst/>
          </a:prstGeom>
          <a:noFill/>
        </p:spPr>
        <p:txBody>
          <a:bodyPr wrap="none" rtlCol="0">
            <a:spAutoFit/>
          </a:bodyPr>
          <a:lstStyle/>
          <a:p>
            <a:r>
              <a:rPr lang="en-US" sz="3200" b="1" dirty="0" smtClean="0"/>
              <a:t>LINAC: BASIC DEFINITION AND MAIN COMPONENTS</a:t>
            </a:r>
            <a:endParaRPr lang="en-US" sz="3200" b="1" dirty="0"/>
          </a:p>
        </p:txBody>
      </p:sp>
      <p:sp>
        <p:nvSpPr>
          <p:cNvPr id="37" name="Rettangolo 36"/>
          <p:cNvSpPr/>
          <p:nvPr/>
        </p:nvSpPr>
        <p:spPr>
          <a:xfrm>
            <a:off x="33794" y="514231"/>
            <a:ext cx="9110206" cy="584775"/>
          </a:xfrm>
          <a:prstGeom prst="rect">
            <a:avLst/>
          </a:prstGeom>
        </p:spPr>
        <p:txBody>
          <a:bodyPr wrap="square">
            <a:spAutoFit/>
          </a:bodyPr>
          <a:lstStyle/>
          <a:p>
            <a:pPr algn="just"/>
            <a:r>
              <a:rPr lang="en-US" altLang="en-US" sz="1600" dirty="0" smtClean="0"/>
              <a:t>LINAC (linear accelerator) is a </a:t>
            </a:r>
            <a:r>
              <a:rPr lang="en-US" altLang="en-US" sz="1600" b="1" dirty="0" smtClean="0"/>
              <a:t>system that allows to accelerate charged particles through a linear trajectory</a:t>
            </a:r>
            <a:r>
              <a:rPr lang="en-US" altLang="en-US" sz="1600" dirty="0" smtClean="0"/>
              <a:t> by electromagnetic fields.</a:t>
            </a:r>
            <a:endParaRPr lang="en-US" altLang="en-US" sz="1600" dirty="0"/>
          </a:p>
        </p:txBody>
      </p:sp>
      <p:sp>
        <p:nvSpPr>
          <p:cNvPr id="38" name="Rettangolo 37"/>
          <p:cNvSpPr/>
          <p:nvPr/>
        </p:nvSpPr>
        <p:spPr>
          <a:xfrm>
            <a:off x="303860" y="3259019"/>
            <a:ext cx="1064712"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Particle source</a:t>
            </a:r>
            <a:endParaRPr lang="en-US" sz="1600" dirty="0">
              <a:solidFill>
                <a:schemeClr val="tx1"/>
              </a:solidFill>
            </a:endParaRPr>
          </a:p>
        </p:txBody>
      </p:sp>
      <p:cxnSp>
        <p:nvCxnSpPr>
          <p:cNvPr id="40" name="Connettore 2 39"/>
          <p:cNvCxnSpPr/>
          <p:nvPr/>
        </p:nvCxnSpPr>
        <p:spPr>
          <a:xfrm>
            <a:off x="1368572" y="3673227"/>
            <a:ext cx="705724"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074297" y="3674888"/>
            <a:ext cx="5590608"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7635770" y="3351724"/>
            <a:ext cx="1590805" cy="584775"/>
          </a:xfrm>
          <a:prstGeom prst="rect">
            <a:avLst/>
          </a:prstGeom>
          <a:noFill/>
        </p:spPr>
        <p:txBody>
          <a:bodyPr wrap="square" rtlCol="0">
            <a:spAutoFit/>
          </a:bodyPr>
          <a:lstStyle/>
          <a:p>
            <a:r>
              <a:rPr lang="en-US" sz="1600" dirty="0" smtClean="0"/>
              <a:t>Accelerated beam </a:t>
            </a:r>
            <a:endParaRPr lang="en-US" sz="1600" dirty="0"/>
          </a:p>
        </p:txBody>
      </p:sp>
      <p:sp>
        <p:nvSpPr>
          <p:cNvPr id="2" name="CasellaDiTesto 1"/>
          <p:cNvSpPr txBox="1"/>
          <p:nvPr/>
        </p:nvSpPr>
        <p:spPr>
          <a:xfrm>
            <a:off x="2095993" y="5095578"/>
            <a:ext cx="2453498" cy="338554"/>
          </a:xfrm>
          <a:prstGeom prst="rect">
            <a:avLst/>
          </a:prstGeom>
          <a:noFill/>
        </p:spPr>
        <p:txBody>
          <a:bodyPr wrap="square" rtlCol="0">
            <a:spAutoFit/>
          </a:bodyPr>
          <a:lstStyle/>
          <a:p>
            <a:r>
              <a:rPr lang="en-US" sz="1600" dirty="0" smtClean="0"/>
              <a:t>Accelerating structures</a:t>
            </a:r>
            <a:endParaRPr lang="en-US" sz="1600" dirty="0"/>
          </a:p>
        </p:txBody>
      </p:sp>
      <p:sp>
        <p:nvSpPr>
          <p:cNvPr id="26" name="CasellaDiTesto 25"/>
          <p:cNvSpPr txBox="1"/>
          <p:nvPr/>
        </p:nvSpPr>
        <p:spPr>
          <a:xfrm>
            <a:off x="5698086" y="5064876"/>
            <a:ext cx="2432788" cy="584775"/>
          </a:xfrm>
          <a:prstGeom prst="rect">
            <a:avLst/>
          </a:prstGeom>
          <a:noFill/>
        </p:spPr>
        <p:txBody>
          <a:bodyPr wrap="square" rtlCol="0">
            <a:spAutoFit/>
          </a:bodyPr>
          <a:lstStyle/>
          <a:p>
            <a:r>
              <a:rPr lang="en-US" sz="1600" dirty="0" smtClean="0"/>
              <a:t>Focusing elements: </a:t>
            </a:r>
            <a:r>
              <a:rPr lang="en-US" sz="1600" dirty="0" err="1" smtClean="0"/>
              <a:t>quadrupoles</a:t>
            </a:r>
            <a:r>
              <a:rPr lang="en-US" sz="1600" dirty="0" smtClean="0"/>
              <a:t> and solenoids</a:t>
            </a:r>
            <a:endParaRPr lang="en-US" sz="1600" dirty="0"/>
          </a:p>
        </p:txBody>
      </p:sp>
      <p:cxnSp>
        <p:nvCxnSpPr>
          <p:cNvPr id="5" name="Connettore 2 4"/>
          <p:cNvCxnSpPr>
            <a:endCxn id="2" idx="0"/>
          </p:cNvCxnSpPr>
          <p:nvPr/>
        </p:nvCxnSpPr>
        <p:spPr>
          <a:xfrm>
            <a:off x="2743563" y="4008423"/>
            <a:ext cx="579179" cy="10871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a:off x="5244353" y="3998055"/>
            <a:ext cx="1299882" cy="10501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718213" y="3998055"/>
            <a:ext cx="118003" cy="20910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054711" y="3366063"/>
            <a:ext cx="4959275"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4325282" y="1479857"/>
            <a:ext cx="2105491" cy="584775"/>
          </a:xfrm>
          <a:prstGeom prst="rect">
            <a:avLst/>
          </a:prstGeom>
          <a:noFill/>
        </p:spPr>
        <p:txBody>
          <a:bodyPr wrap="square" rtlCol="0">
            <a:spAutoFit/>
          </a:bodyPr>
          <a:lstStyle/>
          <a:p>
            <a:r>
              <a:rPr lang="en-US" sz="1600" dirty="0" smtClean="0"/>
              <a:t>Transverse dynamics of accelerated particles</a:t>
            </a:r>
            <a:endParaRPr lang="en-US" sz="1600" dirty="0"/>
          </a:p>
        </p:txBody>
      </p:sp>
      <p:cxnSp>
        <p:nvCxnSpPr>
          <p:cNvPr id="39" name="Connettore 2 38"/>
          <p:cNvCxnSpPr>
            <a:stCxn id="10" idx="5"/>
            <a:endCxn id="11" idx="2"/>
          </p:cNvCxnSpPr>
          <p:nvPr/>
        </p:nvCxnSpPr>
        <p:spPr>
          <a:xfrm flipH="1" flipV="1">
            <a:off x="5378028" y="2064632"/>
            <a:ext cx="990499" cy="1302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86905" y="1479857"/>
            <a:ext cx="1989185" cy="830997"/>
          </a:xfrm>
          <a:prstGeom prst="rect">
            <a:avLst/>
          </a:prstGeom>
          <a:noFill/>
        </p:spPr>
        <p:txBody>
          <a:bodyPr wrap="square" rtlCol="0">
            <a:spAutoFit/>
          </a:bodyPr>
          <a:lstStyle/>
          <a:p>
            <a:r>
              <a:rPr lang="en-US" sz="1600" dirty="0" smtClean="0"/>
              <a:t>Longitudinal dynamics of accelerated particles</a:t>
            </a:r>
            <a:endParaRPr lang="en-US" sz="1600" dirty="0"/>
          </a:p>
        </p:txBody>
      </p:sp>
      <p:cxnSp>
        <p:nvCxnSpPr>
          <p:cNvPr id="50" name="Connettore 2 49"/>
          <p:cNvCxnSpPr/>
          <p:nvPr/>
        </p:nvCxnSpPr>
        <p:spPr>
          <a:xfrm flipH="1" flipV="1">
            <a:off x="1515035" y="2303929"/>
            <a:ext cx="1668699" cy="13709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26976" y="4207161"/>
            <a:ext cx="1182474" cy="86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spect="1"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062030" y="5618388"/>
            <a:ext cx="1944880" cy="86947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3203870" y="5434132"/>
            <a:ext cx="1642097" cy="1215339"/>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9707" y="5786489"/>
            <a:ext cx="1303186" cy="867211"/>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9013" y="5649651"/>
            <a:ext cx="1514276" cy="1075933"/>
          </a:xfrm>
          <a:prstGeom prst="rect">
            <a:avLst/>
          </a:prstGeom>
        </p:spPr>
      </p:pic>
      <p:pic>
        <p:nvPicPr>
          <p:cNvPr id="34" name="Immagin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11276" y="1257073"/>
            <a:ext cx="1894691" cy="1126397"/>
          </a:xfrm>
          <a:prstGeom prst="rect">
            <a:avLst/>
          </a:prstGeom>
        </p:spPr>
      </p:pic>
      <p:pic>
        <p:nvPicPr>
          <p:cNvPr id="35" name="Immagine 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82090" y="1194933"/>
            <a:ext cx="1862420" cy="1250676"/>
          </a:xfrm>
          <a:prstGeom prst="rect">
            <a:avLst/>
          </a:prstGeom>
        </p:spPr>
      </p:pic>
      <p:sp>
        <p:nvSpPr>
          <p:cNvPr id="57" name="Parentesi graffa chiusa 56"/>
          <p:cNvSpPr/>
          <p:nvPr/>
        </p:nvSpPr>
        <p:spPr>
          <a:xfrm>
            <a:off x="8263289" y="4527314"/>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7713945" y="1895354"/>
            <a:ext cx="2304571" cy="338554"/>
          </a:xfrm>
          <a:prstGeom prst="rect">
            <a:avLst/>
          </a:prstGeom>
          <a:noFill/>
        </p:spPr>
        <p:txBody>
          <a:bodyPr wrap="square" rtlCol="0">
            <a:spAutoFit/>
          </a:bodyPr>
          <a:lstStyle/>
          <a:p>
            <a:r>
              <a:rPr lang="en-US" sz="1600" b="1" dirty="0" smtClean="0">
                <a:solidFill>
                  <a:srgbClr val="FF0000"/>
                </a:solidFill>
              </a:rPr>
              <a:t>LINAC BEAM DYNAMICS</a:t>
            </a:r>
            <a:endParaRPr lang="en-US" sz="1600" b="1" dirty="0">
              <a:solidFill>
                <a:srgbClr val="FF0000"/>
              </a:solidFill>
            </a:endParaRPr>
          </a:p>
        </p:txBody>
      </p:sp>
      <p:sp>
        <p:nvSpPr>
          <p:cNvPr id="59" name="CasellaDiTesto 58"/>
          <p:cNvSpPr txBox="1"/>
          <p:nvPr/>
        </p:nvSpPr>
        <p:spPr>
          <a:xfrm rot="16200000">
            <a:off x="7576603" y="5265149"/>
            <a:ext cx="2636300" cy="584775"/>
          </a:xfrm>
          <a:prstGeom prst="rect">
            <a:avLst/>
          </a:prstGeom>
          <a:noFill/>
        </p:spPr>
        <p:txBody>
          <a:bodyPr wrap="square" rtlCol="0">
            <a:spAutoFit/>
          </a:bodyPr>
          <a:lstStyle/>
          <a:p>
            <a:pPr algn="ctr"/>
            <a:r>
              <a:rPr lang="en-US" sz="1600" b="1" dirty="0" smtClean="0">
                <a:solidFill>
                  <a:srgbClr val="FF0000"/>
                </a:solidFill>
              </a:rPr>
              <a:t>LINAC COMPONENTS AND TECHNOLOGY</a:t>
            </a:r>
            <a:endParaRPr lang="en-US" sz="1600" b="1" dirty="0">
              <a:solidFill>
                <a:srgbClr val="FF0000"/>
              </a:solidFill>
            </a:endParaRPr>
          </a:p>
        </p:txBody>
      </p:sp>
      <p:sp>
        <p:nvSpPr>
          <p:cNvPr id="60" name="Parentesi graffa chiusa 59"/>
          <p:cNvSpPr/>
          <p:nvPr/>
        </p:nvSpPr>
        <p:spPr>
          <a:xfrm>
            <a:off x="8198926" y="966455"/>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ettangolo 2"/>
          <p:cNvSpPr/>
          <p:nvPr/>
        </p:nvSpPr>
        <p:spPr>
          <a:xfrm>
            <a:off x="86905" y="1099006"/>
            <a:ext cx="8197258" cy="1616882"/>
          </a:xfrm>
          <a:custGeom>
            <a:avLst/>
            <a:gdLst>
              <a:gd name="connsiteX0" fmla="*/ 0 w 8176384"/>
              <a:gd name="connsiteY0" fmla="*/ 0 h 1616882"/>
              <a:gd name="connsiteX1" fmla="*/ 8176384 w 8176384"/>
              <a:gd name="connsiteY1" fmla="*/ 0 h 1616882"/>
              <a:gd name="connsiteX2" fmla="*/ 8176384 w 8176384"/>
              <a:gd name="connsiteY2" fmla="*/ 1616882 h 1616882"/>
              <a:gd name="connsiteX3" fmla="*/ 0 w 8176384"/>
              <a:gd name="connsiteY3" fmla="*/ 1616882 h 1616882"/>
              <a:gd name="connsiteX4" fmla="*/ 0 w 8176384"/>
              <a:gd name="connsiteY4" fmla="*/ 0 h 1616882"/>
              <a:gd name="connsiteX0" fmla="*/ 0 w 8176384"/>
              <a:gd name="connsiteY0" fmla="*/ 0 h 5704250"/>
              <a:gd name="connsiteX1" fmla="*/ 8176384 w 8176384"/>
              <a:gd name="connsiteY1" fmla="*/ 0 h 5704250"/>
              <a:gd name="connsiteX2" fmla="*/ 8139808 w 8176384"/>
              <a:gd name="connsiteY2" fmla="*/ 5704250 h 5704250"/>
              <a:gd name="connsiteX3" fmla="*/ 0 w 8176384"/>
              <a:gd name="connsiteY3" fmla="*/ 1616882 h 5704250"/>
              <a:gd name="connsiteX4" fmla="*/ 0 w 8176384"/>
              <a:gd name="connsiteY4" fmla="*/ 0 h 5704250"/>
              <a:gd name="connsiteX0" fmla="*/ 0 w 8176384"/>
              <a:gd name="connsiteY0" fmla="*/ 0 h 5704250"/>
              <a:gd name="connsiteX1" fmla="*/ 8176384 w 8176384"/>
              <a:gd name="connsiteY1" fmla="*/ 0 h 5704250"/>
              <a:gd name="connsiteX2" fmla="*/ 8139808 w 8176384"/>
              <a:gd name="connsiteY2" fmla="*/ 5704250 h 5704250"/>
              <a:gd name="connsiteX3" fmla="*/ 6377903 w 8176384"/>
              <a:gd name="connsiteY3" fmla="*/ 4808018 h 5704250"/>
              <a:gd name="connsiteX4" fmla="*/ 0 w 8176384"/>
              <a:gd name="connsiteY4" fmla="*/ 1616882 h 5704250"/>
              <a:gd name="connsiteX5" fmla="*/ 0 w 8176384"/>
              <a:gd name="connsiteY5"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0 w 8176384"/>
              <a:gd name="connsiteY4" fmla="*/ 1616882 h 5704250"/>
              <a:gd name="connsiteX5" fmla="*/ 0 w 8176384"/>
              <a:gd name="connsiteY5"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2766023 w 8176384"/>
              <a:gd name="connsiteY4" fmla="*/ 3802178 h 5704250"/>
              <a:gd name="connsiteX5" fmla="*/ 0 w 8176384"/>
              <a:gd name="connsiteY5" fmla="*/ 1616882 h 5704250"/>
              <a:gd name="connsiteX6" fmla="*/ 0 w 8176384"/>
              <a:gd name="connsiteY6"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5152607 w 8176384"/>
              <a:gd name="connsiteY4" fmla="*/ 1607618 h 5704250"/>
              <a:gd name="connsiteX5" fmla="*/ 0 w 8176384"/>
              <a:gd name="connsiteY5" fmla="*/ 1616882 h 5704250"/>
              <a:gd name="connsiteX6" fmla="*/ 0 w 8176384"/>
              <a:gd name="connsiteY6" fmla="*/ 0 h 5704250"/>
              <a:gd name="connsiteX0" fmla="*/ 0 w 8176384"/>
              <a:gd name="connsiteY0" fmla="*/ 0 h 5704250"/>
              <a:gd name="connsiteX1" fmla="*/ 8176384 w 8176384"/>
              <a:gd name="connsiteY1" fmla="*/ 0 h 5704250"/>
              <a:gd name="connsiteX2" fmla="*/ 8139808 w 8176384"/>
              <a:gd name="connsiteY2" fmla="*/ 5704250 h 5704250"/>
              <a:gd name="connsiteX3" fmla="*/ 5152607 w 8176384"/>
              <a:gd name="connsiteY3" fmla="*/ 1607618 h 5704250"/>
              <a:gd name="connsiteX4" fmla="*/ 0 w 8176384"/>
              <a:gd name="connsiteY4" fmla="*/ 1616882 h 5704250"/>
              <a:gd name="connsiteX5" fmla="*/ 0 w 8176384"/>
              <a:gd name="connsiteY5" fmla="*/ 0 h 5704250"/>
              <a:gd name="connsiteX0" fmla="*/ 0 w 8176384"/>
              <a:gd name="connsiteY0" fmla="*/ 0 h 1616882"/>
              <a:gd name="connsiteX1" fmla="*/ 8176384 w 8176384"/>
              <a:gd name="connsiteY1" fmla="*/ 0 h 1616882"/>
              <a:gd name="connsiteX2" fmla="*/ 5152607 w 8176384"/>
              <a:gd name="connsiteY2" fmla="*/ 1607618 h 1616882"/>
              <a:gd name="connsiteX3" fmla="*/ 0 w 8176384"/>
              <a:gd name="connsiteY3" fmla="*/ 1616882 h 1616882"/>
              <a:gd name="connsiteX4" fmla="*/ 0 w 8176384"/>
              <a:gd name="connsiteY4" fmla="*/ 0 h 1616882"/>
              <a:gd name="connsiteX0" fmla="*/ 0 w 8197258"/>
              <a:gd name="connsiteY0" fmla="*/ 0 h 1616882"/>
              <a:gd name="connsiteX1" fmla="*/ 8176384 w 8197258"/>
              <a:gd name="connsiteY1" fmla="*/ 0 h 1616882"/>
              <a:gd name="connsiteX2" fmla="*/ 8197258 w 8197258"/>
              <a:gd name="connsiteY2" fmla="*/ 1607618 h 1616882"/>
              <a:gd name="connsiteX3" fmla="*/ 0 w 8197258"/>
              <a:gd name="connsiteY3" fmla="*/ 1616882 h 1616882"/>
              <a:gd name="connsiteX4" fmla="*/ 0 w 8197258"/>
              <a:gd name="connsiteY4" fmla="*/ 0 h 1616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7258" h="1616882">
                <a:moveTo>
                  <a:pt x="0" y="0"/>
                </a:moveTo>
                <a:lnTo>
                  <a:pt x="8176384" y="0"/>
                </a:lnTo>
                <a:lnTo>
                  <a:pt x="8197258" y="1607618"/>
                </a:lnTo>
                <a:lnTo>
                  <a:pt x="0" y="1616882"/>
                </a:lnTo>
                <a:lnTo>
                  <a:pt x="0" y="0"/>
                </a:lnTo>
                <a:close/>
              </a:path>
            </a:pathLst>
          </a:cu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ttangolo 30"/>
          <p:cNvSpPr/>
          <p:nvPr/>
        </p:nvSpPr>
        <p:spPr>
          <a:xfrm>
            <a:off x="44087" y="2939506"/>
            <a:ext cx="8316545" cy="3884916"/>
          </a:xfrm>
          <a:custGeom>
            <a:avLst/>
            <a:gdLst>
              <a:gd name="connsiteX0" fmla="*/ 0 w 8263289"/>
              <a:gd name="connsiteY0" fmla="*/ 0 h 2191468"/>
              <a:gd name="connsiteX1" fmla="*/ 8263289 w 8263289"/>
              <a:gd name="connsiteY1" fmla="*/ 0 h 2191468"/>
              <a:gd name="connsiteX2" fmla="*/ 8263289 w 8263289"/>
              <a:gd name="connsiteY2" fmla="*/ 2191468 h 2191468"/>
              <a:gd name="connsiteX3" fmla="*/ 0 w 8263289"/>
              <a:gd name="connsiteY3" fmla="*/ 2191468 h 2191468"/>
              <a:gd name="connsiteX4" fmla="*/ 0 w 8263289"/>
              <a:gd name="connsiteY4" fmla="*/ 0 h 2191468"/>
              <a:gd name="connsiteX0" fmla="*/ 0 w 8263289"/>
              <a:gd name="connsiteY0" fmla="*/ 31714 h 2223182"/>
              <a:gd name="connsiteX1" fmla="*/ 157081 w 8263289"/>
              <a:gd name="connsiteY1" fmla="*/ 0 h 2223182"/>
              <a:gd name="connsiteX2" fmla="*/ 8263289 w 8263289"/>
              <a:gd name="connsiteY2" fmla="*/ 31714 h 2223182"/>
              <a:gd name="connsiteX3" fmla="*/ 8263289 w 8263289"/>
              <a:gd name="connsiteY3" fmla="*/ 2223182 h 2223182"/>
              <a:gd name="connsiteX4" fmla="*/ 0 w 8263289"/>
              <a:gd name="connsiteY4" fmla="*/ 2223182 h 2223182"/>
              <a:gd name="connsiteX5" fmla="*/ 0 w 8263289"/>
              <a:gd name="connsiteY5" fmla="*/ 31714 h 2223182"/>
              <a:gd name="connsiteX0" fmla="*/ 0 w 8263289"/>
              <a:gd name="connsiteY0" fmla="*/ 1659346 h 3850814"/>
              <a:gd name="connsiteX1" fmla="*/ 1803001 w 8263289"/>
              <a:gd name="connsiteY1" fmla="*/ 0 h 3850814"/>
              <a:gd name="connsiteX2" fmla="*/ 8263289 w 8263289"/>
              <a:gd name="connsiteY2" fmla="*/ 1659346 h 3850814"/>
              <a:gd name="connsiteX3" fmla="*/ 8263289 w 8263289"/>
              <a:gd name="connsiteY3" fmla="*/ 3850814 h 3850814"/>
              <a:gd name="connsiteX4" fmla="*/ 0 w 8263289"/>
              <a:gd name="connsiteY4" fmla="*/ 3850814 h 3850814"/>
              <a:gd name="connsiteX5" fmla="*/ 0 w 8263289"/>
              <a:gd name="connsiteY5" fmla="*/ 1659346 h 3850814"/>
              <a:gd name="connsiteX0" fmla="*/ 0 w 8272433"/>
              <a:gd name="connsiteY0" fmla="*/ 0 h 3873964"/>
              <a:gd name="connsiteX1" fmla="*/ 1812145 w 8272433"/>
              <a:gd name="connsiteY1" fmla="*/ 23150 h 3873964"/>
              <a:gd name="connsiteX2" fmla="*/ 8272433 w 8272433"/>
              <a:gd name="connsiteY2" fmla="*/ 1682496 h 3873964"/>
              <a:gd name="connsiteX3" fmla="*/ 8272433 w 8272433"/>
              <a:gd name="connsiteY3" fmla="*/ 3873964 h 3873964"/>
              <a:gd name="connsiteX4" fmla="*/ 9144 w 8272433"/>
              <a:gd name="connsiteY4" fmla="*/ 3873964 h 3873964"/>
              <a:gd name="connsiteX5" fmla="*/ 0 w 8272433"/>
              <a:gd name="connsiteY5" fmla="*/ 0 h 3873964"/>
              <a:gd name="connsiteX0" fmla="*/ 0 w 8272433"/>
              <a:gd name="connsiteY0" fmla="*/ 0 h 3873964"/>
              <a:gd name="connsiteX1" fmla="*/ 1812145 w 8272433"/>
              <a:gd name="connsiteY1" fmla="*/ 23150 h 3873964"/>
              <a:gd name="connsiteX2" fmla="*/ 1885297 w 8272433"/>
              <a:gd name="connsiteY2" fmla="*/ 50582 h 3873964"/>
              <a:gd name="connsiteX3" fmla="*/ 8272433 w 8272433"/>
              <a:gd name="connsiteY3" fmla="*/ 1682496 h 3873964"/>
              <a:gd name="connsiteX4" fmla="*/ 8272433 w 8272433"/>
              <a:gd name="connsiteY4" fmla="*/ 3873964 h 3873964"/>
              <a:gd name="connsiteX5" fmla="*/ 9144 w 8272433"/>
              <a:gd name="connsiteY5" fmla="*/ 3873964 h 3873964"/>
              <a:gd name="connsiteX6" fmla="*/ 0 w 8272433"/>
              <a:gd name="connsiteY6" fmla="*/ 0 h 3873964"/>
              <a:gd name="connsiteX0" fmla="*/ 0 w 8272433"/>
              <a:gd name="connsiteY0" fmla="*/ 0 h 3873964"/>
              <a:gd name="connsiteX1" fmla="*/ 1812145 w 8272433"/>
              <a:gd name="connsiteY1" fmla="*/ 23150 h 3873964"/>
              <a:gd name="connsiteX2" fmla="*/ 1803001 w 8272433"/>
              <a:gd name="connsiteY2" fmla="*/ 1687358 h 3873964"/>
              <a:gd name="connsiteX3" fmla="*/ 8272433 w 8272433"/>
              <a:gd name="connsiteY3" fmla="*/ 1682496 h 3873964"/>
              <a:gd name="connsiteX4" fmla="*/ 8272433 w 8272433"/>
              <a:gd name="connsiteY4" fmla="*/ 3873964 h 3873964"/>
              <a:gd name="connsiteX5" fmla="*/ 9144 w 8272433"/>
              <a:gd name="connsiteY5" fmla="*/ 3873964 h 3873964"/>
              <a:gd name="connsiteX6" fmla="*/ 0 w 8272433"/>
              <a:gd name="connsiteY6" fmla="*/ 0 h 3873964"/>
              <a:gd name="connsiteX0" fmla="*/ 0 w 8272433"/>
              <a:gd name="connsiteY0" fmla="*/ 0 h 3873964"/>
              <a:gd name="connsiteX1" fmla="*/ 1812145 w 8272433"/>
              <a:gd name="connsiteY1" fmla="*/ 23150 h 3873964"/>
              <a:gd name="connsiteX2" fmla="*/ 1803001 w 8272433"/>
              <a:gd name="connsiteY2" fmla="*/ 1687358 h 3873964"/>
              <a:gd name="connsiteX3" fmla="*/ 5126897 w 8272433"/>
              <a:gd name="connsiteY3" fmla="*/ 1691640 h 3873964"/>
              <a:gd name="connsiteX4" fmla="*/ 8272433 w 8272433"/>
              <a:gd name="connsiteY4" fmla="*/ 3873964 h 3873964"/>
              <a:gd name="connsiteX5" fmla="*/ 9144 w 8272433"/>
              <a:gd name="connsiteY5" fmla="*/ 3873964 h 3873964"/>
              <a:gd name="connsiteX6" fmla="*/ 0 w 8272433"/>
              <a:gd name="connsiteY6" fmla="*/ 0 h 3873964"/>
              <a:gd name="connsiteX0" fmla="*/ 0 w 5154329"/>
              <a:gd name="connsiteY0" fmla="*/ 0 h 3883108"/>
              <a:gd name="connsiteX1" fmla="*/ 1812145 w 5154329"/>
              <a:gd name="connsiteY1" fmla="*/ 23150 h 3883108"/>
              <a:gd name="connsiteX2" fmla="*/ 1803001 w 5154329"/>
              <a:gd name="connsiteY2" fmla="*/ 1687358 h 3883108"/>
              <a:gd name="connsiteX3" fmla="*/ 5126897 w 5154329"/>
              <a:gd name="connsiteY3" fmla="*/ 1691640 h 3883108"/>
              <a:gd name="connsiteX4" fmla="*/ 5154329 w 5154329"/>
              <a:gd name="connsiteY4" fmla="*/ 3883108 h 3883108"/>
              <a:gd name="connsiteX5" fmla="*/ 9144 w 5154329"/>
              <a:gd name="connsiteY5" fmla="*/ 3873964 h 3883108"/>
              <a:gd name="connsiteX6" fmla="*/ 0 w 5154329"/>
              <a:gd name="connsiteY6" fmla="*/ 0 h 3883108"/>
              <a:gd name="connsiteX0" fmla="*/ 0 w 5126897"/>
              <a:gd name="connsiteY0" fmla="*/ 0 h 3883108"/>
              <a:gd name="connsiteX1" fmla="*/ 1812145 w 5126897"/>
              <a:gd name="connsiteY1" fmla="*/ 23150 h 3883108"/>
              <a:gd name="connsiteX2" fmla="*/ 1803001 w 5126897"/>
              <a:gd name="connsiteY2" fmla="*/ 1687358 h 3883108"/>
              <a:gd name="connsiteX3" fmla="*/ 5126897 w 5126897"/>
              <a:gd name="connsiteY3" fmla="*/ 1691640 h 3883108"/>
              <a:gd name="connsiteX4" fmla="*/ 5126897 w 5126897"/>
              <a:gd name="connsiteY4" fmla="*/ 3883108 h 3883108"/>
              <a:gd name="connsiteX5" fmla="*/ 9144 w 5126897"/>
              <a:gd name="connsiteY5" fmla="*/ 3873964 h 3883108"/>
              <a:gd name="connsiteX6" fmla="*/ 0 w 5126897"/>
              <a:gd name="connsiteY6" fmla="*/ 0 h 3883108"/>
              <a:gd name="connsiteX0" fmla="*/ 0 w 5126897"/>
              <a:gd name="connsiteY0" fmla="*/ 0 h 3873964"/>
              <a:gd name="connsiteX1" fmla="*/ 1812145 w 5126897"/>
              <a:gd name="connsiteY1" fmla="*/ 23150 h 3873964"/>
              <a:gd name="connsiteX2" fmla="*/ 1803001 w 5126897"/>
              <a:gd name="connsiteY2" fmla="*/ 1687358 h 3873964"/>
              <a:gd name="connsiteX3" fmla="*/ 5126897 w 5126897"/>
              <a:gd name="connsiteY3" fmla="*/ 1691640 h 3873964"/>
              <a:gd name="connsiteX4" fmla="*/ 5026313 w 5126897"/>
              <a:gd name="connsiteY4" fmla="*/ 3873964 h 3873964"/>
              <a:gd name="connsiteX5" fmla="*/ 9144 w 5126897"/>
              <a:gd name="connsiteY5" fmla="*/ 3873964 h 3873964"/>
              <a:gd name="connsiteX6" fmla="*/ 0 w 5126897"/>
              <a:gd name="connsiteY6" fmla="*/ 0 h 3873964"/>
              <a:gd name="connsiteX0" fmla="*/ 0 w 5026313"/>
              <a:gd name="connsiteY0" fmla="*/ 0 h 3873964"/>
              <a:gd name="connsiteX1" fmla="*/ 1812145 w 5026313"/>
              <a:gd name="connsiteY1" fmla="*/ 23150 h 3873964"/>
              <a:gd name="connsiteX2" fmla="*/ 1803001 w 5026313"/>
              <a:gd name="connsiteY2" fmla="*/ 1687358 h 3873964"/>
              <a:gd name="connsiteX3" fmla="*/ 4989737 w 5026313"/>
              <a:gd name="connsiteY3" fmla="*/ 1682496 h 3873964"/>
              <a:gd name="connsiteX4" fmla="*/ 5026313 w 5026313"/>
              <a:gd name="connsiteY4" fmla="*/ 3873964 h 3873964"/>
              <a:gd name="connsiteX5" fmla="*/ 9144 w 5026313"/>
              <a:gd name="connsiteY5" fmla="*/ 3873964 h 3873964"/>
              <a:gd name="connsiteX6" fmla="*/ 0 w 5026313"/>
              <a:gd name="connsiteY6" fmla="*/ 0 h 3873964"/>
              <a:gd name="connsiteX0" fmla="*/ 0 w 4989737"/>
              <a:gd name="connsiteY0" fmla="*/ 0 h 3873964"/>
              <a:gd name="connsiteX1" fmla="*/ 1812145 w 4989737"/>
              <a:gd name="connsiteY1" fmla="*/ 23150 h 3873964"/>
              <a:gd name="connsiteX2" fmla="*/ 1803001 w 4989737"/>
              <a:gd name="connsiteY2" fmla="*/ 1687358 h 3873964"/>
              <a:gd name="connsiteX3" fmla="*/ 4989737 w 4989737"/>
              <a:gd name="connsiteY3" fmla="*/ 1682496 h 3873964"/>
              <a:gd name="connsiteX4" fmla="*/ 4880009 w 4989737"/>
              <a:gd name="connsiteY4" fmla="*/ 3864820 h 3873964"/>
              <a:gd name="connsiteX5" fmla="*/ 9144 w 4989737"/>
              <a:gd name="connsiteY5" fmla="*/ 3873964 h 3873964"/>
              <a:gd name="connsiteX6" fmla="*/ 0 w 4989737"/>
              <a:gd name="connsiteY6" fmla="*/ 0 h 3873964"/>
              <a:gd name="connsiteX0" fmla="*/ 0 w 4889153"/>
              <a:gd name="connsiteY0" fmla="*/ 0 h 3873964"/>
              <a:gd name="connsiteX1" fmla="*/ 1812145 w 4889153"/>
              <a:gd name="connsiteY1" fmla="*/ 23150 h 3873964"/>
              <a:gd name="connsiteX2" fmla="*/ 1803001 w 4889153"/>
              <a:gd name="connsiteY2" fmla="*/ 1687358 h 3873964"/>
              <a:gd name="connsiteX3" fmla="*/ 4889153 w 4889153"/>
              <a:gd name="connsiteY3" fmla="*/ 1700784 h 3873964"/>
              <a:gd name="connsiteX4" fmla="*/ 4880009 w 4889153"/>
              <a:gd name="connsiteY4" fmla="*/ 3864820 h 3873964"/>
              <a:gd name="connsiteX5" fmla="*/ 9144 w 4889153"/>
              <a:gd name="connsiteY5" fmla="*/ 3873964 h 3873964"/>
              <a:gd name="connsiteX6" fmla="*/ 0 w 4889153"/>
              <a:gd name="connsiteY6" fmla="*/ 0 h 3873964"/>
              <a:gd name="connsiteX0" fmla="*/ 0 w 8315641"/>
              <a:gd name="connsiteY0" fmla="*/ 0 h 3873964"/>
              <a:gd name="connsiteX1" fmla="*/ 1812145 w 8315641"/>
              <a:gd name="connsiteY1" fmla="*/ 23150 h 3873964"/>
              <a:gd name="connsiteX2" fmla="*/ 1803001 w 8315641"/>
              <a:gd name="connsiteY2" fmla="*/ 1687358 h 3873964"/>
              <a:gd name="connsiteX3" fmla="*/ 8315641 w 8315641"/>
              <a:gd name="connsiteY3" fmla="*/ 1690736 h 3873964"/>
              <a:gd name="connsiteX4" fmla="*/ 4880009 w 8315641"/>
              <a:gd name="connsiteY4" fmla="*/ 3864820 h 3873964"/>
              <a:gd name="connsiteX5" fmla="*/ 9144 w 8315641"/>
              <a:gd name="connsiteY5" fmla="*/ 3873964 h 3873964"/>
              <a:gd name="connsiteX6" fmla="*/ 0 w 8315641"/>
              <a:gd name="connsiteY6" fmla="*/ 0 h 3873964"/>
              <a:gd name="connsiteX0" fmla="*/ 0 w 8316545"/>
              <a:gd name="connsiteY0" fmla="*/ 0 h 3884916"/>
              <a:gd name="connsiteX1" fmla="*/ 1812145 w 8316545"/>
              <a:gd name="connsiteY1" fmla="*/ 23150 h 3884916"/>
              <a:gd name="connsiteX2" fmla="*/ 1803001 w 8316545"/>
              <a:gd name="connsiteY2" fmla="*/ 1687358 h 3884916"/>
              <a:gd name="connsiteX3" fmla="*/ 8315641 w 8316545"/>
              <a:gd name="connsiteY3" fmla="*/ 1690736 h 3884916"/>
              <a:gd name="connsiteX4" fmla="*/ 8316545 w 8316545"/>
              <a:gd name="connsiteY4" fmla="*/ 3884916 h 3884916"/>
              <a:gd name="connsiteX5" fmla="*/ 9144 w 8316545"/>
              <a:gd name="connsiteY5" fmla="*/ 3873964 h 3884916"/>
              <a:gd name="connsiteX6" fmla="*/ 0 w 8316545"/>
              <a:gd name="connsiteY6" fmla="*/ 0 h 388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16545" h="3884916">
                <a:moveTo>
                  <a:pt x="0" y="0"/>
                </a:moveTo>
                <a:lnTo>
                  <a:pt x="1812145" y="23150"/>
                </a:lnTo>
                <a:lnTo>
                  <a:pt x="1803001" y="1687358"/>
                </a:lnTo>
                <a:lnTo>
                  <a:pt x="8315641" y="1690736"/>
                </a:lnTo>
                <a:cubicBezTo>
                  <a:pt x="8315942" y="2422129"/>
                  <a:pt x="8316244" y="3153523"/>
                  <a:pt x="8316545" y="3884916"/>
                </a:cubicBezTo>
                <a:lnTo>
                  <a:pt x="9144" y="3873964"/>
                </a:lnTo>
                <a:lnTo>
                  <a:pt x="0" y="0"/>
                </a:lnTo>
                <a:close/>
              </a:path>
            </a:pathLst>
          </a:cu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sellaDiTesto 3"/>
          <p:cNvSpPr txBox="1"/>
          <p:nvPr/>
        </p:nvSpPr>
        <p:spPr>
          <a:xfrm>
            <a:off x="3516913" y="4678457"/>
            <a:ext cx="2640210" cy="369332"/>
          </a:xfrm>
          <a:prstGeom prst="rect">
            <a:avLst/>
          </a:prstGeom>
          <a:noFill/>
        </p:spPr>
        <p:txBody>
          <a:bodyPr wrap="none" rtlCol="0">
            <a:spAutoFit/>
          </a:bodyPr>
          <a:lstStyle/>
          <a:p>
            <a:r>
              <a:rPr lang="it-IT" b="1" dirty="0" smtClean="0">
                <a:solidFill>
                  <a:srgbClr val="FF0000"/>
                </a:solidFill>
              </a:rPr>
              <a:t>1</a:t>
            </a:r>
            <a:r>
              <a:rPr lang="it-IT" b="1" baseline="30000" dirty="0" smtClean="0">
                <a:solidFill>
                  <a:srgbClr val="FF0000"/>
                </a:solidFill>
              </a:rPr>
              <a:t>st</a:t>
            </a:r>
            <a:r>
              <a:rPr lang="it-IT" b="1" dirty="0" smtClean="0">
                <a:solidFill>
                  <a:srgbClr val="FF0000"/>
                </a:solidFill>
              </a:rPr>
              <a:t> </a:t>
            </a:r>
            <a:r>
              <a:rPr lang="it-IT" b="1" dirty="0">
                <a:solidFill>
                  <a:srgbClr val="FF0000"/>
                </a:solidFill>
              </a:rPr>
              <a:t>PART OF THE LECTURE</a:t>
            </a:r>
          </a:p>
        </p:txBody>
      </p:sp>
      <p:sp>
        <p:nvSpPr>
          <p:cNvPr id="33" name="CasellaDiTesto 32"/>
          <p:cNvSpPr txBox="1"/>
          <p:nvPr/>
        </p:nvSpPr>
        <p:spPr>
          <a:xfrm>
            <a:off x="3674010" y="1049839"/>
            <a:ext cx="2718116" cy="369332"/>
          </a:xfrm>
          <a:prstGeom prst="rect">
            <a:avLst/>
          </a:prstGeom>
          <a:noFill/>
        </p:spPr>
        <p:txBody>
          <a:bodyPr wrap="none" rtlCol="0">
            <a:spAutoFit/>
          </a:bodyPr>
          <a:lstStyle/>
          <a:p>
            <a:r>
              <a:rPr lang="it-IT" b="1" dirty="0" smtClean="0">
                <a:solidFill>
                  <a:srgbClr val="FF0000"/>
                </a:solidFill>
              </a:rPr>
              <a:t>2</a:t>
            </a:r>
            <a:r>
              <a:rPr lang="it-IT" b="1" baseline="30000" dirty="0" smtClean="0">
                <a:solidFill>
                  <a:srgbClr val="FF0000"/>
                </a:solidFill>
              </a:rPr>
              <a:t>nd</a:t>
            </a:r>
            <a:r>
              <a:rPr lang="it-IT" b="1" dirty="0" smtClean="0">
                <a:solidFill>
                  <a:srgbClr val="FF0000"/>
                </a:solidFill>
              </a:rPr>
              <a:t> </a:t>
            </a:r>
            <a:r>
              <a:rPr lang="it-IT" b="1" dirty="0">
                <a:solidFill>
                  <a:srgbClr val="FF0000"/>
                </a:solidFill>
              </a:rPr>
              <a:t>PART OF THE LECTURE</a:t>
            </a:r>
          </a:p>
        </p:txBody>
      </p:sp>
    </p:spTree>
    <p:extLst>
      <p:ext uri="{BB962C8B-B14F-4D97-AF65-F5344CB8AC3E}">
        <p14:creationId xmlns:p14="http://schemas.microsoft.com/office/powerpoint/2010/main" val="31694846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10" presetClass="entr" presetSubtype="0"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fade">
                                      <p:cBhvr>
                                        <p:cTn id="10" dur="500"/>
                                        <p:tgtEl>
                                          <p:spTgt spid="2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7"/>
                                        </p:tgtEl>
                                        <p:attrNameLst>
                                          <p:attrName>style.visibility</p:attrName>
                                        </p:attrNameLst>
                                      </p:cBhvr>
                                      <p:to>
                                        <p:strVal val="visible"/>
                                      </p:to>
                                    </p:set>
                                    <p:animEffect transition="in" filter="fade">
                                      <p:cBhvr>
                                        <p:cTn id="28" dur="500"/>
                                        <p:tgtEl>
                                          <p:spTgt spid="5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fade">
                                      <p:cBhvr>
                                        <p:cTn id="31" dur="500"/>
                                        <p:tgtEl>
                                          <p:spTgt spid="59"/>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500"/>
                                        <p:tgtEl>
                                          <p:spTgt spid="31"/>
                                        </p:tgtEl>
                                      </p:cBhvr>
                                    </p:animEffect>
                                  </p:childTnLst>
                                </p:cTn>
                              </p:par>
                              <p:par>
                                <p:cTn id="35" presetID="10" presetClass="entr" presetSubtype="0" fill="hold" nodeType="with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500"/>
                                        <p:tgtEl>
                                          <p:spTgt spid="5"/>
                                        </p:tgtEl>
                                      </p:cBhvr>
                                    </p:animEffect>
                                  </p:childTnLst>
                                </p:cTn>
                              </p:par>
                              <p:par>
                                <p:cTn id="38" presetID="10" presetClass="entr" presetSubtype="0" fill="hold"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10" presetClass="entr" presetSubtype="0"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fade">
                                      <p:cBhvr>
                                        <p:cTn id="46" dur="500"/>
                                        <p:tgtEl>
                                          <p:spTgt spid="4"/>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11"/>
                                        </p:tgtEl>
                                        <p:attrNameLst>
                                          <p:attrName>style.visibility</p:attrName>
                                        </p:attrNameLst>
                                      </p:cBhvr>
                                      <p:to>
                                        <p:strVal val="visible"/>
                                      </p:to>
                                    </p:set>
                                    <p:animEffect transition="in" filter="fade">
                                      <p:cBhvr>
                                        <p:cTn id="51" dur="500"/>
                                        <p:tgtEl>
                                          <p:spTgt spid="11"/>
                                        </p:tgtEl>
                                      </p:cBhvr>
                                    </p:animEffect>
                                  </p:childTnLst>
                                </p:cTn>
                              </p:par>
                              <p:par>
                                <p:cTn id="52" presetID="10" presetClass="entr" presetSubtype="0"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par>
                                <p:cTn id="58" presetID="10" presetClass="entr" presetSubtype="0" fill="hold" nodeType="withEffect">
                                  <p:stCondLst>
                                    <p:cond delay="0"/>
                                  </p:stCondLst>
                                  <p:childTnLst>
                                    <p:set>
                                      <p:cBhvr>
                                        <p:cTn id="59" dur="1" fill="hold">
                                          <p:stCondLst>
                                            <p:cond delay="0"/>
                                          </p:stCondLst>
                                        </p:cTn>
                                        <p:tgtEl>
                                          <p:spTgt spid="34"/>
                                        </p:tgtEl>
                                        <p:attrNameLst>
                                          <p:attrName>style.visibility</p:attrName>
                                        </p:attrNameLst>
                                      </p:cBhvr>
                                      <p:to>
                                        <p:strVal val="visible"/>
                                      </p:to>
                                    </p:set>
                                    <p:animEffect transition="in" filter="fade">
                                      <p:cBhvr>
                                        <p:cTn id="60" dur="500"/>
                                        <p:tgtEl>
                                          <p:spTgt spid="34"/>
                                        </p:tgtEl>
                                      </p:cBhvr>
                                    </p:animEffect>
                                  </p:childTnLst>
                                </p:cTn>
                              </p:par>
                              <p:par>
                                <p:cTn id="61" presetID="10" presetClass="entr" presetSubtype="0"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animEffect transition="in" filter="fade">
                                      <p:cBhvr>
                                        <p:cTn id="63" dur="500"/>
                                        <p:tgtEl>
                                          <p:spTgt spid="3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58"/>
                                        </p:tgtEl>
                                        <p:attrNameLst>
                                          <p:attrName>style.visibility</p:attrName>
                                        </p:attrNameLst>
                                      </p:cBhvr>
                                      <p:to>
                                        <p:strVal val="visible"/>
                                      </p:to>
                                    </p:set>
                                    <p:animEffect transition="in" filter="fade">
                                      <p:cBhvr>
                                        <p:cTn id="66" dur="500"/>
                                        <p:tgtEl>
                                          <p:spTgt spid="5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60"/>
                                        </p:tgtEl>
                                        <p:attrNameLst>
                                          <p:attrName>style.visibility</p:attrName>
                                        </p:attrNameLst>
                                      </p:cBhvr>
                                      <p:to>
                                        <p:strVal val="visible"/>
                                      </p:to>
                                    </p:set>
                                    <p:animEffect transition="in" filter="fade">
                                      <p:cBhvr>
                                        <p:cTn id="69" dur="500"/>
                                        <p:tgtEl>
                                          <p:spTgt spid="60"/>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500"/>
                                        <p:tgtEl>
                                          <p:spTgt spid="3"/>
                                        </p:tgtEl>
                                      </p:cBhvr>
                                    </p:animEffect>
                                  </p:childTnLst>
                                </p:cTn>
                              </p:par>
                              <p:par>
                                <p:cTn id="73" presetID="10" presetClass="entr" presetSubtype="0" fill="hold" nodeType="with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fade">
                                      <p:cBhvr>
                                        <p:cTn id="7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6" grpId="0"/>
      <p:bldP spid="11" grpId="0"/>
      <p:bldP spid="45" grpId="0"/>
      <p:bldP spid="57" grpId="0" animBg="1"/>
      <p:bldP spid="58" grpId="0"/>
      <p:bldP spid="59" grpId="0"/>
      <p:bldP spid="60" grpId="0" animBg="1"/>
      <p:bldP spid="3" grpId="0" animBg="1"/>
      <p:bldP spid="31" grpId="0" animBg="1"/>
      <p:bldP spid="4" grpId="0"/>
      <p:bldP spid="33"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ttangolo 30"/>
          <p:cNvSpPr/>
          <p:nvPr/>
        </p:nvSpPr>
        <p:spPr>
          <a:xfrm>
            <a:off x="78399" y="1085961"/>
            <a:ext cx="3825425" cy="1442939"/>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2074296" y="2843928"/>
            <a:ext cx="5029200"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78399" y="0"/>
            <a:ext cx="9020996" cy="584775"/>
          </a:xfrm>
          <a:prstGeom prst="rect">
            <a:avLst/>
          </a:prstGeom>
          <a:noFill/>
        </p:spPr>
        <p:txBody>
          <a:bodyPr wrap="none" rtlCol="0">
            <a:spAutoFit/>
          </a:bodyPr>
          <a:lstStyle/>
          <a:p>
            <a:r>
              <a:rPr lang="en-US" sz="3200" b="1" dirty="0" smtClean="0"/>
              <a:t>LINAC: BASIC DEFINITION AND MAIN COMPONENTS</a:t>
            </a:r>
            <a:endParaRPr lang="en-US" sz="3200" b="1" dirty="0"/>
          </a:p>
        </p:txBody>
      </p:sp>
      <p:sp>
        <p:nvSpPr>
          <p:cNvPr id="37" name="Rettangolo 36"/>
          <p:cNvSpPr/>
          <p:nvPr/>
        </p:nvSpPr>
        <p:spPr>
          <a:xfrm>
            <a:off x="33794" y="514231"/>
            <a:ext cx="9110206" cy="584775"/>
          </a:xfrm>
          <a:prstGeom prst="rect">
            <a:avLst/>
          </a:prstGeom>
        </p:spPr>
        <p:txBody>
          <a:bodyPr wrap="square">
            <a:spAutoFit/>
          </a:bodyPr>
          <a:lstStyle/>
          <a:p>
            <a:pPr algn="just"/>
            <a:r>
              <a:rPr lang="en-US" altLang="en-US" sz="1600" dirty="0" smtClean="0"/>
              <a:t>LINAC (linear accelerator) is a </a:t>
            </a:r>
            <a:r>
              <a:rPr lang="en-US" altLang="en-US" sz="1600" b="1" dirty="0" smtClean="0"/>
              <a:t>system that allows to accelerate charged particles through a linear trajectory</a:t>
            </a:r>
            <a:r>
              <a:rPr lang="en-US" altLang="en-US" sz="1600" dirty="0" smtClean="0"/>
              <a:t> by electromagnetic fields.</a:t>
            </a:r>
            <a:endParaRPr lang="en-US" altLang="en-US" sz="1600" dirty="0"/>
          </a:p>
        </p:txBody>
      </p:sp>
      <p:sp>
        <p:nvSpPr>
          <p:cNvPr id="38" name="Rettangolo 37"/>
          <p:cNvSpPr/>
          <p:nvPr/>
        </p:nvSpPr>
        <p:spPr>
          <a:xfrm>
            <a:off x="303860" y="3259019"/>
            <a:ext cx="1064712"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Particle source</a:t>
            </a:r>
            <a:endParaRPr lang="en-US" sz="1600" dirty="0">
              <a:solidFill>
                <a:schemeClr val="tx1"/>
              </a:solidFill>
            </a:endParaRPr>
          </a:p>
        </p:txBody>
      </p:sp>
      <p:cxnSp>
        <p:nvCxnSpPr>
          <p:cNvPr id="40" name="Connettore 2 39"/>
          <p:cNvCxnSpPr/>
          <p:nvPr/>
        </p:nvCxnSpPr>
        <p:spPr>
          <a:xfrm>
            <a:off x="1368572" y="3673227"/>
            <a:ext cx="705724"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074297" y="3674888"/>
            <a:ext cx="5590608"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7635770" y="3351724"/>
            <a:ext cx="1590805" cy="584775"/>
          </a:xfrm>
          <a:prstGeom prst="rect">
            <a:avLst/>
          </a:prstGeom>
          <a:noFill/>
        </p:spPr>
        <p:txBody>
          <a:bodyPr wrap="square" rtlCol="0">
            <a:spAutoFit/>
          </a:bodyPr>
          <a:lstStyle/>
          <a:p>
            <a:r>
              <a:rPr lang="en-US" sz="1600" dirty="0" smtClean="0"/>
              <a:t>Accelerated beam </a:t>
            </a:r>
            <a:endParaRPr lang="en-US" sz="1600" dirty="0"/>
          </a:p>
        </p:txBody>
      </p:sp>
      <p:sp>
        <p:nvSpPr>
          <p:cNvPr id="2" name="CasellaDiTesto 1"/>
          <p:cNvSpPr txBox="1"/>
          <p:nvPr/>
        </p:nvSpPr>
        <p:spPr>
          <a:xfrm>
            <a:off x="2095993" y="5095578"/>
            <a:ext cx="2453498" cy="338554"/>
          </a:xfrm>
          <a:prstGeom prst="rect">
            <a:avLst/>
          </a:prstGeom>
          <a:noFill/>
        </p:spPr>
        <p:txBody>
          <a:bodyPr wrap="square" rtlCol="0">
            <a:spAutoFit/>
          </a:bodyPr>
          <a:lstStyle/>
          <a:p>
            <a:r>
              <a:rPr lang="en-US" sz="1600" dirty="0" smtClean="0"/>
              <a:t>Accelerating structures</a:t>
            </a:r>
            <a:endParaRPr lang="en-US" sz="1600" dirty="0"/>
          </a:p>
        </p:txBody>
      </p:sp>
      <p:sp>
        <p:nvSpPr>
          <p:cNvPr id="26" name="CasellaDiTesto 25"/>
          <p:cNvSpPr txBox="1"/>
          <p:nvPr/>
        </p:nvSpPr>
        <p:spPr>
          <a:xfrm>
            <a:off x="5698086" y="5064876"/>
            <a:ext cx="2432788" cy="584775"/>
          </a:xfrm>
          <a:prstGeom prst="rect">
            <a:avLst/>
          </a:prstGeom>
          <a:noFill/>
        </p:spPr>
        <p:txBody>
          <a:bodyPr wrap="square" rtlCol="0">
            <a:spAutoFit/>
          </a:bodyPr>
          <a:lstStyle/>
          <a:p>
            <a:r>
              <a:rPr lang="en-US" sz="1600" dirty="0" smtClean="0"/>
              <a:t>Focusing elements: </a:t>
            </a:r>
            <a:r>
              <a:rPr lang="en-US" sz="1600" dirty="0" err="1" smtClean="0"/>
              <a:t>quadrupoles</a:t>
            </a:r>
            <a:r>
              <a:rPr lang="en-US" sz="1600" dirty="0" smtClean="0"/>
              <a:t> and solenoids</a:t>
            </a:r>
            <a:endParaRPr lang="en-US" sz="1600" dirty="0"/>
          </a:p>
        </p:txBody>
      </p:sp>
      <p:cxnSp>
        <p:nvCxnSpPr>
          <p:cNvPr id="5" name="Connettore 2 4"/>
          <p:cNvCxnSpPr>
            <a:endCxn id="2" idx="0"/>
          </p:cNvCxnSpPr>
          <p:nvPr/>
        </p:nvCxnSpPr>
        <p:spPr>
          <a:xfrm>
            <a:off x="2743563" y="4008423"/>
            <a:ext cx="579179" cy="10871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a:off x="5244353" y="3998055"/>
            <a:ext cx="1299882" cy="10501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701562" y="3998055"/>
            <a:ext cx="134654" cy="3028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054711" y="3366063"/>
            <a:ext cx="4959275"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4325282" y="1479857"/>
            <a:ext cx="2105491" cy="584775"/>
          </a:xfrm>
          <a:prstGeom prst="rect">
            <a:avLst/>
          </a:prstGeom>
          <a:noFill/>
        </p:spPr>
        <p:txBody>
          <a:bodyPr wrap="square" rtlCol="0">
            <a:spAutoFit/>
          </a:bodyPr>
          <a:lstStyle/>
          <a:p>
            <a:r>
              <a:rPr lang="en-US" sz="1600" dirty="0" smtClean="0"/>
              <a:t>Transverse dynamics of accelerated particles</a:t>
            </a:r>
            <a:endParaRPr lang="en-US" sz="1600" dirty="0"/>
          </a:p>
        </p:txBody>
      </p:sp>
      <p:cxnSp>
        <p:nvCxnSpPr>
          <p:cNvPr id="39" name="Connettore 2 38"/>
          <p:cNvCxnSpPr>
            <a:stCxn id="10" idx="5"/>
            <a:endCxn id="11" idx="2"/>
          </p:cNvCxnSpPr>
          <p:nvPr/>
        </p:nvCxnSpPr>
        <p:spPr>
          <a:xfrm flipH="1" flipV="1">
            <a:off x="5378028" y="2064632"/>
            <a:ext cx="990499" cy="1302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86905" y="1479857"/>
            <a:ext cx="1989185" cy="830997"/>
          </a:xfrm>
          <a:prstGeom prst="rect">
            <a:avLst/>
          </a:prstGeom>
          <a:noFill/>
        </p:spPr>
        <p:txBody>
          <a:bodyPr wrap="square" rtlCol="0">
            <a:spAutoFit/>
          </a:bodyPr>
          <a:lstStyle/>
          <a:p>
            <a:r>
              <a:rPr lang="en-US" sz="1600" dirty="0" smtClean="0"/>
              <a:t>Longitudinal dynamics of accelerated particles</a:t>
            </a:r>
            <a:endParaRPr lang="en-US" sz="1600" dirty="0"/>
          </a:p>
        </p:txBody>
      </p:sp>
      <p:cxnSp>
        <p:nvCxnSpPr>
          <p:cNvPr id="50" name="Connettore 2 49"/>
          <p:cNvCxnSpPr/>
          <p:nvPr/>
        </p:nvCxnSpPr>
        <p:spPr>
          <a:xfrm flipH="1" flipV="1">
            <a:off x="1515035" y="2303929"/>
            <a:ext cx="1668699" cy="13709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10325" y="4178086"/>
            <a:ext cx="1182474" cy="86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spect="1"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062030" y="5618388"/>
            <a:ext cx="1944880" cy="86947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3203870" y="5434132"/>
            <a:ext cx="1642097" cy="1215339"/>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9707" y="5786489"/>
            <a:ext cx="1303186" cy="867211"/>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9013" y="5649651"/>
            <a:ext cx="1514276" cy="1075933"/>
          </a:xfrm>
          <a:prstGeom prst="rect">
            <a:avLst/>
          </a:prstGeom>
        </p:spPr>
      </p:pic>
      <p:pic>
        <p:nvPicPr>
          <p:cNvPr id="34" name="Immagin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11276" y="1257073"/>
            <a:ext cx="1894691" cy="1126397"/>
          </a:xfrm>
          <a:prstGeom prst="rect">
            <a:avLst/>
          </a:prstGeom>
        </p:spPr>
      </p:pic>
      <p:pic>
        <p:nvPicPr>
          <p:cNvPr id="35" name="Immagine 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82090" y="1194933"/>
            <a:ext cx="1862420" cy="1250676"/>
          </a:xfrm>
          <a:prstGeom prst="rect">
            <a:avLst/>
          </a:prstGeom>
        </p:spPr>
      </p:pic>
      <p:sp>
        <p:nvSpPr>
          <p:cNvPr id="57" name="Parentesi graffa chiusa 56"/>
          <p:cNvSpPr/>
          <p:nvPr/>
        </p:nvSpPr>
        <p:spPr>
          <a:xfrm>
            <a:off x="8263289" y="4527314"/>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7713945" y="1895354"/>
            <a:ext cx="2304571" cy="338554"/>
          </a:xfrm>
          <a:prstGeom prst="rect">
            <a:avLst/>
          </a:prstGeom>
          <a:noFill/>
        </p:spPr>
        <p:txBody>
          <a:bodyPr wrap="square" rtlCol="0">
            <a:spAutoFit/>
          </a:bodyPr>
          <a:lstStyle/>
          <a:p>
            <a:r>
              <a:rPr lang="en-US" sz="1600" b="1" dirty="0" smtClean="0">
                <a:solidFill>
                  <a:srgbClr val="FF0000"/>
                </a:solidFill>
              </a:rPr>
              <a:t>LINAC BEAM DYNAMICS</a:t>
            </a:r>
            <a:endParaRPr lang="en-US" sz="1600" b="1" dirty="0">
              <a:solidFill>
                <a:srgbClr val="FF0000"/>
              </a:solidFill>
            </a:endParaRPr>
          </a:p>
        </p:txBody>
      </p:sp>
      <p:sp>
        <p:nvSpPr>
          <p:cNvPr id="59" name="CasellaDiTesto 58"/>
          <p:cNvSpPr txBox="1"/>
          <p:nvPr/>
        </p:nvSpPr>
        <p:spPr>
          <a:xfrm rot="16200000">
            <a:off x="7576603" y="5265149"/>
            <a:ext cx="2636300" cy="584775"/>
          </a:xfrm>
          <a:prstGeom prst="rect">
            <a:avLst/>
          </a:prstGeom>
          <a:noFill/>
        </p:spPr>
        <p:txBody>
          <a:bodyPr wrap="square" rtlCol="0">
            <a:spAutoFit/>
          </a:bodyPr>
          <a:lstStyle/>
          <a:p>
            <a:pPr algn="ctr"/>
            <a:r>
              <a:rPr lang="en-US" sz="1600" b="1" dirty="0" smtClean="0">
                <a:solidFill>
                  <a:srgbClr val="FF0000"/>
                </a:solidFill>
              </a:rPr>
              <a:t>LINAC COMPONENTS AND TECHNOLOGY</a:t>
            </a:r>
            <a:endParaRPr lang="en-US" sz="1600" b="1" dirty="0">
              <a:solidFill>
                <a:srgbClr val="FF0000"/>
              </a:solidFill>
            </a:endParaRPr>
          </a:p>
        </p:txBody>
      </p:sp>
      <p:sp>
        <p:nvSpPr>
          <p:cNvPr id="60" name="Parentesi graffa chiusa 59"/>
          <p:cNvSpPr/>
          <p:nvPr/>
        </p:nvSpPr>
        <p:spPr>
          <a:xfrm>
            <a:off x="8198926" y="966455"/>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28386486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822992" y="-18541"/>
            <a:ext cx="5805948" cy="584775"/>
          </a:xfrm>
          <a:prstGeom prst="rect">
            <a:avLst/>
          </a:prstGeom>
          <a:noFill/>
        </p:spPr>
        <p:txBody>
          <a:bodyPr wrap="none" rtlCol="0">
            <a:spAutoFit/>
          </a:bodyPr>
          <a:lstStyle/>
          <a:p>
            <a:r>
              <a:rPr lang="en-US" sz="3200" b="1" dirty="0" smtClean="0"/>
              <a:t>SYNCHRONOUS PARTICLE/PHASE</a:t>
            </a:r>
            <a:endParaRPr lang="en-US" sz="3200" b="1" dirty="0"/>
          </a:p>
        </p:txBody>
      </p:sp>
      <p:sp>
        <p:nvSpPr>
          <p:cNvPr id="3" name="Rettangolo 2"/>
          <p:cNvSpPr/>
          <p:nvPr/>
        </p:nvSpPr>
        <p:spPr>
          <a:xfrm>
            <a:off x="59944" y="3005688"/>
            <a:ext cx="4007986" cy="3410164"/>
          </a:xfrm>
          <a:prstGeom prst="rect">
            <a:avLst/>
          </a:prstGeom>
        </p:spPr>
        <p:txBody>
          <a:bodyPr wrap="square">
            <a:spAutoFit/>
          </a:bodyPr>
          <a:lstStyle/>
          <a:p>
            <a:pPr algn="just">
              <a:lnSpc>
                <a:spcPct val="110000"/>
              </a:lnSpc>
            </a:pPr>
            <a:r>
              <a:rPr lang="en-US" sz="1400" dirty="0" smtClean="0">
                <a:sym typeface="Symbol"/>
              </a:rPr>
              <a:t></a:t>
            </a:r>
            <a:r>
              <a:rPr lang="en-US" sz="1400" dirty="0" smtClean="0"/>
              <a:t>Let’s assume that </a:t>
            </a:r>
            <a:r>
              <a:rPr lang="en-US" sz="1400" b="1" dirty="0" smtClean="0"/>
              <a:t>the “perfect” synchronism </a:t>
            </a:r>
            <a:r>
              <a:rPr lang="en-US" sz="1400" b="1" dirty="0"/>
              <a:t>condition is fulfilled for a phase </a:t>
            </a:r>
            <a:r>
              <a:rPr lang="en-US" sz="1400" b="1" dirty="0" smtClean="0">
                <a:sym typeface="Symbol" charset="2"/>
              </a:rPr>
              <a:t></a:t>
            </a:r>
            <a:r>
              <a:rPr lang="en-US" sz="1400" b="1" baseline="-25000" dirty="0" smtClean="0">
                <a:sym typeface="Symbol" charset="2"/>
              </a:rPr>
              <a:t>s </a:t>
            </a:r>
            <a:r>
              <a:rPr lang="en-US" sz="1400" dirty="0" smtClean="0">
                <a:sym typeface="Symbol" charset="2"/>
              </a:rPr>
              <a:t>(called </a:t>
            </a:r>
            <a:r>
              <a:rPr lang="en-US" sz="1400" b="1" i="1" dirty="0" smtClean="0">
                <a:sym typeface="Symbol" charset="2"/>
              </a:rPr>
              <a:t>synchronous phase</a:t>
            </a:r>
            <a:r>
              <a:rPr lang="en-US" sz="1400" dirty="0" smtClean="0">
                <a:sym typeface="Symbol" charset="2"/>
              </a:rPr>
              <a:t>)</a:t>
            </a:r>
            <a:r>
              <a:rPr lang="en-US" sz="1400" b="1" dirty="0" smtClean="0">
                <a:sym typeface="Symbol" charset="2"/>
              </a:rPr>
              <a:t>. </a:t>
            </a:r>
            <a:r>
              <a:rPr lang="en-US" sz="1400" dirty="0" smtClean="0">
                <a:sym typeface="Symbol" charset="2"/>
              </a:rPr>
              <a:t>This means that a particle (called </a:t>
            </a:r>
            <a:r>
              <a:rPr lang="en-US" sz="1400" b="1" i="1" dirty="0" smtClean="0">
                <a:sym typeface="Symbol" charset="2"/>
              </a:rPr>
              <a:t>synchronous particle</a:t>
            </a:r>
            <a:r>
              <a:rPr lang="en-US" sz="1400" dirty="0" smtClean="0">
                <a:sym typeface="Symbol" charset="2"/>
              </a:rPr>
              <a:t>) entering in a gap with a phase </a:t>
            </a:r>
            <a:r>
              <a:rPr lang="en-US" sz="1400" dirty="0">
                <a:sym typeface="Symbol" charset="2"/>
              </a:rPr>
              <a:t></a:t>
            </a:r>
            <a:r>
              <a:rPr lang="en-US" sz="1400" baseline="-25000" dirty="0" smtClean="0">
                <a:sym typeface="Symbol" charset="2"/>
              </a:rPr>
              <a:t>s</a:t>
            </a:r>
            <a:r>
              <a:rPr lang="en-US" sz="1400" dirty="0" smtClean="0">
                <a:sym typeface="Symbol" charset="2"/>
              </a:rPr>
              <a:t>  (</a:t>
            </a:r>
            <a:r>
              <a:rPr lang="en-US" sz="1400" dirty="0">
                <a:sym typeface="Symbol" charset="2"/>
              </a:rPr>
              <a:t></a:t>
            </a:r>
            <a:r>
              <a:rPr lang="en-US" sz="1400" baseline="-25000" dirty="0" smtClean="0">
                <a:sym typeface="Symbol" charset="2"/>
              </a:rPr>
              <a:t>s</a:t>
            </a:r>
            <a:r>
              <a:rPr lang="en-US" sz="1400" dirty="0" smtClean="0">
                <a:sym typeface="Symbol" charset="2"/>
              </a:rPr>
              <a:t>=</a:t>
            </a:r>
            <a:r>
              <a:rPr lang="en-US" sz="1400" dirty="0" smtClean="0">
                <a:sym typeface="Symbol"/>
              </a:rPr>
              <a:t></a:t>
            </a:r>
            <a:r>
              <a:rPr lang="en-US" sz="1400" baseline="-25000" dirty="0" err="1" smtClean="0">
                <a:sym typeface="Symbol"/>
              </a:rPr>
              <a:t>RF</a:t>
            </a:r>
            <a:r>
              <a:rPr lang="en-US" sz="1400" dirty="0" err="1" smtClean="0">
                <a:sym typeface="Symbol"/>
              </a:rPr>
              <a:t>t</a:t>
            </a:r>
            <a:r>
              <a:rPr lang="en-US" sz="1400" baseline="-25000" dirty="0" err="1" smtClean="0">
                <a:sym typeface="Symbol"/>
              </a:rPr>
              <a:t>s</a:t>
            </a:r>
            <a:r>
              <a:rPr lang="en-US" sz="1400" dirty="0" smtClean="0">
                <a:sym typeface="Symbol" charset="2"/>
              </a:rPr>
              <a:t>) with respect to the RF voltage receive an </a:t>
            </a:r>
            <a:r>
              <a:rPr lang="en-US" sz="1400" b="1" dirty="0" smtClean="0">
                <a:sym typeface="Symbol" charset="2"/>
              </a:rPr>
              <a:t>energy gain </a:t>
            </a:r>
            <a:r>
              <a:rPr lang="en-US" sz="1400" dirty="0" smtClean="0">
                <a:sym typeface="Symbol" charset="2"/>
              </a:rPr>
              <a:t>(and a consequent change in velocity) that allow entering in the subsequent gap with the </a:t>
            </a:r>
            <a:r>
              <a:rPr lang="en-US" sz="1400" b="1" dirty="0" smtClean="0">
                <a:sym typeface="Symbol" charset="2"/>
              </a:rPr>
              <a:t>same phase </a:t>
            </a:r>
            <a:r>
              <a:rPr lang="en-US" sz="1400" b="1" dirty="0">
                <a:sym typeface="Symbol" charset="2"/>
              </a:rPr>
              <a:t></a:t>
            </a:r>
            <a:r>
              <a:rPr lang="en-US" sz="1400" b="1" baseline="-25000" dirty="0" smtClean="0">
                <a:sym typeface="Symbol" charset="2"/>
              </a:rPr>
              <a:t>s</a:t>
            </a:r>
            <a:r>
              <a:rPr lang="en-US" sz="1400" b="1" dirty="0">
                <a:sym typeface="Symbol" charset="2"/>
              </a:rPr>
              <a:t> </a:t>
            </a:r>
            <a:r>
              <a:rPr lang="en-US" sz="1400" dirty="0" smtClean="0">
                <a:sym typeface="Symbol" charset="2"/>
              </a:rPr>
              <a:t>and so on.</a:t>
            </a:r>
          </a:p>
          <a:p>
            <a:pPr algn="just">
              <a:lnSpc>
                <a:spcPct val="110000"/>
              </a:lnSpc>
            </a:pPr>
            <a:endParaRPr lang="en-US" sz="1400" dirty="0">
              <a:sym typeface="Symbol" charset="2"/>
            </a:endParaRPr>
          </a:p>
          <a:p>
            <a:pPr algn="just">
              <a:lnSpc>
                <a:spcPct val="110000"/>
              </a:lnSpc>
            </a:pPr>
            <a:r>
              <a:rPr lang="en-US" sz="1400" dirty="0" smtClean="0">
                <a:sym typeface="Symbol" charset="2"/>
              </a:rPr>
              <a:t>for this particle the energy gain in each gap is:</a:t>
            </a:r>
          </a:p>
          <a:p>
            <a:pPr algn="just">
              <a:lnSpc>
                <a:spcPct val="110000"/>
              </a:lnSpc>
            </a:pPr>
            <a:endParaRPr lang="en-US" sz="1400" dirty="0" smtClean="0">
              <a:sym typeface="Symbol" charset="2"/>
            </a:endParaRPr>
          </a:p>
          <a:p>
            <a:pPr algn="just">
              <a:lnSpc>
                <a:spcPct val="110000"/>
              </a:lnSpc>
            </a:pPr>
            <a:endParaRPr lang="en-US" sz="1400" dirty="0">
              <a:sym typeface="Symbol" charset="2"/>
            </a:endParaRPr>
          </a:p>
          <a:p>
            <a:pPr algn="just">
              <a:lnSpc>
                <a:spcPct val="110000"/>
              </a:lnSpc>
            </a:pPr>
            <a:endParaRPr lang="en-US" sz="1400" dirty="0" smtClean="0">
              <a:sym typeface="Symbol" charset="2"/>
            </a:endParaRPr>
          </a:p>
          <a:p>
            <a:pPr algn="just">
              <a:lnSpc>
                <a:spcPct val="110000"/>
              </a:lnSpc>
            </a:pPr>
            <a:endParaRPr lang="en-US" sz="1400" dirty="0">
              <a:sym typeface="Symbol" charset="2"/>
            </a:endParaRPr>
          </a:p>
        </p:txBody>
      </p:sp>
      <p:sp>
        <p:nvSpPr>
          <p:cNvPr id="4" name="Memoria ad accesso diretto 3"/>
          <p:cNvSpPr/>
          <p:nvPr/>
        </p:nvSpPr>
        <p:spPr>
          <a:xfrm>
            <a:off x="6221537" y="803378"/>
            <a:ext cx="456839"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Memoria ad accesso diretto 4"/>
          <p:cNvSpPr/>
          <p:nvPr/>
        </p:nvSpPr>
        <p:spPr>
          <a:xfrm>
            <a:off x="6860236" y="803378"/>
            <a:ext cx="501036"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Memoria ad accesso diretto 5"/>
          <p:cNvSpPr/>
          <p:nvPr/>
        </p:nvSpPr>
        <p:spPr>
          <a:xfrm>
            <a:off x="7553009" y="803378"/>
            <a:ext cx="540568"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Memoria ad accesso diretto 6"/>
          <p:cNvSpPr/>
          <p:nvPr/>
        </p:nvSpPr>
        <p:spPr>
          <a:xfrm>
            <a:off x="8305861" y="801833"/>
            <a:ext cx="625512"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Memoria ad accesso diretto 7"/>
          <p:cNvSpPr/>
          <p:nvPr/>
        </p:nvSpPr>
        <p:spPr>
          <a:xfrm>
            <a:off x="5669597" y="795491"/>
            <a:ext cx="349311" cy="307070"/>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uppo 8"/>
          <p:cNvGrpSpPr/>
          <p:nvPr/>
        </p:nvGrpSpPr>
        <p:grpSpPr>
          <a:xfrm>
            <a:off x="5992099" y="795491"/>
            <a:ext cx="2351447" cy="314957"/>
            <a:chOff x="4606536" y="2496038"/>
            <a:chExt cx="3578807" cy="478322"/>
          </a:xfrm>
        </p:grpSpPr>
        <p:cxnSp>
          <p:nvCxnSpPr>
            <p:cNvPr id="10" name="Connettore 2 9"/>
            <p:cNvCxnSpPr/>
            <p:nvPr/>
          </p:nvCxnSpPr>
          <p:spPr>
            <a:xfrm>
              <a:off x="5598623"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5607767"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a:off x="6635499"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6644643"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4" name="Connettore 2 13"/>
            <p:cNvCxnSpPr/>
            <p:nvPr/>
          </p:nvCxnSpPr>
          <p:spPr>
            <a:xfrm>
              <a:off x="7795756"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Connettore 2 14"/>
            <p:cNvCxnSpPr/>
            <p:nvPr/>
          </p:nvCxnSpPr>
          <p:spPr>
            <a:xfrm>
              <a:off x="7804900"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a:off x="4606536" y="249603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4615680" y="296238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41" name="Connettore 1 40"/>
          <p:cNvCxnSpPr/>
          <p:nvPr/>
        </p:nvCxnSpPr>
        <p:spPr>
          <a:xfrm>
            <a:off x="5712206" y="566234"/>
            <a:ext cx="3114170" cy="752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2" name="Arco 41"/>
          <p:cNvSpPr/>
          <p:nvPr/>
        </p:nvSpPr>
        <p:spPr>
          <a:xfrm rot="10800000">
            <a:off x="5590174" y="567489"/>
            <a:ext cx="254078" cy="772692"/>
          </a:xfrm>
          <a:prstGeom prst="arc">
            <a:avLst>
              <a:gd name="adj1" fmla="val 16110145"/>
              <a:gd name="adj2" fmla="val 5440223"/>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3" name="Connettore 1 42"/>
          <p:cNvCxnSpPr/>
          <p:nvPr/>
        </p:nvCxnSpPr>
        <p:spPr>
          <a:xfrm>
            <a:off x="5717212" y="1340181"/>
            <a:ext cx="3114170" cy="7526"/>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44" name="Arco 43"/>
          <p:cNvSpPr/>
          <p:nvPr/>
        </p:nvSpPr>
        <p:spPr>
          <a:xfrm rot="10800000">
            <a:off x="8653664" y="575014"/>
            <a:ext cx="334797" cy="772692"/>
          </a:xfrm>
          <a:prstGeom prst="arc">
            <a:avLst>
              <a:gd name="adj1" fmla="val 16110145"/>
              <a:gd name="adj2" fmla="val 1608436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5" name="Connettore 1 44"/>
          <p:cNvCxnSpPr>
            <a:stCxn id="8" idx="2"/>
          </p:cNvCxnSpPr>
          <p:nvPr/>
        </p:nvCxnSpPr>
        <p:spPr>
          <a:xfrm flipH="1">
            <a:off x="5844252" y="1102559"/>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6" name="Connettore 1 45"/>
          <p:cNvCxnSpPr/>
          <p:nvPr/>
        </p:nvCxnSpPr>
        <p:spPr>
          <a:xfrm flipH="1">
            <a:off x="6443885" y="1110086"/>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7" name="Connettore 1 46"/>
          <p:cNvCxnSpPr/>
          <p:nvPr/>
        </p:nvCxnSpPr>
        <p:spPr>
          <a:xfrm flipH="1">
            <a:off x="7110753" y="1106322"/>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8" name="Connettore 1 47"/>
          <p:cNvCxnSpPr/>
          <p:nvPr/>
        </p:nvCxnSpPr>
        <p:spPr>
          <a:xfrm flipH="1">
            <a:off x="7823292" y="1102559"/>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49" name="Connettore 1 48"/>
          <p:cNvCxnSpPr/>
          <p:nvPr/>
        </p:nvCxnSpPr>
        <p:spPr>
          <a:xfrm flipH="1">
            <a:off x="8618617" y="1106324"/>
            <a:ext cx="1" cy="23762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59944" y="580627"/>
            <a:ext cx="4827092" cy="1600438"/>
          </a:xfrm>
          <a:prstGeom prst="rect">
            <a:avLst/>
          </a:prstGeom>
          <a:noFill/>
        </p:spPr>
        <p:txBody>
          <a:bodyPr wrap="square" rtlCol="0">
            <a:spAutoFit/>
          </a:bodyPr>
          <a:lstStyle/>
          <a:p>
            <a:pPr algn="just"/>
            <a:r>
              <a:rPr lang="en-US" sz="1400" dirty="0" smtClean="0">
                <a:sym typeface="Symbol"/>
              </a:rPr>
              <a:t></a:t>
            </a:r>
            <a:r>
              <a:rPr lang="en-US" sz="1400" dirty="0" smtClean="0"/>
              <a:t>Let us consider a </a:t>
            </a:r>
            <a:r>
              <a:rPr lang="en-US" sz="1400" b="1" dirty="0" smtClean="0"/>
              <a:t>SW linac structure </a:t>
            </a:r>
            <a:r>
              <a:rPr lang="en-US" sz="1400" dirty="0" smtClean="0"/>
              <a:t>made by accelerating </a:t>
            </a:r>
            <a:r>
              <a:rPr lang="en-US" sz="1400" b="1" dirty="0" smtClean="0"/>
              <a:t>gaps</a:t>
            </a:r>
            <a:r>
              <a:rPr lang="en-US" sz="1400" dirty="0" smtClean="0"/>
              <a:t> (like in DTL) or </a:t>
            </a:r>
            <a:r>
              <a:rPr lang="en-US" sz="1400" b="1" dirty="0" smtClean="0"/>
              <a:t>cavities</a:t>
            </a:r>
            <a:r>
              <a:rPr lang="en-US" sz="1400" dirty="0" smtClean="0"/>
              <a:t>. </a:t>
            </a:r>
          </a:p>
          <a:p>
            <a:pPr algn="just"/>
            <a:endParaRPr lang="en-US" sz="1400" dirty="0" smtClean="0"/>
          </a:p>
          <a:p>
            <a:pPr algn="just"/>
            <a:endParaRPr lang="en-US" sz="1400" dirty="0" smtClean="0"/>
          </a:p>
          <a:p>
            <a:pPr algn="just"/>
            <a:r>
              <a:rPr lang="en-US" sz="1400" dirty="0">
                <a:sym typeface="Symbol"/>
              </a:rPr>
              <a:t></a:t>
            </a:r>
            <a:r>
              <a:rPr lang="en-US" sz="1400" dirty="0" smtClean="0"/>
              <a:t>In </a:t>
            </a:r>
            <a:r>
              <a:rPr lang="en-US" sz="1400" b="1" dirty="0" smtClean="0"/>
              <a:t>each gap we have an accelerating field </a:t>
            </a:r>
            <a:r>
              <a:rPr lang="en-US" sz="1400" dirty="0" smtClean="0"/>
              <a:t>oscillating in time and an integrated accelerating voltage (</a:t>
            </a:r>
            <a:r>
              <a:rPr lang="en-US" sz="1400" dirty="0" err="1" smtClean="0"/>
              <a:t>V</a:t>
            </a:r>
            <a:r>
              <a:rPr lang="en-US" sz="1400" baseline="-25000" dirty="0" err="1" smtClean="0"/>
              <a:t>acc</a:t>
            </a:r>
            <a:r>
              <a:rPr lang="en-US" sz="1400" dirty="0" smtClean="0"/>
              <a:t>) still oscillating in time than can be expressed as:</a:t>
            </a:r>
          </a:p>
        </p:txBody>
      </p:sp>
      <p:cxnSp>
        <p:nvCxnSpPr>
          <p:cNvPr id="57" name="Connettore 2 56"/>
          <p:cNvCxnSpPr/>
          <p:nvPr/>
        </p:nvCxnSpPr>
        <p:spPr>
          <a:xfrm flipH="1" flipV="1">
            <a:off x="6525309" y="2939878"/>
            <a:ext cx="11913" cy="27991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9" name="Connettore 2 58"/>
          <p:cNvCxnSpPr/>
          <p:nvPr/>
        </p:nvCxnSpPr>
        <p:spPr>
          <a:xfrm>
            <a:off x="4423546" y="4489331"/>
            <a:ext cx="4647956"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2" name="Figura a mano libera 61"/>
          <p:cNvSpPr/>
          <p:nvPr/>
        </p:nvSpPr>
        <p:spPr>
          <a:xfrm>
            <a:off x="4366937" y="3429000"/>
            <a:ext cx="4350865" cy="2190654"/>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4" name="Connettore 2 63"/>
          <p:cNvCxnSpPr/>
          <p:nvPr/>
        </p:nvCxnSpPr>
        <p:spPr>
          <a:xfrm>
            <a:off x="4366937" y="6109495"/>
            <a:ext cx="2166814" cy="0"/>
          </a:xfrm>
          <a:prstGeom prst="straightConnector1">
            <a:avLst/>
          </a:prstGeom>
          <a:ln w="28575">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Connettore 1 67"/>
          <p:cNvCxnSpPr>
            <a:stCxn id="62" idx="0"/>
          </p:cNvCxnSpPr>
          <p:nvPr/>
        </p:nvCxnSpPr>
        <p:spPr>
          <a:xfrm flipV="1">
            <a:off x="4366937" y="3432810"/>
            <a:ext cx="1261775" cy="1940"/>
          </a:xfrm>
          <a:prstGeom prst="line">
            <a:avLst/>
          </a:prstGeom>
          <a:ln w="28575">
            <a:solidFill>
              <a:srgbClr val="00B050"/>
            </a:solidFill>
            <a:prstDash val="dash"/>
          </a:ln>
        </p:spPr>
        <p:style>
          <a:lnRef idx="1">
            <a:schemeClr val="accent1"/>
          </a:lnRef>
          <a:fillRef idx="0">
            <a:schemeClr val="accent1"/>
          </a:fillRef>
          <a:effectRef idx="0">
            <a:schemeClr val="accent1"/>
          </a:effectRef>
          <a:fontRef idx="minor">
            <a:schemeClr val="tx1"/>
          </a:fontRef>
        </p:style>
      </p:cxnSp>
      <p:sp>
        <p:nvSpPr>
          <p:cNvPr id="70" name="CasellaDiTesto 69"/>
          <p:cNvSpPr txBox="1"/>
          <p:nvPr/>
        </p:nvSpPr>
        <p:spPr>
          <a:xfrm>
            <a:off x="5143398" y="5741341"/>
            <a:ext cx="450764" cy="369332"/>
          </a:xfrm>
          <a:prstGeom prst="rect">
            <a:avLst/>
          </a:prstGeom>
          <a:noFill/>
        </p:spPr>
        <p:txBody>
          <a:bodyPr wrap="none" rtlCol="0">
            <a:spAutoFit/>
          </a:bodyPr>
          <a:lstStyle/>
          <a:p>
            <a:r>
              <a:rPr lang="en-US" dirty="0" smtClean="0">
                <a:sym typeface="Symbol"/>
              </a:rPr>
              <a:t>T</a:t>
            </a:r>
            <a:r>
              <a:rPr lang="en-US" baseline="-25000" dirty="0" smtClean="0"/>
              <a:t>RF</a:t>
            </a:r>
            <a:endParaRPr lang="en-US" baseline="-25000" dirty="0"/>
          </a:p>
        </p:txBody>
      </p:sp>
      <p:cxnSp>
        <p:nvCxnSpPr>
          <p:cNvPr id="72" name="Connettore 2 71"/>
          <p:cNvCxnSpPr/>
          <p:nvPr/>
        </p:nvCxnSpPr>
        <p:spPr>
          <a:xfrm flipH="1">
            <a:off x="5100279" y="3429000"/>
            <a:ext cx="27" cy="1060331"/>
          </a:xfrm>
          <a:prstGeom prst="straightConnector1">
            <a:avLst/>
          </a:prstGeom>
          <a:ln w="28575">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88" name="Oggetto 87"/>
          <p:cNvGraphicFramePr>
            <a:graphicFrameLocks noChangeAspect="1"/>
          </p:cNvGraphicFramePr>
          <p:nvPr>
            <p:extLst/>
          </p:nvPr>
        </p:nvGraphicFramePr>
        <p:xfrm>
          <a:off x="741363" y="5568950"/>
          <a:ext cx="2522537" cy="758825"/>
        </p:xfrm>
        <a:graphic>
          <a:graphicData uri="http://schemas.openxmlformats.org/presentationml/2006/ole">
            <mc:AlternateContent xmlns:mc="http://schemas.openxmlformats.org/markup-compatibility/2006">
              <mc:Choice xmlns:v="urn:schemas-microsoft-com:vml" Requires="v">
                <p:oleObj spid="_x0000_s238682" name="Equazione" r:id="rId3" imgW="1688760" imgH="507960" progId="Equation.3">
                  <p:embed/>
                </p:oleObj>
              </mc:Choice>
              <mc:Fallback>
                <p:oleObj name="Equazione" r:id="rId3" imgW="1688760" imgH="507960" progId="Equation.3">
                  <p:embed/>
                  <p:pic>
                    <p:nvPicPr>
                      <p:cNvPr id="88" name="Oggetto 87"/>
                      <p:cNvPicPr>
                        <a:picLocks noChangeAspect="1" noChangeArrowheads="1"/>
                      </p:cNvPicPr>
                      <p:nvPr/>
                    </p:nvPicPr>
                    <p:blipFill>
                      <a:blip r:embed="rId4"/>
                      <a:srcRect/>
                      <a:stretch>
                        <a:fillRect/>
                      </a:stretch>
                    </p:blipFill>
                    <p:spPr bwMode="auto">
                      <a:xfrm>
                        <a:off x="741363" y="5568950"/>
                        <a:ext cx="2522537" cy="758825"/>
                      </a:xfrm>
                      <a:prstGeom prst="rect">
                        <a:avLst/>
                      </a:prstGeom>
                      <a:noFill/>
                      <a:ln>
                        <a:noFill/>
                      </a:ln>
                    </p:spPr>
                  </p:pic>
                </p:oleObj>
              </mc:Fallback>
            </mc:AlternateContent>
          </a:graphicData>
        </a:graphic>
      </p:graphicFrame>
      <p:graphicFrame>
        <p:nvGraphicFramePr>
          <p:cNvPr id="89" name="Oggetto 88"/>
          <p:cNvGraphicFramePr>
            <a:graphicFrameLocks noChangeAspect="1"/>
          </p:cNvGraphicFramePr>
          <p:nvPr>
            <p:extLst/>
          </p:nvPr>
        </p:nvGraphicFramePr>
        <p:xfrm>
          <a:off x="7547853" y="2393609"/>
          <a:ext cx="1509179" cy="547447"/>
        </p:xfrm>
        <a:graphic>
          <a:graphicData uri="http://schemas.openxmlformats.org/presentationml/2006/ole">
            <mc:AlternateContent xmlns:mc="http://schemas.openxmlformats.org/markup-compatibility/2006">
              <mc:Choice xmlns:v="urn:schemas-microsoft-com:vml" Requires="v">
                <p:oleObj spid="_x0000_s238683" name="Equazione" r:id="rId5" imgW="1193760" imgH="431640" progId="Equation.3">
                  <p:embed/>
                </p:oleObj>
              </mc:Choice>
              <mc:Fallback>
                <p:oleObj name="Equazione" r:id="rId5" imgW="1193760" imgH="431640" progId="Equation.3">
                  <p:embed/>
                  <p:pic>
                    <p:nvPicPr>
                      <p:cNvPr id="89" name="Oggetto 88"/>
                      <p:cNvPicPr>
                        <a:picLocks noChangeAspect="1" noChangeArrowheads="1"/>
                      </p:cNvPicPr>
                      <p:nvPr/>
                    </p:nvPicPr>
                    <p:blipFill>
                      <a:blip r:embed="rId6"/>
                      <a:srcRect/>
                      <a:stretch>
                        <a:fillRect/>
                      </a:stretch>
                    </p:blipFill>
                    <p:spPr bwMode="auto">
                      <a:xfrm>
                        <a:off x="7547853" y="2393609"/>
                        <a:ext cx="1509179" cy="547447"/>
                      </a:xfrm>
                      <a:prstGeom prst="rect">
                        <a:avLst/>
                      </a:prstGeom>
                      <a:noFill/>
                      <a:ln>
                        <a:noFill/>
                      </a:ln>
                    </p:spPr>
                  </p:pic>
                </p:oleObj>
              </mc:Fallback>
            </mc:AlternateContent>
          </a:graphicData>
        </a:graphic>
      </p:graphicFrame>
      <p:sp>
        <p:nvSpPr>
          <p:cNvPr id="90" name="CasellaDiTesto 89"/>
          <p:cNvSpPr txBox="1"/>
          <p:nvPr/>
        </p:nvSpPr>
        <p:spPr>
          <a:xfrm>
            <a:off x="6279828" y="2541165"/>
            <a:ext cx="508473" cy="369332"/>
          </a:xfrm>
          <a:prstGeom prst="rect">
            <a:avLst/>
          </a:prstGeom>
          <a:noFill/>
        </p:spPr>
        <p:txBody>
          <a:bodyPr wrap="none" rtlCol="0">
            <a:spAutoFit/>
          </a:bodyPr>
          <a:lstStyle/>
          <a:p>
            <a:r>
              <a:rPr lang="en-US" dirty="0" err="1" smtClean="0">
                <a:sym typeface="Symbol"/>
              </a:rPr>
              <a:t>V</a:t>
            </a:r>
            <a:r>
              <a:rPr lang="en-US" baseline="-25000" dirty="0" err="1" smtClean="0">
                <a:sym typeface="Symbol"/>
              </a:rPr>
              <a:t>acc</a:t>
            </a:r>
            <a:endParaRPr lang="en-US" baseline="-25000" dirty="0"/>
          </a:p>
        </p:txBody>
      </p:sp>
      <p:sp>
        <p:nvSpPr>
          <p:cNvPr id="91" name="CasellaDiTesto 90"/>
          <p:cNvSpPr txBox="1"/>
          <p:nvPr/>
        </p:nvSpPr>
        <p:spPr>
          <a:xfrm>
            <a:off x="8800604" y="4527103"/>
            <a:ext cx="261610" cy="369332"/>
          </a:xfrm>
          <a:prstGeom prst="rect">
            <a:avLst/>
          </a:prstGeom>
          <a:noFill/>
        </p:spPr>
        <p:txBody>
          <a:bodyPr wrap="none" rtlCol="0">
            <a:spAutoFit/>
          </a:bodyPr>
          <a:lstStyle/>
          <a:p>
            <a:r>
              <a:rPr lang="en-US" dirty="0" smtClean="0"/>
              <a:t>t</a:t>
            </a:r>
            <a:endParaRPr lang="en-US" dirty="0"/>
          </a:p>
        </p:txBody>
      </p:sp>
      <p:sp>
        <p:nvSpPr>
          <p:cNvPr id="94" name="Parentesi graffa aperta 93"/>
          <p:cNvSpPr/>
          <p:nvPr/>
        </p:nvSpPr>
        <p:spPr>
          <a:xfrm rot="16200000">
            <a:off x="6066517" y="1330277"/>
            <a:ext cx="130992" cy="23213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96" name="Connettore 4 95"/>
          <p:cNvCxnSpPr>
            <a:stCxn id="94" idx="1"/>
            <a:endCxn id="90" idx="0"/>
          </p:cNvCxnSpPr>
          <p:nvPr/>
        </p:nvCxnSpPr>
        <p:spPr>
          <a:xfrm rot="16200000" flipH="1">
            <a:off x="5818376" y="1825475"/>
            <a:ext cx="1029327" cy="402052"/>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7" name="Parentesi graffa aperta 96"/>
          <p:cNvSpPr/>
          <p:nvPr/>
        </p:nvSpPr>
        <p:spPr>
          <a:xfrm rot="16200000">
            <a:off x="6681770" y="1318178"/>
            <a:ext cx="130674" cy="305637"/>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Parentesi graffa aperta 97"/>
          <p:cNvSpPr/>
          <p:nvPr/>
        </p:nvSpPr>
        <p:spPr>
          <a:xfrm rot="16200000">
            <a:off x="7390721" y="1310871"/>
            <a:ext cx="130992" cy="319934"/>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4" name="Connettore 1 123"/>
          <p:cNvCxnSpPr/>
          <p:nvPr/>
        </p:nvCxnSpPr>
        <p:spPr>
          <a:xfrm flipV="1">
            <a:off x="6269462" y="3756466"/>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5" name="Connettore 1 124"/>
          <p:cNvCxnSpPr/>
          <p:nvPr/>
        </p:nvCxnSpPr>
        <p:spPr>
          <a:xfrm flipV="1">
            <a:off x="6829458" y="3759365"/>
            <a:ext cx="0" cy="732865"/>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27" name="Connettore 1 126"/>
          <p:cNvCxnSpPr/>
          <p:nvPr/>
        </p:nvCxnSpPr>
        <p:spPr>
          <a:xfrm>
            <a:off x="6269462" y="3759365"/>
            <a:ext cx="1368190" cy="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128" name="CasellaDiTesto 127"/>
          <p:cNvSpPr txBox="1"/>
          <p:nvPr/>
        </p:nvSpPr>
        <p:spPr>
          <a:xfrm>
            <a:off x="6642893" y="4475096"/>
            <a:ext cx="442750" cy="369332"/>
          </a:xfrm>
          <a:prstGeom prst="rect">
            <a:avLst/>
          </a:prstGeom>
          <a:noFill/>
        </p:spPr>
        <p:txBody>
          <a:bodyPr wrap="none" rtlCol="0">
            <a:spAutoFit/>
          </a:bodyPr>
          <a:lstStyle/>
          <a:p>
            <a:r>
              <a:rPr lang="en-US" dirty="0" smtClean="0">
                <a:sym typeface="Symbol"/>
              </a:rPr>
              <a:t></a:t>
            </a:r>
            <a:r>
              <a:rPr lang="en-US" baseline="-25000" dirty="0" smtClean="0">
                <a:sym typeface="Symbol"/>
              </a:rPr>
              <a:t>s</a:t>
            </a:r>
            <a:r>
              <a:rPr lang="en-US" baseline="30000" dirty="0" smtClean="0">
                <a:sym typeface="Symbol"/>
              </a:rPr>
              <a:t>*</a:t>
            </a:r>
            <a:endParaRPr lang="en-US" baseline="30000" dirty="0"/>
          </a:p>
        </p:txBody>
      </p:sp>
      <p:sp>
        <p:nvSpPr>
          <p:cNvPr id="129" name="CasellaDiTesto 128"/>
          <p:cNvSpPr txBox="1"/>
          <p:nvPr/>
        </p:nvSpPr>
        <p:spPr>
          <a:xfrm>
            <a:off x="6092313" y="4437140"/>
            <a:ext cx="365806" cy="369332"/>
          </a:xfrm>
          <a:prstGeom prst="rect">
            <a:avLst/>
          </a:prstGeom>
          <a:noFill/>
        </p:spPr>
        <p:txBody>
          <a:bodyPr wrap="none" rtlCol="0">
            <a:spAutoFit/>
          </a:bodyPr>
          <a:lstStyle/>
          <a:p>
            <a:r>
              <a:rPr lang="en-US" dirty="0" smtClean="0">
                <a:sym typeface="Symbol"/>
              </a:rPr>
              <a:t></a:t>
            </a:r>
            <a:r>
              <a:rPr lang="en-US" baseline="-25000" dirty="0" smtClean="0">
                <a:sym typeface="Symbol"/>
              </a:rPr>
              <a:t>s</a:t>
            </a:r>
            <a:endParaRPr lang="en-US" baseline="-25000" dirty="0"/>
          </a:p>
        </p:txBody>
      </p:sp>
      <p:sp>
        <p:nvSpPr>
          <p:cNvPr id="131" name="CasellaDiTesto 130"/>
          <p:cNvSpPr txBox="1"/>
          <p:nvPr/>
        </p:nvSpPr>
        <p:spPr>
          <a:xfrm>
            <a:off x="7593466" y="3764064"/>
            <a:ext cx="646331" cy="369332"/>
          </a:xfrm>
          <a:prstGeom prst="rect">
            <a:avLst/>
          </a:prstGeom>
          <a:noFill/>
        </p:spPr>
        <p:txBody>
          <a:bodyPr wrap="none" rtlCol="0">
            <a:spAutoFit/>
          </a:bodyPr>
          <a:lstStyle/>
          <a:p>
            <a:r>
              <a:rPr lang="en-US" dirty="0" err="1" smtClean="0"/>
              <a:t>V</a:t>
            </a:r>
            <a:r>
              <a:rPr lang="en-US" baseline="-25000" dirty="0" err="1" smtClean="0"/>
              <a:t>acc_s</a:t>
            </a:r>
            <a:endParaRPr lang="en-US" baseline="-25000" dirty="0"/>
          </a:p>
        </p:txBody>
      </p:sp>
      <p:cxnSp>
        <p:nvCxnSpPr>
          <p:cNvPr id="132" name="Connettore 2 131"/>
          <p:cNvCxnSpPr/>
          <p:nvPr/>
        </p:nvCxnSpPr>
        <p:spPr>
          <a:xfrm flipH="1">
            <a:off x="7456218" y="3756466"/>
            <a:ext cx="26" cy="740463"/>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5" name="Ovale 134"/>
          <p:cNvSpPr/>
          <p:nvPr/>
        </p:nvSpPr>
        <p:spPr>
          <a:xfrm>
            <a:off x="6199538" y="3692054"/>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e 135"/>
          <p:cNvSpPr/>
          <p:nvPr/>
        </p:nvSpPr>
        <p:spPr>
          <a:xfrm>
            <a:off x="6767372" y="3684456"/>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Rettangolo 136"/>
          <p:cNvSpPr/>
          <p:nvPr/>
        </p:nvSpPr>
        <p:spPr>
          <a:xfrm>
            <a:off x="80110" y="6391203"/>
            <a:ext cx="3993594" cy="315599"/>
          </a:xfrm>
          <a:prstGeom prst="rect">
            <a:avLst/>
          </a:prstGeom>
        </p:spPr>
        <p:txBody>
          <a:bodyPr wrap="none">
            <a:spAutoFit/>
          </a:bodyPr>
          <a:lstStyle/>
          <a:p>
            <a:pPr algn="just">
              <a:lnSpc>
                <a:spcPct val="110000"/>
              </a:lnSpc>
            </a:pPr>
            <a:r>
              <a:rPr lang="en-US" sz="1400" dirty="0">
                <a:sym typeface="Symbol" charset="2"/>
              </a:rPr>
              <a:t>obviously both </a:t>
            </a:r>
            <a:r>
              <a:rPr lang="en-US" sz="1400" dirty="0" smtClean="0">
                <a:sym typeface="Symbol" charset="2"/>
              </a:rPr>
              <a:t></a:t>
            </a:r>
            <a:r>
              <a:rPr lang="en-US" sz="1400" baseline="-25000" dirty="0">
                <a:sym typeface="Symbol" charset="2"/>
              </a:rPr>
              <a:t>s </a:t>
            </a:r>
            <a:r>
              <a:rPr lang="en-US" sz="1400" dirty="0">
                <a:sym typeface="Symbol" charset="2"/>
              </a:rPr>
              <a:t>and </a:t>
            </a:r>
            <a:r>
              <a:rPr lang="en-US" sz="1400" dirty="0" smtClean="0">
                <a:sym typeface="Symbol" charset="2"/>
              </a:rPr>
              <a:t></a:t>
            </a:r>
            <a:r>
              <a:rPr lang="en-US" sz="1400" baseline="-25000" dirty="0" smtClean="0">
                <a:sym typeface="Symbol" charset="2"/>
              </a:rPr>
              <a:t>s</a:t>
            </a:r>
            <a:r>
              <a:rPr lang="en-US" sz="1400" baseline="30000" dirty="0" smtClean="0">
                <a:sym typeface="Symbol" charset="2"/>
              </a:rPr>
              <a:t>*</a:t>
            </a:r>
            <a:r>
              <a:rPr lang="en-US" sz="1400" dirty="0" smtClean="0">
                <a:sym typeface="Symbol" charset="2"/>
              </a:rPr>
              <a:t> </a:t>
            </a:r>
            <a:r>
              <a:rPr lang="en-US" sz="1400" dirty="0">
                <a:sym typeface="Symbol" charset="2"/>
              </a:rPr>
              <a:t>are </a:t>
            </a:r>
            <a:r>
              <a:rPr lang="en-US" sz="1400" dirty="0" smtClean="0">
                <a:sym typeface="Symbol" charset="2"/>
              </a:rPr>
              <a:t>synchronous phases.</a:t>
            </a:r>
            <a:endParaRPr lang="fr-FR" sz="1400" dirty="0"/>
          </a:p>
        </p:txBody>
      </p:sp>
      <p:cxnSp>
        <p:nvCxnSpPr>
          <p:cNvPr id="140" name="Connettore 4 139"/>
          <p:cNvCxnSpPr>
            <a:stCxn id="98" idx="1"/>
            <a:endCxn id="90" idx="0"/>
          </p:cNvCxnSpPr>
          <p:nvPr/>
        </p:nvCxnSpPr>
        <p:spPr>
          <a:xfrm rot="5400000">
            <a:off x="6492726" y="1577673"/>
            <a:ext cx="1004831" cy="922152"/>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p:cxnSp>
        <p:nvCxnSpPr>
          <p:cNvPr id="142" name="Connettore 4 141"/>
          <p:cNvCxnSpPr>
            <a:stCxn id="97" idx="1"/>
            <a:endCxn id="90" idx="0"/>
          </p:cNvCxnSpPr>
          <p:nvPr/>
        </p:nvCxnSpPr>
        <p:spPr>
          <a:xfrm rot="5400000">
            <a:off x="6138172" y="1932228"/>
            <a:ext cx="1004831" cy="213043"/>
          </a:xfrm>
          <a:prstGeom prst="bentConnector3">
            <a:avLst>
              <a:gd name="adj1" fmla="val 50000"/>
            </a:avLst>
          </a:prstGeom>
          <a:ln w="28575"/>
        </p:spPr>
        <p:style>
          <a:lnRef idx="1">
            <a:schemeClr val="accent1"/>
          </a:lnRef>
          <a:fillRef idx="0">
            <a:schemeClr val="accent1"/>
          </a:fillRef>
          <a:effectRef idx="0">
            <a:schemeClr val="accent1"/>
          </a:effectRef>
          <a:fontRef idx="minor">
            <a:schemeClr val="tx1"/>
          </a:fontRef>
        </p:style>
      </p:cxnSp>
      <p:graphicFrame>
        <p:nvGraphicFramePr>
          <p:cNvPr id="161" name="Oggetto 160"/>
          <p:cNvGraphicFramePr>
            <a:graphicFrameLocks noChangeAspect="1"/>
          </p:cNvGraphicFramePr>
          <p:nvPr>
            <p:extLst/>
          </p:nvPr>
        </p:nvGraphicFramePr>
        <p:xfrm>
          <a:off x="1419225" y="2330450"/>
          <a:ext cx="1905000" cy="388938"/>
        </p:xfrm>
        <a:graphic>
          <a:graphicData uri="http://schemas.openxmlformats.org/presentationml/2006/ole">
            <mc:AlternateContent xmlns:mc="http://schemas.openxmlformats.org/markup-compatibility/2006">
              <mc:Choice xmlns:v="urn:schemas-microsoft-com:vml" Requires="v">
                <p:oleObj spid="_x0000_s238684" name="Equazione" r:id="rId7" imgW="1244520" imgH="253800" progId="Equation.3">
                  <p:embed/>
                </p:oleObj>
              </mc:Choice>
              <mc:Fallback>
                <p:oleObj name="Equazione" r:id="rId7" imgW="1244520" imgH="253800" progId="Equation.3">
                  <p:embed/>
                  <p:pic>
                    <p:nvPicPr>
                      <p:cNvPr id="161" name="Oggetto 160"/>
                      <p:cNvPicPr>
                        <a:picLocks noChangeAspect="1" noChangeArrowheads="1"/>
                      </p:cNvPicPr>
                      <p:nvPr/>
                    </p:nvPicPr>
                    <p:blipFill>
                      <a:blip r:embed="rId8"/>
                      <a:srcRect/>
                      <a:stretch>
                        <a:fillRect/>
                      </a:stretch>
                    </p:blipFill>
                    <p:spPr bwMode="auto">
                      <a:xfrm>
                        <a:off x="1419225" y="2330450"/>
                        <a:ext cx="1905000" cy="388938"/>
                      </a:xfrm>
                      <a:prstGeom prst="rect">
                        <a:avLst/>
                      </a:prstGeom>
                      <a:noFill/>
                      <a:ln>
                        <a:noFill/>
                      </a:ln>
                    </p:spPr>
                  </p:pic>
                </p:oleObj>
              </mc:Fallback>
            </mc:AlternateContent>
          </a:graphicData>
        </a:graphic>
      </p:graphicFrame>
      <p:graphicFrame>
        <p:nvGraphicFramePr>
          <p:cNvPr id="58" name="Oggetto 57"/>
          <p:cNvGraphicFramePr>
            <a:graphicFrameLocks noChangeAspect="1"/>
          </p:cNvGraphicFramePr>
          <p:nvPr>
            <p:extLst/>
          </p:nvPr>
        </p:nvGraphicFramePr>
        <p:xfrm>
          <a:off x="5135851" y="3684456"/>
          <a:ext cx="388937" cy="388937"/>
        </p:xfrm>
        <a:graphic>
          <a:graphicData uri="http://schemas.openxmlformats.org/presentationml/2006/ole">
            <mc:AlternateContent xmlns:mc="http://schemas.openxmlformats.org/markup-compatibility/2006">
              <mc:Choice xmlns:v="urn:schemas-microsoft-com:vml" Requires="v">
                <p:oleObj spid="_x0000_s238685" name="Equazione" r:id="rId9" imgW="253800" imgH="253800" progId="Equation.3">
                  <p:embed/>
                </p:oleObj>
              </mc:Choice>
              <mc:Fallback>
                <p:oleObj name="Equazione" r:id="rId9" imgW="253800" imgH="253800" progId="Equation.3">
                  <p:embed/>
                  <p:pic>
                    <p:nvPicPr>
                      <p:cNvPr id="58" name="Oggetto 57"/>
                      <p:cNvPicPr>
                        <a:picLocks noChangeAspect="1" noChangeArrowheads="1"/>
                      </p:cNvPicPr>
                      <p:nvPr/>
                    </p:nvPicPr>
                    <p:blipFill>
                      <a:blip r:embed="rId10"/>
                      <a:srcRect/>
                      <a:stretch>
                        <a:fillRect/>
                      </a:stretch>
                    </p:blipFill>
                    <p:spPr bwMode="auto">
                      <a:xfrm>
                        <a:off x="5135851" y="3684456"/>
                        <a:ext cx="388937" cy="38893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3150143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7"/>
                                        </p:tgtEl>
                                        <p:attrNameLst>
                                          <p:attrName>style.visibility</p:attrName>
                                        </p:attrNameLst>
                                      </p:cBhvr>
                                      <p:to>
                                        <p:strVal val="visible"/>
                                      </p:to>
                                    </p:set>
                                    <p:animEffect transition="in" filter="fade">
                                      <p:cBhvr>
                                        <p:cTn id="7" dur="500"/>
                                        <p:tgtEl>
                                          <p:spTgt spid="57"/>
                                        </p:tgtEl>
                                      </p:cBhvr>
                                    </p:animEffect>
                                  </p:childTnLst>
                                </p:cTn>
                              </p:par>
                              <p:par>
                                <p:cTn id="8" presetID="10" presetClass="entr" presetSubtype="0" fill="hold"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10" presetClass="entr" presetSubtype="0" fill="hold" nodeType="withEffect">
                                  <p:stCondLst>
                                    <p:cond delay="0"/>
                                  </p:stCondLst>
                                  <p:childTnLst>
                                    <p:set>
                                      <p:cBhvr>
                                        <p:cTn id="15" dur="1" fill="hold">
                                          <p:stCondLst>
                                            <p:cond delay="0"/>
                                          </p:stCondLst>
                                        </p:cTn>
                                        <p:tgtEl>
                                          <p:spTgt spid="64"/>
                                        </p:tgtEl>
                                        <p:attrNameLst>
                                          <p:attrName>style.visibility</p:attrName>
                                        </p:attrNameLst>
                                      </p:cBhvr>
                                      <p:to>
                                        <p:strVal val="visible"/>
                                      </p:to>
                                    </p:set>
                                    <p:animEffect transition="in" filter="fade">
                                      <p:cBhvr>
                                        <p:cTn id="16" dur="500"/>
                                        <p:tgtEl>
                                          <p:spTgt spid="64"/>
                                        </p:tgtEl>
                                      </p:cBhvr>
                                    </p:animEffect>
                                  </p:childTnLst>
                                </p:cTn>
                              </p:par>
                              <p:par>
                                <p:cTn id="17" presetID="10" presetClass="entr" presetSubtype="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fade">
                                      <p:cBhvr>
                                        <p:cTn id="19" dur="500"/>
                                        <p:tgtEl>
                                          <p:spTgt spid="6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10" presetClass="entr" presetSubtype="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fade">
                                      <p:cBhvr>
                                        <p:cTn id="25" dur="500"/>
                                        <p:tgtEl>
                                          <p:spTgt spid="72"/>
                                        </p:tgtEl>
                                      </p:cBhvr>
                                    </p:animEffect>
                                  </p:childTnLst>
                                </p:cTn>
                              </p:par>
                              <p:par>
                                <p:cTn id="26" presetID="10" presetClass="entr" presetSubtype="0" fill="hold" nodeType="withEffect">
                                  <p:stCondLst>
                                    <p:cond delay="0"/>
                                  </p:stCondLst>
                                  <p:childTnLst>
                                    <p:set>
                                      <p:cBhvr>
                                        <p:cTn id="27" dur="1" fill="hold">
                                          <p:stCondLst>
                                            <p:cond delay="0"/>
                                          </p:stCondLst>
                                        </p:cTn>
                                        <p:tgtEl>
                                          <p:spTgt spid="89"/>
                                        </p:tgtEl>
                                        <p:attrNameLst>
                                          <p:attrName>style.visibility</p:attrName>
                                        </p:attrNameLst>
                                      </p:cBhvr>
                                      <p:to>
                                        <p:strVal val="visible"/>
                                      </p:to>
                                    </p:set>
                                    <p:animEffect transition="in" filter="fade">
                                      <p:cBhvr>
                                        <p:cTn id="28" dur="500"/>
                                        <p:tgtEl>
                                          <p:spTgt spid="8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0"/>
                                        </p:tgtEl>
                                        <p:attrNameLst>
                                          <p:attrName>style.visibility</p:attrName>
                                        </p:attrNameLst>
                                      </p:cBhvr>
                                      <p:to>
                                        <p:strVal val="visible"/>
                                      </p:to>
                                    </p:set>
                                    <p:animEffect transition="in" filter="fade">
                                      <p:cBhvr>
                                        <p:cTn id="31" dur="500"/>
                                        <p:tgtEl>
                                          <p:spTgt spid="90"/>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1"/>
                                        </p:tgtEl>
                                        <p:attrNameLst>
                                          <p:attrName>style.visibility</p:attrName>
                                        </p:attrNameLst>
                                      </p:cBhvr>
                                      <p:to>
                                        <p:strVal val="visible"/>
                                      </p:to>
                                    </p:set>
                                    <p:animEffect transition="in" filter="fade">
                                      <p:cBhvr>
                                        <p:cTn id="34" dur="500"/>
                                        <p:tgtEl>
                                          <p:spTgt spid="9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4"/>
                                        </p:tgtEl>
                                        <p:attrNameLst>
                                          <p:attrName>style.visibility</p:attrName>
                                        </p:attrNameLst>
                                      </p:cBhvr>
                                      <p:to>
                                        <p:strVal val="visible"/>
                                      </p:to>
                                    </p:set>
                                    <p:animEffect transition="in" filter="fade">
                                      <p:cBhvr>
                                        <p:cTn id="37" dur="500"/>
                                        <p:tgtEl>
                                          <p:spTgt spid="94"/>
                                        </p:tgtEl>
                                      </p:cBhvr>
                                    </p:animEffect>
                                  </p:childTnLst>
                                </p:cTn>
                              </p:par>
                              <p:par>
                                <p:cTn id="38" presetID="10" presetClass="entr" presetSubtype="0" fill="hold" nodeType="withEffect">
                                  <p:stCondLst>
                                    <p:cond delay="0"/>
                                  </p:stCondLst>
                                  <p:childTnLst>
                                    <p:set>
                                      <p:cBhvr>
                                        <p:cTn id="39" dur="1" fill="hold">
                                          <p:stCondLst>
                                            <p:cond delay="0"/>
                                          </p:stCondLst>
                                        </p:cTn>
                                        <p:tgtEl>
                                          <p:spTgt spid="96"/>
                                        </p:tgtEl>
                                        <p:attrNameLst>
                                          <p:attrName>style.visibility</p:attrName>
                                        </p:attrNameLst>
                                      </p:cBhvr>
                                      <p:to>
                                        <p:strVal val="visible"/>
                                      </p:to>
                                    </p:set>
                                    <p:animEffect transition="in" filter="fade">
                                      <p:cBhvr>
                                        <p:cTn id="40" dur="500"/>
                                        <p:tgtEl>
                                          <p:spTgt spid="9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7"/>
                                        </p:tgtEl>
                                        <p:attrNameLst>
                                          <p:attrName>style.visibility</p:attrName>
                                        </p:attrNameLst>
                                      </p:cBhvr>
                                      <p:to>
                                        <p:strVal val="visible"/>
                                      </p:to>
                                    </p:set>
                                    <p:animEffect transition="in" filter="fade">
                                      <p:cBhvr>
                                        <p:cTn id="43" dur="500"/>
                                        <p:tgtEl>
                                          <p:spTgt spid="9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8"/>
                                        </p:tgtEl>
                                        <p:attrNameLst>
                                          <p:attrName>style.visibility</p:attrName>
                                        </p:attrNameLst>
                                      </p:cBhvr>
                                      <p:to>
                                        <p:strVal val="visible"/>
                                      </p:to>
                                    </p:set>
                                    <p:animEffect transition="in" filter="fade">
                                      <p:cBhvr>
                                        <p:cTn id="46" dur="500"/>
                                        <p:tgtEl>
                                          <p:spTgt spid="98"/>
                                        </p:tgtEl>
                                      </p:cBhvr>
                                    </p:animEffect>
                                  </p:childTnLst>
                                </p:cTn>
                              </p:par>
                              <p:par>
                                <p:cTn id="47" presetID="10" presetClass="entr" presetSubtype="0" fill="hold" nodeType="withEffect">
                                  <p:stCondLst>
                                    <p:cond delay="0"/>
                                  </p:stCondLst>
                                  <p:childTnLst>
                                    <p:set>
                                      <p:cBhvr>
                                        <p:cTn id="48" dur="1" fill="hold">
                                          <p:stCondLst>
                                            <p:cond delay="0"/>
                                          </p:stCondLst>
                                        </p:cTn>
                                        <p:tgtEl>
                                          <p:spTgt spid="140"/>
                                        </p:tgtEl>
                                        <p:attrNameLst>
                                          <p:attrName>style.visibility</p:attrName>
                                        </p:attrNameLst>
                                      </p:cBhvr>
                                      <p:to>
                                        <p:strVal val="visible"/>
                                      </p:to>
                                    </p:set>
                                    <p:animEffect transition="in" filter="fade">
                                      <p:cBhvr>
                                        <p:cTn id="49" dur="500"/>
                                        <p:tgtEl>
                                          <p:spTgt spid="140"/>
                                        </p:tgtEl>
                                      </p:cBhvr>
                                    </p:animEffect>
                                  </p:childTnLst>
                                </p:cTn>
                              </p:par>
                              <p:par>
                                <p:cTn id="50" presetID="10" presetClass="entr" presetSubtype="0" fill="hold" nodeType="withEffect">
                                  <p:stCondLst>
                                    <p:cond delay="0"/>
                                  </p:stCondLst>
                                  <p:childTnLst>
                                    <p:set>
                                      <p:cBhvr>
                                        <p:cTn id="51" dur="1" fill="hold">
                                          <p:stCondLst>
                                            <p:cond delay="0"/>
                                          </p:stCondLst>
                                        </p:cTn>
                                        <p:tgtEl>
                                          <p:spTgt spid="142"/>
                                        </p:tgtEl>
                                        <p:attrNameLst>
                                          <p:attrName>style.visibility</p:attrName>
                                        </p:attrNameLst>
                                      </p:cBhvr>
                                      <p:to>
                                        <p:strVal val="visible"/>
                                      </p:to>
                                    </p:set>
                                    <p:animEffect transition="in" filter="fade">
                                      <p:cBhvr>
                                        <p:cTn id="52" dur="500"/>
                                        <p:tgtEl>
                                          <p:spTgt spid="142"/>
                                        </p:tgtEl>
                                      </p:cBhvr>
                                    </p:animEffect>
                                  </p:childTnLst>
                                </p:cTn>
                              </p:par>
                              <p:par>
                                <p:cTn id="53" presetID="10" presetClass="entr" presetSubtype="0" fill="hold" nodeType="withEffect">
                                  <p:stCondLst>
                                    <p:cond delay="0"/>
                                  </p:stCondLst>
                                  <p:childTnLst>
                                    <p:set>
                                      <p:cBhvr>
                                        <p:cTn id="54" dur="1" fill="hold">
                                          <p:stCondLst>
                                            <p:cond delay="0"/>
                                          </p:stCondLst>
                                        </p:cTn>
                                        <p:tgtEl>
                                          <p:spTgt spid="58"/>
                                        </p:tgtEl>
                                        <p:attrNameLst>
                                          <p:attrName>style.visibility</p:attrName>
                                        </p:attrNameLst>
                                      </p:cBhvr>
                                      <p:to>
                                        <p:strVal val="visible"/>
                                      </p:to>
                                    </p:set>
                                    <p:animEffect transition="in" filter="fade">
                                      <p:cBhvr>
                                        <p:cTn id="55" dur="500"/>
                                        <p:tgtEl>
                                          <p:spTgt spid="5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35"/>
                                        </p:tgtEl>
                                        <p:attrNameLst>
                                          <p:attrName>style.visibility</p:attrName>
                                        </p:attrNameLst>
                                      </p:cBhvr>
                                      <p:to>
                                        <p:strVal val="visible"/>
                                      </p:to>
                                    </p:set>
                                    <p:animEffect transition="in" filter="fade">
                                      <p:cBhvr>
                                        <p:cTn id="60" dur="500"/>
                                        <p:tgtEl>
                                          <p:spTgt spid="135"/>
                                        </p:tgtEl>
                                      </p:cBhvr>
                                    </p:animEffect>
                                  </p:childTnLst>
                                </p:cTn>
                              </p:par>
                              <p:par>
                                <p:cTn id="61" presetID="10" presetClass="entr" presetSubtype="0" fill="hold" nodeType="withEffect">
                                  <p:stCondLst>
                                    <p:cond delay="0"/>
                                  </p:stCondLst>
                                  <p:childTnLst>
                                    <p:set>
                                      <p:cBhvr>
                                        <p:cTn id="62" dur="1" fill="hold">
                                          <p:stCondLst>
                                            <p:cond delay="0"/>
                                          </p:stCondLst>
                                        </p:cTn>
                                        <p:tgtEl>
                                          <p:spTgt spid="124"/>
                                        </p:tgtEl>
                                        <p:attrNameLst>
                                          <p:attrName>style.visibility</p:attrName>
                                        </p:attrNameLst>
                                      </p:cBhvr>
                                      <p:to>
                                        <p:strVal val="visible"/>
                                      </p:to>
                                    </p:set>
                                    <p:animEffect transition="in" filter="fade">
                                      <p:cBhvr>
                                        <p:cTn id="63" dur="500"/>
                                        <p:tgtEl>
                                          <p:spTgt spid="12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9"/>
                                        </p:tgtEl>
                                        <p:attrNameLst>
                                          <p:attrName>style.visibility</p:attrName>
                                        </p:attrNameLst>
                                      </p:cBhvr>
                                      <p:to>
                                        <p:strVal val="visible"/>
                                      </p:to>
                                    </p:set>
                                    <p:animEffect transition="in" filter="fade">
                                      <p:cBhvr>
                                        <p:cTn id="66" dur="500"/>
                                        <p:tgtEl>
                                          <p:spTgt spid="129"/>
                                        </p:tgtEl>
                                      </p:cBhvr>
                                    </p:animEffect>
                                  </p:childTnLst>
                                </p:cTn>
                              </p:par>
                              <p:par>
                                <p:cTn id="67" presetID="10" presetClass="entr" presetSubtype="0" fill="hold" nodeType="withEffect">
                                  <p:stCondLst>
                                    <p:cond delay="0"/>
                                  </p:stCondLst>
                                  <p:childTnLst>
                                    <p:set>
                                      <p:cBhvr>
                                        <p:cTn id="68" dur="1" fill="hold">
                                          <p:stCondLst>
                                            <p:cond delay="0"/>
                                          </p:stCondLst>
                                        </p:cTn>
                                        <p:tgtEl>
                                          <p:spTgt spid="127"/>
                                        </p:tgtEl>
                                        <p:attrNameLst>
                                          <p:attrName>style.visibility</p:attrName>
                                        </p:attrNameLst>
                                      </p:cBhvr>
                                      <p:to>
                                        <p:strVal val="visible"/>
                                      </p:to>
                                    </p:set>
                                    <p:animEffect transition="in" filter="fade">
                                      <p:cBhvr>
                                        <p:cTn id="69" dur="500"/>
                                        <p:tgtEl>
                                          <p:spTgt spid="127"/>
                                        </p:tgtEl>
                                      </p:cBhvr>
                                    </p:animEffect>
                                  </p:childTnLst>
                                </p:cTn>
                              </p:par>
                              <p:par>
                                <p:cTn id="70" presetID="10" presetClass="entr" presetSubtype="0" fill="hold" nodeType="withEffect">
                                  <p:stCondLst>
                                    <p:cond delay="0"/>
                                  </p:stCondLst>
                                  <p:childTnLst>
                                    <p:set>
                                      <p:cBhvr>
                                        <p:cTn id="71" dur="1" fill="hold">
                                          <p:stCondLst>
                                            <p:cond delay="0"/>
                                          </p:stCondLst>
                                        </p:cTn>
                                        <p:tgtEl>
                                          <p:spTgt spid="132"/>
                                        </p:tgtEl>
                                        <p:attrNameLst>
                                          <p:attrName>style.visibility</p:attrName>
                                        </p:attrNameLst>
                                      </p:cBhvr>
                                      <p:to>
                                        <p:strVal val="visible"/>
                                      </p:to>
                                    </p:set>
                                    <p:animEffect transition="in" filter="fade">
                                      <p:cBhvr>
                                        <p:cTn id="72" dur="500"/>
                                        <p:tgtEl>
                                          <p:spTgt spid="13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1"/>
                                        </p:tgtEl>
                                        <p:attrNameLst>
                                          <p:attrName>style.visibility</p:attrName>
                                        </p:attrNameLst>
                                      </p:cBhvr>
                                      <p:to>
                                        <p:strVal val="visible"/>
                                      </p:to>
                                    </p:set>
                                    <p:animEffect transition="in" filter="fade">
                                      <p:cBhvr>
                                        <p:cTn id="75" dur="500"/>
                                        <p:tgtEl>
                                          <p:spTgt spid="131"/>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36"/>
                                        </p:tgtEl>
                                        <p:attrNameLst>
                                          <p:attrName>style.visibility</p:attrName>
                                        </p:attrNameLst>
                                      </p:cBhvr>
                                      <p:to>
                                        <p:strVal val="visible"/>
                                      </p:to>
                                    </p:set>
                                    <p:animEffect transition="in" filter="fade">
                                      <p:cBhvr>
                                        <p:cTn id="80" dur="500"/>
                                        <p:tgtEl>
                                          <p:spTgt spid="136"/>
                                        </p:tgtEl>
                                      </p:cBhvr>
                                    </p:animEffect>
                                  </p:childTnLst>
                                </p:cTn>
                              </p:par>
                              <p:par>
                                <p:cTn id="81" presetID="10" presetClass="entr" presetSubtype="0" fill="hold" nodeType="withEffect">
                                  <p:stCondLst>
                                    <p:cond delay="0"/>
                                  </p:stCondLst>
                                  <p:childTnLst>
                                    <p:set>
                                      <p:cBhvr>
                                        <p:cTn id="82" dur="1" fill="hold">
                                          <p:stCondLst>
                                            <p:cond delay="0"/>
                                          </p:stCondLst>
                                        </p:cTn>
                                        <p:tgtEl>
                                          <p:spTgt spid="125"/>
                                        </p:tgtEl>
                                        <p:attrNameLst>
                                          <p:attrName>style.visibility</p:attrName>
                                        </p:attrNameLst>
                                      </p:cBhvr>
                                      <p:to>
                                        <p:strVal val="visible"/>
                                      </p:to>
                                    </p:set>
                                    <p:animEffect transition="in" filter="fade">
                                      <p:cBhvr>
                                        <p:cTn id="83" dur="500"/>
                                        <p:tgtEl>
                                          <p:spTgt spid="12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128"/>
                                        </p:tgtEl>
                                        <p:attrNameLst>
                                          <p:attrName>style.visibility</p:attrName>
                                        </p:attrNameLst>
                                      </p:cBhvr>
                                      <p:to>
                                        <p:strVal val="visible"/>
                                      </p:to>
                                    </p:set>
                                    <p:animEffect transition="in" filter="fade">
                                      <p:cBhvr>
                                        <p:cTn id="86" dur="500"/>
                                        <p:tgtEl>
                                          <p:spTgt spid="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70" grpId="0"/>
      <p:bldP spid="90" grpId="0"/>
      <p:bldP spid="91" grpId="0"/>
      <p:bldP spid="94" grpId="0" animBg="1"/>
      <p:bldP spid="97" grpId="0" animBg="1"/>
      <p:bldP spid="98" grpId="0" animBg="1"/>
      <p:bldP spid="128" grpId="0"/>
      <p:bldP spid="129" grpId="0"/>
      <p:bldP spid="131" grpId="0"/>
      <p:bldP spid="135" grpId="0" animBg="1"/>
      <p:bldP spid="13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822992" y="-18541"/>
            <a:ext cx="5446299" cy="584775"/>
          </a:xfrm>
          <a:prstGeom prst="rect">
            <a:avLst/>
          </a:prstGeom>
          <a:noFill/>
        </p:spPr>
        <p:txBody>
          <a:bodyPr wrap="none" rtlCol="0">
            <a:spAutoFit/>
          </a:bodyPr>
          <a:lstStyle/>
          <a:p>
            <a:r>
              <a:rPr lang="en-US" sz="3200" b="1" dirty="0" smtClean="0"/>
              <a:t>PRINCIPLE OF PHASE STABILITY</a:t>
            </a:r>
            <a:endParaRPr lang="en-US" sz="3200" b="1" dirty="0"/>
          </a:p>
        </p:txBody>
      </p:sp>
      <p:cxnSp>
        <p:nvCxnSpPr>
          <p:cNvPr id="3" name="Connettore 2 2"/>
          <p:cNvCxnSpPr/>
          <p:nvPr/>
        </p:nvCxnSpPr>
        <p:spPr>
          <a:xfrm flipH="1" flipV="1">
            <a:off x="6436275" y="780386"/>
            <a:ext cx="20082" cy="3136607"/>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 name="Connettore 2 3"/>
          <p:cNvCxnSpPr/>
          <p:nvPr/>
        </p:nvCxnSpPr>
        <p:spPr>
          <a:xfrm>
            <a:off x="4713366" y="2743598"/>
            <a:ext cx="3600500"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Figura a mano libera 4"/>
          <p:cNvSpPr/>
          <p:nvPr/>
        </p:nvSpPr>
        <p:spPr>
          <a:xfrm>
            <a:off x="3933834" y="1307149"/>
            <a:ext cx="5040699" cy="2800887"/>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152650"/>
              <a:gd name="connsiteY0" fmla="*/ 1443990 h 1451610"/>
              <a:gd name="connsiteX1" fmla="*/ 716280 w 2152650"/>
              <a:gd name="connsiteY1" fmla="*/ 3810 h 1451610"/>
              <a:gd name="connsiteX2" fmla="*/ 1436370 w 2152650"/>
              <a:gd name="connsiteY2" fmla="*/ 1451610 h 1451610"/>
              <a:gd name="connsiteX3" fmla="*/ 2152650 w 2152650"/>
              <a:gd name="connsiteY3" fmla="*/ 0 h 1451610"/>
              <a:gd name="connsiteX0" fmla="*/ 0 w 1436370"/>
              <a:gd name="connsiteY0" fmla="*/ 1440184 h 1447804"/>
              <a:gd name="connsiteX1" fmla="*/ 716280 w 1436370"/>
              <a:gd name="connsiteY1" fmla="*/ 4 h 1447804"/>
              <a:gd name="connsiteX2" fmla="*/ 1436370 w 1436370"/>
              <a:gd name="connsiteY2" fmla="*/ 1447804 h 1447804"/>
            </a:gdLst>
            <a:ahLst/>
            <a:cxnLst>
              <a:cxn ang="0">
                <a:pos x="connsiteX0" y="connsiteY0"/>
              </a:cxn>
              <a:cxn ang="0">
                <a:pos x="connsiteX1" y="connsiteY1"/>
              </a:cxn>
              <a:cxn ang="0">
                <a:pos x="connsiteX2" y="connsiteY2"/>
              </a:cxn>
            </a:cxnLst>
            <a:rect l="l" t="t" r="r" b="b"/>
            <a:pathLst>
              <a:path w="1436370" h="1447804">
                <a:moveTo>
                  <a:pt x="0" y="1440184"/>
                </a:moveTo>
                <a:cubicBezTo>
                  <a:pt x="282575" y="1440184"/>
                  <a:pt x="442595" y="2544"/>
                  <a:pt x="716280" y="4"/>
                </a:cubicBezTo>
                <a:cubicBezTo>
                  <a:pt x="989965" y="-2536"/>
                  <a:pt x="1143635" y="1448439"/>
                  <a:pt x="1436370" y="1447804"/>
                </a:cubicBezTo>
              </a:path>
            </a:pathLst>
          </a:custGeom>
          <a:ln w="3810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6554240" y="676001"/>
            <a:ext cx="508473" cy="369332"/>
          </a:xfrm>
          <a:prstGeom prst="rect">
            <a:avLst/>
          </a:prstGeom>
          <a:noFill/>
        </p:spPr>
        <p:txBody>
          <a:bodyPr wrap="none" rtlCol="0">
            <a:spAutoFit/>
          </a:bodyPr>
          <a:lstStyle/>
          <a:p>
            <a:r>
              <a:rPr lang="en-US" dirty="0" err="1" smtClean="0">
                <a:sym typeface="Symbol"/>
              </a:rPr>
              <a:t>V</a:t>
            </a:r>
            <a:r>
              <a:rPr lang="en-US" baseline="-25000" dirty="0" err="1" smtClean="0">
                <a:sym typeface="Symbol"/>
              </a:rPr>
              <a:t>acc</a:t>
            </a:r>
            <a:endParaRPr lang="en-US" baseline="-25000" dirty="0"/>
          </a:p>
        </p:txBody>
      </p:sp>
      <p:sp>
        <p:nvSpPr>
          <p:cNvPr id="12" name="CasellaDiTesto 11"/>
          <p:cNvSpPr txBox="1"/>
          <p:nvPr/>
        </p:nvSpPr>
        <p:spPr>
          <a:xfrm>
            <a:off x="8110671" y="2789168"/>
            <a:ext cx="261610" cy="369332"/>
          </a:xfrm>
          <a:prstGeom prst="rect">
            <a:avLst/>
          </a:prstGeom>
          <a:noFill/>
        </p:spPr>
        <p:txBody>
          <a:bodyPr wrap="none" rtlCol="0">
            <a:spAutoFit/>
          </a:bodyPr>
          <a:lstStyle/>
          <a:p>
            <a:r>
              <a:rPr lang="en-US" dirty="0" smtClean="0"/>
              <a:t>t</a:t>
            </a:r>
            <a:endParaRPr lang="en-US" dirty="0"/>
          </a:p>
        </p:txBody>
      </p:sp>
      <p:cxnSp>
        <p:nvCxnSpPr>
          <p:cNvPr id="13" name="Connettore 1 12"/>
          <p:cNvCxnSpPr>
            <a:endCxn id="20" idx="4"/>
          </p:cNvCxnSpPr>
          <p:nvPr/>
        </p:nvCxnSpPr>
        <p:spPr>
          <a:xfrm flipV="1">
            <a:off x="5825491" y="1757155"/>
            <a:ext cx="0" cy="986443"/>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4" name="Connettore 1 13"/>
          <p:cNvCxnSpPr/>
          <p:nvPr/>
        </p:nvCxnSpPr>
        <p:spPr>
          <a:xfrm flipV="1">
            <a:off x="7062713" y="1685145"/>
            <a:ext cx="0" cy="1045953"/>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6" name="CasellaDiTesto 15"/>
          <p:cNvSpPr txBox="1"/>
          <p:nvPr/>
        </p:nvSpPr>
        <p:spPr>
          <a:xfrm>
            <a:off x="6903485" y="2743598"/>
            <a:ext cx="442750" cy="369332"/>
          </a:xfrm>
          <a:prstGeom prst="rect">
            <a:avLst/>
          </a:prstGeom>
          <a:noFill/>
        </p:spPr>
        <p:txBody>
          <a:bodyPr wrap="none" rtlCol="0">
            <a:spAutoFit/>
          </a:bodyPr>
          <a:lstStyle/>
          <a:p>
            <a:r>
              <a:rPr lang="en-US" dirty="0" smtClean="0">
                <a:sym typeface="Symbol"/>
              </a:rPr>
              <a:t></a:t>
            </a:r>
            <a:r>
              <a:rPr lang="en-US" baseline="-25000" dirty="0" smtClean="0">
                <a:sym typeface="Symbol"/>
              </a:rPr>
              <a:t>s</a:t>
            </a:r>
            <a:r>
              <a:rPr lang="en-US" baseline="30000" dirty="0" smtClean="0">
                <a:sym typeface="Symbol"/>
              </a:rPr>
              <a:t>*</a:t>
            </a:r>
            <a:endParaRPr lang="en-US" baseline="30000" dirty="0"/>
          </a:p>
        </p:txBody>
      </p:sp>
      <p:sp>
        <p:nvSpPr>
          <p:cNvPr id="17" name="CasellaDiTesto 16"/>
          <p:cNvSpPr txBox="1"/>
          <p:nvPr/>
        </p:nvSpPr>
        <p:spPr>
          <a:xfrm>
            <a:off x="5646394" y="2708900"/>
            <a:ext cx="365806" cy="369332"/>
          </a:xfrm>
          <a:prstGeom prst="rect">
            <a:avLst/>
          </a:prstGeom>
          <a:noFill/>
        </p:spPr>
        <p:txBody>
          <a:bodyPr wrap="none" rtlCol="0">
            <a:spAutoFit/>
          </a:bodyPr>
          <a:lstStyle/>
          <a:p>
            <a:r>
              <a:rPr lang="en-US" dirty="0" smtClean="0">
                <a:sym typeface="Symbol"/>
              </a:rPr>
              <a:t></a:t>
            </a:r>
            <a:r>
              <a:rPr lang="en-US" baseline="-25000" dirty="0" smtClean="0">
                <a:sym typeface="Symbol"/>
              </a:rPr>
              <a:t>s</a:t>
            </a:r>
            <a:endParaRPr lang="en-US" baseline="-25000" dirty="0"/>
          </a:p>
        </p:txBody>
      </p:sp>
      <p:sp>
        <p:nvSpPr>
          <p:cNvPr id="20" name="Ovale 19"/>
          <p:cNvSpPr/>
          <p:nvPr/>
        </p:nvSpPr>
        <p:spPr>
          <a:xfrm>
            <a:off x="5763405" y="1613135"/>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7000627" y="1613135"/>
            <a:ext cx="124172" cy="1440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 Box 28"/>
          <p:cNvSpPr txBox="1">
            <a:spLocks noChangeArrowheads="1"/>
          </p:cNvSpPr>
          <p:nvPr/>
        </p:nvSpPr>
        <p:spPr bwMode="auto">
          <a:xfrm>
            <a:off x="10619" y="903574"/>
            <a:ext cx="3923215" cy="5693866"/>
          </a:xfrm>
          <a:prstGeom prst="rect">
            <a:avLst/>
          </a:prstGeom>
          <a:noFill/>
          <a:ln w="9525">
            <a:noFill/>
            <a:miter lim="800000"/>
            <a:headEnd/>
            <a:tailEnd/>
          </a:ln>
          <a:effectLst/>
        </p:spPr>
        <p:txBody>
          <a:bodyPr wrap="square">
            <a:spAutoFit/>
          </a:bodyPr>
          <a:lstStyle/>
          <a:p>
            <a:pPr algn="just"/>
            <a:r>
              <a:rPr lang="en-GB" sz="1400" dirty="0" smtClean="0">
                <a:sym typeface="Symbol"/>
              </a:rPr>
              <a:t>Let us consider now the first synchronous phase </a:t>
            </a:r>
            <a:r>
              <a:rPr lang="en-GB" sz="1400" baseline="-25000" dirty="0" smtClean="0">
                <a:sym typeface="Symbol"/>
              </a:rPr>
              <a:t>s</a:t>
            </a:r>
            <a:r>
              <a:rPr lang="en-GB" sz="1400" dirty="0">
                <a:sym typeface="Symbol"/>
              </a:rPr>
              <a:t> </a:t>
            </a:r>
            <a:r>
              <a:rPr lang="en-GB" sz="1400" dirty="0" smtClean="0">
                <a:sym typeface="Symbol"/>
              </a:rPr>
              <a:t>(on the positive slope of the RF voltage). If we consider </a:t>
            </a:r>
            <a:r>
              <a:rPr lang="en-GB" sz="1400" b="1" dirty="0" smtClean="0">
                <a:sym typeface="Symbol"/>
              </a:rPr>
              <a:t>another particle</a:t>
            </a:r>
            <a:r>
              <a:rPr lang="en-GB" sz="1400" dirty="0" smtClean="0">
                <a:sym typeface="Symbol"/>
              </a:rPr>
              <a:t> “near” to the synchronous one </a:t>
            </a:r>
            <a:r>
              <a:rPr lang="en-GB" sz="1400" b="1" dirty="0" smtClean="0">
                <a:sym typeface="Symbol"/>
              </a:rPr>
              <a:t>that </a:t>
            </a:r>
            <a:r>
              <a:rPr lang="en-GB" sz="1400" b="1" dirty="0">
                <a:sym typeface="Symbol"/>
              </a:rPr>
              <a:t>arrives  later in the gap </a:t>
            </a:r>
            <a:r>
              <a:rPr lang="en-GB" sz="1400" dirty="0">
                <a:sym typeface="Symbol"/>
              </a:rPr>
              <a:t>(</a:t>
            </a:r>
            <a:r>
              <a:rPr lang="en-GB" sz="1400" dirty="0" smtClean="0">
                <a:sym typeface="Symbol"/>
              </a:rPr>
              <a:t>t</a:t>
            </a:r>
            <a:r>
              <a:rPr lang="en-GB" sz="1400" baseline="-25000" dirty="0" smtClean="0">
                <a:sym typeface="Symbol"/>
              </a:rPr>
              <a:t>1</a:t>
            </a:r>
            <a:r>
              <a:rPr lang="en-GB" sz="1400" dirty="0" smtClean="0">
                <a:sym typeface="Symbol"/>
              </a:rPr>
              <a:t>&gt;</a:t>
            </a:r>
            <a:r>
              <a:rPr lang="en-GB" sz="1400" dirty="0" err="1" smtClean="0">
                <a:sym typeface="Symbol"/>
              </a:rPr>
              <a:t>t</a:t>
            </a:r>
            <a:r>
              <a:rPr lang="en-GB" sz="1400" baseline="-25000" dirty="0" err="1" smtClean="0">
                <a:sym typeface="Symbol"/>
              </a:rPr>
              <a:t>s</a:t>
            </a:r>
            <a:r>
              <a:rPr lang="en-GB" sz="1400" dirty="0" smtClean="0">
                <a:sym typeface="Symbol"/>
              </a:rPr>
              <a:t>, </a:t>
            </a:r>
            <a:r>
              <a:rPr lang="en-GB" sz="1400" baseline="-25000" dirty="0" smtClean="0">
                <a:sym typeface="Symbol"/>
              </a:rPr>
              <a:t>1</a:t>
            </a:r>
            <a:r>
              <a:rPr lang="en-GB" sz="1400" dirty="0" smtClean="0">
                <a:sym typeface="Symbol"/>
              </a:rPr>
              <a:t>&gt;</a:t>
            </a:r>
            <a:r>
              <a:rPr lang="en-GB" sz="1400" baseline="-25000" dirty="0" smtClean="0">
                <a:sym typeface="Symbol"/>
              </a:rPr>
              <a:t>s</a:t>
            </a:r>
            <a:r>
              <a:rPr lang="en-GB" sz="1400" dirty="0" smtClean="0">
                <a:sym typeface="Symbol"/>
              </a:rPr>
              <a:t>), it will see </a:t>
            </a:r>
            <a:r>
              <a:rPr lang="en-GB" sz="1400" dirty="0" smtClean="0"/>
              <a:t>an higher voltage, it will gain an higher energy and an higher velocity with respect to the </a:t>
            </a:r>
            <a:r>
              <a:rPr lang="en-GB" sz="1400" dirty="0">
                <a:sym typeface="Symbol"/>
              </a:rPr>
              <a:t>synchronous </a:t>
            </a:r>
            <a:r>
              <a:rPr lang="en-GB" sz="1400" dirty="0" smtClean="0">
                <a:sym typeface="Symbol"/>
              </a:rPr>
              <a:t>one</a:t>
            </a:r>
            <a:r>
              <a:rPr lang="en-GB" sz="1400" dirty="0" smtClean="0"/>
              <a:t>. As a consequence its </a:t>
            </a:r>
            <a:r>
              <a:rPr lang="en-GB" sz="1400" dirty="0"/>
              <a:t>time of flight to next gap will be </a:t>
            </a:r>
            <a:r>
              <a:rPr lang="en-GB" sz="1400" dirty="0" smtClean="0"/>
              <a:t>shorter, partially </a:t>
            </a:r>
            <a:r>
              <a:rPr lang="en-GB" sz="1400" b="1" dirty="0" smtClean="0"/>
              <a:t>compensating its </a:t>
            </a:r>
            <a:r>
              <a:rPr lang="en-GB" sz="1400" b="1" dirty="0"/>
              <a:t>initial </a:t>
            </a:r>
            <a:r>
              <a:rPr lang="en-GB" sz="1400" b="1" dirty="0" smtClean="0"/>
              <a:t>delay</a:t>
            </a:r>
            <a:r>
              <a:rPr lang="en-GB" sz="1400" dirty="0" smtClean="0"/>
              <a:t>. </a:t>
            </a:r>
          </a:p>
          <a:p>
            <a:pPr algn="just"/>
            <a:endParaRPr lang="en-GB" sz="1400" dirty="0"/>
          </a:p>
          <a:p>
            <a:pPr algn="just"/>
            <a:r>
              <a:rPr lang="en-GB" sz="1400" b="1" dirty="0" smtClean="0">
                <a:sym typeface="Symbol"/>
              </a:rPr>
              <a:t></a:t>
            </a:r>
            <a:r>
              <a:rPr lang="en-GB" sz="1400" b="1" dirty="0" smtClean="0"/>
              <a:t>Similarly</a:t>
            </a:r>
            <a:r>
              <a:rPr lang="en-GB" sz="1400" dirty="0" smtClean="0"/>
              <a:t> </a:t>
            </a:r>
            <a:r>
              <a:rPr lang="en-GB" sz="1400" dirty="0" smtClean="0">
                <a:sym typeface="Symbol"/>
              </a:rPr>
              <a:t>if </a:t>
            </a:r>
            <a:r>
              <a:rPr lang="en-GB" sz="1400" dirty="0">
                <a:sym typeface="Symbol"/>
              </a:rPr>
              <a:t>we consider another particle “near” to the synchronous one that arrives </a:t>
            </a:r>
            <a:r>
              <a:rPr lang="en-GB" sz="1400" dirty="0" smtClean="0">
                <a:sym typeface="Symbol"/>
              </a:rPr>
              <a:t>before in </a:t>
            </a:r>
            <a:r>
              <a:rPr lang="en-GB" sz="1400" dirty="0">
                <a:sym typeface="Symbol"/>
              </a:rPr>
              <a:t>the gap </a:t>
            </a:r>
            <a:r>
              <a:rPr lang="en-GB" sz="1400" dirty="0" smtClean="0">
                <a:sym typeface="Symbol"/>
              </a:rPr>
              <a:t>(t</a:t>
            </a:r>
            <a:r>
              <a:rPr lang="en-GB" sz="1400" baseline="-25000" dirty="0" smtClean="0">
                <a:sym typeface="Symbol"/>
              </a:rPr>
              <a:t>1</a:t>
            </a:r>
            <a:r>
              <a:rPr lang="en-GB" sz="1400" dirty="0" smtClean="0">
                <a:sym typeface="Symbol"/>
              </a:rPr>
              <a:t>&lt;</a:t>
            </a:r>
            <a:r>
              <a:rPr lang="en-GB" sz="1400" dirty="0" err="1" smtClean="0">
                <a:sym typeface="Symbol"/>
              </a:rPr>
              <a:t>t</a:t>
            </a:r>
            <a:r>
              <a:rPr lang="en-GB" sz="1400" baseline="-25000" dirty="0" err="1" smtClean="0">
                <a:sym typeface="Symbol"/>
              </a:rPr>
              <a:t>s</a:t>
            </a:r>
            <a:r>
              <a:rPr lang="en-GB" sz="1400" dirty="0">
                <a:sym typeface="Symbol"/>
              </a:rPr>
              <a:t>, </a:t>
            </a:r>
            <a:r>
              <a:rPr lang="en-GB" sz="1400" baseline="-25000" dirty="0" smtClean="0">
                <a:sym typeface="Symbol"/>
              </a:rPr>
              <a:t>1</a:t>
            </a:r>
            <a:r>
              <a:rPr lang="en-GB" sz="1400" dirty="0" smtClean="0">
                <a:sym typeface="Symbol"/>
              </a:rPr>
              <a:t>&lt;</a:t>
            </a:r>
            <a:r>
              <a:rPr lang="en-GB" sz="1400" baseline="-25000" dirty="0">
                <a:sym typeface="Symbol"/>
              </a:rPr>
              <a:t>s</a:t>
            </a:r>
            <a:r>
              <a:rPr lang="en-GB" sz="1400" dirty="0">
                <a:sym typeface="Symbol"/>
              </a:rPr>
              <a:t>), it will see </a:t>
            </a:r>
            <a:r>
              <a:rPr lang="en-GB" sz="1400" dirty="0" smtClean="0"/>
              <a:t>a smaller </a:t>
            </a:r>
            <a:r>
              <a:rPr lang="en-GB" sz="1400" dirty="0"/>
              <a:t>voltage, it will </a:t>
            </a:r>
            <a:r>
              <a:rPr lang="en-GB" sz="1400" dirty="0" smtClean="0"/>
              <a:t>gain a smaller </a:t>
            </a:r>
            <a:r>
              <a:rPr lang="en-GB" sz="1400" dirty="0"/>
              <a:t>energy and </a:t>
            </a:r>
            <a:r>
              <a:rPr lang="en-GB" sz="1400" dirty="0" smtClean="0"/>
              <a:t>a smaller velocity </a:t>
            </a:r>
            <a:r>
              <a:rPr lang="en-GB" sz="1400" dirty="0"/>
              <a:t>with respect to the </a:t>
            </a:r>
            <a:r>
              <a:rPr lang="en-GB" sz="1400" dirty="0">
                <a:sym typeface="Symbol"/>
              </a:rPr>
              <a:t>synchronous one</a:t>
            </a:r>
            <a:r>
              <a:rPr lang="en-GB" sz="1400" dirty="0"/>
              <a:t>.</a:t>
            </a:r>
            <a:r>
              <a:rPr lang="en-GB" sz="1400" dirty="0" smtClean="0"/>
              <a:t> </a:t>
            </a:r>
            <a:r>
              <a:rPr lang="en-GB" sz="1400" dirty="0"/>
              <a:t>As a consequence its time of flight to next gap will be </a:t>
            </a:r>
            <a:r>
              <a:rPr lang="en-GB" sz="1400" dirty="0" smtClean="0"/>
              <a:t>longer, </a:t>
            </a:r>
            <a:r>
              <a:rPr lang="en-GB" sz="1400" dirty="0"/>
              <a:t>compensating the initial </a:t>
            </a:r>
            <a:r>
              <a:rPr lang="en-GB" sz="1400" dirty="0" smtClean="0"/>
              <a:t>advantage. </a:t>
            </a:r>
          </a:p>
          <a:p>
            <a:pPr algn="just"/>
            <a:endParaRPr lang="en-GB" sz="1400" dirty="0" smtClean="0"/>
          </a:p>
          <a:p>
            <a:pPr algn="just"/>
            <a:endParaRPr lang="en-GB" sz="1400" dirty="0"/>
          </a:p>
          <a:p>
            <a:pPr algn="just"/>
            <a:endParaRPr lang="en-GB" sz="1400" dirty="0"/>
          </a:p>
          <a:p>
            <a:pPr algn="just"/>
            <a:r>
              <a:rPr lang="en-GB" sz="1400" dirty="0" smtClean="0">
                <a:sym typeface="Symbol"/>
              </a:rPr>
              <a:t></a:t>
            </a:r>
            <a:r>
              <a:rPr lang="en-GB" sz="1400" b="1" dirty="0" smtClean="0">
                <a:sym typeface="Symbol"/>
              </a:rPr>
              <a:t>On the contrary </a:t>
            </a:r>
            <a:r>
              <a:rPr lang="en-GB" sz="1400" dirty="0" smtClean="0">
                <a:sym typeface="Symbol"/>
              </a:rPr>
              <a:t>if we consider </a:t>
            </a:r>
            <a:r>
              <a:rPr lang="en-GB" sz="1400" dirty="0">
                <a:sym typeface="Symbol"/>
              </a:rPr>
              <a:t>now the </a:t>
            </a:r>
            <a:r>
              <a:rPr lang="en-GB" sz="1400" dirty="0" smtClean="0">
                <a:sym typeface="Symbol"/>
              </a:rPr>
              <a:t>synchronous </a:t>
            </a:r>
            <a:r>
              <a:rPr lang="en-GB" sz="1400" dirty="0">
                <a:sym typeface="Symbol"/>
              </a:rPr>
              <a:t>particle at phase </a:t>
            </a:r>
            <a:r>
              <a:rPr lang="en-GB" sz="1400" dirty="0" smtClean="0">
                <a:sym typeface="Symbol"/>
              </a:rPr>
              <a:t></a:t>
            </a:r>
            <a:r>
              <a:rPr lang="en-GB" sz="1400" baseline="-25000" dirty="0" smtClean="0">
                <a:sym typeface="Symbol"/>
              </a:rPr>
              <a:t>s</a:t>
            </a:r>
            <a:r>
              <a:rPr lang="en-GB" sz="1400" baseline="30000" dirty="0" smtClean="0">
                <a:sym typeface="Symbol"/>
              </a:rPr>
              <a:t>*</a:t>
            </a:r>
            <a:r>
              <a:rPr lang="en-GB" sz="1400" dirty="0" smtClean="0">
                <a:sym typeface="Symbol"/>
              </a:rPr>
              <a:t> and another particle </a:t>
            </a:r>
            <a:r>
              <a:rPr lang="en-GB" sz="1400" dirty="0">
                <a:sym typeface="Symbol"/>
              </a:rPr>
              <a:t>“near” to the synchronous one that arrives </a:t>
            </a:r>
            <a:r>
              <a:rPr lang="en-GB" sz="1400" dirty="0" smtClean="0">
                <a:sym typeface="Symbol"/>
              </a:rPr>
              <a:t>later or before in </a:t>
            </a:r>
            <a:r>
              <a:rPr lang="en-GB" sz="1400" dirty="0">
                <a:sym typeface="Symbol"/>
              </a:rPr>
              <a:t>the </a:t>
            </a:r>
            <a:r>
              <a:rPr lang="en-GB" sz="1400" dirty="0" smtClean="0">
                <a:sym typeface="Symbol"/>
              </a:rPr>
              <a:t>gap, it will receive an energy gain that will increase further its distance form the  </a:t>
            </a:r>
            <a:r>
              <a:rPr lang="en-GB" sz="1400" dirty="0">
                <a:sym typeface="Symbol"/>
              </a:rPr>
              <a:t>synchronous </a:t>
            </a:r>
            <a:r>
              <a:rPr lang="en-GB" sz="1400" dirty="0" smtClean="0">
                <a:sym typeface="Symbol"/>
              </a:rPr>
              <a:t>one</a:t>
            </a:r>
            <a:endParaRPr lang="en-GB" sz="1400" dirty="0"/>
          </a:p>
        </p:txBody>
      </p:sp>
      <p:sp>
        <p:nvSpPr>
          <p:cNvPr id="34" name="Rectangle 33"/>
          <p:cNvSpPr>
            <a:spLocks noChangeArrowheads="1"/>
          </p:cNvSpPr>
          <p:nvPr/>
        </p:nvSpPr>
        <p:spPr bwMode="auto">
          <a:xfrm>
            <a:off x="4894281" y="4322188"/>
            <a:ext cx="4114493" cy="2462213"/>
          </a:xfrm>
          <a:prstGeom prst="rect">
            <a:avLst/>
          </a:prstGeom>
          <a:noFill/>
          <a:ln w="9525">
            <a:noFill/>
            <a:miter lim="800000"/>
            <a:headEnd/>
            <a:tailEnd/>
          </a:ln>
          <a:effectLst/>
        </p:spPr>
        <p:txBody>
          <a:bodyPr wrap="square" anchor="ctr">
            <a:spAutoFit/>
          </a:bodyPr>
          <a:lstStyle/>
          <a:p>
            <a:pPr algn="just"/>
            <a:r>
              <a:rPr lang="en-GB" sz="1400" dirty="0" smtClean="0">
                <a:cs typeface="Times New Roman" pitchFamily="18" charset="0"/>
                <a:sym typeface="Symbol"/>
              </a:rPr>
              <a:t></a:t>
            </a:r>
            <a:r>
              <a:rPr lang="en-GB" sz="1400" dirty="0" smtClean="0">
                <a:cs typeface="Times New Roman" pitchFamily="18" charset="0"/>
              </a:rPr>
              <a:t>The choice of the </a:t>
            </a:r>
            <a:r>
              <a:rPr lang="en-GB" sz="1400" dirty="0">
                <a:sym typeface="Symbol"/>
              </a:rPr>
              <a:t>synchronous </a:t>
            </a:r>
            <a:r>
              <a:rPr lang="en-GB" sz="1400" dirty="0" smtClean="0">
                <a:sym typeface="Symbol"/>
              </a:rPr>
              <a:t>phase in the positive slope of the RF voltage </a:t>
            </a:r>
            <a:r>
              <a:rPr lang="en-GB" sz="1400" dirty="0" smtClean="0">
                <a:cs typeface="Times New Roman" pitchFamily="18" charset="0"/>
              </a:rPr>
              <a:t>provides longitudinal focusing of the beam: </a:t>
            </a:r>
            <a:r>
              <a:rPr lang="en-GB" sz="1400" b="1" dirty="0" smtClean="0">
                <a:cs typeface="Times New Roman" pitchFamily="18" charset="0"/>
              </a:rPr>
              <a:t>phase stability principle</a:t>
            </a:r>
            <a:r>
              <a:rPr lang="en-GB" sz="1400" dirty="0" smtClean="0">
                <a:cs typeface="Times New Roman" pitchFamily="18" charset="0"/>
              </a:rPr>
              <a:t>. </a:t>
            </a:r>
          </a:p>
          <a:p>
            <a:pPr algn="just"/>
            <a:endParaRPr lang="en-GB" sz="1400" dirty="0" smtClean="0"/>
          </a:p>
          <a:p>
            <a:pPr algn="just"/>
            <a:r>
              <a:rPr lang="en-GB" sz="1400" dirty="0" smtClean="0">
                <a:cs typeface="Times New Roman" pitchFamily="18" charset="0"/>
                <a:sym typeface="Symbol"/>
              </a:rPr>
              <a:t></a:t>
            </a:r>
            <a:r>
              <a:rPr lang="en-GB" sz="1400" dirty="0" smtClean="0">
                <a:cs typeface="Times New Roman" pitchFamily="18" charset="0"/>
              </a:rPr>
              <a:t>The </a:t>
            </a:r>
            <a:r>
              <a:rPr lang="en-GB" sz="1400" dirty="0" smtClean="0">
                <a:sym typeface="Symbol"/>
              </a:rPr>
              <a:t>synchronous </a:t>
            </a:r>
            <a:r>
              <a:rPr lang="en-GB" sz="1400" dirty="0">
                <a:sym typeface="Symbol"/>
              </a:rPr>
              <a:t>phase </a:t>
            </a:r>
            <a:r>
              <a:rPr lang="en-GB" sz="1400" dirty="0" smtClean="0">
                <a:sym typeface="Symbol"/>
              </a:rPr>
              <a:t>on </a:t>
            </a:r>
            <a:r>
              <a:rPr lang="en-GB" sz="1400" dirty="0">
                <a:sym typeface="Symbol"/>
              </a:rPr>
              <a:t>the </a:t>
            </a:r>
            <a:r>
              <a:rPr lang="en-GB" sz="1400" dirty="0" smtClean="0">
                <a:sym typeface="Symbol"/>
              </a:rPr>
              <a:t>negative </a:t>
            </a:r>
            <a:r>
              <a:rPr lang="en-GB" sz="1400" dirty="0">
                <a:sym typeface="Symbol"/>
              </a:rPr>
              <a:t>slope of the RF voltage </a:t>
            </a:r>
            <a:r>
              <a:rPr lang="en-GB" sz="1400" dirty="0" smtClean="0">
                <a:cs typeface="Times New Roman" pitchFamily="18" charset="0"/>
              </a:rPr>
              <a:t>is, on the contrary, </a:t>
            </a:r>
            <a:r>
              <a:rPr lang="en-GB" sz="1400" b="1" dirty="0" smtClean="0">
                <a:cs typeface="Times New Roman" pitchFamily="18" charset="0"/>
              </a:rPr>
              <a:t>unstable</a:t>
            </a:r>
            <a:endParaRPr lang="en-GB" sz="1400" b="1" dirty="0"/>
          </a:p>
          <a:p>
            <a:pPr algn="just"/>
            <a:endParaRPr lang="en-GB" sz="1400" dirty="0" smtClean="0"/>
          </a:p>
          <a:p>
            <a:pPr algn="just" eaLnBrk="0" hangingPunct="0"/>
            <a:r>
              <a:rPr lang="en-GB" sz="1400" dirty="0" smtClean="0">
                <a:cs typeface="Times New Roman" pitchFamily="18" charset="0"/>
                <a:sym typeface="Symbol"/>
              </a:rPr>
              <a:t></a:t>
            </a:r>
            <a:r>
              <a:rPr lang="en-GB" sz="1400" dirty="0" smtClean="0">
                <a:cs typeface="Times New Roman" pitchFamily="18" charset="0"/>
              </a:rPr>
              <a:t>Relying on particle velocity variations, </a:t>
            </a:r>
            <a:r>
              <a:rPr lang="en-GB" sz="1400" b="1" dirty="0" smtClean="0">
                <a:cs typeface="Times New Roman" pitchFamily="18" charset="0"/>
              </a:rPr>
              <a:t>longitudinal focusing does not work for fully relativistic beams </a:t>
            </a:r>
            <a:r>
              <a:rPr lang="en-GB" sz="1400" dirty="0" smtClean="0">
                <a:cs typeface="Times New Roman" pitchFamily="18" charset="0"/>
              </a:rPr>
              <a:t>(electrons)</a:t>
            </a:r>
            <a:r>
              <a:rPr lang="en-GB" sz="1400" dirty="0" smtClean="0"/>
              <a:t>. In this case acceleration “on crest” is more convenient.</a:t>
            </a:r>
            <a:endParaRPr lang="en-GB" sz="1400" dirty="0"/>
          </a:p>
        </p:txBody>
      </p:sp>
      <p:cxnSp>
        <p:nvCxnSpPr>
          <p:cNvPr id="36" name="Connettore 1 35"/>
          <p:cNvCxnSpPr>
            <a:endCxn id="38" idx="4"/>
          </p:cNvCxnSpPr>
          <p:nvPr/>
        </p:nvCxnSpPr>
        <p:spPr>
          <a:xfrm flipV="1">
            <a:off x="6141403" y="1478977"/>
            <a:ext cx="0" cy="1228615"/>
          </a:xfrm>
          <a:prstGeom prst="line">
            <a:avLst/>
          </a:prstGeom>
          <a:ln w="19050">
            <a:solidFill>
              <a:srgbClr val="00B05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37" name="CasellaDiTesto 36"/>
          <p:cNvSpPr txBox="1"/>
          <p:nvPr/>
        </p:nvSpPr>
        <p:spPr>
          <a:xfrm>
            <a:off x="5940190" y="2708900"/>
            <a:ext cx="383438" cy="369332"/>
          </a:xfrm>
          <a:prstGeom prst="rect">
            <a:avLst/>
          </a:prstGeom>
          <a:noFill/>
        </p:spPr>
        <p:txBody>
          <a:bodyPr wrap="none" rtlCol="0">
            <a:spAutoFit/>
          </a:bodyPr>
          <a:lstStyle/>
          <a:p>
            <a:r>
              <a:rPr lang="en-US" dirty="0" smtClean="0">
                <a:sym typeface="Symbol"/>
              </a:rPr>
              <a:t></a:t>
            </a:r>
            <a:r>
              <a:rPr lang="en-US" baseline="-25000" dirty="0">
                <a:sym typeface="Symbol"/>
              </a:rPr>
              <a:t>1</a:t>
            </a:r>
            <a:endParaRPr lang="en-US" baseline="-25000" dirty="0"/>
          </a:p>
        </p:txBody>
      </p:sp>
      <p:sp>
        <p:nvSpPr>
          <p:cNvPr id="38" name="Ovale 37"/>
          <p:cNvSpPr/>
          <p:nvPr/>
        </p:nvSpPr>
        <p:spPr>
          <a:xfrm>
            <a:off x="6079317" y="1334957"/>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Freccia a destra 43"/>
          <p:cNvSpPr/>
          <p:nvPr/>
        </p:nvSpPr>
        <p:spPr>
          <a:xfrm>
            <a:off x="4139940" y="5301260"/>
            <a:ext cx="573426" cy="50407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5" name="Connettore 1 44"/>
          <p:cNvCxnSpPr>
            <a:endCxn id="47" idx="4"/>
          </p:cNvCxnSpPr>
          <p:nvPr/>
        </p:nvCxnSpPr>
        <p:spPr>
          <a:xfrm flipV="1">
            <a:off x="5571182" y="2093284"/>
            <a:ext cx="9494" cy="650314"/>
          </a:xfrm>
          <a:prstGeom prst="line">
            <a:avLst/>
          </a:prstGeom>
          <a:ln w="19050">
            <a:solidFill>
              <a:srgbClr val="00B05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46" name="CasellaDiTesto 45"/>
          <p:cNvSpPr txBox="1"/>
          <p:nvPr/>
        </p:nvSpPr>
        <p:spPr>
          <a:xfrm>
            <a:off x="5370492" y="2712437"/>
            <a:ext cx="383438" cy="369332"/>
          </a:xfrm>
          <a:prstGeom prst="rect">
            <a:avLst/>
          </a:prstGeom>
          <a:noFill/>
        </p:spPr>
        <p:txBody>
          <a:bodyPr wrap="none" rtlCol="0">
            <a:spAutoFit/>
          </a:bodyPr>
          <a:lstStyle/>
          <a:p>
            <a:r>
              <a:rPr lang="en-US" dirty="0" smtClean="0">
                <a:sym typeface="Symbol"/>
              </a:rPr>
              <a:t></a:t>
            </a:r>
            <a:r>
              <a:rPr lang="en-US" baseline="-25000" dirty="0" smtClean="0">
                <a:sym typeface="Symbol"/>
              </a:rPr>
              <a:t>2</a:t>
            </a:r>
            <a:endParaRPr lang="en-US" baseline="-25000" dirty="0"/>
          </a:p>
        </p:txBody>
      </p:sp>
      <p:sp>
        <p:nvSpPr>
          <p:cNvPr id="47" name="Ovale 46"/>
          <p:cNvSpPr/>
          <p:nvPr/>
        </p:nvSpPr>
        <p:spPr>
          <a:xfrm>
            <a:off x="5518590" y="1949264"/>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e 48"/>
          <p:cNvSpPr/>
          <p:nvPr/>
        </p:nvSpPr>
        <p:spPr>
          <a:xfrm>
            <a:off x="6779313" y="1380725"/>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e 49"/>
          <p:cNvSpPr/>
          <p:nvPr/>
        </p:nvSpPr>
        <p:spPr>
          <a:xfrm>
            <a:off x="7160090" y="1859578"/>
            <a:ext cx="124172" cy="144020"/>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Croce 54"/>
          <p:cNvSpPr/>
          <p:nvPr/>
        </p:nvSpPr>
        <p:spPr>
          <a:xfrm rot="18931787">
            <a:off x="6687418" y="1335178"/>
            <a:ext cx="750591" cy="730681"/>
          </a:xfrm>
          <a:prstGeom prst="plus">
            <a:avLst>
              <a:gd name="adj" fmla="val 45357"/>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asellaDiTesto 25"/>
          <p:cNvSpPr txBox="1"/>
          <p:nvPr/>
        </p:nvSpPr>
        <p:spPr>
          <a:xfrm>
            <a:off x="1841769" y="395298"/>
            <a:ext cx="5492979" cy="369332"/>
          </a:xfrm>
          <a:prstGeom prst="rect">
            <a:avLst/>
          </a:prstGeom>
          <a:noFill/>
        </p:spPr>
        <p:txBody>
          <a:bodyPr wrap="none" rtlCol="0">
            <a:spAutoFit/>
          </a:bodyPr>
          <a:lstStyle/>
          <a:p>
            <a:pPr algn="ctr"/>
            <a:r>
              <a:rPr lang="it-IT" b="1" i="1" dirty="0" smtClean="0"/>
              <a:t>(</a:t>
            </a:r>
            <a:r>
              <a:rPr lang="it-IT" b="1" i="1" dirty="0" err="1" smtClean="0"/>
              <a:t>protons</a:t>
            </a:r>
            <a:r>
              <a:rPr lang="it-IT" b="1" i="1" dirty="0" smtClean="0"/>
              <a:t> and </a:t>
            </a:r>
            <a:r>
              <a:rPr lang="it-IT" b="1" i="1" dirty="0" err="1" smtClean="0"/>
              <a:t>ions</a:t>
            </a:r>
            <a:r>
              <a:rPr lang="it-IT" b="1" i="1" dirty="0" smtClean="0"/>
              <a:t> or </a:t>
            </a:r>
            <a:r>
              <a:rPr lang="it-IT" b="1" i="1" dirty="0" err="1" smtClean="0"/>
              <a:t>electrons</a:t>
            </a:r>
            <a:r>
              <a:rPr lang="it-IT" b="1" i="1" dirty="0" smtClean="0"/>
              <a:t> </a:t>
            </a:r>
            <a:r>
              <a:rPr lang="it-IT" b="1" i="1" dirty="0" err="1" smtClean="0"/>
              <a:t>at</a:t>
            </a:r>
            <a:r>
              <a:rPr lang="it-IT" b="1" i="1" dirty="0" smtClean="0"/>
              <a:t> </a:t>
            </a:r>
            <a:r>
              <a:rPr lang="it-IT" b="1" i="1" dirty="0" err="1" smtClean="0"/>
              <a:t>extremely</a:t>
            </a:r>
            <a:r>
              <a:rPr lang="it-IT" b="1" i="1" dirty="0" smtClean="0"/>
              <a:t> </a:t>
            </a:r>
            <a:r>
              <a:rPr lang="it-IT" b="1" i="1" dirty="0" err="1" smtClean="0"/>
              <a:t>low</a:t>
            </a:r>
            <a:r>
              <a:rPr lang="it-IT" b="1" i="1" dirty="0" smtClean="0"/>
              <a:t> </a:t>
            </a:r>
            <a:r>
              <a:rPr lang="it-IT" b="1" i="1" dirty="0" err="1" smtClean="0"/>
              <a:t>energy</a:t>
            </a:r>
            <a:r>
              <a:rPr lang="it-IT" b="1" i="1" dirty="0" smtClean="0"/>
              <a:t>)</a:t>
            </a:r>
            <a:endParaRPr lang="it-IT" b="1" i="1" dirty="0"/>
          </a:p>
        </p:txBody>
      </p:sp>
    </p:spTree>
    <p:extLst>
      <p:ext uri="{BB962C8B-B14F-4D97-AF65-F5344CB8AC3E}">
        <p14:creationId xmlns:p14="http://schemas.microsoft.com/office/powerpoint/2010/main" val="116918460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36"/>
                                        </p:tgtEl>
                                        <p:attrNameLst>
                                          <p:attrName>style.visibility</p:attrName>
                                        </p:attrNameLst>
                                      </p:cBhvr>
                                      <p:to>
                                        <p:strVal val="visible"/>
                                      </p:to>
                                    </p:set>
                                    <p:animEffect transition="in" filter="fade">
                                      <p:cBhvr>
                                        <p:cTn id="10" dur="500"/>
                                        <p:tgtEl>
                                          <p:spTgt spid="3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fade">
                                      <p:cBhvr>
                                        <p:cTn id="13" dur="5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path" presetSubtype="0" accel="50000" decel="50000" fill="hold" grpId="0" nodeType="clickEffect">
                                  <p:stCondLst>
                                    <p:cond delay="0"/>
                                  </p:stCondLst>
                                  <p:childTnLst>
                                    <p:animMotion origin="layout" path="M 2.22222E-6 -2.59259E-6 L -0.03768 0.04283 " pathEditMode="relative" rAng="0" ptsTypes="AA">
                                      <p:cBhvr>
                                        <p:cTn id="17" dur="2000" fill="hold"/>
                                        <p:tgtEl>
                                          <p:spTgt spid="38"/>
                                        </p:tgtEl>
                                        <p:attrNameLst>
                                          <p:attrName>ppt_x</p:attrName>
                                          <p:attrName>ppt_y</p:attrName>
                                        </p:attrNameLst>
                                      </p:cBhvr>
                                      <p:rCtr x="-1892" y="2130"/>
                                    </p:animMotion>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1" nodeType="click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fade">
                                      <p:cBhvr>
                                        <p:cTn id="22" dur="500"/>
                                        <p:tgtEl>
                                          <p:spTgt spid="47"/>
                                        </p:tgtEl>
                                      </p:cBhvr>
                                    </p:animEffect>
                                  </p:childTnLst>
                                </p:cTn>
                              </p:par>
                              <p:par>
                                <p:cTn id="23" presetID="10" presetClass="entr" presetSubtype="0" fill="hold"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fade">
                                      <p:cBhvr>
                                        <p:cTn id="28" dur="500"/>
                                        <p:tgtEl>
                                          <p:spTgt spid="46"/>
                                        </p:tgtEl>
                                      </p:cBhvr>
                                    </p:animEffect>
                                  </p:childTnLst>
                                </p:cTn>
                              </p:par>
                              <p:par>
                                <p:cTn id="29" presetID="10" presetClass="exit" presetSubtype="0" fill="hold" grpId="2" nodeType="withEffect">
                                  <p:stCondLst>
                                    <p:cond delay="0"/>
                                  </p:stCondLst>
                                  <p:childTnLst>
                                    <p:animEffect transition="out" filter="fade">
                                      <p:cBhvr>
                                        <p:cTn id="30" dur="500"/>
                                        <p:tgtEl>
                                          <p:spTgt spid="38"/>
                                        </p:tgtEl>
                                      </p:cBhvr>
                                    </p:animEffect>
                                    <p:set>
                                      <p:cBhvr>
                                        <p:cTn id="31" dur="1" fill="hold">
                                          <p:stCondLst>
                                            <p:cond delay="499"/>
                                          </p:stCondLst>
                                        </p:cTn>
                                        <p:tgtEl>
                                          <p:spTgt spid="38"/>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36"/>
                                        </p:tgtEl>
                                      </p:cBhvr>
                                    </p:animEffect>
                                    <p:set>
                                      <p:cBhvr>
                                        <p:cTn id="34" dur="1" fill="hold">
                                          <p:stCondLst>
                                            <p:cond delay="499"/>
                                          </p:stCondLst>
                                        </p:cTn>
                                        <p:tgtEl>
                                          <p:spTgt spid="36"/>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500"/>
                                        <p:tgtEl>
                                          <p:spTgt spid="37"/>
                                        </p:tgtEl>
                                      </p:cBhvr>
                                    </p:animEffect>
                                    <p:set>
                                      <p:cBhvr>
                                        <p:cTn id="37" dur="1" fill="hold">
                                          <p:stCondLst>
                                            <p:cond delay="499"/>
                                          </p:stCondLst>
                                        </p:cTn>
                                        <p:tgtEl>
                                          <p:spTgt spid="37"/>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42" presetClass="path" presetSubtype="0" accel="50000" decel="50000" fill="hold" grpId="0" nodeType="clickEffect">
                                  <p:stCondLst>
                                    <p:cond delay="0"/>
                                  </p:stCondLst>
                                  <p:childTnLst>
                                    <p:animMotion origin="layout" path="M -3.05556E-6 4.07407E-6 L 0.02361 -0.04676 " pathEditMode="relative" rAng="0" ptsTypes="AA">
                                      <p:cBhvr>
                                        <p:cTn id="41" dur="2000" fill="hold"/>
                                        <p:tgtEl>
                                          <p:spTgt spid="47"/>
                                        </p:tgtEl>
                                        <p:attrNameLst>
                                          <p:attrName>ppt_x</p:attrName>
                                          <p:attrName>ppt_y</p:attrName>
                                        </p:attrNameLst>
                                      </p:cBhvr>
                                      <p:rCtr x="1181" y="-2338"/>
                                    </p:animMotion>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
                                        <p:tgtEl>
                                          <p:spTgt spid="21"/>
                                        </p:tgtEl>
                                      </p:cBhvr>
                                    </p:animEffect>
                                  </p:childTnLst>
                                </p:cTn>
                              </p:par>
                              <p:par>
                                <p:cTn id="47" presetID="10" presetClass="entr" presetSubtype="0" fill="hold" nodeType="with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fade">
                                      <p:cBhvr>
                                        <p:cTn id="49" dur="500"/>
                                        <p:tgtEl>
                                          <p:spTgt spid="1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par>
                                <p:cTn id="53" presetID="10" presetClass="exit" presetSubtype="0" fill="hold" grpId="2" nodeType="withEffect">
                                  <p:stCondLst>
                                    <p:cond delay="0"/>
                                  </p:stCondLst>
                                  <p:childTnLst>
                                    <p:animEffect transition="out" filter="fade">
                                      <p:cBhvr>
                                        <p:cTn id="54" dur="500"/>
                                        <p:tgtEl>
                                          <p:spTgt spid="47"/>
                                        </p:tgtEl>
                                      </p:cBhvr>
                                    </p:animEffect>
                                    <p:set>
                                      <p:cBhvr>
                                        <p:cTn id="55" dur="1" fill="hold">
                                          <p:stCondLst>
                                            <p:cond delay="499"/>
                                          </p:stCondLst>
                                        </p:cTn>
                                        <p:tgtEl>
                                          <p:spTgt spid="47"/>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45"/>
                                        </p:tgtEl>
                                      </p:cBhvr>
                                    </p:animEffect>
                                    <p:set>
                                      <p:cBhvr>
                                        <p:cTn id="58" dur="1" fill="hold">
                                          <p:stCondLst>
                                            <p:cond delay="499"/>
                                          </p:stCondLst>
                                        </p:cTn>
                                        <p:tgtEl>
                                          <p:spTgt spid="45"/>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46"/>
                                        </p:tgtEl>
                                      </p:cBhvr>
                                    </p:animEffect>
                                    <p:set>
                                      <p:cBhvr>
                                        <p:cTn id="61" dur="1" fill="hold">
                                          <p:stCondLst>
                                            <p:cond delay="499"/>
                                          </p:stCondLst>
                                        </p:cTn>
                                        <p:tgtEl>
                                          <p:spTgt spid="46"/>
                                        </p:tgtEl>
                                        <p:attrNameLst>
                                          <p:attrName>style.visibility</p:attrName>
                                        </p:attrNameLst>
                                      </p:cBhvr>
                                      <p:to>
                                        <p:strVal val="hidden"/>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1" nodeType="clickEffect">
                                  <p:stCondLst>
                                    <p:cond delay="0"/>
                                  </p:stCondLst>
                                  <p:childTnLst>
                                    <p:set>
                                      <p:cBhvr>
                                        <p:cTn id="65" dur="1" fill="hold">
                                          <p:stCondLst>
                                            <p:cond delay="0"/>
                                          </p:stCondLst>
                                        </p:cTn>
                                        <p:tgtEl>
                                          <p:spTgt spid="49"/>
                                        </p:tgtEl>
                                        <p:attrNameLst>
                                          <p:attrName>style.visibility</p:attrName>
                                        </p:attrNameLst>
                                      </p:cBhvr>
                                      <p:to>
                                        <p:strVal val="visible"/>
                                      </p:to>
                                    </p:set>
                                    <p:animEffect transition="in" filter="fade">
                                      <p:cBhvr>
                                        <p:cTn id="66" dur="500"/>
                                        <p:tgtEl>
                                          <p:spTgt spid="49"/>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50"/>
                                        </p:tgtEl>
                                        <p:attrNameLst>
                                          <p:attrName>style.visibility</p:attrName>
                                        </p:attrNameLst>
                                      </p:cBhvr>
                                      <p:to>
                                        <p:strVal val="visible"/>
                                      </p:to>
                                    </p:set>
                                    <p:animEffect transition="in" filter="fade">
                                      <p:cBhvr>
                                        <p:cTn id="69" dur="500"/>
                                        <p:tgtEl>
                                          <p:spTgt spid="50"/>
                                        </p:tgtEl>
                                      </p:cBhvr>
                                    </p:animEffect>
                                  </p:childTnLst>
                                </p:cTn>
                              </p:par>
                            </p:childTnLst>
                          </p:cTn>
                        </p:par>
                      </p:childTnLst>
                    </p:cTn>
                  </p:par>
                  <p:par>
                    <p:cTn id="70" fill="hold">
                      <p:stCondLst>
                        <p:cond delay="indefinite"/>
                      </p:stCondLst>
                      <p:childTnLst>
                        <p:par>
                          <p:cTn id="71" fill="hold">
                            <p:stCondLst>
                              <p:cond delay="0"/>
                            </p:stCondLst>
                            <p:childTnLst>
                              <p:par>
                                <p:cTn id="72" presetID="42" presetClass="path" presetSubtype="0" accel="50000" decel="50000" fill="hold" grpId="0" nodeType="clickEffect">
                                  <p:stCondLst>
                                    <p:cond delay="0"/>
                                  </p:stCondLst>
                                  <p:childTnLst>
                                    <p:animMotion origin="layout" path="M -2.77778E-7 4.44444E-6 L -0.03767 -0.02686 " pathEditMode="relative" rAng="0" ptsTypes="AA">
                                      <p:cBhvr>
                                        <p:cTn id="73" dur="2000" fill="hold"/>
                                        <p:tgtEl>
                                          <p:spTgt spid="49"/>
                                        </p:tgtEl>
                                        <p:attrNameLst>
                                          <p:attrName>ppt_x</p:attrName>
                                          <p:attrName>ppt_y</p:attrName>
                                        </p:attrNameLst>
                                      </p:cBhvr>
                                      <p:rCtr x="-1892" y="-1343"/>
                                    </p:animMotion>
                                  </p:childTnLst>
                                </p:cTn>
                              </p:par>
                              <p:par>
                                <p:cTn id="74" presetID="42" presetClass="path" presetSubtype="0" accel="50000" decel="50000" fill="hold" grpId="0" nodeType="withEffect">
                                  <p:stCondLst>
                                    <p:cond delay="0"/>
                                  </p:stCondLst>
                                  <p:childTnLst>
                                    <p:animMotion origin="layout" path="M 3.05556E-6 -1.48148E-6 L 0.02361 0.04005 " pathEditMode="relative" rAng="0" ptsTypes="AA">
                                      <p:cBhvr>
                                        <p:cTn id="75" dur="2000" fill="hold"/>
                                        <p:tgtEl>
                                          <p:spTgt spid="50"/>
                                        </p:tgtEl>
                                        <p:attrNameLst>
                                          <p:attrName>ppt_x</p:attrName>
                                          <p:attrName>ppt_y</p:attrName>
                                        </p:attrNameLst>
                                      </p:cBhvr>
                                      <p:rCtr x="1181" y="1991"/>
                                    </p:animMotion>
                                  </p:childTnLst>
                                </p:cTn>
                              </p:par>
                            </p:childTnLst>
                          </p:cTn>
                        </p:par>
                      </p:childTnLst>
                    </p:cTn>
                  </p:par>
                  <p:par>
                    <p:cTn id="76" fill="hold">
                      <p:stCondLst>
                        <p:cond delay="indefinite"/>
                      </p:stCondLst>
                      <p:childTnLst>
                        <p:par>
                          <p:cTn id="77" fill="hold">
                            <p:stCondLst>
                              <p:cond delay="0"/>
                            </p:stCondLst>
                            <p:childTnLst>
                              <p:par>
                                <p:cTn id="78" presetID="10" presetClass="exit" presetSubtype="0" fill="hold" grpId="2" nodeType="clickEffect">
                                  <p:stCondLst>
                                    <p:cond delay="0"/>
                                  </p:stCondLst>
                                  <p:childTnLst>
                                    <p:animEffect transition="out" filter="fade">
                                      <p:cBhvr>
                                        <p:cTn id="79" dur="500"/>
                                        <p:tgtEl>
                                          <p:spTgt spid="49"/>
                                        </p:tgtEl>
                                      </p:cBhvr>
                                    </p:animEffect>
                                    <p:set>
                                      <p:cBhvr>
                                        <p:cTn id="80" dur="1" fill="hold">
                                          <p:stCondLst>
                                            <p:cond delay="499"/>
                                          </p:stCondLst>
                                        </p:cTn>
                                        <p:tgtEl>
                                          <p:spTgt spid="49"/>
                                        </p:tgtEl>
                                        <p:attrNameLst>
                                          <p:attrName>style.visibility</p:attrName>
                                        </p:attrNameLst>
                                      </p:cBhvr>
                                      <p:to>
                                        <p:strVal val="hidden"/>
                                      </p:to>
                                    </p:set>
                                  </p:childTnLst>
                                </p:cTn>
                              </p:par>
                              <p:par>
                                <p:cTn id="81" presetID="10" presetClass="exit" presetSubtype="0" fill="hold" grpId="2" nodeType="withEffect">
                                  <p:stCondLst>
                                    <p:cond delay="0"/>
                                  </p:stCondLst>
                                  <p:childTnLst>
                                    <p:animEffect transition="out" filter="fade">
                                      <p:cBhvr>
                                        <p:cTn id="82" dur="500"/>
                                        <p:tgtEl>
                                          <p:spTgt spid="50"/>
                                        </p:tgtEl>
                                      </p:cBhvr>
                                    </p:animEffect>
                                    <p:set>
                                      <p:cBhvr>
                                        <p:cTn id="83" dur="1" fill="hold">
                                          <p:stCondLst>
                                            <p:cond delay="499"/>
                                          </p:stCondLst>
                                        </p:cTn>
                                        <p:tgtEl>
                                          <p:spTgt spid="50"/>
                                        </p:tgtEl>
                                        <p:attrNameLst>
                                          <p:attrName>style.visibility</p:attrName>
                                        </p:attrNameLst>
                                      </p:cBhvr>
                                      <p:to>
                                        <p:strVal val="hidden"/>
                                      </p:to>
                                    </p:set>
                                  </p:childTnLst>
                                </p:cTn>
                              </p:par>
                              <p:par>
                                <p:cTn id="84" presetID="10" presetClass="entr" presetSubtype="0" fill="hold" grpId="0" nodeType="withEffect">
                                  <p:stCondLst>
                                    <p:cond delay="0"/>
                                  </p:stCondLst>
                                  <p:childTnLst>
                                    <p:set>
                                      <p:cBhvr>
                                        <p:cTn id="85" dur="1" fill="hold">
                                          <p:stCondLst>
                                            <p:cond delay="0"/>
                                          </p:stCondLst>
                                        </p:cTn>
                                        <p:tgtEl>
                                          <p:spTgt spid="55"/>
                                        </p:tgtEl>
                                        <p:attrNameLst>
                                          <p:attrName>style.visibility</p:attrName>
                                        </p:attrNameLst>
                                      </p:cBhvr>
                                      <p:to>
                                        <p:strVal val="visible"/>
                                      </p:to>
                                    </p:set>
                                    <p:animEffect transition="in" filter="fade">
                                      <p:cBhvr>
                                        <p:cTn id="86" dur="500"/>
                                        <p:tgtEl>
                                          <p:spTgt spid="55"/>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44"/>
                                        </p:tgtEl>
                                        <p:attrNameLst>
                                          <p:attrName>style.visibility</p:attrName>
                                        </p:attrNameLst>
                                      </p:cBhvr>
                                      <p:to>
                                        <p:strVal val="visible"/>
                                      </p:to>
                                    </p:set>
                                    <p:animEffect transition="in" filter="fade">
                                      <p:cBhvr>
                                        <p:cTn id="91" dur="500"/>
                                        <p:tgtEl>
                                          <p:spTgt spid="44"/>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34"/>
                                        </p:tgtEl>
                                        <p:attrNameLst>
                                          <p:attrName>style.visibility</p:attrName>
                                        </p:attrNameLst>
                                      </p:cBhvr>
                                      <p:to>
                                        <p:strVal val="visible"/>
                                      </p:to>
                                    </p:set>
                                    <p:animEffect transition="in" filter="fade">
                                      <p:cBhvr>
                                        <p:cTn id="9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animBg="1"/>
      <p:bldP spid="34" grpId="0"/>
      <p:bldP spid="37" grpId="0"/>
      <p:bldP spid="37" grpId="1"/>
      <p:bldP spid="38" grpId="0" animBg="1"/>
      <p:bldP spid="38" grpId="1" animBg="1"/>
      <p:bldP spid="38" grpId="2" animBg="1"/>
      <p:bldP spid="44" grpId="0" animBg="1"/>
      <p:bldP spid="46" grpId="0"/>
      <p:bldP spid="46" grpId="1"/>
      <p:bldP spid="47" grpId="0" animBg="1"/>
      <p:bldP spid="47" grpId="1" animBg="1"/>
      <p:bldP spid="47" grpId="2" animBg="1"/>
      <p:bldP spid="49" grpId="0" animBg="1"/>
      <p:bldP spid="49" grpId="1" animBg="1"/>
      <p:bldP spid="49" grpId="2" animBg="1"/>
      <p:bldP spid="50" grpId="0" animBg="1"/>
      <p:bldP spid="50" grpId="1" animBg="1"/>
      <p:bldP spid="50" grpId="2" animBg="1"/>
      <p:bldP spid="5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653573" y="-65337"/>
            <a:ext cx="5836854" cy="584775"/>
          </a:xfrm>
          <a:prstGeom prst="rect">
            <a:avLst/>
          </a:prstGeom>
          <a:noFill/>
        </p:spPr>
        <p:txBody>
          <a:bodyPr wrap="none" rtlCol="0">
            <a:spAutoFit/>
          </a:bodyPr>
          <a:lstStyle/>
          <a:p>
            <a:r>
              <a:rPr lang="en-US" sz="3200" b="1" dirty="0" smtClean="0"/>
              <a:t>ENERGY-PHASE EQUATIONS (1/2)</a:t>
            </a:r>
            <a:endParaRPr lang="en-US" sz="3200" b="1" dirty="0"/>
          </a:p>
        </p:txBody>
      </p:sp>
      <p:sp>
        <p:nvSpPr>
          <p:cNvPr id="31" name="Text Box 10"/>
          <p:cNvSpPr txBox="1">
            <a:spLocks noChangeArrowheads="1"/>
          </p:cNvSpPr>
          <p:nvPr/>
        </p:nvSpPr>
        <p:spPr bwMode="auto">
          <a:xfrm>
            <a:off x="0" y="704104"/>
            <a:ext cx="9144000" cy="523220"/>
          </a:xfrm>
          <a:prstGeom prst="rect">
            <a:avLst/>
          </a:prstGeom>
          <a:noFill/>
          <a:ln w="9525">
            <a:noFill/>
            <a:miter lim="800000"/>
            <a:headEnd/>
            <a:tailEnd/>
          </a:ln>
          <a:effectLst/>
        </p:spPr>
        <p:txBody>
          <a:bodyPr wrap="square">
            <a:spAutoFit/>
          </a:bodyPr>
          <a:lstStyle/>
          <a:p>
            <a:pPr algn="just"/>
            <a:r>
              <a:rPr lang="en-US" sz="1400" dirty="0" smtClean="0"/>
              <a:t>In order to study the </a:t>
            </a:r>
            <a:r>
              <a:rPr lang="en-US" sz="1400" b="1" dirty="0" smtClean="0"/>
              <a:t>longitudinal dynamics in a LINAC</a:t>
            </a:r>
            <a:r>
              <a:rPr lang="en-US" sz="1400" dirty="0" smtClean="0"/>
              <a:t>, the following variables are used, which describe the generic particle </a:t>
            </a:r>
            <a:r>
              <a:rPr lang="en-US" sz="1400" b="1" dirty="0" smtClean="0"/>
              <a:t>phase</a:t>
            </a:r>
            <a:r>
              <a:rPr lang="en-US" sz="1400" dirty="0" smtClean="0"/>
              <a:t> (time of arrival) and </a:t>
            </a:r>
            <a:r>
              <a:rPr lang="en-US" sz="1400" b="1" dirty="0" smtClean="0"/>
              <a:t>energy</a:t>
            </a:r>
            <a:r>
              <a:rPr lang="en-US" sz="1400" dirty="0" smtClean="0"/>
              <a:t> </a:t>
            </a:r>
            <a:r>
              <a:rPr lang="en-US" sz="1400" b="1" dirty="0" smtClean="0"/>
              <a:t>with respect to the synchronous particle</a:t>
            </a:r>
            <a:r>
              <a:rPr lang="en-US" sz="1400" dirty="0" smtClean="0"/>
              <a:t>:</a:t>
            </a:r>
            <a:endParaRPr lang="en-US" sz="1400" dirty="0"/>
          </a:p>
        </p:txBody>
      </p:sp>
      <p:graphicFrame>
        <p:nvGraphicFramePr>
          <p:cNvPr id="32" name="Object 11"/>
          <p:cNvGraphicFramePr>
            <a:graphicFrameLocks noChangeAspect="1"/>
          </p:cNvGraphicFramePr>
          <p:nvPr>
            <p:extLst>
              <p:ext uri="{D42A27DB-BD31-4B8C-83A1-F6EECF244321}">
                <p14:modId xmlns:p14="http://schemas.microsoft.com/office/powerpoint/2010/main" val="3016456668"/>
              </p:ext>
            </p:extLst>
          </p:nvPr>
        </p:nvGraphicFramePr>
        <p:xfrm>
          <a:off x="682961" y="2017833"/>
          <a:ext cx="2219310" cy="697229"/>
        </p:xfrm>
        <a:graphic>
          <a:graphicData uri="http://schemas.openxmlformats.org/presentationml/2006/ole">
            <mc:AlternateContent xmlns:mc="http://schemas.openxmlformats.org/markup-compatibility/2006">
              <mc:Choice xmlns:v="urn:schemas-microsoft-com:vml" Requires="v">
                <p:oleObj spid="_x0000_s225616" name="Equazione" r:id="rId3" imgW="1536480" imgH="482400" progId="Equation.3">
                  <p:embed/>
                </p:oleObj>
              </mc:Choice>
              <mc:Fallback>
                <p:oleObj name="Equazione" r:id="rId3" imgW="1536480" imgH="482400" progId="Equation.3">
                  <p:embed/>
                  <p:pic>
                    <p:nvPicPr>
                      <p:cNvPr id="0" name=""/>
                      <p:cNvPicPr>
                        <a:picLocks noChangeAspect="1" noChangeArrowheads="1"/>
                      </p:cNvPicPr>
                      <p:nvPr/>
                    </p:nvPicPr>
                    <p:blipFill>
                      <a:blip r:embed="rId4"/>
                      <a:srcRect/>
                      <a:stretch>
                        <a:fillRect/>
                      </a:stretch>
                    </p:blipFill>
                    <p:spPr bwMode="auto">
                      <a:xfrm>
                        <a:off x="682961" y="2017833"/>
                        <a:ext cx="2219310" cy="697229"/>
                      </a:xfrm>
                      <a:prstGeom prst="rect">
                        <a:avLst/>
                      </a:prstGeom>
                      <a:noFill/>
                      <a:extLst/>
                    </p:spPr>
                  </p:pic>
                </p:oleObj>
              </mc:Fallback>
            </mc:AlternateContent>
          </a:graphicData>
        </a:graphic>
      </p:graphicFrame>
      <p:sp>
        <p:nvSpPr>
          <p:cNvPr id="37" name="Text Box 19"/>
          <p:cNvSpPr txBox="1">
            <a:spLocks noChangeArrowheads="1"/>
          </p:cNvSpPr>
          <p:nvPr/>
        </p:nvSpPr>
        <p:spPr bwMode="auto">
          <a:xfrm>
            <a:off x="14609" y="3461328"/>
            <a:ext cx="6032091" cy="738664"/>
          </a:xfrm>
          <a:prstGeom prst="rect">
            <a:avLst/>
          </a:prstGeom>
          <a:noFill/>
          <a:ln w="9525">
            <a:noFill/>
            <a:miter lim="800000"/>
            <a:headEnd/>
            <a:tailEnd/>
          </a:ln>
          <a:effectLst/>
        </p:spPr>
        <p:txBody>
          <a:bodyPr wrap="square">
            <a:spAutoFit/>
          </a:bodyPr>
          <a:lstStyle/>
          <a:p>
            <a:pPr algn="just"/>
            <a:r>
              <a:rPr lang="en-US" sz="1400" dirty="0" smtClean="0"/>
              <a:t>The </a:t>
            </a:r>
            <a:r>
              <a:rPr lang="en-US" sz="1400" b="1" dirty="0" smtClean="0"/>
              <a:t>energy gain per cell (one gap + tube in case of a DTL) </a:t>
            </a:r>
            <a:r>
              <a:rPr lang="en-US" sz="1400" dirty="0" smtClean="0"/>
              <a:t>of a generic particle and of a synchronous particle are (we put </a:t>
            </a:r>
            <a:r>
              <a:rPr lang="en-US" sz="1400" dirty="0" smtClean="0">
                <a:sym typeface="Symbol"/>
              </a:rPr>
              <a:t>=0 in the generic expression of the accelerating voltage just </a:t>
            </a:r>
            <a:r>
              <a:rPr lang="en-US" sz="1400" dirty="0" smtClean="0"/>
              <a:t>for simplicity ):</a:t>
            </a:r>
            <a:endParaRPr lang="en-US" sz="1400" dirty="0"/>
          </a:p>
        </p:txBody>
      </p:sp>
      <p:graphicFrame>
        <p:nvGraphicFramePr>
          <p:cNvPr id="39" name="Object 25"/>
          <p:cNvGraphicFramePr>
            <a:graphicFrameLocks noChangeAspect="1"/>
          </p:cNvGraphicFramePr>
          <p:nvPr>
            <p:extLst>
              <p:ext uri="{D42A27DB-BD31-4B8C-83A1-F6EECF244321}">
                <p14:modId xmlns:p14="http://schemas.microsoft.com/office/powerpoint/2010/main" val="3264222682"/>
              </p:ext>
            </p:extLst>
          </p:nvPr>
        </p:nvGraphicFramePr>
        <p:xfrm>
          <a:off x="190500" y="4225925"/>
          <a:ext cx="2947988" cy="706438"/>
        </p:xfrm>
        <a:graphic>
          <a:graphicData uri="http://schemas.openxmlformats.org/presentationml/2006/ole">
            <mc:AlternateContent xmlns:mc="http://schemas.openxmlformats.org/markup-compatibility/2006">
              <mc:Choice xmlns:v="urn:schemas-microsoft-com:vml" Requires="v">
                <p:oleObj spid="_x0000_s225617" name="Equazione" r:id="rId5" imgW="2234880" imgH="533160" progId="Equation.3">
                  <p:embed/>
                </p:oleObj>
              </mc:Choice>
              <mc:Fallback>
                <p:oleObj name="Equazione" r:id="rId5" imgW="2234880" imgH="533160" progId="Equation.3">
                  <p:embed/>
                  <p:pic>
                    <p:nvPicPr>
                      <p:cNvPr id="0" name=""/>
                      <p:cNvPicPr>
                        <a:picLocks noChangeAspect="1" noChangeArrowheads="1"/>
                      </p:cNvPicPr>
                      <p:nvPr/>
                    </p:nvPicPr>
                    <p:blipFill>
                      <a:blip r:embed="rId6"/>
                      <a:srcRect/>
                      <a:stretch>
                        <a:fillRect/>
                      </a:stretch>
                    </p:blipFill>
                    <p:spPr bwMode="auto">
                      <a:xfrm>
                        <a:off x="190500" y="4225925"/>
                        <a:ext cx="2947988" cy="706438"/>
                      </a:xfrm>
                      <a:prstGeom prst="rect">
                        <a:avLst/>
                      </a:prstGeom>
                      <a:noFill/>
                      <a:extLst/>
                    </p:spPr>
                  </p:pic>
                </p:oleObj>
              </mc:Fallback>
            </mc:AlternateContent>
          </a:graphicData>
        </a:graphic>
      </p:graphicFrame>
      <p:cxnSp>
        <p:nvCxnSpPr>
          <p:cNvPr id="47" name="Connettore 2 46"/>
          <p:cNvCxnSpPr/>
          <p:nvPr/>
        </p:nvCxnSpPr>
        <p:spPr>
          <a:xfrm flipH="1" flipV="1">
            <a:off x="1852831" y="2603039"/>
            <a:ext cx="816516" cy="14437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0" name="CasellaDiTesto 49"/>
          <p:cNvSpPr txBox="1"/>
          <p:nvPr/>
        </p:nvSpPr>
        <p:spPr>
          <a:xfrm>
            <a:off x="2669343" y="2523001"/>
            <a:ext cx="3038029" cy="461665"/>
          </a:xfrm>
          <a:prstGeom prst="rect">
            <a:avLst/>
          </a:prstGeom>
          <a:noFill/>
        </p:spPr>
        <p:txBody>
          <a:bodyPr wrap="square" rtlCol="0">
            <a:spAutoFit/>
          </a:bodyPr>
          <a:lstStyle/>
          <a:p>
            <a:r>
              <a:rPr lang="en-US" sz="1200" dirty="0" smtClean="0"/>
              <a:t>Energy of the </a:t>
            </a:r>
            <a:r>
              <a:rPr lang="en-US" sz="1200" b="1" dirty="0"/>
              <a:t>synchronous </a:t>
            </a:r>
            <a:r>
              <a:rPr lang="en-US" sz="1200" b="1" dirty="0" smtClean="0"/>
              <a:t>particle </a:t>
            </a:r>
            <a:r>
              <a:rPr lang="en-US" sz="1200" dirty="0" smtClean="0"/>
              <a:t>at a certain position along the linac </a:t>
            </a:r>
            <a:endParaRPr lang="en-US" sz="1200" dirty="0"/>
          </a:p>
        </p:txBody>
      </p:sp>
      <p:cxnSp>
        <p:nvCxnSpPr>
          <p:cNvPr id="52" name="Connettore 2 51"/>
          <p:cNvCxnSpPr/>
          <p:nvPr/>
        </p:nvCxnSpPr>
        <p:spPr>
          <a:xfrm flipV="1">
            <a:off x="971500" y="2603039"/>
            <a:ext cx="332723" cy="345132"/>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3" name="CasellaDiTesto 52"/>
          <p:cNvSpPr txBox="1"/>
          <p:nvPr/>
        </p:nvSpPr>
        <p:spPr>
          <a:xfrm>
            <a:off x="58160" y="2867734"/>
            <a:ext cx="2159401" cy="461665"/>
          </a:xfrm>
          <a:prstGeom prst="rect">
            <a:avLst/>
          </a:prstGeom>
          <a:noFill/>
        </p:spPr>
        <p:txBody>
          <a:bodyPr wrap="square" rtlCol="0">
            <a:spAutoFit/>
          </a:bodyPr>
          <a:lstStyle/>
          <a:p>
            <a:r>
              <a:rPr lang="en-US" sz="1200" dirty="0" smtClean="0"/>
              <a:t>Energy of a </a:t>
            </a:r>
            <a:r>
              <a:rPr lang="en-US" sz="1200" b="1" dirty="0" smtClean="0"/>
              <a:t>generic particle </a:t>
            </a:r>
            <a:r>
              <a:rPr lang="en-US" sz="1200" dirty="0" smtClean="0"/>
              <a:t>at a certain position along the linac </a:t>
            </a:r>
            <a:endParaRPr lang="en-US" sz="1200" dirty="0"/>
          </a:p>
        </p:txBody>
      </p:sp>
      <p:cxnSp>
        <p:nvCxnSpPr>
          <p:cNvPr id="62" name="Connettore 2 61"/>
          <p:cNvCxnSpPr/>
          <p:nvPr/>
        </p:nvCxnSpPr>
        <p:spPr>
          <a:xfrm flipH="1">
            <a:off x="2732690" y="1791190"/>
            <a:ext cx="1213248" cy="35076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3007631" y="1308213"/>
            <a:ext cx="2644519" cy="461665"/>
          </a:xfrm>
          <a:prstGeom prst="rect">
            <a:avLst/>
          </a:prstGeom>
          <a:noFill/>
        </p:spPr>
        <p:txBody>
          <a:bodyPr wrap="square" rtlCol="0">
            <a:spAutoFit/>
          </a:bodyPr>
          <a:lstStyle/>
          <a:p>
            <a:r>
              <a:rPr lang="en-US" sz="1200" dirty="0" smtClean="0"/>
              <a:t>Arrival time (phase) of the </a:t>
            </a:r>
            <a:r>
              <a:rPr lang="en-US" sz="1200" b="1" dirty="0"/>
              <a:t>synchronous </a:t>
            </a:r>
            <a:r>
              <a:rPr lang="en-US" sz="1200" b="1" dirty="0" smtClean="0"/>
              <a:t>particle</a:t>
            </a:r>
            <a:r>
              <a:rPr lang="en-US" sz="1200" dirty="0" smtClean="0"/>
              <a:t> at a certain gap (or cavity)</a:t>
            </a:r>
            <a:endParaRPr lang="en-US" sz="1200" dirty="0"/>
          </a:p>
        </p:txBody>
      </p:sp>
      <p:cxnSp>
        <p:nvCxnSpPr>
          <p:cNvPr id="67" name="Connettore 2 66"/>
          <p:cNvCxnSpPr>
            <a:stCxn id="73" idx="2"/>
          </p:cNvCxnSpPr>
          <p:nvPr/>
        </p:nvCxnSpPr>
        <p:spPr>
          <a:xfrm>
            <a:off x="1349109" y="1752700"/>
            <a:ext cx="1007445" cy="3810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73" name="CasellaDiTesto 72"/>
          <p:cNvSpPr txBox="1"/>
          <p:nvPr/>
        </p:nvSpPr>
        <p:spPr>
          <a:xfrm>
            <a:off x="51912" y="1291035"/>
            <a:ext cx="2594394" cy="461665"/>
          </a:xfrm>
          <a:prstGeom prst="rect">
            <a:avLst/>
          </a:prstGeom>
          <a:noFill/>
        </p:spPr>
        <p:txBody>
          <a:bodyPr wrap="square" rtlCol="0">
            <a:spAutoFit/>
          </a:bodyPr>
          <a:lstStyle/>
          <a:p>
            <a:r>
              <a:rPr lang="en-US" sz="1200" dirty="0" smtClean="0"/>
              <a:t>Arrival time (phase) of a </a:t>
            </a:r>
            <a:r>
              <a:rPr lang="en-US" sz="1200" b="1" dirty="0" smtClean="0"/>
              <a:t>generic particle </a:t>
            </a:r>
            <a:r>
              <a:rPr lang="en-US" sz="1200" dirty="0" smtClean="0"/>
              <a:t>at a certain gap (or cavity)</a:t>
            </a:r>
            <a:endParaRPr lang="en-US" sz="1200" dirty="0"/>
          </a:p>
        </p:txBody>
      </p:sp>
      <p:cxnSp>
        <p:nvCxnSpPr>
          <p:cNvPr id="74" name="Connettore 2 73"/>
          <p:cNvCxnSpPr>
            <a:stCxn id="73" idx="2"/>
          </p:cNvCxnSpPr>
          <p:nvPr/>
        </p:nvCxnSpPr>
        <p:spPr>
          <a:xfrm flipH="1">
            <a:off x="1259540" y="1752700"/>
            <a:ext cx="89569" cy="3693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77" name="Connettore 2 76"/>
          <p:cNvCxnSpPr/>
          <p:nvPr/>
        </p:nvCxnSpPr>
        <p:spPr>
          <a:xfrm flipH="1">
            <a:off x="1619590" y="1791190"/>
            <a:ext cx="2353769" cy="33090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grpSp>
        <p:nvGrpSpPr>
          <p:cNvPr id="121" name="Gruppo 120"/>
          <p:cNvGrpSpPr/>
          <p:nvPr/>
        </p:nvGrpSpPr>
        <p:grpSpPr>
          <a:xfrm>
            <a:off x="6808155" y="1558591"/>
            <a:ext cx="2130788" cy="1150387"/>
            <a:chOff x="6617792" y="3358763"/>
            <a:chExt cx="1338037" cy="711848"/>
          </a:xfrm>
        </p:grpSpPr>
        <p:sp>
          <p:nvSpPr>
            <p:cNvPr id="82" name="Memoria ad accesso diretto 81"/>
            <p:cNvSpPr/>
            <p:nvPr/>
          </p:nvSpPr>
          <p:spPr>
            <a:xfrm>
              <a:off x="7004125" y="3574779"/>
              <a:ext cx="319766"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Memoria ad accesso diretto 82"/>
            <p:cNvSpPr/>
            <p:nvPr/>
          </p:nvSpPr>
          <p:spPr>
            <a:xfrm>
              <a:off x="7451186" y="3574779"/>
              <a:ext cx="350702"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Memoria ad accesso diretto 85"/>
            <p:cNvSpPr/>
            <p:nvPr/>
          </p:nvSpPr>
          <p:spPr>
            <a:xfrm>
              <a:off x="6617792" y="3567595"/>
              <a:ext cx="244502" cy="279712"/>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8" name="Connettore 2 87"/>
            <p:cNvCxnSpPr/>
            <p:nvPr/>
          </p:nvCxnSpPr>
          <p:spPr>
            <a:xfrm>
              <a:off x="7299793" y="3574779"/>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9" name="Connettore 2 88"/>
            <p:cNvCxnSpPr/>
            <p:nvPr/>
          </p:nvCxnSpPr>
          <p:spPr>
            <a:xfrm>
              <a:off x="7303999" y="3854491"/>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0" name="Connettore 2 89"/>
            <p:cNvCxnSpPr/>
            <p:nvPr/>
          </p:nvCxnSpPr>
          <p:spPr>
            <a:xfrm>
              <a:off x="7776656" y="3574779"/>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1" name="Connettore 2 90"/>
            <p:cNvCxnSpPr/>
            <p:nvPr/>
          </p:nvCxnSpPr>
          <p:spPr>
            <a:xfrm>
              <a:off x="7780862" y="3854491"/>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4" name="Connettore 2 93"/>
            <p:cNvCxnSpPr/>
            <p:nvPr/>
          </p:nvCxnSpPr>
          <p:spPr>
            <a:xfrm>
              <a:off x="6843529" y="3567595"/>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5" name="Connettore 2 94"/>
            <p:cNvCxnSpPr/>
            <p:nvPr/>
          </p:nvCxnSpPr>
          <p:spPr>
            <a:xfrm>
              <a:off x="6847734" y="3847307"/>
              <a:ext cx="174967"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6" name="Connettore 1 95"/>
            <p:cNvCxnSpPr/>
            <p:nvPr/>
          </p:nvCxnSpPr>
          <p:spPr>
            <a:xfrm>
              <a:off x="6647617" y="3358763"/>
              <a:ext cx="1304006" cy="3427"/>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98" name="Connettore 1 97"/>
            <p:cNvCxnSpPr/>
            <p:nvPr/>
          </p:nvCxnSpPr>
          <p:spPr>
            <a:xfrm flipV="1">
              <a:off x="6651121" y="4062292"/>
              <a:ext cx="1304708" cy="1465"/>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0" name="Connettore 1 99"/>
            <p:cNvCxnSpPr>
              <a:stCxn id="86" idx="2"/>
            </p:cNvCxnSpPr>
            <p:nvPr/>
          </p:nvCxnSpPr>
          <p:spPr>
            <a:xfrm flipH="1">
              <a:off x="6740043" y="3847305"/>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1" name="Connettore 1 100"/>
            <p:cNvCxnSpPr/>
            <p:nvPr/>
          </p:nvCxnSpPr>
          <p:spPr>
            <a:xfrm flipH="1">
              <a:off x="7159759" y="3854161"/>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2" name="Connettore 1 101"/>
            <p:cNvCxnSpPr/>
            <p:nvPr/>
          </p:nvCxnSpPr>
          <p:spPr>
            <a:xfrm flipH="1">
              <a:off x="7626536" y="3850733"/>
              <a:ext cx="1" cy="21645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pSp>
      <p:graphicFrame>
        <p:nvGraphicFramePr>
          <p:cNvPr id="105" name="Oggetto 104"/>
          <p:cNvGraphicFramePr>
            <a:graphicFrameLocks noChangeAspect="1"/>
          </p:cNvGraphicFramePr>
          <p:nvPr>
            <p:extLst>
              <p:ext uri="{D42A27DB-BD31-4B8C-83A1-F6EECF244321}">
                <p14:modId xmlns:p14="http://schemas.microsoft.com/office/powerpoint/2010/main" val="1908356987"/>
              </p:ext>
            </p:extLst>
          </p:nvPr>
        </p:nvGraphicFramePr>
        <p:xfrm>
          <a:off x="7248525" y="3105150"/>
          <a:ext cx="1603375" cy="327025"/>
        </p:xfrm>
        <a:graphic>
          <a:graphicData uri="http://schemas.openxmlformats.org/presentationml/2006/ole">
            <mc:AlternateContent xmlns:mc="http://schemas.openxmlformats.org/markup-compatibility/2006">
              <mc:Choice xmlns:v="urn:schemas-microsoft-com:vml" Requires="v">
                <p:oleObj spid="_x0000_s225618" name="Equazione" r:id="rId7" imgW="1244520" imgH="253800" progId="Equation.3">
                  <p:embed/>
                </p:oleObj>
              </mc:Choice>
              <mc:Fallback>
                <p:oleObj name="Equazione" r:id="rId7" imgW="1244520" imgH="253800" progId="Equation.3">
                  <p:embed/>
                  <p:pic>
                    <p:nvPicPr>
                      <p:cNvPr id="0" name="Oggetto 160"/>
                      <p:cNvPicPr>
                        <a:picLocks noChangeAspect="1" noChangeArrowheads="1"/>
                      </p:cNvPicPr>
                      <p:nvPr/>
                    </p:nvPicPr>
                    <p:blipFill>
                      <a:blip r:embed="rId8"/>
                      <a:srcRect/>
                      <a:stretch>
                        <a:fillRect/>
                      </a:stretch>
                    </p:blipFill>
                    <p:spPr bwMode="auto">
                      <a:xfrm>
                        <a:off x="7248525" y="3105150"/>
                        <a:ext cx="1603375" cy="327025"/>
                      </a:xfrm>
                      <a:prstGeom prst="rect">
                        <a:avLst/>
                      </a:prstGeom>
                      <a:noFill/>
                      <a:ln>
                        <a:noFill/>
                      </a:ln>
                    </p:spPr>
                  </p:pic>
                </p:oleObj>
              </mc:Fallback>
            </mc:AlternateContent>
          </a:graphicData>
        </a:graphic>
      </p:graphicFrame>
      <p:sp>
        <p:nvSpPr>
          <p:cNvPr id="106" name="Parentesi graffa aperta 105"/>
          <p:cNvSpPr/>
          <p:nvPr/>
        </p:nvSpPr>
        <p:spPr>
          <a:xfrm rot="16200000">
            <a:off x="7261747" y="2652374"/>
            <a:ext cx="130674" cy="331716"/>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0" name="Connettore 2 109"/>
          <p:cNvCxnSpPr/>
          <p:nvPr/>
        </p:nvCxnSpPr>
        <p:spPr>
          <a:xfrm>
            <a:off x="7327084" y="2818231"/>
            <a:ext cx="0" cy="28033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aphicFrame>
        <p:nvGraphicFramePr>
          <p:cNvPr id="111" name="Oggetto 110"/>
          <p:cNvGraphicFramePr>
            <a:graphicFrameLocks noChangeAspect="1"/>
          </p:cNvGraphicFramePr>
          <p:nvPr>
            <p:extLst>
              <p:ext uri="{D42A27DB-BD31-4B8C-83A1-F6EECF244321}">
                <p14:modId xmlns:p14="http://schemas.microsoft.com/office/powerpoint/2010/main" val="639247321"/>
              </p:ext>
            </p:extLst>
          </p:nvPr>
        </p:nvGraphicFramePr>
        <p:xfrm>
          <a:off x="266700" y="5518150"/>
          <a:ext cx="3351213" cy="323850"/>
        </p:xfrm>
        <a:graphic>
          <a:graphicData uri="http://schemas.openxmlformats.org/presentationml/2006/ole">
            <mc:AlternateContent xmlns:mc="http://schemas.openxmlformats.org/markup-compatibility/2006">
              <mc:Choice xmlns:v="urn:schemas-microsoft-com:vml" Requires="v">
                <p:oleObj spid="_x0000_s225619" name="Equazione" r:id="rId9" imgW="2641320" imgH="253800" progId="Equation.3">
                  <p:embed/>
                </p:oleObj>
              </mc:Choice>
              <mc:Fallback>
                <p:oleObj name="Equazione" r:id="rId9" imgW="2641320" imgH="253800" progId="Equation.3">
                  <p:embed/>
                  <p:pic>
                    <p:nvPicPr>
                      <p:cNvPr id="0" name="Object 25"/>
                      <p:cNvPicPr>
                        <a:picLocks noChangeAspect="1" noChangeArrowheads="1"/>
                      </p:cNvPicPr>
                      <p:nvPr/>
                    </p:nvPicPr>
                    <p:blipFill>
                      <a:blip r:embed="rId10"/>
                      <a:srcRect/>
                      <a:stretch>
                        <a:fillRect/>
                      </a:stretch>
                    </p:blipFill>
                    <p:spPr bwMode="auto">
                      <a:xfrm>
                        <a:off x="266700" y="5518150"/>
                        <a:ext cx="3351213" cy="323850"/>
                      </a:xfrm>
                      <a:prstGeom prst="rect">
                        <a:avLst/>
                      </a:prstGeom>
                      <a:noFill/>
                      <a:ln>
                        <a:noFill/>
                      </a:ln>
                    </p:spPr>
                  </p:pic>
                </p:oleObj>
              </mc:Fallback>
            </mc:AlternateContent>
          </a:graphicData>
        </a:graphic>
      </p:graphicFrame>
      <p:cxnSp>
        <p:nvCxnSpPr>
          <p:cNvPr id="128" name="Connettore 2 127"/>
          <p:cNvCxnSpPr/>
          <p:nvPr/>
        </p:nvCxnSpPr>
        <p:spPr>
          <a:xfrm>
            <a:off x="7089469" y="1452667"/>
            <a:ext cx="771373" cy="0"/>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9" name="CasellaDiTesto 128"/>
          <p:cNvSpPr txBox="1"/>
          <p:nvPr/>
        </p:nvSpPr>
        <p:spPr>
          <a:xfrm>
            <a:off x="7236370" y="1042658"/>
            <a:ext cx="2037289" cy="369332"/>
          </a:xfrm>
          <a:prstGeom prst="rect">
            <a:avLst/>
          </a:prstGeom>
          <a:noFill/>
        </p:spPr>
        <p:txBody>
          <a:bodyPr wrap="none" rtlCol="0">
            <a:spAutoFit/>
          </a:bodyPr>
          <a:lstStyle/>
          <a:p>
            <a:r>
              <a:rPr lang="en-US" dirty="0" smtClean="0">
                <a:sym typeface="Symbol"/>
              </a:rPr>
              <a:t>L </a:t>
            </a:r>
            <a:r>
              <a:rPr lang="en-US" sz="1200" dirty="0" smtClean="0">
                <a:sym typeface="Symbol"/>
              </a:rPr>
              <a:t>(accelerating cell length)</a:t>
            </a:r>
            <a:endParaRPr lang="en-US" sz="1200" dirty="0"/>
          </a:p>
        </p:txBody>
      </p:sp>
      <p:sp>
        <p:nvSpPr>
          <p:cNvPr id="132" name="Freccia in giù 131"/>
          <p:cNvSpPr/>
          <p:nvPr/>
        </p:nvSpPr>
        <p:spPr>
          <a:xfrm>
            <a:off x="1619590" y="4944284"/>
            <a:ext cx="236433" cy="53380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34" name="Oggetto 133"/>
          <p:cNvGraphicFramePr>
            <a:graphicFrameLocks noChangeAspect="1"/>
          </p:cNvGraphicFramePr>
          <p:nvPr>
            <p:extLst>
              <p:ext uri="{D42A27DB-BD31-4B8C-83A1-F6EECF244321}">
                <p14:modId xmlns:p14="http://schemas.microsoft.com/office/powerpoint/2010/main" val="2284910620"/>
              </p:ext>
            </p:extLst>
          </p:nvPr>
        </p:nvGraphicFramePr>
        <p:xfrm>
          <a:off x="6118225" y="5378450"/>
          <a:ext cx="2809875" cy="571500"/>
        </p:xfrm>
        <a:graphic>
          <a:graphicData uri="http://schemas.openxmlformats.org/presentationml/2006/ole">
            <mc:AlternateContent xmlns:mc="http://schemas.openxmlformats.org/markup-compatibility/2006">
              <mc:Choice xmlns:v="urn:schemas-microsoft-com:vml" Requires="v">
                <p:oleObj spid="_x0000_s225620" name="Equazione" r:id="rId11" imgW="1942920" imgH="393480" progId="Equation.3">
                  <p:embed/>
                </p:oleObj>
              </mc:Choice>
              <mc:Fallback>
                <p:oleObj name="Equazione" r:id="rId11" imgW="1942920" imgH="393480" progId="Equation.3">
                  <p:embed/>
                  <p:pic>
                    <p:nvPicPr>
                      <p:cNvPr id="0" name="Oggetto 110"/>
                      <p:cNvPicPr>
                        <a:picLocks noChangeAspect="1" noChangeArrowheads="1"/>
                      </p:cNvPicPr>
                      <p:nvPr/>
                    </p:nvPicPr>
                    <p:blipFill>
                      <a:blip r:embed="rId12"/>
                      <a:srcRect/>
                      <a:stretch>
                        <a:fillRect/>
                      </a:stretch>
                    </p:blipFill>
                    <p:spPr bwMode="auto">
                      <a:xfrm>
                        <a:off x="6118225" y="5378450"/>
                        <a:ext cx="28098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136" name="Connettore 2 135"/>
          <p:cNvCxnSpPr/>
          <p:nvPr/>
        </p:nvCxnSpPr>
        <p:spPr>
          <a:xfrm>
            <a:off x="6753014" y="3461328"/>
            <a:ext cx="2340865" cy="0"/>
          </a:xfrm>
          <a:prstGeom prst="straightConnector1">
            <a:avLst/>
          </a:prstGeom>
          <a:ln w="1905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37" name="CasellaDiTesto 136"/>
          <p:cNvSpPr txBox="1"/>
          <p:nvPr/>
        </p:nvSpPr>
        <p:spPr>
          <a:xfrm>
            <a:off x="8817841" y="3462753"/>
            <a:ext cx="276038" cy="369332"/>
          </a:xfrm>
          <a:prstGeom prst="rect">
            <a:avLst/>
          </a:prstGeom>
          <a:noFill/>
        </p:spPr>
        <p:txBody>
          <a:bodyPr wrap="none" rtlCol="0">
            <a:spAutoFit/>
          </a:bodyPr>
          <a:lstStyle/>
          <a:p>
            <a:r>
              <a:rPr lang="en-US" dirty="0" smtClean="0"/>
              <a:t>z</a:t>
            </a:r>
            <a:endParaRPr lang="en-US" dirty="0"/>
          </a:p>
        </p:txBody>
      </p:sp>
      <p:graphicFrame>
        <p:nvGraphicFramePr>
          <p:cNvPr id="148" name="Oggetto 147"/>
          <p:cNvGraphicFramePr>
            <a:graphicFrameLocks noChangeAspect="1"/>
          </p:cNvGraphicFramePr>
          <p:nvPr>
            <p:extLst>
              <p:ext uri="{D42A27DB-BD31-4B8C-83A1-F6EECF244321}">
                <p14:modId xmlns:p14="http://schemas.microsoft.com/office/powerpoint/2010/main" val="2017646050"/>
              </p:ext>
            </p:extLst>
          </p:nvPr>
        </p:nvGraphicFramePr>
        <p:xfrm>
          <a:off x="4439704" y="4963601"/>
          <a:ext cx="770471" cy="478349"/>
        </p:xfrm>
        <a:graphic>
          <a:graphicData uri="http://schemas.openxmlformats.org/presentationml/2006/ole">
            <mc:AlternateContent xmlns:mc="http://schemas.openxmlformats.org/markup-compatibility/2006">
              <mc:Choice xmlns:v="urn:schemas-microsoft-com:vml" Requires="v">
                <p:oleObj spid="_x0000_s225621" name="Equazione" r:id="rId13" imgW="672840" imgH="419040" progId="Equation.3">
                  <p:embed/>
                </p:oleObj>
              </mc:Choice>
              <mc:Fallback>
                <p:oleObj name="Equazione" r:id="rId13" imgW="672840" imgH="419040" progId="Equation.3">
                  <p:embed/>
                  <p:pic>
                    <p:nvPicPr>
                      <p:cNvPr id="0" name="Oggetto 110"/>
                      <p:cNvPicPr>
                        <a:picLocks noChangeAspect="1" noChangeArrowheads="1"/>
                      </p:cNvPicPr>
                      <p:nvPr/>
                    </p:nvPicPr>
                    <p:blipFill>
                      <a:blip r:embed="rId14"/>
                      <a:srcRect/>
                      <a:stretch>
                        <a:fillRect/>
                      </a:stretch>
                    </p:blipFill>
                    <p:spPr bwMode="auto">
                      <a:xfrm>
                        <a:off x="4439704" y="4963601"/>
                        <a:ext cx="770471" cy="478349"/>
                      </a:xfrm>
                      <a:prstGeom prst="rect">
                        <a:avLst/>
                      </a:prstGeom>
                      <a:noFill/>
                      <a:ln>
                        <a:noFill/>
                      </a:ln>
                    </p:spPr>
                  </p:pic>
                </p:oleObj>
              </mc:Fallback>
            </mc:AlternateContent>
          </a:graphicData>
        </a:graphic>
      </p:graphicFrame>
      <p:sp>
        <p:nvSpPr>
          <p:cNvPr id="3" name="CasellaDiTesto 2"/>
          <p:cNvSpPr txBox="1"/>
          <p:nvPr/>
        </p:nvSpPr>
        <p:spPr>
          <a:xfrm>
            <a:off x="678512" y="5085856"/>
            <a:ext cx="884538" cy="276999"/>
          </a:xfrm>
          <a:prstGeom prst="rect">
            <a:avLst/>
          </a:prstGeom>
          <a:noFill/>
        </p:spPr>
        <p:txBody>
          <a:bodyPr wrap="none" rtlCol="0">
            <a:spAutoFit/>
          </a:bodyPr>
          <a:lstStyle/>
          <a:p>
            <a:r>
              <a:rPr lang="en-US" sz="1200" dirty="0" smtClean="0"/>
              <a:t>subtracting</a:t>
            </a:r>
            <a:endParaRPr lang="en-US" sz="1200" dirty="0"/>
          </a:p>
        </p:txBody>
      </p:sp>
      <p:sp>
        <p:nvSpPr>
          <p:cNvPr id="58" name="CasellaDiTesto 57"/>
          <p:cNvSpPr txBox="1"/>
          <p:nvPr/>
        </p:nvSpPr>
        <p:spPr>
          <a:xfrm>
            <a:off x="3851720" y="4258631"/>
            <a:ext cx="1792040" cy="646331"/>
          </a:xfrm>
          <a:prstGeom prst="rect">
            <a:avLst/>
          </a:prstGeom>
          <a:noFill/>
        </p:spPr>
        <p:txBody>
          <a:bodyPr wrap="square" rtlCol="0">
            <a:spAutoFit/>
          </a:bodyPr>
          <a:lstStyle/>
          <a:p>
            <a:pPr algn="just"/>
            <a:r>
              <a:rPr lang="en-US" sz="1200" dirty="0" smtClean="0"/>
              <a:t>Dividing by the accelerating cell length </a:t>
            </a:r>
            <a:r>
              <a:rPr lang="en-US" sz="1200" dirty="0" smtClean="0">
                <a:sym typeface="Symbol"/>
              </a:rPr>
              <a:t>L</a:t>
            </a:r>
            <a:r>
              <a:rPr lang="en-US" sz="1200" dirty="0" smtClean="0"/>
              <a:t> and assuming that:</a:t>
            </a:r>
            <a:endParaRPr lang="en-US" sz="1200" dirty="0"/>
          </a:p>
        </p:txBody>
      </p:sp>
      <p:sp>
        <p:nvSpPr>
          <p:cNvPr id="5" name="CasellaDiTesto 4"/>
          <p:cNvSpPr txBox="1"/>
          <p:nvPr/>
        </p:nvSpPr>
        <p:spPr>
          <a:xfrm>
            <a:off x="5961448" y="4388193"/>
            <a:ext cx="1684448" cy="646331"/>
          </a:xfrm>
          <a:prstGeom prst="rect">
            <a:avLst/>
          </a:prstGeom>
          <a:noFill/>
        </p:spPr>
        <p:txBody>
          <a:bodyPr wrap="square" rtlCol="0">
            <a:spAutoFit/>
          </a:bodyPr>
          <a:lstStyle/>
          <a:p>
            <a:pPr algn="just"/>
            <a:r>
              <a:rPr lang="en-US" sz="1200" dirty="0" smtClean="0"/>
              <a:t>Average accelerating field over the cell (or accelerating gradien</a:t>
            </a:r>
            <a:r>
              <a:rPr lang="en-US" sz="1200" dirty="0"/>
              <a:t>t</a:t>
            </a:r>
            <a:r>
              <a:rPr lang="en-US" sz="1200" dirty="0" smtClean="0"/>
              <a:t>)</a:t>
            </a:r>
            <a:endParaRPr lang="en-US" sz="1200" dirty="0"/>
          </a:p>
        </p:txBody>
      </p:sp>
      <p:sp>
        <p:nvSpPr>
          <p:cNvPr id="64" name="Freccia in giù 63"/>
          <p:cNvSpPr/>
          <p:nvPr/>
        </p:nvSpPr>
        <p:spPr>
          <a:xfrm rot="16200000">
            <a:off x="4883373" y="4713243"/>
            <a:ext cx="236433" cy="18772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 name="Connettore 2 10"/>
          <p:cNvCxnSpPr>
            <a:stCxn id="5" idx="1"/>
          </p:cNvCxnSpPr>
          <p:nvPr/>
        </p:nvCxnSpPr>
        <p:spPr>
          <a:xfrm flipH="1">
            <a:off x="5137150" y="4711359"/>
            <a:ext cx="824298" cy="3744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9" name="CasellaDiTesto 68"/>
          <p:cNvSpPr txBox="1"/>
          <p:nvPr/>
        </p:nvSpPr>
        <p:spPr>
          <a:xfrm>
            <a:off x="7167635" y="5849164"/>
            <a:ext cx="1136337" cy="276999"/>
          </a:xfrm>
          <a:prstGeom prst="rect">
            <a:avLst/>
          </a:prstGeom>
          <a:noFill/>
        </p:spPr>
        <p:txBody>
          <a:bodyPr wrap="none" rtlCol="0">
            <a:spAutoFit/>
          </a:bodyPr>
          <a:lstStyle/>
          <a:p>
            <a:r>
              <a:rPr lang="en-US" sz="1200" dirty="0" smtClean="0"/>
              <a:t>Approximating </a:t>
            </a:r>
            <a:endParaRPr lang="en-US" sz="1200" dirty="0"/>
          </a:p>
        </p:txBody>
      </p:sp>
      <p:graphicFrame>
        <p:nvGraphicFramePr>
          <p:cNvPr id="12" name="Oggetto 11"/>
          <p:cNvGraphicFramePr>
            <a:graphicFrameLocks noChangeAspect="1"/>
          </p:cNvGraphicFramePr>
          <p:nvPr>
            <p:extLst>
              <p:ext uri="{D42A27DB-BD31-4B8C-83A1-F6EECF244321}">
                <p14:modId xmlns:p14="http://schemas.microsoft.com/office/powerpoint/2010/main" val="2631542903"/>
              </p:ext>
            </p:extLst>
          </p:nvPr>
        </p:nvGraphicFramePr>
        <p:xfrm>
          <a:off x="7241962" y="6149661"/>
          <a:ext cx="917575" cy="571500"/>
        </p:xfrm>
        <a:graphic>
          <a:graphicData uri="http://schemas.openxmlformats.org/presentationml/2006/ole">
            <mc:AlternateContent xmlns:mc="http://schemas.openxmlformats.org/markup-compatibility/2006">
              <mc:Choice xmlns:v="urn:schemas-microsoft-com:vml" Requires="v">
                <p:oleObj spid="_x0000_s225622" name="Equazione" r:id="rId15" imgW="634680" imgH="393480" progId="Equation.3">
                  <p:embed/>
                </p:oleObj>
              </mc:Choice>
              <mc:Fallback>
                <p:oleObj name="Equazione" r:id="rId15" imgW="634680" imgH="393480" progId="Equation.3">
                  <p:embed/>
                  <p:pic>
                    <p:nvPicPr>
                      <p:cNvPr id="0" name="Oggetto 133"/>
                      <p:cNvPicPr>
                        <a:picLocks noChangeAspect="1" noChangeArrowheads="1"/>
                      </p:cNvPicPr>
                      <p:nvPr/>
                    </p:nvPicPr>
                    <p:blipFill>
                      <a:blip r:embed="rId16"/>
                      <a:srcRect/>
                      <a:stretch>
                        <a:fillRect/>
                      </a:stretch>
                    </p:blipFill>
                    <p:spPr bwMode="auto">
                      <a:xfrm>
                        <a:off x="7241962" y="6149661"/>
                        <a:ext cx="917575" cy="571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Freccia angolare in su 12"/>
          <p:cNvSpPr/>
          <p:nvPr/>
        </p:nvSpPr>
        <p:spPr>
          <a:xfrm rot="5400000" flipV="1">
            <a:off x="5672598" y="5710392"/>
            <a:ext cx="748206" cy="1226126"/>
          </a:xfrm>
          <a:prstGeom prst="bentUpArrow">
            <a:avLst>
              <a:gd name="adj1" fmla="val 16528"/>
              <a:gd name="adj2" fmla="val 14527"/>
              <a:gd name="adj3" fmla="val 26273"/>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4" name="Oggetto 13"/>
          <p:cNvGraphicFramePr>
            <a:graphicFrameLocks noChangeAspect="1"/>
          </p:cNvGraphicFramePr>
          <p:nvPr>
            <p:extLst>
              <p:ext uri="{D42A27DB-BD31-4B8C-83A1-F6EECF244321}">
                <p14:modId xmlns:p14="http://schemas.microsoft.com/office/powerpoint/2010/main" val="1261899862"/>
              </p:ext>
            </p:extLst>
          </p:nvPr>
        </p:nvGraphicFramePr>
        <p:xfrm>
          <a:off x="2363788" y="6126163"/>
          <a:ext cx="2773362" cy="571500"/>
        </p:xfrm>
        <a:graphic>
          <a:graphicData uri="http://schemas.openxmlformats.org/presentationml/2006/ole">
            <mc:AlternateContent xmlns:mc="http://schemas.openxmlformats.org/markup-compatibility/2006">
              <mc:Choice xmlns:v="urn:schemas-microsoft-com:vml" Requires="v">
                <p:oleObj spid="_x0000_s225623" name="Equazione" r:id="rId17" imgW="1917360" imgH="393480" progId="Equation.3">
                  <p:embed/>
                </p:oleObj>
              </mc:Choice>
              <mc:Fallback>
                <p:oleObj name="Equazione" r:id="rId17" imgW="1917360" imgH="393480" progId="Equation.3">
                  <p:embed/>
                  <p:pic>
                    <p:nvPicPr>
                      <p:cNvPr id="0" name="Oggetto 133"/>
                      <p:cNvPicPr>
                        <a:picLocks noChangeAspect="1" noChangeArrowheads="1"/>
                      </p:cNvPicPr>
                      <p:nvPr/>
                    </p:nvPicPr>
                    <p:blipFill>
                      <a:blip r:embed="rId18"/>
                      <a:srcRect/>
                      <a:stretch>
                        <a:fillRect/>
                      </a:stretch>
                    </p:blipFill>
                    <p:spPr bwMode="auto">
                      <a:xfrm>
                        <a:off x="2363788" y="6126163"/>
                        <a:ext cx="2773362" cy="571500"/>
                      </a:xfrm>
                      <a:prstGeom prst="rect">
                        <a:avLst/>
                      </a:prstGeom>
                      <a:solidFill>
                        <a:srgbClr val="FFC000"/>
                      </a:solidFill>
                      <a:ln>
                        <a:noFill/>
                      </a:ln>
                    </p:spPr>
                  </p:pic>
                </p:oleObj>
              </mc:Fallback>
            </mc:AlternateContent>
          </a:graphicData>
        </a:graphic>
      </p:graphicFrame>
      <p:sp>
        <p:nvSpPr>
          <p:cNvPr id="54" name="CasellaDiTesto 53"/>
          <p:cNvSpPr txBox="1"/>
          <p:nvPr/>
        </p:nvSpPr>
        <p:spPr>
          <a:xfrm>
            <a:off x="1825511" y="337367"/>
            <a:ext cx="5492979" cy="369332"/>
          </a:xfrm>
          <a:prstGeom prst="rect">
            <a:avLst/>
          </a:prstGeom>
          <a:noFill/>
        </p:spPr>
        <p:txBody>
          <a:bodyPr wrap="none" rtlCol="0">
            <a:spAutoFit/>
          </a:bodyPr>
          <a:lstStyle/>
          <a:p>
            <a:pPr algn="ctr"/>
            <a:r>
              <a:rPr lang="it-IT" b="1" i="1" dirty="0" smtClean="0"/>
              <a:t>(</a:t>
            </a:r>
            <a:r>
              <a:rPr lang="it-IT" b="1" i="1" dirty="0" err="1" smtClean="0"/>
              <a:t>protons</a:t>
            </a:r>
            <a:r>
              <a:rPr lang="it-IT" b="1" i="1" dirty="0" smtClean="0"/>
              <a:t> and </a:t>
            </a:r>
            <a:r>
              <a:rPr lang="it-IT" b="1" i="1" dirty="0" err="1" smtClean="0"/>
              <a:t>ions</a:t>
            </a:r>
            <a:r>
              <a:rPr lang="it-IT" b="1" i="1" dirty="0" smtClean="0"/>
              <a:t> or </a:t>
            </a:r>
            <a:r>
              <a:rPr lang="it-IT" b="1" i="1" dirty="0" err="1" smtClean="0"/>
              <a:t>electrons</a:t>
            </a:r>
            <a:r>
              <a:rPr lang="it-IT" b="1" i="1" dirty="0" smtClean="0"/>
              <a:t> </a:t>
            </a:r>
            <a:r>
              <a:rPr lang="it-IT" b="1" i="1" dirty="0" err="1" smtClean="0"/>
              <a:t>at</a:t>
            </a:r>
            <a:r>
              <a:rPr lang="it-IT" b="1" i="1" dirty="0" smtClean="0"/>
              <a:t> </a:t>
            </a:r>
            <a:r>
              <a:rPr lang="it-IT" b="1" i="1" dirty="0" err="1" smtClean="0"/>
              <a:t>extremely</a:t>
            </a:r>
            <a:r>
              <a:rPr lang="it-IT" b="1" i="1" dirty="0" smtClean="0"/>
              <a:t> </a:t>
            </a:r>
            <a:r>
              <a:rPr lang="it-IT" b="1" i="1" dirty="0" err="1" smtClean="0"/>
              <a:t>low</a:t>
            </a:r>
            <a:r>
              <a:rPr lang="it-IT" b="1" i="1" dirty="0" smtClean="0"/>
              <a:t> </a:t>
            </a:r>
            <a:r>
              <a:rPr lang="it-IT" b="1" i="1" dirty="0" err="1" smtClean="0"/>
              <a:t>energy</a:t>
            </a:r>
            <a:r>
              <a:rPr lang="it-IT" b="1" i="1" dirty="0" smtClean="0"/>
              <a:t>)</a:t>
            </a:r>
            <a:endParaRPr lang="it-IT" b="1" i="1" dirty="0"/>
          </a:p>
        </p:txBody>
      </p:sp>
    </p:spTree>
    <p:extLst>
      <p:ext uri="{BB962C8B-B14F-4D97-AF65-F5344CB8AC3E}">
        <p14:creationId xmlns:p14="http://schemas.microsoft.com/office/powerpoint/2010/main" val="11405108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nodeType="withEffect">
                                  <p:stCondLst>
                                    <p:cond delay="0"/>
                                  </p:stCondLst>
                                  <p:childTnLst>
                                    <p:set>
                                      <p:cBhvr>
                                        <p:cTn id="9" dur="1" fill="hold">
                                          <p:stCondLst>
                                            <p:cond delay="0"/>
                                          </p:stCondLst>
                                        </p:cTn>
                                        <p:tgtEl>
                                          <p:spTgt spid="62"/>
                                        </p:tgtEl>
                                        <p:attrNameLst>
                                          <p:attrName>style.visibility</p:attrName>
                                        </p:attrNameLst>
                                      </p:cBhvr>
                                      <p:to>
                                        <p:strVal val="visible"/>
                                      </p:to>
                                    </p:set>
                                    <p:animEffect transition="in" filter="fade">
                                      <p:cBhvr>
                                        <p:cTn id="10" dur="500"/>
                                        <p:tgtEl>
                                          <p:spTgt spid="6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3"/>
                                        </p:tgtEl>
                                        <p:attrNameLst>
                                          <p:attrName>style.visibility</p:attrName>
                                        </p:attrNameLst>
                                      </p:cBhvr>
                                      <p:to>
                                        <p:strVal val="visible"/>
                                      </p:to>
                                    </p:set>
                                    <p:animEffect transition="in" filter="fade">
                                      <p:cBhvr>
                                        <p:cTn id="13" dur="500"/>
                                        <p:tgtEl>
                                          <p:spTgt spid="6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3"/>
                                        </p:tgtEl>
                                        <p:attrNameLst>
                                          <p:attrName>style.visibility</p:attrName>
                                        </p:attrNameLst>
                                      </p:cBhvr>
                                      <p:to>
                                        <p:strVal val="visible"/>
                                      </p:to>
                                    </p:set>
                                    <p:animEffect transition="in" filter="fade">
                                      <p:cBhvr>
                                        <p:cTn id="18" dur="500"/>
                                        <p:tgtEl>
                                          <p:spTgt spid="73"/>
                                        </p:tgtEl>
                                      </p:cBhvr>
                                    </p:animEffect>
                                  </p:childTnLst>
                                </p:cTn>
                              </p:par>
                              <p:par>
                                <p:cTn id="19" presetID="10" presetClass="entr" presetSubtype="0" fill="hold" nodeType="withEffect">
                                  <p:stCondLst>
                                    <p:cond delay="0"/>
                                  </p:stCondLst>
                                  <p:childTnLst>
                                    <p:set>
                                      <p:cBhvr>
                                        <p:cTn id="20" dur="1" fill="hold">
                                          <p:stCondLst>
                                            <p:cond delay="0"/>
                                          </p:stCondLst>
                                        </p:cTn>
                                        <p:tgtEl>
                                          <p:spTgt spid="74"/>
                                        </p:tgtEl>
                                        <p:attrNameLst>
                                          <p:attrName>style.visibility</p:attrName>
                                        </p:attrNameLst>
                                      </p:cBhvr>
                                      <p:to>
                                        <p:strVal val="visible"/>
                                      </p:to>
                                    </p:set>
                                    <p:animEffect transition="in" filter="fade">
                                      <p:cBhvr>
                                        <p:cTn id="21" dur="500"/>
                                        <p:tgtEl>
                                          <p:spTgt spid="74"/>
                                        </p:tgtEl>
                                      </p:cBhvr>
                                    </p:animEffect>
                                  </p:childTnLst>
                                </p:cTn>
                              </p:par>
                              <p:par>
                                <p:cTn id="22" presetID="10" presetClass="entr" presetSubtype="0" fill="hold" nodeType="withEffect">
                                  <p:stCondLst>
                                    <p:cond delay="0"/>
                                  </p:stCondLst>
                                  <p:childTnLst>
                                    <p:set>
                                      <p:cBhvr>
                                        <p:cTn id="23" dur="1" fill="hold">
                                          <p:stCondLst>
                                            <p:cond delay="0"/>
                                          </p:stCondLst>
                                        </p:cTn>
                                        <p:tgtEl>
                                          <p:spTgt spid="67"/>
                                        </p:tgtEl>
                                        <p:attrNameLst>
                                          <p:attrName>style.visibility</p:attrName>
                                        </p:attrNameLst>
                                      </p:cBhvr>
                                      <p:to>
                                        <p:strVal val="visible"/>
                                      </p:to>
                                    </p:set>
                                    <p:animEffect transition="in" filter="fade">
                                      <p:cBhvr>
                                        <p:cTn id="24" dur="500"/>
                                        <p:tgtEl>
                                          <p:spTgt spid="6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47"/>
                                        </p:tgtEl>
                                        <p:attrNameLst>
                                          <p:attrName>style.visibility</p:attrName>
                                        </p:attrNameLst>
                                      </p:cBhvr>
                                      <p:to>
                                        <p:strVal val="visible"/>
                                      </p:to>
                                    </p:set>
                                    <p:animEffect transition="in" filter="fade">
                                      <p:cBhvr>
                                        <p:cTn id="29" dur="500"/>
                                        <p:tgtEl>
                                          <p:spTgt spid="4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fade">
                                      <p:cBhvr>
                                        <p:cTn id="37" dur="500"/>
                                        <p:tgtEl>
                                          <p:spTgt spid="5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fade">
                                      <p:cBhvr>
                                        <p:cTn id="40" dur="500"/>
                                        <p:tgtEl>
                                          <p:spTgt spid="5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21"/>
                                        </p:tgtEl>
                                        <p:attrNameLst>
                                          <p:attrName>style.visibility</p:attrName>
                                        </p:attrNameLst>
                                      </p:cBhvr>
                                      <p:to>
                                        <p:strVal val="visible"/>
                                      </p:to>
                                    </p:set>
                                    <p:animEffect transition="in" filter="fade">
                                      <p:cBhvr>
                                        <p:cTn id="45" dur="500"/>
                                        <p:tgtEl>
                                          <p:spTgt spid="121"/>
                                        </p:tgtEl>
                                      </p:cBhvr>
                                    </p:animEffect>
                                  </p:childTnLst>
                                </p:cTn>
                              </p:par>
                              <p:par>
                                <p:cTn id="46" presetID="10" presetClass="entr" presetSubtype="0" fill="hold" nodeType="withEffect">
                                  <p:stCondLst>
                                    <p:cond delay="0"/>
                                  </p:stCondLst>
                                  <p:childTnLst>
                                    <p:set>
                                      <p:cBhvr>
                                        <p:cTn id="47" dur="1" fill="hold">
                                          <p:stCondLst>
                                            <p:cond delay="0"/>
                                          </p:stCondLst>
                                        </p:cTn>
                                        <p:tgtEl>
                                          <p:spTgt spid="105"/>
                                        </p:tgtEl>
                                        <p:attrNameLst>
                                          <p:attrName>style.visibility</p:attrName>
                                        </p:attrNameLst>
                                      </p:cBhvr>
                                      <p:to>
                                        <p:strVal val="visible"/>
                                      </p:to>
                                    </p:set>
                                    <p:animEffect transition="in" filter="fade">
                                      <p:cBhvr>
                                        <p:cTn id="48" dur="500"/>
                                        <p:tgtEl>
                                          <p:spTgt spid="105"/>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6"/>
                                        </p:tgtEl>
                                        <p:attrNameLst>
                                          <p:attrName>style.visibility</p:attrName>
                                        </p:attrNameLst>
                                      </p:cBhvr>
                                      <p:to>
                                        <p:strVal val="visible"/>
                                      </p:to>
                                    </p:set>
                                    <p:animEffect transition="in" filter="fade">
                                      <p:cBhvr>
                                        <p:cTn id="51" dur="500"/>
                                        <p:tgtEl>
                                          <p:spTgt spid="106"/>
                                        </p:tgtEl>
                                      </p:cBhvr>
                                    </p:animEffect>
                                  </p:childTnLst>
                                </p:cTn>
                              </p:par>
                              <p:par>
                                <p:cTn id="52" presetID="10" presetClass="entr" presetSubtype="0" fill="hold" nodeType="with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fade">
                                      <p:cBhvr>
                                        <p:cTn id="54" dur="500"/>
                                        <p:tgtEl>
                                          <p:spTgt spid="110"/>
                                        </p:tgtEl>
                                      </p:cBhvr>
                                    </p:animEffect>
                                  </p:childTnLst>
                                </p:cTn>
                              </p:par>
                              <p:par>
                                <p:cTn id="55" presetID="10" presetClass="entr" presetSubtype="0" fill="hold" nodeType="withEffect">
                                  <p:stCondLst>
                                    <p:cond delay="0"/>
                                  </p:stCondLst>
                                  <p:childTnLst>
                                    <p:set>
                                      <p:cBhvr>
                                        <p:cTn id="56" dur="1" fill="hold">
                                          <p:stCondLst>
                                            <p:cond delay="0"/>
                                          </p:stCondLst>
                                        </p:cTn>
                                        <p:tgtEl>
                                          <p:spTgt spid="128"/>
                                        </p:tgtEl>
                                        <p:attrNameLst>
                                          <p:attrName>style.visibility</p:attrName>
                                        </p:attrNameLst>
                                      </p:cBhvr>
                                      <p:to>
                                        <p:strVal val="visible"/>
                                      </p:to>
                                    </p:set>
                                    <p:animEffect transition="in" filter="fade">
                                      <p:cBhvr>
                                        <p:cTn id="57" dur="500"/>
                                        <p:tgtEl>
                                          <p:spTgt spid="12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29"/>
                                        </p:tgtEl>
                                        <p:attrNameLst>
                                          <p:attrName>style.visibility</p:attrName>
                                        </p:attrNameLst>
                                      </p:cBhvr>
                                      <p:to>
                                        <p:strVal val="visible"/>
                                      </p:to>
                                    </p:set>
                                    <p:animEffect transition="in" filter="fade">
                                      <p:cBhvr>
                                        <p:cTn id="60" dur="500"/>
                                        <p:tgtEl>
                                          <p:spTgt spid="129"/>
                                        </p:tgtEl>
                                      </p:cBhvr>
                                    </p:animEffect>
                                  </p:childTnLst>
                                </p:cTn>
                              </p:par>
                              <p:par>
                                <p:cTn id="61" presetID="10" presetClass="entr" presetSubtype="0" fill="hold" nodeType="withEffect">
                                  <p:stCondLst>
                                    <p:cond delay="0"/>
                                  </p:stCondLst>
                                  <p:childTnLst>
                                    <p:set>
                                      <p:cBhvr>
                                        <p:cTn id="62" dur="1" fill="hold">
                                          <p:stCondLst>
                                            <p:cond delay="0"/>
                                          </p:stCondLst>
                                        </p:cTn>
                                        <p:tgtEl>
                                          <p:spTgt spid="136"/>
                                        </p:tgtEl>
                                        <p:attrNameLst>
                                          <p:attrName>style.visibility</p:attrName>
                                        </p:attrNameLst>
                                      </p:cBhvr>
                                      <p:to>
                                        <p:strVal val="visible"/>
                                      </p:to>
                                    </p:set>
                                    <p:animEffect transition="in" filter="fade">
                                      <p:cBhvr>
                                        <p:cTn id="63" dur="500"/>
                                        <p:tgtEl>
                                          <p:spTgt spid="136"/>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7"/>
                                        </p:tgtEl>
                                        <p:attrNameLst>
                                          <p:attrName>style.visibility</p:attrName>
                                        </p:attrNameLst>
                                      </p:cBhvr>
                                      <p:to>
                                        <p:strVal val="visible"/>
                                      </p:to>
                                    </p:set>
                                    <p:animEffect transition="in" filter="fade">
                                      <p:cBhvr>
                                        <p:cTn id="66" dur="500"/>
                                        <p:tgtEl>
                                          <p:spTgt spid="137"/>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fade">
                                      <p:cBhvr>
                                        <p:cTn id="71" dur="500"/>
                                        <p:tgtEl>
                                          <p:spTgt spid="37"/>
                                        </p:tgtEl>
                                      </p:cBhvr>
                                    </p:animEffect>
                                  </p:childTnLst>
                                </p:cTn>
                              </p:par>
                              <p:par>
                                <p:cTn id="72" presetID="10" presetClass="entr" presetSubtype="0" fill="hold" nodeType="withEffect">
                                  <p:stCondLst>
                                    <p:cond delay="0"/>
                                  </p:stCondLst>
                                  <p:childTnLst>
                                    <p:set>
                                      <p:cBhvr>
                                        <p:cTn id="73" dur="1" fill="hold">
                                          <p:stCondLst>
                                            <p:cond delay="0"/>
                                          </p:stCondLst>
                                        </p:cTn>
                                        <p:tgtEl>
                                          <p:spTgt spid="39"/>
                                        </p:tgtEl>
                                        <p:attrNameLst>
                                          <p:attrName>style.visibility</p:attrName>
                                        </p:attrNameLst>
                                      </p:cBhvr>
                                      <p:to>
                                        <p:strVal val="visible"/>
                                      </p:to>
                                    </p:set>
                                    <p:animEffect transition="in" filter="fade">
                                      <p:cBhvr>
                                        <p:cTn id="74" dur="500"/>
                                        <p:tgtEl>
                                          <p:spTgt spid="39"/>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3"/>
                                        </p:tgtEl>
                                        <p:attrNameLst>
                                          <p:attrName>style.visibility</p:attrName>
                                        </p:attrNameLst>
                                      </p:cBhvr>
                                      <p:to>
                                        <p:strVal val="visible"/>
                                      </p:to>
                                    </p:set>
                                    <p:animEffect transition="in" filter="fade">
                                      <p:cBhvr>
                                        <p:cTn id="79" dur="500"/>
                                        <p:tgtEl>
                                          <p:spTgt spid="3"/>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2"/>
                                        </p:tgtEl>
                                        <p:attrNameLst>
                                          <p:attrName>style.visibility</p:attrName>
                                        </p:attrNameLst>
                                      </p:cBhvr>
                                      <p:to>
                                        <p:strVal val="visible"/>
                                      </p:to>
                                    </p:set>
                                    <p:animEffect transition="in" filter="fade">
                                      <p:cBhvr>
                                        <p:cTn id="82" dur="500"/>
                                        <p:tgtEl>
                                          <p:spTgt spid="132"/>
                                        </p:tgtEl>
                                      </p:cBhvr>
                                    </p:animEffect>
                                  </p:childTnLst>
                                </p:cTn>
                              </p:par>
                              <p:par>
                                <p:cTn id="83" presetID="10" presetClass="entr" presetSubtype="0" fill="hold" nodeType="withEffect">
                                  <p:stCondLst>
                                    <p:cond delay="0"/>
                                  </p:stCondLst>
                                  <p:childTnLst>
                                    <p:set>
                                      <p:cBhvr>
                                        <p:cTn id="84" dur="1" fill="hold">
                                          <p:stCondLst>
                                            <p:cond delay="0"/>
                                          </p:stCondLst>
                                        </p:cTn>
                                        <p:tgtEl>
                                          <p:spTgt spid="111"/>
                                        </p:tgtEl>
                                        <p:attrNameLst>
                                          <p:attrName>style.visibility</p:attrName>
                                        </p:attrNameLst>
                                      </p:cBhvr>
                                      <p:to>
                                        <p:strVal val="visible"/>
                                      </p:to>
                                    </p:set>
                                    <p:animEffect transition="in" filter="fade">
                                      <p:cBhvr>
                                        <p:cTn id="85" dur="500"/>
                                        <p:tgtEl>
                                          <p:spTgt spid="111"/>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8"/>
                                        </p:tgtEl>
                                        <p:attrNameLst>
                                          <p:attrName>style.visibility</p:attrName>
                                        </p:attrNameLst>
                                      </p:cBhvr>
                                      <p:to>
                                        <p:strVal val="visible"/>
                                      </p:to>
                                    </p:set>
                                    <p:animEffect transition="in" filter="fade">
                                      <p:cBhvr>
                                        <p:cTn id="88" dur="500"/>
                                        <p:tgtEl>
                                          <p:spTgt spid="58"/>
                                        </p:tgtEl>
                                      </p:cBhvr>
                                    </p:animEffect>
                                  </p:childTnLst>
                                </p:cTn>
                              </p:par>
                              <p:par>
                                <p:cTn id="89" presetID="10" presetClass="entr" presetSubtype="0" fill="hold" nodeType="withEffect">
                                  <p:stCondLst>
                                    <p:cond delay="0"/>
                                  </p:stCondLst>
                                  <p:childTnLst>
                                    <p:set>
                                      <p:cBhvr>
                                        <p:cTn id="90" dur="1" fill="hold">
                                          <p:stCondLst>
                                            <p:cond delay="0"/>
                                          </p:stCondLst>
                                        </p:cTn>
                                        <p:tgtEl>
                                          <p:spTgt spid="148"/>
                                        </p:tgtEl>
                                        <p:attrNameLst>
                                          <p:attrName>style.visibility</p:attrName>
                                        </p:attrNameLst>
                                      </p:cBhvr>
                                      <p:to>
                                        <p:strVal val="visible"/>
                                      </p:to>
                                    </p:set>
                                    <p:animEffect transition="in" filter="fade">
                                      <p:cBhvr>
                                        <p:cTn id="91" dur="500"/>
                                        <p:tgtEl>
                                          <p:spTgt spid="148"/>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64"/>
                                        </p:tgtEl>
                                        <p:attrNameLst>
                                          <p:attrName>style.visibility</p:attrName>
                                        </p:attrNameLst>
                                      </p:cBhvr>
                                      <p:to>
                                        <p:strVal val="visible"/>
                                      </p:to>
                                    </p:set>
                                    <p:animEffect transition="in" filter="fade">
                                      <p:cBhvr>
                                        <p:cTn id="94" dur="500"/>
                                        <p:tgtEl>
                                          <p:spTgt spid="64"/>
                                        </p:tgtEl>
                                      </p:cBhvr>
                                    </p:animEffect>
                                  </p:childTnLst>
                                </p:cTn>
                              </p:par>
                              <p:par>
                                <p:cTn id="95" presetID="10" presetClass="entr" presetSubtype="0" fill="hold" nodeType="withEffect">
                                  <p:stCondLst>
                                    <p:cond delay="0"/>
                                  </p:stCondLst>
                                  <p:childTnLst>
                                    <p:set>
                                      <p:cBhvr>
                                        <p:cTn id="96" dur="1" fill="hold">
                                          <p:stCondLst>
                                            <p:cond delay="0"/>
                                          </p:stCondLst>
                                        </p:cTn>
                                        <p:tgtEl>
                                          <p:spTgt spid="134"/>
                                        </p:tgtEl>
                                        <p:attrNameLst>
                                          <p:attrName>style.visibility</p:attrName>
                                        </p:attrNameLst>
                                      </p:cBhvr>
                                      <p:to>
                                        <p:strVal val="visible"/>
                                      </p:to>
                                    </p:set>
                                    <p:animEffect transition="in" filter="fade">
                                      <p:cBhvr>
                                        <p:cTn id="97" dur="500"/>
                                        <p:tgtEl>
                                          <p:spTgt spid="134"/>
                                        </p:tgtEl>
                                      </p:cBhvr>
                                    </p:animEffect>
                                  </p:childTnLst>
                                </p:cTn>
                              </p:par>
                              <p:par>
                                <p:cTn id="98" presetID="10" presetClass="entr" presetSubtype="0" fill="hold" nodeType="withEffect">
                                  <p:stCondLst>
                                    <p:cond delay="0"/>
                                  </p:stCondLst>
                                  <p:childTnLst>
                                    <p:set>
                                      <p:cBhvr>
                                        <p:cTn id="99" dur="1" fill="hold">
                                          <p:stCondLst>
                                            <p:cond delay="0"/>
                                          </p:stCondLst>
                                        </p:cTn>
                                        <p:tgtEl>
                                          <p:spTgt spid="11"/>
                                        </p:tgtEl>
                                        <p:attrNameLst>
                                          <p:attrName>style.visibility</p:attrName>
                                        </p:attrNameLst>
                                      </p:cBhvr>
                                      <p:to>
                                        <p:strVal val="visible"/>
                                      </p:to>
                                    </p:set>
                                    <p:animEffect transition="in" filter="fade">
                                      <p:cBhvr>
                                        <p:cTn id="100" dur="500"/>
                                        <p:tgtEl>
                                          <p:spTgt spid="11"/>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
                                        </p:tgtEl>
                                        <p:attrNameLst>
                                          <p:attrName>style.visibility</p:attrName>
                                        </p:attrNameLst>
                                      </p:cBhvr>
                                      <p:to>
                                        <p:strVal val="visible"/>
                                      </p:to>
                                    </p:set>
                                    <p:animEffect transition="in" filter="fade">
                                      <p:cBhvr>
                                        <p:cTn id="103" dur="500"/>
                                        <p:tgtEl>
                                          <p:spTgt spid="5"/>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13"/>
                                        </p:tgtEl>
                                        <p:attrNameLst>
                                          <p:attrName>style.visibility</p:attrName>
                                        </p:attrNameLst>
                                      </p:cBhvr>
                                      <p:to>
                                        <p:strVal val="visible"/>
                                      </p:to>
                                    </p:set>
                                    <p:animEffect transition="in" filter="fade">
                                      <p:cBhvr>
                                        <p:cTn id="108" dur="500"/>
                                        <p:tgtEl>
                                          <p:spTgt spid="13"/>
                                        </p:tgtEl>
                                      </p:cBhvr>
                                    </p:animEffect>
                                  </p:childTnLst>
                                </p:cTn>
                              </p:par>
                              <p:par>
                                <p:cTn id="109" presetID="10" presetClass="entr" presetSubtype="0" fill="hold" nodeType="withEffect">
                                  <p:stCondLst>
                                    <p:cond delay="0"/>
                                  </p:stCondLst>
                                  <p:childTnLst>
                                    <p:set>
                                      <p:cBhvr>
                                        <p:cTn id="110" dur="1" fill="hold">
                                          <p:stCondLst>
                                            <p:cond delay="0"/>
                                          </p:stCondLst>
                                        </p:cTn>
                                        <p:tgtEl>
                                          <p:spTgt spid="12"/>
                                        </p:tgtEl>
                                        <p:attrNameLst>
                                          <p:attrName>style.visibility</p:attrName>
                                        </p:attrNameLst>
                                      </p:cBhvr>
                                      <p:to>
                                        <p:strVal val="visible"/>
                                      </p:to>
                                    </p:set>
                                    <p:animEffect transition="in" filter="fade">
                                      <p:cBhvr>
                                        <p:cTn id="111" dur="500"/>
                                        <p:tgtEl>
                                          <p:spTgt spid="12"/>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69"/>
                                        </p:tgtEl>
                                        <p:attrNameLst>
                                          <p:attrName>style.visibility</p:attrName>
                                        </p:attrNameLst>
                                      </p:cBhvr>
                                      <p:to>
                                        <p:strVal val="visible"/>
                                      </p:to>
                                    </p:set>
                                    <p:animEffect transition="in" filter="fade">
                                      <p:cBhvr>
                                        <p:cTn id="114" dur="500"/>
                                        <p:tgtEl>
                                          <p:spTgt spid="69"/>
                                        </p:tgtEl>
                                      </p:cBhvr>
                                    </p:animEffect>
                                  </p:childTnLst>
                                </p:cTn>
                              </p:par>
                              <p:par>
                                <p:cTn id="115" presetID="10" presetClass="entr" presetSubtype="0" fill="hold" nodeType="withEffect">
                                  <p:stCondLst>
                                    <p:cond delay="0"/>
                                  </p:stCondLst>
                                  <p:childTnLst>
                                    <p:set>
                                      <p:cBhvr>
                                        <p:cTn id="116" dur="1" fill="hold">
                                          <p:stCondLst>
                                            <p:cond delay="0"/>
                                          </p:stCondLst>
                                        </p:cTn>
                                        <p:tgtEl>
                                          <p:spTgt spid="14"/>
                                        </p:tgtEl>
                                        <p:attrNameLst>
                                          <p:attrName>style.visibility</p:attrName>
                                        </p:attrNameLst>
                                      </p:cBhvr>
                                      <p:to>
                                        <p:strVal val="visible"/>
                                      </p:to>
                                    </p:set>
                                    <p:animEffect transition="in" filter="fade">
                                      <p:cBhvr>
                                        <p:cTn id="1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50" grpId="0"/>
      <p:bldP spid="53" grpId="0"/>
      <p:bldP spid="63" grpId="0"/>
      <p:bldP spid="73" grpId="0"/>
      <p:bldP spid="106" grpId="0" animBg="1"/>
      <p:bldP spid="129" grpId="0"/>
      <p:bldP spid="132" grpId="0" animBg="1"/>
      <p:bldP spid="137" grpId="0"/>
      <p:bldP spid="3" grpId="0"/>
      <p:bldP spid="58" grpId="0"/>
      <p:bldP spid="5" grpId="0"/>
      <p:bldP spid="64" grpId="0" animBg="1"/>
      <p:bldP spid="69" grpId="0"/>
      <p:bldP spid="13"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 name="Object 28"/>
          <p:cNvGraphicFramePr>
            <a:graphicFrameLocks noChangeAspect="1"/>
          </p:cNvGraphicFramePr>
          <p:nvPr>
            <p:extLst>
              <p:ext uri="{D42A27DB-BD31-4B8C-83A1-F6EECF244321}">
                <p14:modId xmlns:p14="http://schemas.microsoft.com/office/powerpoint/2010/main" val="3714258199"/>
              </p:ext>
            </p:extLst>
          </p:nvPr>
        </p:nvGraphicFramePr>
        <p:xfrm>
          <a:off x="129648" y="2348852"/>
          <a:ext cx="1716920" cy="319499"/>
        </p:xfrm>
        <a:graphic>
          <a:graphicData uri="http://schemas.openxmlformats.org/presentationml/2006/ole">
            <mc:AlternateContent xmlns:mc="http://schemas.openxmlformats.org/markup-compatibility/2006">
              <mc:Choice xmlns:v="urn:schemas-microsoft-com:vml" Requires="v">
                <p:oleObj spid="_x0000_s205769" name="Equazione" r:id="rId3" imgW="1231560" imgH="228600" progId="Equation.3">
                  <p:embed/>
                </p:oleObj>
              </mc:Choice>
              <mc:Fallback>
                <p:oleObj name="Equazione" r:id="rId3" imgW="1231560" imgH="228600" progId="Equation.3">
                  <p:embed/>
                  <p:pic>
                    <p:nvPicPr>
                      <p:cNvPr id="0" name=""/>
                      <p:cNvPicPr>
                        <a:picLocks noChangeAspect="1" noChangeArrowheads="1"/>
                      </p:cNvPicPr>
                      <p:nvPr/>
                    </p:nvPicPr>
                    <p:blipFill>
                      <a:blip r:embed="rId4"/>
                      <a:srcRect/>
                      <a:stretch>
                        <a:fillRect/>
                      </a:stretch>
                    </p:blipFill>
                    <p:spPr bwMode="auto">
                      <a:xfrm>
                        <a:off x="129648" y="2348852"/>
                        <a:ext cx="1716920" cy="319499"/>
                      </a:xfrm>
                      <a:prstGeom prst="rect">
                        <a:avLst/>
                      </a:prstGeom>
                      <a:noFill/>
                      <a:extLst/>
                    </p:spPr>
                  </p:pic>
                </p:oleObj>
              </mc:Fallback>
            </mc:AlternateContent>
          </a:graphicData>
        </a:graphic>
      </p:graphicFrame>
      <p:sp>
        <p:nvSpPr>
          <p:cNvPr id="113" name="Text Box 19"/>
          <p:cNvSpPr txBox="1">
            <a:spLocks noChangeArrowheads="1"/>
          </p:cNvSpPr>
          <p:nvPr/>
        </p:nvSpPr>
        <p:spPr bwMode="auto">
          <a:xfrm>
            <a:off x="0" y="816903"/>
            <a:ext cx="9108630" cy="307777"/>
          </a:xfrm>
          <a:prstGeom prst="rect">
            <a:avLst/>
          </a:prstGeom>
          <a:noFill/>
          <a:ln w="9525">
            <a:noFill/>
            <a:miter lim="800000"/>
            <a:headEnd/>
            <a:tailEnd/>
          </a:ln>
          <a:effectLst/>
        </p:spPr>
        <p:txBody>
          <a:bodyPr wrap="square">
            <a:spAutoFit/>
          </a:bodyPr>
          <a:lstStyle/>
          <a:p>
            <a:pPr algn="just"/>
            <a:r>
              <a:rPr lang="en-US" sz="1400" dirty="0" smtClean="0"/>
              <a:t>On the other hand we have that the</a:t>
            </a:r>
            <a:r>
              <a:rPr lang="en-US" sz="1400" b="1" dirty="0" smtClean="0"/>
              <a:t> phase variation per cell </a:t>
            </a:r>
            <a:r>
              <a:rPr lang="en-US" sz="1400" dirty="0" smtClean="0"/>
              <a:t>of a generic particle and of a synchronous particle are:</a:t>
            </a:r>
            <a:endParaRPr lang="en-US" sz="1400" dirty="0"/>
          </a:p>
        </p:txBody>
      </p:sp>
      <p:graphicFrame>
        <p:nvGraphicFramePr>
          <p:cNvPr id="130" name="Oggetto 129"/>
          <p:cNvGraphicFramePr>
            <a:graphicFrameLocks noChangeAspect="1"/>
          </p:cNvGraphicFramePr>
          <p:nvPr>
            <p:extLst>
              <p:ext uri="{D42A27DB-BD31-4B8C-83A1-F6EECF244321}">
                <p14:modId xmlns:p14="http://schemas.microsoft.com/office/powerpoint/2010/main" val="3394078108"/>
              </p:ext>
            </p:extLst>
          </p:nvPr>
        </p:nvGraphicFramePr>
        <p:xfrm>
          <a:off x="346138" y="1148698"/>
          <a:ext cx="1370012" cy="696913"/>
        </p:xfrm>
        <a:graphic>
          <a:graphicData uri="http://schemas.openxmlformats.org/presentationml/2006/ole">
            <mc:AlternateContent xmlns:mc="http://schemas.openxmlformats.org/markup-compatibility/2006">
              <mc:Choice xmlns:v="urn:schemas-microsoft-com:vml" Requires="v">
                <p:oleObj spid="_x0000_s205770" name="Equazione" r:id="rId5" imgW="952200" imgH="482400" progId="Equation.3">
                  <p:embed/>
                </p:oleObj>
              </mc:Choice>
              <mc:Fallback>
                <p:oleObj name="Equazione" r:id="rId5" imgW="952200" imgH="482400" progId="Equation.3">
                  <p:embed/>
                  <p:pic>
                    <p:nvPicPr>
                      <p:cNvPr id="0" name=""/>
                      <p:cNvPicPr>
                        <a:picLocks noChangeAspect="1" noChangeArrowheads="1"/>
                      </p:cNvPicPr>
                      <p:nvPr/>
                    </p:nvPicPr>
                    <p:blipFill>
                      <a:blip r:embed="rId6"/>
                      <a:srcRect/>
                      <a:stretch>
                        <a:fillRect/>
                      </a:stretch>
                    </p:blipFill>
                    <p:spPr bwMode="auto">
                      <a:xfrm>
                        <a:off x="346138" y="1148698"/>
                        <a:ext cx="1370012" cy="696913"/>
                      </a:xfrm>
                      <a:prstGeom prst="rect">
                        <a:avLst/>
                      </a:prstGeom>
                      <a:noFill/>
                      <a:ln>
                        <a:noFill/>
                      </a:ln>
                    </p:spPr>
                  </p:pic>
                </p:oleObj>
              </mc:Fallback>
            </mc:AlternateContent>
          </a:graphicData>
        </a:graphic>
      </p:graphicFrame>
      <p:graphicFrame>
        <p:nvGraphicFramePr>
          <p:cNvPr id="131" name="Oggetto 130"/>
          <p:cNvGraphicFramePr>
            <a:graphicFrameLocks noChangeAspect="1"/>
          </p:cNvGraphicFramePr>
          <p:nvPr>
            <p:extLst>
              <p:ext uri="{D42A27DB-BD31-4B8C-83A1-F6EECF244321}">
                <p14:modId xmlns:p14="http://schemas.microsoft.com/office/powerpoint/2010/main" val="4275628188"/>
              </p:ext>
            </p:extLst>
          </p:nvPr>
        </p:nvGraphicFramePr>
        <p:xfrm>
          <a:off x="3162300" y="2117725"/>
          <a:ext cx="4757738" cy="681038"/>
        </p:xfrm>
        <a:graphic>
          <a:graphicData uri="http://schemas.openxmlformats.org/presentationml/2006/ole">
            <mc:AlternateContent xmlns:mc="http://schemas.openxmlformats.org/markup-compatibility/2006">
              <mc:Choice xmlns:v="urn:schemas-microsoft-com:vml" Requires="v">
                <p:oleObj spid="_x0000_s205771" name="Equazione" r:id="rId7" imgW="3555720" imgH="507960" progId="Equation.3">
                  <p:embed/>
                </p:oleObj>
              </mc:Choice>
              <mc:Fallback>
                <p:oleObj name="Equazione" r:id="rId7" imgW="3555720" imgH="507960" progId="Equation.3">
                  <p:embed/>
                  <p:pic>
                    <p:nvPicPr>
                      <p:cNvPr id="0" name=""/>
                      <p:cNvPicPr>
                        <a:picLocks noChangeAspect="1" noChangeArrowheads="1"/>
                      </p:cNvPicPr>
                      <p:nvPr/>
                    </p:nvPicPr>
                    <p:blipFill>
                      <a:blip r:embed="rId8"/>
                      <a:srcRect/>
                      <a:stretch>
                        <a:fillRect/>
                      </a:stretch>
                    </p:blipFill>
                    <p:spPr bwMode="auto">
                      <a:xfrm>
                        <a:off x="3162300" y="2117725"/>
                        <a:ext cx="4757738" cy="681038"/>
                      </a:xfrm>
                      <a:prstGeom prst="rect">
                        <a:avLst/>
                      </a:prstGeom>
                      <a:noFill/>
                      <a:ln>
                        <a:noFill/>
                      </a:ln>
                      <a:extLst/>
                    </p:spPr>
                  </p:pic>
                </p:oleObj>
              </mc:Fallback>
            </mc:AlternateContent>
          </a:graphicData>
        </a:graphic>
      </p:graphicFrame>
      <p:sp>
        <p:nvSpPr>
          <p:cNvPr id="160" name="CasellaDiTesto 159"/>
          <p:cNvSpPr txBox="1"/>
          <p:nvPr/>
        </p:nvSpPr>
        <p:spPr>
          <a:xfrm>
            <a:off x="5084692" y="1412720"/>
            <a:ext cx="1775859" cy="461665"/>
          </a:xfrm>
          <a:prstGeom prst="rect">
            <a:avLst/>
          </a:prstGeom>
          <a:noFill/>
        </p:spPr>
        <p:txBody>
          <a:bodyPr wrap="square" rtlCol="0">
            <a:spAutoFit/>
          </a:bodyPr>
          <a:lstStyle/>
          <a:p>
            <a:r>
              <a:rPr lang="en-US" sz="1200" dirty="0"/>
              <a:t>v</a:t>
            </a:r>
            <a:r>
              <a:rPr lang="en-US" sz="1200" dirty="0" smtClean="0"/>
              <a:t>, </a:t>
            </a:r>
            <a:r>
              <a:rPr lang="en-US" sz="1200" dirty="0" err="1" smtClean="0"/>
              <a:t>v</a:t>
            </a:r>
            <a:r>
              <a:rPr lang="en-US" sz="1200" baseline="-25000" dirty="0" err="1" smtClean="0"/>
              <a:t>s</a:t>
            </a:r>
            <a:r>
              <a:rPr lang="en-US" sz="1200" dirty="0" smtClean="0"/>
              <a:t> are the average particles velocities</a:t>
            </a:r>
            <a:endParaRPr lang="en-US" sz="1200" dirty="0"/>
          </a:p>
        </p:txBody>
      </p:sp>
      <p:cxnSp>
        <p:nvCxnSpPr>
          <p:cNvPr id="161" name="Connettore 2 160"/>
          <p:cNvCxnSpPr/>
          <p:nvPr/>
        </p:nvCxnSpPr>
        <p:spPr>
          <a:xfrm>
            <a:off x="5868180" y="1868213"/>
            <a:ext cx="0" cy="32550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72" name="Rettangolo 171"/>
          <p:cNvSpPr/>
          <p:nvPr/>
        </p:nvSpPr>
        <p:spPr>
          <a:xfrm>
            <a:off x="168139" y="3874750"/>
            <a:ext cx="3450046" cy="1169551"/>
          </a:xfrm>
          <a:prstGeom prst="rect">
            <a:avLst/>
          </a:prstGeom>
        </p:spPr>
        <p:txBody>
          <a:bodyPr wrap="square">
            <a:spAutoFit/>
          </a:bodyPr>
          <a:lstStyle/>
          <a:p>
            <a:pPr algn="just"/>
            <a:r>
              <a:rPr lang="en-US" sz="1400" dirty="0" smtClean="0"/>
              <a:t>This system of coupled (non linear) differential equations</a:t>
            </a:r>
            <a:r>
              <a:rPr lang="en-US" sz="1400" b="1" dirty="0" smtClean="0"/>
              <a:t> describe the motion of a non synchronous particles </a:t>
            </a:r>
            <a:r>
              <a:rPr lang="en-US" sz="1400" dirty="0" smtClean="0"/>
              <a:t>in the longitudinal plane with respect to the synchronous one.</a:t>
            </a:r>
            <a:endParaRPr lang="en-US" sz="1400" dirty="0"/>
          </a:p>
        </p:txBody>
      </p:sp>
      <p:sp>
        <p:nvSpPr>
          <p:cNvPr id="3" name="Rettangolo 2"/>
          <p:cNvSpPr/>
          <p:nvPr/>
        </p:nvSpPr>
        <p:spPr>
          <a:xfrm>
            <a:off x="2123660" y="1199280"/>
            <a:ext cx="1959156" cy="646331"/>
          </a:xfrm>
          <a:prstGeom prst="rect">
            <a:avLst/>
          </a:prstGeom>
        </p:spPr>
        <p:txBody>
          <a:bodyPr wrap="square">
            <a:spAutoFit/>
          </a:bodyPr>
          <a:lstStyle/>
          <a:p>
            <a:pPr algn="just"/>
            <a:r>
              <a:rPr lang="en-US" sz="1200" dirty="0" smtClean="0">
                <a:sym typeface="Symbol"/>
              </a:rPr>
              <a:t></a:t>
            </a:r>
            <a:r>
              <a:rPr lang="en-US" sz="1200" dirty="0">
                <a:sym typeface="Symbol"/>
              </a:rPr>
              <a:t>t is basically the time of flight between two </a:t>
            </a:r>
            <a:r>
              <a:rPr lang="en-US" sz="1200" dirty="0" smtClean="0">
                <a:sym typeface="Symbol"/>
              </a:rPr>
              <a:t>accelerating cells</a:t>
            </a:r>
            <a:endParaRPr lang="en-US" sz="1200" dirty="0"/>
          </a:p>
        </p:txBody>
      </p:sp>
      <p:sp>
        <p:nvSpPr>
          <p:cNvPr id="57" name="Freccia in giù 56"/>
          <p:cNvSpPr/>
          <p:nvPr/>
        </p:nvSpPr>
        <p:spPr>
          <a:xfrm>
            <a:off x="884794" y="1926814"/>
            <a:ext cx="236433" cy="3724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20906" y="1916715"/>
            <a:ext cx="884538" cy="276999"/>
          </a:xfrm>
          <a:prstGeom prst="rect">
            <a:avLst/>
          </a:prstGeom>
          <a:noFill/>
        </p:spPr>
        <p:txBody>
          <a:bodyPr wrap="none" rtlCol="0">
            <a:spAutoFit/>
          </a:bodyPr>
          <a:lstStyle/>
          <a:p>
            <a:r>
              <a:rPr lang="en-US" sz="1200" dirty="0" smtClean="0"/>
              <a:t>subtracting</a:t>
            </a:r>
            <a:endParaRPr lang="en-US" sz="1200" dirty="0"/>
          </a:p>
        </p:txBody>
      </p:sp>
      <p:sp>
        <p:nvSpPr>
          <p:cNvPr id="59" name="CasellaDiTesto 58"/>
          <p:cNvSpPr txBox="1"/>
          <p:nvPr/>
        </p:nvSpPr>
        <p:spPr>
          <a:xfrm>
            <a:off x="1835620" y="2585284"/>
            <a:ext cx="1224169" cy="646331"/>
          </a:xfrm>
          <a:prstGeom prst="rect">
            <a:avLst/>
          </a:prstGeom>
          <a:noFill/>
        </p:spPr>
        <p:txBody>
          <a:bodyPr wrap="square" rtlCol="0">
            <a:spAutoFit/>
          </a:bodyPr>
          <a:lstStyle/>
          <a:p>
            <a:pPr algn="just"/>
            <a:r>
              <a:rPr lang="en-US" sz="1200" dirty="0" smtClean="0"/>
              <a:t>Dividing by the accelerating cell length </a:t>
            </a:r>
            <a:r>
              <a:rPr lang="en-US" sz="1200" dirty="0" smtClean="0">
                <a:sym typeface="Symbol"/>
              </a:rPr>
              <a:t>L</a:t>
            </a:r>
            <a:endParaRPr lang="en-US" sz="1200" dirty="0"/>
          </a:p>
        </p:txBody>
      </p:sp>
      <p:sp>
        <p:nvSpPr>
          <p:cNvPr id="60" name="Freccia in giù 59"/>
          <p:cNvSpPr/>
          <p:nvPr/>
        </p:nvSpPr>
        <p:spPr>
          <a:xfrm rot="16200000">
            <a:off x="2254918" y="2068450"/>
            <a:ext cx="236433" cy="79723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Connettore 2 4"/>
          <p:cNvCxnSpPr>
            <a:stCxn id="3" idx="1"/>
          </p:cNvCxnSpPr>
          <p:nvPr/>
        </p:nvCxnSpPr>
        <p:spPr>
          <a:xfrm flipH="1" flipV="1">
            <a:off x="1716150" y="1412720"/>
            <a:ext cx="407510" cy="10972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4" name="Connettore 2 63"/>
          <p:cNvCxnSpPr/>
          <p:nvPr/>
        </p:nvCxnSpPr>
        <p:spPr>
          <a:xfrm flipH="1">
            <a:off x="1547580" y="1522446"/>
            <a:ext cx="576080" cy="15240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aphicFrame>
        <p:nvGraphicFramePr>
          <p:cNvPr id="8" name="Oggetto 7"/>
          <p:cNvGraphicFramePr>
            <a:graphicFrameLocks noChangeAspect="1"/>
          </p:cNvGraphicFramePr>
          <p:nvPr>
            <p:extLst>
              <p:ext uri="{D42A27DB-BD31-4B8C-83A1-F6EECF244321}">
                <p14:modId xmlns:p14="http://schemas.microsoft.com/office/powerpoint/2010/main" val="191763160"/>
              </p:ext>
            </p:extLst>
          </p:nvPr>
        </p:nvGraphicFramePr>
        <p:xfrm>
          <a:off x="18363" y="6043232"/>
          <a:ext cx="9090267" cy="792846"/>
        </p:xfrm>
        <a:graphic>
          <a:graphicData uri="http://schemas.openxmlformats.org/presentationml/2006/ole">
            <mc:AlternateContent xmlns:mc="http://schemas.openxmlformats.org/markup-compatibility/2006">
              <mc:Choice xmlns:v="urn:schemas-microsoft-com:vml" Requires="v">
                <p:oleObj spid="_x0000_s205772" name="Equazione" r:id="rId9" imgW="9613800" imgH="838080" progId="Equation.3">
                  <p:embed/>
                </p:oleObj>
              </mc:Choice>
              <mc:Fallback>
                <p:oleObj name="Equazione" r:id="rId9" imgW="9613800" imgH="838080" progId="Equation.3">
                  <p:embed/>
                  <p:pic>
                    <p:nvPicPr>
                      <p:cNvPr id="0" name="Oggetto 1"/>
                      <p:cNvPicPr>
                        <a:picLocks noChangeAspect="1" noChangeArrowheads="1"/>
                      </p:cNvPicPr>
                      <p:nvPr/>
                    </p:nvPicPr>
                    <p:blipFill>
                      <a:blip r:embed="rId10"/>
                      <a:srcRect/>
                      <a:stretch>
                        <a:fillRect/>
                      </a:stretch>
                    </p:blipFill>
                    <p:spPr bwMode="auto">
                      <a:xfrm>
                        <a:off x="18363" y="6043232"/>
                        <a:ext cx="9090267" cy="792846"/>
                      </a:xfrm>
                      <a:prstGeom prst="rect">
                        <a:avLst/>
                      </a:prstGeom>
                      <a:noFill/>
                      <a:ln>
                        <a:noFill/>
                      </a:ln>
                    </p:spPr>
                  </p:pic>
                </p:oleObj>
              </mc:Fallback>
            </mc:AlternateContent>
          </a:graphicData>
        </a:graphic>
      </p:graphicFrame>
      <p:sp>
        <p:nvSpPr>
          <p:cNvPr id="9" name="CasellaDiTesto 8"/>
          <p:cNvSpPr txBox="1"/>
          <p:nvPr/>
        </p:nvSpPr>
        <p:spPr>
          <a:xfrm>
            <a:off x="41599" y="5764684"/>
            <a:ext cx="609077" cy="369332"/>
          </a:xfrm>
          <a:prstGeom prst="rect">
            <a:avLst/>
          </a:prstGeom>
          <a:noFill/>
        </p:spPr>
        <p:txBody>
          <a:bodyPr wrap="none" rtlCol="0">
            <a:spAutoFit/>
          </a:bodyPr>
          <a:lstStyle/>
          <a:p>
            <a:r>
              <a:rPr lang="en-US" i="1" dirty="0" smtClean="0"/>
              <a:t>MAT</a:t>
            </a:r>
            <a:endParaRPr lang="en-US" i="1" dirty="0"/>
          </a:p>
        </p:txBody>
      </p:sp>
      <p:graphicFrame>
        <p:nvGraphicFramePr>
          <p:cNvPr id="10" name="Oggetto 9"/>
          <p:cNvGraphicFramePr>
            <a:graphicFrameLocks noChangeAspect="1"/>
          </p:cNvGraphicFramePr>
          <p:nvPr>
            <p:extLst>
              <p:ext uri="{D42A27DB-BD31-4B8C-83A1-F6EECF244321}">
                <p14:modId xmlns:p14="http://schemas.microsoft.com/office/powerpoint/2010/main" val="2956492036"/>
              </p:ext>
            </p:extLst>
          </p:nvPr>
        </p:nvGraphicFramePr>
        <p:xfrm>
          <a:off x="7749859" y="3222100"/>
          <a:ext cx="836542" cy="508486"/>
        </p:xfrm>
        <a:graphic>
          <a:graphicData uri="http://schemas.openxmlformats.org/presentationml/2006/ole">
            <mc:AlternateContent xmlns:mc="http://schemas.openxmlformats.org/markup-compatibility/2006">
              <mc:Choice xmlns:v="urn:schemas-microsoft-com:vml" Requires="v">
                <p:oleObj spid="_x0000_s205773" name="Equazione" r:id="rId11" imgW="647640" imgH="393480" progId="Equation.3">
                  <p:embed/>
                </p:oleObj>
              </mc:Choice>
              <mc:Fallback>
                <p:oleObj name="Equazione" r:id="rId11" imgW="647640" imgH="393480" progId="Equation.3">
                  <p:embed/>
                  <p:pic>
                    <p:nvPicPr>
                      <p:cNvPr id="0" name=""/>
                      <p:cNvPicPr/>
                      <p:nvPr/>
                    </p:nvPicPr>
                    <p:blipFill>
                      <a:blip r:embed="rId12"/>
                      <a:stretch>
                        <a:fillRect/>
                      </a:stretch>
                    </p:blipFill>
                    <p:spPr>
                      <a:xfrm>
                        <a:off x="7749859" y="3222100"/>
                        <a:ext cx="836542" cy="508486"/>
                      </a:xfrm>
                      <a:prstGeom prst="rect">
                        <a:avLst/>
                      </a:prstGeom>
                    </p:spPr>
                  </p:pic>
                </p:oleObj>
              </mc:Fallback>
            </mc:AlternateContent>
          </a:graphicData>
        </a:graphic>
      </p:graphicFrame>
      <p:sp>
        <p:nvSpPr>
          <p:cNvPr id="69" name="CasellaDiTesto 68"/>
          <p:cNvSpPr txBox="1"/>
          <p:nvPr/>
        </p:nvSpPr>
        <p:spPr>
          <a:xfrm>
            <a:off x="7599962" y="2945101"/>
            <a:ext cx="1136337" cy="276999"/>
          </a:xfrm>
          <a:prstGeom prst="rect">
            <a:avLst/>
          </a:prstGeom>
          <a:noFill/>
        </p:spPr>
        <p:txBody>
          <a:bodyPr wrap="none" rtlCol="0">
            <a:spAutoFit/>
          </a:bodyPr>
          <a:lstStyle/>
          <a:p>
            <a:r>
              <a:rPr lang="en-US" sz="1200" dirty="0" smtClean="0"/>
              <a:t>Approximating </a:t>
            </a:r>
            <a:endParaRPr lang="en-US" sz="1200" dirty="0"/>
          </a:p>
        </p:txBody>
      </p:sp>
      <p:graphicFrame>
        <p:nvGraphicFramePr>
          <p:cNvPr id="11" name="Oggetto 10"/>
          <p:cNvGraphicFramePr>
            <a:graphicFrameLocks noChangeAspect="1"/>
          </p:cNvGraphicFramePr>
          <p:nvPr>
            <p:extLst>
              <p:ext uri="{D42A27DB-BD31-4B8C-83A1-F6EECF244321}">
                <p14:modId xmlns:p14="http://schemas.microsoft.com/office/powerpoint/2010/main" val="2420422374"/>
              </p:ext>
            </p:extLst>
          </p:nvPr>
        </p:nvGraphicFramePr>
        <p:xfrm>
          <a:off x="4219014" y="3678763"/>
          <a:ext cx="1792986" cy="641737"/>
        </p:xfrm>
        <a:graphic>
          <a:graphicData uri="http://schemas.openxmlformats.org/presentationml/2006/ole">
            <mc:AlternateContent xmlns:mc="http://schemas.openxmlformats.org/markup-compatibility/2006">
              <mc:Choice xmlns:v="urn:schemas-microsoft-com:vml" Requires="v">
                <p:oleObj spid="_x0000_s205774" name="Equazione" r:id="rId13" imgW="1206360" imgH="431640" progId="Equation.3">
                  <p:embed/>
                </p:oleObj>
              </mc:Choice>
              <mc:Fallback>
                <p:oleObj name="Equazione" r:id="rId13" imgW="1206360" imgH="431640" progId="Equation.3">
                  <p:embed/>
                  <p:pic>
                    <p:nvPicPr>
                      <p:cNvPr id="0" name="Oggetto 130"/>
                      <p:cNvPicPr>
                        <a:picLocks noChangeAspect="1" noChangeArrowheads="1"/>
                      </p:cNvPicPr>
                      <p:nvPr/>
                    </p:nvPicPr>
                    <p:blipFill>
                      <a:blip r:embed="rId14"/>
                      <a:srcRect/>
                      <a:stretch>
                        <a:fillRect/>
                      </a:stretch>
                    </p:blipFill>
                    <p:spPr bwMode="auto">
                      <a:xfrm>
                        <a:off x="4219014" y="3678763"/>
                        <a:ext cx="1792986" cy="641737"/>
                      </a:xfrm>
                      <a:prstGeom prst="rect">
                        <a:avLst/>
                      </a:prstGeom>
                      <a:solidFill>
                        <a:srgbClr val="FFC000"/>
                      </a:solidFill>
                      <a:ln>
                        <a:noFill/>
                      </a:ln>
                    </p:spPr>
                  </p:pic>
                </p:oleObj>
              </mc:Fallback>
            </mc:AlternateContent>
          </a:graphicData>
        </a:graphic>
      </p:graphicFrame>
      <p:graphicFrame>
        <p:nvGraphicFramePr>
          <p:cNvPr id="12" name="Oggetto 11"/>
          <p:cNvGraphicFramePr>
            <a:graphicFrameLocks noChangeAspect="1"/>
          </p:cNvGraphicFramePr>
          <p:nvPr>
            <p:extLst>
              <p:ext uri="{D42A27DB-BD31-4B8C-83A1-F6EECF244321}">
                <p14:modId xmlns:p14="http://schemas.microsoft.com/office/powerpoint/2010/main" val="2587416385"/>
              </p:ext>
            </p:extLst>
          </p:nvPr>
        </p:nvGraphicFramePr>
        <p:xfrm>
          <a:off x="4212000" y="4498975"/>
          <a:ext cx="2771775" cy="571500"/>
        </p:xfrm>
        <a:graphic>
          <a:graphicData uri="http://schemas.openxmlformats.org/presentationml/2006/ole">
            <mc:AlternateContent xmlns:mc="http://schemas.openxmlformats.org/markup-compatibility/2006">
              <mc:Choice xmlns:v="urn:schemas-microsoft-com:vml" Requires="v">
                <p:oleObj spid="_x0000_s205775" name="Equazione" r:id="rId15" imgW="1917360" imgH="393480" progId="Equation.3">
                  <p:embed/>
                </p:oleObj>
              </mc:Choice>
              <mc:Fallback>
                <p:oleObj name="Equazione" r:id="rId15" imgW="1917360" imgH="393480" progId="Equation.3">
                  <p:embed/>
                  <p:pic>
                    <p:nvPicPr>
                      <p:cNvPr id="0" name="Oggetto 13"/>
                      <p:cNvPicPr>
                        <a:picLocks noChangeAspect="1" noChangeArrowheads="1"/>
                      </p:cNvPicPr>
                      <p:nvPr/>
                    </p:nvPicPr>
                    <p:blipFill>
                      <a:blip r:embed="rId16"/>
                      <a:srcRect/>
                      <a:stretch>
                        <a:fillRect/>
                      </a:stretch>
                    </p:blipFill>
                    <p:spPr bwMode="auto">
                      <a:xfrm>
                        <a:off x="4212000" y="4498975"/>
                        <a:ext cx="2771775" cy="571500"/>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2" name="Freccia angolare in su 71"/>
          <p:cNvSpPr/>
          <p:nvPr/>
        </p:nvSpPr>
        <p:spPr>
          <a:xfrm rot="5400000" flipV="1">
            <a:off x="6344423" y="2893561"/>
            <a:ext cx="1284952" cy="1226126"/>
          </a:xfrm>
          <a:prstGeom prst="bentUpArrow">
            <a:avLst>
              <a:gd name="adj1" fmla="val 10163"/>
              <a:gd name="adj2" fmla="val 14527"/>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Parentesi graffa aperta 12"/>
          <p:cNvSpPr/>
          <p:nvPr/>
        </p:nvSpPr>
        <p:spPr>
          <a:xfrm>
            <a:off x="3707880" y="3490197"/>
            <a:ext cx="588661" cy="1938656"/>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 name="CasellaDiTesto 24"/>
          <p:cNvSpPr txBox="1"/>
          <p:nvPr/>
        </p:nvSpPr>
        <p:spPr>
          <a:xfrm>
            <a:off x="1653573" y="-65337"/>
            <a:ext cx="5836854" cy="584775"/>
          </a:xfrm>
          <a:prstGeom prst="rect">
            <a:avLst/>
          </a:prstGeom>
          <a:noFill/>
        </p:spPr>
        <p:txBody>
          <a:bodyPr wrap="none" rtlCol="0">
            <a:spAutoFit/>
          </a:bodyPr>
          <a:lstStyle/>
          <a:p>
            <a:r>
              <a:rPr lang="en-US" sz="3200" b="1" dirty="0" smtClean="0"/>
              <a:t>ENERGY-PHASE EQUATIONS (2/2)</a:t>
            </a:r>
            <a:endParaRPr lang="en-US" sz="3200" b="1" dirty="0"/>
          </a:p>
        </p:txBody>
      </p:sp>
      <p:sp>
        <p:nvSpPr>
          <p:cNvPr id="26" name="CasellaDiTesto 25"/>
          <p:cNvSpPr txBox="1"/>
          <p:nvPr/>
        </p:nvSpPr>
        <p:spPr>
          <a:xfrm>
            <a:off x="1825511" y="337367"/>
            <a:ext cx="5492979" cy="369332"/>
          </a:xfrm>
          <a:prstGeom prst="rect">
            <a:avLst/>
          </a:prstGeom>
          <a:noFill/>
        </p:spPr>
        <p:txBody>
          <a:bodyPr wrap="none" rtlCol="0">
            <a:spAutoFit/>
          </a:bodyPr>
          <a:lstStyle/>
          <a:p>
            <a:pPr algn="ctr"/>
            <a:r>
              <a:rPr lang="it-IT" b="1" i="1" dirty="0" smtClean="0"/>
              <a:t>(</a:t>
            </a:r>
            <a:r>
              <a:rPr lang="it-IT" b="1" i="1" dirty="0" err="1" smtClean="0"/>
              <a:t>protons</a:t>
            </a:r>
            <a:r>
              <a:rPr lang="it-IT" b="1" i="1" dirty="0" smtClean="0"/>
              <a:t> and </a:t>
            </a:r>
            <a:r>
              <a:rPr lang="it-IT" b="1" i="1" dirty="0" err="1" smtClean="0"/>
              <a:t>ions</a:t>
            </a:r>
            <a:r>
              <a:rPr lang="it-IT" b="1" i="1" dirty="0" smtClean="0"/>
              <a:t> or </a:t>
            </a:r>
            <a:r>
              <a:rPr lang="it-IT" b="1" i="1" dirty="0" err="1" smtClean="0"/>
              <a:t>electrons</a:t>
            </a:r>
            <a:r>
              <a:rPr lang="it-IT" b="1" i="1" dirty="0" smtClean="0"/>
              <a:t> </a:t>
            </a:r>
            <a:r>
              <a:rPr lang="it-IT" b="1" i="1" dirty="0" err="1" smtClean="0"/>
              <a:t>at</a:t>
            </a:r>
            <a:r>
              <a:rPr lang="it-IT" b="1" i="1" dirty="0" smtClean="0"/>
              <a:t> </a:t>
            </a:r>
            <a:r>
              <a:rPr lang="it-IT" b="1" i="1" dirty="0" err="1" smtClean="0"/>
              <a:t>extremely</a:t>
            </a:r>
            <a:r>
              <a:rPr lang="it-IT" b="1" i="1" dirty="0" smtClean="0"/>
              <a:t> </a:t>
            </a:r>
            <a:r>
              <a:rPr lang="it-IT" b="1" i="1" dirty="0" err="1" smtClean="0"/>
              <a:t>low</a:t>
            </a:r>
            <a:r>
              <a:rPr lang="it-IT" b="1" i="1" dirty="0" smtClean="0"/>
              <a:t> </a:t>
            </a:r>
            <a:r>
              <a:rPr lang="it-IT" b="1" i="1" dirty="0" err="1" smtClean="0"/>
              <a:t>energy</a:t>
            </a:r>
            <a:r>
              <a:rPr lang="it-IT" b="1" i="1" dirty="0" smtClean="0"/>
              <a:t>)</a:t>
            </a:r>
            <a:endParaRPr lang="it-IT" b="1" i="1" dirty="0"/>
          </a:p>
        </p:txBody>
      </p:sp>
    </p:spTree>
    <p:extLst>
      <p:ext uri="{BB962C8B-B14F-4D97-AF65-F5344CB8AC3E}">
        <p14:creationId xmlns:p14="http://schemas.microsoft.com/office/powerpoint/2010/main" val="36067314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4"/>
                                        </p:tgtEl>
                                        <p:attrNameLst>
                                          <p:attrName>style.visibility</p:attrName>
                                        </p:attrNameLst>
                                      </p:cBhvr>
                                      <p:to>
                                        <p:strVal val="visible"/>
                                      </p:to>
                                    </p:set>
                                    <p:animEffect transition="in" filter="fade">
                                      <p:cBhvr>
                                        <p:cTn id="7" dur="500"/>
                                        <p:tgtEl>
                                          <p:spTgt spid="64"/>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8"/>
                                        </p:tgtEl>
                                        <p:attrNameLst>
                                          <p:attrName>style.visibility</p:attrName>
                                        </p:attrNameLst>
                                      </p:cBhvr>
                                      <p:to>
                                        <p:strVal val="visible"/>
                                      </p:to>
                                    </p:set>
                                    <p:animEffect transition="in" filter="fade">
                                      <p:cBhvr>
                                        <p:cTn id="18" dur="500"/>
                                        <p:tgtEl>
                                          <p:spTgt spid="5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fade">
                                      <p:cBhvr>
                                        <p:cTn id="21" dur="500"/>
                                        <p:tgtEl>
                                          <p:spTgt spid="57"/>
                                        </p:tgtEl>
                                      </p:cBhvr>
                                    </p:animEffect>
                                  </p:childTnLst>
                                </p:cTn>
                              </p:par>
                              <p:par>
                                <p:cTn id="22" presetID="10" presetClass="entr" presetSubtype="0" fill="hold"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0"/>
                                        </p:tgtEl>
                                        <p:attrNameLst>
                                          <p:attrName>style.visibility</p:attrName>
                                        </p:attrNameLst>
                                      </p:cBhvr>
                                      <p:to>
                                        <p:strVal val="visible"/>
                                      </p:to>
                                    </p:set>
                                    <p:animEffect transition="in" filter="fade">
                                      <p:cBhvr>
                                        <p:cTn id="27" dur="500"/>
                                        <p:tgtEl>
                                          <p:spTgt spid="60"/>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500"/>
                                        <p:tgtEl>
                                          <p:spTgt spid="59"/>
                                        </p:tgtEl>
                                      </p:cBhvr>
                                    </p:animEffect>
                                  </p:childTnLst>
                                </p:cTn>
                              </p:par>
                              <p:par>
                                <p:cTn id="31" presetID="10" presetClass="entr" presetSubtype="0" fill="hold" nodeType="withEffect">
                                  <p:stCondLst>
                                    <p:cond delay="0"/>
                                  </p:stCondLst>
                                  <p:childTnLst>
                                    <p:set>
                                      <p:cBhvr>
                                        <p:cTn id="32" dur="1" fill="hold">
                                          <p:stCondLst>
                                            <p:cond delay="0"/>
                                          </p:stCondLst>
                                        </p:cTn>
                                        <p:tgtEl>
                                          <p:spTgt spid="131"/>
                                        </p:tgtEl>
                                        <p:attrNameLst>
                                          <p:attrName>style.visibility</p:attrName>
                                        </p:attrNameLst>
                                      </p:cBhvr>
                                      <p:to>
                                        <p:strVal val="visible"/>
                                      </p:to>
                                    </p:set>
                                    <p:animEffect transition="in" filter="fade">
                                      <p:cBhvr>
                                        <p:cTn id="33" dur="500"/>
                                        <p:tgtEl>
                                          <p:spTgt spid="131"/>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60"/>
                                        </p:tgtEl>
                                        <p:attrNameLst>
                                          <p:attrName>style.visibility</p:attrName>
                                        </p:attrNameLst>
                                      </p:cBhvr>
                                      <p:to>
                                        <p:strVal val="visible"/>
                                      </p:to>
                                    </p:set>
                                    <p:animEffect transition="in" filter="fade">
                                      <p:cBhvr>
                                        <p:cTn id="38" dur="500"/>
                                        <p:tgtEl>
                                          <p:spTgt spid="160"/>
                                        </p:tgtEl>
                                      </p:cBhvr>
                                    </p:animEffect>
                                  </p:childTnLst>
                                </p:cTn>
                              </p:par>
                              <p:par>
                                <p:cTn id="39" presetID="10" presetClass="entr" presetSubtype="0" fill="hold" nodeType="withEffect">
                                  <p:stCondLst>
                                    <p:cond delay="0"/>
                                  </p:stCondLst>
                                  <p:childTnLst>
                                    <p:set>
                                      <p:cBhvr>
                                        <p:cTn id="40" dur="1" fill="hold">
                                          <p:stCondLst>
                                            <p:cond delay="0"/>
                                          </p:stCondLst>
                                        </p:cTn>
                                        <p:tgtEl>
                                          <p:spTgt spid="161"/>
                                        </p:tgtEl>
                                        <p:attrNameLst>
                                          <p:attrName>style.visibility</p:attrName>
                                        </p:attrNameLst>
                                      </p:cBhvr>
                                      <p:to>
                                        <p:strVal val="visible"/>
                                      </p:to>
                                    </p:set>
                                    <p:animEffect transition="in" filter="fade">
                                      <p:cBhvr>
                                        <p:cTn id="41" dur="500"/>
                                        <p:tgtEl>
                                          <p:spTgt spid="161"/>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fade">
                                      <p:cBhvr>
                                        <p:cTn id="46" dur="500"/>
                                        <p:tgtEl>
                                          <p:spTgt spid="9"/>
                                        </p:tgtEl>
                                      </p:cBhvr>
                                    </p:animEffect>
                                  </p:childTnLst>
                                </p:cTn>
                              </p:par>
                              <p:par>
                                <p:cTn id="47" presetID="10" presetClass="entr" presetSubtype="0" fill="hold"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fade">
                                      <p:cBhvr>
                                        <p:cTn id="54" dur="500"/>
                                        <p:tgtEl>
                                          <p:spTgt spid="69"/>
                                        </p:tgtEl>
                                      </p:cBhvr>
                                    </p:animEffect>
                                  </p:childTnLst>
                                </p:cTn>
                              </p:par>
                              <p:par>
                                <p:cTn id="55" presetID="10" presetClass="entr" presetSubtype="0" fill="hold" nodeType="withEffect">
                                  <p:stCondLst>
                                    <p:cond delay="0"/>
                                  </p:stCondLst>
                                  <p:childTnLst>
                                    <p:set>
                                      <p:cBhvr>
                                        <p:cTn id="56" dur="1" fill="hold">
                                          <p:stCondLst>
                                            <p:cond delay="0"/>
                                          </p:stCondLst>
                                        </p:cTn>
                                        <p:tgtEl>
                                          <p:spTgt spid="10"/>
                                        </p:tgtEl>
                                        <p:attrNameLst>
                                          <p:attrName>style.visibility</p:attrName>
                                        </p:attrNameLst>
                                      </p:cBhvr>
                                      <p:to>
                                        <p:strVal val="visible"/>
                                      </p:to>
                                    </p:set>
                                    <p:animEffect transition="in" filter="fade">
                                      <p:cBhvr>
                                        <p:cTn id="57" dur="500"/>
                                        <p:tgtEl>
                                          <p:spTgt spid="10"/>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72"/>
                                        </p:tgtEl>
                                        <p:attrNameLst>
                                          <p:attrName>style.visibility</p:attrName>
                                        </p:attrNameLst>
                                      </p:cBhvr>
                                      <p:to>
                                        <p:strVal val="visible"/>
                                      </p:to>
                                    </p:set>
                                    <p:animEffect transition="in" filter="fade">
                                      <p:cBhvr>
                                        <p:cTn id="60" dur="500"/>
                                        <p:tgtEl>
                                          <p:spTgt spid="72"/>
                                        </p:tgtEl>
                                      </p:cBhvr>
                                    </p:animEffect>
                                  </p:childTnLst>
                                </p:cTn>
                              </p:par>
                              <p:par>
                                <p:cTn id="61" presetID="10" presetClass="entr" presetSubtype="0" fill="hold"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500"/>
                                        <p:tgtEl>
                                          <p:spTgt spid="11"/>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2"/>
                                        </p:tgtEl>
                                        <p:attrNameLst>
                                          <p:attrName>style.visibility</p:attrName>
                                        </p:attrNameLst>
                                      </p:cBhvr>
                                      <p:to>
                                        <p:strVal val="visible"/>
                                      </p:to>
                                    </p:set>
                                    <p:animEffect transition="in" filter="fade">
                                      <p:cBhvr>
                                        <p:cTn id="68" dur="500"/>
                                        <p:tgtEl>
                                          <p:spTgt spid="12"/>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500"/>
                                        <p:tgtEl>
                                          <p:spTgt spid="13"/>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72"/>
                                        </p:tgtEl>
                                        <p:attrNameLst>
                                          <p:attrName>style.visibility</p:attrName>
                                        </p:attrNameLst>
                                      </p:cBhvr>
                                      <p:to>
                                        <p:strVal val="visible"/>
                                      </p:to>
                                    </p:set>
                                    <p:animEffect transition="in" filter="fade">
                                      <p:cBhvr>
                                        <p:cTn id="74" dur="500"/>
                                        <p:tgtEl>
                                          <p:spTgt spid="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0" grpId="0"/>
      <p:bldP spid="172" grpId="0"/>
      <p:bldP spid="3" grpId="0"/>
      <p:bldP spid="57" grpId="0" animBg="1"/>
      <p:bldP spid="58" grpId="0"/>
      <p:bldP spid="59" grpId="0"/>
      <p:bldP spid="60" grpId="0" animBg="1"/>
      <p:bldP spid="9" grpId="0"/>
      <p:bldP spid="69" grpId="0"/>
      <p:bldP spid="72" grpId="0" animBg="1"/>
      <p:bldP spid="13"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1400" y="-1"/>
            <a:ext cx="8677760" cy="584775"/>
          </a:xfrm>
          <a:prstGeom prst="rect">
            <a:avLst/>
          </a:prstGeom>
          <a:noFill/>
        </p:spPr>
        <p:txBody>
          <a:bodyPr wrap="none" rtlCol="0">
            <a:spAutoFit/>
          </a:bodyPr>
          <a:lstStyle/>
          <a:p>
            <a:r>
              <a:rPr lang="en-US" sz="3200" b="1" dirty="0" smtClean="0"/>
              <a:t>SMALL AMPLITUDE ENERGY-PHASE OSCILLATIONS</a:t>
            </a:r>
            <a:endParaRPr lang="en-US" sz="3200" b="1" dirty="0"/>
          </a:p>
        </p:txBody>
      </p:sp>
      <p:graphicFrame>
        <p:nvGraphicFramePr>
          <p:cNvPr id="3" name="Oggetto 2"/>
          <p:cNvGraphicFramePr>
            <a:graphicFrameLocks noChangeAspect="1"/>
          </p:cNvGraphicFramePr>
          <p:nvPr>
            <p:extLst/>
          </p:nvPr>
        </p:nvGraphicFramePr>
        <p:xfrm>
          <a:off x="204788" y="690563"/>
          <a:ext cx="2682875" cy="2122487"/>
        </p:xfrm>
        <a:graphic>
          <a:graphicData uri="http://schemas.openxmlformats.org/presentationml/2006/ole">
            <mc:AlternateContent xmlns:mc="http://schemas.openxmlformats.org/markup-compatibility/2006">
              <mc:Choice xmlns:v="urn:schemas-microsoft-com:vml" Requires="v">
                <p:oleObj spid="_x0000_s239794" name="Equazione" r:id="rId3" imgW="1993680" imgH="1574640" progId="Equation.3">
                  <p:embed/>
                </p:oleObj>
              </mc:Choice>
              <mc:Fallback>
                <p:oleObj name="Equazione" r:id="rId3" imgW="1993680" imgH="1574640" progId="Equation.3">
                  <p:embed/>
                  <p:pic>
                    <p:nvPicPr>
                      <p:cNvPr id="3" name="Oggetto 2"/>
                      <p:cNvPicPr>
                        <a:picLocks noChangeAspect="1" noChangeArrowheads="1"/>
                      </p:cNvPicPr>
                      <p:nvPr/>
                    </p:nvPicPr>
                    <p:blipFill>
                      <a:blip r:embed="rId4"/>
                      <a:srcRect/>
                      <a:stretch>
                        <a:fillRect/>
                      </a:stretch>
                    </p:blipFill>
                    <p:spPr bwMode="auto">
                      <a:xfrm>
                        <a:off x="204788" y="690563"/>
                        <a:ext cx="2682875" cy="2122487"/>
                      </a:xfrm>
                      <a:prstGeom prst="rect">
                        <a:avLst/>
                      </a:prstGeom>
                      <a:noFill/>
                      <a:ln>
                        <a:noFill/>
                      </a:ln>
                    </p:spPr>
                  </p:pic>
                </p:oleObj>
              </mc:Fallback>
            </mc:AlternateContent>
          </a:graphicData>
        </a:graphic>
      </p:graphicFrame>
      <p:sp>
        <p:nvSpPr>
          <p:cNvPr id="5" name="Text Box 10"/>
          <p:cNvSpPr txBox="1">
            <a:spLocks noChangeArrowheads="1"/>
          </p:cNvSpPr>
          <p:nvPr/>
        </p:nvSpPr>
        <p:spPr bwMode="auto">
          <a:xfrm>
            <a:off x="3275820" y="951055"/>
            <a:ext cx="3490087" cy="461665"/>
          </a:xfrm>
          <a:prstGeom prst="rect">
            <a:avLst/>
          </a:prstGeom>
          <a:noFill/>
          <a:ln w="9525">
            <a:noFill/>
            <a:miter lim="800000"/>
            <a:headEnd/>
            <a:tailEnd/>
          </a:ln>
          <a:effectLst/>
        </p:spPr>
        <p:txBody>
          <a:bodyPr wrap="square">
            <a:spAutoFit/>
          </a:bodyPr>
          <a:lstStyle/>
          <a:p>
            <a:pPr algn="just"/>
            <a:r>
              <a:rPr lang="en-US" sz="1200" dirty="0" smtClean="0"/>
              <a:t>Assuming </a:t>
            </a:r>
            <a:r>
              <a:rPr lang="en-US" sz="1200" b="1" dirty="0" smtClean="0"/>
              <a:t>small oscillations </a:t>
            </a:r>
            <a:r>
              <a:rPr lang="en-US" sz="1200" dirty="0" smtClean="0"/>
              <a:t>around the synchronous particle that allow to approximate</a:t>
            </a:r>
            <a:endParaRPr lang="en-US" sz="1200" dirty="0"/>
          </a:p>
        </p:txBody>
      </p:sp>
      <p:cxnSp>
        <p:nvCxnSpPr>
          <p:cNvPr id="7" name="Connettore 2 6"/>
          <p:cNvCxnSpPr/>
          <p:nvPr/>
        </p:nvCxnSpPr>
        <p:spPr>
          <a:xfrm>
            <a:off x="2030785" y="2503534"/>
            <a:ext cx="473512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 name="Text Box 10"/>
          <p:cNvSpPr txBox="1">
            <a:spLocks noChangeArrowheads="1"/>
          </p:cNvSpPr>
          <p:nvPr/>
        </p:nvSpPr>
        <p:spPr bwMode="auto">
          <a:xfrm>
            <a:off x="1790705" y="1661873"/>
            <a:ext cx="2872084" cy="830997"/>
          </a:xfrm>
          <a:prstGeom prst="rect">
            <a:avLst/>
          </a:prstGeom>
          <a:noFill/>
          <a:ln w="9525">
            <a:noFill/>
            <a:miter lim="800000"/>
            <a:headEnd/>
            <a:tailEnd/>
          </a:ln>
          <a:effectLst/>
        </p:spPr>
        <p:txBody>
          <a:bodyPr wrap="square">
            <a:spAutoFit/>
          </a:bodyPr>
          <a:lstStyle/>
          <a:p>
            <a:pPr algn="just"/>
            <a:r>
              <a:rPr lang="en-US" sz="1200" dirty="0" smtClean="0"/>
              <a:t>Deriving both terms with respect to z and assuming an </a:t>
            </a:r>
            <a:r>
              <a:rPr lang="en-US" sz="1200" b="1" dirty="0" smtClean="0"/>
              <a:t>adiabatic acceleration </a:t>
            </a:r>
            <a:r>
              <a:rPr lang="en-US" sz="1200" dirty="0" smtClean="0"/>
              <a:t>process i.e. a particle energy and speed variations that allow to consider</a:t>
            </a:r>
            <a:endParaRPr lang="en-US" sz="1200" dirty="0"/>
          </a:p>
        </p:txBody>
      </p:sp>
      <p:graphicFrame>
        <p:nvGraphicFramePr>
          <p:cNvPr id="11" name="Oggetto 10"/>
          <p:cNvGraphicFramePr>
            <a:graphicFrameLocks noChangeAspect="1"/>
          </p:cNvGraphicFramePr>
          <p:nvPr>
            <p:extLst/>
          </p:nvPr>
        </p:nvGraphicFramePr>
        <p:xfrm>
          <a:off x="5604674" y="1184120"/>
          <a:ext cx="1803400" cy="228600"/>
        </p:xfrm>
        <a:graphic>
          <a:graphicData uri="http://schemas.openxmlformats.org/presentationml/2006/ole">
            <mc:AlternateContent xmlns:mc="http://schemas.openxmlformats.org/markup-compatibility/2006">
              <mc:Choice xmlns:v="urn:schemas-microsoft-com:vml" Requires="v">
                <p:oleObj spid="_x0000_s239795" name="Equazione" r:id="rId5" imgW="1803240" imgH="228600" progId="Equation.3">
                  <p:embed/>
                </p:oleObj>
              </mc:Choice>
              <mc:Fallback>
                <p:oleObj name="Equazione" r:id="rId5" imgW="1803240" imgH="228600" progId="Equation.3">
                  <p:embed/>
                  <p:pic>
                    <p:nvPicPr>
                      <p:cNvPr id="11" name="Oggetto 10"/>
                      <p:cNvPicPr/>
                      <p:nvPr/>
                    </p:nvPicPr>
                    <p:blipFill>
                      <a:blip r:embed="rId6"/>
                      <a:stretch>
                        <a:fillRect/>
                      </a:stretch>
                    </p:blipFill>
                    <p:spPr>
                      <a:xfrm>
                        <a:off x="5604674" y="1184120"/>
                        <a:ext cx="1803400" cy="228600"/>
                      </a:xfrm>
                      <a:prstGeom prst="rect">
                        <a:avLst/>
                      </a:prstGeom>
                    </p:spPr>
                  </p:pic>
                </p:oleObj>
              </mc:Fallback>
            </mc:AlternateContent>
          </a:graphicData>
        </a:graphic>
      </p:graphicFrame>
      <p:graphicFrame>
        <p:nvGraphicFramePr>
          <p:cNvPr id="12" name="Oggetto 11"/>
          <p:cNvGraphicFramePr>
            <a:graphicFrameLocks noChangeAspect="1"/>
          </p:cNvGraphicFramePr>
          <p:nvPr>
            <p:extLst/>
          </p:nvPr>
        </p:nvGraphicFramePr>
        <p:xfrm>
          <a:off x="4712961" y="1765146"/>
          <a:ext cx="1803309" cy="624450"/>
        </p:xfrm>
        <a:graphic>
          <a:graphicData uri="http://schemas.openxmlformats.org/presentationml/2006/ole">
            <mc:AlternateContent xmlns:mc="http://schemas.openxmlformats.org/markup-compatibility/2006">
              <mc:Choice xmlns:v="urn:schemas-microsoft-com:vml" Requires="v">
                <p:oleObj spid="_x0000_s239796" name="Equazione" r:id="rId7" imgW="2019240" imgH="698400" progId="Equation.3">
                  <p:embed/>
                </p:oleObj>
              </mc:Choice>
              <mc:Fallback>
                <p:oleObj name="Equazione" r:id="rId7" imgW="2019240" imgH="698400" progId="Equation.3">
                  <p:embed/>
                  <p:pic>
                    <p:nvPicPr>
                      <p:cNvPr id="12" name="Oggetto 11"/>
                      <p:cNvPicPr/>
                      <p:nvPr/>
                    </p:nvPicPr>
                    <p:blipFill>
                      <a:blip r:embed="rId8"/>
                      <a:stretch>
                        <a:fillRect/>
                      </a:stretch>
                    </p:blipFill>
                    <p:spPr>
                      <a:xfrm>
                        <a:off x="4712961" y="1765146"/>
                        <a:ext cx="1803309" cy="624450"/>
                      </a:xfrm>
                      <a:prstGeom prst="rect">
                        <a:avLst/>
                      </a:prstGeom>
                    </p:spPr>
                  </p:pic>
                </p:oleObj>
              </mc:Fallback>
            </mc:AlternateContent>
          </a:graphicData>
        </a:graphic>
      </p:graphicFrame>
      <p:graphicFrame>
        <p:nvGraphicFramePr>
          <p:cNvPr id="13" name="Oggetto 12"/>
          <p:cNvGraphicFramePr>
            <a:graphicFrameLocks noChangeAspect="1"/>
          </p:cNvGraphicFramePr>
          <p:nvPr>
            <p:extLst/>
          </p:nvPr>
        </p:nvGraphicFramePr>
        <p:xfrm>
          <a:off x="6765907" y="2190673"/>
          <a:ext cx="2064099" cy="688033"/>
        </p:xfrm>
        <a:graphic>
          <a:graphicData uri="http://schemas.openxmlformats.org/presentationml/2006/ole">
            <mc:AlternateContent xmlns:mc="http://schemas.openxmlformats.org/markup-compatibility/2006">
              <mc:Choice xmlns:v="urn:schemas-microsoft-com:vml" Requires="v">
                <p:oleObj spid="_x0000_s239797" name="Equazione" r:id="rId9" imgW="1371600" imgH="457200" progId="Equation.3">
                  <p:embed/>
                </p:oleObj>
              </mc:Choice>
              <mc:Fallback>
                <p:oleObj name="Equazione" r:id="rId9" imgW="1371600" imgH="457200" progId="Equation.3">
                  <p:embed/>
                  <p:pic>
                    <p:nvPicPr>
                      <p:cNvPr id="13" name="Oggetto 12"/>
                      <p:cNvPicPr/>
                      <p:nvPr/>
                    </p:nvPicPr>
                    <p:blipFill>
                      <a:blip r:embed="rId10"/>
                      <a:stretch>
                        <a:fillRect/>
                      </a:stretch>
                    </p:blipFill>
                    <p:spPr>
                      <a:xfrm>
                        <a:off x="6765907" y="2190673"/>
                        <a:ext cx="2064099" cy="688033"/>
                      </a:xfrm>
                      <a:prstGeom prst="rect">
                        <a:avLst/>
                      </a:prstGeom>
                    </p:spPr>
                  </p:pic>
                </p:oleObj>
              </mc:Fallback>
            </mc:AlternateContent>
          </a:graphicData>
        </a:graphic>
      </p:graphicFrame>
      <p:sp>
        <p:nvSpPr>
          <p:cNvPr id="27" name="Figura a mano libera 26"/>
          <p:cNvSpPr/>
          <p:nvPr/>
        </p:nvSpPr>
        <p:spPr>
          <a:xfrm flipV="1">
            <a:off x="3009994" y="980660"/>
            <a:ext cx="5594566" cy="1121270"/>
          </a:xfrm>
          <a:custGeom>
            <a:avLst/>
            <a:gdLst>
              <a:gd name="connsiteX0" fmla="*/ 0 w 4263886"/>
              <a:gd name="connsiteY0" fmla="*/ 1709530 h 1709530"/>
              <a:gd name="connsiteX1" fmla="*/ 4263886 w 4263886"/>
              <a:gd name="connsiteY1" fmla="*/ 1709530 h 1709530"/>
              <a:gd name="connsiteX2" fmla="*/ 4263886 w 4263886"/>
              <a:gd name="connsiteY2" fmla="*/ 0 h 1709530"/>
            </a:gdLst>
            <a:ahLst/>
            <a:cxnLst>
              <a:cxn ang="0">
                <a:pos x="connsiteX0" y="connsiteY0"/>
              </a:cxn>
              <a:cxn ang="0">
                <a:pos x="connsiteX1" y="connsiteY1"/>
              </a:cxn>
              <a:cxn ang="0">
                <a:pos x="connsiteX2" y="connsiteY2"/>
              </a:cxn>
            </a:cxnLst>
            <a:rect l="l" t="t" r="r" b="b"/>
            <a:pathLst>
              <a:path w="4263886" h="1709530">
                <a:moveTo>
                  <a:pt x="0" y="1709530"/>
                </a:moveTo>
                <a:lnTo>
                  <a:pt x="4263886" y="1709530"/>
                </a:lnTo>
                <a:lnTo>
                  <a:pt x="4263886" y="0"/>
                </a:lnTo>
              </a:path>
            </a:pathLst>
          </a:custGeom>
          <a:ln w="38100">
            <a:headEnd type="none" w="med" len="med"/>
            <a:tailEnd type="arrow"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9" name="Oggetto 28"/>
          <p:cNvGraphicFramePr>
            <a:graphicFrameLocks noChangeAspect="1"/>
          </p:cNvGraphicFramePr>
          <p:nvPr>
            <p:extLst/>
          </p:nvPr>
        </p:nvGraphicFramePr>
        <p:xfrm>
          <a:off x="2786063" y="2767013"/>
          <a:ext cx="3387725" cy="1271587"/>
        </p:xfrm>
        <a:graphic>
          <a:graphicData uri="http://schemas.openxmlformats.org/presentationml/2006/ole">
            <mc:AlternateContent xmlns:mc="http://schemas.openxmlformats.org/markup-compatibility/2006">
              <mc:Choice xmlns:v="urn:schemas-microsoft-com:vml" Requires="v">
                <p:oleObj spid="_x0000_s239798" name="Equazione" r:id="rId11" imgW="1930320" imgH="723600" progId="Equation.3">
                  <p:embed/>
                </p:oleObj>
              </mc:Choice>
              <mc:Fallback>
                <p:oleObj name="Equazione" r:id="rId11" imgW="1930320" imgH="723600" progId="Equation.3">
                  <p:embed/>
                  <p:pic>
                    <p:nvPicPr>
                      <p:cNvPr id="29" name="Oggetto 28"/>
                      <p:cNvPicPr>
                        <a:picLocks noChangeAspect="1" noChangeArrowheads="1"/>
                      </p:cNvPicPr>
                      <p:nvPr/>
                    </p:nvPicPr>
                    <p:blipFill>
                      <a:blip r:embed="rId12"/>
                      <a:srcRect/>
                      <a:stretch>
                        <a:fillRect/>
                      </a:stretch>
                    </p:blipFill>
                    <p:spPr bwMode="auto">
                      <a:xfrm>
                        <a:off x="2786063" y="2767013"/>
                        <a:ext cx="3387725" cy="1271587"/>
                      </a:xfrm>
                      <a:prstGeom prst="rect">
                        <a:avLst/>
                      </a:prstGeom>
                      <a:solidFill>
                        <a:srgbClr val="FFBA5F"/>
                      </a:solidFill>
                      <a:ln w="25400">
                        <a:solidFill>
                          <a:srgbClr val="339966"/>
                        </a:solidFill>
                        <a:miter lim="800000"/>
                        <a:headEnd/>
                        <a:tailEnd/>
                      </a:ln>
                    </p:spPr>
                  </p:pic>
                </p:oleObj>
              </mc:Fallback>
            </mc:AlternateContent>
          </a:graphicData>
        </a:graphic>
      </p:graphicFrame>
      <p:sp>
        <p:nvSpPr>
          <p:cNvPr id="30" name="Freccia angolare in su 29"/>
          <p:cNvSpPr/>
          <p:nvPr/>
        </p:nvSpPr>
        <p:spPr>
          <a:xfrm rot="5400000" flipV="1">
            <a:off x="7162220" y="2773272"/>
            <a:ext cx="694316" cy="905184"/>
          </a:xfrm>
          <a:prstGeom prst="bentUpArrow">
            <a:avLst>
              <a:gd name="adj1" fmla="val 10733"/>
              <a:gd name="adj2" fmla="val 12030"/>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 Box 22"/>
          <p:cNvSpPr txBox="1">
            <a:spLocks noChangeArrowheads="1"/>
          </p:cNvSpPr>
          <p:nvPr/>
        </p:nvSpPr>
        <p:spPr bwMode="auto">
          <a:xfrm>
            <a:off x="3430362" y="4062170"/>
            <a:ext cx="2098424" cy="276999"/>
          </a:xfrm>
          <a:prstGeom prst="rect">
            <a:avLst/>
          </a:prstGeom>
          <a:noFill/>
          <a:ln w="9525">
            <a:noFill/>
            <a:miter lim="800000"/>
            <a:headEnd/>
            <a:tailEnd/>
          </a:ln>
          <a:effectLst/>
        </p:spPr>
        <p:txBody>
          <a:bodyPr wrap="square">
            <a:spAutoFit/>
          </a:bodyPr>
          <a:lstStyle/>
          <a:p>
            <a:pPr algn="just"/>
            <a:r>
              <a:rPr lang="en-US" sz="1200" b="1" dirty="0" smtClean="0"/>
              <a:t>harmonic oscillator equation</a:t>
            </a:r>
            <a:endParaRPr lang="en-US" sz="1200" b="1" dirty="0"/>
          </a:p>
        </p:txBody>
      </p:sp>
      <p:sp>
        <p:nvSpPr>
          <p:cNvPr id="32" name="Text Box 12"/>
          <p:cNvSpPr txBox="1">
            <a:spLocks noChangeArrowheads="1"/>
          </p:cNvSpPr>
          <p:nvPr/>
        </p:nvSpPr>
        <p:spPr bwMode="auto">
          <a:xfrm>
            <a:off x="0" y="4200670"/>
            <a:ext cx="3337696" cy="461665"/>
          </a:xfrm>
          <a:prstGeom prst="rect">
            <a:avLst/>
          </a:prstGeom>
          <a:noFill/>
          <a:ln w="9525">
            <a:noFill/>
            <a:miter lim="800000"/>
            <a:headEnd/>
            <a:tailEnd/>
          </a:ln>
          <a:effectLst/>
        </p:spPr>
        <p:txBody>
          <a:bodyPr wrap="square">
            <a:spAutoFit/>
          </a:bodyPr>
          <a:lstStyle/>
          <a:p>
            <a:pPr algn="just"/>
            <a:r>
              <a:rPr lang="en-US" sz="1200" dirty="0" smtClean="0">
                <a:sym typeface="Symbol"/>
              </a:rPr>
              <a:t></a:t>
            </a:r>
            <a:r>
              <a:rPr lang="en-US" sz="1200" dirty="0" smtClean="0"/>
              <a:t>The condition to have stable longitudinal oscillations and  acceleration at the same time is: </a:t>
            </a:r>
            <a:endParaRPr lang="en-US" sz="1200" dirty="0"/>
          </a:p>
        </p:txBody>
      </p:sp>
      <p:graphicFrame>
        <p:nvGraphicFramePr>
          <p:cNvPr id="33" name="Object 13"/>
          <p:cNvGraphicFramePr>
            <a:graphicFrameLocks noChangeAspect="1"/>
          </p:cNvGraphicFramePr>
          <p:nvPr>
            <p:extLst/>
          </p:nvPr>
        </p:nvGraphicFramePr>
        <p:xfrm>
          <a:off x="18234" y="4727007"/>
          <a:ext cx="3576638" cy="690562"/>
        </p:xfrm>
        <a:graphic>
          <a:graphicData uri="http://schemas.openxmlformats.org/presentationml/2006/ole">
            <mc:AlternateContent xmlns:mc="http://schemas.openxmlformats.org/markup-compatibility/2006">
              <mc:Choice xmlns:v="urn:schemas-microsoft-com:vml" Requires="v">
                <p:oleObj spid="_x0000_s239799" name="Equazione" r:id="rId13" imgW="2501640" imgH="482400" progId="Equation.3">
                  <p:embed/>
                </p:oleObj>
              </mc:Choice>
              <mc:Fallback>
                <p:oleObj name="Equazione" r:id="rId13" imgW="2501640" imgH="482400" progId="Equation.3">
                  <p:embed/>
                  <p:pic>
                    <p:nvPicPr>
                      <p:cNvPr id="33" name="Object 13"/>
                      <p:cNvPicPr>
                        <a:picLocks noChangeAspect="1" noChangeArrowheads="1"/>
                      </p:cNvPicPr>
                      <p:nvPr/>
                    </p:nvPicPr>
                    <p:blipFill>
                      <a:blip r:embed="rId14"/>
                      <a:srcRect/>
                      <a:stretch>
                        <a:fillRect/>
                      </a:stretch>
                    </p:blipFill>
                    <p:spPr bwMode="auto">
                      <a:xfrm>
                        <a:off x="18234" y="4727007"/>
                        <a:ext cx="3576638" cy="690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cxnSp>
        <p:nvCxnSpPr>
          <p:cNvPr id="45" name="Connettore 2 44"/>
          <p:cNvCxnSpPr/>
          <p:nvPr/>
        </p:nvCxnSpPr>
        <p:spPr>
          <a:xfrm flipH="1" flipV="1">
            <a:off x="1279227" y="5646181"/>
            <a:ext cx="6551" cy="12128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127034" y="6317067"/>
            <a:ext cx="255597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Figura a mano libera 46"/>
          <p:cNvSpPr/>
          <p:nvPr/>
        </p:nvSpPr>
        <p:spPr>
          <a:xfrm>
            <a:off x="95904" y="5857613"/>
            <a:ext cx="2392601" cy="949236"/>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8" name="Connettore 1 47"/>
          <p:cNvCxnSpPr>
            <a:stCxn id="47" idx="0"/>
          </p:cNvCxnSpPr>
          <p:nvPr/>
        </p:nvCxnSpPr>
        <p:spPr>
          <a:xfrm flipV="1">
            <a:off x="95904" y="5859264"/>
            <a:ext cx="693868" cy="841"/>
          </a:xfrm>
          <a:prstGeom prst="line">
            <a:avLst/>
          </a:prstGeom>
          <a:ln w="19050">
            <a:solidFill>
              <a:srgbClr val="00B050"/>
            </a:solidFill>
            <a:prstDash val="dash"/>
          </a:ln>
        </p:spPr>
        <p:style>
          <a:lnRef idx="1">
            <a:schemeClr val="accent1"/>
          </a:lnRef>
          <a:fillRef idx="0">
            <a:schemeClr val="accent1"/>
          </a:fillRef>
          <a:effectRef idx="0">
            <a:schemeClr val="accent1"/>
          </a:effectRef>
          <a:fontRef idx="minor">
            <a:schemeClr val="tx1"/>
          </a:fontRef>
        </p:style>
      </p:cxnSp>
      <p:cxnSp>
        <p:nvCxnSpPr>
          <p:cNvPr id="50" name="Connettore 2 49"/>
          <p:cNvCxnSpPr/>
          <p:nvPr/>
        </p:nvCxnSpPr>
        <p:spPr>
          <a:xfrm flipH="1">
            <a:off x="499179" y="5857613"/>
            <a:ext cx="15" cy="459454"/>
          </a:xfrm>
          <a:prstGeom prst="straightConnector1">
            <a:avLst/>
          </a:prstGeom>
          <a:ln w="1905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1" name="CasellaDiTesto 50"/>
          <p:cNvSpPr txBox="1"/>
          <p:nvPr/>
        </p:nvSpPr>
        <p:spPr>
          <a:xfrm>
            <a:off x="1220535" y="5407577"/>
            <a:ext cx="520135" cy="369332"/>
          </a:xfrm>
          <a:prstGeom prst="rect">
            <a:avLst/>
          </a:prstGeom>
          <a:noFill/>
          <a:ln w="19050">
            <a:noFill/>
          </a:ln>
        </p:spPr>
        <p:txBody>
          <a:bodyPr wrap="square" rtlCol="0">
            <a:spAutoFit/>
          </a:bodyPr>
          <a:lstStyle/>
          <a:p>
            <a:r>
              <a:rPr lang="en-US" dirty="0" err="1" smtClean="0">
                <a:sym typeface="Symbol"/>
              </a:rPr>
              <a:t>V</a:t>
            </a:r>
            <a:r>
              <a:rPr lang="en-US" baseline="-25000" dirty="0" err="1" smtClean="0">
                <a:sym typeface="Symbol"/>
              </a:rPr>
              <a:t>acc</a:t>
            </a:r>
            <a:endParaRPr lang="en-US" baseline="-25000" dirty="0"/>
          </a:p>
        </p:txBody>
      </p:sp>
      <p:sp>
        <p:nvSpPr>
          <p:cNvPr id="52" name="CasellaDiTesto 51"/>
          <p:cNvSpPr txBox="1"/>
          <p:nvPr/>
        </p:nvSpPr>
        <p:spPr>
          <a:xfrm>
            <a:off x="2534039" y="6333434"/>
            <a:ext cx="143863" cy="160036"/>
          </a:xfrm>
          <a:prstGeom prst="rect">
            <a:avLst/>
          </a:prstGeom>
          <a:noFill/>
          <a:ln w="19050">
            <a:noFill/>
          </a:ln>
        </p:spPr>
        <p:txBody>
          <a:bodyPr wrap="none" rtlCol="0">
            <a:spAutoFit/>
          </a:bodyPr>
          <a:lstStyle/>
          <a:p>
            <a:r>
              <a:rPr lang="en-US" dirty="0" smtClean="0"/>
              <a:t>t</a:t>
            </a:r>
            <a:endParaRPr lang="en-US" dirty="0"/>
          </a:p>
        </p:txBody>
      </p:sp>
      <p:cxnSp>
        <p:nvCxnSpPr>
          <p:cNvPr id="53" name="Connettore 1 52"/>
          <p:cNvCxnSpPr/>
          <p:nvPr/>
        </p:nvCxnSpPr>
        <p:spPr>
          <a:xfrm flipV="1">
            <a:off x="1142129" y="5999508"/>
            <a:ext cx="0" cy="317559"/>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54" name="Connettore 1 53"/>
          <p:cNvCxnSpPr/>
          <p:nvPr/>
        </p:nvCxnSpPr>
        <p:spPr>
          <a:xfrm flipV="1">
            <a:off x="1142129" y="5998464"/>
            <a:ext cx="768967" cy="2300"/>
          </a:xfrm>
          <a:prstGeom prst="line">
            <a:avLst/>
          </a:prstGeom>
          <a:ln w="19050">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55" name="CasellaDiTesto 54"/>
          <p:cNvSpPr txBox="1"/>
          <p:nvPr/>
        </p:nvSpPr>
        <p:spPr>
          <a:xfrm>
            <a:off x="971309" y="6294452"/>
            <a:ext cx="201162" cy="160036"/>
          </a:xfrm>
          <a:prstGeom prst="rect">
            <a:avLst/>
          </a:prstGeom>
          <a:noFill/>
          <a:ln w="19050">
            <a:noFill/>
          </a:ln>
        </p:spPr>
        <p:txBody>
          <a:bodyPr wrap="none" rtlCol="0">
            <a:spAutoFit/>
          </a:bodyPr>
          <a:lstStyle/>
          <a:p>
            <a:r>
              <a:rPr lang="en-US" dirty="0" smtClean="0">
                <a:sym typeface="Symbol"/>
              </a:rPr>
              <a:t></a:t>
            </a:r>
            <a:r>
              <a:rPr lang="en-US" baseline="-25000" dirty="0" smtClean="0">
                <a:sym typeface="Symbol"/>
              </a:rPr>
              <a:t>s</a:t>
            </a:r>
            <a:endParaRPr lang="en-US" baseline="-25000" dirty="0"/>
          </a:p>
        </p:txBody>
      </p:sp>
      <p:sp>
        <p:nvSpPr>
          <p:cNvPr id="56" name="CasellaDiTesto 55"/>
          <p:cNvSpPr txBox="1"/>
          <p:nvPr/>
        </p:nvSpPr>
        <p:spPr>
          <a:xfrm>
            <a:off x="1653545" y="5963044"/>
            <a:ext cx="646331" cy="369332"/>
          </a:xfrm>
          <a:prstGeom prst="rect">
            <a:avLst/>
          </a:prstGeom>
          <a:noFill/>
          <a:ln w="19050">
            <a:noFill/>
          </a:ln>
        </p:spPr>
        <p:txBody>
          <a:bodyPr wrap="none" rtlCol="0">
            <a:spAutoFit/>
          </a:bodyPr>
          <a:lstStyle/>
          <a:p>
            <a:r>
              <a:rPr lang="en-US" dirty="0" err="1" smtClean="0"/>
              <a:t>V</a:t>
            </a:r>
            <a:r>
              <a:rPr lang="en-US" baseline="-25000" dirty="0" err="1" smtClean="0"/>
              <a:t>acc_s</a:t>
            </a:r>
            <a:endParaRPr lang="en-US" baseline="-25000" dirty="0"/>
          </a:p>
        </p:txBody>
      </p:sp>
      <p:cxnSp>
        <p:nvCxnSpPr>
          <p:cNvPr id="57" name="Connettore 2 56"/>
          <p:cNvCxnSpPr/>
          <p:nvPr/>
        </p:nvCxnSpPr>
        <p:spPr>
          <a:xfrm flipH="1">
            <a:off x="1666727" y="5999508"/>
            <a:ext cx="14" cy="320851"/>
          </a:xfrm>
          <a:prstGeom prst="straightConnector1">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8" name="Ovale 57"/>
          <p:cNvSpPr/>
          <p:nvPr/>
        </p:nvSpPr>
        <p:spPr>
          <a:xfrm>
            <a:off x="1103677" y="5971597"/>
            <a:ext cx="68284" cy="62406"/>
          </a:xfrm>
          <a:prstGeom prst="ellipse">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ttangolo 59"/>
          <p:cNvSpPr/>
          <p:nvPr/>
        </p:nvSpPr>
        <p:spPr>
          <a:xfrm>
            <a:off x="4028693" y="4981261"/>
            <a:ext cx="2487577" cy="1061829"/>
          </a:xfrm>
          <a:prstGeom prst="rect">
            <a:avLst/>
          </a:prstGeom>
        </p:spPr>
        <p:txBody>
          <a:bodyPr wrap="square">
            <a:spAutoFit/>
          </a:bodyPr>
          <a:lstStyle/>
          <a:p>
            <a:pPr algn="just">
              <a:lnSpc>
                <a:spcPct val="90000"/>
              </a:lnSpc>
            </a:pPr>
            <a:r>
              <a:rPr lang="en-US" altLang="en-US" sz="1400" dirty="0"/>
              <a:t>if we accelerate on the rising part of the positive RF wave we have a </a:t>
            </a:r>
            <a:r>
              <a:rPr lang="en-US" altLang="en-US" sz="1400" b="1" dirty="0" smtClean="0"/>
              <a:t>longitudinal force keeping </a:t>
            </a:r>
            <a:r>
              <a:rPr lang="en-US" altLang="en-US" sz="1400" b="1" dirty="0"/>
              <a:t>the beam </a:t>
            </a:r>
            <a:r>
              <a:rPr lang="en-US" altLang="en-US" sz="1400" b="1" dirty="0" smtClean="0"/>
              <a:t>bunched </a:t>
            </a:r>
            <a:r>
              <a:rPr lang="en-US" altLang="en-US" sz="1400" dirty="0" smtClean="0"/>
              <a:t>around the synchronous phase. </a:t>
            </a:r>
            <a:endParaRPr lang="en-US" altLang="en-US" sz="1400" dirty="0"/>
          </a:p>
        </p:txBody>
      </p:sp>
      <p:sp>
        <p:nvSpPr>
          <p:cNvPr id="61" name="Freccia in giù 60"/>
          <p:cNvSpPr/>
          <p:nvPr/>
        </p:nvSpPr>
        <p:spPr>
          <a:xfrm>
            <a:off x="1118042" y="3789050"/>
            <a:ext cx="776474" cy="3784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Freccia in giù 61"/>
          <p:cNvSpPr/>
          <p:nvPr/>
        </p:nvSpPr>
        <p:spPr>
          <a:xfrm>
            <a:off x="5305488" y="4361818"/>
            <a:ext cx="598372" cy="54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7" name="Oggetto 76"/>
          <p:cNvGraphicFramePr>
            <a:graphicFrameLocks noChangeAspect="1"/>
          </p:cNvGraphicFramePr>
          <p:nvPr>
            <p:extLst/>
          </p:nvPr>
        </p:nvGraphicFramePr>
        <p:xfrm>
          <a:off x="4478547" y="6083382"/>
          <a:ext cx="1508125" cy="687388"/>
        </p:xfrm>
        <a:graphic>
          <a:graphicData uri="http://schemas.openxmlformats.org/presentationml/2006/ole">
            <mc:AlternateContent xmlns:mc="http://schemas.openxmlformats.org/markup-compatibility/2006">
              <mc:Choice xmlns:v="urn:schemas-microsoft-com:vml" Requires="v">
                <p:oleObj spid="_x0000_s239800" name="Equazione" r:id="rId15" imgW="1028520" imgH="507960" progId="Equation.3">
                  <p:embed/>
                </p:oleObj>
              </mc:Choice>
              <mc:Fallback>
                <p:oleObj name="Equazione" r:id="rId15" imgW="1028520" imgH="507960" progId="Equation.3">
                  <p:embed/>
                  <p:pic>
                    <p:nvPicPr>
                      <p:cNvPr id="77" name="Oggetto 76"/>
                      <p:cNvPicPr>
                        <a:picLocks noChangeAspect="1" noChangeArrowheads="1"/>
                      </p:cNvPicPr>
                      <p:nvPr/>
                    </p:nvPicPr>
                    <p:blipFill>
                      <a:blip r:embed="rId16"/>
                      <a:srcRect/>
                      <a:stretch>
                        <a:fillRect/>
                      </a:stretch>
                    </p:blipFill>
                    <p:spPr bwMode="auto">
                      <a:xfrm>
                        <a:off x="4478547" y="6083382"/>
                        <a:ext cx="1508125" cy="687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4" name="Freccia in giù 33"/>
          <p:cNvSpPr/>
          <p:nvPr/>
        </p:nvSpPr>
        <p:spPr>
          <a:xfrm rot="16200000">
            <a:off x="3249756" y="5618568"/>
            <a:ext cx="598372" cy="54624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asellaDiTesto 35"/>
          <p:cNvSpPr txBox="1"/>
          <p:nvPr/>
        </p:nvSpPr>
        <p:spPr>
          <a:xfrm>
            <a:off x="1825511" y="395298"/>
            <a:ext cx="5492979" cy="369332"/>
          </a:xfrm>
          <a:prstGeom prst="rect">
            <a:avLst/>
          </a:prstGeom>
          <a:noFill/>
        </p:spPr>
        <p:txBody>
          <a:bodyPr wrap="none" rtlCol="0">
            <a:spAutoFit/>
          </a:bodyPr>
          <a:lstStyle/>
          <a:p>
            <a:pPr algn="ctr"/>
            <a:r>
              <a:rPr lang="it-IT" b="1" i="1" dirty="0" smtClean="0"/>
              <a:t>(</a:t>
            </a:r>
            <a:r>
              <a:rPr lang="it-IT" b="1" i="1" dirty="0" err="1" smtClean="0"/>
              <a:t>protons</a:t>
            </a:r>
            <a:r>
              <a:rPr lang="it-IT" b="1" i="1" dirty="0" smtClean="0"/>
              <a:t> and </a:t>
            </a:r>
            <a:r>
              <a:rPr lang="it-IT" b="1" i="1" dirty="0" err="1" smtClean="0"/>
              <a:t>ions</a:t>
            </a:r>
            <a:r>
              <a:rPr lang="it-IT" b="1" i="1" dirty="0" smtClean="0"/>
              <a:t> or </a:t>
            </a:r>
            <a:r>
              <a:rPr lang="it-IT" b="1" i="1" dirty="0" err="1" smtClean="0"/>
              <a:t>electrons</a:t>
            </a:r>
            <a:r>
              <a:rPr lang="it-IT" b="1" i="1" dirty="0" smtClean="0"/>
              <a:t> </a:t>
            </a:r>
            <a:r>
              <a:rPr lang="it-IT" b="1" i="1" dirty="0" err="1" smtClean="0"/>
              <a:t>at</a:t>
            </a:r>
            <a:r>
              <a:rPr lang="it-IT" b="1" i="1" dirty="0" smtClean="0"/>
              <a:t> </a:t>
            </a:r>
            <a:r>
              <a:rPr lang="it-IT" b="1" i="1" dirty="0" err="1" smtClean="0"/>
              <a:t>extremely</a:t>
            </a:r>
            <a:r>
              <a:rPr lang="it-IT" b="1" i="1" dirty="0" smtClean="0"/>
              <a:t> </a:t>
            </a:r>
            <a:r>
              <a:rPr lang="it-IT" b="1" i="1" dirty="0" err="1" smtClean="0"/>
              <a:t>low</a:t>
            </a:r>
            <a:r>
              <a:rPr lang="it-IT" b="1" i="1" dirty="0" smtClean="0"/>
              <a:t> </a:t>
            </a:r>
            <a:r>
              <a:rPr lang="it-IT" b="1" i="1" dirty="0" err="1" smtClean="0"/>
              <a:t>energy</a:t>
            </a:r>
            <a:r>
              <a:rPr lang="it-IT" b="1" i="1" dirty="0" smtClean="0"/>
              <a:t>)</a:t>
            </a:r>
            <a:endParaRPr lang="it-IT" b="1" i="1" dirty="0"/>
          </a:p>
        </p:txBody>
      </p:sp>
      <p:graphicFrame>
        <p:nvGraphicFramePr>
          <p:cNvPr id="37" name="Oggetto 36"/>
          <p:cNvGraphicFramePr>
            <a:graphicFrameLocks noChangeAspect="1"/>
          </p:cNvGraphicFramePr>
          <p:nvPr>
            <p:extLst/>
          </p:nvPr>
        </p:nvGraphicFramePr>
        <p:xfrm>
          <a:off x="552133" y="5887778"/>
          <a:ext cx="388937" cy="388937"/>
        </p:xfrm>
        <a:graphic>
          <a:graphicData uri="http://schemas.openxmlformats.org/presentationml/2006/ole">
            <mc:AlternateContent xmlns:mc="http://schemas.openxmlformats.org/markup-compatibility/2006">
              <mc:Choice xmlns:v="urn:schemas-microsoft-com:vml" Requires="v">
                <p:oleObj spid="_x0000_s239801" name="Equazione" r:id="rId17" imgW="253800" imgH="253800" progId="Equation.3">
                  <p:embed/>
                </p:oleObj>
              </mc:Choice>
              <mc:Fallback>
                <p:oleObj name="Equazione" r:id="rId17" imgW="253800" imgH="253800" progId="Equation.3">
                  <p:embed/>
                  <p:pic>
                    <p:nvPicPr>
                      <p:cNvPr id="37" name="Oggetto 36"/>
                      <p:cNvPicPr>
                        <a:picLocks noChangeAspect="1" noChangeArrowheads="1"/>
                      </p:cNvPicPr>
                      <p:nvPr/>
                    </p:nvPicPr>
                    <p:blipFill>
                      <a:blip r:embed="rId18"/>
                      <a:srcRect/>
                      <a:stretch>
                        <a:fillRect/>
                      </a:stretch>
                    </p:blipFill>
                    <p:spPr bwMode="auto">
                      <a:xfrm>
                        <a:off x="552133" y="5887778"/>
                        <a:ext cx="388937" cy="388937"/>
                      </a:xfrm>
                      <a:prstGeom prst="rect">
                        <a:avLst/>
                      </a:prstGeom>
                      <a:noFill/>
                      <a:ln>
                        <a:noFill/>
                      </a:ln>
                    </p:spPr>
                  </p:pic>
                </p:oleObj>
              </mc:Fallback>
            </mc:AlternateContent>
          </a:graphicData>
        </a:graphic>
      </p:graphicFrame>
      <p:sp>
        <p:nvSpPr>
          <p:cNvPr id="4" name="Rettangolo 3"/>
          <p:cNvSpPr/>
          <p:nvPr/>
        </p:nvSpPr>
        <p:spPr>
          <a:xfrm>
            <a:off x="6765907" y="4331828"/>
            <a:ext cx="2186866" cy="2031325"/>
          </a:xfrm>
          <a:prstGeom prst="rect">
            <a:avLst/>
          </a:prstGeom>
        </p:spPr>
        <p:txBody>
          <a:bodyPr wrap="square">
            <a:spAutoFit/>
          </a:bodyPr>
          <a:lstStyle/>
          <a:p>
            <a:pPr marL="285750" indent="-285750" algn="just">
              <a:buFont typeface="Symbol" panose="05050102010706020507" pitchFamily="18" charset="2"/>
              <a:buChar char="Þ"/>
            </a:pPr>
            <a:r>
              <a:rPr lang="en-US" sz="1400" dirty="0" smtClean="0">
                <a:sym typeface="Symbol"/>
              </a:rPr>
              <a:t>The angular frequency is simply: </a:t>
            </a:r>
            <a:r>
              <a:rPr lang="en-US" sz="1400" dirty="0" smtClean="0">
                <a:sym typeface="Symbol" panose="05050102010706020507" pitchFamily="18" charset="2"/>
              </a:rPr>
              <a:t></a:t>
            </a:r>
            <a:r>
              <a:rPr lang="en-US" sz="1400" baseline="-25000" dirty="0" smtClean="0">
                <a:sym typeface="Symbol" panose="05050102010706020507" pitchFamily="18" charset="2"/>
              </a:rPr>
              <a:t>T</a:t>
            </a:r>
            <a:r>
              <a:rPr lang="en-US" sz="1400" dirty="0" smtClean="0">
                <a:sym typeface="Symbol" panose="05050102010706020507" pitchFamily="18" charset="2"/>
              </a:rPr>
              <a:t>= </a:t>
            </a:r>
            <a:r>
              <a:rPr lang="en-US" sz="1400" baseline="-25000" dirty="0" err="1" smtClean="0">
                <a:sym typeface="Symbol" panose="05050102010706020507" pitchFamily="18" charset="2"/>
              </a:rPr>
              <a:t>s</a:t>
            </a:r>
            <a:r>
              <a:rPr lang="en-US" sz="1400" dirty="0" err="1" smtClean="0">
                <a:sym typeface="Symbol" panose="05050102010706020507" pitchFamily="18" charset="2"/>
              </a:rPr>
              <a:t></a:t>
            </a:r>
            <a:r>
              <a:rPr lang="en-US" sz="1400" baseline="-25000" dirty="0" err="1" smtClean="0">
                <a:sym typeface="Symbol" panose="05050102010706020507" pitchFamily="18" charset="2"/>
              </a:rPr>
              <a:t>s</a:t>
            </a:r>
            <a:r>
              <a:rPr lang="en-US" sz="1400" dirty="0" err="1" smtClean="0">
                <a:sym typeface="Symbol" panose="05050102010706020507" pitchFamily="18" charset="2"/>
              </a:rPr>
              <a:t>c</a:t>
            </a:r>
            <a:r>
              <a:rPr lang="en-US" sz="1400" dirty="0" smtClean="0">
                <a:sym typeface="Symbol" panose="05050102010706020507" pitchFamily="18" charset="2"/>
              </a:rPr>
              <a:t>;</a:t>
            </a:r>
          </a:p>
          <a:p>
            <a:pPr marL="285750" indent="-285750" algn="just">
              <a:buFont typeface="Symbol" panose="05050102010706020507" pitchFamily="18" charset="2"/>
              <a:buChar char="Þ"/>
            </a:pPr>
            <a:endParaRPr lang="en-US" sz="1400" dirty="0">
              <a:sym typeface="Symbol" panose="05050102010706020507" pitchFamily="18" charset="2"/>
            </a:endParaRPr>
          </a:p>
          <a:p>
            <a:pPr marL="285750" indent="-285750" algn="just">
              <a:buFont typeface="Symbol" panose="05050102010706020507" pitchFamily="18" charset="2"/>
              <a:buChar char="Þ"/>
            </a:pPr>
            <a:r>
              <a:rPr lang="en-US" sz="1400" b="1" dirty="0" smtClean="0">
                <a:sym typeface="Symbol" panose="05050102010706020507" pitchFamily="18" charset="2"/>
              </a:rPr>
              <a:t>The angular frequency scale with 1/</a:t>
            </a:r>
            <a:r>
              <a:rPr lang="en-US" sz="1400" b="1" baseline="30000" dirty="0" smtClean="0">
                <a:sym typeface="Symbol" panose="05050102010706020507" pitchFamily="18" charset="2"/>
              </a:rPr>
              <a:t>3/2</a:t>
            </a:r>
            <a:r>
              <a:rPr lang="en-US" sz="1400" b="1" dirty="0" smtClean="0">
                <a:sym typeface="Symbol" panose="05050102010706020507" pitchFamily="18" charset="2"/>
              </a:rPr>
              <a:t> </a:t>
            </a:r>
            <a:r>
              <a:rPr lang="en-US" sz="1400" dirty="0" smtClean="0">
                <a:sym typeface="Symbol" panose="05050102010706020507" pitchFamily="18" charset="2"/>
              </a:rPr>
              <a:t>that means that for ultra relativistic electrons shrinks to 0 (the beam is frozen)</a:t>
            </a:r>
            <a:endParaRPr lang="en-US" sz="1400" baseline="30000" dirty="0"/>
          </a:p>
        </p:txBody>
      </p:sp>
    </p:spTree>
    <p:extLst>
      <p:ext uri="{BB962C8B-B14F-4D97-AF65-F5344CB8AC3E}">
        <p14:creationId xmlns:p14="http://schemas.microsoft.com/office/powerpoint/2010/main" val="1924235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fade">
                                      <p:cBhvr>
                                        <p:cTn id="24" dur="500"/>
                                        <p:tgtEl>
                                          <p:spTgt spid="11"/>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500"/>
                                        <p:tgtEl>
                                          <p:spTgt spid="30"/>
                                        </p:tgtEl>
                                      </p:cBhvr>
                                    </p:animEffect>
                                  </p:childTnLst>
                                </p:cTn>
                              </p:par>
                              <p:par>
                                <p:cTn id="31" presetID="10" presetClass="entr" presetSubtype="0" fill="hold" nodeType="withEffect">
                                  <p:stCondLst>
                                    <p:cond delay="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61"/>
                                        </p:tgtEl>
                                        <p:attrNameLst>
                                          <p:attrName>style.visibility</p:attrName>
                                        </p:attrNameLst>
                                      </p:cBhvr>
                                      <p:to>
                                        <p:strVal val="visible"/>
                                      </p:to>
                                    </p:set>
                                    <p:animEffect transition="in" filter="fade">
                                      <p:cBhvr>
                                        <p:cTn id="41" dur="500"/>
                                        <p:tgtEl>
                                          <p:spTgt spid="6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2"/>
                                        </p:tgtEl>
                                        <p:attrNameLst>
                                          <p:attrName>style.visibility</p:attrName>
                                        </p:attrNameLst>
                                      </p:cBhvr>
                                      <p:to>
                                        <p:strVal val="visible"/>
                                      </p:to>
                                    </p:set>
                                    <p:animEffect transition="in" filter="fade">
                                      <p:cBhvr>
                                        <p:cTn id="44" dur="500"/>
                                        <p:tgtEl>
                                          <p:spTgt spid="32"/>
                                        </p:tgtEl>
                                      </p:cBhvr>
                                    </p:animEffect>
                                  </p:childTnLst>
                                </p:cTn>
                              </p:par>
                              <p:par>
                                <p:cTn id="45" presetID="10" presetClass="entr" presetSubtype="0" fill="hold" nodeType="with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fade">
                                      <p:cBhvr>
                                        <p:cTn id="47" dur="500"/>
                                        <p:tgtEl>
                                          <p:spTgt spid="33"/>
                                        </p:tgtEl>
                                      </p:cBhvr>
                                    </p:animEffect>
                                  </p:childTnLst>
                                </p:cTn>
                              </p:par>
                              <p:par>
                                <p:cTn id="48" presetID="10" presetClass="entr" presetSubtype="0" fill="hold" nodeType="with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fade">
                                      <p:cBhvr>
                                        <p:cTn id="56" dur="500"/>
                                        <p:tgtEl>
                                          <p:spTgt spid="47"/>
                                        </p:tgtEl>
                                      </p:cBhvr>
                                    </p:animEffect>
                                  </p:childTnLst>
                                </p:cTn>
                              </p:par>
                              <p:par>
                                <p:cTn id="57" presetID="10" presetClass="entr" presetSubtype="0" fill="hold" nodeType="with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fade">
                                      <p:cBhvr>
                                        <p:cTn id="59" dur="500"/>
                                        <p:tgtEl>
                                          <p:spTgt spid="48"/>
                                        </p:tgtEl>
                                      </p:cBhvr>
                                    </p:animEffect>
                                  </p:childTnLst>
                                </p:cTn>
                              </p:par>
                              <p:par>
                                <p:cTn id="60" presetID="10" presetClass="entr" presetSubtype="0" fill="hold" nodeType="withEffect">
                                  <p:stCondLst>
                                    <p:cond delay="0"/>
                                  </p:stCondLst>
                                  <p:childTnLst>
                                    <p:set>
                                      <p:cBhvr>
                                        <p:cTn id="61" dur="1" fill="hold">
                                          <p:stCondLst>
                                            <p:cond delay="0"/>
                                          </p:stCondLst>
                                        </p:cTn>
                                        <p:tgtEl>
                                          <p:spTgt spid="50"/>
                                        </p:tgtEl>
                                        <p:attrNameLst>
                                          <p:attrName>style.visibility</p:attrName>
                                        </p:attrNameLst>
                                      </p:cBhvr>
                                      <p:to>
                                        <p:strVal val="visible"/>
                                      </p:to>
                                    </p:set>
                                    <p:animEffect transition="in" filter="fade">
                                      <p:cBhvr>
                                        <p:cTn id="62" dur="500"/>
                                        <p:tgtEl>
                                          <p:spTgt spid="50"/>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fade">
                                      <p:cBhvr>
                                        <p:cTn id="65" dur="500"/>
                                        <p:tgtEl>
                                          <p:spTgt spid="51"/>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fade">
                                      <p:cBhvr>
                                        <p:cTn id="68" dur="500"/>
                                        <p:tgtEl>
                                          <p:spTgt spid="52"/>
                                        </p:tgtEl>
                                      </p:cBhvr>
                                    </p:animEffect>
                                  </p:childTnLst>
                                </p:cTn>
                              </p:par>
                              <p:par>
                                <p:cTn id="69" presetID="10" presetClass="entr" presetSubtype="0" fill="hold" nodeType="withEffect">
                                  <p:stCondLst>
                                    <p:cond delay="0"/>
                                  </p:stCondLst>
                                  <p:childTnLst>
                                    <p:set>
                                      <p:cBhvr>
                                        <p:cTn id="70" dur="1" fill="hold">
                                          <p:stCondLst>
                                            <p:cond delay="0"/>
                                          </p:stCondLst>
                                        </p:cTn>
                                        <p:tgtEl>
                                          <p:spTgt spid="53"/>
                                        </p:tgtEl>
                                        <p:attrNameLst>
                                          <p:attrName>style.visibility</p:attrName>
                                        </p:attrNameLst>
                                      </p:cBhvr>
                                      <p:to>
                                        <p:strVal val="visible"/>
                                      </p:to>
                                    </p:set>
                                    <p:animEffect transition="in" filter="fade">
                                      <p:cBhvr>
                                        <p:cTn id="71" dur="500"/>
                                        <p:tgtEl>
                                          <p:spTgt spid="53"/>
                                        </p:tgtEl>
                                      </p:cBhvr>
                                    </p:animEffect>
                                  </p:childTnLst>
                                </p:cTn>
                              </p:par>
                              <p:par>
                                <p:cTn id="72" presetID="10" presetClass="entr" presetSubtype="0" fill="hold" nodeType="withEffect">
                                  <p:stCondLst>
                                    <p:cond delay="0"/>
                                  </p:stCondLst>
                                  <p:childTnLst>
                                    <p:set>
                                      <p:cBhvr>
                                        <p:cTn id="73" dur="1" fill="hold">
                                          <p:stCondLst>
                                            <p:cond delay="0"/>
                                          </p:stCondLst>
                                        </p:cTn>
                                        <p:tgtEl>
                                          <p:spTgt spid="54"/>
                                        </p:tgtEl>
                                        <p:attrNameLst>
                                          <p:attrName>style.visibility</p:attrName>
                                        </p:attrNameLst>
                                      </p:cBhvr>
                                      <p:to>
                                        <p:strVal val="visible"/>
                                      </p:to>
                                    </p:set>
                                    <p:animEffect transition="in" filter="fade">
                                      <p:cBhvr>
                                        <p:cTn id="74" dur="500"/>
                                        <p:tgtEl>
                                          <p:spTgt spid="54"/>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Effect transition="in" filter="fade">
                                      <p:cBhvr>
                                        <p:cTn id="77" dur="500"/>
                                        <p:tgtEl>
                                          <p:spTgt spid="55"/>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56"/>
                                        </p:tgtEl>
                                        <p:attrNameLst>
                                          <p:attrName>style.visibility</p:attrName>
                                        </p:attrNameLst>
                                      </p:cBhvr>
                                      <p:to>
                                        <p:strVal val="visible"/>
                                      </p:to>
                                    </p:set>
                                    <p:animEffect transition="in" filter="fade">
                                      <p:cBhvr>
                                        <p:cTn id="80" dur="500"/>
                                        <p:tgtEl>
                                          <p:spTgt spid="56"/>
                                        </p:tgtEl>
                                      </p:cBhvr>
                                    </p:animEffect>
                                  </p:childTnLst>
                                </p:cTn>
                              </p:par>
                              <p:par>
                                <p:cTn id="81" presetID="10" presetClass="entr" presetSubtype="0" fill="hold" nodeType="withEffect">
                                  <p:stCondLst>
                                    <p:cond delay="0"/>
                                  </p:stCondLst>
                                  <p:childTnLst>
                                    <p:set>
                                      <p:cBhvr>
                                        <p:cTn id="82" dur="1" fill="hold">
                                          <p:stCondLst>
                                            <p:cond delay="0"/>
                                          </p:stCondLst>
                                        </p:cTn>
                                        <p:tgtEl>
                                          <p:spTgt spid="57"/>
                                        </p:tgtEl>
                                        <p:attrNameLst>
                                          <p:attrName>style.visibility</p:attrName>
                                        </p:attrNameLst>
                                      </p:cBhvr>
                                      <p:to>
                                        <p:strVal val="visible"/>
                                      </p:to>
                                    </p:set>
                                    <p:animEffect transition="in" filter="fade">
                                      <p:cBhvr>
                                        <p:cTn id="83" dur="500"/>
                                        <p:tgtEl>
                                          <p:spTgt spid="5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fade">
                                      <p:cBhvr>
                                        <p:cTn id="86" dur="500"/>
                                        <p:tgtEl>
                                          <p:spTgt spid="58"/>
                                        </p:tgtEl>
                                      </p:cBhvr>
                                    </p:animEffect>
                                  </p:childTnLst>
                                </p:cTn>
                              </p:par>
                              <p:par>
                                <p:cTn id="87" presetID="10" presetClass="entr" presetSubtype="0" fill="hold" nodeType="with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fade">
                                      <p:cBhvr>
                                        <p:cTn id="89" dur="500"/>
                                        <p:tgtEl>
                                          <p:spTgt spid="37"/>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62"/>
                                        </p:tgtEl>
                                        <p:attrNameLst>
                                          <p:attrName>style.visibility</p:attrName>
                                        </p:attrNameLst>
                                      </p:cBhvr>
                                      <p:to>
                                        <p:strVal val="visible"/>
                                      </p:to>
                                    </p:set>
                                    <p:animEffect transition="in" filter="fade">
                                      <p:cBhvr>
                                        <p:cTn id="94" dur="500"/>
                                        <p:tgtEl>
                                          <p:spTgt spid="62"/>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0"/>
                                        </p:tgtEl>
                                        <p:attrNameLst>
                                          <p:attrName>style.visibility</p:attrName>
                                        </p:attrNameLst>
                                      </p:cBhvr>
                                      <p:to>
                                        <p:strVal val="visible"/>
                                      </p:to>
                                    </p:set>
                                    <p:animEffect transition="in" filter="fade">
                                      <p:cBhvr>
                                        <p:cTn id="97" dur="500"/>
                                        <p:tgtEl>
                                          <p:spTgt spid="60"/>
                                        </p:tgtEl>
                                      </p:cBhvr>
                                    </p:animEffect>
                                  </p:childTnLst>
                                </p:cTn>
                              </p:par>
                              <p:par>
                                <p:cTn id="98" presetID="10" presetClass="entr" presetSubtype="0" fill="hold" nodeType="withEffect">
                                  <p:stCondLst>
                                    <p:cond delay="0"/>
                                  </p:stCondLst>
                                  <p:childTnLst>
                                    <p:set>
                                      <p:cBhvr>
                                        <p:cTn id="99" dur="1" fill="hold">
                                          <p:stCondLst>
                                            <p:cond delay="0"/>
                                          </p:stCondLst>
                                        </p:cTn>
                                        <p:tgtEl>
                                          <p:spTgt spid="77"/>
                                        </p:tgtEl>
                                        <p:attrNameLst>
                                          <p:attrName>style.visibility</p:attrName>
                                        </p:attrNameLst>
                                      </p:cBhvr>
                                      <p:to>
                                        <p:strVal val="visible"/>
                                      </p:to>
                                    </p:set>
                                    <p:animEffect transition="in" filter="fade">
                                      <p:cBhvr>
                                        <p:cTn id="100" dur="500"/>
                                        <p:tgtEl>
                                          <p:spTgt spid="77"/>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500"/>
                                        <p:tgtEl>
                                          <p:spTgt spid="34"/>
                                        </p:tgtEl>
                                      </p:cBhvr>
                                    </p:animEffect>
                                  </p:childTnLst>
                                </p:cTn>
                              </p:par>
                            </p:childTnLst>
                          </p:cTn>
                        </p:par>
                      </p:childTnLst>
                    </p:cTn>
                  </p:par>
                  <p:par>
                    <p:cTn id="104" fill="hold">
                      <p:stCondLst>
                        <p:cond delay="indefinite"/>
                      </p:stCondLst>
                      <p:childTnLst>
                        <p:par>
                          <p:cTn id="105" fill="hold">
                            <p:stCondLst>
                              <p:cond delay="0"/>
                            </p:stCondLst>
                            <p:childTnLst>
                              <p:par>
                                <p:cTn id="106" presetID="10" presetClass="entr" presetSubtype="0" fill="hold" grpId="0" nodeType="clickEffect">
                                  <p:stCondLst>
                                    <p:cond delay="0"/>
                                  </p:stCondLst>
                                  <p:childTnLst>
                                    <p:set>
                                      <p:cBhvr>
                                        <p:cTn id="107" dur="1" fill="hold">
                                          <p:stCondLst>
                                            <p:cond delay="0"/>
                                          </p:stCondLst>
                                        </p:cTn>
                                        <p:tgtEl>
                                          <p:spTgt spid="4"/>
                                        </p:tgtEl>
                                        <p:attrNameLst>
                                          <p:attrName>style.visibility</p:attrName>
                                        </p:attrNameLst>
                                      </p:cBhvr>
                                      <p:to>
                                        <p:strVal val="visible"/>
                                      </p:to>
                                    </p:set>
                                    <p:animEffect transition="in" filter="fade">
                                      <p:cBhvr>
                                        <p:cTn id="10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27" grpId="0" animBg="1"/>
      <p:bldP spid="30" grpId="0" animBg="1"/>
      <p:bldP spid="31" grpId="0"/>
      <p:bldP spid="32" grpId="0"/>
      <p:bldP spid="47" grpId="0" animBg="1"/>
      <p:bldP spid="51" grpId="0"/>
      <p:bldP spid="52" grpId="0"/>
      <p:bldP spid="55" grpId="0"/>
      <p:bldP spid="56" grpId="0"/>
      <p:bldP spid="58" grpId="0" animBg="1"/>
      <p:bldP spid="60" grpId="0"/>
      <p:bldP spid="61" grpId="0" animBg="1"/>
      <p:bldP spid="62" grpId="0" animBg="1"/>
      <p:bldP spid="34" grpId="0" animBg="1"/>
      <p:bldP spid="4"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051"/>
          <p:cNvSpPr txBox="1">
            <a:spLocks noChangeArrowheads="1"/>
          </p:cNvSpPr>
          <p:nvPr/>
        </p:nvSpPr>
        <p:spPr bwMode="auto">
          <a:xfrm>
            <a:off x="-1" y="824972"/>
            <a:ext cx="652155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just">
              <a:spcBef>
                <a:spcPct val="50000"/>
              </a:spcBef>
            </a:pPr>
            <a:r>
              <a:rPr lang="en-US" sz="1600" dirty="0" smtClean="0"/>
              <a:t>The energy-phase oscillations can be drawn in the </a:t>
            </a:r>
            <a:r>
              <a:rPr lang="en-US" sz="1600" b="1" dirty="0" smtClean="0"/>
              <a:t>longitudinal phase space</a:t>
            </a:r>
            <a:r>
              <a:rPr lang="en-US" sz="1600" dirty="0"/>
              <a:t>:</a:t>
            </a:r>
            <a:endParaRPr lang="fr-FR" sz="1600" dirty="0"/>
          </a:p>
        </p:txBody>
      </p:sp>
      <p:graphicFrame>
        <p:nvGraphicFramePr>
          <p:cNvPr id="5" name="Oggetto 4"/>
          <p:cNvGraphicFramePr>
            <a:graphicFrameLocks noChangeAspect="1"/>
          </p:cNvGraphicFramePr>
          <p:nvPr>
            <p:extLst>
              <p:ext uri="{D42A27DB-BD31-4B8C-83A1-F6EECF244321}">
                <p14:modId xmlns:p14="http://schemas.microsoft.com/office/powerpoint/2010/main" val="742979562"/>
              </p:ext>
            </p:extLst>
          </p:nvPr>
        </p:nvGraphicFramePr>
        <p:xfrm>
          <a:off x="63500" y="1280746"/>
          <a:ext cx="1508125" cy="687387"/>
        </p:xfrm>
        <a:graphic>
          <a:graphicData uri="http://schemas.openxmlformats.org/presentationml/2006/ole">
            <mc:AlternateContent xmlns:mc="http://schemas.openxmlformats.org/markup-compatibility/2006">
              <mc:Choice xmlns:v="urn:schemas-microsoft-com:vml" Requires="v">
                <p:oleObj spid="_x0000_s216255" name="Equazione" r:id="rId3" imgW="1028520" imgH="507960" progId="Equation.3">
                  <p:embed/>
                </p:oleObj>
              </mc:Choice>
              <mc:Fallback>
                <p:oleObj name="Equazione" r:id="rId3" imgW="1028520" imgH="507960" progId="Equation.3">
                  <p:embed/>
                  <p:pic>
                    <p:nvPicPr>
                      <p:cNvPr id="0" name="Oggetto 7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500" y="1280746"/>
                        <a:ext cx="1508125" cy="68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Line 26"/>
          <p:cNvSpPr>
            <a:spLocks noChangeShapeType="1"/>
          </p:cNvSpPr>
          <p:nvPr/>
        </p:nvSpPr>
        <p:spPr bwMode="auto">
          <a:xfrm flipV="1">
            <a:off x="6510269" y="1180199"/>
            <a:ext cx="0" cy="1963386"/>
          </a:xfrm>
          <a:prstGeom prst="line">
            <a:avLst/>
          </a:prstGeom>
          <a:noFill/>
          <a:ln w="28575">
            <a:solidFill>
              <a:schemeClr val="accent1"/>
            </a:solidFill>
            <a:round/>
            <a:headEnd/>
            <a:tailEnd type="triangle" w="med" len="med"/>
          </a:ln>
          <a:effectLst/>
        </p:spPr>
        <p:txBody>
          <a:bodyPr/>
          <a:lstStyle/>
          <a:p>
            <a:endParaRPr lang="en-US"/>
          </a:p>
        </p:txBody>
      </p:sp>
      <p:sp>
        <p:nvSpPr>
          <p:cNvPr id="8" name="Line 27"/>
          <p:cNvSpPr>
            <a:spLocks noChangeShapeType="1"/>
          </p:cNvSpPr>
          <p:nvPr/>
        </p:nvSpPr>
        <p:spPr bwMode="auto">
          <a:xfrm>
            <a:off x="5108286" y="2205147"/>
            <a:ext cx="3305149" cy="0"/>
          </a:xfrm>
          <a:prstGeom prst="line">
            <a:avLst/>
          </a:prstGeom>
          <a:noFill/>
          <a:ln w="28575">
            <a:solidFill>
              <a:schemeClr val="accent1"/>
            </a:solidFill>
            <a:round/>
            <a:headEnd/>
            <a:tailEnd type="triangle" w="med" len="med"/>
          </a:ln>
          <a:effectLst/>
        </p:spPr>
        <p:txBody>
          <a:bodyPr/>
          <a:lstStyle/>
          <a:p>
            <a:endParaRPr lang="en-US"/>
          </a:p>
        </p:txBody>
      </p:sp>
      <p:sp>
        <p:nvSpPr>
          <p:cNvPr id="10" name="Text Box 29"/>
          <p:cNvSpPr txBox="1">
            <a:spLocks noChangeArrowheads="1"/>
          </p:cNvSpPr>
          <p:nvPr/>
        </p:nvSpPr>
        <p:spPr bwMode="auto">
          <a:xfrm>
            <a:off x="6212052" y="1033621"/>
            <a:ext cx="485727" cy="434428"/>
          </a:xfrm>
          <a:prstGeom prst="rect">
            <a:avLst/>
          </a:prstGeom>
          <a:noFill/>
          <a:ln w="9525">
            <a:noFill/>
            <a:miter lim="800000"/>
            <a:headEnd/>
            <a:tailEnd/>
          </a:ln>
          <a:effectLst/>
        </p:spPr>
        <p:txBody>
          <a:bodyPr wrap="none">
            <a:spAutoFit/>
          </a:bodyPr>
          <a:lstStyle/>
          <a:p>
            <a:r>
              <a:rPr lang="en-US" dirty="0" smtClean="0"/>
              <a:t>w</a:t>
            </a:r>
            <a:endParaRPr lang="en-US" dirty="0"/>
          </a:p>
        </p:txBody>
      </p:sp>
      <p:sp>
        <p:nvSpPr>
          <p:cNvPr id="11" name="Text Box 30"/>
          <p:cNvSpPr txBox="1">
            <a:spLocks noChangeArrowheads="1"/>
          </p:cNvSpPr>
          <p:nvPr/>
        </p:nvSpPr>
        <p:spPr bwMode="auto">
          <a:xfrm>
            <a:off x="8080144" y="2146681"/>
            <a:ext cx="448194" cy="434427"/>
          </a:xfrm>
          <a:prstGeom prst="rect">
            <a:avLst/>
          </a:prstGeom>
          <a:noFill/>
          <a:ln w="9525">
            <a:noFill/>
            <a:miter lim="800000"/>
            <a:headEnd/>
            <a:tailEnd/>
          </a:ln>
          <a:effectLst/>
        </p:spPr>
        <p:txBody>
          <a:bodyPr wrap="none">
            <a:spAutoFit/>
          </a:bodyPr>
          <a:lstStyle/>
          <a:p>
            <a:r>
              <a:rPr lang="en-US" dirty="0" smtClean="0">
                <a:sym typeface="Symbol" pitchFamily="18" charset="2"/>
              </a:rPr>
              <a:t></a:t>
            </a:r>
            <a:endParaRPr lang="en-US" dirty="0">
              <a:sym typeface="Symbol" pitchFamily="18" charset="2"/>
            </a:endParaRPr>
          </a:p>
        </p:txBody>
      </p:sp>
      <p:graphicFrame>
        <p:nvGraphicFramePr>
          <p:cNvPr id="13" name="Object 33"/>
          <p:cNvGraphicFramePr>
            <a:graphicFrameLocks noChangeAspect="1"/>
          </p:cNvGraphicFramePr>
          <p:nvPr>
            <p:extLst>
              <p:ext uri="{D42A27DB-BD31-4B8C-83A1-F6EECF244321}">
                <p14:modId xmlns:p14="http://schemas.microsoft.com/office/powerpoint/2010/main" val="1872696138"/>
              </p:ext>
            </p:extLst>
          </p:nvPr>
        </p:nvGraphicFramePr>
        <p:xfrm>
          <a:off x="7311719" y="2803190"/>
          <a:ext cx="275980" cy="364844"/>
        </p:xfrm>
        <a:graphic>
          <a:graphicData uri="http://schemas.openxmlformats.org/presentationml/2006/ole">
            <mc:AlternateContent xmlns:mc="http://schemas.openxmlformats.org/markup-compatibility/2006">
              <mc:Choice xmlns:v="urn:schemas-microsoft-com:vml" Requires="v">
                <p:oleObj spid="_x0000_s216256" name="Equation" r:id="rId5" imgW="139680" imgH="215640" progId="Equation.3">
                  <p:embed/>
                </p:oleObj>
              </mc:Choice>
              <mc:Fallback>
                <p:oleObj name="Equation" r:id="rId5" imgW="139680" imgH="21564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11719" y="2803190"/>
                        <a:ext cx="275980" cy="364844"/>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4" name="Object 34"/>
          <p:cNvGraphicFramePr>
            <a:graphicFrameLocks noChangeAspect="1"/>
          </p:cNvGraphicFramePr>
          <p:nvPr>
            <p:extLst>
              <p:ext uri="{D42A27DB-BD31-4B8C-83A1-F6EECF244321}">
                <p14:modId xmlns:p14="http://schemas.microsoft.com/office/powerpoint/2010/main" val="2919682807"/>
              </p:ext>
            </p:extLst>
          </p:nvPr>
        </p:nvGraphicFramePr>
        <p:xfrm>
          <a:off x="5406345" y="1517484"/>
          <a:ext cx="302476" cy="300902"/>
        </p:xfrm>
        <a:graphic>
          <a:graphicData uri="http://schemas.openxmlformats.org/presentationml/2006/ole">
            <mc:AlternateContent xmlns:mc="http://schemas.openxmlformats.org/markup-compatibility/2006">
              <mc:Choice xmlns:v="urn:schemas-microsoft-com:vml" Requires="v">
                <p:oleObj spid="_x0000_s216257" name="Equation" r:id="rId7" imgW="152280" imgH="177480" progId="Equation.3">
                  <p:embed/>
                </p:oleObj>
              </mc:Choice>
              <mc:Fallback>
                <p:oleObj name="Equation" r:id="rId7" imgW="152280" imgH="17748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406345" y="1517484"/>
                        <a:ext cx="302476" cy="30090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5" name="Line 35"/>
          <p:cNvSpPr>
            <a:spLocks noChangeShapeType="1"/>
          </p:cNvSpPr>
          <p:nvPr/>
        </p:nvSpPr>
        <p:spPr bwMode="auto">
          <a:xfrm>
            <a:off x="7411072" y="2205147"/>
            <a:ext cx="0" cy="598043"/>
          </a:xfrm>
          <a:prstGeom prst="line">
            <a:avLst/>
          </a:prstGeom>
          <a:noFill/>
          <a:ln w="25400">
            <a:solidFill>
              <a:schemeClr val="tx1"/>
            </a:solidFill>
            <a:prstDash val="dash"/>
            <a:round/>
            <a:headEnd/>
            <a:tailEnd/>
          </a:ln>
          <a:effectLst/>
        </p:spPr>
        <p:txBody>
          <a:bodyPr/>
          <a:lstStyle/>
          <a:p>
            <a:endParaRPr lang="en-US"/>
          </a:p>
        </p:txBody>
      </p:sp>
      <p:sp>
        <p:nvSpPr>
          <p:cNvPr id="16" name="Line 36"/>
          <p:cNvSpPr>
            <a:spLocks noChangeShapeType="1"/>
          </p:cNvSpPr>
          <p:nvPr/>
        </p:nvSpPr>
        <p:spPr bwMode="auto">
          <a:xfrm>
            <a:off x="5708821" y="1655824"/>
            <a:ext cx="801448" cy="0"/>
          </a:xfrm>
          <a:prstGeom prst="line">
            <a:avLst/>
          </a:prstGeom>
          <a:noFill/>
          <a:ln w="25400">
            <a:solidFill>
              <a:schemeClr val="tx1"/>
            </a:solidFill>
            <a:prstDash val="dash"/>
            <a:round/>
            <a:headEnd/>
            <a:tailEnd/>
          </a:ln>
          <a:effectLst/>
        </p:spPr>
        <p:txBody>
          <a:bodyPr/>
          <a:lstStyle/>
          <a:p>
            <a:endParaRPr lang="en-US"/>
          </a:p>
        </p:txBody>
      </p:sp>
      <p:sp>
        <p:nvSpPr>
          <p:cNvPr id="18" name="Ovale 17"/>
          <p:cNvSpPr/>
          <p:nvPr/>
        </p:nvSpPr>
        <p:spPr>
          <a:xfrm>
            <a:off x="6414190" y="2109607"/>
            <a:ext cx="192157" cy="19108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co 18"/>
          <p:cNvSpPr/>
          <p:nvPr/>
        </p:nvSpPr>
        <p:spPr>
          <a:xfrm>
            <a:off x="5609464" y="1655824"/>
            <a:ext cx="1805631" cy="1068131"/>
          </a:xfrm>
          <a:prstGeom prst="arc">
            <a:avLst>
              <a:gd name="adj1" fmla="val 18364584"/>
              <a:gd name="adj2" fmla="val 18343745"/>
            </a:avLst>
          </a:prstGeom>
          <a:ln w="28575">
            <a:solidFill>
              <a:srgbClr val="00B050"/>
            </a:solidFill>
            <a:headEnd type="arrow"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Ovale 19"/>
          <p:cNvSpPr/>
          <p:nvPr/>
        </p:nvSpPr>
        <p:spPr>
          <a:xfrm>
            <a:off x="7343085" y="2136775"/>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7334289" y="2133137"/>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 Box 38"/>
          <p:cNvSpPr txBox="1">
            <a:spLocks noChangeArrowheads="1"/>
          </p:cNvSpPr>
          <p:nvPr/>
        </p:nvSpPr>
        <p:spPr bwMode="auto">
          <a:xfrm>
            <a:off x="-8120" y="2410000"/>
            <a:ext cx="3812098" cy="3970318"/>
          </a:xfrm>
          <a:prstGeom prst="rect">
            <a:avLst/>
          </a:prstGeom>
          <a:noFill/>
          <a:ln w="9525">
            <a:noFill/>
            <a:miter lim="800000"/>
            <a:headEnd/>
            <a:tailEnd/>
          </a:ln>
          <a:effectLst/>
        </p:spPr>
        <p:txBody>
          <a:bodyPr wrap="square">
            <a:spAutoFit/>
          </a:bodyPr>
          <a:lstStyle/>
          <a:p>
            <a:pPr algn="just"/>
            <a:r>
              <a:rPr lang="en-US" sz="1400" dirty="0" smtClean="0">
                <a:sym typeface="Symbol"/>
              </a:rPr>
              <a:t></a:t>
            </a:r>
            <a:r>
              <a:rPr lang="en-US" sz="1400" dirty="0" smtClean="0"/>
              <a:t>The trajectory of a generic particle in the longitudinal phase space is an </a:t>
            </a:r>
            <a:r>
              <a:rPr lang="en-US" sz="1400" b="1" dirty="0" smtClean="0"/>
              <a:t>ellipse</a:t>
            </a:r>
            <a:r>
              <a:rPr lang="en-US" sz="1400" dirty="0" smtClean="0"/>
              <a:t>. </a:t>
            </a:r>
          </a:p>
          <a:p>
            <a:pPr algn="just"/>
            <a:endParaRPr lang="en-US" sz="1400" dirty="0" smtClean="0"/>
          </a:p>
          <a:p>
            <a:pPr algn="just"/>
            <a:endParaRPr lang="en-US" sz="1400" dirty="0"/>
          </a:p>
          <a:p>
            <a:pPr algn="just"/>
            <a:endParaRPr lang="en-US" sz="1400" dirty="0" smtClean="0"/>
          </a:p>
          <a:p>
            <a:pPr algn="just"/>
            <a:r>
              <a:rPr lang="en-US" sz="1400" dirty="0" smtClean="0">
                <a:sym typeface="Symbol"/>
              </a:rPr>
              <a:t></a:t>
            </a:r>
            <a:r>
              <a:rPr lang="en-US" sz="1400" dirty="0" smtClean="0"/>
              <a:t>The </a:t>
            </a:r>
            <a:r>
              <a:rPr lang="en-US" sz="1400" b="1" dirty="0" smtClean="0"/>
              <a:t>maximum energy deviation </a:t>
            </a:r>
            <a:r>
              <a:rPr lang="en-US" sz="1400" dirty="0" smtClean="0"/>
              <a:t>is reached at </a:t>
            </a:r>
            <a:r>
              <a:rPr lang="en-US" sz="1400" dirty="0" smtClean="0">
                <a:sym typeface="Symbol" pitchFamily="18" charset="2"/>
              </a:rPr>
              <a:t></a:t>
            </a:r>
            <a:r>
              <a:rPr lang="en-US" sz="1400" dirty="0" smtClean="0"/>
              <a:t>=0  while the </a:t>
            </a:r>
            <a:r>
              <a:rPr lang="en-US" sz="1400" b="1" dirty="0" smtClean="0"/>
              <a:t>maximum phase excursion </a:t>
            </a:r>
            <a:r>
              <a:rPr lang="en-US" sz="1400" dirty="0" smtClean="0"/>
              <a:t>corresponds to w=0. </a:t>
            </a:r>
          </a:p>
          <a:p>
            <a:pPr algn="just"/>
            <a:endParaRPr lang="en-US" sz="1400" dirty="0" smtClean="0"/>
          </a:p>
          <a:p>
            <a:pPr algn="just"/>
            <a:endParaRPr lang="en-US" sz="1400" dirty="0"/>
          </a:p>
          <a:p>
            <a:pPr algn="just"/>
            <a:endParaRPr lang="en-US" sz="1400" dirty="0"/>
          </a:p>
          <a:p>
            <a:pPr algn="just"/>
            <a:r>
              <a:rPr lang="en-US" sz="1400" dirty="0" smtClean="0">
                <a:sym typeface="Symbol"/>
              </a:rPr>
              <a:t>the bunch occupies an area in the longitudinal phase space called </a:t>
            </a:r>
            <a:r>
              <a:rPr lang="en-US" sz="1400" b="1" dirty="0" smtClean="0">
                <a:sym typeface="Symbol"/>
              </a:rPr>
              <a:t>longitudinal </a:t>
            </a:r>
            <a:r>
              <a:rPr lang="en-US" sz="1400" b="1" dirty="0" err="1" smtClean="0">
                <a:sym typeface="Symbol"/>
              </a:rPr>
              <a:t>emittance</a:t>
            </a:r>
            <a:r>
              <a:rPr lang="en-US" sz="1400" b="1" dirty="0" smtClean="0">
                <a:sym typeface="Symbol"/>
              </a:rPr>
              <a:t> </a:t>
            </a:r>
            <a:r>
              <a:rPr lang="en-US" sz="1400" dirty="0" smtClean="0">
                <a:sym typeface="Symbol"/>
              </a:rPr>
              <a:t>and the projections of the bunch in the energy and phase planes give the </a:t>
            </a:r>
            <a:r>
              <a:rPr lang="en-US" sz="1400" b="1" dirty="0" smtClean="0">
                <a:sym typeface="Symbol"/>
              </a:rPr>
              <a:t>energy spread </a:t>
            </a:r>
            <a:r>
              <a:rPr lang="en-US" sz="1400" dirty="0" smtClean="0">
                <a:sym typeface="Symbol"/>
              </a:rPr>
              <a:t>and the </a:t>
            </a:r>
            <a:r>
              <a:rPr lang="en-US" sz="1400" b="1" dirty="0" smtClean="0">
                <a:sym typeface="Symbol"/>
              </a:rPr>
              <a:t>bunch length</a:t>
            </a:r>
            <a:r>
              <a:rPr lang="en-US" sz="1400" dirty="0" smtClean="0">
                <a:sym typeface="Symbol"/>
              </a:rPr>
              <a:t>.</a:t>
            </a:r>
          </a:p>
          <a:p>
            <a:pPr algn="just"/>
            <a:endParaRPr lang="en-US" sz="1400" dirty="0" smtClean="0">
              <a:sym typeface="Symbol"/>
            </a:endParaRPr>
          </a:p>
          <a:p>
            <a:pPr algn="just"/>
            <a:endParaRPr lang="en-US" sz="1400" dirty="0">
              <a:sym typeface="Symbol"/>
            </a:endParaRPr>
          </a:p>
        </p:txBody>
      </p:sp>
      <p:sp>
        <p:nvSpPr>
          <p:cNvPr id="26" name="Ovale 25"/>
          <p:cNvSpPr/>
          <p:nvPr/>
        </p:nvSpPr>
        <p:spPr>
          <a:xfrm>
            <a:off x="7465850" y="133490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6" name="Connettore 2 35"/>
          <p:cNvCxnSpPr/>
          <p:nvPr/>
        </p:nvCxnSpPr>
        <p:spPr>
          <a:xfrm flipV="1">
            <a:off x="7537860" y="908650"/>
            <a:ext cx="0" cy="100814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flipH="1">
            <a:off x="7022858" y="1412720"/>
            <a:ext cx="1057286" cy="0"/>
          </a:xfrm>
          <a:prstGeom prst="straightConnector1">
            <a:avLst/>
          </a:prstGeom>
          <a:ln>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1" name="CasellaDiTesto 40"/>
          <p:cNvSpPr txBox="1"/>
          <p:nvPr/>
        </p:nvSpPr>
        <p:spPr>
          <a:xfrm>
            <a:off x="7537860" y="602767"/>
            <a:ext cx="1282730" cy="646331"/>
          </a:xfrm>
          <a:prstGeom prst="rect">
            <a:avLst/>
          </a:prstGeom>
          <a:noFill/>
        </p:spPr>
        <p:txBody>
          <a:bodyPr wrap="square" rtlCol="0">
            <a:spAutoFit/>
          </a:bodyPr>
          <a:lstStyle/>
          <a:p>
            <a:pPr algn="just"/>
            <a:r>
              <a:rPr lang="en-US" sz="1200" dirty="0" smtClean="0"/>
              <a:t>Gain energy with respect to the synchronous one</a:t>
            </a:r>
            <a:endParaRPr lang="en-US" sz="1200" dirty="0"/>
          </a:p>
        </p:txBody>
      </p:sp>
      <p:sp>
        <p:nvSpPr>
          <p:cNvPr id="42" name="CasellaDiTesto 41"/>
          <p:cNvSpPr txBox="1"/>
          <p:nvPr/>
        </p:nvSpPr>
        <p:spPr>
          <a:xfrm>
            <a:off x="7555507" y="1587553"/>
            <a:ext cx="884599" cy="461665"/>
          </a:xfrm>
          <a:prstGeom prst="rect">
            <a:avLst/>
          </a:prstGeom>
          <a:noFill/>
        </p:spPr>
        <p:txBody>
          <a:bodyPr wrap="square" rtlCol="0">
            <a:spAutoFit/>
          </a:bodyPr>
          <a:lstStyle/>
          <a:p>
            <a:r>
              <a:rPr lang="en-US" sz="1200" dirty="0" smtClean="0"/>
              <a:t>Loose energy</a:t>
            </a:r>
            <a:endParaRPr lang="en-US" sz="1200" dirty="0"/>
          </a:p>
        </p:txBody>
      </p:sp>
      <p:sp>
        <p:nvSpPr>
          <p:cNvPr id="43" name="CasellaDiTesto 42"/>
          <p:cNvSpPr txBox="1"/>
          <p:nvPr/>
        </p:nvSpPr>
        <p:spPr>
          <a:xfrm>
            <a:off x="8028480" y="1267038"/>
            <a:ext cx="1208029" cy="276999"/>
          </a:xfrm>
          <a:prstGeom prst="rect">
            <a:avLst/>
          </a:prstGeom>
          <a:noFill/>
        </p:spPr>
        <p:txBody>
          <a:bodyPr wrap="square" rtlCol="0">
            <a:spAutoFit/>
          </a:bodyPr>
          <a:lstStyle/>
          <a:p>
            <a:pPr algn="ctr"/>
            <a:r>
              <a:rPr lang="en-US" sz="1200" dirty="0">
                <a:latin typeface="Calibri" pitchFamily="34" charset="0"/>
              </a:rPr>
              <a:t>move </a:t>
            </a:r>
            <a:r>
              <a:rPr lang="en-US" sz="1200" dirty="0" smtClean="0">
                <a:latin typeface="Calibri" pitchFamily="34" charset="0"/>
              </a:rPr>
              <a:t>backward</a:t>
            </a:r>
            <a:endParaRPr lang="en-US" sz="1200" noProof="1">
              <a:latin typeface="Calibri" pitchFamily="34" charset="0"/>
            </a:endParaRPr>
          </a:p>
        </p:txBody>
      </p:sp>
      <p:sp>
        <p:nvSpPr>
          <p:cNvPr id="44" name="CasellaDiTesto 43"/>
          <p:cNvSpPr txBox="1"/>
          <p:nvPr/>
        </p:nvSpPr>
        <p:spPr>
          <a:xfrm>
            <a:off x="6611521" y="958608"/>
            <a:ext cx="861372" cy="461665"/>
          </a:xfrm>
          <a:prstGeom prst="rect">
            <a:avLst/>
          </a:prstGeom>
          <a:noFill/>
        </p:spPr>
        <p:txBody>
          <a:bodyPr wrap="square" rtlCol="0">
            <a:spAutoFit/>
          </a:bodyPr>
          <a:lstStyle/>
          <a:p>
            <a:pPr algn="ctr"/>
            <a:r>
              <a:rPr lang="en-US" sz="1200" dirty="0">
                <a:latin typeface="Calibri" pitchFamily="34" charset="0"/>
              </a:rPr>
              <a:t>move </a:t>
            </a:r>
            <a:r>
              <a:rPr lang="en-US" sz="1200" dirty="0" smtClean="0">
                <a:latin typeface="Calibri" pitchFamily="34" charset="0"/>
              </a:rPr>
              <a:t>forward</a:t>
            </a:r>
            <a:endParaRPr lang="en-US" sz="1200" noProof="1">
              <a:latin typeface="Calibri" pitchFamily="34" charset="0"/>
            </a:endParaRPr>
          </a:p>
        </p:txBody>
      </p:sp>
      <p:sp>
        <p:nvSpPr>
          <p:cNvPr id="48" name="Line 26"/>
          <p:cNvSpPr>
            <a:spLocks noChangeShapeType="1"/>
          </p:cNvSpPr>
          <p:nvPr/>
        </p:nvSpPr>
        <p:spPr bwMode="auto">
          <a:xfrm flipV="1">
            <a:off x="6512279" y="3265864"/>
            <a:ext cx="0" cy="1963386"/>
          </a:xfrm>
          <a:prstGeom prst="line">
            <a:avLst/>
          </a:prstGeom>
          <a:noFill/>
          <a:ln w="28575">
            <a:solidFill>
              <a:schemeClr val="accent1"/>
            </a:solidFill>
            <a:round/>
            <a:headEnd/>
            <a:tailEnd type="triangle" w="med" len="med"/>
          </a:ln>
          <a:effectLst/>
        </p:spPr>
        <p:txBody>
          <a:bodyPr/>
          <a:lstStyle/>
          <a:p>
            <a:endParaRPr lang="en-US"/>
          </a:p>
        </p:txBody>
      </p:sp>
      <p:sp>
        <p:nvSpPr>
          <p:cNvPr id="49" name="Line 27"/>
          <p:cNvSpPr>
            <a:spLocks noChangeShapeType="1"/>
          </p:cNvSpPr>
          <p:nvPr/>
        </p:nvSpPr>
        <p:spPr bwMode="auto">
          <a:xfrm flipV="1">
            <a:off x="5406346" y="4290811"/>
            <a:ext cx="3009099" cy="14727"/>
          </a:xfrm>
          <a:prstGeom prst="line">
            <a:avLst/>
          </a:prstGeom>
          <a:noFill/>
          <a:ln w="28575">
            <a:solidFill>
              <a:schemeClr val="accent1"/>
            </a:solidFill>
            <a:round/>
            <a:headEnd/>
            <a:tailEnd type="triangle" w="med" len="med"/>
          </a:ln>
          <a:effectLst/>
        </p:spPr>
        <p:txBody>
          <a:bodyPr/>
          <a:lstStyle/>
          <a:p>
            <a:endParaRPr lang="en-US"/>
          </a:p>
        </p:txBody>
      </p:sp>
      <p:sp>
        <p:nvSpPr>
          <p:cNvPr id="50" name="Text Box 29"/>
          <p:cNvSpPr txBox="1">
            <a:spLocks noChangeArrowheads="1"/>
          </p:cNvSpPr>
          <p:nvPr/>
        </p:nvSpPr>
        <p:spPr bwMode="auto">
          <a:xfrm>
            <a:off x="6205133" y="3157188"/>
            <a:ext cx="485727" cy="434428"/>
          </a:xfrm>
          <a:prstGeom prst="rect">
            <a:avLst/>
          </a:prstGeom>
          <a:noFill/>
          <a:ln w="9525">
            <a:noFill/>
            <a:miter lim="800000"/>
            <a:headEnd/>
            <a:tailEnd/>
          </a:ln>
          <a:effectLst/>
        </p:spPr>
        <p:txBody>
          <a:bodyPr wrap="none">
            <a:spAutoFit/>
          </a:bodyPr>
          <a:lstStyle/>
          <a:p>
            <a:r>
              <a:rPr lang="en-US" dirty="0" smtClean="0"/>
              <a:t>w</a:t>
            </a:r>
            <a:endParaRPr lang="en-US" dirty="0"/>
          </a:p>
        </p:txBody>
      </p:sp>
      <p:sp>
        <p:nvSpPr>
          <p:cNvPr id="51" name="Text Box 30"/>
          <p:cNvSpPr txBox="1">
            <a:spLocks noChangeArrowheads="1"/>
          </p:cNvSpPr>
          <p:nvPr/>
        </p:nvSpPr>
        <p:spPr bwMode="auto">
          <a:xfrm>
            <a:off x="8082154" y="4232346"/>
            <a:ext cx="448194" cy="434427"/>
          </a:xfrm>
          <a:prstGeom prst="rect">
            <a:avLst/>
          </a:prstGeom>
          <a:noFill/>
          <a:ln w="9525">
            <a:noFill/>
            <a:miter lim="800000"/>
            <a:headEnd/>
            <a:tailEnd/>
          </a:ln>
          <a:effectLst/>
        </p:spPr>
        <p:txBody>
          <a:bodyPr wrap="none">
            <a:spAutoFit/>
          </a:bodyPr>
          <a:lstStyle/>
          <a:p>
            <a:r>
              <a:rPr lang="en-US" dirty="0" smtClean="0">
                <a:sym typeface="Symbol" pitchFamily="18" charset="2"/>
              </a:rPr>
              <a:t></a:t>
            </a:r>
            <a:endParaRPr lang="en-US" dirty="0">
              <a:sym typeface="Symbol" pitchFamily="18" charset="2"/>
            </a:endParaRPr>
          </a:p>
        </p:txBody>
      </p:sp>
      <p:sp>
        <p:nvSpPr>
          <p:cNvPr id="52" name="Ovale 51"/>
          <p:cNvSpPr/>
          <p:nvPr/>
        </p:nvSpPr>
        <p:spPr>
          <a:xfrm>
            <a:off x="6618850" y="393307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Ovale 52"/>
          <p:cNvSpPr/>
          <p:nvPr/>
        </p:nvSpPr>
        <p:spPr>
          <a:xfrm>
            <a:off x="6575581" y="414377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e 53"/>
          <p:cNvSpPr/>
          <p:nvPr/>
        </p:nvSpPr>
        <p:spPr>
          <a:xfrm>
            <a:off x="6606347" y="4326728"/>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e 54"/>
          <p:cNvSpPr/>
          <p:nvPr/>
        </p:nvSpPr>
        <p:spPr>
          <a:xfrm>
            <a:off x="6789663" y="4103537"/>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e 55"/>
          <p:cNvSpPr/>
          <p:nvPr/>
        </p:nvSpPr>
        <p:spPr>
          <a:xfrm>
            <a:off x="6799421" y="4326728"/>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e 56"/>
          <p:cNvSpPr/>
          <p:nvPr/>
        </p:nvSpPr>
        <p:spPr>
          <a:xfrm>
            <a:off x="6271530" y="407709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Ovale 57"/>
          <p:cNvSpPr/>
          <p:nvPr/>
        </p:nvSpPr>
        <p:spPr>
          <a:xfrm>
            <a:off x="6099678" y="421736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e 58"/>
          <p:cNvSpPr/>
          <p:nvPr/>
        </p:nvSpPr>
        <p:spPr>
          <a:xfrm>
            <a:off x="6056409" y="442806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e 59"/>
          <p:cNvSpPr/>
          <p:nvPr/>
        </p:nvSpPr>
        <p:spPr>
          <a:xfrm>
            <a:off x="6108425" y="4599226"/>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e 60"/>
          <p:cNvSpPr/>
          <p:nvPr/>
        </p:nvSpPr>
        <p:spPr>
          <a:xfrm>
            <a:off x="6286072" y="435605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Ovale 61"/>
          <p:cNvSpPr/>
          <p:nvPr/>
        </p:nvSpPr>
        <p:spPr>
          <a:xfrm>
            <a:off x="6308994" y="4574615"/>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e 62"/>
          <p:cNvSpPr/>
          <p:nvPr/>
        </p:nvSpPr>
        <p:spPr>
          <a:xfrm>
            <a:off x="5776918" y="4305539"/>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Ovale 63"/>
          <p:cNvSpPr/>
          <p:nvPr/>
        </p:nvSpPr>
        <p:spPr>
          <a:xfrm>
            <a:off x="5893515" y="3833220"/>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Ovale 64"/>
          <p:cNvSpPr/>
          <p:nvPr/>
        </p:nvSpPr>
        <p:spPr>
          <a:xfrm>
            <a:off x="6111286" y="371496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e 65"/>
          <p:cNvSpPr/>
          <p:nvPr/>
        </p:nvSpPr>
        <p:spPr>
          <a:xfrm>
            <a:off x="6142052" y="389792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Ovale 66"/>
          <p:cNvSpPr/>
          <p:nvPr/>
        </p:nvSpPr>
        <p:spPr>
          <a:xfrm>
            <a:off x="6325368" y="3674731"/>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e 67"/>
          <p:cNvSpPr/>
          <p:nvPr/>
        </p:nvSpPr>
        <p:spPr>
          <a:xfrm>
            <a:off x="6335126" y="389792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e 68"/>
          <p:cNvSpPr/>
          <p:nvPr/>
        </p:nvSpPr>
        <p:spPr>
          <a:xfrm>
            <a:off x="5965525" y="4041942"/>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e 69"/>
          <p:cNvSpPr/>
          <p:nvPr/>
        </p:nvSpPr>
        <p:spPr>
          <a:xfrm>
            <a:off x="6820429" y="3642954"/>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Ovale 70"/>
          <p:cNvSpPr/>
          <p:nvPr/>
        </p:nvSpPr>
        <p:spPr>
          <a:xfrm>
            <a:off x="6933683" y="3803013"/>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e 71"/>
          <p:cNvSpPr/>
          <p:nvPr/>
        </p:nvSpPr>
        <p:spPr>
          <a:xfrm>
            <a:off x="6964449" y="3985971"/>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Ovale 72"/>
          <p:cNvSpPr/>
          <p:nvPr/>
        </p:nvSpPr>
        <p:spPr>
          <a:xfrm>
            <a:off x="6655401" y="4574615"/>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Ovale 73"/>
          <p:cNvSpPr/>
          <p:nvPr/>
        </p:nvSpPr>
        <p:spPr>
          <a:xfrm>
            <a:off x="7036459" y="4324796"/>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e 74"/>
          <p:cNvSpPr/>
          <p:nvPr/>
        </p:nvSpPr>
        <p:spPr>
          <a:xfrm>
            <a:off x="6629632" y="3736333"/>
            <a:ext cx="144020"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Freeform 11" descr="5%"/>
          <p:cNvSpPr>
            <a:spLocks/>
          </p:cNvSpPr>
          <p:nvPr/>
        </p:nvSpPr>
        <p:spPr bwMode="auto">
          <a:xfrm>
            <a:off x="5339712" y="5797201"/>
            <a:ext cx="2471737" cy="781050"/>
          </a:xfrm>
          <a:custGeom>
            <a:avLst/>
            <a:gdLst>
              <a:gd name="T0" fmla="*/ 0 w 1557"/>
              <a:gd name="T1" fmla="*/ 924 h 924"/>
              <a:gd name="T2" fmla="*/ 101 w 1557"/>
              <a:gd name="T3" fmla="*/ 892 h 924"/>
              <a:gd name="T4" fmla="*/ 176 w 1557"/>
              <a:gd name="T5" fmla="*/ 844 h 924"/>
              <a:gd name="T6" fmla="*/ 240 w 1557"/>
              <a:gd name="T7" fmla="*/ 774 h 924"/>
              <a:gd name="T8" fmla="*/ 288 w 1557"/>
              <a:gd name="T9" fmla="*/ 673 h 924"/>
              <a:gd name="T10" fmla="*/ 331 w 1557"/>
              <a:gd name="T11" fmla="*/ 572 h 924"/>
              <a:gd name="T12" fmla="*/ 352 w 1557"/>
              <a:gd name="T13" fmla="*/ 454 h 924"/>
              <a:gd name="T14" fmla="*/ 405 w 1557"/>
              <a:gd name="T15" fmla="*/ 337 h 924"/>
              <a:gd name="T16" fmla="*/ 448 w 1557"/>
              <a:gd name="T17" fmla="*/ 246 h 924"/>
              <a:gd name="T18" fmla="*/ 517 w 1557"/>
              <a:gd name="T19" fmla="*/ 161 h 924"/>
              <a:gd name="T20" fmla="*/ 581 w 1557"/>
              <a:gd name="T21" fmla="*/ 102 h 924"/>
              <a:gd name="T22" fmla="*/ 688 w 1557"/>
              <a:gd name="T23" fmla="*/ 38 h 924"/>
              <a:gd name="T24" fmla="*/ 757 w 1557"/>
              <a:gd name="T25" fmla="*/ 12 h 924"/>
              <a:gd name="T26" fmla="*/ 832 w 1557"/>
              <a:gd name="T27" fmla="*/ 12 h 924"/>
              <a:gd name="T28" fmla="*/ 896 w 1557"/>
              <a:gd name="T29" fmla="*/ 12 h 924"/>
              <a:gd name="T30" fmla="*/ 992 w 1557"/>
              <a:gd name="T31" fmla="*/ 86 h 924"/>
              <a:gd name="T32" fmla="*/ 1019 w 1557"/>
              <a:gd name="T33" fmla="*/ 140 h 924"/>
              <a:gd name="T34" fmla="*/ 1072 w 1557"/>
              <a:gd name="T35" fmla="*/ 257 h 924"/>
              <a:gd name="T36" fmla="*/ 1109 w 1557"/>
              <a:gd name="T37" fmla="*/ 380 h 924"/>
              <a:gd name="T38" fmla="*/ 1152 w 1557"/>
              <a:gd name="T39" fmla="*/ 470 h 924"/>
              <a:gd name="T40" fmla="*/ 1184 w 1557"/>
              <a:gd name="T41" fmla="*/ 598 h 924"/>
              <a:gd name="T42" fmla="*/ 1205 w 1557"/>
              <a:gd name="T43" fmla="*/ 673 h 924"/>
              <a:gd name="T44" fmla="*/ 1253 w 1557"/>
              <a:gd name="T45" fmla="*/ 764 h 924"/>
              <a:gd name="T46" fmla="*/ 1323 w 1557"/>
              <a:gd name="T47" fmla="*/ 828 h 924"/>
              <a:gd name="T48" fmla="*/ 1413 w 1557"/>
              <a:gd name="T49" fmla="*/ 860 h 924"/>
              <a:gd name="T50" fmla="*/ 1557 w 1557"/>
              <a:gd name="T51" fmla="*/ 913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57" h="924">
                <a:moveTo>
                  <a:pt x="0" y="924"/>
                </a:moveTo>
                <a:cubicBezTo>
                  <a:pt x="36" y="914"/>
                  <a:pt x="72" y="905"/>
                  <a:pt x="101" y="892"/>
                </a:cubicBezTo>
                <a:cubicBezTo>
                  <a:pt x="130" y="879"/>
                  <a:pt x="153" y="864"/>
                  <a:pt x="176" y="844"/>
                </a:cubicBezTo>
                <a:cubicBezTo>
                  <a:pt x="199" y="824"/>
                  <a:pt x="221" y="803"/>
                  <a:pt x="240" y="774"/>
                </a:cubicBezTo>
                <a:cubicBezTo>
                  <a:pt x="259" y="745"/>
                  <a:pt x="273" y="707"/>
                  <a:pt x="288" y="673"/>
                </a:cubicBezTo>
                <a:cubicBezTo>
                  <a:pt x="303" y="639"/>
                  <a:pt x="320" y="608"/>
                  <a:pt x="331" y="572"/>
                </a:cubicBezTo>
                <a:cubicBezTo>
                  <a:pt x="342" y="536"/>
                  <a:pt x="340" y="493"/>
                  <a:pt x="352" y="454"/>
                </a:cubicBezTo>
                <a:cubicBezTo>
                  <a:pt x="364" y="415"/>
                  <a:pt x="389" y="372"/>
                  <a:pt x="405" y="337"/>
                </a:cubicBezTo>
                <a:cubicBezTo>
                  <a:pt x="421" y="302"/>
                  <a:pt x="429" y="275"/>
                  <a:pt x="448" y="246"/>
                </a:cubicBezTo>
                <a:cubicBezTo>
                  <a:pt x="467" y="217"/>
                  <a:pt x="495" y="185"/>
                  <a:pt x="517" y="161"/>
                </a:cubicBezTo>
                <a:cubicBezTo>
                  <a:pt x="539" y="137"/>
                  <a:pt x="553" y="122"/>
                  <a:pt x="581" y="102"/>
                </a:cubicBezTo>
                <a:cubicBezTo>
                  <a:pt x="609" y="82"/>
                  <a:pt x="659" y="53"/>
                  <a:pt x="688" y="38"/>
                </a:cubicBezTo>
                <a:cubicBezTo>
                  <a:pt x="717" y="23"/>
                  <a:pt x="733" y="16"/>
                  <a:pt x="757" y="12"/>
                </a:cubicBezTo>
                <a:cubicBezTo>
                  <a:pt x="781" y="8"/>
                  <a:pt x="809" y="12"/>
                  <a:pt x="832" y="12"/>
                </a:cubicBezTo>
                <a:cubicBezTo>
                  <a:pt x="855" y="12"/>
                  <a:pt x="869" y="0"/>
                  <a:pt x="896" y="12"/>
                </a:cubicBezTo>
                <a:cubicBezTo>
                  <a:pt x="923" y="24"/>
                  <a:pt x="972" y="65"/>
                  <a:pt x="992" y="86"/>
                </a:cubicBezTo>
                <a:cubicBezTo>
                  <a:pt x="1012" y="107"/>
                  <a:pt x="1006" y="112"/>
                  <a:pt x="1019" y="140"/>
                </a:cubicBezTo>
                <a:cubicBezTo>
                  <a:pt x="1032" y="168"/>
                  <a:pt x="1057" y="217"/>
                  <a:pt x="1072" y="257"/>
                </a:cubicBezTo>
                <a:cubicBezTo>
                  <a:pt x="1087" y="297"/>
                  <a:pt x="1096" y="345"/>
                  <a:pt x="1109" y="380"/>
                </a:cubicBezTo>
                <a:cubicBezTo>
                  <a:pt x="1122" y="415"/>
                  <a:pt x="1140" y="434"/>
                  <a:pt x="1152" y="470"/>
                </a:cubicBezTo>
                <a:cubicBezTo>
                  <a:pt x="1164" y="506"/>
                  <a:pt x="1175" y="564"/>
                  <a:pt x="1184" y="598"/>
                </a:cubicBezTo>
                <a:cubicBezTo>
                  <a:pt x="1193" y="632"/>
                  <a:pt x="1194" y="645"/>
                  <a:pt x="1205" y="673"/>
                </a:cubicBezTo>
                <a:cubicBezTo>
                  <a:pt x="1216" y="701"/>
                  <a:pt x="1233" y="738"/>
                  <a:pt x="1253" y="764"/>
                </a:cubicBezTo>
                <a:cubicBezTo>
                  <a:pt x="1273" y="790"/>
                  <a:pt x="1297" y="812"/>
                  <a:pt x="1323" y="828"/>
                </a:cubicBezTo>
                <a:cubicBezTo>
                  <a:pt x="1349" y="844"/>
                  <a:pt x="1374" y="846"/>
                  <a:pt x="1413" y="860"/>
                </a:cubicBezTo>
                <a:cubicBezTo>
                  <a:pt x="1452" y="874"/>
                  <a:pt x="1504" y="893"/>
                  <a:pt x="1557" y="913"/>
                </a:cubicBezTo>
              </a:path>
            </a:pathLst>
          </a:custGeom>
          <a:pattFill prst="pct5">
            <a:fgClr>
              <a:srgbClr val="0000FF"/>
            </a:fgClr>
            <a:bgClr>
              <a:srgbClr val="FFFFFF"/>
            </a:bgClr>
          </a:pattFill>
          <a:ln w="38100">
            <a:solidFill>
              <a:srgbClr val="00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 name="Line 8"/>
          <p:cNvSpPr>
            <a:spLocks noChangeShapeType="1"/>
          </p:cNvSpPr>
          <p:nvPr/>
        </p:nvSpPr>
        <p:spPr bwMode="auto">
          <a:xfrm flipH="1" flipV="1">
            <a:off x="6489542" y="5513058"/>
            <a:ext cx="20156" cy="1076301"/>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8" name="Text Box 10"/>
          <p:cNvSpPr txBox="1">
            <a:spLocks noChangeArrowheads="1"/>
          </p:cNvSpPr>
          <p:nvPr/>
        </p:nvSpPr>
        <p:spPr bwMode="auto">
          <a:xfrm>
            <a:off x="6363649" y="6552851"/>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t>0</a:t>
            </a:r>
          </a:p>
        </p:txBody>
      </p:sp>
      <p:sp>
        <p:nvSpPr>
          <p:cNvPr id="79" name="Line 54"/>
          <p:cNvSpPr>
            <a:spLocks noChangeShapeType="1"/>
          </p:cNvSpPr>
          <p:nvPr/>
        </p:nvSpPr>
        <p:spPr bwMode="auto">
          <a:xfrm flipV="1">
            <a:off x="5012687" y="6573488"/>
            <a:ext cx="3235325" cy="4763"/>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 name="Line 56"/>
          <p:cNvSpPr>
            <a:spLocks noChangeShapeType="1"/>
          </p:cNvSpPr>
          <p:nvPr/>
        </p:nvSpPr>
        <p:spPr bwMode="auto">
          <a:xfrm flipV="1">
            <a:off x="4040155" y="3002033"/>
            <a:ext cx="2381" cy="223244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3" name="Freeform 60" descr="5%"/>
          <p:cNvSpPr>
            <a:spLocks/>
          </p:cNvSpPr>
          <p:nvPr/>
        </p:nvSpPr>
        <p:spPr bwMode="auto">
          <a:xfrm rot="5400000">
            <a:off x="3806792" y="3731491"/>
            <a:ext cx="1463675" cy="1001712"/>
          </a:xfrm>
          <a:custGeom>
            <a:avLst/>
            <a:gdLst>
              <a:gd name="T0" fmla="*/ 0 w 1557"/>
              <a:gd name="T1" fmla="*/ 924 h 924"/>
              <a:gd name="T2" fmla="*/ 101 w 1557"/>
              <a:gd name="T3" fmla="*/ 892 h 924"/>
              <a:gd name="T4" fmla="*/ 176 w 1557"/>
              <a:gd name="T5" fmla="*/ 844 h 924"/>
              <a:gd name="T6" fmla="*/ 240 w 1557"/>
              <a:gd name="T7" fmla="*/ 774 h 924"/>
              <a:gd name="T8" fmla="*/ 288 w 1557"/>
              <a:gd name="T9" fmla="*/ 673 h 924"/>
              <a:gd name="T10" fmla="*/ 331 w 1557"/>
              <a:gd name="T11" fmla="*/ 572 h 924"/>
              <a:gd name="T12" fmla="*/ 352 w 1557"/>
              <a:gd name="T13" fmla="*/ 454 h 924"/>
              <a:gd name="T14" fmla="*/ 405 w 1557"/>
              <a:gd name="T15" fmla="*/ 337 h 924"/>
              <a:gd name="T16" fmla="*/ 448 w 1557"/>
              <a:gd name="T17" fmla="*/ 246 h 924"/>
              <a:gd name="T18" fmla="*/ 517 w 1557"/>
              <a:gd name="T19" fmla="*/ 161 h 924"/>
              <a:gd name="T20" fmla="*/ 581 w 1557"/>
              <a:gd name="T21" fmla="*/ 102 h 924"/>
              <a:gd name="T22" fmla="*/ 688 w 1557"/>
              <a:gd name="T23" fmla="*/ 38 h 924"/>
              <a:gd name="T24" fmla="*/ 757 w 1557"/>
              <a:gd name="T25" fmla="*/ 12 h 924"/>
              <a:gd name="T26" fmla="*/ 832 w 1557"/>
              <a:gd name="T27" fmla="*/ 12 h 924"/>
              <a:gd name="T28" fmla="*/ 896 w 1557"/>
              <a:gd name="T29" fmla="*/ 12 h 924"/>
              <a:gd name="T30" fmla="*/ 992 w 1557"/>
              <a:gd name="T31" fmla="*/ 86 h 924"/>
              <a:gd name="T32" fmla="*/ 1019 w 1557"/>
              <a:gd name="T33" fmla="*/ 140 h 924"/>
              <a:gd name="T34" fmla="*/ 1072 w 1557"/>
              <a:gd name="T35" fmla="*/ 257 h 924"/>
              <a:gd name="T36" fmla="*/ 1109 w 1557"/>
              <a:gd name="T37" fmla="*/ 380 h 924"/>
              <a:gd name="T38" fmla="*/ 1152 w 1557"/>
              <a:gd name="T39" fmla="*/ 470 h 924"/>
              <a:gd name="T40" fmla="*/ 1184 w 1557"/>
              <a:gd name="T41" fmla="*/ 598 h 924"/>
              <a:gd name="T42" fmla="*/ 1205 w 1557"/>
              <a:gd name="T43" fmla="*/ 673 h 924"/>
              <a:gd name="T44" fmla="*/ 1253 w 1557"/>
              <a:gd name="T45" fmla="*/ 764 h 924"/>
              <a:gd name="T46" fmla="*/ 1323 w 1557"/>
              <a:gd name="T47" fmla="*/ 828 h 924"/>
              <a:gd name="T48" fmla="*/ 1413 w 1557"/>
              <a:gd name="T49" fmla="*/ 860 h 924"/>
              <a:gd name="T50" fmla="*/ 1557 w 1557"/>
              <a:gd name="T51" fmla="*/ 913 h 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57" h="924">
                <a:moveTo>
                  <a:pt x="0" y="924"/>
                </a:moveTo>
                <a:cubicBezTo>
                  <a:pt x="36" y="914"/>
                  <a:pt x="72" y="905"/>
                  <a:pt x="101" y="892"/>
                </a:cubicBezTo>
                <a:cubicBezTo>
                  <a:pt x="130" y="879"/>
                  <a:pt x="153" y="864"/>
                  <a:pt x="176" y="844"/>
                </a:cubicBezTo>
                <a:cubicBezTo>
                  <a:pt x="199" y="824"/>
                  <a:pt x="221" y="803"/>
                  <a:pt x="240" y="774"/>
                </a:cubicBezTo>
                <a:cubicBezTo>
                  <a:pt x="259" y="745"/>
                  <a:pt x="273" y="707"/>
                  <a:pt x="288" y="673"/>
                </a:cubicBezTo>
                <a:cubicBezTo>
                  <a:pt x="303" y="639"/>
                  <a:pt x="320" y="608"/>
                  <a:pt x="331" y="572"/>
                </a:cubicBezTo>
                <a:cubicBezTo>
                  <a:pt x="342" y="536"/>
                  <a:pt x="340" y="493"/>
                  <a:pt x="352" y="454"/>
                </a:cubicBezTo>
                <a:cubicBezTo>
                  <a:pt x="364" y="415"/>
                  <a:pt x="389" y="372"/>
                  <a:pt x="405" y="337"/>
                </a:cubicBezTo>
                <a:cubicBezTo>
                  <a:pt x="421" y="302"/>
                  <a:pt x="429" y="275"/>
                  <a:pt x="448" y="246"/>
                </a:cubicBezTo>
                <a:cubicBezTo>
                  <a:pt x="467" y="217"/>
                  <a:pt x="495" y="185"/>
                  <a:pt x="517" y="161"/>
                </a:cubicBezTo>
                <a:cubicBezTo>
                  <a:pt x="539" y="137"/>
                  <a:pt x="553" y="122"/>
                  <a:pt x="581" y="102"/>
                </a:cubicBezTo>
                <a:cubicBezTo>
                  <a:pt x="609" y="82"/>
                  <a:pt x="659" y="53"/>
                  <a:pt x="688" y="38"/>
                </a:cubicBezTo>
                <a:cubicBezTo>
                  <a:pt x="717" y="23"/>
                  <a:pt x="733" y="16"/>
                  <a:pt x="757" y="12"/>
                </a:cubicBezTo>
                <a:cubicBezTo>
                  <a:pt x="781" y="8"/>
                  <a:pt x="809" y="12"/>
                  <a:pt x="832" y="12"/>
                </a:cubicBezTo>
                <a:cubicBezTo>
                  <a:pt x="855" y="12"/>
                  <a:pt x="869" y="0"/>
                  <a:pt x="896" y="12"/>
                </a:cubicBezTo>
                <a:cubicBezTo>
                  <a:pt x="923" y="24"/>
                  <a:pt x="972" y="65"/>
                  <a:pt x="992" y="86"/>
                </a:cubicBezTo>
                <a:cubicBezTo>
                  <a:pt x="1012" y="107"/>
                  <a:pt x="1006" y="112"/>
                  <a:pt x="1019" y="140"/>
                </a:cubicBezTo>
                <a:cubicBezTo>
                  <a:pt x="1032" y="168"/>
                  <a:pt x="1057" y="217"/>
                  <a:pt x="1072" y="257"/>
                </a:cubicBezTo>
                <a:cubicBezTo>
                  <a:pt x="1087" y="297"/>
                  <a:pt x="1096" y="345"/>
                  <a:pt x="1109" y="380"/>
                </a:cubicBezTo>
                <a:cubicBezTo>
                  <a:pt x="1122" y="415"/>
                  <a:pt x="1140" y="434"/>
                  <a:pt x="1152" y="470"/>
                </a:cubicBezTo>
                <a:cubicBezTo>
                  <a:pt x="1164" y="506"/>
                  <a:pt x="1175" y="564"/>
                  <a:pt x="1184" y="598"/>
                </a:cubicBezTo>
                <a:cubicBezTo>
                  <a:pt x="1193" y="632"/>
                  <a:pt x="1194" y="645"/>
                  <a:pt x="1205" y="673"/>
                </a:cubicBezTo>
                <a:cubicBezTo>
                  <a:pt x="1216" y="701"/>
                  <a:pt x="1233" y="738"/>
                  <a:pt x="1253" y="764"/>
                </a:cubicBezTo>
                <a:cubicBezTo>
                  <a:pt x="1273" y="790"/>
                  <a:pt x="1297" y="812"/>
                  <a:pt x="1323" y="828"/>
                </a:cubicBezTo>
                <a:cubicBezTo>
                  <a:pt x="1349" y="844"/>
                  <a:pt x="1374" y="846"/>
                  <a:pt x="1413" y="860"/>
                </a:cubicBezTo>
                <a:cubicBezTo>
                  <a:pt x="1452" y="874"/>
                  <a:pt x="1504" y="893"/>
                  <a:pt x="1557" y="913"/>
                </a:cubicBezTo>
              </a:path>
            </a:pathLst>
          </a:custGeom>
          <a:pattFill prst="pct5">
            <a:fgClr>
              <a:schemeClr val="accent1"/>
            </a:fgClr>
            <a:bgClr>
              <a:schemeClr val="bg1"/>
            </a:bgClr>
          </a:pattFill>
          <a:ln w="38100">
            <a:solidFill>
              <a:srgbClr val="FF5F5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4" name="Line 61"/>
          <p:cNvSpPr>
            <a:spLocks noChangeShapeType="1"/>
          </p:cNvSpPr>
          <p:nvPr/>
        </p:nvSpPr>
        <p:spPr bwMode="auto">
          <a:xfrm>
            <a:off x="4053650" y="4287907"/>
            <a:ext cx="1352696" cy="2904"/>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5" name="Text Box 62"/>
          <p:cNvSpPr txBox="1">
            <a:spLocks noChangeArrowheads="1"/>
          </p:cNvSpPr>
          <p:nvPr/>
        </p:nvSpPr>
        <p:spPr bwMode="auto">
          <a:xfrm>
            <a:off x="5915504" y="5261553"/>
            <a:ext cx="1679318"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1400" dirty="0" smtClean="0"/>
              <a:t>Number of particles</a:t>
            </a:r>
            <a:endParaRPr lang="en-US" sz="1400" dirty="0"/>
          </a:p>
        </p:txBody>
      </p:sp>
      <p:sp>
        <p:nvSpPr>
          <p:cNvPr id="87" name="Line 65"/>
          <p:cNvSpPr>
            <a:spLocks noChangeShapeType="1"/>
          </p:cNvSpPr>
          <p:nvPr/>
        </p:nvSpPr>
        <p:spPr bwMode="auto">
          <a:xfrm>
            <a:off x="5342652" y="6187726"/>
            <a:ext cx="550863" cy="0"/>
          </a:xfrm>
          <a:prstGeom prst="line">
            <a:avLst/>
          </a:prstGeom>
          <a:noFill/>
          <a:ln w="889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 name="Line 66"/>
          <p:cNvSpPr>
            <a:spLocks noChangeShapeType="1"/>
          </p:cNvSpPr>
          <p:nvPr/>
        </p:nvSpPr>
        <p:spPr bwMode="auto">
          <a:xfrm flipH="1">
            <a:off x="7180479" y="6211981"/>
            <a:ext cx="500062" cy="0"/>
          </a:xfrm>
          <a:prstGeom prst="line">
            <a:avLst/>
          </a:prstGeom>
          <a:noFill/>
          <a:ln w="889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 name="Text Box 67"/>
          <p:cNvSpPr txBox="1">
            <a:spLocks noChangeArrowheads="1"/>
          </p:cNvSpPr>
          <p:nvPr/>
        </p:nvSpPr>
        <p:spPr bwMode="auto">
          <a:xfrm>
            <a:off x="7652064" y="6001047"/>
            <a:ext cx="134143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dirty="0" smtClean="0"/>
              <a:t>Bunch length</a:t>
            </a:r>
            <a:endParaRPr lang="en-US" sz="1400" dirty="0"/>
          </a:p>
        </p:txBody>
      </p:sp>
      <p:sp>
        <p:nvSpPr>
          <p:cNvPr id="90" name="Line 68"/>
          <p:cNvSpPr>
            <a:spLocks noChangeShapeType="1"/>
          </p:cNvSpPr>
          <p:nvPr/>
        </p:nvSpPr>
        <p:spPr bwMode="auto">
          <a:xfrm flipV="1">
            <a:off x="4556983" y="4589533"/>
            <a:ext cx="0" cy="533400"/>
          </a:xfrm>
          <a:prstGeom prst="line">
            <a:avLst/>
          </a:prstGeom>
          <a:noFill/>
          <a:ln w="88900">
            <a:solidFill>
              <a:srgbClr val="FF5F5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 name="Line 69"/>
          <p:cNvSpPr>
            <a:spLocks noChangeShapeType="1"/>
          </p:cNvSpPr>
          <p:nvPr/>
        </p:nvSpPr>
        <p:spPr bwMode="auto">
          <a:xfrm flipH="1">
            <a:off x="4556983" y="3300184"/>
            <a:ext cx="0" cy="558800"/>
          </a:xfrm>
          <a:prstGeom prst="line">
            <a:avLst/>
          </a:prstGeom>
          <a:noFill/>
          <a:ln w="88900">
            <a:solidFill>
              <a:srgbClr val="FF5F5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 name="Text Box 71"/>
          <p:cNvSpPr txBox="1">
            <a:spLocks noChangeArrowheads="1"/>
          </p:cNvSpPr>
          <p:nvPr/>
        </p:nvSpPr>
        <p:spPr bwMode="auto">
          <a:xfrm>
            <a:off x="4246077" y="5135657"/>
            <a:ext cx="1341437"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400" dirty="0" smtClean="0"/>
              <a:t>Energy spread</a:t>
            </a:r>
            <a:endParaRPr lang="en-US" sz="1400" dirty="0"/>
          </a:p>
        </p:txBody>
      </p:sp>
      <p:sp>
        <p:nvSpPr>
          <p:cNvPr id="94" name="Text Box 77"/>
          <p:cNvSpPr txBox="1">
            <a:spLocks noChangeArrowheads="1"/>
          </p:cNvSpPr>
          <p:nvPr/>
        </p:nvSpPr>
        <p:spPr bwMode="auto">
          <a:xfrm>
            <a:off x="3777757" y="4091035"/>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dirty="0"/>
              <a:t>0</a:t>
            </a:r>
          </a:p>
        </p:txBody>
      </p:sp>
      <p:sp>
        <p:nvSpPr>
          <p:cNvPr id="95" name="Rettangolo 94"/>
          <p:cNvSpPr/>
          <p:nvPr/>
        </p:nvSpPr>
        <p:spPr>
          <a:xfrm>
            <a:off x="7359951" y="3157188"/>
            <a:ext cx="1797452" cy="1169551"/>
          </a:xfrm>
          <a:prstGeom prst="rect">
            <a:avLst/>
          </a:prstGeom>
        </p:spPr>
        <p:txBody>
          <a:bodyPr wrap="square">
            <a:spAutoFit/>
          </a:bodyPr>
          <a:lstStyle/>
          <a:p>
            <a:pPr algn="just">
              <a:tabLst>
                <a:tab pos="1139825" algn="l"/>
              </a:tabLst>
            </a:pPr>
            <a:r>
              <a:rPr lang="en-US" sz="1400" b="1" dirty="0" smtClean="0">
                <a:latin typeface="Calibri" pitchFamily="34" charset="0"/>
              </a:rPr>
              <a:t>Longitudinal </a:t>
            </a:r>
            <a:r>
              <a:rPr lang="en-US" sz="1400" b="1" dirty="0" err="1" smtClean="0">
                <a:latin typeface="Calibri" pitchFamily="34" charset="0"/>
              </a:rPr>
              <a:t>emittance</a:t>
            </a:r>
            <a:r>
              <a:rPr lang="en-US" sz="1400" b="1" dirty="0">
                <a:latin typeface="Calibri" pitchFamily="34" charset="0"/>
              </a:rPr>
              <a:t> </a:t>
            </a:r>
            <a:r>
              <a:rPr lang="en-US" sz="1400" dirty="0" smtClean="0">
                <a:latin typeface="Calibri" pitchFamily="34" charset="0"/>
              </a:rPr>
              <a:t>is the phase </a:t>
            </a:r>
            <a:r>
              <a:rPr lang="en-US" sz="1400" dirty="0">
                <a:latin typeface="Calibri" pitchFamily="34" charset="0"/>
              </a:rPr>
              <a:t>space </a:t>
            </a:r>
            <a:r>
              <a:rPr lang="en-US" sz="1400" dirty="0" smtClean="0">
                <a:latin typeface="Calibri" pitchFamily="34" charset="0"/>
              </a:rPr>
              <a:t>area including all </a:t>
            </a:r>
            <a:r>
              <a:rPr lang="en-US" sz="1400" dirty="0">
                <a:latin typeface="Calibri" pitchFamily="34" charset="0"/>
              </a:rPr>
              <a:t>the particles </a:t>
            </a:r>
            <a:endParaRPr lang="en-US" sz="1400" noProof="1">
              <a:latin typeface="Calibri" pitchFamily="34" charset="0"/>
            </a:endParaRPr>
          </a:p>
        </p:txBody>
      </p:sp>
      <p:sp>
        <p:nvSpPr>
          <p:cNvPr id="96" name="Ovale 95"/>
          <p:cNvSpPr/>
          <p:nvPr/>
        </p:nvSpPr>
        <p:spPr>
          <a:xfrm>
            <a:off x="5708821" y="3553714"/>
            <a:ext cx="1625468" cy="1296325"/>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8" name="Connettore 2 97"/>
          <p:cNvCxnSpPr>
            <a:stCxn id="96" idx="7"/>
          </p:cNvCxnSpPr>
          <p:nvPr/>
        </p:nvCxnSpPr>
        <p:spPr>
          <a:xfrm flipV="1">
            <a:off x="7096245" y="3581385"/>
            <a:ext cx="310054" cy="162171"/>
          </a:xfrm>
          <a:prstGeom prst="straightConnector1">
            <a:avLst/>
          </a:prstGeom>
          <a:ln w="28575">
            <a:solidFill>
              <a:srgbClr val="002060"/>
            </a:solidFill>
            <a:tailEnd type="arrow"/>
          </a:ln>
        </p:spPr>
        <p:style>
          <a:lnRef idx="1">
            <a:schemeClr val="accent1"/>
          </a:lnRef>
          <a:fillRef idx="0">
            <a:schemeClr val="accent1"/>
          </a:fillRef>
          <a:effectRef idx="0">
            <a:schemeClr val="accent1"/>
          </a:effectRef>
          <a:fontRef idx="minor">
            <a:schemeClr val="tx1"/>
          </a:fontRef>
        </p:style>
      </p:cxnSp>
      <p:sp>
        <p:nvSpPr>
          <p:cNvPr id="99" name="Text Box 30"/>
          <p:cNvSpPr txBox="1">
            <a:spLocks noChangeArrowheads="1"/>
          </p:cNvSpPr>
          <p:nvPr/>
        </p:nvSpPr>
        <p:spPr bwMode="auto">
          <a:xfrm>
            <a:off x="8184300" y="6308824"/>
            <a:ext cx="448194" cy="434427"/>
          </a:xfrm>
          <a:prstGeom prst="rect">
            <a:avLst/>
          </a:prstGeom>
          <a:noFill/>
          <a:ln w="9525">
            <a:noFill/>
            <a:miter lim="800000"/>
            <a:headEnd/>
            <a:tailEnd/>
          </a:ln>
          <a:effectLst/>
        </p:spPr>
        <p:txBody>
          <a:bodyPr wrap="none">
            <a:spAutoFit/>
          </a:bodyPr>
          <a:lstStyle/>
          <a:p>
            <a:r>
              <a:rPr lang="en-US" dirty="0" smtClean="0">
                <a:sym typeface="Symbol" pitchFamily="18" charset="2"/>
              </a:rPr>
              <a:t></a:t>
            </a:r>
            <a:endParaRPr lang="en-US" dirty="0">
              <a:sym typeface="Symbol" pitchFamily="18" charset="2"/>
            </a:endParaRPr>
          </a:p>
        </p:txBody>
      </p:sp>
      <p:sp>
        <p:nvSpPr>
          <p:cNvPr id="103" name="Text Box 29"/>
          <p:cNvSpPr txBox="1">
            <a:spLocks noChangeArrowheads="1"/>
          </p:cNvSpPr>
          <p:nvPr/>
        </p:nvSpPr>
        <p:spPr bwMode="auto">
          <a:xfrm>
            <a:off x="4053690" y="2875160"/>
            <a:ext cx="485727" cy="434428"/>
          </a:xfrm>
          <a:prstGeom prst="rect">
            <a:avLst/>
          </a:prstGeom>
          <a:noFill/>
          <a:ln w="9525">
            <a:noFill/>
            <a:miter lim="800000"/>
            <a:headEnd/>
            <a:tailEnd/>
          </a:ln>
          <a:effectLst/>
        </p:spPr>
        <p:txBody>
          <a:bodyPr wrap="none">
            <a:spAutoFit/>
          </a:bodyPr>
          <a:lstStyle/>
          <a:p>
            <a:r>
              <a:rPr lang="en-US" dirty="0" smtClean="0"/>
              <a:t>w</a:t>
            </a:r>
            <a:endParaRPr lang="en-US" dirty="0"/>
          </a:p>
        </p:txBody>
      </p:sp>
      <p:sp>
        <p:nvSpPr>
          <p:cNvPr id="105" name="CasellaDiTesto 104"/>
          <p:cNvSpPr txBox="1"/>
          <p:nvPr/>
        </p:nvSpPr>
        <p:spPr>
          <a:xfrm>
            <a:off x="473335" y="-1"/>
            <a:ext cx="8132163" cy="584775"/>
          </a:xfrm>
          <a:prstGeom prst="rect">
            <a:avLst/>
          </a:prstGeom>
          <a:noFill/>
        </p:spPr>
        <p:txBody>
          <a:bodyPr wrap="none" rtlCol="0">
            <a:spAutoFit/>
          </a:bodyPr>
          <a:lstStyle/>
          <a:p>
            <a:r>
              <a:rPr lang="en-US" sz="3200" b="1" dirty="0" smtClean="0"/>
              <a:t>ENERGY-PHASE OSCILLATIONS IN PHASE SPACE</a:t>
            </a:r>
            <a:endParaRPr lang="en-US" sz="3200" b="1" dirty="0"/>
          </a:p>
        </p:txBody>
      </p:sp>
      <p:cxnSp>
        <p:nvCxnSpPr>
          <p:cNvPr id="4" name="Connettore 2 3"/>
          <p:cNvCxnSpPr/>
          <p:nvPr/>
        </p:nvCxnSpPr>
        <p:spPr>
          <a:xfrm flipV="1">
            <a:off x="5587514" y="2300688"/>
            <a:ext cx="756026" cy="3362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CasellaDiTesto 8"/>
          <p:cNvSpPr txBox="1"/>
          <p:nvPr/>
        </p:nvSpPr>
        <p:spPr>
          <a:xfrm>
            <a:off x="4741644" y="2419127"/>
            <a:ext cx="1067375" cy="461665"/>
          </a:xfrm>
          <a:prstGeom prst="rect">
            <a:avLst/>
          </a:prstGeom>
          <a:noFill/>
        </p:spPr>
        <p:txBody>
          <a:bodyPr wrap="square" rtlCol="0">
            <a:spAutoFit/>
          </a:bodyPr>
          <a:lstStyle/>
          <a:p>
            <a:r>
              <a:rPr lang="en-US" sz="1200" dirty="0" smtClean="0"/>
              <a:t>Synchronous particle</a:t>
            </a:r>
            <a:endParaRPr lang="en-US" sz="1200" dirty="0"/>
          </a:p>
        </p:txBody>
      </p:sp>
      <p:sp>
        <p:nvSpPr>
          <p:cNvPr id="80" name="CasellaDiTesto 79"/>
          <p:cNvSpPr txBox="1"/>
          <p:nvPr/>
        </p:nvSpPr>
        <p:spPr>
          <a:xfrm>
            <a:off x="1825511" y="395298"/>
            <a:ext cx="5492979" cy="369332"/>
          </a:xfrm>
          <a:prstGeom prst="rect">
            <a:avLst/>
          </a:prstGeom>
          <a:noFill/>
        </p:spPr>
        <p:txBody>
          <a:bodyPr wrap="none" rtlCol="0">
            <a:spAutoFit/>
          </a:bodyPr>
          <a:lstStyle/>
          <a:p>
            <a:pPr algn="ctr"/>
            <a:r>
              <a:rPr lang="it-IT" b="1" i="1" dirty="0" smtClean="0"/>
              <a:t>(</a:t>
            </a:r>
            <a:r>
              <a:rPr lang="it-IT" b="1" i="1" dirty="0" err="1" smtClean="0"/>
              <a:t>protons</a:t>
            </a:r>
            <a:r>
              <a:rPr lang="it-IT" b="1" i="1" dirty="0" smtClean="0"/>
              <a:t> and </a:t>
            </a:r>
            <a:r>
              <a:rPr lang="it-IT" b="1" i="1" dirty="0" err="1" smtClean="0"/>
              <a:t>ions</a:t>
            </a:r>
            <a:r>
              <a:rPr lang="it-IT" b="1" i="1" dirty="0" smtClean="0"/>
              <a:t> or </a:t>
            </a:r>
            <a:r>
              <a:rPr lang="it-IT" b="1" i="1" dirty="0" err="1" smtClean="0"/>
              <a:t>electrons</a:t>
            </a:r>
            <a:r>
              <a:rPr lang="it-IT" b="1" i="1" dirty="0" smtClean="0"/>
              <a:t> </a:t>
            </a:r>
            <a:r>
              <a:rPr lang="it-IT" b="1" i="1" dirty="0" err="1" smtClean="0"/>
              <a:t>at</a:t>
            </a:r>
            <a:r>
              <a:rPr lang="it-IT" b="1" i="1" dirty="0" smtClean="0"/>
              <a:t> </a:t>
            </a:r>
            <a:r>
              <a:rPr lang="it-IT" b="1" i="1" dirty="0" err="1" smtClean="0"/>
              <a:t>extremely</a:t>
            </a:r>
            <a:r>
              <a:rPr lang="it-IT" b="1" i="1" dirty="0" smtClean="0"/>
              <a:t> </a:t>
            </a:r>
            <a:r>
              <a:rPr lang="it-IT" b="1" i="1" dirty="0" err="1" smtClean="0"/>
              <a:t>low</a:t>
            </a:r>
            <a:r>
              <a:rPr lang="it-IT" b="1" i="1" dirty="0" smtClean="0"/>
              <a:t> </a:t>
            </a:r>
            <a:r>
              <a:rPr lang="it-IT" b="1" i="1" dirty="0" err="1" smtClean="0"/>
              <a:t>energy</a:t>
            </a:r>
            <a:r>
              <a:rPr lang="it-IT" b="1" i="1" dirty="0" smtClean="0"/>
              <a:t>)</a:t>
            </a:r>
            <a:endParaRPr lang="it-IT" b="1" i="1" dirty="0"/>
          </a:p>
        </p:txBody>
      </p:sp>
    </p:spTree>
    <p:extLst>
      <p:ext uri="{BB962C8B-B14F-4D97-AF65-F5344CB8AC3E}">
        <p14:creationId xmlns:p14="http://schemas.microsoft.com/office/powerpoint/2010/main" val="40177304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fade">
                                      <p:cBhvr>
                                        <p:cTn id="12" dur="500"/>
                                        <p:tgtEl>
                                          <p:spTgt spid="36"/>
                                        </p:tgtEl>
                                      </p:cBhvr>
                                    </p:animEffect>
                                  </p:childTnLst>
                                </p:cTn>
                              </p:par>
                              <p:par>
                                <p:cTn id="13" presetID="10" presetClass="entr" presetSubtype="0" fill="hold" nodeType="with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fade">
                                      <p:cBhvr>
                                        <p:cTn id="21" dur="500"/>
                                        <p:tgtEl>
                                          <p:spTgt spid="4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500"/>
                                        <p:tgtEl>
                                          <p:spTgt spid="4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1"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path" presetSubtype="0" accel="50000" decel="50000" fill="hold" grpId="0" nodeType="clickEffect">
                                  <p:stCondLst>
                                    <p:cond delay="0"/>
                                  </p:stCondLst>
                                  <p:childTnLst>
                                    <p:animMotion origin="layout" path="M 0.00017 -0.00416 C 0.00017 -0.04676 -0.04358 -0.08055 -0.09826 -0.08055 C -0.1526 -0.08055 -0.19705 -0.04676 -0.19705 -0.00416 C -0.19705 0.0382 -0.1526 0.07315 -0.09826 0.07315 C -0.04358 0.07315 0.00017 0.0382 0.00017 -0.00416 Z " pathEditMode="relative" rAng="5400000" ptsTypes="fffff">
                                      <p:cBhvr>
                                        <p:cTn id="36" dur="2000" fill="hold"/>
                                        <p:tgtEl>
                                          <p:spTgt spid="20"/>
                                        </p:tgtEl>
                                        <p:attrNameLst>
                                          <p:attrName>ppt_x</p:attrName>
                                          <p:attrName>ppt_y</p:attrName>
                                        </p:attrNameLst>
                                      </p:cBhvr>
                                      <p:rCtr x="-9861" y="46"/>
                                    </p:animMotion>
                                  </p:childTnLst>
                                </p:cTn>
                              </p:par>
                            </p:childTnLst>
                          </p:cTn>
                        </p:par>
                        <p:par>
                          <p:cTn id="37" fill="hold">
                            <p:stCondLst>
                              <p:cond delay="2000"/>
                            </p:stCondLst>
                            <p:childTnLst>
                              <p:par>
                                <p:cTn id="38" presetID="1" presetClass="exit" presetSubtype="0" fill="hold" grpId="2" nodeType="afterEffect">
                                  <p:stCondLst>
                                    <p:cond delay="0"/>
                                  </p:stCondLst>
                                  <p:childTnLst>
                                    <p:set>
                                      <p:cBhvr>
                                        <p:cTn id="39" dur="1" fill="hold">
                                          <p:stCondLst>
                                            <p:cond delay="0"/>
                                          </p:stCondLst>
                                        </p:cTn>
                                        <p:tgtEl>
                                          <p:spTgt spid="20"/>
                                        </p:tgtEl>
                                        <p:attrNameLst>
                                          <p:attrName>style.visibility</p:attrName>
                                        </p:attrNameLst>
                                      </p:cBhvr>
                                      <p:to>
                                        <p:strVal val="hidden"/>
                                      </p:to>
                                    </p:set>
                                  </p:childTnLst>
                                </p:cTn>
                              </p:par>
                              <p:par>
                                <p:cTn id="40" presetID="1" presetClass="entr" presetSubtype="0" fill="hold" grpId="1" nodeType="withEffect">
                                  <p:stCondLst>
                                    <p:cond delay="0"/>
                                  </p:stCondLst>
                                  <p:childTnLst>
                                    <p:set>
                                      <p:cBhvr>
                                        <p:cTn id="41" dur="1" fill="hold">
                                          <p:stCondLst>
                                            <p:cond delay="0"/>
                                          </p:stCondLst>
                                        </p:cTn>
                                        <p:tgtEl>
                                          <p:spTgt spid="21"/>
                                        </p:tgtEl>
                                        <p:attrNameLst>
                                          <p:attrName>style.visibility</p:attrName>
                                        </p:attrNameLst>
                                      </p:cBhvr>
                                      <p:to>
                                        <p:strVal val="visible"/>
                                      </p:to>
                                    </p:set>
                                  </p:childTnLst>
                                </p:cTn>
                              </p:par>
                            </p:childTnLst>
                          </p:cTn>
                        </p:par>
                        <p:par>
                          <p:cTn id="42" fill="hold">
                            <p:stCondLst>
                              <p:cond delay="2000"/>
                            </p:stCondLst>
                            <p:childTnLst>
                              <p:par>
                                <p:cTn id="43" presetID="1" presetClass="path" presetSubtype="0" accel="50000" decel="50000" fill="hold" grpId="0" nodeType="afterEffect">
                                  <p:stCondLst>
                                    <p:cond delay="0"/>
                                  </p:stCondLst>
                                  <p:childTnLst>
                                    <p:animMotion origin="layout" path="M 0.00017 -0.00416 C 0.00017 -0.04676 -0.04358 -0.08055 -0.09826 -0.08055 C -0.1526 -0.08055 -0.19705 -0.04676 -0.19705 -0.00416 C -0.19705 0.0382 -0.1526 0.07315 -0.09826 0.07315 C -0.04358 0.07315 0.00017 0.0382 0.00017 -0.00416 Z " pathEditMode="relative" rAng="5400000" ptsTypes="fffff">
                                      <p:cBhvr>
                                        <p:cTn id="44" dur="2000" fill="hold"/>
                                        <p:tgtEl>
                                          <p:spTgt spid="21"/>
                                        </p:tgtEl>
                                        <p:attrNameLst>
                                          <p:attrName>ppt_x</p:attrName>
                                          <p:attrName>ppt_y</p:attrName>
                                        </p:attrNameLst>
                                      </p:cBhvr>
                                      <p:rCtr x="-9861" y="46"/>
                                    </p:animMotion>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par>
                                <p:cTn id="58" presetID="10" presetClass="entr" presetSubtype="0" fill="hold" nodeType="with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fade">
                                      <p:cBhvr>
                                        <p:cTn id="60" dur="500"/>
                                        <p:tgtEl>
                                          <p:spTgt spid="1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fade">
                                      <p:cBhvr>
                                        <p:cTn id="63" dur="500"/>
                                        <p:tgtEl>
                                          <p:spTgt spid="15"/>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49"/>
                                        </p:tgtEl>
                                        <p:attrNameLst>
                                          <p:attrName>style.visibility</p:attrName>
                                        </p:attrNameLst>
                                      </p:cBhvr>
                                      <p:to>
                                        <p:strVal val="visible"/>
                                      </p:to>
                                    </p:set>
                                    <p:animEffect transition="in" filter="fade">
                                      <p:cBhvr>
                                        <p:cTn id="68" dur="500"/>
                                        <p:tgtEl>
                                          <p:spTgt spid="4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fade">
                                      <p:cBhvr>
                                        <p:cTn id="71" dur="500"/>
                                        <p:tgtEl>
                                          <p:spTgt spid="5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50"/>
                                        </p:tgtEl>
                                        <p:attrNameLst>
                                          <p:attrName>style.visibility</p:attrName>
                                        </p:attrNameLst>
                                      </p:cBhvr>
                                      <p:to>
                                        <p:strVal val="visible"/>
                                      </p:to>
                                    </p:set>
                                    <p:animEffect transition="in" filter="fade">
                                      <p:cBhvr>
                                        <p:cTn id="74" dur="500"/>
                                        <p:tgtEl>
                                          <p:spTgt spid="50"/>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8"/>
                                        </p:tgtEl>
                                        <p:attrNameLst>
                                          <p:attrName>style.visibility</p:attrName>
                                        </p:attrNameLst>
                                      </p:cBhvr>
                                      <p:to>
                                        <p:strVal val="visible"/>
                                      </p:to>
                                    </p:set>
                                    <p:animEffect transition="in" filter="fade">
                                      <p:cBhvr>
                                        <p:cTn id="77" dur="500"/>
                                        <p:tgtEl>
                                          <p:spTgt spid="48"/>
                                        </p:tgtEl>
                                      </p:cBhvr>
                                    </p:animEffect>
                                  </p:childTnLst>
                                </p:cTn>
                              </p:par>
                            </p:childTnLst>
                          </p:cTn>
                        </p:par>
                      </p:childTnLst>
                    </p:cTn>
                  </p:par>
                  <p:par>
                    <p:cTn id="78" fill="hold">
                      <p:stCondLst>
                        <p:cond delay="indefinite"/>
                      </p:stCondLst>
                      <p:childTnLst>
                        <p:par>
                          <p:cTn id="79" fill="hold">
                            <p:stCondLst>
                              <p:cond delay="0"/>
                            </p:stCondLst>
                            <p:childTnLst>
                              <p:par>
                                <p:cTn id="80" presetID="10" presetClass="entr" presetSubtype="0" fill="hold" grpId="0" nodeType="click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500"/>
                                        <p:tgtEl>
                                          <p:spTgt spid="5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fade">
                                      <p:cBhvr>
                                        <p:cTn id="85" dur="500"/>
                                        <p:tgtEl>
                                          <p:spTgt spid="53"/>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4"/>
                                        </p:tgtEl>
                                        <p:attrNameLst>
                                          <p:attrName>style.visibility</p:attrName>
                                        </p:attrNameLst>
                                      </p:cBhvr>
                                      <p:to>
                                        <p:strVal val="visible"/>
                                      </p:to>
                                    </p:set>
                                    <p:animEffect transition="in" filter="fade">
                                      <p:cBhvr>
                                        <p:cTn id="88" dur="500"/>
                                        <p:tgtEl>
                                          <p:spTgt spid="5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55"/>
                                        </p:tgtEl>
                                        <p:attrNameLst>
                                          <p:attrName>style.visibility</p:attrName>
                                        </p:attrNameLst>
                                      </p:cBhvr>
                                      <p:to>
                                        <p:strVal val="visible"/>
                                      </p:to>
                                    </p:set>
                                    <p:animEffect transition="in" filter="fade">
                                      <p:cBhvr>
                                        <p:cTn id="91" dur="500"/>
                                        <p:tgtEl>
                                          <p:spTgt spid="55"/>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56"/>
                                        </p:tgtEl>
                                        <p:attrNameLst>
                                          <p:attrName>style.visibility</p:attrName>
                                        </p:attrNameLst>
                                      </p:cBhvr>
                                      <p:to>
                                        <p:strVal val="visible"/>
                                      </p:to>
                                    </p:set>
                                    <p:animEffect transition="in" filter="fade">
                                      <p:cBhvr>
                                        <p:cTn id="94" dur="500"/>
                                        <p:tgtEl>
                                          <p:spTgt spid="56"/>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7"/>
                                        </p:tgtEl>
                                        <p:attrNameLst>
                                          <p:attrName>style.visibility</p:attrName>
                                        </p:attrNameLst>
                                      </p:cBhvr>
                                      <p:to>
                                        <p:strVal val="visible"/>
                                      </p:to>
                                    </p:set>
                                    <p:animEffect transition="in" filter="fade">
                                      <p:cBhvr>
                                        <p:cTn id="97" dur="500"/>
                                        <p:tgtEl>
                                          <p:spTgt spid="5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58"/>
                                        </p:tgtEl>
                                        <p:attrNameLst>
                                          <p:attrName>style.visibility</p:attrName>
                                        </p:attrNameLst>
                                      </p:cBhvr>
                                      <p:to>
                                        <p:strVal val="visible"/>
                                      </p:to>
                                    </p:set>
                                    <p:animEffect transition="in" filter="fade">
                                      <p:cBhvr>
                                        <p:cTn id="100" dur="500"/>
                                        <p:tgtEl>
                                          <p:spTgt spid="58"/>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9"/>
                                        </p:tgtEl>
                                        <p:attrNameLst>
                                          <p:attrName>style.visibility</p:attrName>
                                        </p:attrNameLst>
                                      </p:cBhvr>
                                      <p:to>
                                        <p:strVal val="visible"/>
                                      </p:to>
                                    </p:set>
                                    <p:animEffect transition="in" filter="fade">
                                      <p:cBhvr>
                                        <p:cTn id="103" dur="500"/>
                                        <p:tgtEl>
                                          <p:spTgt spid="59"/>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60"/>
                                        </p:tgtEl>
                                        <p:attrNameLst>
                                          <p:attrName>style.visibility</p:attrName>
                                        </p:attrNameLst>
                                      </p:cBhvr>
                                      <p:to>
                                        <p:strVal val="visible"/>
                                      </p:to>
                                    </p:set>
                                    <p:animEffect transition="in" filter="fade">
                                      <p:cBhvr>
                                        <p:cTn id="106" dur="500"/>
                                        <p:tgtEl>
                                          <p:spTgt spid="60"/>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1"/>
                                        </p:tgtEl>
                                        <p:attrNameLst>
                                          <p:attrName>style.visibility</p:attrName>
                                        </p:attrNameLst>
                                      </p:cBhvr>
                                      <p:to>
                                        <p:strVal val="visible"/>
                                      </p:to>
                                    </p:set>
                                    <p:animEffect transition="in" filter="fade">
                                      <p:cBhvr>
                                        <p:cTn id="109" dur="500"/>
                                        <p:tgtEl>
                                          <p:spTgt spid="61"/>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2"/>
                                        </p:tgtEl>
                                        <p:attrNameLst>
                                          <p:attrName>style.visibility</p:attrName>
                                        </p:attrNameLst>
                                      </p:cBhvr>
                                      <p:to>
                                        <p:strVal val="visible"/>
                                      </p:to>
                                    </p:set>
                                    <p:animEffect transition="in" filter="fade">
                                      <p:cBhvr>
                                        <p:cTn id="112" dur="500"/>
                                        <p:tgtEl>
                                          <p:spTgt spid="62"/>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63"/>
                                        </p:tgtEl>
                                        <p:attrNameLst>
                                          <p:attrName>style.visibility</p:attrName>
                                        </p:attrNameLst>
                                      </p:cBhvr>
                                      <p:to>
                                        <p:strVal val="visible"/>
                                      </p:to>
                                    </p:set>
                                    <p:animEffect transition="in" filter="fade">
                                      <p:cBhvr>
                                        <p:cTn id="115" dur="500"/>
                                        <p:tgtEl>
                                          <p:spTgt spid="63"/>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64"/>
                                        </p:tgtEl>
                                        <p:attrNameLst>
                                          <p:attrName>style.visibility</p:attrName>
                                        </p:attrNameLst>
                                      </p:cBhvr>
                                      <p:to>
                                        <p:strVal val="visible"/>
                                      </p:to>
                                    </p:set>
                                    <p:animEffect transition="in" filter="fade">
                                      <p:cBhvr>
                                        <p:cTn id="118" dur="500"/>
                                        <p:tgtEl>
                                          <p:spTgt spid="64"/>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65"/>
                                        </p:tgtEl>
                                        <p:attrNameLst>
                                          <p:attrName>style.visibility</p:attrName>
                                        </p:attrNameLst>
                                      </p:cBhvr>
                                      <p:to>
                                        <p:strVal val="visible"/>
                                      </p:to>
                                    </p:set>
                                    <p:animEffect transition="in" filter="fade">
                                      <p:cBhvr>
                                        <p:cTn id="121" dur="500"/>
                                        <p:tgtEl>
                                          <p:spTgt spid="65"/>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66"/>
                                        </p:tgtEl>
                                        <p:attrNameLst>
                                          <p:attrName>style.visibility</p:attrName>
                                        </p:attrNameLst>
                                      </p:cBhvr>
                                      <p:to>
                                        <p:strVal val="visible"/>
                                      </p:to>
                                    </p:set>
                                    <p:animEffect transition="in" filter="fade">
                                      <p:cBhvr>
                                        <p:cTn id="124" dur="500"/>
                                        <p:tgtEl>
                                          <p:spTgt spid="66"/>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67"/>
                                        </p:tgtEl>
                                        <p:attrNameLst>
                                          <p:attrName>style.visibility</p:attrName>
                                        </p:attrNameLst>
                                      </p:cBhvr>
                                      <p:to>
                                        <p:strVal val="visible"/>
                                      </p:to>
                                    </p:set>
                                    <p:animEffect transition="in" filter="fade">
                                      <p:cBhvr>
                                        <p:cTn id="127" dur="500"/>
                                        <p:tgtEl>
                                          <p:spTgt spid="67"/>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68"/>
                                        </p:tgtEl>
                                        <p:attrNameLst>
                                          <p:attrName>style.visibility</p:attrName>
                                        </p:attrNameLst>
                                      </p:cBhvr>
                                      <p:to>
                                        <p:strVal val="visible"/>
                                      </p:to>
                                    </p:set>
                                    <p:animEffect transition="in" filter="fade">
                                      <p:cBhvr>
                                        <p:cTn id="130" dur="500"/>
                                        <p:tgtEl>
                                          <p:spTgt spid="68"/>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69"/>
                                        </p:tgtEl>
                                        <p:attrNameLst>
                                          <p:attrName>style.visibility</p:attrName>
                                        </p:attrNameLst>
                                      </p:cBhvr>
                                      <p:to>
                                        <p:strVal val="visible"/>
                                      </p:to>
                                    </p:set>
                                    <p:animEffect transition="in" filter="fade">
                                      <p:cBhvr>
                                        <p:cTn id="133" dur="500"/>
                                        <p:tgtEl>
                                          <p:spTgt spid="69"/>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70"/>
                                        </p:tgtEl>
                                        <p:attrNameLst>
                                          <p:attrName>style.visibility</p:attrName>
                                        </p:attrNameLst>
                                      </p:cBhvr>
                                      <p:to>
                                        <p:strVal val="visible"/>
                                      </p:to>
                                    </p:set>
                                    <p:animEffect transition="in" filter="fade">
                                      <p:cBhvr>
                                        <p:cTn id="136" dur="500"/>
                                        <p:tgtEl>
                                          <p:spTgt spid="7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71"/>
                                        </p:tgtEl>
                                        <p:attrNameLst>
                                          <p:attrName>style.visibility</p:attrName>
                                        </p:attrNameLst>
                                      </p:cBhvr>
                                      <p:to>
                                        <p:strVal val="visible"/>
                                      </p:to>
                                    </p:set>
                                    <p:animEffect transition="in" filter="fade">
                                      <p:cBhvr>
                                        <p:cTn id="139" dur="500"/>
                                        <p:tgtEl>
                                          <p:spTgt spid="71"/>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72"/>
                                        </p:tgtEl>
                                        <p:attrNameLst>
                                          <p:attrName>style.visibility</p:attrName>
                                        </p:attrNameLst>
                                      </p:cBhvr>
                                      <p:to>
                                        <p:strVal val="visible"/>
                                      </p:to>
                                    </p:set>
                                    <p:animEffect transition="in" filter="fade">
                                      <p:cBhvr>
                                        <p:cTn id="142" dur="500"/>
                                        <p:tgtEl>
                                          <p:spTgt spid="72"/>
                                        </p:tgtEl>
                                      </p:cBhvr>
                                    </p:animEffect>
                                  </p:childTnLst>
                                </p:cTn>
                              </p:par>
                              <p:par>
                                <p:cTn id="143" presetID="10" presetClass="entr" presetSubtype="0" fill="hold" grpId="0" nodeType="withEffect">
                                  <p:stCondLst>
                                    <p:cond delay="0"/>
                                  </p:stCondLst>
                                  <p:childTnLst>
                                    <p:set>
                                      <p:cBhvr>
                                        <p:cTn id="144" dur="1" fill="hold">
                                          <p:stCondLst>
                                            <p:cond delay="0"/>
                                          </p:stCondLst>
                                        </p:cTn>
                                        <p:tgtEl>
                                          <p:spTgt spid="73"/>
                                        </p:tgtEl>
                                        <p:attrNameLst>
                                          <p:attrName>style.visibility</p:attrName>
                                        </p:attrNameLst>
                                      </p:cBhvr>
                                      <p:to>
                                        <p:strVal val="visible"/>
                                      </p:to>
                                    </p:set>
                                    <p:animEffect transition="in" filter="fade">
                                      <p:cBhvr>
                                        <p:cTn id="145" dur="500"/>
                                        <p:tgtEl>
                                          <p:spTgt spid="73"/>
                                        </p:tgtEl>
                                      </p:cBhvr>
                                    </p:animEffect>
                                  </p:childTnLst>
                                </p:cTn>
                              </p:par>
                              <p:par>
                                <p:cTn id="146" presetID="10" presetClass="entr" presetSubtype="0" fill="hold" grpId="0" nodeType="withEffect">
                                  <p:stCondLst>
                                    <p:cond delay="0"/>
                                  </p:stCondLst>
                                  <p:childTnLst>
                                    <p:set>
                                      <p:cBhvr>
                                        <p:cTn id="147" dur="1" fill="hold">
                                          <p:stCondLst>
                                            <p:cond delay="0"/>
                                          </p:stCondLst>
                                        </p:cTn>
                                        <p:tgtEl>
                                          <p:spTgt spid="74"/>
                                        </p:tgtEl>
                                        <p:attrNameLst>
                                          <p:attrName>style.visibility</p:attrName>
                                        </p:attrNameLst>
                                      </p:cBhvr>
                                      <p:to>
                                        <p:strVal val="visible"/>
                                      </p:to>
                                    </p:set>
                                    <p:animEffect transition="in" filter="fade">
                                      <p:cBhvr>
                                        <p:cTn id="148" dur="500"/>
                                        <p:tgtEl>
                                          <p:spTgt spid="74"/>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75"/>
                                        </p:tgtEl>
                                        <p:attrNameLst>
                                          <p:attrName>style.visibility</p:attrName>
                                        </p:attrNameLst>
                                      </p:cBhvr>
                                      <p:to>
                                        <p:strVal val="visible"/>
                                      </p:to>
                                    </p:set>
                                    <p:animEffect transition="in" filter="fade">
                                      <p:cBhvr>
                                        <p:cTn id="151" dur="500"/>
                                        <p:tgtEl>
                                          <p:spTgt spid="75"/>
                                        </p:tgtEl>
                                      </p:cBhvr>
                                    </p:animEffect>
                                  </p:childTnLst>
                                </p:cTn>
                              </p:par>
                            </p:childTnLst>
                          </p:cTn>
                        </p:par>
                      </p:childTnLst>
                    </p:cTn>
                  </p:par>
                  <p:par>
                    <p:cTn id="152" fill="hold">
                      <p:stCondLst>
                        <p:cond delay="indefinite"/>
                      </p:stCondLst>
                      <p:childTnLst>
                        <p:par>
                          <p:cTn id="153" fill="hold">
                            <p:stCondLst>
                              <p:cond delay="0"/>
                            </p:stCondLst>
                            <p:childTnLst>
                              <p:par>
                                <p:cTn id="154" presetID="10" presetClass="entr" presetSubtype="0" fill="hold" grpId="0" nodeType="clickEffect">
                                  <p:stCondLst>
                                    <p:cond delay="0"/>
                                  </p:stCondLst>
                                  <p:childTnLst>
                                    <p:set>
                                      <p:cBhvr>
                                        <p:cTn id="155" dur="1" fill="hold">
                                          <p:stCondLst>
                                            <p:cond delay="0"/>
                                          </p:stCondLst>
                                        </p:cTn>
                                        <p:tgtEl>
                                          <p:spTgt spid="96"/>
                                        </p:tgtEl>
                                        <p:attrNameLst>
                                          <p:attrName>style.visibility</p:attrName>
                                        </p:attrNameLst>
                                      </p:cBhvr>
                                      <p:to>
                                        <p:strVal val="visible"/>
                                      </p:to>
                                    </p:set>
                                    <p:animEffect transition="in" filter="fade">
                                      <p:cBhvr>
                                        <p:cTn id="156" dur="500"/>
                                        <p:tgtEl>
                                          <p:spTgt spid="96"/>
                                        </p:tgtEl>
                                      </p:cBhvr>
                                    </p:animEffect>
                                  </p:childTnLst>
                                </p:cTn>
                              </p:par>
                              <p:par>
                                <p:cTn id="157" presetID="10" presetClass="entr" presetSubtype="0" fill="hold" nodeType="withEffect">
                                  <p:stCondLst>
                                    <p:cond delay="0"/>
                                  </p:stCondLst>
                                  <p:childTnLst>
                                    <p:set>
                                      <p:cBhvr>
                                        <p:cTn id="158" dur="1" fill="hold">
                                          <p:stCondLst>
                                            <p:cond delay="0"/>
                                          </p:stCondLst>
                                        </p:cTn>
                                        <p:tgtEl>
                                          <p:spTgt spid="98"/>
                                        </p:tgtEl>
                                        <p:attrNameLst>
                                          <p:attrName>style.visibility</p:attrName>
                                        </p:attrNameLst>
                                      </p:cBhvr>
                                      <p:to>
                                        <p:strVal val="visible"/>
                                      </p:to>
                                    </p:set>
                                    <p:animEffect transition="in" filter="fade">
                                      <p:cBhvr>
                                        <p:cTn id="159" dur="500"/>
                                        <p:tgtEl>
                                          <p:spTgt spid="98"/>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95"/>
                                        </p:tgtEl>
                                        <p:attrNameLst>
                                          <p:attrName>style.visibility</p:attrName>
                                        </p:attrNameLst>
                                      </p:cBhvr>
                                      <p:to>
                                        <p:strVal val="visible"/>
                                      </p:to>
                                    </p:set>
                                    <p:animEffect transition="in" filter="fade">
                                      <p:cBhvr>
                                        <p:cTn id="162" dur="500"/>
                                        <p:tgtEl>
                                          <p:spTgt spid="95"/>
                                        </p:tgtEl>
                                      </p:cBhvr>
                                    </p:animEffect>
                                  </p:childTnLst>
                                </p:cTn>
                              </p:par>
                            </p:childTnLst>
                          </p:cTn>
                        </p:par>
                      </p:childTnLst>
                    </p:cTn>
                  </p:par>
                  <p:par>
                    <p:cTn id="163" fill="hold">
                      <p:stCondLst>
                        <p:cond delay="indefinite"/>
                      </p:stCondLst>
                      <p:childTnLst>
                        <p:par>
                          <p:cTn id="164" fill="hold">
                            <p:stCondLst>
                              <p:cond delay="0"/>
                            </p:stCondLst>
                            <p:childTnLst>
                              <p:par>
                                <p:cTn id="165" presetID="3" presetClass="entr" presetSubtype="10" fill="hold" grpId="0" nodeType="clickEffect">
                                  <p:stCondLst>
                                    <p:cond delay="0"/>
                                  </p:stCondLst>
                                  <p:childTnLst>
                                    <p:set>
                                      <p:cBhvr>
                                        <p:cTn id="166" dur="1" fill="hold">
                                          <p:stCondLst>
                                            <p:cond delay="0"/>
                                          </p:stCondLst>
                                        </p:cTn>
                                        <p:tgtEl>
                                          <p:spTgt spid="79"/>
                                        </p:tgtEl>
                                        <p:attrNameLst>
                                          <p:attrName>style.visibility</p:attrName>
                                        </p:attrNameLst>
                                      </p:cBhvr>
                                      <p:to>
                                        <p:strVal val="visible"/>
                                      </p:to>
                                    </p:set>
                                    <p:animEffect transition="in" filter="blinds(horizontal)">
                                      <p:cBhvr>
                                        <p:cTn id="167" dur="500"/>
                                        <p:tgtEl>
                                          <p:spTgt spid="79"/>
                                        </p:tgtEl>
                                      </p:cBhvr>
                                    </p:animEffect>
                                  </p:childTnLst>
                                </p:cTn>
                              </p:par>
                              <p:par>
                                <p:cTn id="168" presetID="3" presetClass="entr" presetSubtype="10" fill="hold" grpId="0" nodeType="withEffect">
                                  <p:stCondLst>
                                    <p:cond delay="0"/>
                                  </p:stCondLst>
                                  <p:childTnLst>
                                    <p:set>
                                      <p:cBhvr>
                                        <p:cTn id="169" dur="1" fill="hold">
                                          <p:stCondLst>
                                            <p:cond delay="0"/>
                                          </p:stCondLst>
                                        </p:cTn>
                                        <p:tgtEl>
                                          <p:spTgt spid="78"/>
                                        </p:tgtEl>
                                        <p:attrNameLst>
                                          <p:attrName>style.visibility</p:attrName>
                                        </p:attrNameLst>
                                      </p:cBhvr>
                                      <p:to>
                                        <p:strVal val="visible"/>
                                      </p:to>
                                    </p:set>
                                    <p:animEffect transition="in" filter="blinds(horizontal)">
                                      <p:cBhvr>
                                        <p:cTn id="170" dur="500"/>
                                        <p:tgtEl>
                                          <p:spTgt spid="78"/>
                                        </p:tgtEl>
                                      </p:cBhvr>
                                    </p:animEffect>
                                  </p:childTnLst>
                                </p:cTn>
                              </p:par>
                              <p:par>
                                <p:cTn id="171" presetID="3" presetClass="entr" presetSubtype="10" fill="hold" grpId="0" nodeType="withEffect">
                                  <p:stCondLst>
                                    <p:cond delay="0"/>
                                  </p:stCondLst>
                                  <p:childTnLst>
                                    <p:set>
                                      <p:cBhvr>
                                        <p:cTn id="172" dur="1" fill="hold">
                                          <p:stCondLst>
                                            <p:cond delay="0"/>
                                          </p:stCondLst>
                                        </p:cTn>
                                        <p:tgtEl>
                                          <p:spTgt spid="85"/>
                                        </p:tgtEl>
                                        <p:attrNameLst>
                                          <p:attrName>style.visibility</p:attrName>
                                        </p:attrNameLst>
                                      </p:cBhvr>
                                      <p:to>
                                        <p:strVal val="visible"/>
                                      </p:to>
                                    </p:set>
                                    <p:animEffect transition="in" filter="blinds(horizontal)">
                                      <p:cBhvr>
                                        <p:cTn id="173" dur="500"/>
                                        <p:tgtEl>
                                          <p:spTgt spid="85"/>
                                        </p:tgtEl>
                                      </p:cBhvr>
                                    </p:animEffect>
                                  </p:childTnLst>
                                </p:cTn>
                              </p:par>
                              <p:par>
                                <p:cTn id="174" presetID="3" presetClass="entr" presetSubtype="10" fill="hold" grpId="0" nodeType="withEffect">
                                  <p:stCondLst>
                                    <p:cond delay="0"/>
                                  </p:stCondLst>
                                  <p:childTnLst>
                                    <p:set>
                                      <p:cBhvr>
                                        <p:cTn id="175" dur="1" fill="hold">
                                          <p:stCondLst>
                                            <p:cond delay="0"/>
                                          </p:stCondLst>
                                        </p:cTn>
                                        <p:tgtEl>
                                          <p:spTgt spid="77"/>
                                        </p:tgtEl>
                                        <p:attrNameLst>
                                          <p:attrName>style.visibility</p:attrName>
                                        </p:attrNameLst>
                                      </p:cBhvr>
                                      <p:to>
                                        <p:strVal val="visible"/>
                                      </p:to>
                                    </p:set>
                                    <p:animEffect transition="in" filter="blinds(horizontal)">
                                      <p:cBhvr>
                                        <p:cTn id="176" dur="500"/>
                                        <p:tgtEl>
                                          <p:spTgt spid="77"/>
                                        </p:tgtEl>
                                      </p:cBhvr>
                                    </p:animEffect>
                                  </p:childTnLst>
                                </p:cTn>
                              </p:par>
                              <p:par>
                                <p:cTn id="177" presetID="10" presetClass="entr" presetSubtype="0" fill="hold" grpId="0" nodeType="withEffect">
                                  <p:stCondLst>
                                    <p:cond delay="0"/>
                                  </p:stCondLst>
                                  <p:childTnLst>
                                    <p:set>
                                      <p:cBhvr>
                                        <p:cTn id="178" dur="1" fill="hold">
                                          <p:stCondLst>
                                            <p:cond delay="0"/>
                                          </p:stCondLst>
                                        </p:cTn>
                                        <p:tgtEl>
                                          <p:spTgt spid="99"/>
                                        </p:tgtEl>
                                        <p:attrNameLst>
                                          <p:attrName>style.visibility</p:attrName>
                                        </p:attrNameLst>
                                      </p:cBhvr>
                                      <p:to>
                                        <p:strVal val="visible"/>
                                      </p:to>
                                    </p:set>
                                    <p:animEffect transition="in" filter="fade">
                                      <p:cBhvr>
                                        <p:cTn id="179" dur="500"/>
                                        <p:tgtEl>
                                          <p:spTgt spid="99"/>
                                        </p:tgtEl>
                                      </p:cBhvr>
                                    </p:animEffect>
                                  </p:childTnLst>
                                </p:cTn>
                              </p:par>
                            </p:childTnLst>
                          </p:cTn>
                        </p:par>
                      </p:childTnLst>
                    </p:cTn>
                  </p:par>
                  <p:par>
                    <p:cTn id="180" fill="hold">
                      <p:stCondLst>
                        <p:cond delay="indefinite"/>
                      </p:stCondLst>
                      <p:childTnLst>
                        <p:par>
                          <p:cTn id="181" fill="hold">
                            <p:stCondLst>
                              <p:cond delay="0"/>
                            </p:stCondLst>
                            <p:childTnLst>
                              <p:par>
                                <p:cTn id="182" presetID="3" presetClass="entr" presetSubtype="10" fill="hold" grpId="0" nodeType="clickEffect">
                                  <p:stCondLst>
                                    <p:cond delay="0"/>
                                  </p:stCondLst>
                                  <p:childTnLst>
                                    <p:set>
                                      <p:cBhvr>
                                        <p:cTn id="183" dur="1" fill="hold">
                                          <p:stCondLst>
                                            <p:cond delay="0"/>
                                          </p:stCondLst>
                                        </p:cTn>
                                        <p:tgtEl>
                                          <p:spTgt spid="76"/>
                                        </p:tgtEl>
                                        <p:attrNameLst>
                                          <p:attrName>style.visibility</p:attrName>
                                        </p:attrNameLst>
                                      </p:cBhvr>
                                      <p:to>
                                        <p:strVal val="visible"/>
                                      </p:to>
                                    </p:set>
                                    <p:animEffect transition="in" filter="blinds(horizontal)">
                                      <p:cBhvr>
                                        <p:cTn id="184" dur="500"/>
                                        <p:tgtEl>
                                          <p:spTgt spid="76"/>
                                        </p:tgtEl>
                                      </p:cBhvr>
                                    </p:animEffect>
                                  </p:childTnLst>
                                </p:cTn>
                              </p:par>
                            </p:childTnLst>
                          </p:cTn>
                        </p:par>
                      </p:childTnLst>
                    </p:cTn>
                  </p:par>
                  <p:par>
                    <p:cTn id="185" fill="hold">
                      <p:stCondLst>
                        <p:cond delay="indefinite"/>
                      </p:stCondLst>
                      <p:childTnLst>
                        <p:par>
                          <p:cTn id="186" fill="hold">
                            <p:stCondLst>
                              <p:cond delay="0"/>
                            </p:stCondLst>
                            <p:childTnLst>
                              <p:par>
                                <p:cTn id="187" presetID="4" presetClass="entr" presetSubtype="16" fill="hold" grpId="0" nodeType="clickEffect">
                                  <p:stCondLst>
                                    <p:cond delay="0"/>
                                  </p:stCondLst>
                                  <p:childTnLst>
                                    <p:set>
                                      <p:cBhvr>
                                        <p:cTn id="188" dur="1" fill="hold">
                                          <p:stCondLst>
                                            <p:cond delay="0"/>
                                          </p:stCondLst>
                                        </p:cTn>
                                        <p:tgtEl>
                                          <p:spTgt spid="87"/>
                                        </p:tgtEl>
                                        <p:attrNameLst>
                                          <p:attrName>style.visibility</p:attrName>
                                        </p:attrNameLst>
                                      </p:cBhvr>
                                      <p:to>
                                        <p:strVal val="visible"/>
                                      </p:to>
                                    </p:set>
                                    <p:animEffect transition="in" filter="box(in)">
                                      <p:cBhvr>
                                        <p:cTn id="189" dur="500"/>
                                        <p:tgtEl>
                                          <p:spTgt spid="87"/>
                                        </p:tgtEl>
                                      </p:cBhvr>
                                    </p:animEffect>
                                  </p:childTnLst>
                                </p:cTn>
                              </p:par>
                              <p:par>
                                <p:cTn id="190" presetID="4" presetClass="entr" presetSubtype="16" fill="hold" grpId="0" nodeType="withEffect">
                                  <p:stCondLst>
                                    <p:cond delay="0"/>
                                  </p:stCondLst>
                                  <p:childTnLst>
                                    <p:set>
                                      <p:cBhvr>
                                        <p:cTn id="191" dur="1" fill="hold">
                                          <p:stCondLst>
                                            <p:cond delay="0"/>
                                          </p:stCondLst>
                                        </p:cTn>
                                        <p:tgtEl>
                                          <p:spTgt spid="88"/>
                                        </p:tgtEl>
                                        <p:attrNameLst>
                                          <p:attrName>style.visibility</p:attrName>
                                        </p:attrNameLst>
                                      </p:cBhvr>
                                      <p:to>
                                        <p:strVal val="visible"/>
                                      </p:to>
                                    </p:set>
                                    <p:animEffect transition="in" filter="box(in)">
                                      <p:cBhvr>
                                        <p:cTn id="192" dur="500"/>
                                        <p:tgtEl>
                                          <p:spTgt spid="88"/>
                                        </p:tgtEl>
                                      </p:cBhvr>
                                    </p:animEffect>
                                  </p:childTnLst>
                                </p:cTn>
                              </p:par>
                              <p:par>
                                <p:cTn id="193" presetID="4" presetClass="entr" presetSubtype="16" fill="hold" grpId="0" nodeType="withEffect">
                                  <p:stCondLst>
                                    <p:cond delay="0"/>
                                  </p:stCondLst>
                                  <p:childTnLst>
                                    <p:set>
                                      <p:cBhvr>
                                        <p:cTn id="194" dur="1" fill="hold">
                                          <p:stCondLst>
                                            <p:cond delay="0"/>
                                          </p:stCondLst>
                                        </p:cTn>
                                        <p:tgtEl>
                                          <p:spTgt spid="89"/>
                                        </p:tgtEl>
                                        <p:attrNameLst>
                                          <p:attrName>style.visibility</p:attrName>
                                        </p:attrNameLst>
                                      </p:cBhvr>
                                      <p:to>
                                        <p:strVal val="visible"/>
                                      </p:to>
                                    </p:set>
                                    <p:animEffect transition="in" filter="box(in)">
                                      <p:cBhvr>
                                        <p:cTn id="195" dur="500"/>
                                        <p:tgtEl>
                                          <p:spTgt spid="89"/>
                                        </p:tgtEl>
                                      </p:cBhvr>
                                    </p:animEffect>
                                  </p:childTnLst>
                                </p:cTn>
                              </p:par>
                            </p:childTnLst>
                          </p:cTn>
                        </p:par>
                      </p:childTnLst>
                    </p:cTn>
                  </p:par>
                  <p:par>
                    <p:cTn id="196" fill="hold">
                      <p:stCondLst>
                        <p:cond delay="indefinite"/>
                      </p:stCondLst>
                      <p:childTnLst>
                        <p:par>
                          <p:cTn id="197" fill="hold">
                            <p:stCondLst>
                              <p:cond delay="0"/>
                            </p:stCondLst>
                            <p:childTnLst>
                              <p:par>
                                <p:cTn id="198" presetID="3" presetClass="entr" presetSubtype="10" fill="hold" grpId="0" nodeType="clickEffect">
                                  <p:stCondLst>
                                    <p:cond delay="0"/>
                                  </p:stCondLst>
                                  <p:childTnLst>
                                    <p:set>
                                      <p:cBhvr>
                                        <p:cTn id="199" dur="1" fill="hold">
                                          <p:stCondLst>
                                            <p:cond delay="0"/>
                                          </p:stCondLst>
                                        </p:cTn>
                                        <p:tgtEl>
                                          <p:spTgt spid="81"/>
                                        </p:tgtEl>
                                        <p:attrNameLst>
                                          <p:attrName>style.visibility</p:attrName>
                                        </p:attrNameLst>
                                      </p:cBhvr>
                                      <p:to>
                                        <p:strVal val="visible"/>
                                      </p:to>
                                    </p:set>
                                    <p:animEffect transition="in" filter="blinds(horizontal)">
                                      <p:cBhvr>
                                        <p:cTn id="200" dur="500"/>
                                        <p:tgtEl>
                                          <p:spTgt spid="81"/>
                                        </p:tgtEl>
                                      </p:cBhvr>
                                    </p:animEffect>
                                  </p:childTnLst>
                                </p:cTn>
                              </p:par>
                              <p:par>
                                <p:cTn id="201" presetID="3" presetClass="entr" presetSubtype="10" fill="hold" grpId="0" nodeType="withEffect">
                                  <p:stCondLst>
                                    <p:cond delay="0"/>
                                  </p:stCondLst>
                                  <p:childTnLst>
                                    <p:set>
                                      <p:cBhvr>
                                        <p:cTn id="202" dur="1" fill="hold">
                                          <p:stCondLst>
                                            <p:cond delay="0"/>
                                          </p:stCondLst>
                                        </p:cTn>
                                        <p:tgtEl>
                                          <p:spTgt spid="83"/>
                                        </p:tgtEl>
                                        <p:attrNameLst>
                                          <p:attrName>style.visibility</p:attrName>
                                        </p:attrNameLst>
                                      </p:cBhvr>
                                      <p:to>
                                        <p:strVal val="visible"/>
                                      </p:to>
                                    </p:set>
                                    <p:animEffect transition="in" filter="blinds(horizontal)">
                                      <p:cBhvr>
                                        <p:cTn id="203" dur="500"/>
                                        <p:tgtEl>
                                          <p:spTgt spid="83"/>
                                        </p:tgtEl>
                                      </p:cBhvr>
                                    </p:animEffect>
                                  </p:childTnLst>
                                </p:cTn>
                              </p:par>
                              <p:par>
                                <p:cTn id="204" presetID="3" presetClass="entr" presetSubtype="10" fill="hold" grpId="0" nodeType="withEffect">
                                  <p:stCondLst>
                                    <p:cond delay="0"/>
                                  </p:stCondLst>
                                  <p:childTnLst>
                                    <p:set>
                                      <p:cBhvr>
                                        <p:cTn id="205" dur="1" fill="hold">
                                          <p:stCondLst>
                                            <p:cond delay="0"/>
                                          </p:stCondLst>
                                        </p:cTn>
                                        <p:tgtEl>
                                          <p:spTgt spid="84"/>
                                        </p:tgtEl>
                                        <p:attrNameLst>
                                          <p:attrName>style.visibility</p:attrName>
                                        </p:attrNameLst>
                                      </p:cBhvr>
                                      <p:to>
                                        <p:strVal val="visible"/>
                                      </p:to>
                                    </p:set>
                                    <p:animEffect transition="in" filter="blinds(horizontal)">
                                      <p:cBhvr>
                                        <p:cTn id="206" dur="500"/>
                                        <p:tgtEl>
                                          <p:spTgt spid="84"/>
                                        </p:tgtEl>
                                      </p:cBhvr>
                                    </p:animEffect>
                                  </p:childTnLst>
                                </p:cTn>
                              </p:par>
                              <p:par>
                                <p:cTn id="207" presetID="3" presetClass="entr" presetSubtype="10" fill="hold" grpId="0" nodeType="withEffect">
                                  <p:stCondLst>
                                    <p:cond delay="0"/>
                                  </p:stCondLst>
                                  <p:childTnLst>
                                    <p:set>
                                      <p:cBhvr>
                                        <p:cTn id="208" dur="1" fill="hold">
                                          <p:stCondLst>
                                            <p:cond delay="0"/>
                                          </p:stCondLst>
                                        </p:cTn>
                                        <p:tgtEl>
                                          <p:spTgt spid="94"/>
                                        </p:tgtEl>
                                        <p:attrNameLst>
                                          <p:attrName>style.visibility</p:attrName>
                                        </p:attrNameLst>
                                      </p:cBhvr>
                                      <p:to>
                                        <p:strVal val="visible"/>
                                      </p:to>
                                    </p:set>
                                    <p:animEffect transition="in" filter="blinds(horizontal)">
                                      <p:cBhvr>
                                        <p:cTn id="209" dur="500"/>
                                        <p:tgtEl>
                                          <p:spTgt spid="94"/>
                                        </p:tgtEl>
                                      </p:cBhvr>
                                    </p:animEffect>
                                  </p:childTnLst>
                                </p:cTn>
                              </p:par>
                            </p:childTnLst>
                          </p:cTn>
                        </p:par>
                      </p:childTnLst>
                    </p:cTn>
                  </p:par>
                  <p:par>
                    <p:cTn id="210" fill="hold">
                      <p:stCondLst>
                        <p:cond delay="indefinite"/>
                      </p:stCondLst>
                      <p:childTnLst>
                        <p:par>
                          <p:cTn id="211" fill="hold">
                            <p:stCondLst>
                              <p:cond delay="0"/>
                            </p:stCondLst>
                            <p:childTnLst>
                              <p:par>
                                <p:cTn id="212" presetID="4" presetClass="entr" presetSubtype="16" fill="hold" grpId="0" nodeType="clickEffect">
                                  <p:stCondLst>
                                    <p:cond delay="0"/>
                                  </p:stCondLst>
                                  <p:childTnLst>
                                    <p:set>
                                      <p:cBhvr>
                                        <p:cTn id="213" dur="1" fill="hold">
                                          <p:stCondLst>
                                            <p:cond delay="0"/>
                                          </p:stCondLst>
                                        </p:cTn>
                                        <p:tgtEl>
                                          <p:spTgt spid="91"/>
                                        </p:tgtEl>
                                        <p:attrNameLst>
                                          <p:attrName>style.visibility</p:attrName>
                                        </p:attrNameLst>
                                      </p:cBhvr>
                                      <p:to>
                                        <p:strVal val="visible"/>
                                      </p:to>
                                    </p:set>
                                    <p:animEffect transition="in" filter="box(in)">
                                      <p:cBhvr>
                                        <p:cTn id="214" dur="500"/>
                                        <p:tgtEl>
                                          <p:spTgt spid="91"/>
                                        </p:tgtEl>
                                      </p:cBhvr>
                                    </p:animEffect>
                                  </p:childTnLst>
                                </p:cTn>
                              </p:par>
                              <p:par>
                                <p:cTn id="215" presetID="4" presetClass="entr" presetSubtype="16" fill="hold" grpId="0" nodeType="withEffect">
                                  <p:stCondLst>
                                    <p:cond delay="0"/>
                                  </p:stCondLst>
                                  <p:childTnLst>
                                    <p:set>
                                      <p:cBhvr>
                                        <p:cTn id="216" dur="1" fill="hold">
                                          <p:stCondLst>
                                            <p:cond delay="0"/>
                                          </p:stCondLst>
                                        </p:cTn>
                                        <p:tgtEl>
                                          <p:spTgt spid="90"/>
                                        </p:tgtEl>
                                        <p:attrNameLst>
                                          <p:attrName>style.visibility</p:attrName>
                                        </p:attrNameLst>
                                      </p:cBhvr>
                                      <p:to>
                                        <p:strVal val="visible"/>
                                      </p:to>
                                    </p:set>
                                    <p:animEffect transition="in" filter="box(in)">
                                      <p:cBhvr>
                                        <p:cTn id="217" dur="500"/>
                                        <p:tgtEl>
                                          <p:spTgt spid="90"/>
                                        </p:tgtEl>
                                      </p:cBhvr>
                                    </p:animEffect>
                                  </p:childTnLst>
                                </p:cTn>
                              </p:par>
                              <p:par>
                                <p:cTn id="218" presetID="4" presetClass="entr" presetSubtype="16" fill="hold" grpId="0" nodeType="withEffect">
                                  <p:stCondLst>
                                    <p:cond delay="0"/>
                                  </p:stCondLst>
                                  <p:childTnLst>
                                    <p:set>
                                      <p:cBhvr>
                                        <p:cTn id="219" dur="1" fill="hold">
                                          <p:stCondLst>
                                            <p:cond delay="0"/>
                                          </p:stCondLst>
                                        </p:cTn>
                                        <p:tgtEl>
                                          <p:spTgt spid="92"/>
                                        </p:tgtEl>
                                        <p:attrNameLst>
                                          <p:attrName>style.visibility</p:attrName>
                                        </p:attrNameLst>
                                      </p:cBhvr>
                                      <p:to>
                                        <p:strVal val="visible"/>
                                      </p:to>
                                    </p:set>
                                    <p:animEffect transition="in" filter="box(in)">
                                      <p:cBhvr>
                                        <p:cTn id="220" dur="500"/>
                                        <p:tgtEl>
                                          <p:spTgt spid="92"/>
                                        </p:tgtEl>
                                      </p:cBhvr>
                                    </p:animEffect>
                                  </p:childTnLst>
                                </p:cTn>
                              </p:par>
                              <p:par>
                                <p:cTn id="221" presetID="10" presetClass="entr" presetSubtype="0" fill="hold" grpId="0" nodeType="withEffect">
                                  <p:stCondLst>
                                    <p:cond delay="0"/>
                                  </p:stCondLst>
                                  <p:childTnLst>
                                    <p:set>
                                      <p:cBhvr>
                                        <p:cTn id="222" dur="1" fill="hold">
                                          <p:stCondLst>
                                            <p:cond delay="0"/>
                                          </p:stCondLst>
                                        </p:cTn>
                                        <p:tgtEl>
                                          <p:spTgt spid="103"/>
                                        </p:tgtEl>
                                        <p:attrNameLst>
                                          <p:attrName>style.visibility</p:attrName>
                                        </p:attrNameLst>
                                      </p:cBhvr>
                                      <p:to>
                                        <p:strVal val="visible"/>
                                      </p:to>
                                    </p:set>
                                    <p:animEffect transition="in" filter="fade">
                                      <p:cBhvr>
                                        <p:cTn id="223"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9" grpId="0" animBg="1"/>
      <p:bldP spid="20" grpId="0" animBg="1"/>
      <p:bldP spid="20" grpId="1" animBg="1"/>
      <p:bldP spid="20" grpId="2" animBg="1"/>
      <p:bldP spid="21" grpId="0" animBg="1"/>
      <p:bldP spid="21" grpId="1" animBg="1"/>
      <p:bldP spid="26" grpId="0" animBg="1"/>
      <p:bldP spid="41" grpId="0"/>
      <p:bldP spid="42" grpId="0"/>
      <p:bldP spid="43" grpId="0"/>
      <p:bldP spid="44" grpId="0"/>
      <p:bldP spid="48" grpId="0" animBg="1"/>
      <p:bldP spid="49" grpId="0" animBg="1"/>
      <p:bldP spid="50" grpId="0"/>
      <p:bldP spid="51" grpId="0"/>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p:bldP spid="79" grpId="0" animBg="1"/>
      <p:bldP spid="81" grpId="0" animBg="1"/>
      <p:bldP spid="83" grpId="0" animBg="1"/>
      <p:bldP spid="84" grpId="0" animBg="1"/>
      <p:bldP spid="85" grpId="0"/>
      <p:bldP spid="87" grpId="0" animBg="1"/>
      <p:bldP spid="88" grpId="0" animBg="1"/>
      <p:bldP spid="89" grpId="0"/>
      <p:bldP spid="90" grpId="0" animBg="1"/>
      <p:bldP spid="91" grpId="0" animBg="1"/>
      <p:bldP spid="92" grpId="0"/>
      <p:bldP spid="94" grpId="0"/>
      <p:bldP spid="95" grpId="0"/>
      <p:bldP spid="96" grpId="0" animBg="1"/>
      <p:bldP spid="99" grpId="0"/>
      <p:bldP spid="10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o 5"/>
          <p:cNvGrpSpPr/>
          <p:nvPr/>
        </p:nvGrpSpPr>
        <p:grpSpPr>
          <a:xfrm>
            <a:off x="5295545" y="1974072"/>
            <a:ext cx="3782751" cy="4693856"/>
            <a:chOff x="5295545" y="1974072"/>
            <a:chExt cx="3782751" cy="4693856"/>
          </a:xfrm>
        </p:grpSpPr>
        <p:grpSp>
          <p:nvGrpSpPr>
            <p:cNvPr id="4" name="Gruppo 3"/>
            <p:cNvGrpSpPr/>
            <p:nvPr/>
          </p:nvGrpSpPr>
          <p:grpSpPr>
            <a:xfrm>
              <a:off x="5295545" y="1974072"/>
              <a:ext cx="3782751" cy="4693856"/>
              <a:chOff x="5295545" y="1974072"/>
              <a:chExt cx="3782751" cy="4693856"/>
            </a:xfrm>
          </p:grpSpPr>
          <p:grpSp>
            <p:nvGrpSpPr>
              <p:cNvPr id="25" name="Gruppo 24"/>
              <p:cNvGrpSpPr/>
              <p:nvPr/>
            </p:nvGrpSpPr>
            <p:grpSpPr>
              <a:xfrm>
                <a:off x="5295545" y="1974072"/>
                <a:ext cx="3782751" cy="4693856"/>
                <a:chOff x="5295545" y="1922702"/>
                <a:chExt cx="3782751" cy="4693856"/>
              </a:xfrm>
            </p:grpSpPr>
            <p:pic>
              <p:nvPicPr>
                <p:cNvPr id="17412" name="Picture 4"/>
                <p:cNvPicPr>
                  <a:picLocks noChangeAspect="1" noChangeArrowheads="1"/>
                </p:cNvPicPr>
                <p:nvPr/>
              </p:nvPicPr>
              <p:blipFill rotWithShape="1">
                <a:blip r:embed="rId4" cstate="print"/>
                <a:srcRect b="2956"/>
                <a:stretch/>
              </p:blipFill>
              <p:spPr bwMode="auto">
                <a:xfrm>
                  <a:off x="5295545" y="1922702"/>
                  <a:ext cx="3782751" cy="4693856"/>
                </a:xfrm>
                <a:prstGeom prst="rect">
                  <a:avLst/>
                </a:prstGeom>
                <a:noFill/>
                <a:ln w="9525">
                  <a:noFill/>
                  <a:miter lim="800000"/>
                  <a:headEnd/>
                  <a:tailEnd/>
                </a:ln>
                <a:effectLst/>
              </p:spPr>
            </p:pic>
            <p:sp>
              <p:nvSpPr>
                <p:cNvPr id="9" name="CasellaDiTesto 8"/>
                <p:cNvSpPr txBox="1"/>
                <p:nvPr/>
              </p:nvSpPr>
              <p:spPr>
                <a:xfrm>
                  <a:off x="8725966" y="2960965"/>
                  <a:ext cx="324128" cy="369332"/>
                </a:xfrm>
                <a:prstGeom prst="rect">
                  <a:avLst/>
                </a:prstGeom>
                <a:solidFill>
                  <a:schemeClr val="bg1"/>
                </a:solidFill>
              </p:spPr>
              <p:txBody>
                <a:bodyPr wrap="none" rtlCol="0">
                  <a:spAutoFit/>
                </a:bodyPr>
                <a:lstStyle/>
                <a:p>
                  <a:r>
                    <a:rPr lang="en-US" i="1" dirty="0" smtClean="0">
                      <a:sym typeface="Symbol"/>
                    </a:rPr>
                    <a:t></a:t>
                  </a:r>
                  <a:endParaRPr lang="en-US" i="1" dirty="0"/>
                </a:p>
              </p:txBody>
            </p:sp>
            <p:sp>
              <p:nvSpPr>
                <p:cNvPr id="21" name="CasellaDiTesto 20"/>
                <p:cNvSpPr txBox="1"/>
                <p:nvPr/>
              </p:nvSpPr>
              <p:spPr>
                <a:xfrm>
                  <a:off x="8725966" y="4173740"/>
                  <a:ext cx="324128" cy="369332"/>
                </a:xfrm>
                <a:prstGeom prst="rect">
                  <a:avLst/>
                </a:prstGeom>
                <a:solidFill>
                  <a:schemeClr val="bg1"/>
                </a:solidFill>
              </p:spPr>
              <p:txBody>
                <a:bodyPr wrap="none" rtlCol="0">
                  <a:spAutoFit/>
                </a:bodyPr>
                <a:lstStyle/>
                <a:p>
                  <a:r>
                    <a:rPr lang="en-US" i="1" dirty="0" smtClean="0">
                      <a:sym typeface="Symbol"/>
                    </a:rPr>
                    <a:t></a:t>
                  </a:r>
                  <a:endParaRPr lang="en-US" i="1" dirty="0"/>
                </a:p>
              </p:txBody>
            </p:sp>
            <p:sp>
              <p:nvSpPr>
                <p:cNvPr id="22" name="CasellaDiTesto 21"/>
                <p:cNvSpPr txBox="1"/>
                <p:nvPr/>
              </p:nvSpPr>
              <p:spPr>
                <a:xfrm>
                  <a:off x="8659152" y="5733320"/>
                  <a:ext cx="324128" cy="369332"/>
                </a:xfrm>
                <a:prstGeom prst="rect">
                  <a:avLst/>
                </a:prstGeom>
                <a:solidFill>
                  <a:schemeClr val="bg1"/>
                </a:solidFill>
              </p:spPr>
              <p:txBody>
                <a:bodyPr wrap="none" rtlCol="0">
                  <a:spAutoFit/>
                </a:bodyPr>
                <a:lstStyle/>
                <a:p>
                  <a:r>
                    <a:rPr lang="en-US" i="1" dirty="0" smtClean="0">
                      <a:sym typeface="Symbol"/>
                    </a:rPr>
                    <a:t></a:t>
                  </a:r>
                  <a:endParaRPr lang="en-US" i="1" dirty="0"/>
                </a:p>
              </p:txBody>
            </p:sp>
            <p:cxnSp>
              <p:nvCxnSpPr>
                <p:cNvPr id="15" name="Connettore 2 14"/>
                <p:cNvCxnSpPr/>
                <p:nvPr/>
              </p:nvCxnSpPr>
              <p:spPr>
                <a:xfrm flipV="1">
                  <a:off x="5420670" y="3017306"/>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Connettore 2 30"/>
                <p:cNvCxnSpPr/>
                <p:nvPr/>
              </p:nvCxnSpPr>
              <p:spPr>
                <a:xfrm flipV="1">
                  <a:off x="5453240" y="4236506"/>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V="1">
                  <a:off x="5515920" y="5763597"/>
                  <a:ext cx="3467360" cy="17968"/>
                </a:xfrm>
                <a:prstGeom prst="straightConnector1">
                  <a:avLst/>
                </a:prstGeom>
                <a:ln w="28575">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4" name="Rettangolo 23"/>
                <p:cNvSpPr/>
                <p:nvPr/>
              </p:nvSpPr>
              <p:spPr>
                <a:xfrm>
                  <a:off x="8084820" y="4284954"/>
                  <a:ext cx="297180" cy="288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ttangolo 33"/>
                <p:cNvSpPr/>
                <p:nvPr/>
              </p:nvSpPr>
              <p:spPr>
                <a:xfrm>
                  <a:off x="8027670" y="5814054"/>
                  <a:ext cx="297180" cy="288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CasellaDiTesto 2"/>
              <p:cNvSpPr txBox="1"/>
              <p:nvPr/>
            </p:nvSpPr>
            <p:spPr>
              <a:xfrm>
                <a:off x="6121397" y="3101879"/>
                <a:ext cx="365806" cy="369332"/>
              </a:xfrm>
              <a:prstGeom prst="rect">
                <a:avLst/>
              </a:prstGeom>
              <a:solidFill>
                <a:schemeClr val="bg1"/>
              </a:solidFill>
            </p:spPr>
            <p:txBody>
              <a:bodyPr wrap="none" rtlCol="0">
                <a:spAutoFit/>
              </a:bodyPr>
              <a:lstStyle/>
              <a:p>
                <a:r>
                  <a:rPr lang="it-IT" dirty="0" smtClean="0">
                    <a:sym typeface="Symbol" panose="05050102010706020507" pitchFamily="18" charset="2"/>
                  </a:rPr>
                  <a:t></a:t>
                </a:r>
                <a:r>
                  <a:rPr lang="it-IT" baseline="-25000" dirty="0" smtClean="0">
                    <a:sym typeface="Symbol" panose="05050102010706020507" pitchFamily="18" charset="2"/>
                  </a:rPr>
                  <a:t>s</a:t>
                </a:r>
                <a:endParaRPr lang="it-IT" baseline="-25000" dirty="0"/>
              </a:p>
            </p:txBody>
          </p:sp>
          <p:sp>
            <p:nvSpPr>
              <p:cNvPr id="41" name="CasellaDiTesto 40"/>
              <p:cNvSpPr txBox="1"/>
              <p:nvPr/>
            </p:nvSpPr>
            <p:spPr>
              <a:xfrm>
                <a:off x="7006558" y="3101106"/>
                <a:ext cx="436338" cy="369332"/>
              </a:xfrm>
              <a:prstGeom prst="rect">
                <a:avLst/>
              </a:prstGeom>
              <a:solidFill>
                <a:schemeClr val="bg1"/>
              </a:solidFill>
            </p:spPr>
            <p:txBody>
              <a:bodyPr wrap="none" rtlCol="0">
                <a:spAutoFit/>
              </a:bodyPr>
              <a:lstStyle/>
              <a:p>
                <a:r>
                  <a:rPr lang="it-IT" dirty="0" smtClean="0">
                    <a:sym typeface="Symbol" panose="05050102010706020507" pitchFamily="18" charset="2"/>
                  </a:rPr>
                  <a:t>-</a:t>
                </a:r>
                <a:r>
                  <a:rPr lang="it-IT" baseline="-25000" dirty="0" smtClean="0">
                    <a:sym typeface="Symbol" panose="05050102010706020507" pitchFamily="18" charset="2"/>
                  </a:rPr>
                  <a:t>s</a:t>
                </a:r>
                <a:endParaRPr lang="it-IT" baseline="-25000" dirty="0"/>
              </a:p>
            </p:txBody>
          </p:sp>
        </p:grpSp>
        <p:graphicFrame>
          <p:nvGraphicFramePr>
            <p:cNvPr id="38" name="Oggetto 37"/>
            <p:cNvGraphicFramePr>
              <a:graphicFrameLocks noChangeAspect="1"/>
            </p:cNvGraphicFramePr>
            <p:nvPr>
              <p:extLst/>
            </p:nvPr>
          </p:nvGraphicFramePr>
          <p:xfrm>
            <a:off x="7426261" y="2623634"/>
            <a:ext cx="868363" cy="300038"/>
          </p:xfrm>
          <a:graphic>
            <a:graphicData uri="http://schemas.openxmlformats.org/presentationml/2006/ole">
              <mc:AlternateContent xmlns:mc="http://schemas.openxmlformats.org/markup-compatibility/2006">
                <mc:Choice xmlns:v="urn:schemas-microsoft-com:vml" Requires="v">
                  <p:oleObj spid="_x0000_s241820" name="Equazione" r:id="rId5" imgW="736560" imgH="253800" progId="Equation.3">
                    <p:embed/>
                  </p:oleObj>
                </mc:Choice>
                <mc:Fallback>
                  <p:oleObj name="Equazione" r:id="rId5" imgW="736560" imgH="253800" progId="Equation.3">
                    <p:embed/>
                    <p:pic>
                      <p:nvPicPr>
                        <p:cNvPr id="38" name="Oggetto 37"/>
                        <p:cNvPicPr>
                          <a:picLocks noChangeAspect="1" noChangeArrowheads="1"/>
                        </p:cNvPicPr>
                        <p:nvPr/>
                      </p:nvPicPr>
                      <p:blipFill>
                        <a:blip r:embed="rId6"/>
                        <a:srcRect/>
                        <a:stretch>
                          <a:fillRect/>
                        </a:stretch>
                      </p:blipFill>
                      <p:spPr bwMode="auto">
                        <a:xfrm>
                          <a:off x="7426261" y="2623634"/>
                          <a:ext cx="868363" cy="300038"/>
                        </a:xfrm>
                        <a:prstGeom prst="rect">
                          <a:avLst/>
                        </a:prstGeom>
                        <a:solidFill>
                          <a:schemeClr val="bg1"/>
                        </a:solidFill>
                        <a:ln>
                          <a:noFill/>
                        </a:ln>
                      </p:spPr>
                    </p:pic>
                  </p:oleObj>
                </mc:Fallback>
              </mc:AlternateContent>
            </a:graphicData>
          </a:graphic>
        </p:graphicFrame>
      </p:grpSp>
      <p:sp>
        <p:nvSpPr>
          <p:cNvPr id="17417" name="Text Box 9"/>
          <p:cNvSpPr txBox="1">
            <a:spLocks noChangeArrowheads="1"/>
          </p:cNvSpPr>
          <p:nvPr/>
        </p:nvSpPr>
        <p:spPr bwMode="auto">
          <a:xfrm>
            <a:off x="0" y="521271"/>
            <a:ext cx="9036620" cy="738664"/>
          </a:xfrm>
          <a:prstGeom prst="rect">
            <a:avLst/>
          </a:prstGeom>
          <a:noFill/>
          <a:ln w="9525">
            <a:noFill/>
            <a:miter lim="800000"/>
            <a:headEnd/>
            <a:tailEnd/>
          </a:ln>
          <a:effectLst/>
        </p:spPr>
        <p:txBody>
          <a:bodyPr wrap="square">
            <a:spAutoFit/>
          </a:bodyPr>
          <a:lstStyle/>
          <a:p>
            <a:pPr algn="just"/>
            <a:r>
              <a:rPr lang="en-US" sz="1400" dirty="0" smtClean="0"/>
              <a:t>To study the longitudinal dynamics </a:t>
            </a:r>
            <a:r>
              <a:rPr lang="en-US" sz="1400" b="1" dirty="0" smtClean="0"/>
              <a:t>at large oscillations</a:t>
            </a:r>
            <a:r>
              <a:rPr lang="en-US" sz="1400" dirty="0" smtClean="0"/>
              <a:t>, we have to consider the </a:t>
            </a:r>
            <a:r>
              <a:rPr lang="en-US" sz="1400" b="1" dirty="0" smtClean="0"/>
              <a:t>non linear system of differential equations </a:t>
            </a:r>
            <a:r>
              <a:rPr lang="en-US" sz="1400" dirty="0" smtClean="0"/>
              <a:t>without approximations. In the </a:t>
            </a:r>
            <a:r>
              <a:rPr lang="en-US" sz="1400" b="1" dirty="0" smtClean="0"/>
              <a:t>adiabatic acceleration</a:t>
            </a:r>
            <a:r>
              <a:rPr lang="en-US" sz="1400" dirty="0"/>
              <a:t> </a:t>
            </a:r>
            <a:r>
              <a:rPr lang="en-US" sz="1400" dirty="0" smtClean="0"/>
              <a:t>case it is possible to </a:t>
            </a:r>
            <a:r>
              <a:rPr lang="en-US" sz="1400" dirty="0"/>
              <a:t>easily obtain the </a:t>
            </a:r>
            <a:r>
              <a:rPr lang="en-US" sz="1400" dirty="0" smtClean="0"/>
              <a:t>following relation between w and </a:t>
            </a:r>
            <a:r>
              <a:rPr lang="en-US" sz="1400" dirty="0" smtClean="0">
                <a:sym typeface="Symbol"/>
              </a:rPr>
              <a:t> that is the </a:t>
            </a:r>
            <a:r>
              <a:rPr lang="en-US" sz="1400" b="1" dirty="0" smtClean="0">
                <a:sym typeface="Symbol"/>
              </a:rPr>
              <a:t>Hamiltonian of the system</a:t>
            </a:r>
            <a:r>
              <a:rPr lang="en-US" sz="1400" dirty="0" smtClean="0">
                <a:sym typeface="Symbol"/>
              </a:rPr>
              <a:t> related to the total particle energy</a:t>
            </a:r>
            <a:r>
              <a:rPr lang="en-US" sz="1400" dirty="0">
                <a:sym typeface="Symbol"/>
              </a:rPr>
              <a:t>:</a:t>
            </a:r>
            <a:endParaRPr lang="en-US" sz="1400" dirty="0"/>
          </a:p>
        </p:txBody>
      </p:sp>
      <p:sp>
        <p:nvSpPr>
          <p:cNvPr id="11" name="CasellaDiTesto 10"/>
          <p:cNvSpPr txBox="1"/>
          <p:nvPr/>
        </p:nvSpPr>
        <p:spPr>
          <a:xfrm>
            <a:off x="1371868" y="-29292"/>
            <a:ext cx="6393610" cy="553998"/>
          </a:xfrm>
          <a:prstGeom prst="rect">
            <a:avLst/>
          </a:prstGeom>
          <a:noFill/>
        </p:spPr>
        <p:txBody>
          <a:bodyPr wrap="none" rtlCol="0">
            <a:spAutoFit/>
          </a:bodyPr>
          <a:lstStyle/>
          <a:p>
            <a:r>
              <a:rPr lang="en-US" sz="3000" b="1" dirty="0" smtClean="0"/>
              <a:t>LARGE </a:t>
            </a:r>
            <a:r>
              <a:rPr lang="en-US" sz="3000" b="1" dirty="0" smtClean="0"/>
              <a:t>OSCILLATIONS AND SEPARATRIX</a:t>
            </a:r>
            <a:endParaRPr lang="en-US" sz="3000" b="1" dirty="0"/>
          </a:p>
        </p:txBody>
      </p:sp>
      <p:graphicFrame>
        <p:nvGraphicFramePr>
          <p:cNvPr id="5" name="Oggetto 4"/>
          <p:cNvGraphicFramePr>
            <a:graphicFrameLocks noChangeAspect="1"/>
          </p:cNvGraphicFramePr>
          <p:nvPr>
            <p:extLst/>
          </p:nvPr>
        </p:nvGraphicFramePr>
        <p:xfrm>
          <a:off x="1438275" y="1330325"/>
          <a:ext cx="6124575" cy="722313"/>
        </p:xfrm>
        <a:graphic>
          <a:graphicData uri="http://schemas.openxmlformats.org/presentationml/2006/ole">
            <mc:AlternateContent xmlns:mc="http://schemas.openxmlformats.org/markup-compatibility/2006">
              <mc:Choice xmlns:v="urn:schemas-microsoft-com:vml" Requires="v">
                <p:oleObj spid="_x0000_s241821" name="Equazione" r:id="rId7" imgW="4520880" imgH="533160" progId="Equation.3">
                  <p:embed/>
                </p:oleObj>
              </mc:Choice>
              <mc:Fallback>
                <p:oleObj name="Equazione" r:id="rId7" imgW="4520880" imgH="533160" progId="Equation.3">
                  <p:embed/>
                  <p:pic>
                    <p:nvPicPr>
                      <p:cNvPr id="5" name="Oggetto 4"/>
                      <p:cNvPicPr/>
                      <p:nvPr/>
                    </p:nvPicPr>
                    <p:blipFill>
                      <a:blip r:embed="rId8"/>
                      <a:stretch>
                        <a:fillRect/>
                      </a:stretch>
                    </p:blipFill>
                    <p:spPr>
                      <a:xfrm>
                        <a:off x="1438275" y="1330325"/>
                        <a:ext cx="6124575" cy="722313"/>
                      </a:xfrm>
                      <a:prstGeom prst="rect">
                        <a:avLst/>
                      </a:prstGeom>
                    </p:spPr>
                  </p:pic>
                </p:oleObj>
              </mc:Fallback>
            </mc:AlternateContent>
          </a:graphicData>
        </a:graphic>
      </p:graphicFrame>
      <p:sp>
        <p:nvSpPr>
          <p:cNvPr id="7" name="Rettangolo 6"/>
          <p:cNvSpPr/>
          <p:nvPr/>
        </p:nvSpPr>
        <p:spPr>
          <a:xfrm>
            <a:off x="33000" y="2049915"/>
            <a:ext cx="4572000" cy="4401205"/>
          </a:xfrm>
          <a:prstGeom prst="rect">
            <a:avLst/>
          </a:prstGeom>
        </p:spPr>
        <p:txBody>
          <a:bodyPr>
            <a:spAutoFit/>
          </a:bodyPr>
          <a:lstStyle/>
          <a:p>
            <a:pPr algn="just"/>
            <a:r>
              <a:rPr lang="en-AU" altLang="en-US" sz="1400" dirty="0" smtClean="0">
                <a:sym typeface="Symbol"/>
              </a:rPr>
              <a:t></a:t>
            </a:r>
            <a:r>
              <a:rPr lang="en-AU" altLang="en-US" sz="1400" b="1" dirty="0" smtClean="0"/>
              <a:t>For </a:t>
            </a:r>
            <a:r>
              <a:rPr lang="en-AU" altLang="en-US" sz="1400" b="1" dirty="0"/>
              <a:t>each H we have different trajectories </a:t>
            </a:r>
            <a:r>
              <a:rPr lang="en-AU" altLang="en-US" sz="1400" dirty="0"/>
              <a:t>in the longitudinal phase space </a:t>
            </a:r>
            <a:endParaRPr lang="en-AU" altLang="en-US" sz="1400" dirty="0" smtClean="0"/>
          </a:p>
          <a:p>
            <a:pPr algn="just"/>
            <a:endParaRPr lang="en-AU" altLang="en-US" sz="1400" dirty="0"/>
          </a:p>
          <a:p>
            <a:pPr algn="just"/>
            <a:r>
              <a:rPr lang="en-US" sz="1400" dirty="0" smtClean="0">
                <a:sym typeface="Symbol"/>
              </a:rPr>
              <a:t></a:t>
            </a:r>
            <a:r>
              <a:rPr lang="en-US" sz="1400" dirty="0" smtClean="0"/>
              <a:t>the </a:t>
            </a:r>
            <a:r>
              <a:rPr lang="en-US" sz="1400" dirty="0"/>
              <a:t>oscillations are </a:t>
            </a:r>
            <a:r>
              <a:rPr lang="en-US" sz="1400" b="1" dirty="0"/>
              <a:t>stable</a:t>
            </a:r>
            <a:r>
              <a:rPr lang="en-US" sz="1400" dirty="0"/>
              <a:t> within a region bounded by a special curve called </a:t>
            </a:r>
            <a:r>
              <a:rPr lang="en-US" sz="1400" b="1" dirty="0" err="1" smtClean="0"/>
              <a:t>separatrix</a:t>
            </a:r>
            <a:r>
              <a:rPr lang="en-US" sz="1400" dirty="0" smtClean="0"/>
              <a:t>: its equation is:</a:t>
            </a:r>
          </a:p>
          <a:p>
            <a:pPr algn="just"/>
            <a:endParaRPr lang="en-US" sz="1400" dirty="0"/>
          </a:p>
          <a:p>
            <a:pPr algn="just"/>
            <a:endParaRPr lang="en-US" sz="1400" dirty="0" smtClean="0"/>
          </a:p>
          <a:p>
            <a:pPr algn="just"/>
            <a:endParaRPr lang="en-US" altLang="en-US" sz="1400" dirty="0"/>
          </a:p>
          <a:p>
            <a:pPr algn="just"/>
            <a:r>
              <a:rPr lang="en-US" sz="1400" dirty="0" smtClean="0">
                <a:sym typeface="Symbol"/>
              </a:rPr>
              <a:t></a:t>
            </a:r>
            <a:r>
              <a:rPr lang="en-US" sz="1400" dirty="0" smtClean="0"/>
              <a:t>the </a:t>
            </a:r>
            <a:r>
              <a:rPr lang="en-US" sz="1400" dirty="0"/>
              <a:t>region inside the </a:t>
            </a:r>
            <a:r>
              <a:rPr lang="en-US" sz="1400" dirty="0" err="1"/>
              <a:t>separatrix</a:t>
            </a:r>
            <a:r>
              <a:rPr lang="en-US" sz="1400" dirty="0"/>
              <a:t> is called </a:t>
            </a:r>
            <a:r>
              <a:rPr lang="en-US" sz="1400" b="1" dirty="0"/>
              <a:t>RF bucket</a:t>
            </a:r>
            <a:r>
              <a:rPr lang="en-US" sz="1400" dirty="0"/>
              <a:t>. The dimensions of the bucket shrinks to zero if </a:t>
            </a:r>
            <a:r>
              <a:rPr lang="en-US" sz="1400" i="1" dirty="0">
                <a:sym typeface="Symbol" pitchFamily="18" charset="2"/>
              </a:rPr>
              <a:t></a:t>
            </a:r>
            <a:r>
              <a:rPr lang="en-US" sz="1400" i="1" baseline="-25000" dirty="0">
                <a:sym typeface="Symbol" pitchFamily="18" charset="2"/>
              </a:rPr>
              <a:t>s</a:t>
            </a:r>
            <a:r>
              <a:rPr lang="en-US" sz="1400" dirty="0">
                <a:sym typeface="Symbol" pitchFamily="18" charset="2"/>
              </a:rPr>
              <a:t>=0.</a:t>
            </a:r>
            <a:r>
              <a:rPr lang="en-US" sz="1400" dirty="0"/>
              <a:t> </a:t>
            </a:r>
            <a:endParaRPr lang="en-US" sz="1400" dirty="0" smtClean="0"/>
          </a:p>
          <a:p>
            <a:pPr algn="just"/>
            <a:endParaRPr lang="en-US" sz="1400" dirty="0"/>
          </a:p>
          <a:p>
            <a:pPr algn="just"/>
            <a:r>
              <a:rPr lang="en-US" sz="1400" dirty="0" smtClean="0">
                <a:sym typeface="Symbol"/>
              </a:rPr>
              <a:t>trajectories </a:t>
            </a:r>
            <a:r>
              <a:rPr lang="en-US" sz="1400" dirty="0" smtClean="0"/>
              <a:t>outside </a:t>
            </a:r>
            <a:r>
              <a:rPr lang="en-US" sz="1400" dirty="0"/>
              <a:t>the </a:t>
            </a:r>
            <a:r>
              <a:rPr lang="en-US" sz="1400" dirty="0" smtClean="0"/>
              <a:t>RF buckets are </a:t>
            </a:r>
            <a:r>
              <a:rPr lang="en-US" sz="1400" b="1" dirty="0" smtClean="0"/>
              <a:t>unstable</a:t>
            </a:r>
            <a:r>
              <a:rPr lang="en-US" sz="1400" dirty="0" smtClean="0"/>
              <a:t>.</a:t>
            </a:r>
          </a:p>
          <a:p>
            <a:pPr algn="just"/>
            <a:endParaRPr lang="en-US" sz="1400" dirty="0"/>
          </a:p>
          <a:p>
            <a:pPr algn="just"/>
            <a:r>
              <a:rPr lang="en-US" altLang="en-US" sz="1400" dirty="0" smtClean="0">
                <a:sym typeface="Symbol"/>
              </a:rPr>
              <a:t>we can define </a:t>
            </a:r>
            <a:r>
              <a:rPr lang="en-US" altLang="en-US" sz="1400" dirty="0" smtClean="0"/>
              <a:t>the </a:t>
            </a:r>
            <a:r>
              <a:rPr lang="en-US" altLang="en-US" sz="1400" b="1" dirty="0" smtClean="0"/>
              <a:t>RF acceptance</a:t>
            </a:r>
            <a:r>
              <a:rPr lang="en-US" altLang="en-US" sz="1400" dirty="0" smtClean="0"/>
              <a:t> as the </a:t>
            </a:r>
            <a:r>
              <a:rPr lang="en-US" altLang="en-US" sz="1400" dirty="0"/>
              <a:t>maximum extension in phase and energy that we can accept in an </a:t>
            </a:r>
            <a:r>
              <a:rPr lang="en-US" altLang="en-US" sz="1400" dirty="0" smtClean="0"/>
              <a:t>accelerator:</a:t>
            </a:r>
            <a:endParaRPr lang="en-US" altLang="en-US" sz="1400" dirty="0"/>
          </a:p>
          <a:p>
            <a:pPr algn="just"/>
            <a:endParaRPr lang="en-US" sz="1400" dirty="0"/>
          </a:p>
          <a:p>
            <a:pPr algn="just"/>
            <a:endParaRPr lang="en-AU" altLang="en-US" sz="1400" dirty="0" smtClean="0"/>
          </a:p>
          <a:p>
            <a:pPr algn="just"/>
            <a:endParaRPr lang="en-AU" sz="1400" dirty="0"/>
          </a:p>
          <a:p>
            <a:pPr algn="just"/>
            <a:endParaRPr lang="en-US" sz="1400" dirty="0"/>
          </a:p>
        </p:txBody>
      </p:sp>
      <p:sp>
        <p:nvSpPr>
          <p:cNvPr id="8" name="Figura a mano libera 7"/>
          <p:cNvSpPr/>
          <p:nvPr/>
        </p:nvSpPr>
        <p:spPr>
          <a:xfrm>
            <a:off x="5750448" y="5305142"/>
            <a:ext cx="1270112" cy="1055587"/>
          </a:xfrm>
          <a:custGeom>
            <a:avLst/>
            <a:gdLst>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80 w 1270080"/>
              <a:gd name="connsiteY0" fmla="*/ 506947 h 1055587"/>
              <a:gd name="connsiteX1" fmla="*/ 833200 w 1270080"/>
              <a:gd name="connsiteY1" fmla="*/ 151347 h 1055587"/>
              <a:gd name="connsiteX2" fmla="*/ 376000 w 1270080"/>
              <a:gd name="connsiteY2" fmla="*/ 9107 h 1055587"/>
              <a:gd name="connsiteX3" fmla="*/ 80 w 1270080"/>
              <a:gd name="connsiteY3" fmla="*/ 527267 h 1055587"/>
              <a:gd name="connsiteX4" fmla="*/ 406480 w 1270080"/>
              <a:gd name="connsiteY4" fmla="*/ 1055587 h 1055587"/>
              <a:gd name="connsiteX5" fmla="*/ 863680 w 1270080"/>
              <a:gd name="connsiteY5" fmla="*/ 862547 h 1055587"/>
              <a:gd name="connsiteX6" fmla="*/ 1270080 w 1270080"/>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0112" h="1055587">
                <a:moveTo>
                  <a:pt x="1270112" y="506947"/>
                </a:moveTo>
                <a:lnTo>
                  <a:pt x="833232" y="151347"/>
                </a:lnTo>
                <a:cubicBezTo>
                  <a:pt x="688452" y="50594"/>
                  <a:pt x="577962" y="-27300"/>
                  <a:pt x="376032" y="9107"/>
                </a:cubicBezTo>
                <a:cubicBezTo>
                  <a:pt x="98325" y="132297"/>
                  <a:pt x="41599" y="308827"/>
                  <a:pt x="112" y="527267"/>
                </a:cubicBezTo>
                <a:cubicBezTo>
                  <a:pt x="-5391" y="764334"/>
                  <a:pt x="191035" y="997590"/>
                  <a:pt x="406512" y="1055587"/>
                </a:cubicBezTo>
                <a:cubicBezTo>
                  <a:pt x="616062" y="1044580"/>
                  <a:pt x="741792" y="957374"/>
                  <a:pt x="863712" y="862547"/>
                </a:cubicBezTo>
                <a:lnTo>
                  <a:pt x="1270112" y="506947"/>
                </a:lnTo>
                <a:close/>
              </a:path>
            </a:pathLst>
          </a:cu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igura a mano libera 18"/>
          <p:cNvSpPr/>
          <p:nvPr/>
        </p:nvSpPr>
        <p:spPr>
          <a:xfrm>
            <a:off x="5750448" y="5145338"/>
            <a:ext cx="2028302" cy="1413510"/>
          </a:xfrm>
          <a:custGeom>
            <a:avLst/>
            <a:gdLst>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497840 h 1046480"/>
              <a:gd name="connsiteX1" fmla="*/ 833120 w 1270000"/>
              <a:gd name="connsiteY1" fmla="*/ 142240 h 1046480"/>
              <a:gd name="connsiteX2" fmla="*/ 375920 w 1270000"/>
              <a:gd name="connsiteY2" fmla="*/ 0 h 1046480"/>
              <a:gd name="connsiteX3" fmla="*/ 0 w 1270000"/>
              <a:gd name="connsiteY3" fmla="*/ 518160 h 1046480"/>
              <a:gd name="connsiteX4" fmla="*/ 406400 w 1270000"/>
              <a:gd name="connsiteY4" fmla="*/ 1046480 h 1046480"/>
              <a:gd name="connsiteX5" fmla="*/ 863600 w 1270000"/>
              <a:gd name="connsiteY5" fmla="*/ 853440 h 1046480"/>
              <a:gd name="connsiteX6" fmla="*/ 1270000 w 1270000"/>
              <a:gd name="connsiteY6" fmla="*/ 497840 h 1046480"/>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00 w 1270000"/>
              <a:gd name="connsiteY0" fmla="*/ 506947 h 1055587"/>
              <a:gd name="connsiteX1" fmla="*/ 833120 w 1270000"/>
              <a:gd name="connsiteY1" fmla="*/ 151347 h 1055587"/>
              <a:gd name="connsiteX2" fmla="*/ 375920 w 1270000"/>
              <a:gd name="connsiteY2" fmla="*/ 9107 h 1055587"/>
              <a:gd name="connsiteX3" fmla="*/ 0 w 1270000"/>
              <a:gd name="connsiteY3" fmla="*/ 527267 h 1055587"/>
              <a:gd name="connsiteX4" fmla="*/ 406400 w 1270000"/>
              <a:gd name="connsiteY4" fmla="*/ 1055587 h 1055587"/>
              <a:gd name="connsiteX5" fmla="*/ 863600 w 1270000"/>
              <a:gd name="connsiteY5" fmla="*/ 862547 h 1055587"/>
              <a:gd name="connsiteX6" fmla="*/ 1270000 w 1270000"/>
              <a:gd name="connsiteY6" fmla="*/ 506947 h 1055587"/>
              <a:gd name="connsiteX0" fmla="*/ 1270080 w 1270080"/>
              <a:gd name="connsiteY0" fmla="*/ 506947 h 1055587"/>
              <a:gd name="connsiteX1" fmla="*/ 833200 w 1270080"/>
              <a:gd name="connsiteY1" fmla="*/ 151347 h 1055587"/>
              <a:gd name="connsiteX2" fmla="*/ 376000 w 1270080"/>
              <a:gd name="connsiteY2" fmla="*/ 9107 h 1055587"/>
              <a:gd name="connsiteX3" fmla="*/ 80 w 1270080"/>
              <a:gd name="connsiteY3" fmla="*/ 527267 h 1055587"/>
              <a:gd name="connsiteX4" fmla="*/ 406480 w 1270080"/>
              <a:gd name="connsiteY4" fmla="*/ 1055587 h 1055587"/>
              <a:gd name="connsiteX5" fmla="*/ 863680 w 1270080"/>
              <a:gd name="connsiteY5" fmla="*/ 862547 h 1055587"/>
              <a:gd name="connsiteX6" fmla="*/ 1270080 w 1270080"/>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270112"/>
              <a:gd name="connsiteY0" fmla="*/ 506947 h 1055587"/>
              <a:gd name="connsiteX1" fmla="*/ 833232 w 1270112"/>
              <a:gd name="connsiteY1" fmla="*/ 151347 h 1055587"/>
              <a:gd name="connsiteX2" fmla="*/ 376032 w 1270112"/>
              <a:gd name="connsiteY2" fmla="*/ 9107 h 1055587"/>
              <a:gd name="connsiteX3" fmla="*/ 112 w 1270112"/>
              <a:gd name="connsiteY3" fmla="*/ 527267 h 1055587"/>
              <a:gd name="connsiteX4" fmla="*/ 406512 w 1270112"/>
              <a:gd name="connsiteY4" fmla="*/ 1055587 h 1055587"/>
              <a:gd name="connsiteX5" fmla="*/ 863712 w 1270112"/>
              <a:gd name="connsiteY5" fmla="*/ 862547 h 1055587"/>
              <a:gd name="connsiteX6" fmla="*/ 1270112 w 1270112"/>
              <a:gd name="connsiteY6" fmla="*/ 506947 h 1055587"/>
              <a:gd name="connsiteX0" fmla="*/ 1270112 w 1361552"/>
              <a:gd name="connsiteY0" fmla="*/ 506947 h 1055587"/>
              <a:gd name="connsiteX1" fmla="*/ 833232 w 1361552"/>
              <a:gd name="connsiteY1" fmla="*/ 151347 h 1055587"/>
              <a:gd name="connsiteX2" fmla="*/ 376032 w 1361552"/>
              <a:gd name="connsiteY2" fmla="*/ 9107 h 1055587"/>
              <a:gd name="connsiteX3" fmla="*/ 112 w 1361552"/>
              <a:gd name="connsiteY3" fmla="*/ 527267 h 1055587"/>
              <a:gd name="connsiteX4" fmla="*/ 406512 w 1361552"/>
              <a:gd name="connsiteY4" fmla="*/ 1055587 h 1055587"/>
              <a:gd name="connsiteX5" fmla="*/ 863712 w 1361552"/>
              <a:gd name="connsiteY5" fmla="*/ 862547 h 1055587"/>
              <a:gd name="connsiteX6" fmla="*/ 1361552 w 1361552"/>
              <a:gd name="connsiteY6" fmla="*/ 598387 h 1055587"/>
              <a:gd name="connsiteX0" fmla="*/ 1270112 w 2013062"/>
              <a:gd name="connsiteY0" fmla="*/ 666750 h 1215390"/>
              <a:gd name="connsiteX1" fmla="*/ 833232 w 2013062"/>
              <a:gd name="connsiteY1" fmla="*/ 311150 h 1215390"/>
              <a:gd name="connsiteX2" fmla="*/ 376032 w 2013062"/>
              <a:gd name="connsiteY2" fmla="*/ 168910 h 1215390"/>
              <a:gd name="connsiteX3" fmla="*/ 112 w 2013062"/>
              <a:gd name="connsiteY3" fmla="*/ 687070 h 1215390"/>
              <a:gd name="connsiteX4" fmla="*/ 406512 w 2013062"/>
              <a:gd name="connsiteY4" fmla="*/ 1215390 h 1215390"/>
              <a:gd name="connsiteX5" fmla="*/ 863712 w 2013062"/>
              <a:gd name="connsiteY5" fmla="*/ 1022350 h 1215390"/>
              <a:gd name="connsiteX6" fmla="*/ 2013062 w 2013062"/>
              <a:gd name="connsiteY6" fmla="*/ 0 h 121539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 name="connsiteX0" fmla="*/ 2028302 w 2028302"/>
              <a:gd name="connsiteY0" fmla="*/ 1413510 h 1413510"/>
              <a:gd name="connsiteX1" fmla="*/ 833232 w 2028302"/>
              <a:gd name="connsiteY1" fmla="*/ 311150 h 1413510"/>
              <a:gd name="connsiteX2" fmla="*/ 376032 w 2028302"/>
              <a:gd name="connsiteY2" fmla="*/ 168910 h 1413510"/>
              <a:gd name="connsiteX3" fmla="*/ 112 w 2028302"/>
              <a:gd name="connsiteY3" fmla="*/ 687070 h 1413510"/>
              <a:gd name="connsiteX4" fmla="*/ 406512 w 2028302"/>
              <a:gd name="connsiteY4" fmla="*/ 1215390 h 1413510"/>
              <a:gd name="connsiteX5" fmla="*/ 863712 w 2028302"/>
              <a:gd name="connsiteY5" fmla="*/ 1022350 h 1413510"/>
              <a:gd name="connsiteX6" fmla="*/ 2013062 w 2028302"/>
              <a:gd name="connsiteY6" fmla="*/ 0 h 14135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28302" h="1413510">
                <a:moveTo>
                  <a:pt x="2028302" y="1413510"/>
                </a:moveTo>
                <a:cubicBezTo>
                  <a:pt x="1629945" y="1046057"/>
                  <a:pt x="1265879" y="632883"/>
                  <a:pt x="833232" y="311150"/>
                </a:cubicBezTo>
                <a:cubicBezTo>
                  <a:pt x="688452" y="210397"/>
                  <a:pt x="577962" y="132503"/>
                  <a:pt x="376032" y="168910"/>
                </a:cubicBezTo>
                <a:cubicBezTo>
                  <a:pt x="98325" y="292100"/>
                  <a:pt x="41599" y="468630"/>
                  <a:pt x="112" y="687070"/>
                </a:cubicBezTo>
                <a:cubicBezTo>
                  <a:pt x="-5391" y="924137"/>
                  <a:pt x="191035" y="1157393"/>
                  <a:pt x="406512" y="1215390"/>
                </a:cubicBezTo>
                <a:cubicBezTo>
                  <a:pt x="616062" y="1204383"/>
                  <a:pt x="741792" y="1117177"/>
                  <a:pt x="863712" y="1022350"/>
                </a:cubicBezTo>
                <a:cubicBezTo>
                  <a:pt x="1174439" y="770467"/>
                  <a:pt x="2013062" y="0"/>
                  <a:pt x="2013062" y="0"/>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7" name="Oggetto 26"/>
          <p:cNvGraphicFramePr>
            <a:graphicFrameLocks noChangeAspect="1"/>
          </p:cNvGraphicFramePr>
          <p:nvPr>
            <p:extLst/>
          </p:nvPr>
        </p:nvGraphicFramePr>
        <p:xfrm>
          <a:off x="196850" y="3203575"/>
          <a:ext cx="4641850" cy="508000"/>
        </p:xfrm>
        <a:graphic>
          <a:graphicData uri="http://schemas.openxmlformats.org/presentationml/2006/ole">
            <mc:AlternateContent xmlns:mc="http://schemas.openxmlformats.org/markup-compatibility/2006">
              <mc:Choice xmlns:v="urn:schemas-microsoft-com:vml" Requires="v">
                <p:oleObj spid="_x0000_s241822" name="Equazione" r:id="rId9" imgW="3936960" imgH="431640" progId="Equation.3">
                  <p:embed/>
                </p:oleObj>
              </mc:Choice>
              <mc:Fallback>
                <p:oleObj name="Equazione" r:id="rId9" imgW="3936960" imgH="431640" progId="Equation.3">
                  <p:embed/>
                  <p:pic>
                    <p:nvPicPr>
                      <p:cNvPr id="27" name="Oggetto 26"/>
                      <p:cNvPicPr>
                        <a:picLocks noChangeAspect="1" noChangeArrowheads="1"/>
                      </p:cNvPicPr>
                      <p:nvPr/>
                    </p:nvPicPr>
                    <p:blipFill>
                      <a:blip r:embed="rId10"/>
                      <a:srcRect/>
                      <a:stretch>
                        <a:fillRect/>
                      </a:stretch>
                    </p:blipFill>
                    <p:spPr bwMode="auto">
                      <a:xfrm>
                        <a:off x="196850" y="3203575"/>
                        <a:ext cx="4641850" cy="508000"/>
                      </a:xfrm>
                      <a:prstGeom prst="rect">
                        <a:avLst/>
                      </a:prstGeom>
                      <a:noFill/>
                      <a:ln>
                        <a:noFill/>
                      </a:ln>
                    </p:spPr>
                  </p:pic>
                </p:oleObj>
              </mc:Fallback>
            </mc:AlternateContent>
          </a:graphicData>
        </a:graphic>
      </p:graphicFrame>
      <p:graphicFrame>
        <p:nvGraphicFramePr>
          <p:cNvPr id="28" name="Oggetto 27"/>
          <p:cNvGraphicFramePr>
            <a:graphicFrameLocks noGrp="1" noChangeAspect="1"/>
          </p:cNvGraphicFramePr>
          <p:nvPr>
            <p:extLst/>
          </p:nvPr>
        </p:nvGraphicFramePr>
        <p:xfrm>
          <a:off x="309563" y="5919788"/>
          <a:ext cx="3321050" cy="677862"/>
        </p:xfrm>
        <a:graphic>
          <a:graphicData uri="http://schemas.openxmlformats.org/presentationml/2006/ole">
            <mc:AlternateContent xmlns:mc="http://schemas.openxmlformats.org/markup-compatibility/2006">
              <mc:Choice xmlns:v="urn:schemas-microsoft-com:vml" Requires="v">
                <p:oleObj spid="_x0000_s241823" name="Equazione" r:id="rId11" imgW="2882880" imgH="571320" progId="Equation.3">
                  <p:embed/>
                </p:oleObj>
              </mc:Choice>
              <mc:Fallback>
                <p:oleObj name="Equazione" r:id="rId11" imgW="2882880" imgH="571320" progId="Equation.3">
                  <p:embed/>
                  <p:pic>
                    <p:nvPicPr>
                      <p:cNvPr id="28" name="Oggetto 27"/>
                      <p:cNvPicPr>
                        <a:picLocks noGrp="1" noChangeAspect="1" noChangeArrowheads="1"/>
                      </p:cNvPicPr>
                      <p:nvPr/>
                    </p:nvPicPr>
                    <p:blipFill>
                      <a:blip r:embed="rId12"/>
                      <a:srcRect/>
                      <a:stretch>
                        <a:fillRect/>
                      </a:stretch>
                    </p:blipFill>
                    <p:spPr bwMode="auto">
                      <a:xfrm>
                        <a:off x="309563" y="5919788"/>
                        <a:ext cx="3321050" cy="677862"/>
                      </a:xfrm>
                      <a:prstGeom prst="rect">
                        <a:avLst/>
                      </a:prstGeom>
                      <a:noFill/>
                      <a:ln>
                        <a:noFill/>
                      </a:ln>
                      <a:effectLst/>
                    </p:spPr>
                  </p:pic>
                </p:oleObj>
              </mc:Fallback>
            </mc:AlternateContent>
          </a:graphicData>
        </a:graphic>
      </p:graphicFrame>
      <p:graphicFrame>
        <p:nvGraphicFramePr>
          <p:cNvPr id="29" name="Oggetto 28"/>
          <p:cNvGraphicFramePr>
            <a:graphicFrameLocks noGrp="1" noChangeAspect="1"/>
          </p:cNvGraphicFramePr>
          <p:nvPr>
            <p:extLst/>
          </p:nvPr>
        </p:nvGraphicFramePr>
        <p:xfrm>
          <a:off x="291224" y="5582648"/>
          <a:ext cx="1106684" cy="334747"/>
        </p:xfrm>
        <a:graphic>
          <a:graphicData uri="http://schemas.openxmlformats.org/presentationml/2006/ole">
            <mc:AlternateContent xmlns:mc="http://schemas.openxmlformats.org/markup-compatibility/2006">
              <mc:Choice xmlns:v="urn:schemas-microsoft-com:vml" Requires="v">
                <p:oleObj spid="_x0000_s241824" name="Equazione" r:id="rId13" imgW="838080" imgH="253800" progId="Equation.3">
                  <p:embed/>
                </p:oleObj>
              </mc:Choice>
              <mc:Fallback>
                <p:oleObj name="Equazione" r:id="rId13" imgW="838080" imgH="253800" progId="Equation.3">
                  <p:embed/>
                  <p:pic>
                    <p:nvPicPr>
                      <p:cNvPr id="29" name="Oggetto 28"/>
                      <p:cNvPicPr>
                        <a:picLocks noGrp="1" noChangeAspect="1" noChangeArrowheads="1"/>
                      </p:cNvPicPr>
                      <p:nvPr/>
                    </p:nvPicPr>
                    <p:blipFill>
                      <a:blip r:embed="rId14"/>
                      <a:srcRect/>
                      <a:stretch>
                        <a:fillRect/>
                      </a:stretch>
                    </p:blipFill>
                    <p:spPr bwMode="auto">
                      <a:xfrm>
                        <a:off x="291224" y="5582648"/>
                        <a:ext cx="1106684" cy="334747"/>
                      </a:xfrm>
                      <a:prstGeom prst="rect">
                        <a:avLst/>
                      </a:prstGeom>
                      <a:noFill/>
                      <a:ln>
                        <a:noFill/>
                      </a:ln>
                      <a:effectLst/>
                    </p:spPr>
                  </p:pic>
                </p:oleObj>
              </mc:Fallback>
            </mc:AlternateContent>
          </a:graphicData>
        </a:graphic>
      </p:graphicFrame>
      <p:cxnSp>
        <p:nvCxnSpPr>
          <p:cNvPr id="33" name="Connettore 2 32"/>
          <p:cNvCxnSpPr/>
          <p:nvPr/>
        </p:nvCxnSpPr>
        <p:spPr>
          <a:xfrm>
            <a:off x="5285271" y="5305142"/>
            <a:ext cx="10274" cy="1136756"/>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H="1">
            <a:off x="5737376" y="6557136"/>
            <a:ext cx="1296256" cy="0"/>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graphicFrame>
        <p:nvGraphicFramePr>
          <p:cNvPr id="36" name="Oggetto 35"/>
          <p:cNvGraphicFramePr>
            <a:graphicFrameLocks noGrp="1" noChangeAspect="1"/>
          </p:cNvGraphicFramePr>
          <p:nvPr>
            <p:extLst/>
          </p:nvPr>
        </p:nvGraphicFramePr>
        <p:xfrm>
          <a:off x="6064250" y="6567488"/>
          <a:ext cx="590550" cy="309562"/>
        </p:xfrm>
        <a:graphic>
          <a:graphicData uri="http://schemas.openxmlformats.org/presentationml/2006/ole">
            <mc:AlternateContent xmlns:mc="http://schemas.openxmlformats.org/markup-compatibility/2006">
              <mc:Choice xmlns:v="urn:schemas-microsoft-com:vml" Requires="v">
                <p:oleObj spid="_x0000_s241825" name="Equazione" r:id="rId15" imgW="482400" imgH="253800" progId="Equation.3">
                  <p:embed/>
                </p:oleObj>
              </mc:Choice>
              <mc:Fallback>
                <p:oleObj name="Equazione" r:id="rId15" imgW="482400" imgH="253800" progId="Equation.3">
                  <p:embed/>
                  <p:pic>
                    <p:nvPicPr>
                      <p:cNvPr id="36" name="Oggetto 35"/>
                      <p:cNvPicPr>
                        <a:picLocks noGrp="1" noChangeAspect="1" noChangeArrowheads="1"/>
                      </p:cNvPicPr>
                      <p:nvPr/>
                    </p:nvPicPr>
                    <p:blipFill>
                      <a:blip r:embed="rId16"/>
                      <a:srcRect/>
                      <a:stretch>
                        <a:fillRect/>
                      </a:stretch>
                    </p:blipFill>
                    <p:spPr bwMode="auto">
                      <a:xfrm>
                        <a:off x="6064250" y="6567488"/>
                        <a:ext cx="590550" cy="309562"/>
                      </a:xfrm>
                      <a:prstGeom prst="rect">
                        <a:avLst/>
                      </a:prstGeom>
                      <a:noFill/>
                      <a:ln>
                        <a:noFill/>
                      </a:ln>
                    </p:spPr>
                  </p:pic>
                </p:oleObj>
              </mc:Fallback>
            </mc:AlternateContent>
          </a:graphicData>
        </a:graphic>
      </p:graphicFrame>
      <p:graphicFrame>
        <p:nvGraphicFramePr>
          <p:cNvPr id="37" name="Oggetto 36"/>
          <p:cNvGraphicFramePr>
            <a:graphicFrameLocks noGrp="1" noChangeAspect="1"/>
          </p:cNvGraphicFramePr>
          <p:nvPr>
            <p:extLst/>
          </p:nvPr>
        </p:nvGraphicFramePr>
        <p:xfrm>
          <a:off x="4635822" y="5694976"/>
          <a:ext cx="541337" cy="301625"/>
        </p:xfrm>
        <a:graphic>
          <a:graphicData uri="http://schemas.openxmlformats.org/presentationml/2006/ole">
            <mc:AlternateContent xmlns:mc="http://schemas.openxmlformats.org/markup-compatibility/2006">
              <mc:Choice xmlns:v="urn:schemas-microsoft-com:vml" Requires="v">
                <p:oleObj spid="_x0000_s241826" name="Equazione" r:id="rId17" imgW="469800" imgH="253800" progId="Equation.3">
                  <p:embed/>
                </p:oleObj>
              </mc:Choice>
              <mc:Fallback>
                <p:oleObj name="Equazione" r:id="rId17" imgW="469800" imgH="253800" progId="Equation.3">
                  <p:embed/>
                  <p:pic>
                    <p:nvPicPr>
                      <p:cNvPr id="37" name="Oggetto 36"/>
                      <p:cNvPicPr>
                        <a:picLocks noGrp="1" noChangeAspect="1" noChangeArrowheads="1"/>
                      </p:cNvPicPr>
                      <p:nvPr/>
                    </p:nvPicPr>
                    <p:blipFill>
                      <a:blip r:embed="rId18"/>
                      <a:srcRect/>
                      <a:stretch>
                        <a:fillRect/>
                      </a:stretch>
                    </p:blipFill>
                    <p:spPr bwMode="auto">
                      <a:xfrm>
                        <a:off x="4635822" y="5694976"/>
                        <a:ext cx="541337" cy="301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39" name="Connettore 2 38"/>
          <p:cNvCxnSpPr/>
          <p:nvPr/>
        </p:nvCxnSpPr>
        <p:spPr>
          <a:xfrm>
            <a:off x="5737376" y="4972692"/>
            <a:ext cx="437393" cy="81199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0" name="CasellaDiTesto 39"/>
          <p:cNvSpPr txBox="1"/>
          <p:nvPr/>
        </p:nvSpPr>
        <p:spPr>
          <a:xfrm>
            <a:off x="4776190" y="4480294"/>
            <a:ext cx="1557944" cy="523220"/>
          </a:xfrm>
          <a:prstGeom prst="rect">
            <a:avLst/>
          </a:prstGeom>
          <a:noFill/>
        </p:spPr>
        <p:txBody>
          <a:bodyPr wrap="square" rtlCol="0">
            <a:spAutoFit/>
          </a:bodyPr>
          <a:lstStyle/>
          <a:p>
            <a:r>
              <a:rPr lang="en-US" sz="1400" dirty="0" smtClean="0"/>
              <a:t>Small amplitude oscillations</a:t>
            </a:r>
            <a:endParaRPr lang="en-US" sz="1400" dirty="0"/>
          </a:p>
        </p:txBody>
      </p:sp>
      <p:cxnSp>
        <p:nvCxnSpPr>
          <p:cNvPr id="30" name="Connettore 2 29"/>
          <p:cNvCxnSpPr/>
          <p:nvPr/>
        </p:nvCxnSpPr>
        <p:spPr>
          <a:xfrm flipV="1">
            <a:off x="5295545" y="6086132"/>
            <a:ext cx="768705" cy="4813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5" name="CasellaDiTesto 34"/>
          <p:cNvSpPr txBox="1"/>
          <p:nvPr/>
        </p:nvSpPr>
        <p:spPr>
          <a:xfrm>
            <a:off x="4518310" y="6493069"/>
            <a:ext cx="1142921" cy="307777"/>
          </a:xfrm>
          <a:prstGeom prst="rect">
            <a:avLst/>
          </a:prstGeom>
          <a:noFill/>
        </p:spPr>
        <p:txBody>
          <a:bodyPr wrap="square" rtlCol="0">
            <a:spAutoFit/>
          </a:bodyPr>
          <a:lstStyle/>
          <a:p>
            <a:r>
              <a:rPr lang="en-US" sz="1400" dirty="0" smtClean="0"/>
              <a:t>RF bucket</a:t>
            </a:r>
            <a:endParaRPr lang="en-US" sz="1400" dirty="0"/>
          </a:p>
        </p:txBody>
      </p:sp>
    </p:spTree>
    <p:extLst>
      <p:ext uri="{BB962C8B-B14F-4D97-AF65-F5344CB8AC3E}">
        <p14:creationId xmlns:p14="http://schemas.microsoft.com/office/powerpoint/2010/main" val="100001184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500"/>
                                        <p:tgtEl>
                                          <p:spTgt spid="27"/>
                                        </p:tgtEl>
                                      </p:cBhvr>
                                    </p:animEffect>
                                  </p:childTnLst>
                                </p:cTn>
                              </p:par>
                              <p:par>
                                <p:cTn id="11" presetID="10"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nodeType="withEffect">
                                  <p:stCondLst>
                                    <p:cond delay="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fade">
                                      <p:cBhvr>
                                        <p:cTn id="26" dur="500"/>
                                        <p:tgtEl>
                                          <p:spTgt spid="40"/>
                                        </p:tgtEl>
                                      </p:cBhvr>
                                    </p:animEffect>
                                  </p:childTnLst>
                                </p:cTn>
                              </p:par>
                              <p:par>
                                <p:cTn id="27" presetID="10" presetClass="entr" presetSubtype="0" fill="hold" nodeType="with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35"/>
                                        </p:tgtEl>
                                        <p:attrNameLst>
                                          <p:attrName>style.visibility</p:attrName>
                                        </p:attrNameLst>
                                      </p:cBhvr>
                                      <p:to>
                                        <p:strVal val="visible"/>
                                      </p:to>
                                    </p:set>
                                    <p:animEffect transition="in" filter="fade">
                                      <p:cBhvr>
                                        <p:cTn id="39" dur="500"/>
                                        <p:tgtEl>
                                          <p:spTgt spid="35"/>
                                        </p:tgtEl>
                                      </p:cBhvr>
                                    </p:animEffect>
                                  </p:childTnLst>
                                </p:cTn>
                              </p:par>
                              <p:par>
                                <p:cTn id="40" presetID="10" presetClass="entr" presetSubtype="0"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500"/>
                                        <p:tgtEl>
                                          <p:spTgt spid="30"/>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par>
                                <p:cTn id="46" presetID="10" presetClass="exit" presetSubtype="0" fill="hold" grpId="1" nodeType="withEffect">
                                  <p:stCondLst>
                                    <p:cond delay="0"/>
                                  </p:stCondLst>
                                  <p:childTnLst>
                                    <p:animEffect transition="out" filter="fade">
                                      <p:cBhvr>
                                        <p:cTn id="47" dur="500"/>
                                        <p:tgtEl>
                                          <p:spTgt spid="40"/>
                                        </p:tgtEl>
                                      </p:cBhvr>
                                    </p:animEffect>
                                    <p:set>
                                      <p:cBhvr>
                                        <p:cTn id="48" dur="1" fill="hold">
                                          <p:stCondLst>
                                            <p:cond delay="499"/>
                                          </p:stCondLst>
                                        </p:cTn>
                                        <p:tgtEl>
                                          <p:spTgt spid="40"/>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39"/>
                                        </p:tgtEl>
                                      </p:cBhvr>
                                    </p:animEffect>
                                    <p:set>
                                      <p:cBhvr>
                                        <p:cTn id="51" dur="1" fill="hold">
                                          <p:stCondLst>
                                            <p:cond delay="499"/>
                                          </p:stCondLst>
                                        </p:cTn>
                                        <p:tgtEl>
                                          <p:spTgt spid="39"/>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par>
                                <p:cTn id="57" presetID="10" presetClass="entr" presetSubtype="0"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par>
                                <p:cTn id="63" presetID="10" presetClass="entr" presetSubtype="0" fill="hold"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9" grpId="0" animBg="1"/>
      <p:bldP spid="40" grpId="0"/>
      <p:bldP spid="40" grpId="1"/>
      <p:bldP spid="3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rotWithShape="1">
          <a:blip r:embed="rId3">
            <a:extLst>
              <a:ext uri="{28A0092B-C50C-407E-A947-70E740481C1C}">
                <a14:useLocalDpi xmlns:a14="http://schemas.microsoft.com/office/drawing/2010/main" val="0"/>
              </a:ext>
            </a:extLst>
          </a:blip>
          <a:srcRect r="5999"/>
          <a:stretch/>
        </p:blipFill>
        <p:spPr>
          <a:xfrm>
            <a:off x="2483711" y="2468741"/>
            <a:ext cx="2520090" cy="960259"/>
          </a:xfrm>
          <a:prstGeom prst="rect">
            <a:avLst/>
          </a:prstGeom>
        </p:spPr>
      </p:pic>
      <p:sp>
        <p:nvSpPr>
          <p:cNvPr id="16391" name="Text Box 7"/>
          <p:cNvSpPr txBox="1">
            <a:spLocks noChangeArrowheads="1"/>
          </p:cNvSpPr>
          <p:nvPr/>
        </p:nvSpPr>
        <p:spPr bwMode="auto">
          <a:xfrm>
            <a:off x="-1" y="814315"/>
            <a:ext cx="3381493" cy="738664"/>
          </a:xfrm>
          <a:prstGeom prst="rect">
            <a:avLst/>
          </a:prstGeom>
          <a:noFill/>
          <a:ln w="9525">
            <a:noFill/>
            <a:miter lim="800000"/>
            <a:headEnd/>
            <a:tailEnd/>
          </a:ln>
          <a:effectLst/>
        </p:spPr>
        <p:txBody>
          <a:bodyPr wrap="square">
            <a:spAutoFit/>
          </a:bodyPr>
          <a:lstStyle/>
          <a:p>
            <a:pPr algn="just"/>
            <a:r>
              <a:rPr lang="en-US" sz="1400" dirty="0" smtClean="0"/>
              <a:t>From previous formulae it is clear that there is </a:t>
            </a:r>
            <a:r>
              <a:rPr lang="en-US" sz="1400" b="1" dirty="0" smtClean="0"/>
              <a:t>no motion in the longitudinal phase plane for </a:t>
            </a:r>
            <a:r>
              <a:rPr lang="en-US" sz="1400" b="1" dirty="0" err="1" smtClean="0"/>
              <a:t>ultrarelativistic</a:t>
            </a:r>
            <a:r>
              <a:rPr lang="en-US" sz="1400" b="1" dirty="0" smtClean="0"/>
              <a:t> particles</a:t>
            </a:r>
            <a:r>
              <a:rPr lang="en-US" sz="1400" dirty="0" smtClean="0"/>
              <a:t> (</a:t>
            </a:r>
            <a:r>
              <a:rPr lang="en-US" sz="1400" dirty="0" smtClean="0">
                <a:sym typeface="Symbol" pitchFamily="18" charset="2"/>
              </a:rPr>
              <a:t></a:t>
            </a:r>
            <a:r>
              <a:rPr lang="en-US" sz="1400" dirty="0" smtClean="0"/>
              <a:t>&gt;&gt;1). </a:t>
            </a:r>
            <a:endParaRPr lang="en-US" sz="1400" dirty="0"/>
          </a:p>
        </p:txBody>
      </p:sp>
      <p:sp>
        <p:nvSpPr>
          <p:cNvPr id="16392" name="Text Box 8"/>
          <p:cNvSpPr txBox="1">
            <a:spLocks noChangeArrowheads="1"/>
          </p:cNvSpPr>
          <p:nvPr/>
        </p:nvSpPr>
        <p:spPr bwMode="auto">
          <a:xfrm>
            <a:off x="-13890" y="1590098"/>
            <a:ext cx="2195671" cy="2893100"/>
          </a:xfrm>
          <a:prstGeom prst="rect">
            <a:avLst/>
          </a:prstGeom>
          <a:noFill/>
          <a:ln w="9525">
            <a:noFill/>
            <a:miter lim="800000"/>
            <a:headEnd/>
            <a:tailEnd/>
          </a:ln>
          <a:effectLst/>
        </p:spPr>
        <p:txBody>
          <a:bodyPr wrap="square">
            <a:spAutoFit/>
          </a:bodyPr>
          <a:lstStyle/>
          <a:p>
            <a:pPr algn="just"/>
            <a:r>
              <a:rPr lang="en-US" sz="1400" dirty="0" smtClean="0"/>
              <a:t>It is interesting to analyze what happen if we </a:t>
            </a:r>
            <a:r>
              <a:rPr lang="en-US" sz="1400" b="1" dirty="0"/>
              <a:t>inject an electron beam produced by a cathode (</a:t>
            </a:r>
            <a:r>
              <a:rPr lang="en-US" sz="1400" b="1" dirty="0" smtClean="0"/>
              <a:t>at </a:t>
            </a:r>
            <a:r>
              <a:rPr lang="en-US" sz="1400" b="1" dirty="0"/>
              <a:t>low energy) directly in a TW structure</a:t>
            </a:r>
            <a:r>
              <a:rPr lang="en-US" sz="1400" dirty="0"/>
              <a:t> </a:t>
            </a:r>
            <a:r>
              <a:rPr lang="en-US" sz="1400" dirty="0" smtClean="0"/>
              <a:t>(with </a:t>
            </a:r>
            <a:r>
              <a:rPr lang="en-US" sz="1400" dirty="0" err="1" smtClean="0"/>
              <a:t>v</a:t>
            </a:r>
            <a:r>
              <a:rPr lang="en-US" sz="1400" baseline="-25000" dirty="0" err="1" smtClean="0"/>
              <a:t>ph</a:t>
            </a:r>
            <a:r>
              <a:rPr lang="en-US" sz="1400" dirty="0" smtClean="0"/>
              <a:t>=c) and the conditions that allow to </a:t>
            </a:r>
            <a:r>
              <a:rPr lang="en-US" sz="1400" b="1" dirty="0" smtClean="0"/>
              <a:t>capture</a:t>
            </a:r>
            <a:r>
              <a:rPr lang="en-US" sz="1400" dirty="0" smtClean="0"/>
              <a:t> the beam (this is equivalent to consider instead of a TW structure a SW designed to accelerate </a:t>
            </a:r>
            <a:r>
              <a:rPr lang="en-US" sz="1400" dirty="0" err="1" smtClean="0"/>
              <a:t>ultrarelativistic</a:t>
            </a:r>
            <a:r>
              <a:rPr lang="en-US" sz="1400" dirty="0" smtClean="0"/>
              <a:t> particles at v=c).</a:t>
            </a:r>
          </a:p>
        </p:txBody>
      </p:sp>
      <p:sp>
        <p:nvSpPr>
          <p:cNvPr id="16394" name="Text Box 10"/>
          <p:cNvSpPr txBox="1">
            <a:spLocks noChangeArrowheads="1"/>
          </p:cNvSpPr>
          <p:nvPr/>
        </p:nvSpPr>
        <p:spPr bwMode="auto">
          <a:xfrm>
            <a:off x="0" y="4572463"/>
            <a:ext cx="2804617" cy="1169551"/>
          </a:xfrm>
          <a:prstGeom prst="rect">
            <a:avLst/>
          </a:prstGeom>
          <a:noFill/>
          <a:ln w="9525">
            <a:noFill/>
            <a:miter lim="800000"/>
            <a:headEnd/>
            <a:tailEnd/>
          </a:ln>
          <a:effectLst/>
        </p:spPr>
        <p:txBody>
          <a:bodyPr wrap="square">
            <a:spAutoFit/>
          </a:bodyPr>
          <a:lstStyle/>
          <a:p>
            <a:pPr algn="just"/>
            <a:r>
              <a:rPr lang="en-US" sz="1400" dirty="0" smtClean="0"/>
              <a:t>Particles enter the structure with velocity </a:t>
            </a:r>
            <a:r>
              <a:rPr lang="en-US" sz="1400" b="1" dirty="0" smtClean="0"/>
              <a:t>v&lt;c</a:t>
            </a:r>
            <a:r>
              <a:rPr lang="en-US" sz="1400" dirty="0" smtClean="0"/>
              <a:t> and, initially, they are </a:t>
            </a:r>
            <a:r>
              <a:rPr lang="en-US" sz="1400" b="1" dirty="0" smtClean="0"/>
              <a:t>not synchronous with the accelerating field</a:t>
            </a:r>
            <a:r>
              <a:rPr lang="en-US" sz="1400" dirty="0" smtClean="0"/>
              <a:t> and there is a so called slippage.</a:t>
            </a:r>
            <a:endParaRPr lang="en-US" sz="1400" dirty="0"/>
          </a:p>
        </p:txBody>
      </p:sp>
      <p:sp>
        <p:nvSpPr>
          <p:cNvPr id="16400" name="Text Box 16"/>
          <p:cNvSpPr txBox="1">
            <a:spLocks noChangeArrowheads="1"/>
          </p:cNvSpPr>
          <p:nvPr/>
        </p:nvSpPr>
        <p:spPr bwMode="auto">
          <a:xfrm>
            <a:off x="3884732" y="675815"/>
            <a:ext cx="5259268" cy="1384995"/>
          </a:xfrm>
          <a:prstGeom prst="rect">
            <a:avLst/>
          </a:prstGeom>
          <a:noFill/>
          <a:ln w="9525">
            <a:noFill/>
            <a:miter lim="800000"/>
            <a:headEnd/>
            <a:tailEnd/>
          </a:ln>
          <a:effectLst/>
        </p:spPr>
        <p:txBody>
          <a:bodyPr wrap="square">
            <a:spAutoFit/>
          </a:bodyPr>
          <a:lstStyle/>
          <a:p>
            <a:pPr algn="just"/>
            <a:r>
              <a:rPr lang="en-US" sz="1400" dirty="0" smtClean="0">
                <a:sym typeface="Symbol"/>
              </a:rPr>
              <a:t></a:t>
            </a:r>
            <a:r>
              <a:rPr lang="en-US" sz="1400" dirty="0" smtClean="0"/>
              <a:t>This is the case of </a:t>
            </a:r>
            <a:r>
              <a:rPr lang="en-US" sz="1400" b="1" dirty="0" smtClean="0"/>
              <a:t>electrons</a:t>
            </a:r>
            <a:r>
              <a:rPr lang="en-US" sz="1400" dirty="0" smtClean="0"/>
              <a:t> whose </a:t>
            </a:r>
            <a:r>
              <a:rPr lang="en-US" sz="1400" b="1" dirty="0" smtClean="0"/>
              <a:t>velocity is always close to speed of light c </a:t>
            </a:r>
            <a:r>
              <a:rPr lang="en-US" sz="1400" dirty="0" smtClean="0"/>
              <a:t>even at low energies. </a:t>
            </a:r>
          </a:p>
          <a:p>
            <a:pPr algn="just"/>
            <a:endParaRPr lang="en-US" sz="1400" dirty="0"/>
          </a:p>
          <a:p>
            <a:pPr algn="just"/>
            <a:r>
              <a:rPr lang="en-US" sz="1400" dirty="0" smtClean="0">
                <a:sym typeface="Symbol"/>
              </a:rPr>
              <a:t></a:t>
            </a:r>
            <a:r>
              <a:rPr lang="en-US" sz="1400" dirty="0" smtClean="0"/>
              <a:t>Accelerating structures are designed to provide an accelerating field synchronous with particles moving at v=c. like </a:t>
            </a:r>
            <a:r>
              <a:rPr lang="en-US" sz="1400" b="1" dirty="0" smtClean="0"/>
              <a:t>TW structures with phase velocity equal to c</a:t>
            </a:r>
            <a:r>
              <a:rPr lang="en-US" sz="1400" dirty="0" smtClean="0"/>
              <a:t>.</a:t>
            </a:r>
            <a:endParaRPr lang="en-US" sz="1400" dirty="0"/>
          </a:p>
        </p:txBody>
      </p:sp>
      <p:sp>
        <p:nvSpPr>
          <p:cNvPr id="16401" name="AutoShape 17"/>
          <p:cNvSpPr>
            <a:spLocks noChangeArrowheads="1"/>
          </p:cNvSpPr>
          <p:nvPr/>
        </p:nvSpPr>
        <p:spPr bwMode="auto">
          <a:xfrm>
            <a:off x="3381493" y="1039185"/>
            <a:ext cx="503238" cy="288925"/>
          </a:xfrm>
          <a:prstGeom prst="rightArrow">
            <a:avLst>
              <a:gd name="adj1" fmla="val 50000"/>
              <a:gd name="adj2" fmla="val 43544"/>
            </a:avLst>
          </a:prstGeom>
          <a:solidFill>
            <a:schemeClr val="accent1"/>
          </a:solidFill>
          <a:ln w="9525">
            <a:solidFill>
              <a:schemeClr val="tx1"/>
            </a:solidFill>
            <a:miter lim="800000"/>
            <a:headEnd/>
            <a:tailEnd/>
          </a:ln>
          <a:effectLst/>
        </p:spPr>
        <p:txBody>
          <a:bodyPr wrap="none" anchor="ctr"/>
          <a:lstStyle/>
          <a:p>
            <a:endParaRPr lang="en-US"/>
          </a:p>
        </p:txBody>
      </p:sp>
      <p:sp>
        <p:nvSpPr>
          <p:cNvPr id="16402" name="Line 18"/>
          <p:cNvSpPr>
            <a:spLocks noChangeShapeType="1"/>
          </p:cNvSpPr>
          <p:nvPr/>
        </p:nvSpPr>
        <p:spPr bwMode="auto">
          <a:xfrm flipV="1">
            <a:off x="2802835" y="2964838"/>
            <a:ext cx="1524631" cy="2203509"/>
          </a:xfrm>
          <a:prstGeom prst="line">
            <a:avLst/>
          </a:prstGeom>
          <a:noFill/>
          <a:ln w="38100">
            <a:solidFill>
              <a:srgbClr val="3366FF"/>
            </a:solidFill>
            <a:round/>
            <a:headEnd/>
            <a:tailEnd type="triangle" w="med" len="med"/>
          </a:ln>
          <a:effectLst/>
        </p:spPr>
        <p:txBody>
          <a:bodyPr/>
          <a:lstStyle/>
          <a:p>
            <a:endParaRPr lang="en-US"/>
          </a:p>
        </p:txBody>
      </p:sp>
      <p:sp>
        <p:nvSpPr>
          <p:cNvPr id="20" name="CasellaDiTesto 19"/>
          <p:cNvSpPr txBox="1"/>
          <p:nvPr/>
        </p:nvSpPr>
        <p:spPr>
          <a:xfrm>
            <a:off x="35370" y="-70236"/>
            <a:ext cx="9121600" cy="553998"/>
          </a:xfrm>
          <a:prstGeom prst="rect">
            <a:avLst/>
          </a:prstGeom>
          <a:noFill/>
        </p:spPr>
        <p:txBody>
          <a:bodyPr wrap="none" rtlCol="0">
            <a:spAutoFit/>
          </a:bodyPr>
          <a:lstStyle/>
          <a:p>
            <a:r>
              <a:rPr lang="en-US" sz="3000" b="1" dirty="0" smtClean="0"/>
              <a:t>LONGITUDINAL DYNAMICS OF LOW ENERGY ELECTRONS</a:t>
            </a:r>
            <a:endParaRPr lang="en-US" sz="3000" b="1" dirty="0"/>
          </a:p>
        </p:txBody>
      </p:sp>
      <p:pic>
        <p:nvPicPr>
          <p:cNvPr id="3" name="Immagine 2"/>
          <p:cNvPicPr>
            <a:picLocks noChangeAspect="1"/>
          </p:cNvPicPr>
          <p:nvPr/>
        </p:nvPicPr>
        <p:blipFill rotWithShape="1">
          <a:blip r:embed="rId4">
            <a:extLst>
              <a:ext uri="{28A0092B-C50C-407E-A947-70E740481C1C}">
                <a14:useLocalDpi xmlns:a14="http://schemas.microsoft.com/office/drawing/2010/main" val="0"/>
              </a:ext>
            </a:extLst>
          </a:blip>
          <a:srcRect l="9776" t="723" r="3241" b="16759"/>
          <a:stretch/>
        </p:blipFill>
        <p:spPr>
          <a:xfrm>
            <a:off x="5022264" y="2161737"/>
            <a:ext cx="4121736" cy="1189163"/>
          </a:xfrm>
          <a:prstGeom prst="rect">
            <a:avLst/>
          </a:prstGeom>
        </p:spPr>
      </p:pic>
      <p:sp>
        <p:nvSpPr>
          <p:cNvPr id="39" name="Text Box 10"/>
          <p:cNvSpPr txBox="1">
            <a:spLocks noChangeArrowheads="1"/>
          </p:cNvSpPr>
          <p:nvPr/>
        </p:nvSpPr>
        <p:spPr bwMode="auto">
          <a:xfrm>
            <a:off x="1763611" y="5733320"/>
            <a:ext cx="3699316" cy="1169551"/>
          </a:xfrm>
          <a:prstGeom prst="rect">
            <a:avLst/>
          </a:prstGeom>
          <a:noFill/>
          <a:ln w="9525">
            <a:noFill/>
            <a:miter lim="800000"/>
            <a:headEnd/>
            <a:tailEnd/>
          </a:ln>
          <a:effectLst/>
        </p:spPr>
        <p:txBody>
          <a:bodyPr wrap="square">
            <a:spAutoFit/>
          </a:bodyPr>
          <a:lstStyle/>
          <a:p>
            <a:pPr algn="just"/>
            <a:r>
              <a:rPr lang="en-US" sz="1400" dirty="0" smtClean="0"/>
              <a:t>After a certain distance they can </a:t>
            </a:r>
            <a:r>
              <a:rPr lang="en-US" sz="1400" b="1" dirty="0" smtClean="0"/>
              <a:t>reach enough energy (and velocity) to become synchronous </a:t>
            </a:r>
            <a:r>
              <a:rPr lang="en-US" sz="1400" dirty="0" smtClean="0"/>
              <a:t>with the accelerating wave. </a:t>
            </a:r>
            <a:r>
              <a:rPr lang="en-US" sz="1400" dirty="0"/>
              <a:t> </a:t>
            </a:r>
            <a:r>
              <a:rPr lang="en-US" sz="1400" dirty="0" smtClean="0"/>
              <a:t>This means that they are captured by the accelerator and from this point they are stably accelerated.</a:t>
            </a:r>
          </a:p>
        </p:txBody>
      </p:sp>
      <p:cxnSp>
        <p:nvCxnSpPr>
          <p:cNvPr id="31" name="Connettore 2 30"/>
          <p:cNvCxnSpPr/>
          <p:nvPr/>
        </p:nvCxnSpPr>
        <p:spPr>
          <a:xfrm>
            <a:off x="4217659" y="5348627"/>
            <a:ext cx="424859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V="1">
            <a:off x="4211949" y="3622921"/>
            <a:ext cx="0" cy="173085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8388530" y="5353776"/>
            <a:ext cx="276038" cy="369332"/>
          </a:xfrm>
          <a:prstGeom prst="rect">
            <a:avLst/>
          </a:prstGeom>
          <a:noFill/>
        </p:spPr>
        <p:txBody>
          <a:bodyPr wrap="none" rtlCol="0">
            <a:spAutoFit/>
          </a:bodyPr>
          <a:lstStyle/>
          <a:p>
            <a:r>
              <a:rPr lang="en-US" dirty="0" smtClean="0"/>
              <a:t>z</a:t>
            </a:r>
            <a:endParaRPr lang="en-US" dirty="0"/>
          </a:p>
        </p:txBody>
      </p:sp>
      <p:sp>
        <p:nvSpPr>
          <p:cNvPr id="36" name="Text Box 10"/>
          <p:cNvSpPr txBox="1">
            <a:spLocks noChangeArrowheads="1"/>
          </p:cNvSpPr>
          <p:nvPr/>
        </p:nvSpPr>
        <p:spPr bwMode="auto">
          <a:xfrm>
            <a:off x="6514377" y="5918514"/>
            <a:ext cx="2658662" cy="954107"/>
          </a:xfrm>
          <a:prstGeom prst="rect">
            <a:avLst/>
          </a:prstGeom>
          <a:noFill/>
          <a:ln w="9525">
            <a:noFill/>
            <a:miter lim="800000"/>
            <a:headEnd/>
            <a:tailEnd/>
          </a:ln>
          <a:effectLst/>
        </p:spPr>
        <p:txBody>
          <a:bodyPr wrap="square">
            <a:spAutoFit/>
          </a:bodyPr>
          <a:lstStyle/>
          <a:p>
            <a:pPr algn="just"/>
            <a:r>
              <a:rPr lang="en-US" sz="1400" dirty="0" smtClean="0"/>
              <a:t>If this does not happen (the energy increase is not enough to reach the velocity of the wave) they are lost</a:t>
            </a:r>
          </a:p>
        </p:txBody>
      </p:sp>
      <p:grpSp>
        <p:nvGrpSpPr>
          <p:cNvPr id="37" name="Gruppo 36"/>
          <p:cNvGrpSpPr/>
          <p:nvPr/>
        </p:nvGrpSpPr>
        <p:grpSpPr>
          <a:xfrm>
            <a:off x="4103935" y="3943709"/>
            <a:ext cx="2814099" cy="2685473"/>
            <a:chOff x="4103935" y="3943709"/>
            <a:chExt cx="2814099" cy="2685473"/>
          </a:xfrm>
        </p:grpSpPr>
        <p:grpSp>
          <p:nvGrpSpPr>
            <p:cNvPr id="41" name="Gruppo 40"/>
            <p:cNvGrpSpPr/>
            <p:nvPr/>
          </p:nvGrpSpPr>
          <p:grpSpPr>
            <a:xfrm>
              <a:off x="4103935" y="3943709"/>
              <a:ext cx="2706084" cy="2685473"/>
              <a:chOff x="4103935" y="3943709"/>
              <a:chExt cx="2706084" cy="2685473"/>
            </a:xfrm>
          </p:grpSpPr>
          <p:sp>
            <p:nvSpPr>
              <p:cNvPr id="43" name="Figura a mano libera 42"/>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4" name="Connettore 1 4"/>
              <p:cNvCxnSpPr>
                <a:stCxn id="43"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2" name="Connettore 1 3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45" name="Ovale 44"/>
          <p:cNvSpPr/>
          <p:nvPr/>
        </p:nvSpPr>
        <p:spPr>
          <a:xfrm>
            <a:off x="5148080" y="4653170"/>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uppo 45"/>
          <p:cNvGrpSpPr/>
          <p:nvPr/>
        </p:nvGrpSpPr>
        <p:grpSpPr>
          <a:xfrm>
            <a:off x="4103934" y="3943708"/>
            <a:ext cx="2814099" cy="2685473"/>
            <a:chOff x="4103935" y="3943709"/>
            <a:chExt cx="2814099" cy="2685473"/>
          </a:xfrm>
        </p:grpSpPr>
        <p:grpSp>
          <p:nvGrpSpPr>
            <p:cNvPr id="47" name="Gruppo 46"/>
            <p:cNvGrpSpPr/>
            <p:nvPr/>
          </p:nvGrpSpPr>
          <p:grpSpPr>
            <a:xfrm>
              <a:off x="4103935" y="3943709"/>
              <a:ext cx="2706084" cy="2685473"/>
              <a:chOff x="4103935" y="3943709"/>
              <a:chExt cx="2706084" cy="2685473"/>
            </a:xfrm>
          </p:grpSpPr>
          <p:sp>
            <p:nvSpPr>
              <p:cNvPr id="49" name="Figura a mano libera 48"/>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6" name="Connettore 1 53"/>
              <p:cNvCxnSpPr>
                <a:stCxn id="49"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8" name="Connettore 1 5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57" name="Ovale 56"/>
          <p:cNvSpPr/>
          <p:nvPr/>
        </p:nvSpPr>
        <p:spPr>
          <a:xfrm>
            <a:off x="5148079" y="4653169"/>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4319964" y="3485352"/>
            <a:ext cx="498213" cy="369332"/>
          </a:xfrm>
          <a:prstGeom prst="rect">
            <a:avLst/>
          </a:prstGeom>
          <a:noFill/>
        </p:spPr>
        <p:txBody>
          <a:bodyPr wrap="none" rtlCol="0">
            <a:spAutoFit/>
          </a:bodyPr>
          <a:lstStyle/>
          <a:p>
            <a:r>
              <a:rPr lang="en-US" dirty="0" err="1" smtClean="0"/>
              <a:t>E</a:t>
            </a:r>
            <a:r>
              <a:rPr lang="en-US" baseline="-25000" dirty="0" err="1" smtClean="0"/>
              <a:t>acc</a:t>
            </a:r>
            <a:endParaRPr lang="en-US" baseline="-25000" dirty="0"/>
          </a:p>
        </p:txBody>
      </p:sp>
    </p:spTree>
    <p:extLst>
      <p:ext uri="{BB962C8B-B14F-4D97-AF65-F5344CB8AC3E}">
        <p14:creationId xmlns:p14="http://schemas.microsoft.com/office/powerpoint/2010/main" val="31598349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392"/>
                                        </p:tgtEl>
                                        <p:attrNameLst>
                                          <p:attrName>style.visibility</p:attrName>
                                        </p:attrNameLst>
                                      </p:cBhvr>
                                      <p:to>
                                        <p:strVal val="visible"/>
                                      </p:to>
                                    </p:set>
                                    <p:animEffect transition="in" filter="fade">
                                      <p:cBhvr>
                                        <p:cTn id="7" dur="500"/>
                                        <p:tgtEl>
                                          <p:spTgt spid="16392"/>
                                        </p:tgtEl>
                                      </p:cBhvr>
                                    </p:animEffect>
                                  </p:childTnLst>
                                </p:cTn>
                              </p:par>
                              <p:par>
                                <p:cTn id="8" presetID="10"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394"/>
                                        </p:tgtEl>
                                        <p:attrNameLst>
                                          <p:attrName>style.visibility</p:attrName>
                                        </p:attrNameLst>
                                      </p:cBhvr>
                                      <p:to>
                                        <p:strVal val="visible"/>
                                      </p:to>
                                    </p:set>
                                    <p:animEffect transition="in" filter="fade">
                                      <p:cBhvr>
                                        <p:cTn id="18" dur="500"/>
                                        <p:tgtEl>
                                          <p:spTgt spid="16394"/>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402"/>
                                        </p:tgtEl>
                                        <p:attrNameLst>
                                          <p:attrName>style.visibility</p:attrName>
                                        </p:attrNameLst>
                                      </p:cBhvr>
                                      <p:to>
                                        <p:strVal val="visible"/>
                                      </p:to>
                                    </p:set>
                                    <p:animEffect transition="in" filter="fade">
                                      <p:cBhvr>
                                        <p:cTn id="21" dur="500"/>
                                        <p:tgtEl>
                                          <p:spTgt spid="16402"/>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9"/>
                                        </p:tgtEl>
                                        <p:attrNameLst>
                                          <p:attrName>style.visibility</p:attrName>
                                        </p:attrNameLst>
                                      </p:cBhvr>
                                      <p:to>
                                        <p:strVal val="visible"/>
                                      </p:to>
                                    </p:set>
                                    <p:animEffect transition="in" filter="fade">
                                      <p:cBhvr>
                                        <p:cTn id="26" dur="500"/>
                                        <p:tgtEl>
                                          <p:spTgt spid="3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fade">
                                      <p:cBhvr>
                                        <p:cTn id="31" dur="500"/>
                                        <p:tgtEl>
                                          <p:spTgt spid="3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fade">
                                      <p:cBhvr>
                                        <p:cTn id="37" dur="500"/>
                                        <p:tgtEl>
                                          <p:spTgt spid="31"/>
                                        </p:tgtEl>
                                      </p:cBhvr>
                                    </p:animEffect>
                                  </p:childTnLst>
                                </p:cTn>
                              </p:par>
                              <p:par>
                                <p:cTn id="38" presetID="10" presetClass="entr" presetSubtype="0" fill="hold" nodeType="withEffect">
                                  <p:stCondLst>
                                    <p:cond delay="0"/>
                                  </p:stCondLst>
                                  <p:childTnLst>
                                    <p:set>
                                      <p:cBhvr>
                                        <p:cTn id="39" dur="1" fill="hold">
                                          <p:stCondLst>
                                            <p:cond delay="0"/>
                                          </p:stCondLst>
                                        </p:cTn>
                                        <p:tgtEl>
                                          <p:spTgt spid="33"/>
                                        </p:tgtEl>
                                        <p:attrNameLst>
                                          <p:attrName>style.visibility</p:attrName>
                                        </p:attrNameLst>
                                      </p:cBhvr>
                                      <p:to>
                                        <p:strVal val="visible"/>
                                      </p:to>
                                    </p:set>
                                    <p:animEffect transition="in" filter="fade">
                                      <p:cBhvr>
                                        <p:cTn id="40" dur="500"/>
                                        <p:tgtEl>
                                          <p:spTgt spid="33"/>
                                        </p:tgtEl>
                                      </p:cBhvr>
                                    </p:animEffect>
                                  </p:childTnLst>
                                </p:cTn>
                              </p:par>
                              <p:par>
                                <p:cTn id="41" presetID="10"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fade">
                                      <p:cBhvr>
                                        <p:cTn id="43" dur="500"/>
                                        <p:tgtEl>
                                          <p:spTgt spid="37"/>
                                        </p:tgtEl>
                                      </p:cBhvr>
                                    </p:animEffect>
                                  </p:childTnLst>
                                </p:cTn>
                              </p:par>
                              <p:par>
                                <p:cTn id="44" presetID="10" presetClass="entr" presetSubtype="0" fill="hold" grpId="2" nodeType="with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500"/>
                                        <p:tgtEl>
                                          <p:spTgt spid="45"/>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nodeType="clickEffect">
                                  <p:stCondLst>
                                    <p:cond delay="0"/>
                                  </p:stCondLst>
                                  <p:childTnLst>
                                    <p:animMotion origin="layout" path="M -4.16667E-6 -3.33333E-6 L 0.18091 -3.33333E-6 " pathEditMode="relative" rAng="0" ptsTypes="AA">
                                      <p:cBhvr>
                                        <p:cTn id="50" dur="2000" fill="hold"/>
                                        <p:tgtEl>
                                          <p:spTgt spid="37"/>
                                        </p:tgtEl>
                                        <p:attrNameLst>
                                          <p:attrName>ppt_x</p:attrName>
                                          <p:attrName>ppt_y</p:attrName>
                                        </p:attrNameLst>
                                      </p:cBhvr>
                                      <p:rCtr x="9045" y="0"/>
                                    </p:animMotion>
                                  </p:childTnLst>
                                </p:cTn>
                              </p:par>
                              <p:par>
                                <p:cTn id="51" presetID="42" presetClass="path" presetSubtype="0" accel="50000" decel="50000" fill="hold" grpId="0" nodeType="withEffect">
                                  <p:stCondLst>
                                    <p:cond delay="0"/>
                                  </p:stCondLst>
                                  <p:childTnLst>
                                    <p:animMotion origin="layout" path="M 3.61111E-6 -2.96296E-6 L 0.13784 -0.1206 " pathEditMode="relative" rAng="0" ptsTypes="AA">
                                      <p:cBhvr>
                                        <p:cTn id="52" dur="2000" fill="hold"/>
                                        <p:tgtEl>
                                          <p:spTgt spid="45"/>
                                        </p:tgtEl>
                                        <p:attrNameLst>
                                          <p:attrName>ppt_x</p:attrName>
                                          <p:attrName>ppt_y</p:attrName>
                                        </p:attrNameLst>
                                      </p:cBhvr>
                                      <p:rCtr x="6892" y="-6042"/>
                                    </p:animMotion>
                                  </p:childTnLst>
                                </p:cTn>
                              </p:par>
                            </p:childTnLst>
                          </p:cTn>
                        </p:par>
                      </p:childTnLst>
                    </p:cTn>
                  </p:par>
                  <p:par>
                    <p:cTn id="53" fill="hold">
                      <p:stCondLst>
                        <p:cond delay="indefinite"/>
                      </p:stCondLst>
                      <p:childTnLst>
                        <p:par>
                          <p:cTn id="54" fill="hold">
                            <p:stCondLst>
                              <p:cond delay="0"/>
                            </p:stCondLst>
                            <p:childTnLst>
                              <p:par>
                                <p:cTn id="55" presetID="42" presetClass="path" presetSubtype="0" accel="50000" decel="50000" fill="hold" nodeType="clickEffect">
                                  <p:stCondLst>
                                    <p:cond delay="0"/>
                                  </p:stCondLst>
                                  <p:childTnLst>
                                    <p:animMotion origin="layout" path="M 0.18091 3.7037E-6 L 0.29914 3.7037E-6 " pathEditMode="relative" rAng="0" ptsTypes="AA">
                                      <p:cBhvr>
                                        <p:cTn id="56" dur="2000" fill="hold"/>
                                        <p:tgtEl>
                                          <p:spTgt spid="37"/>
                                        </p:tgtEl>
                                        <p:attrNameLst>
                                          <p:attrName>ppt_x</p:attrName>
                                          <p:attrName>ppt_y</p:attrName>
                                        </p:attrNameLst>
                                      </p:cBhvr>
                                      <p:rCtr x="5903" y="0"/>
                                    </p:animMotion>
                                  </p:childTnLst>
                                </p:cTn>
                              </p:par>
                              <p:par>
                                <p:cTn id="57" presetID="42" presetClass="path" presetSubtype="0" accel="50000" decel="50000" fill="hold" grpId="1" nodeType="withEffect">
                                  <p:stCondLst>
                                    <p:cond delay="0"/>
                                  </p:stCondLst>
                                  <p:childTnLst>
                                    <p:animMotion origin="layout" path="M 0.13784 -0.1206 L 0.2559 -0.1206 " pathEditMode="relative" rAng="0" ptsTypes="AA">
                                      <p:cBhvr>
                                        <p:cTn id="58" dur="2000" fill="hold"/>
                                        <p:tgtEl>
                                          <p:spTgt spid="45"/>
                                        </p:tgtEl>
                                        <p:attrNameLst>
                                          <p:attrName>ppt_x</p:attrName>
                                          <p:attrName>ppt_y</p:attrName>
                                        </p:attrNameLst>
                                      </p:cBhvr>
                                      <p:rCtr x="5903" y="0"/>
                                    </p:animMotion>
                                  </p:childTnLst>
                                </p:cTn>
                              </p:par>
                            </p:childTnLst>
                          </p:cTn>
                        </p:par>
                      </p:childTnLst>
                    </p:cTn>
                  </p:par>
                  <p:par>
                    <p:cTn id="59" fill="hold">
                      <p:stCondLst>
                        <p:cond delay="indefinite"/>
                      </p:stCondLst>
                      <p:childTnLst>
                        <p:par>
                          <p:cTn id="60" fill="hold">
                            <p:stCondLst>
                              <p:cond delay="0"/>
                            </p:stCondLst>
                            <p:childTnLst>
                              <p:par>
                                <p:cTn id="61" presetID="10" presetClass="exit" presetSubtype="0" fill="hold" nodeType="clickEffect">
                                  <p:stCondLst>
                                    <p:cond delay="0"/>
                                  </p:stCondLst>
                                  <p:childTnLst>
                                    <p:animEffect transition="out" filter="fade">
                                      <p:cBhvr>
                                        <p:cTn id="62" dur="500"/>
                                        <p:tgtEl>
                                          <p:spTgt spid="37"/>
                                        </p:tgtEl>
                                      </p:cBhvr>
                                    </p:animEffect>
                                    <p:set>
                                      <p:cBhvr>
                                        <p:cTn id="63" dur="1" fill="hold">
                                          <p:stCondLst>
                                            <p:cond delay="499"/>
                                          </p:stCondLst>
                                        </p:cTn>
                                        <p:tgtEl>
                                          <p:spTgt spid="37"/>
                                        </p:tgtEl>
                                        <p:attrNameLst>
                                          <p:attrName>style.visibility</p:attrName>
                                        </p:attrNameLst>
                                      </p:cBhvr>
                                      <p:to>
                                        <p:strVal val="hidden"/>
                                      </p:to>
                                    </p:set>
                                  </p:childTnLst>
                                </p:cTn>
                              </p:par>
                              <p:par>
                                <p:cTn id="64" presetID="10" presetClass="exit" presetSubtype="0" fill="hold" grpId="3" nodeType="withEffect">
                                  <p:stCondLst>
                                    <p:cond delay="0"/>
                                  </p:stCondLst>
                                  <p:childTnLst>
                                    <p:animEffect transition="out" filter="fade">
                                      <p:cBhvr>
                                        <p:cTn id="65" dur="500"/>
                                        <p:tgtEl>
                                          <p:spTgt spid="45"/>
                                        </p:tgtEl>
                                      </p:cBhvr>
                                    </p:animEffect>
                                    <p:set>
                                      <p:cBhvr>
                                        <p:cTn id="66" dur="1" fill="hold">
                                          <p:stCondLst>
                                            <p:cond delay="499"/>
                                          </p:stCondLst>
                                        </p:cTn>
                                        <p:tgtEl>
                                          <p:spTgt spid="45"/>
                                        </p:tgtEl>
                                        <p:attrNameLst>
                                          <p:attrName>style.visibility</p:attrName>
                                        </p:attrNameLst>
                                      </p:cBhvr>
                                      <p:to>
                                        <p:strVal val="hidden"/>
                                      </p:to>
                                    </p:set>
                                  </p:childTnLst>
                                </p:cTn>
                              </p:par>
                              <p:par>
                                <p:cTn id="67" presetID="10" presetClass="entr" presetSubtype="0" fill="hold" nodeType="with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fade">
                                      <p:cBhvr>
                                        <p:cTn id="69" dur="500"/>
                                        <p:tgtEl>
                                          <p:spTgt spid="46"/>
                                        </p:tgtEl>
                                      </p:cBhvr>
                                    </p:animEffect>
                                  </p:childTnLst>
                                </p:cTn>
                              </p:par>
                              <p:par>
                                <p:cTn id="70" presetID="10" presetClass="entr" presetSubtype="0" fill="hold" grpId="2" nodeType="withEffect">
                                  <p:stCondLst>
                                    <p:cond delay="0"/>
                                  </p:stCondLst>
                                  <p:childTnLst>
                                    <p:set>
                                      <p:cBhvr>
                                        <p:cTn id="71" dur="1" fill="hold">
                                          <p:stCondLst>
                                            <p:cond delay="0"/>
                                          </p:stCondLst>
                                        </p:cTn>
                                        <p:tgtEl>
                                          <p:spTgt spid="57"/>
                                        </p:tgtEl>
                                        <p:attrNameLst>
                                          <p:attrName>style.visibility</p:attrName>
                                        </p:attrNameLst>
                                      </p:cBhvr>
                                      <p:to>
                                        <p:strVal val="visible"/>
                                      </p:to>
                                    </p:set>
                                    <p:animEffect transition="in" filter="fade">
                                      <p:cBhvr>
                                        <p:cTn id="72" dur="500"/>
                                        <p:tgtEl>
                                          <p:spTgt spid="57"/>
                                        </p:tgtEl>
                                      </p:cBhvr>
                                    </p:animEffect>
                                  </p:childTnLst>
                                </p:cTn>
                              </p:par>
                            </p:childTnLst>
                          </p:cTn>
                        </p:par>
                      </p:childTnLst>
                    </p:cTn>
                  </p:par>
                  <p:par>
                    <p:cTn id="73" fill="hold">
                      <p:stCondLst>
                        <p:cond delay="indefinite"/>
                      </p:stCondLst>
                      <p:childTnLst>
                        <p:par>
                          <p:cTn id="74" fill="hold">
                            <p:stCondLst>
                              <p:cond delay="0"/>
                            </p:stCondLst>
                            <p:childTnLst>
                              <p:par>
                                <p:cTn id="75" presetID="42" presetClass="path" presetSubtype="0" accel="50000" decel="50000" fill="hold" nodeType="clickEffect">
                                  <p:stCondLst>
                                    <p:cond delay="0"/>
                                  </p:stCondLst>
                                  <p:childTnLst>
                                    <p:animMotion origin="layout" path="M -4.16667E-6 -3.33333E-6 L 0.18091 -3.33333E-6 " pathEditMode="relative" rAng="0" ptsTypes="AA">
                                      <p:cBhvr>
                                        <p:cTn id="76" dur="2000" fill="hold"/>
                                        <p:tgtEl>
                                          <p:spTgt spid="46"/>
                                        </p:tgtEl>
                                        <p:attrNameLst>
                                          <p:attrName>ppt_x</p:attrName>
                                          <p:attrName>ppt_y</p:attrName>
                                        </p:attrNameLst>
                                      </p:cBhvr>
                                      <p:rCtr x="9045" y="0"/>
                                    </p:animMotion>
                                  </p:childTnLst>
                                </p:cTn>
                              </p:par>
                              <p:par>
                                <p:cTn id="77" presetID="42" presetClass="path" presetSubtype="0" accel="50000" decel="50000" fill="hold" grpId="0" nodeType="withEffect">
                                  <p:stCondLst>
                                    <p:cond delay="0"/>
                                  </p:stCondLst>
                                  <p:childTnLst>
                                    <p:animMotion origin="layout" path="M 3.61111E-6 -2.96296E-6 L 0.13784 -0.1206 " pathEditMode="relative" rAng="0" ptsTypes="AA">
                                      <p:cBhvr>
                                        <p:cTn id="78" dur="2000" fill="hold"/>
                                        <p:tgtEl>
                                          <p:spTgt spid="57"/>
                                        </p:tgtEl>
                                        <p:attrNameLst>
                                          <p:attrName>ppt_x</p:attrName>
                                          <p:attrName>ppt_y</p:attrName>
                                        </p:attrNameLst>
                                      </p:cBhvr>
                                      <p:rCtr x="6892" y="-6042"/>
                                    </p:animMotion>
                                  </p:childTnLst>
                                </p:cTn>
                              </p:par>
                            </p:childTnLst>
                          </p:cTn>
                        </p:par>
                      </p:childTnLst>
                    </p:cTn>
                  </p:par>
                  <p:par>
                    <p:cTn id="79" fill="hold">
                      <p:stCondLst>
                        <p:cond delay="indefinite"/>
                      </p:stCondLst>
                      <p:childTnLst>
                        <p:par>
                          <p:cTn id="80" fill="hold">
                            <p:stCondLst>
                              <p:cond delay="0"/>
                            </p:stCondLst>
                            <p:childTnLst>
                              <p:par>
                                <p:cTn id="81" presetID="42" presetClass="path" presetSubtype="0" accel="50000" decel="50000" fill="hold" nodeType="clickEffect">
                                  <p:stCondLst>
                                    <p:cond delay="0"/>
                                  </p:stCondLst>
                                  <p:childTnLst>
                                    <p:animMotion origin="layout" path="M 0.18091 3.7037E-6 L 0.29914 3.7037E-6 " pathEditMode="relative" rAng="0" ptsTypes="AA">
                                      <p:cBhvr>
                                        <p:cTn id="82" dur="2000" fill="hold"/>
                                        <p:tgtEl>
                                          <p:spTgt spid="46"/>
                                        </p:tgtEl>
                                        <p:attrNameLst>
                                          <p:attrName>ppt_x</p:attrName>
                                          <p:attrName>ppt_y</p:attrName>
                                        </p:attrNameLst>
                                      </p:cBhvr>
                                      <p:rCtr x="5903" y="0"/>
                                    </p:animMotion>
                                  </p:childTnLst>
                                </p:cTn>
                              </p:par>
                              <p:par>
                                <p:cTn id="83" presetID="42" presetClass="path" presetSubtype="0" accel="50000" decel="50000" fill="hold" grpId="1" nodeType="withEffect">
                                  <p:stCondLst>
                                    <p:cond delay="0"/>
                                  </p:stCondLst>
                                  <p:childTnLst>
                                    <p:animMotion origin="layout" path="M 0.13784 -0.1206 L 0.16927 0.12084 " pathEditMode="relative" rAng="0" ptsTypes="AA">
                                      <p:cBhvr>
                                        <p:cTn id="84" dur="2000" fill="hold"/>
                                        <p:tgtEl>
                                          <p:spTgt spid="57"/>
                                        </p:tgtEl>
                                        <p:attrNameLst>
                                          <p:attrName>ppt_x</p:attrName>
                                          <p:attrName>ppt_y</p:attrName>
                                        </p:attrNameLst>
                                      </p:cBhvr>
                                      <p:rCtr x="1563" y="12060"/>
                                    </p:animMotion>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36"/>
                                        </p:tgtEl>
                                        <p:attrNameLst>
                                          <p:attrName>style.visibility</p:attrName>
                                        </p:attrNameLst>
                                      </p:cBhvr>
                                      <p:to>
                                        <p:strVal val="visible"/>
                                      </p:to>
                                    </p:set>
                                    <p:animEffect transition="in" filter="fade">
                                      <p:cBhvr>
                                        <p:cTn id="8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2" grpId="0"/>
      <p:bldP spid="16394" grpId="0"/>
      <p:bldP spid="16402" grpId="0" animBg="1"/>
      <p:bldP spid="39" grpId="0"/>
      <p:bldP spid="34" grpId="0"/>
      <p:bldP spid="36" grpId="0"/>
      <p:bldP spid="45" grpId="0" animBg="1"/>
      <p:bldP spid="45" grpId="1" animBg="1"/>
      <p:bldP spid="45" grpId="2" animBg="1"/>
      <p:bldP spid="45" grpId="3" animBg="1"/>
      <p:bldP spid="57" grpId="0" animBg="1"/>
      <p:bldP spid="57" grpId="1" animBg="1"/>
      <p:bldP spid="57" grpId="2" animBg="1"/>
      <p:bldP spid="5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369" name="Object 9"/>
          <p:cNvGraphicFramePr>
            <a:graphicFrameLocks noChangeAspect="1"/>
          </p:cNvGraphicFramePr>
          <p:nvPr>
            <p:extLst/>
          </p:nvPr>
        </p:nvGraphicFramePr>
        <p:xfrm>
          <a:off x="3084513" y="1535113"/>
          <a:ext cx="4483100" cy="434975"/>
        </p:xfrm>
        <a:graphic>
          <a:graphicData uri="http://schemas.openxmlformats.org/presentationml/2006/ole">
            <mc:AlternateContent xmlns:mc="http://schemas.openxmlformats.org/markup-compatibility/2006">
              <mc:Choice xmlns:v="urn:schemas-microsoft-com:vml" Requires="v">
                <p:oleObj spid="_x0000_s219423" name="Equazione" r:id="rId4" imgW="4089240" imgH="393480" progId="Equation.3">
                  <p:embed/>
                </p:oleObj>
              </mc:Choice>
              <mc:Fallback>
                <p:oleObj name="Equazione" r:id="rId4" imgW="4089240" imgH="393480" progId="Equation.3">
                  <p:embed/>
                  <p:pic>
                    <p:nvPicPr>
                      <p:cNvPr id="15369" name="Object 9"/>
                      <p:cNvPicPr>
                        <a:picLocks noChangeAspect="1" noChangeArrowheads="1"/>
                      </p:cNvPicPr>
                      <p:nvPr/>
                    </p:nvPicPr>
                    <p:blipFill>
                      <a:blip r:embed="rId5"/>
                      <a:srcRect/>
                      <a:stretch>
                        <a:fillRect/>
                      </a:stretch>
                    </p:blipFill>
                    <p:spPr bwMode="auto">
                      <a:xfrm>
                        <a:off x="3084513" y="1535113"/>
                        <a:ext cx="4483100" cy="434975"/>
                      </a:xfrm>
                      <a:prstGeom prst="rect">
                        <a:avLst/>
                      </a:prstGeom>
                      <a:noFill/>
                      <a:extLst/>
                    </p:spPr>
                  </p:pic>
                </p:oleObj>
              </mc:Fallback>
            </mc:AlternateContent>
          </a:graphicData>
        </a:graphic>
      </p:graphicFrame>
      <p:sp>
        <p:nvSpPr>
          <p:cNvPr id="58" name="CasellaDiTesto 57"/>
          <p:cNvSpPr txBox="1"/>
          <p:nvPr/>
        </p:nvSpPr>
        <p:spPr>
          <a:xfrm>
            <a:off x="-5367" y="-99490"/>
            <a:ext cx="9186007" cy="1015663"/>
          </a:xfrm>
          <a:prstGeom prst="rect">
            <a:avLst/>
          </a:prstGeom>
          <a:noFill/>
        </p:spPr>
        <p:txBody>
          <a:bodyPr wrap="square" rtlCol="0">
            <a:spAutoFit/>
          </a:bodyPr>
          <a:lstStyle/>
          <a:p>
            <a:pPr algn="ctr"/>
            <a:r>
              <a:rPr lang="en-US" sz="3000" b="1" dirty="0" smtClean="0"/>
              <a:t>LONGITUDINAL DYNAMICS OF LOW ENERGY ELECTRONS: PHASE SPLIPPAGE</a:t>
            </a:r>
            <a:endParaRPr lang="en-US" sz="3000" b="1" dirty="0"/>
          </a:p>
        </p:txBody>
      </p:sp>
      <p:sp>
        <p:nvSpPr>
          <p:cNvPr id="3" name="CasellaDiTesto 2"/>
          <p:cNvSpPr txBox="1"/>
          <p:nvPr/>
        </p:nvSpPr>
        <p:spPr>
          <a:xfrm>
            <a:off x="0" y="1012452"/>
            <a:ext cx="2314575" cy="738664"/>
          </a:xfrm>
          <a:prstGeom prst="rect">
            <a:avLst/>
          </a:prstGeom>
          <a:noFill/>
        </p:spPr>
        <p:txBody>
          <a:bodyPr wrap="square" rtlCol="0">
            <a:spAutoFit/>
          </a:bodyPr>
          <a:lstStyle/>
          <a:p>
            <a:pPr algn="just"/>
            <a:r>
              <a:rPr lang="en-US" sz="1400" dirty="0" smtClean="0"/>
              <a:t>The </a:t>
            </a:r>
            <a:r>
              <a:rPr lang="en-US" sz="1400" b="1" dirty="0" smtClean="0"/>
              <a:t>accelerating field </a:t>
            </a:r>
            <a:r>
              <a:rPr lang="en-US" sz="1400" dirty="0" smtClean="0"/>
              <a:t>of a TW structure can be expressed by</a:t>
            </a:r>
            <a:endParaRPr lang="en-US" sz="1400" dirty="0"/>
          </a:p>
        </p:txBody>
      </p:sp>
      <p:graphicFrame>
        <p:nvGraphicFramePr>
          <p:cNvPr id="4" name="Oggetto 3"/>
          <p:cNvGraphicFramePr>
            <a:graphicFrameLocks noChangeAspect="1"/>
          </p:cNvGraphicFramePr>
          <p:nvPr>
            <p:extLst/>
          </p:nvPr>
        </p:nvGraphicFramePr>
        <p:xfrm>
          <a:off x="234950" y="1716088"/>
          <a:ext cx="1895475" cy="612775"/>
        </p:xfrm>
        <a:graphic>
          <a:graphicData uri="http://schemas.openxmlformats.org/presentationml/2006/ole">
            <mc:AlternateContent xmlns:mc="http://schemas.openxmlformats.org/markup-compatibility/2006">
              <mc:Choice xmlns:v="urn:schemas-microsoft-com:vml" Requires="v">
                <p:oleObj spid="_x0000_s219424" name="Equazione" r:id="rId6" imgW="1536480" imgH="495000" progId="Equation.3">
                  <p:embed/>
                </p:oleObj>
              </mc:Choice>
              <mc:Fallback>
                <p:oleObj name="Equazione" r:id="rId6" imgW="1536480" imgH="495000" progId="Equation.3">
                  <p:embed/>
                  <p:pic>
                    <p:nvPicPr>
                      <p:cNvPr id="4" name="Oggetto 3"/>
                      <p:cNvPicPr>
                        <a:picLocks noChangeAspect="1" noChangeArrowheads="1"/>
                      </p:cNvPicPr>
                      <p:nvPr/>
                    </p:nvPicPr>
                    <p:blipFill>
                      <a:blip r:embed="rId7"/>
                      <a:srcRect/>
                      <a:stretch>
                        <a:fillRect/>
                      </a:stretch>
                    </p:blipFill>
                    <p:spPr bwMode="auto">
                      <a:xfrm>
                        <a:off x="234950" y="1716088"/>
                        <a:ext cx="1895475"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 name="Freccia a destra 4"/>
          <p:cNvSpPr/>
          <p:nvPr/>
        </p:nvSpPr>
        <p:spPr>
          <a:xfrm>
            <a:off x="2340372" y="1320943"/>
            <a:ext cx="370681"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CasellaDiTesto 58"/>
          <p:cNvSpPr txBox="1"/>
          <p:nvPr/>
        </p:nvSpPr>
        <p:spPr>
          <a:xfrm>
            <a:off x="2853054" y="1011270"/>
            <a:ext cx="6182661" cy="523220"/>
          </a:xfrm>
          <a:prstGeom prst="rect">
            <a:avLst/>
          </a:prstGeom>
          <a:noFill/>
        </p:spPr>
        <p:txBody>
          <a:bodyPr wrap="square" rtlCol="0">
            <a:spAutoFit/>
          </a:bodyPr>
          <a:lstStyle/>
          <a:p>
            <a:pPr algn="just"/>
            <a:r>
              <a:rPr lang="en-US" sz="1400" dirty="0" smtClean="0"/>
              <a:t>The </a:t>
            </a:r>
            <a:r>
              <a:rPr lang="en-US" sz="1400" b="1" dirty="0" smtClean="0"/>
              <a:t>equation of motion of a particle with a position z at time t accelerated by the TW </a:t>
            </a:r>
            <a:r>
              <a:rPr lang="en-US" sz="1400" dirty="0" smtClean="0"/>
              <a:t>is then</a:t>
            </a:r>
            <a:endParaRPr lang="en-US" sz="1400" dirty="0"/>
          </a:p>
        </p:txBody>
      </p:sp>
      <p:sp>
        <p:nvSpPr>
          <p:cNvPr id="80" name="CasellaDiTesto 79"/>
          <p:cNvSpPr txBox="1"/>
          <p:nvPr/>
        </p:nvSpPr>
        <p:spPr>
          <a:xfrm>
            <a:off x="5508000" y="2131480"/>
            <a:ext cx="3636000" cy="738664"/>
          </a:xfrm>
          <a:prstGeom prst="rect">
            <a:avLst/>
          </a:prstGeom>
          <a:noFill/>
        </p:spPr>
        <p:txBody>
          <a:bodyPr wrap="square" rtlCol="0">
            <a:spAutoFit/>
          </a:bodyPr>
          <a:lstStyle/>
          <a:p>
            <a:pPr algn="just"/>
            <a:r>
              <a:rPr lang="en-US" sz="1400" dirty="0" smtClean="0"/>
              <a:t>It is useful to find which is the relation between </a:t>
            </a:r>
            <a:r>
              <a:rPr lang="en-US" sz="1400" dirty="0" smtClean="0">
                <a:sym typeface="Symbol"/>
              </a:rPr>
              <a:t> and  from an initial condition (in) to a final one (fin)</a:t>
            </a:r>
            <a:endParaRPr lang="en-US" sz="1400" dirty="0"/>
          </a:p>
        </p:txBody>
      </p:sp>
      <p:graphicFrame>
        <p:nvGraphicFramePr>
          <p:cNvPr id="82" name="Oggetto 81"/>
          <p:cNvGraphicFramePr>
            <a:graphicFrameLocks noChangeAspect="1"/>
          </p:cNvGraphicFramePr>
          <p:nvPr>
            <p:extLst/>
          </p:nvPr>
        </p:nvGraphicFramePr>
        <p:xfrm>
          <a:off x="100565" y="2530342"/>
          <a:ext cx="3716337" cy="661987"/>
        </p:xfrm>
        <a:graphic>
          <a:graphicData uri="http://schemas.openxmlformats.org/presentationml/2006/ole">
            <mc:AlternateContent xmlns:mc="http://schemas.openxmlformats.org/markup-compatibility/2006">
              <mc:Choice xmlns:v="urn:schemas-microsoft-com:vml" Requires="v">
                <p:oleObj spid="_x0000_s219425" name="Equazione" r:id="rId8" imgW="3022560" imgH="533160" progId="Equation.3">
                  <p:embed/>
                </p:oleObj>
              </mc:Choice>
              <mc:Fallback>
                <p:oleObj name="Equazione" r:id="rId8" imgW="3022560" imgH="533160" progId="Equation.3">
                  <p:embed/>
                  <p:pic>
                    <p:nvPicPr>
                      <p:cNvPr id="82" name="Oggetto 81"/>
                      <p:cNvPicPr>
                        <a:picLocks noChangeAspect="1" noChangeArrowheads="1"/>
                      </p:cNvPicPr>
                      <p:nvPr/>
                    </p:nvPicPr>
                    <p:blipFill>
                      <a:blip r:embed="rId9"/>
                      <a:srcRect/>
                      <a:stretch>
                        <a:fillRect/>
                      </a:stretch>
                    </p:blipFill>
                    <p:spPr bwMode="auto">
                      <a:xfrm>
                        <a:off x="100565" y="2530342"/>
                        <a:ext cx="3716337" cy="661987"/>
                      </a:xfrm>
                      <a:prstGeom prst="rect">
                        <a:avLst/>
                      </a:prstGeom>
                      <a:noFill/>
                      <a:ln w="25400">
                        <a:noFill/>
                        <a:miter lim="800000"/>
                        <a:headEnd/>
                        <a:tailEnd/>
                      </a:ln>
                    </p:spPr>
                  </p:pic>
                </p:oleObj>
              </mc:Fallback>
            </mc:AlternateContent>
          </a:graphicData>
        </a:graphic>
      </p:graphicFrame>
      <p:sp>
        <p:nvSpPr>
          <p:cNvPr id="100" name="CasellaDiTesto 99"/>
          <p:cNvSpPr txBox="1"/>
          <p:nvPr/>
        </p:nvSpPr>
        <p:spPr>
          <a:xfrm>
            <a:off x="151434" y="3917600"/>
            <a:ext cx="3420579" cy="523220"/>
          </a:xfrm>
          <a:prstGeom prst="rect">
            <a:avLst/>
          </a:prstGeom>
          <a:noFill/>
        </p:spPr>
        <p:txBody>
          <a:bodyPr wrap="square" rtlCol="0">
            <a:spAutoFit/>
          </a:bodyPr>
          <a:lstStyle/>
          <a:p>
            <a:pPr algn="just"/>
            <a:r>
              <a:rPr lang="en-US" sz="1400" dirty="0" smtClean="0"/>
              <a:t>Suppose that the particle reach asymptotically the value </a:t>
            </a:r>
            <a:r>
              <a:rPr lang="en-US" sz="1400" i="1" dirty="0" smtClean="0">
                <a:sym typeface="Symbol"/>
              </a:rPr>
              <a:t></a:t>
            </a:r>
            <a:r>
              <a:rPr lang="en-US" sz="1400" i="1" baseline="-25000" dirty="0" smtClean="0">
                <a:sym typeface="Symbol"/>
              </a:rPr>
              <a:t>fin</a:t>
            </a:r>
            <a:r>
              <a:rPr lang="en-US" sz="1400" dirty="0" smtClean="0">
                <a:sym typeface="Symbol"/>
              </a:rPr>
              <a:t>=1</a:t>
            </a:r>
            <a:r>
              <a:rPr lang="en-US" sz="1400" dirty="0" smtClean="0"/>
              <a:t> we have:</a:t>
            </a:r>
            <a:endParaRPr lang="en-US" sz="1400" dirty="0"/>
          </a:p>
        </p:txBody>
      </p:sp>
      <p:graphicFrame>
        <p:nvGraphicFramePr>
          <p:cNvPr id="84" name="Oggetto 83"/>
          <p:cNvGraphicFramePr>
            <a:graphicFrameLocks noChangeAspect="1"/>
          </p:cNvGraphicFramePr>
          <p:nvPr>
            <p:extLst>
              <p:ext uri="{D42A27DB-BD31-4B8C-83A1-F6EECF244321}">
                <p14:modId xmlns:p14="http://schemas.microsoft.com/office/powerpoint/2010/main" val="909680681"/>
              </p:ext>
            </p:extLst>
          </p:nvPr>
        </p:nvGraphicFramePr>
        <p:xfrm>
          <a:off x="4858440" y="3488591"/>
          <a:ext cx="3432175" cy="763587"/>
        </p:xfrm>
        <a:graphic>
          <a:graphicData uri="http://schemas.openxmlformats.org/presentationml/2006/ole">
            <mc:AlternateContent xmlns:mc="http://schemas.openxmlformats.org/markup-compatibility/2006">
              <mc:Choice xmlns:v="urn:schemas-microsoft-com:vml" Requires="v">
                <p:oleObj spid="_x0000_s219426" name="Equazione" r:id="rId10" imgW="2184120" imgH="482400" progId="Equation.3">
                  <p:embed/>
                </p:oleObj>
              </mc:Choice>
              <mc:Fallback>
                <p:oleObj name="Equazione" r:id="rId10" imgW="2184120" imgH="482400" progId="Equation.3">
                  <p:embed/>
                  <p:pic>
                    <p:nvPicPr>
                      <p:cNvPr id="84" name="Oggetto 83"/>
                      <p:cNvPicPr>
                        <a:picLocks noChangeAspect="1" noChangeArrowheads="1"/>
                      </p:cNvPicPr>
                      <p:nvPr/>
                    </p:nvPicPr>
                    <p:blipFill>
                      <a:blip r:embed="rId11"/>
                      <a:srcRect/>
                      <a:stretch>
                        <a:fillRect/>
                      </a:stretch>
                    </p:blipFill>
                    <p:spPr bwMode="auto">
                      <a:xfrm>
                        <a:off x="4858440" y="3488591"/>
                        <a:ext cx="3432175" cy="763587"/>
                      </a:xfrm>
                      <a:prstGeom prst="rect">
                        <a:avLst/>
                      </a:prstGeom>
                      <a:solidFill>
                        <a:srgbClr val="FFC000"/>
                      </a:solidFill>
                      <a:ln>
                        <a:noFill/>
                      </a:ln>
                    </p:spPr>
                  </p:pic>
                </p:oleObj>
              </mc:Fallback>
            </mc:AlternateContent>
          </a:graphicData>
        </a:graphic>
      </p:graphicFrame>
      <p:sp>
        <p:nvSpPr>
          <p:cNvPr id="102" name="Freccia a destra 101"/>
          <p:cNvSpPr/>
          <p:nvPr/>
        </p:nvSpPr>
        <p:spPr>
          <a:xfrm>
            <a:off x="3818067" y="3810260"/>
            <a:ext cx="833216" cy="3205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8" name="Oggetto 87"/>
          <p:cNvGraphicFramePr>
            <a:graphicFrameLocks noChangeAspect="1"/>
          </p:cNvGraphicFramePr>
          <p:nvPr>
            <p:extLst/>
          </p:nvPr>
        </p:nvGraphicFramePr>
        <p:xfrm>
          <a:off x="1961338" y="5373703"/>
          <a:ext cx="1840555" cy="273955"/>
        </p:xfrm>
        <a:graphic>
          <a:graphicData uri="http://schemas.openxmlformats.org/presentationml/2006/ole">
            <mc:AlternateContent xmlns:mc="http://schemas.openxmlformats.org/markup-compatibility/2006">
              <mc:Choice xmlns:v="urn:schemas-microsoft-com:vml" Requires="v">
                <p:oleObj spid="_x0000_s219427" name="Equazione" r:id="rId12" imgW="1638000" imgH="241200" progId="Equation.3">
                  <p:embed/>
                </p:oleObj>
              </mc:Choice>
              <mc:Fallback>
                <p:oleObj name="Equazione" r:id="rId12" imgW="1638000" imgH="241200" progId="Equation.3">
                  <p:embed/>
                  <p:pic>
                    <p:nvPicPr>
                      <p:cNvPr id="88" name="Oggetto 87"/>
                      <p:cNvPicPr>
                        <a:picLocks noChangeAspect="1" noChangeArrowheads="1"/>
                      </p:cNvPicPr>
                      <p:nvPr/>
                    </p:nvPicPr>
                    <p:blipFill>
                      <a:blip r:embed="rId13"/>
                      <a:srcRect/>
                      <a:stretch>
                        <a:fillRect/>
                      </a:stretch>
                    </p:blipFill>
                    <p:spPr bwMode="auto">
                      <a:xfrm>
                        <a:off x="1961338" y="5373703"/>
                        <a:ext cx="1840555" cy="273955"/>
                      </a:xfrm>
                      <a:prstGeom prst="rect">
                        <a:avLst/>
                      </a:prstGeom>
                      <a:solidFill>
                        <a:srgbClr val="FFC000"/>
                      </a:solidFill>
                      <a:ln>
                        <a:noFill/>
                      </a:ln>
                      <a:extLst/>
                    </p:spPr>
                  </p:pic>
                </p:oleObj>
              </mc:Fallback>
            </mc:AlternateContent>
          </a:graphicData>
        </a:graphic>
      </p:graphicFrame>
      <p:cxnSp>
        <p:nvCxnSpPr>
          <p:cNvPr id="90" name="Connettore 2 89"/>
          <p:cNvCxnSpPr/>
          <p:nvPr/>
        </p:nvCxnSpPr>
        <p:spPr>
          <a:xfrm flipV="1">
            <a:off x="401885" y="6176217"/>
            <a:ext cx="3231155" cy="1227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2" name="Connettore 2 91"/>
          <p:cNvCxnSpPr/>
          <p:nvPr/>
        </p:nvCxnSpPr>
        <p:spPr>
          <a:xfrm flipH="1" flipV="1">
            <a:off x="1254115" y="5208519"/>
            <a:ext cx="14309" cy="15953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3430000" y="6242629"/>
            <a:ext cx="304892" cy="369332"/>
          </a:xfrm>
          <a:prstGeom prst="rect">
            <a:avLst/>
          </a:prstGeom>
          <a:noFill/>
        </p:spPr>
        <p:txBody>
          <a:bodyPr wrap="none" rtlCol="0">
            <a:spAutoFit/>
          </a:bodyPr>
          <a:lstStyle/>
          <a:p>
            <a:r>
              <a:rPr lang="en-US" dirty="0" smtClean="0">
                <a:sym typeface="Symbol"/>
              </a:rPr>
              <a:t></a:t>
            </a:r>
            <a:endParaRPr lang="en-US" dirty="0"/>
          </a:p>
        </p:txBody>
      </p:sp>
      <p:sp>
        <p:nvSpPr>
          <p:cNvPr id="97" name="Figura a mano libera 96"/>
          <p:cNvSpPr/>
          <p:nvPr/>
        </p:nvSpPr>
        <p:spPr>
          <a:xfrm>
            <a:off x="746766" y="5359967"/>
            <a:ext cx="713232" cy="480971"/>
          </a:xfrm>
          <a:custGeom>
            <a:avLst/>
            <a:gdLst>
              <a:gd name="connsiteX0" fmla="*/ 0 w 713232"/>
              <a:gd name="connsiteY0" fmla="*/ 480971 h 480971"/>
              <a:gd name="connsiteX1" fmla="*/ 365760 w 713232"/>
              <a:gd name="connsiteY1" fmla="*/ 23771 h 480971"/>
              <a:gd name="connsiteX2" fmla="*/ 713232 w 713232"/>
              <a:gd name="connsiteY2" fmla="*/ 106067 h 480971"/>
            </a:gdLst>
            <a:ahLst/>
            <a:cxnLst>
              <a:cxn ang="0">
                <a:pos x="connsiteX0" y="connsiteY0"/>
              </a:cxn>
              <a:cxn ang="0">
                <a:pos x="connsiteX1" y="connsiteY1"/>
              </a:cxn>
              <a:cxn ang="0">
                <a:pos x="connsiteX2" y="connsiteY2"/>
              </a:cxn>
            </a:cxnLst>
            <a:rect l="l" t="t" r="r" b="b"/>
            <a:pathLst>
              <a:path w="713232" h="480971">
                <a:moveTo>
                  <a:pt x="0" y="480971"/>
                </a:moveTo>
                <a:cubicBezTo>
                  <a:pt x="123444" y="283613"/>
                  <a:pt x="246888" y="86255"/>
                  <a:pt x="365760" y="23771"/>
                </a:cubicBezTo>
                <a:cubicBezTo>
                  <a:pt x="484632" y="-38713"/>
                  <a:pt x="598932" y="33677"/>
                  <a:pt x="713232" y="106067"/>
                </a:cubicBezTo>
              </a:path>
            </a:pathLst>
          </a:custGeom>
          <a:ln>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1" name="CasellaDiTesto 100"/>
          <p:cNvSpPr txBox="1"/>
          <p:nvPr/>
        </p:nvSpPr>
        <p:spPr>
          <a:xfrm>
            <a:off x="449452" y="5064440"/>
            <a:ext cx="498213" cy="369332"/>
          </a:xfrm>
          <a:prstGeom prst="rect">
            <a:avLst/>
          </a:prstGeom>
          <a:noFill/>
        </p:spPr>
        <p:txBody>
          <a:bodyPr wrap="none" rtlCol="0">
            <a:spAutoFit/>
          </a:bodyPr>
          <a:lstStyle/>
          <a:p>
            <a:r>
              <a:rPr lang="en-US" dirty="0" err="1" smtClean="0"/>
              <a:t>E</a:t>
            </a:r>
            <a:r>
              <a:rPr lang="en-US" baseline="-25000" dirty="0" err="1" smtClean="0"/>
              <a:t>acc</a:t>
            </a:r>
            <a:endParaRPr lang="en-US" baseline="-25000" dirty="0"/>
          </a:p>
        </p:txBody>
      </p:sp>
      <p:sp>
        <p:nvSpPr>
          <p:cNvPr id="33" name="CasellaDiTesto 32"/>
          <p:cNvSpPr txBox="1"/>
          <p:nvPr/>
        </p:nvSpPr>
        <p:spPr>
          <a:xfrm>
            <a:off x="692382" y="6208714"/>
            <a:ext cx="426720" cy="646331"/>
          </a:xfrm>
          <a:prstGeom prst="rect">
            <a:avLst/>
          </a:prstGeom>
          <a:noFill/>
        </p:spPr>
        <p:txBody>
          <a:bodyPr wrap="none" rtlCol="0">
            <a:spAutoFit/>
          </a:bodyPr>
          <a:lstStyle/>
          <a:p>
            <a:r>
              <a:rPr lang="en-US" dirty="0" smtClean="0">
                <a:sym typeface="Symbol"/>
              </a:rPr>
              <a:t></a:t>
            </a:r>
            <a:r>
              <a:rPr lang="en-US" baseline="-25000" dirty="0" smtClean="0">
                <a:sym typeface="Symbol"/>
              </a:rPr>
              <a:t>in</a:t>
            </a:r>
          </a:p>
          <a:p>
            <a:r>
              <a:rPr lang="en-US" dirty="0" smtClean="0">
                <a:sym typeface="Symbol"/>
              </a:rPr>
              <a:t></a:t>
            </a:r>
            <a:r>
              <a:rPr lang="en-US" baseline="-25000" dirty="0" smtClean="0">
                <a:sym typeface="Symbol"/>
              </a:rPr>
              <a:t>in</a:t>
            </a:r>
            <a:endParaRPr lang="en-US" baseline="-25000" dirty="0"/>
          </a:p>
        </p:txBody>
      </p:sp>
      <p:sp>
        <p:nvSpPr>
          <p:cNvPr id="94" name="Figura a mano libera 93"/>
          <p:cNvSpPr/>
          <p:nvPr/>
        </p:nvSpPr>
        <p:spPr>
          <a:xfrm flipH="1">
            <a:off x="698559" y="5519161"/>
            <a:ext cx="2520350" cy="1241731"/>
          </a:xfrm>
          <a:custGeom>
            <a:avLst/>
            <a:gdLst>
              <a:gd name="connsiteX0" fmla="*/ 0 w 2002536"/>
              <a:gd name="connsiteY0" fmla="*/ 663146 h 1241731"/>
              <a:gd name="connsiteX1" fmla="*/ 658368 w 2002536"/>
              <a:gd name="connsiteY1" fmla="*/ 1220930 h 1241731"/>
              <a:gd name="connsiteX2" fmla="*/ 1472184 w 2002536"/>
              <a:gd name="connsiteY2" fmla="*/ 13922 h 1241731"/>
              <a:gd name="connsiteX3" fmla="*/ 2002536 w 2002536"/>
              <a:gd name="connsiteY3" fmla="*/ 672290 h 1241731"/>
            </a:gdLst>
            <a:ahLst/>
            <a:cxnLst>
              <a:cxn ang="0">
                <a:pos x="connsiteX0" y="connsiteY0"/>
              </a:cxn>
              <a:cxn ang="0">
                <a:pos x="connsiteX1" y="connsiteY1"/>
              </a:cxn>
              <a:cxn ang="0">
                <a:pos x="connsiteX2" y="connsiteY2"/>
              </a:cxn>
              <a:cxn ang="0">
                <a:pos x="connsiteX3" y="connsiteY3"/>
              </a:cxn>
            </a:cxnLst>
            <a:rect l="l" t="t" r="r" b="b"/>
            <a:pathLst>
              <a:path w="2002536" h="1241731">
                <a:moveTo>
                  <a:pt x="0" y="663146"/>
                </a:moveTo>
                <a:cubicBezTo>
                  <a:pt x="206502" y="996140"/>
                  <a:pt x="413004" y="1329134"/>
                  <a:pt x="658368" y="1220930"/>
                </a:cubicBezTo>
                <a:cubicBezTo>
                  <a:pt x="903732" y="1112726"/>
                  <a:pt x="1248156" y="105362"/>
                  <a:pt x="1472184" y="13922"/>
                </a:cubicBezTo>
                <a:cubicBezTo>
                  <a:pt x="1696212" y="-77518"/>
                  <a:pt x="1849374" y="297386"/>
                  <a:pt x="2002536" y="672290"/>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Ovale 94"/>
          <p:cNvSpPr/>
          <p:nvPr/>
        </p:nvSpPr>
        <p:spPr>
          <a:xfrm flipH="1">
            <a:off x="778124" y="5865004"/>
            <a:ext cx="118536" cy="1411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e 33"/>
          <p:cNvSpPr/>
          <p:nvPr/>
        </p:nvSpPr>
        <p:spPr>
          <a:xfrm flipH="1">
            <a:off x="1426214" y="5531292"/>
            <a:ext cx="118536" cy="14117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CasellaDiTesto 34"/>
          <p:cNvSpPr txBox="1"/>
          <p:nvPr/>
        </p:nvSpPr>
        <p:spPr>
          <a:xfrm>
            <a:off x="1328720" y="6176217"/>
            <a:ext cx="705642" cy="646331"/>
          </a:xfrm>
          <a:prstGeom prst="rect">
            <a:avLst/>
          </a:prstGeom>
          <a:noFill/>
        </p:spPr>
        <p:txBody>
          <a:bodyPr wrap="none" rtlCol="0">
            <a:spAutoFit/>
          </a:bodyPr>
          <a:lstStyle/>
          <a:p>
            <a:r>
              <a:rPr lang="en-US" dirty="0" smtClean="0">
                <a:sym typeface="Symbol"/>
              </a:rPr>
              <a:t></a:t>
            </a:r>
            <a:r>
              <a:rPr lang="en-US" baseline="-25000" dirty="0" smtClean="0">
                <a:sym typeface="Symbol"/>
              </a:rPr>
              <a:t>fin</a:t>
            </a:r>
          </a:p>
          <a:p>
            <a:r>
              <a:rPr lang="en-US" dirty="0" smtClean="0">
                <a:sym typeface="Symbol"/>
              </a:rPr>
              <a:t></a:t>
            </a:r>
            <a:r>
              <a:rPr lang="en-US" baseline="-25000" dirty="0" smtClean="0">
                <a:sym typeface="Symbol"/>
              </a:rPr>
              <a:t>fin</a:t>
            </a:r>
            <a:r>
              <a:rPr lang="en-US" dirty="0" smtClean="0">
                <a:sym typeface="Symbol"/>
              </a:rPr>
              <a:t>=1</a:t>
            </a:r>
            <a:endParaRPr lang="en-US" dirty="0"/>
          </a:p>
        </p:txBody>
      </p:sp>
      <p:cxnSp>
        <p:nvCxnSpPr>
          <p:cNvPr id="9" name="Connettore 1 8"/>
          <p:cNvCxnSpPr>
            <a:endCxn id="95" idx="4"/>
          </p:cNvCxnSpPr>
          <p:nvPr/>
        </p:nvCxnSpPr>
        <p:spPr>
          <a:xfrm flipV="1">
            <a:off x="837392" y="6006175"/>
            <a:ext cx="0" cy="170042"/>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3" name="Connettore 1 42"/>
          <p:cNvCxnSpPr>
            <a:endCxn id="34" idx="4"/>
          </p:cNvCxnSpPr>
          <p:nvPr/>
        </p:nvCxnSpPr>
        <p:spPr>
          <a:xfrm flipH="1" flipV="1">
            <a:off x="1485482" y="5672463"/>
            <a:ext cx="4342" cy="514447"/>
          </a:xfrm>
          <a:prstGeom prst="line">
            <a:avLst/>
          </a:prstGeom>
          <a:ln w="12700">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9" name="Freccia a destra 38"/>
          <p:cNvSpPr/>
          <p:nvPr/>
        </p:nvSpPr>
        <p:spPr>
          <a:xfrm rot="5400000">
            <a:off x="1944331" y="3449932"/>
            <a:ext cx="555228" cy="3801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1" name="Connettore 2 40"/>
          <p:cNvCxnSpPr/>
          <p:nvPr/>
        </p:nvCxnSpPr>
        <p:spPr>
          <a:xfrm>
            <a:off x="4725179" y="5997918"/>
            <a:ext cx="3178460"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4719469" y="4789670"/>
            <a:ext cx="1" cy="1208249"/>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4" name="CasellaDiTesto 43"/>
          <p:cNvSpPr txBox="1"/>
          <p:nvPr/>
        </p:nvSpPr>
        <p:spPr>
          <a:xfrm>
            <a:off x="7649726" y="5620330"/>
            <a:ext cx="276038" cy="369332"/>
          </a:xfrm>
          <a:prstGeom prst="rect">
            <a:avLst/>
          </a:prstGeom>
          <a:noFill/>
        </p:spPr>
        <p:txBody>
          <a:bodyPr wrap="none" rtlCol="0">
            <a:spAutoFit/>
          </a:bodyPr>
          <a:lstStyle/>
          <a:p>
            <a:r>
              <a:rPr lang="en-US" dirty="0" smtClean="0"/>
              <a:t>z</a:t>
            </a:r>
            <a:endParaRPr lang="en-US" dirty="0"/>
          </a:p>
        </p:txBody>
      </p:sp>
      <p:grpSp>
        <p:nvGrpSpPr>
          <p:cNvPr id="47" name="Gruppo 46"/>
          <p:cNvGrpSpPr/>
          <p:nvPr/>
        </p:nvGrpSpPr>
        <p:grpSpPr>
          <a:xfrm>
            <a:off x="4611455" y="4903653"/>
            <a:ext cx="2814099" cy="1921886"/>
            <a:chOff x="4103935" y="3943709"/>
            <a:chExt cx="2814099" cy="2685473"/>
          </a:xfrm>
        </p:grpSpPr>
        <p:grpSp>
          <p:nvGrpSpPr>
            <p:cNvPr id="48" name="Gruppo 47"/>
            <p:cNvGrpSpPr/>
            <p:nvPr/>
          </p:nvGrpSpPr>
          <p:grpSpPr>
            <a:xfrm>
              <a:off x="4103935" y="3943709"/>
              <a:ext cx="2706084" cy="2685473"/>
              <a:chOff x="4103935" y="3943709"/>
              <a:chExt cx="2706084" cy="2685473"/>
            </a:xfrm>
          </p:grpSpPr>
          <p:sp>
            <p:nvSpPr>
              <p:cNvPr id="50" name="Figura a mano libera 49"/>
              <p:cNvSpPr/>
              <p:nvPr/>
            </p:nvSpPr>
            <p:spPr>
              <a:xfrm>
                <a:off x="4211950" y="3943709"/>
                <a:ext cx="2598069" cy="2685473"/>
              </a:xfrm>
              <a:custGeom>
                <a:avLst/>
                <a:gdLst>
                  <a:gd name="connsiteX0" fmla="*/ 0 w 3484345"/>
                  <a:gd name="connsiteY0" fmla="*/ 1430033 h 2743588"/>
                  <a:gd name="connsiteX1" fmla="*/ 914400 w 3484345"/>
                  <a:gd name="connsiteY1" fmla="*/ 34370 h 2743588"/>
                  <a:gd name="connsiteX2" fmla="*/ 2406316 w 3484345"/>
                  <a:gd name="connsiteY2" fmla="*/ 2700568 h 2743588"/>
                  <a:gd name="connsiteX3" fmla="*/ 3484345 w 3484345"/>
                  <a:gd name="connsiteY3" fmla="*/ 1430033 h 2743588"/>
                  <a:gd name="connsiteX0" fmla="*/ 0 w 3484345"/>
                  <a:gd name="connsiteY0" fmla="*/ 1395776 h 2709331"/>
                  <a:gd name="connsiteX1" fmla="*/ 914400 w 3484345"/>
                  <a:gd name="connsiteY1" fmla="*/ 113 h 2709331"/>
                  <a:gd name="connsiteX2" fmla="*/ 2406316 w 3484345"/>
                  <a:gd name="connsiteY2" fmla="*/ 2666311 h 2709331"/>
                  <a:gd name="connsiteX3" fmla="*/ 3484345 w 3484345"/>
                  <a:gd name="connsiteY3" fmla="*/ 1395776 h 2709331"/>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709218"/>
                  <a:gd name="connsiteX1" fmla="*/ 914400 w 3484345"/>
                  <a:gd name="connsiteY1" fmla="*/ 0 h 2709218"/>
                  <a:gd name="connsiteX2" fmla="*/ 2406316 w 3484345"/>
                  <a:gd name="connsiteY2" fmla="*/ 2666198 h 2709218"/>
                  <a:gd name="connsiteX3" fmla="*/ 3484345 w 3484345"/>
                  <a:gd name="connsiteY3" fmla="*/ 1395663 h 2709218"/>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395663 h 2666201"/>
                  <a:gd name="connsiteX1" fmla="*/ 914400 w 3484345"/>
                  <a:gd name="connsiteY1" fmla="*/ 0 h 2666201"/>
                  <a:gd name="connsiteX2" fmla="*/ 2406316 w 3484345"/>
                  <a:gd name="connsiteY2" fmla="*/ 2666198 h 2666201"/>
                  <a:gd name="connsiteX3" fmla="*/ 3484345 w 3484345"/>
                  <a:gd name="connsiteY3" fmla="*/ 1395663 h 2666201"/>
                  <a:gd name="connsiteX0" fmla="*/ 0 w 3484345"/>
                  <a:gd name="connsiteY0" fmla="*/ 1430772 h 2710935"/>
                  <a:gd name="connsiteX1" fmla="*/ 914400 w 3484345"/>
                  <a:gd name="connsiteY1" fmla="*/ 35109 h 2710935"/>
                  <a:gd name="connsiteX2" fmla="*/ 2483769 w 3484345"/>
                  <a:gd name="connsiteY2" fmla="*/ 2710932 h 2710935"/>
                  <a:gd name="connsiteX3" fmla="*/ 3484345 w 3484345"/>
                  <a:gd name="connsiteY3" fmla="*/ 1430772 h 2710935"/>
                  <a:gd name="connsiteX0" fmla="*/ 0 w 3484345"/>
                  <a:gd name="connsiteY0" fmla="*/ 1395667 h 2675830"/>
                  <a:gd name="connsiteX1" fmla="*/ 914400 w 3484345"/>
                  <a:gd name="connsiteY1" fmla="*/ 4 h 2675830"/>
                  <a:gd name="connsiteX2" fmla="*/ 2483769 w 3484345"/>
                  <a:gd name="connsiteY2" fmla="*/ 2675827 h 2675830"/>
                  <a:gd name="connsiteX3" fmla="*/ 3484345 w 3484345"/>
                  <a:gd name="connsiteY3" fmla="*/ 1395667 h 2675830"/>
                  <a:gd name="connsiteX0" fmla="*/ 0 w 3484345"/>
                  <a:gd name="connsiteY0" fmla="*/ 1414916 h 2738206"/>
                  <a:gd name="connsiteX1" fmla="*/ 862766 w 3484345"/>
                  <a:gd name="connsiteY1" fmla="*/ 3 h 2738206"/>
                  <a:gd name="connsiteX2" fmla="*/ 2483769 w 3484345"/>
                  <a:gd name="connsiteY2" fmla="*/ 2695076 h 2738206"/>
                  <a:gd name="connsiteX3" fmla="*/ 3484345 w 3484345"/>
                  <a:gd name="connsiteY3" fmla="*/ 1414916 h 2738206"/>
                  <a:gd name="connsiteX0" fmla="*/ 0 w 3484345"/>
                  <a:gd name="connsiteY0" fmla="*/ 1405291 h 2728121"/>
                  <a:gd name="connsiteX1" fmla="*/ 862766 w 3484345"/>
                  <a:gd name="connsiteY1" fmla="*/ 4 h 2728121"/>
                  <a:gd name="connsiteX2" fmla="*/ 2483769 w 3484345"/>
                  <a:gd name="connsiteY2" fmla="*/ 2685451 h 2728121"/>
                  <a:gd name="connsiteX3" fmla="*/ 3484345 w 3484345"/>
                  <a:gd name="connsiteY3" fmla="*/ 1405291 h 2728121"/>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291 h 2685522"/>
                  <a:gd name="connsiteX1" fmla="*/ 862766 w 3484345"/>
                  <a:gd name="connsiteY1" fmla="*/ 4 h 2685522"/>
                  <a:gd name="connsiteX2" fmla="*/ 2483769 w 3484345"/>
                  <a:gd name="connsiteY2" fmla="*/ 2685451 h 2685522"/>
                  <a:gd name="connsiteX3" fmla="*/ 3484345 w 3484345"/>
                  <a:gd name="connsiteY3" fmla="*/ 1405291 h 2685522"/>
                  <a:gd name="connsiteX0" fmla="*/ 0 w 3484345"/>
                  <a:gd name="connsiteY0" fmla="*/ 1405291 h 2685465"/>
                  <a:gd name="connsiteX1" fmla="*/ 862766 w 3484345"/>
                  <a:gd name="connsiteY1" fmla="*/ 4 h 2685465"/>
                  <a:gd name="connsiteX2" fmla="*/ 2483769 w 3484345"/>
                  <a:gd name="connsiteY2" fmla="*/ 2685451 h 2685465"/>
                  <a:gd name="connsiteX3" fmla="*/ 3484345 w 3484345"/>
                  <a:gd name="connsiteY3" fmla="*/ 1405291 h 2685465"/>
                  <a:gd name="connsiteX0" fmla="*/ 0 w 3484345"/>
                  <a:gd name="connsiteY0" fmla="*/ 1405291 h 2685462"/>
                  <a:gd name="connsiteX1" fmla="*/ 862766 w 3484345"/>
                  <a:gd name="connsiteY1" fmla="*/ 4 h 2685462"/>
                  <a:gd name="connsiteX2" fmla="*/ 2483769 w 3484345"/>
                  <a:gd name="connsiteY2" fmla="*/ 2685451 h 2685462"/>
                  <a:gd name="connsiteX3" fmla="*/ 3484345 w 3484345"/>
                  <a:gd name="connsiteY3" fmla="*/ 1405291 h 2685462"/>
                  <a:gd name="connsiteX0" fmla="*/ 0 w 3484345"/>
                  <a:gd name="connsiteY0" fmla="*/ 1405441 h 2685612"/>
                  <a:gd name="connsiteX1" fmla="*/ 862766 w 3484345"/>
                  <a:gd name="connsiteY1" fmla="*/ 154 h 2685612"/>
                  <a:gd name="connsiteX2" fmla="*/ 2483769 w 3484345"/>
                  <a:gd name="connsiteY2" fmla="*/ 2685601 h 2685612"/>
                  <a:gd name="connsiteX3" fmla="*/ 3484345 w 3484345"/>
                  <a:gd name="connsiteY3" fmla="*/ 1405441 h 2685612"/>
                  <a:gd name="connsiteX0" fmla="*/ 0 w 3484345"/>
                  <a:gd name="connsiteY0" fmla="*/ 1405305 h 2685476"/>
                  <a:gd name="connsiteX1" fmla="*/ 862766 w 3484345"/>
                  <a:gd name="connsiteY1" fmla="*/ 18 h 2685476"/>
                  <a:gd name="connsiteX2" fmla="*/ 2483769 w 3484345"/>
                  <a:gd name="connsiteY2" fmla="*/ 2685465 h 2685476"/>
                  <a:gd name="connsiteX3" fmla="*/ 3484345 w 3484345"/>
                  <a:gd name="connsiteY3" fmla="*/ 1405305 h 2685476"/>
                  <a:gd name="connsiteX0" fmla="*/ 0 w 3484345"/>
                  <a:gd name="connsiteY0" fmla="*/ 1405302 h 2685473"/>
                  <a:gd name="connsiteX1" fmla="*/ 862766 w 3484345"/>
                  <a:gd name="connsiteY1" fmla="*/ 15 h 2685473"/>
                  <a:gd name="connsiteX2" fmla="*/ 2483769 w 3484345"/>
                  <a:gd name="connsiteY2" fmla="*/ 2685462 h 2685473"/>
                  <a:gd name="connsiteX3" fmla="*/ 3484345 w 3484345"/>
                  <a:gd name="connsiteY3" fmla="*/ 1405302 h 2685473"/>
                </a:gdLst>
                <a:ahLst/>
                <a:cxnLst>
                  <a:cxn ang="0">
                    <a:pos x="connsiteX0" y="connsiteY0"/>
                  </a:cxn>
                  <a:cxn ang="0">
                    <a:pos x="connsiteX1" y="connsiteY1"/>
                  </a:cxn>
                  <a:cxn ang="0">
                    <a:pos x="connsiteX2" y="connsiteY2"/>
                  </a:cxn>
                  <a:cxn ang="0">
                    <a:pos x="connsiteX3" y="connsiteY3"/>
                  </a:cxn>
                </a:cxnLst>
                <a:rect l="l" t="t" r="r" b="b"/>
                <a:pathLst>
                  <a:path w="3484345" h="2685473">
                    <a:moveTo>
                      <a:pt x="0" y="1405302"/>
                    </a:moveTo>
                    <a:cubicBezTo>
                      <a:pt x="308308" y="591967"/>
                      <a:pt x="489951" y="-3393"/>
                      <a:pt x="862766" y="15"/>
                    </a:cubicBezTo>
                    <a:cubicBezTo>
                      <a:pt x="1235581" y="3423"/>
                      <a:pt x="2072655" y="2691879"/>
                      <a:pt x="2483769" y="2685462"/>
                    </a:cubicBezTo>
                    <a:cubicBezTo>
                      <a:pt x="2894883" y="2679045"/>
                      <a:pt x="3069132" y="2147249"/>
                      <a:pt x="3484345" y="140530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1" name="Connettore 1 4"/>
              <p:cNvCxnSpPr>
                <a:stCxn id="50" idx="0"/>
              </p:cNvCxnSpPr>
              <p:nvPr/>
            </p:nvCxnSpPr>
            <p:spPr>
              <a:xfrm flipH="1">
                <a:off x="4103935" y="5349011"/>
                <a:ext cx="108015"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cxnSp>
          <p:nvCxnSpPr>
            <p:cNvPr id="49" name="Connettore 1 31"/>
            <p:cNvCxnSpPr/>
            <p:nvPr/>
          </p:nvCxnSpPr>
          <p:spPr>
            <a:xfrm flipH="1">
              <a:off x="6810020" y="4972092"/>
              <a:ext cx="108014" cy="411551"/>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grpSp>
      <p:sp>
        <p:nvSpPr>
          <p:cNvPr id="52" name="Ovale 51"/>
          <p:cNvSpPr/>
          <p:nvPr/>
        </p:nvSpPr>
        <p:spPr>
          <a:xfrm>
            <a:off x="5655600" y="5390959"/>
            <a:ext cx="216030" cy="216030"/>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CasellaDiTesto 63"/>
          <p:cNvSpPr txBox="1"/>
          <p:nvPr/>
        </p:nvSpPr>
        <p:spPr>
          <a:xfrm>
            <a:off x="4138244" y="4657725"/>
            <a:ext cx="498213" cy="369332"/>
          </a:xfrm>
          <a:prstGeom prst="rect">
            <a:avLst/>
          </a:prstGeom>
          <a:noFill/>
        </p:spPr>
        <p:txBody>
          <a:bodyPr wrap="none" rtlCol="0">
            <a:spAutoFit/>
          </a:bodyPr>
          <a:lstStyle/>
          <a:p>
            <a:r>
              <a:rPr lang="en-US" dirty="0" err="1" smtClean="0"/>
              <a:t>E</a:t>
            </a:r>
            <a:r>
              <a:rPr lang="en-US" baseline="-25000" dirty="0" err="1" smtClean="0"/>
              <a:t>acc</a:t>
            </a:r>
            <a:endParaRPr lang="en-US" baseline="-25000" dirty="0"/>
          </a:p>
        </p:txBody>
      </p:sp>
      <p:sp>
        <p:nvSpPr>
          <p:cNvPr id="2" name="Parentesi graffa chiusa 1"/>
          <p:cNvSpPr/>
          <p:nvPr/>
        </p:nvSpPr>
        <p:spPr>
          <a:xfrm rot="16200000">
            <a:off x="6889503" y="2111729"/>
            <a:ext cx="320437" cy="2676556"/>
          </a:xfrm>
          <a:prstGeom prst="rightBrace">
            <a:avLst>
              <a:gd name="adj1" fmla="val 8333"/>
              <a:gd name="adj2" fmla="val 49330"/>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 name="CasellaDiTesto 5"/>
          <p:cNvSpPr txBox="1"/>
          <p:nvPr/>
        </p:nvSpPr>
        <p:spPr>
          <a:xfrm>
            <a:off x="4764149" y="2997000"/>
            <a:ext cx="4249841" cy="307777"/>
          </a:xfrm>
          <a:prstGeom prst="rect">
            <a:avLst/>
          </a:prstGeom>
          <a:noFill/>
        </p:spPr>
        <p:txBody>
          <a:bodyPr wrap="square" rtlCol="0">
            <a:spAutoFit/>
          </a:bodyPr>
          <a:lstStyle/>
          <a:p>
            <a:pPr algn="ctr"/>
            <a:r>
              <a:rPr lang="it-IT" sz="1400" dirty="0" err="1" smtClean="0"/>
              <a:t>Should</a:t>
            </a:r>
            <a:r>
              <a:rPr lang="it-IT" sz="1400" dirty="0" smtClean="0"/>
              <a:t> be in the </a:t>
            </a:r>
            <a:r>
              <a:rPr lang="it-IT" sz="1400" dirty="0" err="1" smtClean="0"/>
              <a:t>interval</a:t>
            </a:r>
            <a:r>
              <a:rPr lang="it-IT" sz="1400" dirty="0" smtClean="0"/>
              <a:t> [-1,1] to </a:t>
            </a:r>
            <a:r>
              <a:rPr lang="it-IT" sz="1400" dirty="0" err="1" smtClean="0"/>
              <a:t>have</a:t>
            </a:r>
            <a:r>
              <a:rPr lang="it-IT" sz="1400" dirty="0" smtClean="0"/>
              <a:t> a </a:t>
            </a:r>
            <a:r>
              <a:rPr lang="it-IT" sz="1400" dirty="0" err="1" smtClean="0"/>
              <a:t>solution</a:t>
            </a:r>
            <a:r>
              <a:rPr lang="it-IT" sz="1400" dirty="0" smtClean="0"/>
              <a:t> for </a:t>
            </a:r>
            <a:r>
              <a:rPr lang="it-IT" sz="1400" dirty="0" smtClean="0">
                <a:sym typeface="Symbol" panose="05050102010706020507" pitchFamily="18" charset="2"/>
              </a:rPr>
              <a:t></a:t>
            </a:r>
            <a:r>
              <a:rPr lang="it-IT" sz="1400" baseline="-25000" dirty="0" smtClean="0">
                <a:sym typeface="Symbol" panose="05050102010706020507" pitchFamily="18" charset="2"/>
              </a:rPr>
              <a:t>fin</a:t>
            </a:r>
            <a:endParaRPr lang="it-IT" sz="1400" baseline="-25000" dirty="0"/>
          </a:p>
        </p:txBody>
      </p:sp>
      <p:sp>
        <p:nvSpPr>
          <p:cNvPr id="40" name="Parentesi graffa chiusa 39"/>
          <p:cNvSpPr/>
          <p:nvPr/>
        </p:nvSpPr>
        <p:spPr>
          <a:xfrm rot="16200000" flipH="1">
            <a:off x="7260856" y="3446842"/>
            <a:ext cx="306442" cy="1753080"/>
          </a:xfrm>
          <a:prstGeom prst="rightBrace">
            <a:avLst>
              <a:gd name="adj1" fmla="val 8333"/>
              <a:gd name="adj2" fmla="val 75039"/>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45" name="CasellaDiTesto 44"/>
          <p:cNvSpPr txBox="1"/>
          <p:nvPr/>
        </p:nvSpPr>
        <p:spPr>
          <a:xfrm>
            <a:off x="7548306" y="4421413"/>
            <a:ext cx="1632333" cy="307777"/>
          </a:xfrm>
          <a:prstGeom prst="rect">
            <a:avLst/>
          </a:prstGeom>
          <a:noFill/>
        </p:spPr>
        <p:txBody>
          <a:bodyPr wrap="square" rtlCol="0">
            <a:spAutoFit/>
          </a:bodyPr>
          <a:lstStyle/>
          <a:p>
            <a:r>
              <a:rPr lang="it-IT" sz="1400" dirty="0" err="1" smtClean="0"/>
              <a:t>This</a:t>
            </a:r>
            <a:r>
              <a:rPr lang="it-IT" sz="1400" dirty="0" smtClean="0"/>
              <a:t> </a:t>
            </a:r>
            <a:r>
              <a:rPr lang="it-IT" sz="1400" dirty="0" err="1" smtClean="0"/>
              <a:t>quantity</a:t>
            </a:r>
            <a:r>
              <a:rPr lang="it-IT" sz="1400" dirty="0" smtClean="0"/>
              <a:t> </a:t>
            </a:r>
            <a:r>
              <a:rPr lang="it-IT" sz="1400" dirty="0" err="1" smtClean="0"/>
              <a:t>is</a:t>
            </a:r>
            <a:r>
              <a:rPr lang="it-IT" sz="1400" dirty="0" smtClean="0"/>
              <a:t> &gt;0</a:t>
            </a:r>
            <a:endParaRPr lang="it-IT" sz="1400" dirty="0"/>
          </a:p>
        </p:txBody>
      </p:sp>
      <p:sp>
        <p:nvSpPr>
          <p:cNvPr id="46" name="Parentesi graffa chiusa 45"/>
          <p:cNvSpPr/>
          <p:nvPr/>
        </p:nvSpPr>
        <p:spPr>
          <a:xfrm rot="16200000" flipH="1">
            <a:off x="5869260" y="3879441"/>
            <a:ext cx="306442" cy="583856"/>
          </a:xfrm>
          <a:prstGeom prst="rightBrace">
            <a:avLst>
              <a:gd name="adj1" fmla="val 8333"/>
              <a:gd name="adj2" fmla="val 51005"/>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53" name="CasellaDiTesto 52"/>
          <p:cNvSpPr txBox="1"/>
          <p:nvPr/>
        </p:nvSpPr>
        <p:spPr>
          <a:xfrm>
            <a:off x="3746680" y="4294930"/>
            <a:ext cx="3345320" cy="461665"/>
          </a:xfrm>
          <a:prstGeom prst="rect">
            <a:avLst/>
          </a:prstGeom>
          <a:noFill/>
        </p:spPr>
        <p:txBody>
          <a:bodyPr wrap="square" rtlCol="0">
            <a:spAutoFit/>
          </a:bodyPr>
          <a:lstStyle/>
          <a:p>
            <a:pPr algn="just"/>
            <a:r>
              <a:rPr lang="en-US" sz="1200" b="1" i="1" dirty="0" smtClean="0"/>
              <a:t>This limits the possible injection phases (i.e. the phase of the electrons that is possible to capture)</a:t>
            </a:r>
            <a:endParaRPr lang="en-US" sz="1200" b="1" i="1" dirty="0"/>
          </a:p>
        </p:txBody>
      </p:sp>
      <p:sp>
        <p:nvSpPr>
          <p:cNvPr id="10" name="Freccia angolare in su 9"/>
          <p:cNvSpPr/>
          <p:nvPr/>
        </p:nvSpPr>
        <p:spPr>
          <a:xfrm rot="5400000" flipV="1">
            <a:off x="4172598" y="1765844"/>
            <a:ext cx="1063703" cy="1560895"/>
          </a:xfrm>
          <a:prstGeom prst="bentUpArrow">
            <a:avLst>
              <a:gd name="adj1" fmla="val 12358"/>
              <a:gd name="adj2" fmla="val 17415"/>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CasellaDiTesto 54"/>
          <p:cNvSpPr txBox="1"/>
          <p:nvPr/>
        </p:nvSpPr>
        <p:spPr>
          <a:xfrm>
            <a:off x="1999079" y="4985698"/>
            <a:ext cx="1707950" cy="307777"/>
          </a:xfrm>
          <a:prstGeom prst="rect">
            <a:avLst/>
          </a:prstGeom>
          <a:noFill/>
        </p:spPr>
        <p:txBody>
          <a:bodyPr wrap="square" rtlCol="0">
            <a:spAutoFit/>
          </a:bodyPr>
          <a:lstStyle/>
          <a:p>
            <a:r>
              <a:rPr lang="en-US" sz="1400" dirty="0" smtClean="0"/>
              <a:t>We always have that</a:t>
            </a:r>
            <a:endParaRPr lang="en-US" sz="1400" dirty="0"/>
          </a:p>
        </p:txBody>
      </p:sp>
    </p:spTree>
    <p:extLst>
      <p:ext uri="{BB962C8B-B14F-4D97-AF65-F5344CB8AC3E}">
        <p14:creationId xmlns:p14="http://schemas.microsoft.com/office/powerpoint/2010/main" val="32785022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par>
                                <p:cTn id="8" presetID="10" presetClass="entr" presetSubtype="0" fill="hold" nodeType="withEffect">
                                  <p:stCondLst>
                                    <p:cond delay="0"/>
                                  </p:stCondLst>
                                  <p:childTnLst>
                                    <p:set>
                                      <p:cBhvr>
                                        <p:cTn id="9" dur="1" fill="hold">
                                          <p:stCondLst>
                                            <p:cond delay="0"/>
                                          </p:stCondLst>
                                        </p:cTn>
                                        <p:tgtEl>
                                          <p:spTgt spid="15369"/>
                                        </p:tgtEl>
                                        <p:attrNameLst>
                                          <p:attrName>style.visibility</p:attrName>
                                        </p:attrNameLst>
                                      </p:cBhvr>
                                      <p:to>
                                        <p:strVal val="visible"/>
                                      </p:to>
                                    </p:set>
                                    <p:animEffect transition="in" filter="fade">
                                      <p:cBhvr>
                                        <p:cTn id="10" dur="500"/>
                                        <p:tgtEl>
                                          <p:spTgt spid="1536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0"/>
                                        </p:tgtEl>
                                        <p:attrNameLst>
                                          <p:attrName>style.visibility</p:attrName>
                                        </p:attrNameLst>
                                      </p:cBhvr>
                                      <p:to>
                                        <p:strVal val="visible"/>
                                      </p:to>
                                    </p:set>
                                    <p:animEffect transition="in" filter="fade">
                                      <p:cBhvr>
                                        <p:cTn id="13" dur="500"/>
                                        <p:tgtEl>
                                          <p:spTgt spid="80"/>
                                        </p:tgtEl>
                                      </p:cBhvr>
                                    </p:animEffect>
                                  </p:childTnLst>
                                </p:cTn>
                              </p:par>
                              <p:par>
                                <p:cTn id="14" presetID="10" presetClass="entr" presetSubtype="0" fill="hold" nodeType="withEffect">
                                  <p:stCondLst>
                                    <p:cond delay="0"/>
                                  </p:stCondLst>
                                  <p:childTnLst>
                                    <p:set>
                                      <p:cBhvr>
                                        <p:cTn id="15" dur="1" fill="hold">
                                          <p:stCondLst>
                                            <p:cond delay="0"/>
                                          </p:stCondLst>
                                        </p:cTn>
                                        <p:tgtEl>
                                          <p:spTgt spid="82"/>
                                        </p:tgtEl>
                                        <p:attrNameLst>
                                          <p:attrName>style.visibility</p:attrName>
                                        </p:attrNameLst>
                                      </p:cBhvr>
                                      <p:to>
                                        <p:strVal val="visible"/>
                                      </p:to>
                                    </p:set>
                                    <p:animEffect transition="in" filter="fade">
                                      <p:cBhvr>
                                        <p:cTn id="16" dur="500"/>
                                        <p:tgtEl>
                                          <p:spTgt spid="8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00"/>
                                        </p:tgtEl>
                                        <p:attrNameLst>
                                          <p:attrName>style.visibility</p:attrName>
                                        </p:attrNameLst>
                                      </p:cBhvr>
                                      <p:to>
                                        <p:strVal val="visible"/>
                                      </p:to>
                                    </p:set>
                                    <p:animEffect transition="in" filter="fade">
                                      <p:cBhvr>
                                        <p:cTn id="24" dur="500"/>
                                        <p:tgtEl>
                                          <p:spTgt spid="10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84"/>
                                        </p:tgtEl>
                                        <p:attrNameLst>
                                          <p:attrName>style.visibility</p:attrName>
                                        </p:attrNameLst>
                                      </p:cBhvr>
                                      <p:to>
                                        <p:strVal val="visible"/>
                                      </p:to>
                                    </p:set>
                                    <p:animEffect transition="in" filter="fade">
                                      <p:cBhvr>
                                        <p:cTn id="32" dur="500"/>
                                        <p:tgtEl>
                                          <p:spTgt spid="8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02"/>
                                        </p:tgtEl>
                                        <p:attrNameLst>
                                          <p:attrName>style.visibility</p:attrName>
                                        </p:attrNameLst>
                                      </p:cBhvr>
                                      <p:to>
                                        <p:strVal val="visible"/>
                                      </p:to>
                                    </p:set>
                                    <p:animEffect transition="in" filter="fade">
                                      <p:cBhvr>
                                        <p:cTn id="35" dur="500"/>
                                        <p:tgtEl>
                                          <p:spTgt spid="10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fade">
                                      <p:cBhvr>
                                        <p:cTn id="40" dur="500"/>
                                        <p:tgtEl>
                                          <p:spTgt spid="40"/>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fade">
                                      <p:cBhvr>
                                        <p:cTn id="48" dur="500"/>
                                        <p:tgtEl>
                                          <p:spTgt spid="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500"/>
                                        <p:tgtEl>
                                          <p:spTgt spid="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500"/>
                                        <p:tgtEl>
                                          <p:spTgt spid="53"/>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6"/>
                                        </p:tgtEl>
                                        <p:attrNameLst>
                                          <p:attrName>style.visibility</p:attrName>
                                        </p:attrNameLst>
                                      </p:cBhvr>
                                      <p:to>
                                        <p:strVal val="visible"/>
                                      </p:to>
                                    </p:set>
                                    <p:animEffect transition="in" filter="fade">
                                      <p:cBhvr>
                                        <p:cTn id="59" dur="500"/>
                                        <p:tgtEl>
                                          <p:spTgt spid="46"/>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fade">
                                      <p:cBhvr>
                                        <p:cTn id="64" dur="500"/>
                                        <p:tgtEl>
                                          <p:spTgt spid="94"/>
                                        </p:tgtEl>
                                      </p:cBhvr>
                                    </p:animEffect>
                                  </p:childTnLst>
                                </p:cTn>
                              </p:par>
                              <p:par>
                                <p:cTn id="65" presetID="10" presetClass="entr" presetSubtype="0" fill="hold" nodeType="withEffect">
                                  <p:stCondLst>
                                    <p:cond delay="0"/>
                                  </p:stCondLst>
                                  <p:childTnLst>
                                    <p:set>
                                      <p:cBhvr>
                                        <p:cTn id="66" dur="1" fill="hold">
                                          <p:stCondLst>
                                            <p:cond delay="0"/>
                                          </p:stCondLst>
                                        </p:cTn>
                                        <p:tgtEl>
                                          <p:spTgt spid="90"/>
                                        </p:tgtEl>
                                        <p:attrNameLst>
                                          <p:attrName>style.visibility</p:attrName>
                                        </p:attrNameLst>
                                      </p:cBhvr>
                                      <p:to>
                                        <p:strVal val="visible"/>
                                      </p:to>
                                    </p:set>
                                    <p:animEffect transition="in" filter="fade">
                                      <p:cBhvr>
                                        <p:cTn id="67" dur="500"/>
                                        <p:tgtEl>
                                          <p:spTgt spid="9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1"/>
                                        </p:tgtEl>
                                        <p:attrNameLst>
                                          <p:attrName>style.visibility</p:attrName>
                                        </p:attrNameLst>
                                      </p:cBhvr>
                                      <p:to>
                                        <p:strVal val="visible"/>
                                      </p:to>
                                    </p:set>
                                    <p:animEffect transition="in" filter="fade">
                                      <p:cBhvr>
                                        <p:cTn id="70" dur="500"/>
                                        <p:tgtEl>
                                          <p:spTgt spid="101"/>
                                        </p:tgtEl>
                                      </p:cBhvr>
                                    </p:animEffect>
                                  </p:childTnLst>
                                </p:cTn>
                              </p:par>
                              <p:par>
                                <p:cTn id="71" presetID="10" presetClass="entr" presetSubtype="0" fill="hold" nodeType="withEffect">
                                  <p:stCondLst>
                                    <p:cond delay="0"/>
                                  </p:stCondLst>
                                  <p:childTnLst>
                                    <p:set>
                                      <p:cBhvr>
                                        <p:cTn id="72" dur="1" fill="hold">
                                          <p:stCondLst>
                                            <p:cond delay="0"/>
                                          </p:stCondLst>
                                        </p:cTn>
                                        <p:tgtEl>
                                          <p:spTgt spid="92"/>
                                        </p:tgtEl>
                                        <p:attrNameLst>
                                          <p:attrName>style.visibility</p:attrName>
                                        </p:attrNameLst>
                                      </p:cBhvr>
                                      <p:to>
                                        <p:strVal val="visible"/>
                                      </p:to>
                                    </p:set>
                                    <p:animEffect transition="in" filter="fade">
                                      <p:cBhvr>
                                        <p:cTn id="73" dur="500"/>
                                        <p:tgtEl>
                                          <p:spTgt spid="92"/>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93"/>
                                        </p:tgtEl>
                                        <p:attrNameLst>
                                          <p:attrName>style.visibility</p:attrName>
                                        </p:attrNameLst>
                                      </p:cBhvr>
                                      <p:to>
                                        <p:strVal val="visible"/>
                                      </p:to>
                                    </p:set>
                                    <p:animEffect transition="in" filter="fade">
                                      <p:cBhvr>
                                        <p:cTn id="76" dur="500"/>
                                        <p:tgtEl>
                                          <p:spTgt spid="93"/>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95"/>
                                        </p:tgtEl>
                                        <p:attrNameLst>
                                          <p:attrName>style.visibility</p:attrName>
                                        </p:attrNameLst>
                                      </p:cBhvr>
                                      <p:to>
                                        <p:strVal val="visible"/>
                                      </p:to>
                                    </p:set>
                                    <p:animEffect transition="in" filter="fade">
                                      <p:cBhvr>
                                        <p:cTn id="81" dur="500"/>
                                        <p:tgtEl>
                                          <p:spTgt spid="95"/>
                                        </p:tgtEl>
                                      </p:cBhvr>
                                    </p:animEffect>
                                  </p:childTnLst>
                                </p:cTn>
                              </p:par>
                              <p:par>
                                <p:cTn id="82" presetID="10" presetClass="entr" presetSubtype="0" fill="hold" nodeType="withEffect">
                                  <p:stCondLst>
                                    <p:cond delay="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500"/>
                                        <p:tgtEl>
                                          <p:spTgt spid="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3"/>
                                        </p:tgtEl>
                                        <p:attrNameLst>
                                          <p:attrName>style.visibility</p:attrName>
                                        </p:attrNameLst>
                                      </p:cBhvr>
                                      <p:to>
                                        <p:strVal val="visible"/>
                                      </p:to>
                                    </p:set>
                                    <p:animEffect transition="in" filter="fade">
                                      <p:cBhvr>
                                        <p:cTn id="87" dur="500"/>
                                        <p:tgtEl>
                                          <p:spTgt spid="33"/>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fade">
                                      <p:cBhvr>
                                        <p:cTn id="92" dur="500"/>
                                        <p:tgtEl>
                                          <p:spTgt spid="3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97"/>
                                        </p:tgtEl>
                                        <p:attrNameLst>
                                          <p:attrName>style.visibility</p:attrName>
                                        </p:attrNameLst>
                                      </p:cBhvr>
                                      <p:to>
                                        <p:strVal val="visible"/>
                                      </p:to>
                                    </p:set>
                                    <p:animEffect transition="in" filter="fade">
                                      <p:cBhvr>
                                        <p:cTn id="95" dur="500"/>
                                        <p:tgtEl>
                                          <p:spTgt spid="97"/>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35"/>
                                        </p:tgtEl>
                                        <p:attrNameLst>
                                          <p:attrName>style.visibility</p:attrName>
                                        </p:attrNameLst>
                                      </p:cBhvr>
                                      <p:to>
                                        <p:strVal val="visible"/>
                                      </p:to>
                                    </p:set>
                                    <p:animEffect transition="in" filter="fade">
                                      <p:cBhvr>
                                        <p:cTn id="98" dur="500"/>
                                        <p:tgtEl>
                                          <p:spTgt spid="35"/>
                                        </p:tgtEl>
                                      </p:cBhvr>
                                    </p:animEffect>
                                  </p:childTnLst>
                                </p:cTn>
                              </p:par>
                              <p:par>
                                <p:cTn id="99" presetID="10" presetClass="entr" presetSubtype="0" fill="hold" nodeType="withEffect">
                                  <p:stCondLst>
                                    <p:cond delay="0"/>
                                  </p:stCondLst>
                                  <p:childTnLst>
                                    <p:set>
                                      <p:cBhvr>
                                        <p:cTn id="100" dur="1" fill="hold">
                                          <p:stCondLst>
                                            <p:cond delay="0"/>
                                          </p:stCondLst>
                                        </p:cTn>
                                        <p:tgtEl>
                                          <p:spTgt spid="43"/>
                                        </p:tgtEl>
                                        <p:attrNameLst>
                                          <p:attrName>style.visibility</p:attrName>
                                        </p:attrNameLst>
                                      </p:cBhvr>
                                      <p:to>
                                        <p:strVal val="visible"/>
                                      </p:to>
                                    </p:set>
                                    <p:animEffect transition="in" filter="fade">
                                      <p:cBhvr>
                                        <p:cTn id="101" dur="500"/>
                                        <p:tgtEl>
                                          <p:spTgt spid="43"/>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55"/>
                                        </p:tgtEl>
                                        <p:attrNameLst>
                                          <p:attrName>style.visibility</p:attrName>
                                        </p:attrNameLst>
                                      </p:cBhvr>
                                      <p:to>
                                        <p:strVal val="visible"/>
                                      </p:to>
                                    </p:set>
                                    <p:animEffect transition="in" filter="fade">
                                      <p:cBhvr>
                                        <p:cTn id="106" dur="500"/>
                                        <p:tgtEl>
                                          <p:spTgt spid="55"/>
                                        </p:tgtEl>
                                      </p:cBhvr>
                                    </p:animEffect>
                                  </p:childTnLst>
                                </p:cTn>
                              </p:par>
                              <p:par>
                                <p:cTn id="107" presetID="10" presetClass="entr" presetSubtype="0" fill="hold" nodeType="withEffect">
                                  <p:stCondLst>
                                    <p:cond delay="0"/>
                                  </p:stCondLst>
                                  <p:childTnLst>
                                    <p:set>
                                      <p:cBhvr>
                                        <p:cTn id="108" dur="1" fill="hold">
                                          <p:stCondLst>
                                            <p:cond delay="0"/>
                                          </p:stCondLst>
                                        </p:cTn>
                                        <p:tgtEl>
                                          <p:spTgt spid="88"/>
                                        </p:tgtEl>
                                        <p:attrNameLst>
                                          <p:attrName>style.visibility</p:attrName>
                                        </p:attrNameLst>
                                      </p:cBhvr>
                                      <p:to>
                                        <p:strVal val="visible"/>
                                      </p:to>
                                    </p:set>
                                    <p:animEffect transition="in" filter="fade">
                                      <p:cBhvr>
                                        <p:cTn id="109" dur="500"/>
                                        <p:tgtEl>
                                          <p:spTgt spid="88"/>
                                        </p:tgtEl>
                                      </p:cBhvr>
                                    </p:animEffect>
                                  </p:childTnLst>
                                </p:cTn>
                              </p:par>
                            </p:childTnLst>
                          </p:cTn>
                        </p:par>
                      </p:childTnLst>
                    </p:cTn>
                  </p:par>
                  <p:par>
                    <p:cTn id="110" fill="hold">
                      <p:stCondLst>
                        <p:cond delay="indefinite"/>
                      </p:stCondLst>
                      <p:childTnLst>
                        <p:par>
                          <p:cTn id="111" fill="hold">
                            <p:stCondLst>
                              <p:cond delay="0"/>
                            </p:stCondLst>
                            <p:childTnLst>
                              <p:par>
                                <p:cTn id="112" presetID="10" presetClass="entr" presetSubtype="0" fill="hold" nodeType="click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44"/>
                                        </p:tgtEl>
                                        <p:attrNameLst>
                                          <p:attrName>style.visibility</p:attrName>
                                        </p:attrNameLst>
                                      </p:cBhvr>
                                      <p:to>
                                        <p:strVal val="visible"/>
                                      </p:to>
                                    </p:set>
                                    <p:animEffect transition="in" filter="fade">
                                      <p:cBhvr>
                                        <p:cTn id="117" dur="500"/>
                                        <p:tgtEl>
                                          <p:spTgt spid="44"/>
                                        </p:tgtEl>
                                      </p:cBhvr>
                                    </p:animEffect>
                                  </p:childTnLst>
                                </p:cTn>
                              </p:par>
                              <p:par>
                                <p:cTn id="118" presetID="10" presetClass="entr" presetSubtype="0" fill="hold" nodeType="withEffect">
                                  <p:stCondLst>
                                    <p:cond delay="0"/>
                                  </p:stCondLst>
                                  <p:childTnLst>
                                    <p:set>
                                      <p:cBhvr>
                                        <p:cTn id="119" dur="1" fill="hold">
                                          <p:stCondLst>
                                            <p:cond delay="0"/>
                                          </p:stCondLst>
                                        </p:cTn>
                                        <p:tgtEl>
                                          <p:spTgt spid="42"/>
                                        </p:tgtEl>
                                        <p:attrNameLst>
                                          <p:attrName>style.visibility</p:attrName>
                                        </p:attrNameLst>
                                      </p:cBhvr>
                                      <p:to>
                                        <p:strVal val="visible"/>
                                      </p:to>
                                    </p:set>
                                    <p:animEffect transition="in" filter="fade">
                                      <p:cBhvr>
                                        <p:cTn id="120" dur="500"/>
                                        <p:tgtEl>
                                          <p:spTgt spid="42"/>
                                        </p:tgtEl>
                                      </p:cBhvr>
                                    </p:animEffect>
                                  </p:childTnLst>
                                </p:cTn>
                              </p:par>
                              <p:par>
                                <p:cTn id="121" presetID="10" presetClass="entr" presetSubtype="0" fill="hold" nodeType="withEffect">
                                  <p:stCondLst>
                                    <p:cond delay="0"/>
                                  </p:stCondLst>
                                  <p:childTnLst>
                                    <p:set>
                                      <p:cBhvr>
                                        <p:cTn id="122" dur="1" fill="hold">
                                          <p:stCondLst>
                                            <p:cond delay="0"/>
                                          </p:stCondLst>
                                        </p:cTn>
                                        <p:tgtEl>
                                          <p:spTgt spid="47"/>
                                        </p:tgtEl>
                                        <p:attrNameLst>
                                          <p:attrName>style.visibility</p:attrName>
                                        </p:attrNameLst>
                                      </p:cBhvr>
                                      <p:to>
                                        <p:strVal val="visible"/>
                                      </p:to>
                                    </p:set>
                                    <p:animEffect transition="in" filter="fade">
                                      <p:cBhvr>
                                        <p:cTn id="123" dur="500"/>
                                        <p:tgtEl>
                                          <p:spTgt spid="47"/>
                                        </p:tgtEl>
                                      </p:cBhvr>
                                    </p:animEffect>
                                  </p:childTnLst>
                                </p:cTn>
                              </p:par>
                              <p:par>
                                <p:cTn id="124" presetID="10" presetClass="entr" presetSubtype="0" fill="hold" grpId="2" nodeType="withEffect">
                                  <p:stCondLst>
                                    <p:cond delay="0"/>
                                  </p:stCondLst>
                                  <p:childTnLst>
                                    <p:set>
                                      <p:cBhvr>
                                        <p:cTn id="125" dur="1" fill="hold">
                                          <p:stCondLst>
                                            <p:cond delay="0"/>
                                          </p:stCondLst>
                                        </p:cTn>
                                        <p:tgtEl>
                                          <p:spTgt spid="52"/>
                                        </p:tgtEl>
                                        <p:attrNameLst>
                                          <p:attrName>style.visibility</p:attrName>
                                        </p:attrNameLst>
                                      </p:cBhvr>
                                      <p:to>
                                        <p:strVal val="visible"/>
                                      </p:to>
                                    </p:set>
                                    <p:animEffect transition="in" filter="fade">
                                      <p:cBhvr>
                                        <p:cTn id="126" dur="500"/>
                                        <p:tgtEl>
                                          <p:spTgt spid="52"/>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64"/>
                                        </p:tgtEl>
                                        <p:attrNameLst>
                                          <p:attrName>style.visibility</p:attrName>
                                        </p:attrNameLst>
                                      </p:cBhvr>
                                      <p:to>
                                        <p:strVal val="visible"/>
                                      </p:to>
                                    </p:set>
                                    <p:animEffect transition="in" filter="fade">
                                      <p:cBhvr>
                                        <p:cTn id="129" dur="500"/>
                                        <p:tgtEl>
                                          <p:spTgt spid="64"/>
                                        </p:tgtEl>
                                      </p:cBhvr>
                                    </p:animEffect>
                                  </p:childTnLst>
                                </p:cTn>
                              </p:par>
                            </p:childTnLst>
                          </p:cTn>
                        </p:par>
                      </p:childTnLst>
                    </p:cTn>
                  </p:par>
                  <p:par>
                    <p:cTn id="130" fill="hold">
                      <p:stCondLst>
                        <p:cond delay="indefinite"/>
                      </p:stCondLst>
                      <p:childTnLst>
                        <p:par>
                          <p:cTn id="131" fill="hold">
                            <p:stCondLst>
                              <p:cond delay="0"/>
                            </p:stCondLst>
                            <p:childTnLst>
                              <p:par>
                                <p:cTn id="132" presetID="42" presetClass="path" presetSubtype="0" accel="50000" decel="50000" fill="hold" nodeType="clickEffect">
                                  <p:stCondLst>
                                    <p:cond delay="0"/>
                                  </p:stCondLst>
                                  <p:childTnLst>
                                    <p:animMotion origin="layout" path="M -4.16667E-6 -3.33333E-6 L 0.18091 -3.33333E-6 " pathEditMode="relative" rAng="0" ptsTypes="AA">
                                      <p:cBhvr>
                                        <p:cTn id="133" dur="2000" fill="hold"/>
                                        <p:tgtEl>
                                          <p:spTgt spid="47"/>
                                        </p:tgtEl>
                                        <p:attrNameLst>
                                          <p:attrName>ppt_x</p:attrName>
                                          <p:attrName>ppt_y</p:attrName>
                                        </p:attrNameLst>
                                      </p:cBhvr>
                                      <p:rCtr x="9045" y="0"/>
                                    </p:animMotion>
                                  </p:childTnLst>
                                </p:cTn>
                              </p:par>
                              <p:par>
                                <p:cTn id="134" presetID="42" presetClass="path" presetSubtype="0" accel="50000" decel="50000" fill="hold" grpId="0" nodeType="withEffect">
                                  <p:stCondLst>
                                    <p:cond delay="0"/>
                                  </p:stCondLst>
                                  <p:childTnLst>
                                    <p:animMotion origin="layout" path="M -1.94444E-6 -1.85185E-6 L 0.14184 -0.08287 " pathEditMode="relative" rAng="0" ptsTypes="AA">
                                      <p:cBhvr>
                                        <p:cTn id="135" dur="2000" fill="hold"/>
                                        <p:tgtEl>
                                          <p:spTgt spid="52"/>
                                        </p:tgtEl>
                                        <p:attrNameLst>
                                          <p:attrName>ppt_x</p:attrName>
                                          <p:attrName>ppt_y</p:attrName>
                                        </p:attrNameLst>
                                      </p:cBhvr>
                                      <p:rCtr x="7066" y="-4120"/>
                                    </p:animMotion>
                                  </p:childTnLst>
                                </p:cTn>
                              </p:par>
                            </p:childTnLst>
                          </p:cTn>
                        </p:par>
                      </p:childTnLst>
                    </p:cTn>
                  </p:par>
                  <p:par>
                    <p:cTn id="136" fill="hold">
                      <p:stCondLst>
                        <p:cond delay="indefinite"/>
                      </p:stCondLst>
                      <p:childTnLst>
                        <p:par>
                          <p:cTn id="137" fill="hold">
                            <p:stCondLst>
                              <p:cond delay="0"/>
                            </p:stCondLst>
                            <p:childTnLst>
                              <p:par>
                                <p:cTn id="138" presetID="42" presetClass="path" presetSubtype="0" accel="50000" decel="50000" fill="hold" nodeType="clickEffect">
                                  <p:stCondLst>
                                    <p:cond delay="0"/>
                                  </p:stCondLst>
                                  <p:childTnLst>
                                    <p:animMotion origin="layout" path="M 0.18091 3.7037E-6 L 0.29914 3.7037E-6 " pathEditMode="relative" rAng="0" ptsTypes="AA">
                                      <p:cBhvr>
                                        <p:cTn id="139" dur="2000" fill="hold"/>
                                        <p:tgtEl>
                                          <p:spTgt spid="47"/>
                                        </p:tgtEl>
                                        <p:attrNameLst>
                                          <p:attrName>ppt_x</p:attrName>
                                          <p:attrName>ppt_y</p:attrName>
                                        </p:attrNameLst>
                                      </p:cBhvr>
                                      <p:rCtr x="5903" y="0"/>
                                    </p:animMotion>
                                  </p:childTnLst>
                                </p:cTn>
                              </p:par>
                              <p:par>
                                <p:cTn id="140" presetID="42" presetClass="path" presetSubtype="0" accel="50000" decel="50000" fill="hold" grpId="1" nodeType="withEffect">
                                  <p:stCondLst>
                                    <p:cond delay="0"/>
                                  </p:stCondLst>
                                  <p:childTnLst>
                                    <p:animMotion origin="layout" path="M 0.14184 -0.08287 L 0.2599 -0.08287 " pathEditMode="relative" rAng="0" ptsTypes="AA">
                                      <p:cBhvr>
                                        <p:cTn id="141" dur="2000" fill="hold"/>
                                        <p:tgtEl>
                                          <p:spTgt spid="52"/>
                                        </p:tgtEl>
                                        <p:attrNameLst>
                                          <p:attrName>ppt_x</p:attrName>
                                          <p:attrName>ppt_y</p:attrName>
                                        </p:attrNameLst>
                                      </p:cBhvr>
                                      <p:rCtr x="590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80" grpId="0"/>
      <p:bldP spid="100" grpId="0"/>
      <p:bldP spid="102" grpId="0" animBg="1"/>
      <p:bldP spid="93" grpId="0"/>
      <p:bldP spid="97" grpId="0" animBg="1"/>
      <p:bldP spid="101" grpId="0"/>
      <p:bldP spid="33" grpId="0"/>
      <p:bldP spid="94" grpId="0" animBg="1"/>
      <p:bldP spid="95" grpId="0" animBg="1"/>
      <p:bldP spid="34" grpId="0" animBg="1"/>
      <p:bldP spid="35" grpId="0"/>
      <p:bldP spid="39" grpId="0" animBg="1"/>
      <p:bldP spid="44" grpId="0"/>
      <p:bldP spid="52" grpId="0" animBg="1"/>
      <p:bldP spid="52" grpId="1" animBg="1"/>
      <p:bldP spid="52" grpId="2" animBg="1"/>
      <p:bldP spid="64" grpId="0"/>
      <p:bldP spid="2" grpId="0" animBg="1"/>
      <p:bldP spid="6" grpId="0"/>
      <p:bldP spid="40" grpId="0" animBg="1"/>
      <p:bldP spid="45" grpId="0"/>
      <p:bldP spid="46" grpId="0" animBg="1"/>
      <p:bldP spid="53" grpId="0"/>
      <p:bldP spid="10" grpId="0" animBg="1"/>
      <p:bldP spid="5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Immagine 33"/>
          <p:cNvPicPr/>
          <p:nvPr/>
        </p:nvPicPr>
        <p:blipFill>
          <a:blip r:embed="rId2" cstate="print">
            <a:extLst>
              <a:ext uri="{28A0092B-C50C-407E-A947-70E740481C1C}">
                <a14:useLocalDpi xmlns:a14="http://schemas.microsoft.com/office/drawing/2010/main" val="0"/>
              </a:ext>
            </a:extLst>
          </a:blip>
          <a:stretch>
            <a:fillRect/>
          </a:stretch>
        </p:blipFill>
        <p:spPr>
          <a:xfrm>
            <a:off x="15701" y="1183543"/>
            <a:ext cx="8568000" cy="4968000"/>
          </a:xfrm>
          <a:prstGeom prst="rect">
            <a:avLst/>
          </a:prstGeom>
        </p:spPr>
      </p:pic>
      <p:sp>
        <p:nvSpPr>
          <p:cNvPr id="36" name="CasellaDiTesto 35"/>
          <p:cNvSpPr txBox="1"/>
          <p:nvPr/>
        </p:nvSpPr>
        <p:spPr>
          <a:xfrm>
            <a:off x="1487473" y="2069"/>
            <a:ext cx="5915530" cy="584775"/>
          </a:xfrm>
          <a:prstGeom prst="rect">
            <a:avLst/>
          </a:prstGeom>
          <a:noFill/>
        </p:spPr>
        <p:txBody>
          <a:bodyPr wrap="none" rtlCol="0">
            <a:spAutoFit/>
          </a:bodyPr>
          <a:lstStyle/>
          <a:p>
            <a:r>
              <a:rPr lang="en-US" sz="3200" b="1" dirty="0" smtClean="0"/>
              <a:t>LINAC TECHNOLOGY COMPLEXITY</a:t>
            </a:r>
            <a:endParaRPr lang="en-US" sz="3200" b="1" dirty="0"/>
          </a:p>
        </p:txBody>
      </p:sp>
      <p:sp>
        <p:nvSpPr>
          <p:cNvPr id="2" name="Rettangolo 1"/>
          <p:cNvSpPr/>
          <p:nvPr/>
        </p:nvSpPr>
        <p:spPr>
          <a:xfrm>
            <a:off x="6148530" y="534055"/>
            <a:ext cx="2992954" cy="2677656"/>
          </a:xfrm>
          <a:prstGeom prst="rect">
            <a:avLst/>
          </a:prstGeom>
        </p:spPr>
        <p:txBody>
          <a:bodyPr wrap="square">
            <a:spAutoFit/>
          </a:bodyPr>
          <a:lstStyle/>
          <a:p>
            <a:pPr algn="just"/>
            <a:r>
              <a:rPr lang="en-US" sz="1600" i="1" dirty="0" smtClean="0">
                <a:solidFill>
                  <a:schemeClr val="accent1">
                    <a:lumMod val="75000"/>
                  </a:schemeClr>
                </a:solidFill>
              </a:rPr>
              <a:t>The overall LINAC has to be designed to obtain the </a:t>
            </a:r>
            <a:r>
              <a:rPr lang="en-US" sz="1600" b="1" i="1" dirty="0" smtClean="0">
                <a:solidFill>
                  <a:schemeClr val="accent1">
                    <a:lumMod val="75000"/>
                  </a:schemeClr>
                </a:solidFill>
              </a:rPr>
              <a:t>desired beam parameters</a:t>
            </a:r>
            <a:r>
              <a:rPr lang="en-US" sz="1600" i="1" dirty="0" smtClean="0">
                <a:solidFill>
                  <a:schemeClr val="accent1">
                    <a:lumMod val="75000"/>
                  </a:schemeClr>
                </a:solidFill>
              </a:rPr>
              <a:t> in term of:</a:t>
            </a:r>
          </a:p>
          <a:p>
            <a:pPr algn="just"/>
            <a:endParaRPr lang="en-US" sz="600" i="1" dirty="0" smtClean="0">
              <a:solidFill>
                <a:schemeClr val="accent1">
                  <a:lumMod val="75000"/>
                </a:schemeClr>
              </a:solidFill>
            </a:endParaRPr>
          </a:p>
          <a:p>
            <a:pPr algn="just"/>
            <a:r>
              <a:rPr lang="en-US" sz="1600" i="1" dirty="0" smtClean="0">
                <a:solidFill>
                  <a:schemeClr val="accent1">
                    <a:lumMod val="75000"/>
                  </a:schemeClr>
                </a:solidFill>
              </a:rPr>
              <a:t>-</a:t>
            </a:r>
            <a:r>
              <a:rPr lang="en-US" sz="1600" b="1" i="1" dirty="0" smtClean="0">
                <a:solidFill>
                  <a:schemeClr val="accent1">
                    <a:lumMod val="75000"/>
                  </a:schemeClr>
                </a:solidFill>
              </a:rPr>
              <a:t>output energy/energy spread</a:t>
            </a:r>
          </a:p>
          <a:p>
            <a:pPr algn="just"/>
            <a:endParaRPr lang="en-US" sz="600" b="1" i="1" dirty="0" smtClean="0">
              <a:solidFill>
                <a:schemeClr val="accent1">
                  <a:lumMod val="75000"/>
                </a:schemeClr>
              </a:solidFill>
            </a:endParaRPr>
          </a:p>
          <a:p>
            <a:pPr algn="just"/>
            <a:r>
              <a:rPr lang="en-US" sz="1600" i="1" dirty="0" smtClean="0">
                <a:solidFill>
                  <a:schemeClr val="accent1">
                    <a:lumMod val="75000"/>
                  </a:schemeClr>
                </a:solidFill>
              </a:rPr>
              <a:t>-</a:t>
            </a:r>
            <a:r>
              <a:rPr lang="en-US" sz="1600" b="1" i="1" dirty="0" smtClean="0">
                <a:solidFill>
                  <a:schemeClr val="accent1">
                    <a:lumMod val="75000"/>
                  </a:schemeClr>
                </a:solidFill>
              </a:rPr>
              <a:t>beam current (charge)</a:t>
            </a:r>
          </a:p>
          <a:p>
            <a:pPr algn="just"/>
            <a:endParaRPr lang="en-US" sz="600" b="1" i="1" dirty="0" smtClean="0">
              <a:solidFill>
                <a:schemeClr val="accent1">
                  <a:lumMod val="75000"/>
                </a:schemeClr>
              </a:solidFill>
            </a:endParaRPr>
          </a:p>
          <a:p>
            <a:pPr algn="just"/>
            <a:r>
              <a:rPr lang="en-US" sz="1600" i="1" dirty="0" smtClean="0">
                <a:solidFill>
                  <a:schemeClr val="accent1">
                    <a:lumMod val="75000"/>
                  </a:schemeClr>
                </a:solidFill>
              </a:rPr>
              <a:t>-</a:t>
            </a:r>
            <a:r>
              <a:rPr lang="en-US" sz="1600" b="1" i="1" dirty="0" smtClean="0">
                <a:solidFill>
                  <a:schemeClr val="accent1">
                    <a:lumMod val="75000"/>
                  </a:schemeClr>
                </a:solidFill>
              </a:rPr>
              <a:t>long. and transverse beam dimensions/divergence (emittance)</a:t>
            </a:r>
          </a:p>
          <a:p>
            <a:pPr algn="just"/>
            <a:endParaRPr lang="en-US" sz="600" b="1" i="1" dirty="0">
              <a:solidFill>
                <a:schemeClr val="accent1">
                  <a:lumMod val="75000"/>
                </a:schemeClr>
              </a:solidFill>
            </a:endParaRPr>
          </a:p>
          <a:p>
            <a:pPr algn="just"/>
            <a:r>
              <a:rPr lang="en-US" sz="1600" b="1" i="1" dirty="0" smtClean="0">
                <a:solidFill>
                  <a:schemeClr val="accent1">
                    <a:lumMod val="75000"/>
                  </a:schemeClr>
                </a:solidFill>
              </a:rPr>
              <a:t>…</a:t>
            </a:r>
            <a:endParaRPr lang="en-US" sz="1600" b="1" i="1" dirty="0">
              <a:solidFill>
                <a:schemeClr val="accent1">
                  <a:lumMod val="75000"/>
                </a:schemeClr>
              </a:solidFill>
            </a:endParaRPr>
          </a:p>
        </p:txBody>
      </p:sp>
      <p:sp>
        <p:nvSpPr>
          <p:cNvPr id="4" name="Rettangolo 3"/>
          <p:cNvSpPr/>
          <p:nvPr/>
        </p:nvSpPr>
        <p:spPr>
          <a:xfrm>
            <a:off x="7164607" y="4246486"/>
            <a:ext cx="1980000" cy="2554545"/>
          </a:xfrm>
          <a:prstGeom prst="rect">
            <a:avLst/>
          </a:prstGeom>
        </p:spPr>
        <p:txBody>
          <a:bodyPr wrap="square">
            <a:spAutoFit/>
          </a:bodyPr>
          <a:lstStyle/>
          <a:p>
            <a:r>
              <a:rPr lang="en-US" sz="1600" i="1" dirty="0" smtClean="0">
                <a:solidFill>
                  <a:srgbClr val="FF0000"/>
                </a:solidFill>
              </a:rPr>
              <a:t>Having</a:t>
            </a:r>
            <a:r>
              <a:rPr lang="en-US" sz="1600" i="1" dirty="0">
                <a:solidFill>
                  <a:srgbClr val="FF0000"/>
                </a:solidFill>
              </a:rPr>
              <a:t>, in </a:t>
            </a:r>
            <a:r>
              <a:rPr lang="en-US" sz="1600" i="1" dirty="0" smtClean="0">
                <a:solidFill>
                  <a:srgbClr val="FF0000"/>
                </a:solidFill>
              </a:rPr>
              <a:t>general, </a:t>
            </a:r>
            <a:r>
              <a:rPr lang="en-US" sz="1600" b="1" i="1" dirty="0">
                <a:solidFill>
                  <a:srgbClr val="FF0000"/>
                </a:solidFill>
              </a:rPr>
              <a:t>constraints </a:t>
            </a:r>
            <a:r>
              <a:rPr lang="en-US" sz="1600" i="1" dirty="0" smtClean="0">
                <a:solidFill>
                  <a:srgbClr val="FF0000"/>
                </a:solidFill>
              </a:rPr>
              <a:t>in term of:</a:t>
            </a:r>
          </a:p>
          <a:p>
            <a:endParaRPr lang="en-US" sz="1600" i="1" dirty="0">
              <a:solidFill>
                <a:srgbClr val="FF0000"/>
              </a:solidFill>
            </a:endParaRPr>
          </a:p>
          <a:p>
            <a:r>
              <a:rPr lang="en-US" sz="1600" b="1" i="1" dirty="0" smtClean="0">
                <a:solidFill>
                  <a:srgbClr val="FF0000"/>
                </a:solidFill>
              </a:rPr>
              <a:t>-space</a:t>
            </a:r>
          </a:p>
          <a:p>
            <a:r>
              <a:rPr lang="en-US" sz="1600" b="1" i="1" dirty="0" smtClean="0">
                <a:solidFill>
                  <a:srgbClr val="FF0000"/>
                </a:solidFill>
              </a:rPr>
              <a:t>-cost</a:t>
            </a:r>
          </a:p>
          <a:p>
            <a:r>
              <a:rPr lang="en-US" sz="1600" b="1" i="1" dirty="0" smtClean="0">
                <a:solidFill>
                  <a:srgbClr val="FF0000"/>
                </a:solidFill>
              </a:rPr>
              <a:t>-power consumption</a:t>
            </a:r>
          </a:p>
          <a:p>
            <a:r>
              <a:rPr lang="en-US" sz="1600" b="1" i="1" dirty="0" smtClean="0">
                <a:solidFill>
                  <a:srgbClr val="FF0000"/>
                </a:solidFill>
              </a:rPr>
              <a:t>-available power sources</a:t>
            </a:r>
          </a:p>
          <a:p>
            <a:r>
              <a:rPr lang="en-US" sz="1600" b="1" i="1" dirty="0" smtClean="0">
                <a:solidFill>
                  <a:srgbClr val="FF0000"/>
                </a:solidFill>
              </a:rPr>
              <a:t>…</a:t>
            </a:r>
            <a:endParaRPr lang="en-US" sz="1600" b="1" i="1" dirty="0">
              <a:solidFill>
                <a:srgbClr val="FF0000"/>
              </a:solidFill>
            </a:endParaRPr>
          </a:p>
        </p:txBody>
      </p:sp>
      <p:sp>
        <p:nvSpPr>
          <p:cNvPr id="7" name="Freccia in giù 6"/>
          <p:cNvSpPr/>
          <p:nvPr/>
        </p:nvSpPr>
        <p:spPr>
          <a:xfrm>
            <a:off x="8554871" y="2709000"/>
            <a:ext cx="504070" cy="1440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 name="Rettangolo 2"/>
          <p:cNvSpPr/>
          <p:nvPr/>
        </p:nvSpPr>
        <p:spPr>
          <a:xfrm>
            <a:off x="2964995" y="2277000"/>
            <a:ext cx="959005" cy="504000"/>
          </a:xfrm>
          <a:prstGeom prst="rect">
            <a:avLst/>
          </a:prstGeom>
          <a:noFill/>
          <a:ln w="762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92869406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animBg="1"/>
      <p:bldP spid="3"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 name="Immagine 78"/>
          <p:cNvPicPr>
            <a:picLocks noChangeAspect="1"/>
          </p:cNvPicPr>
          <p:nvPr/>
        </p:nvPicPr>
        <p:blipFill rotWithShape="1">
          <a:blip r:embed="rId3">
            <a:extLst>
              <a:ext uri="{28A0092B-C50C-407E-A947-70E740481C1C}">
                <a14:useLocalDpi xmlns:a14="http://schemas.microsoft.com/office/drawing/2010/main" val="0"/>
              </a:ext>
            </a:extLst>
          </a:blip>
          <a:srcRect l="1763" t="6031" r="7822"/>
          <a:stretch/>
        </p:blipFill>
        <p:spPr>
          <a:xfrm>
            <a:off x="4979738" y="1921359"/>
            <a:ext cx="3852103" cy="3245414"/>
          </a:xfrm>
          <a:prstGeom prst="rect">
            <a:avLst/>
          </a:prstGeom>
        </p:spPr>
      </p:pic>
      <p:pic>
        <p:nvPicPr>
          <p:cNvPr id="78" name="Immagine 77"/>
          <p:cNvPicPr>
            <a:picLocks noChangeAspect="1"/>
          </p:cNvPicPr>
          <p:nvPr/>
        </p:nvPicPr>
        <p:blipFill rotWithShape="1">
          <a:blip r:embed="rId3">
            <a:extLst>
              <a:ext uri="{28A0092B-C50C-407E-A947-70E740481C1C}">
                <a14:useLocalDpi xmlns:a14="http://schemas.microsoft.com/office/drawing/2010/main" val="0"/>
              </a:ext>
            </a:extLst>
          </a:blip>
          <a:srcRect l="1763" t="6031" r="7822"/>
          <a:stretch/>
        </p:blipFill>
        <p:spPr>
          <a:xfrm>
            <a:off x="26639" y="1903072"/>
            <a:ext cx="3852103" cy="3245414"/>
          </a:xfrm>
          <a:prstGeom prst="rect">
            <a:avLst/>
          </a:prstGeom>
        </p:spPr>
      </p:pic>
      <p:sp>
        <p:nvSpPr>
          <p:cNvPr id="28" name="CasellaDiTesto 27"/>
          <p:cNvSpPr txBox="1"/>
          <p:nvPr/>
        </p:nvSpPr>
        <p:spPr>
          <a:xfrm>
            <a:off x="-5367" y="-35003"/>
            <a:ext cx="9186007" cy="1015663"/>
          </a:xfrm>
          <a:prstGeom prst="rect">
            <a:avLst/>
          </a:prstGeom>
          <a:noFill/>
        </p:spPr>
        <p:txBody>
          <a:bodyPr wrap="square" rtlCol="0">
            <a:spAutoFit/>
          </a:bodyPr>
          <a:lstStyle/>
          <a:p>
            <a:pPr algn="ctr"/>
            <a:r>
              <a:rPr lang="en-US" sz="3000" b="1" dirty="0" smtClean="0"/>
              <a:t>LONGITUDINAL DYNAMICS OF LOW ENERGY ELECTRONS: </a:t>
            </a:r>
            <a:r>
              <a:rPr lang="en-US" sz="3000" b="1" dirty="0"/>
              <a:t>CAPTURE EFFICIENCY </a:t>
            </a:r>
            <a:r>
              <a:rPr lang="en-US" sz="3000" b="1" dirty="0" smtClean="0"/>
              <a:t>AND BUNCH COMPRESSION</a:t>
            </a:r>
            <a:endParaRPr lang="en-US" sz="3000" b="1" dirty="0"/>
          </a:p>
        </p:txBody>
      </p:sp>
      <p:graphicFrame>
        <p:nvGraphicFramePr>
          <p:cNvPr id="30" name="Oggetto 29"/>
          <p:cNvGraphicFramePr>
            <a:graphicFrameLocks noChangeAspect="1"/>
          </p:cNvGraphicFramePr>
          <p:nvPr>
            <p:extLst/>
          </p:nvPr>
        </p:nvGraphicFramePr>
        <p:xfrm>
          <a:off x="65441" y="5844033"/>
          <a:ext cx="1955800" cy="703262"/>
        </p:xfrm>
        <a:graphic>
          <a:graphicData uri="http://schemas.openxmlformats.org/presentationml/2006/ole">
            <mc:AlternateContent xmlns:mc="http://schemas.openxmlformats.org/markup-compatibility/2006">
              <mc:Choice xmlns:v="urn:schemas-microsoft-com:vml" Requires="v">
                <p:oleObj spid="_x0000_s240664" name="Equazione" r:id="rId4" imgW="1244520" imgH="444240" progId="Equation.3">
                  <p:embed/>
                </p:oleObj>
              </mc:Choice>
              <mc:Fallback>
                <p:oleObj name="Equazione" r:id="rId4" imgW="1244520" imgH="444240" progId="Equation.3">
                  <p:embed/>
                  <p:pic>
                    <p:nvPicPr>
                      <p:cNvPr id="30" name="Oggetto 29"/>
                      <p:cNvPicPr>
                        <a:picLocks noChangeAspect="1" noChangeArrowheads="1"/>
                      </p:cNvPicPr>
                      <p:nvPr/>
                    </p:nvPicPr>
                    <p:blipFill>
                      <a:blip r:embed="rId5"/>
                      <a:srcRect/>
                      <a:stretch>
                        <a:fillRect/>
                      </a:stretch>
                    </p:blipFill>
                    <p:spPr bwMode="auto">
                      <a:xfrm>
                        <a:off x="65441" y="5844033"/>
                        <a:ext cx="1955800" cy="703262"/>
                      </a:xfrm>
                      <a:prstGeom prst="rect">
                        <a:avLst/>
                      </a:prstGeom>
                      <a:solidFill>
                        <a:srgbClr val="FFC000"/>
                      </a:solidFill>
                      <a:ln>
                        <a:noFill/>
                      </a:ln>
                    </p:spPr>
                  </p:pic>
                </p:oleObj>
              </mc:Fallback>
            </mc:AlternateContent>
          </a:graphicData>
        </a:graphic>
      </p:graphicFrame>
      <p:cxnSp>
        <p:nvCxnSpPr>
          <p:cNvPr id="17" name="Connettore 2 16"/>
          <p:cNvCxnSpPr/>
          <p:nvPr/>
        </p:nvCxnSpPr>
        <p:spPr>
          <a:xfrm flipV="1">
            <a:off x="2444367" y="6281826"/>
            <a:ext cx="2838404" cy="271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H="1" flipV="1">
            <a:off x="3246524" y="5519712"/>
            <a:ext cx="1" cy="1293283"/>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Figura a mano libera 23"/>
          <p:cNvSpPr/>
          <p:nvPr/>
        </p:nvSpPr>
        <p:spPr>
          <a:xfrm flipH="1">
            <a:off x="2389503" y="5713865"/>
            <a:ext cx="3133011" cy="1062636"/>
          </a:xfrm>
          <a:custGeom>
            <a:avLst/>
            <a:gdLst>
              <a:gd name="connsiteX0" fmla="*/ 0 w 2002536"/>
              <a:gd name="connsiteY0" fmla="*/ 663146 h 1241731"/>
              <a:gd name="connsiteX1" fmla="*/ 658368 w 2002536"/>
              <a:gd name="connsiteY1" fmla="*/ 1220930 h 1241731"/>
              <a:gd name="connsiteX2" fmla="*/ 1472184 w 2002536"/>
              <a:gd name="connsiteY2" fmla="*/ 13922 h 1241731"/>
              <a:gd name="connsiteX3" fmla="*/ 2002536 w 2002536"/>
              <a:gd name="connsiteY3" fmla="*/ 672290 h 1241731"/>
              <a:gd name="connsiteX0" fmla="*/ 0 w 2137871"/>
              <a:gd name="connsiteY0" fmla="*/ 656872 h 1235457"/>
              <a:gd name="connsiteX1" fmla="*/ 658368 w 2137871"/>
              <a:gd name="connsiteY1" fmla="*/ 1214656 h 1235457"/>
              <a:gd name="connsiteX2" fmla="*/ 1472184 w 2137871"/>
              <a:gd name="connsiteY2" fmla="*/ 7648 h 1235457"/>
              <a:gd name="connsiteX3" fmla="*/ 2137871 w 2137871"/>
              <a:gd name="connsiteY3" fmla="*/ 1042533 h 1235457"/>
              <a:gd name="connsiteX0" fmla="*/ 0 w 2137871"/>
              <a:gd name="connsiteY0" fmla="*/ 665754 h 1244785"/>
              <a:gd name="connsiteX1" fmla="*/ 658368 w 2137871"/>
              <a:gd name="connsiteY1" fmla="*/ 1223538 h 1244785"/>
              <a:gd name="connsiteX2" fmla="*/ 1543413 w 2137871"/>
              <a:gd name="connsiteY2" fmla="*/ 7565 h 1244785"/>
              <a:gd name="connsiteX3" fmla="*/ 2137871 w 2137871"/>
              <a:gd name="connsiteY3" fmla="*/ 1051415 h 1244785"/>
              <a:gd name="connsiteX0" fmla="*/ 0 w 2137871"/>
              <a:gd name="connsiteY0" fmla="*/ 658316 h 1237347"/>
              <a:gd name="connsiteX1" fmla="*/ 658368 w 2137871"/>
              <a:gd name="connsiteY1" fmla="*/ 1216100 h 1237347"/>
              <a:gd name="connsiteX2" fmla="*/ 1543413 w 2137871"/>
              <a:gd name="connsiteY2" fmla="*/ 127 h 1237347"/>
              <a:gd name="connsiteX3" fmla="*/ 2137871 w 2137871"/>
              <a:gd name="connsiteY3" fmla="*/ 1043977 h 1237347"/>
              <a:gd name="connsiteX0" fmla="*/ 0 w 2137871"/>
              <a:gd name="connsiteY0" fmla="*/ 658316 h 1237347"/>
              <a:gd name="connsiteX1" fmla="*/ 658368 w 2137871"/>
              <a:gd name="connsiteY1" fmla="*/ 1216100 h 1237347"/>
              <a:gd name="connsiteX2" fmla="*/ 1543413 w 2137871"/>
              <a:gd name="connsiteY2" fmla="*/ 127 h 1237347"/>
              <a:gd name="connsiteX3" fmla="*/ 2137871 w 2137871"/>
              <a:gd name="connsiteY3" fmla="*/ 1043977 h 1237347"/>
            </a:gdLst>
            <a:ahLst/>
            <a:cxnLst>
              <a:cxn ang="0">
                <a:pos x="connsiteX0" y="connsiteY0"/>
              </a:cxn>
              <a:cxn ang="0">
                <a:pos x="connsiteX1" y="connsiteY1"/>
              </a:cxn>
              <a:cxn ang="0">
                <a:pos x="connsiteX2" y="connsiteY2"/>
              </a:cxn>
              <a:cxn ang="0">
                <a:pos x="connsiteX3" y="connsiteY3"/>
              </a:cxn>
            </a:cxnLst>
            <a:rect l="l" t="t" r="r" b="b"/>
            <a:pathLst>
              <a:path w="2137871" h="1237347">
                <a:moveTo>
                  <a:pt x="0" y="658316"/>
                </a:moveTo>
                <a:cubicBezTo>
                  <a:pt x="206502" y="991310"/>
                  <a:pt x="401133" y="1325798"/>
                  <a:pt x="658368" y="1216100"/>
                </a:cubicBezTo>
                <a:cubicBezTo>
                  <a:pt x="915604" y="1106402"/>
                  <a:pt x="1298017" y="10885"/>
                  <a:pt x="1543413" y="127"/>
                </a:cubicBezTo>
                <a:cubicBezTo>
                  <a:pt x="1746073" y="-10631"/>
                  <a:pt x="1984709" y="669073"/>
                  <a:pt x="2137871" y="1043977"/>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CasellaDiTesto 36"/>
          <p:cNvSpPr txBox="1"/>
          <p:nvPr/>
        </p:nvSpPr>
        <p:spPr>
          <a:xfrm>
            <a:off x="3464590" y="5632076"/>
            <a:ext cx="331207" cy="317183"/>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sp>
        <p:nvSpPr>
          <p:cNvPr id="40" name="Figura a mano libera 39"/>
          <p:cNvSpPr/>
          <p:nvPr/>
        </p:nvSpPr>
        <p:spPr>
          <a:xfrm>
            <a:off x="2453799" y="5738107"/>
            <a:ext cx="543147" cy="546431"/>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igura a mano libera 40"/>
          <p:cNvSpPr/>
          <p:nvPr/>
        </p:nvSpPr>
        <p:spPr>
          <a:xfrm>
            <a:off x="3308169" y="5275923"/>
            <a:ext cx="234333" cy="546431"/>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ttangolo 41"/>
          <p:cNvSpPr/>
          <p:nvPr/>
        </p:nvSpPr>
        <p:spPr>
          <a:xfrm>
            <a:off x="2295729" y="5396834"/>
            <a:ext cx="608697" cy="317183"/>
          </a:xfrm>
          <a:prstGeom prst="rect">
            <a:avLst/>
          </a:prstGeom>
        </p:spPr>
        <p:txBody>
          <a:bodyPr wrap="none">
            <a:spAutoFit/>
          </a:bodyPr>
          <a:lstStyle/>
          <a:p>
            <a:r>
              <a:rPr lang="it-IT" i="1" dirty="0">
                <a:sym typeface="Symbol"/>
              </a:rPr>
              <a:t></a:t>
            </a:r>
            <a:r>
              <a:rPr lang="it-IT" i="1" baseline="-25000" dirty="0" smtClean="0">
                <a:sym typeface="Symbol"/>
              </a:rPr>
              <a:t>in</a:t>
            </a:r>
            <a:r>
              <a:rPr lang="it-IT" i="1" dirty="0" smtClean="0">
                <a:sym typeface="Symbol"/>
              </a:rPr>
              <a:t>&lt;1</a:t>
            </a:r>
            <a:endParaRPr lang="en-US" dirty="0"/>
          </a:p>
        </p:txBody>
      </p:sp>
      <p:sp>
        <p:nvSpPr>
          <p:cNvPr id="43" name="Rettangolo 42"/>
          <p:cNvSpPr/>
          <p:nvPr/>
        </p:nvSpPr>
        <p:spPr>
          <a:xfrm>
            <a:off x="3515727" y="5267528"/>
            <a:ext cx="704039" cy="369332"/>
          </a:xfrm>
          <a:prstGeom prst="rect">
            <a:avLst/>
          </a:prstGeom>
        </p:spPr>
        <p:txBody>
          <a:bodyPr wrap="none">
            <a:spAutoFit/>
          </a:bodyPr>
          <a:lstStyle/>
          <a:p>
            <a:r>
              <a:rPr lang="it-IT" i="1" dirty="0" smtClean="0">
                <a:sym typeface="Symbol"/>
              </a:rPr>
              <a:t></a:t>
            </a:r>
            <a:r>
              <a:rPr lang="it-IT" i="1" baseline="-25000" dirty="0" smtClean="0">
                <a:sym typeface="Symbol"/>
              </a:rPr>
              <a:t>fin</a:t>
            </a:r>
            <a:r>
              <a:rPr lang="it-IT" i="1" dirty="0" smtClean="0">
                <a:sym typeface="Symbol"/>
              </a:rPr>
              <a:t>=1</a:t>
            </a:r>
            <a:endParaRPr lang="en-US" dirty="0"/>
          </a:p>
        </p:txBody>
      </p:sp>
      <p:sp>
        <p:nvSpPr>
          <p:cNvPr id="44" name="Freccia a destra 43"/>
          <p:cNvSpPr/>
          <p:nvPr/>
        </p:nvSpPr>
        <p:spPr>
          <a:xfrm rot="19171992">
            <a:off x="2782420" y="5551486"/>
            <a:ext cx="522331" cy="12413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5000532" y="5867566"/>
            <a:ext cx="282239" cy="317183"/>
          </a:xfrm>
          <a:prstGeom prst="rect">
            <a:avLst/>
          </a:prstGeom>
          <a:noFill/>
        </p:spPr>
        <p:txBody>
          <a:bodyPr wrap="none" rtlCol="0">
            <a:spAutoFit/>
          </a:bodyPr>
          <a:lstStyle/>
          <a:p>
            <a:r>
              <a:rPr lang="en-US" dirty="0" smtClean="0">
                <a:sym typeface="Symbol"/>
              </a:rPr>
              <a:t></a:t>
            </a:r>
            <a:endParaRPr lang="en-US" dirty="0"/>
          </a:p>
        </p:txBody>
      </p:sp>
      <p:sp>
        <p:nvSpPr>
          <p:cNvPr id="35" name="Rectangle 11"/>
          <p:cNvSpPr>
            <a:spLocks noChangeArrowheads="1"/>
          </p:cNvSpPr>
          <p:nvPr/>
        </p:nvSpPr>
        <p:spPr bwMode="auto">
          <a:xfrm>
            <a:off x="-5367" y="908650"/>
            <a:ext cx="9144000"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algn="just"/>
            <a:r>
              <a:rPr lang="en-US" sz="1400" dirty="0"/>
              <a:t>During the capture process, as the injected beam moves up to the crest, the beam is also bunched, which is caused by </a:t>
            </a:r>
            <a:r>
              <a:rPr lang="en-US" sz="1400" b="1" dirty="0"/>
              <a:t>velocity </a:t>
            </a:r>
            <a:r>
              <a:rPr lang="en-US" sz="1400" b="1" dirty="0" smtClean="0"/>
              <a:t>modulation</a:t>
            </a:r>
            <a:r>
              <a:rPr lang="en-US" sz="1400" dirty="0"/>
              <a:t> </a:t>
            </a:r>
            <a:r>
              <a:rPr lang="en-US" sz="1400" dirty="0" smtClean="0"/>
              <a:t>(velocity bunching). This mechanism can be used to compress the electron bunches (FEL applications).</a:t>
            </a:r>
            <a:endParaRPr lang="en-US" sz="1400" dirty="0"/>
          </a:p>
        </p:txBody>
      </p:sp>
      <p:sp>
        <p:nvSpPr>
          <p:cNvPr id="5" name="CasellaDiTesto 4"/>
          <p:cNvSpPr txBox="1"/>
          <p:nvPr/>
        </p:nvSpPr>
        <p:spPr>
          <a:xfrm>
            <a:off x="33357" y="5375463"/>
            <a:ext cx="2058577" cy="338554"/>
          </a:xfrm>
          <a:prstGeom prst="rect">
            <a:avLst/>
          </a:prstGeom>
          <a:noFill/>
        </p:spPr>
        <p:txBody>
          <a:bodyPr wrap="none" rtlCol="0">
            <a:spAutoFit/>
          </a:bodyPr>
          <a:lstStyle/>
          <a:p>
            <a:r>
              <a:rPr lang="it-IT" sz="1600" dirty="0" err="1" smtClean="0"/>
              <a:t>Bunch</a:t>
            </a:r>
            <a:r>
              <a:rPr lang="it-IT" sz="1600" dirty="0" smtClean="0"/>
              <a:t> </a:t>
            </a:r>
            <a:r>
              <a:rPr lang="it-IT" sz="1600" dirty="0" err="1" smtClean="0"/>
              <a:t>length</a:t>
            </a:r>
            <a:r>
              <a:rPr lang="it-IT" sz="1600" dirty="0" smtClean="0"/>
              <a:t> </a:t>
            </a:r>
            <a:r>
              <a:rPr lang="it-IT" sz="1600" dirty="0" err="1" smtClean="0"/>
              <a:t>variation</a:t>
            </a:r>
            <a:endParaRPr lang="it-IT" sz="1600" dirty="0"/>
          </a:p>
        </p:txBody>
      </p:sp>
      <p:sp>
        <p:nvSpPr>
          <p:cNvPr id="49" name="CasellaDiTesto 48"/>
          <p:cNvSpPr txBox="1"/>
          <p:nvPr/>
        </p:nvSpPr>
        <p:spPr>
          <a:xfrm>
            <a:off x="541449" y="3529519"/>
            <a:ext cx="780983" cy="523220"/>
          </a:xfrm>
          <a:prstGeom prst="rect">
            <a:avLst/>
          </a:prstGeom>
          <a:noFill/>
        </p:spPr>
        <p:txBody>
          <a:bodyPr wrap="none" rtlCol="0">
            <a:spAutoFit/>
          </a:bodyPr>
          <a:lstStyle/>
          <a:p>
            <a:r>
              <a:rPr lang="it-IT" sz="1400" dirty="0" smtClean="0">
                <a:sym typeface="Symbol" panose="05050102010706020507" pitchFamily="18" charset="2"/>
              </a:rPr>
              <a:t></a:t>
            </a:r>
            <a:r>
              <a:rPr lang="it-IT" sz="1400" baseline="-25000" dirty="0" smtClean="0">
                <a:sym typeface="Symbol" panose="05050102010706020507" pitchFamily="18" charset="2"/>
              </a:rPr>
              <a:t>in</a:t>
            </a:r>
            <a:r>
              <a:rPr lang="it-IT" sz="1400" dirty="0" smtClean="0">
                <a:sym typeface="Symbol" panose="05050102010706020507" pitchFamily="18" charset="2"/>
              </a:rPr>
              <a:t>=0.01</a:t>
            </a:r>
          </a:p>
          <a:p>
            <a:r>
              <a:rPr lang="it-IT" sz="1400" dirty="0" smtClean="0">
                <a:sym typeface="Symbol" panose="05050102010706020507" pitchFamily="18" charset="2"/>
              </a:rPr>
              <a:t></a:t>
            </a:r>
            <a:r>
              <a:rPr lang="it-IT" sz="1400" baseline="-25000" dirty="0" smtClean="0">
                <a:sym typeface="Symbol" panose="05050102010706020507" pitchFamily="18" charset="2"/>
              </a:rPr>
              <a:t>fin</a:t>
            </a:r>
            <a:r>
              <a:rPr lang="it-IT" sz="1400" dirty="0" smtClean="0">
                <a:sym typeface="Symbol" panose="05050102010706020507" pitchFamily="18" charset="2"/>
              </a:rPr>
              <a:t>1</a:t>
            </a:r>
            <a:endParaRPr lang="it-IT" sz="1400" dirty="0">
              <a:sym typeface="Symbol" panose="05050102010706020507" pitchFamily="18" charset="2"/>
            </a:endParaRPr>
          </a:p>
        </p:txBody>
      </p:sp>
      <p:sp>
        <p:nvSpPr>
          <p:cNvPr id="39" name="Figura a mano libera 38"/>
          <p:cNvSpPr/>
          <p:nvPr/>
        </p:nvSpPr>
        <p:spPr>
          <a:xfrm>
            <a:off x="2128344" y="4269535"/>
            <a:ext cx="968067" cy="484560"/>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igura a mano libera 44"/>
          <p:cNvSpPr/>
          <p:nvPr/>
        </p:nvSpPr>
        <p:spPr>
          <a:xfrm rot="5400000">
            <a:off x="575546" y="2661805"/>
            <a:ext cx="365346" cy="483394"/>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Connettore diritto 20"/>
          <p:cNvCxnSpPr>
            <a:stCxn id="39" idx="0"/>
          </p:cNvCxnSpPr>
          <p:nvPr/>
        </p:nvCxnSpPr>
        <p:spPr>
          <a:xfrm flipV="1">
            <a:off x="2128344" y="3082807"/>
            <a:ext cx="0" cy="1668385"/>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46" name="Connettore diritto 45"/>
          <p:cNvCxnSpPr/>
          <p:nvPr/>
        </p:nvCxnSpPr>
        <p:spPr>
          <a:xfrm flipV="1">
            <a:off x="3096411" y="2719285"/>
            <a:ext cx="0" cy="2034811"/>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flipH="1">
            <a:off x="516522" y="3093465"/>
            <a:ext cx="1611821" cy="0"/>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36" name="Connettore diritto 35"/>
          <p:cNvCxnSpPr/>
          <p:nvPr/>
        </p:nvCxnSpPr>
        <p:spPr>
          <a:xfrm flipH="1">
            <a:off x="516522" y="2720829"/>
            <a:ext cx="2579889" cy="0"/>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50" name="Figura a mano libera 49"/>
          <p:cNvSpPr/>
          <p:nvPr/>
        </p:nvSpPr>
        <p:spPr>
          <a:xfrm>
            <a:off x="5951960" y="4287824"/>
            <a:ext cx="2529319" cy="484560"/>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Connettore diritto 50"/>
          <p:cNvCxnSpPr/>
          <p:nvPr/>
        </p:nvCxnSpPr>
        <p:spPr>
          <a:xfrm flipV="1">
            <a:off x="6543702" y="1958866"/>
            <a:ext cx="0" cy="2792326"/>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cxnSp>
        <p:nvCxnSpPr>
          <p:cNvPr id="52" name="Connettore diritto 51"/>
          <p:cNvCxnSpPr/>
          <p:nvPr/>
        </p:nvCxnSpPr>
        <p:spPr>
          <a:xfrm flipV="1">
            <a:off x="7668430" y="1903071"/>
            <a:ext cx="0" cy="2840348"/>
          </a:xfrm>
          <a:prstGeom prst="line">
            <a:avLst/>
          </a:prstGeom>
          <a:ln w="28575">
            <a:solidFill>
              <a:schemeClr val="accent1"/>
            </a:solidFill>
            <a:prstDash val="dash"/>
          </a:ln>
        </p:spPr>
        <p:style>
          <a:lnRef idx="1">
            <a:schemeClr val="accent1"/>
          </a:lnRef>
          <a:fillRef idx="0">
            <a:schemeClr val="accent1"/>
          </a:fillRef>
          <a:effectRef idx="0">
            <a:schemeClr val="accent1"/>
          </a:effectRef>
          <a:fontRef idx="minor">
            <a:schemeClr val="tx1"/>
          </a:fontRef>
        </p:style>
      </p:cxnSp>
      <p:sp>
        <p:nvSpPr>
          <p:cNvPr id="69" name="Rettangolo 68"/>
          <p:cNvSpPr/>
          <p:nvPr/>
        </p:nvSpPr>
        <p:spPr>
          <a:xfrm>
            <a:off x="5872421" y="4423292"/>
            <a:ext cx="671282" cy="63248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0" name="Rettangolo 69"/>
          <p:cNvSpPr/>
          <p:nvPr/>
        </p:nvSpPr>
        <p:spPr>
          <a:xfrm>
            <a:off x="7680449" y="4423291"/>
            <a:ext cx="812848" cy="63248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72" name="Connettore diritto 71"/>
          <p:cNvCxnSpPr>
            <a:stCxn id="69" idx="2"/>
          </p:cNvCxnSpPr>
          <p:nvPr/>
        </p:nvCxnSpPr>
        <p:spPr>
          <a:xfrm>
            <a:off x="6208062" y="5055775"/>
            <a:ext cx="878538" cy="1229867"/>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4" name="Connettore diritto 73"/>
          <p:cNvCxnSpPr>
            <a:stCxn id="70" idx="2"/>
          </p:cNvCxnSpPr>
          <p:nvPr/>
        </p:nvCxnSpPr>
        <p:spPr>
          <a:xfrm flipH="1">
            <a:off x="7086600" y="5055774"/>
            <a:ext cx="1000273" cy="122986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75" name="CasellaDiTesto 74"/>
          <p:cNvSpPr txBox="1"/>
          <p:nvPr/>
        </p:nvSpPr>
        <p:spPr>
          <a:xfrm>
            <a:off x="6084928" y="6300477"/>
            <a:ext cx="2574440" cy="584775"/>
          </a:xfrm>
          <a:prstGeom prst="rect">
            <a:avLst/>
          </a:prstGeom>
          <a:noFill/>
        </p:spPr>
        <p:txBody>
          <a:bodyPr wrap="square" rtlCol="0">
            <a:spAutoFit/>
          </a:bodyPr>
          <a:lstStyle/>
          <a:p>
            <a:pPr algn="just"/>
            <a:r>
              <a:rPr lang="it-IT" sz="1600" dirty="0" err="1" smtClean="0"/>
              <a:t>These</a:t>
            </a:r>
            <a:r>
              <a:rPr lang="it-IT" sz="1600" dirty="0" smtClean="0"/>
              <a:t> </a:t>
            </a:r>
            <a:r>
              <a:rPr lang="it-IT" sz="1600" dirty="0" err="1" smtClean="0"/>
              <a:t>particle</a:t>
            </a:r>
            <a:r>
              <a:rPr lang="it-IT" sz="1600" dirty="0" smtClean="0"/>
              <a:t> are </a:t>
            </a:r>
            <a:r>
              <a:rPr lang="it-IT" sz="1600" dirty="0" err="1" smtClean="0"/>
              <a:t>lost</a:t>
            </a:r>
            <a:r>
              <a:rPr lang="it-IT" sz="1600" dirty="0" smtClean="0"/>
              <a:t> </a:t>
            </a:r>
            <a:r>
              <a:rPr lang="it-IT" sz="1600" dirty="0" err="1" smtClean="0"/>
              <a:t>during</a:t>
            </a:r>
            <a:r>
              <a:rPr lang="it-IT" sz="1600" dirty="0" smtClean="0"/>
              <a:t> the </a:t>
            </a:r>
            <a:r>
              <a:rPr lang="it-IT" sz="1600" dirty="0" err="1" smtClean="0"/>
              <a:t>capture</a:t>
            </a:r>
            <a:r>
              <a:rPr lang="it-IT" sz="1600" dirty="0" smtClean="0"/>
              <a:t> </a:t>
            </a:r>
            <a:r>
              <a:rPr lang="it-IT" sz="1600" dirty="0" err="1" smtClean="0"/>
              <a:t>process</a:t>
            </a:r>
            <a:endParaRPr lang="it-IT" sz="1600" dirty="0"/>
          </a:p>
        </p:txBody>
      </p:sp>
      <p:sp>
        <p:nvSpPr>
          <p:cNvPr id="76" name="Rettangolo 75"/>
          <p:cNvSpPr/>
          <p:nvPr/>
        </p:nvSpPr>
        <p:spPr>
          <a:xfrm>
            <a:off x="993019" y="1589534"/>
            <a:ext cx="2418547" cy="369332"/>
          </a:xfrm>
          <a:prstGeom prst="rect">
            <a:avLst/>
          </a:prstGeom>
        </p:spPr>
        <p:txBody>
          <a:bodyPr wrap="none">
            <a:spAutoFit/>
          </a:bodyPr>
          <a:lstStyle/>
          <a:p>
            <a:r>
              <a:rPr lang="en-US" b="1" dirty="0"/>
              <a:t>BUNCH COMPRESSION </a:t>
            </a:r>
            <a:endParaRPr lang="it-IT" dirty="0"/>
          </a:p>
        </p:txBody>
      </p:sp>
      <p:sp>
        <p:nvSpPr>
          <p:cNvPr id="77" name="Rettangolo 76"/>
          <p:cNvSpPr/>
          <p:nvPr/>
        </p:nvSpPr>
        <p:spPr>
          <a:xfrm>
            <a:off x="5985529" y="1615360"/>
            <a:ext cx="2202141" cy="369332"/>
          </a:xfrm>
          <a:prstGeom prst="rect">
            <a:avLst/>
          </a:prstGeom>
        </p:spPr>
        <p:txBody>
          <a:bodyPr wrap="none">
            <a:spAutoFit/>
          </a:bodyPr>
          <a:lstStyle/>
          <a:p>
            <a:r>
              <a:rPr lang="en-US" b="1" dirty="0"/>
              <a:t>CAPTURE EFFICIENCY</a:t>
            </a:r>
            <a:endParaRPr lang="it-IT" dirty="0"/>
          </a:p>
        </p:txBody>
      </p:sp>
      <p:sp>
        <p:nvSpPr>
          <p:cNvPr id="38" name="Figura a mano libera 37"/>
          <p:cNvSpPr/>
          <p:nvPr/>
        </p:nvSpPr>
        <p:spPr>
          <a:xfrm>
            <a:off x="6667656" y="3636600"/>
            <a:ext cx="982240" cy="1135784"/>
          </a:xfrm>
          <a:custGeom>
            <a:avLst/>
            <a:gdLst>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214 h 640214"/>
              <a:gd name="connsiteX1" fmla="*/ 373380 w 659130"/>
              <a:gd name="connsiteY1" fmla="*/ 134 h 640214"/>
              <a:gd name="connsiteX2" fmla="*/ 659130 w 659130"/>
              <a:gd name="connsiteY2" fmla="*/ 636404 h 640214"/>
              <a:gd name="connsiteX3" fmla="*/ 0 w 659130"/>
              <a:gd name="connsiteY3" fmla="*/ 640214 h 640214"/>
              <a:gd name="connsiteX0" fmla="*/ 0 w 659130"/>
              <a:gd name="connsiteY0" fmla="*/ 640080 h 640080"/>
              <a:gd name="connsiteX1" fmla="*/ 373380 w 659130"/>
              <a:gd name="connsiteY1" fmla="*/ 0 h 640080"/>
              <a:gd name="connsiteX2" fmla="*/ 659130 w 659130"/>
              <a:gd name="connsiteY2" fmla="*/ 636270 h 640080"/>
              <a:gd name="connsiteX3" fmla="*/ 0 w 659130"/>
              <a:gd name="connsiteY3" fmla="*/ 640080 h 64008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0"/>
              <a:gd name="connsiteX1" fmla="*/ 300990 w 586740"/>
              <a:gd name="connsiteY1" fmla="*/ 0 h 636270"/>
              <a:gd name="connsiteX2" fmla="*/ 586740 w 586740"/>
              <a:gd name="connsiteY2" fmla="*/ 636270 h 636270"/>
              <a:gd name="connsiteX3" fmla="*/ 0 w 586740"/>
              <a:gd name="connsiteY3" fmla="*/ 632460 h 636270"/>
              <a:gd name="connsiteX0" fmla="*/ 0 w 586740"/>
              <a:gd name="connsiteY0" fmla="*/ 632460 h 636271"/>
              <a:gd name="connsiteX1" fmla="*/ 300990 w 586740"/>
              <a:gd name="connsiteY1" fmla="*/ 0 h 636271"/>
              <a:gd name="connsiteX2" fmla="*/ 586740 w 586740"/>
              <a:gd name="connsiteY2" fmla="*/ 636270 h 636271"/>
              <a:gd name="connsiteX3" fmla="*/ 0 w 586740"/>
              <a:gd name="connsiteY3" fmla="*/ 632460 h 636271"/>
            </a:gdLst>
            <a:ahLst/>
            <a:cxnLst>
              <a:cxn ang="0">
                <a:pos x="connsiteX0" y="connsiteY0"/>
              </a:cxn>
              <a:cxn ang="0">
                <a:pos x="connsiteX1" y="connsiteY1"/>
              </a:cxn>
              <a:cxn ang="0">
                <a:pos x="connsiteX2" y="connsiteY2"/>
              </a:cxn>
              <a:cxn ang="0">
                <a:pos x="connsiteX3" y="connsiteY3"/>
              </a:cxn>
            </a:cxnLst>
            <a:rect l="l" t="t" r="r" b="b"/>
            <a:pathLst>
              <a:path w="586740" h="636271">
                <a:moveTo>
                  <a:pt x="0" y="632460"/>
                </a:moveTo>
                <a:cubicBezTo>
                  <a:pt x="177800" y="632460"/>
                  <a:pt x="153670" y="7620"/>
                  <a:pt x="300990" y="0"/>
                </a:cubicBezTo>
                <a:cubicBezTo>
                  <a:pt x="434340" y="2540"/>
                  <a:pt x="365760" y="637540"/>
                  <a:pt x="586740" y="636270"/>
                </a:cubicBezTo>
                <a:lnTo>
                  <a:pt x="0" y="632460"/>
                </a:ln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ttangolo 46"/>
          <p:cNvSpPr/>
          <p:nvPr/>
        </p:nvSpPr>
        <p:spPr>
          <a:xfrm>
            <a:off x="6686570" y="3529587"/>
            <a:ext cx="898902" cy="124279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8" name="Connettore diritto 47"/>
          <p:cNvCxnSpPr/>
          <p:nvPr/>
        </p:nvCxnSpPr>
        <p:spPr>
          <a:xfrm flipH="1" flipV="1">
            <a:off x="5127453" y="2698464"/>
            <a:ext cx="2008568" cy="83105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53" name="CasellaDiTesto 52"/>
          <p:cNvSpPr txBox="1"/>
          <p:nvPr/>
        </p:nvSpPr>
        <p:spPr>
          <a:xfrm>
            <a:off x="4033991" y="2136054"/>
            <a:ext cx="1275085" cy="584775"/>
          </a:xfrm>
          <a:prstGeom prst="rect">
            <a:avLst/>
          </a:prstGeom>
          <a:noFill/>
        </p:spPr>
        <p:txBody>
          <a:bodyPr wrap="square" rtlCol="0">
            <a:spAutoFit/>
          </a:bodyPr>
          <a:lstStyle/>
          <a:p>
            <a:pPr algn="just"/>
            <a:r>
              <a:rPr lang="it-IT" sz="1600" dirty="0" err="1" smtClean="0"/>
              <a:t>All</a:t>
            </a:r>
            <a:r>
              <a:rPr lang="it-IT" sz="1600" dirty="0" smtClean="0"/>
              <a:t> </a:t>
            </a:r>
            <a:r>
              <a:rPr lang="it-IT" sz="1600" dirty="0" err="1" smtClean="0"/>
              <a:t>particles</a:t>
            </a:r>
            <a:r>
              <a:rPr lang="it-IT" sz="1600" dirty="0" smtClean="0"/>
              <a:t> are </a:t>
            </a:r>
            <a:r>
              <a:rPr lang="it-IT" sz="1600" dirty="0" err="1" smtClean="0"/>
              <a:t>captured</a:t>
            </a:r>
            <a:endParaRPr lang="it-IT" sz="1600" dirty="0"/>
          </a:p>
        </p:txBody>
      </p:sp>
      <p:sp>
        <p:nvSpPr>
          <p:cNvPr id="54" name="CasellaDiTesto 53"/>
          <p:cNvSpPr txBox="1"/>
          <p:nvPr/>
        </p:nvSpPr>
        <p:spPr>
          <a:xfrm>
            <a:off x="7896803" y="3594829"/>
            <a:ext cx="780983" cy="523220"/>
          </a:xfrm>
          <a:prstGeom prst="rect">
            <a:avLst/>
          </a:prstGeom>
          <a:noFill/>
        </p:spPr>
        <p:txBody>
          <a:bodyPr wrap="none" rtlCol="0">
            <a:spAutoFit/>
          </a:bodyPr>
          <a:lstStyle/>
          <a:p>
            <a:r>
              <a:rPr lang="it-IT" sz="1400" dirty="0" smtClean="0">
                <a:sym typeface="Symbol" panose="05050102010706020507" pitchFamily="18" charset="2"/>
              </a:rPr>
              <a:t></a:t>
            </a:r>
            <a:r>
              <a:rPr lang="it-IT" sz="1400" baseline="-25000" dirty="0" smtClean="0">
                <a:sym typeface="Symbol" panose="05050102010706020507" pitchFamily="18" charset="2"/>
              </a:rPr>
              <a:t>in</a:t>
            </a:r>
            <a:r>
              <a:rPr lang="it-IT" sz="1400" dirty="0" smtClean="0">
                <a:sym typeface="Symbol" panose="05050102010706020507" pitchFamily="18" charset="2"/>
              </a:rPr>
              <a:t>=0.01</a:t>
            </a:r>
          </a:p>
          <a:p>
            <a:r>
              <a:rPr lang="it-IT" sz="1400" dirty="0" smtClean="0">
                <a:sym typeface="Symbol" panose="05050102010706020507" pitchFamily="18" charset="2"/>
              </a:rPr>
              <a:t></a:t>
            </a:r>
            <a:r>
              <a:rPr lang="it-IT" sz="1400" baseline="-25000" dirty="0" smtClean="0">
                <a:sym typeface="Symbol" panose="05050102010706020507" pitchFamily="18" charset="2"/>
              </a:rPr>
              <a:t>fin</a:t>
            </a:r>
            <a:r>
              <a:rPr lang="it-IT" sz="1400" dirty="0" smtClean="0">
                <a:sym typeface="Symbol" panose="05050102010706020507" pitchFamily="18" charset="2"/>
              </a:rPr>
              <a:t>1</a:t>
            </a:r>
            <a:endParaRPr lang="it-IT" sz="1400" dirty="0">
              <a:sym typeface="Symbol" panose="05050102010706020507" pitchFamily="18" charset="2"/>
            </a:endParaRPr>
          </a:p>
        </p:txBody>
      </p:sp>
    </p:spTree>
    <p:extLst>
      <p:ext uri="{BB962C8B-B14F-4D97-AF65-F5344CB8AC3E}">
        <p14:creationId xmlns:p14="http://schemas.microsoft.com/office/powerpoint/2010/main" val="16761779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fade">
                                      <p:cBhvr>
                                        <p:cTn id="7" dur="500"/>
                                        <p:tgtEl>
                                          <p:spTgt spid="77"/>
                                        </p:tgtEl>
                                      </p:cBhvr>
                                    </p:animEffect>
                                  </p:childTnLst>
                                </p:cTn>
                              </p:par>
                              <p:par>
                                <p:cTn id="8" presetID="10" presetClass="entr" presetSubtype="0" fill="hold" nodeType="withEffect">
                                  <p:stCondLst>
                                    <p:cond delay="0"/>
                                  </p:stCondLst>
                                  <p:childTnLst>
                                    <p:set>
                                      <p:cBhvr>
                                        <p:cTn id="9" dur="1" fill="hold">
                                          <p:stCondLst>
                                            <p:cond delay="0"/>
                                          </p:stCondLst>
                                        </p:cTn>
                                        <p:tgtEl>
                                          <p:spTgt spid="79"/>
                                        </p:tgtEl>
                                        <p:attrNameLst>
                                          <p:attrName>style.visibility</p:attrName>
                                        </p:attrNameLst>
                                      </p:cBhvr>
                                      <p:to>
                                        <p:strVal val="visible"/>
                                      </p:to>
                                    </p:set>
                                    <p:animEffect transition="in" filter="fade">
                                      <p:cBhvr>
                                        <p:cTn id="10" dur="500"/>
                                        <p:tgtEl>
                                          <p:spTgt spid="7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10" presetClass="entr" presetSubtype="0"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9"/>
                                        </p:tgtEl>
                                        <p:attrNameLst>
                                          <p:attrName>style.visibility</p:attrName>
                                        </p:attrNameLst>
                                      </p:cBhvr>
                                      <p:to>
                                        <p:strVal val="visible"/>
                                      </p:to>
                                    </p:set>
                                    <p:animEffect transition="in" filter="fade">
                                      <p:cBhvr>
                                        <p:cTn id="29" dur="500"/>
                                        <p:tgtEl>
                                          <p:spTgt spid="6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0"/>
                                        </p:tgtEl>
                                        <p:attrNameLst>
                                          <p:attrName>style.visibility</p:attrName>
                                        </p:attrNameLst>
                                      </p:cBhvr>
                                      <p:to>
                                        <p:strVal val="visible"/>
                                      </p:to>
                                    </p:set>
                                    <p:animEffect transition="in" filter="fade">
                                      <p:cBhvr>
                                        <p:cTn id="32" dur="500"/>
                                        <p:tgtEl>
                                          <p:spTgt spid="70"/>
                                        </p:tgtEl>
                                      </p:cBhvr>
                                    </p:animEffect>
                                  </p:childTnLst>
                                </p:cTn>
                              </p:par>
                              <p:par>
                                <p:cTn id="33" presetID="10" presetClass="entr" presetSubtype="0" fill="hold" nodeType="with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500"/>
                                        <p:tgtEl>
                                          <p:spTgt spid="74"/>
                                        </p:tgtEl>
                                      </p:cBhvr>
                                    </p:animEffect>
                                  </p:childTnLst>
                                </p:cTn>
                              </p:par>
                              <p:par>
                                <p:cTn id="36" presetID="10" presetClass="entr" presetSubtype="0" fill="hold" nodeType="withEffect">
                                  <p:stCondLst>
                                    <p:cond delay="0"/>
                                  </p:stCondLst>
                                  <p:childTnLst>
                                    <p:set>
                                      <p:cBhvr>
                                        <p:cTn id="37" dur="1" fill="hold">
                                          <p:stCondLst>
                                            <p:cond delay="0"/>
                                          </p:stCondLst>
                                        </p:cTn>
                                        <p:tgtEl>
                                          <p:spTgt spid="72"/>
                                        </p:tgtEl>
                                        <p:attrNameLst>
                                          <p:attrName>style.visibility</p:attrName>
                                        </p:attrNameLst>
                                      </p:cBhvr>
                                      <p:to>
                                        <p:strVal val="visible"/>
                                      </p:to>
                                    </p:set>
                                    <p:animEffect transition="in" filter="fade">
                                      <p:cBhvr>
                                        <p:cTn id="38" dur="500"/>
                                        <p:tgtEl>
                                          <p:spTgt spid="7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grpId="1" nodeType="clickEffect">
                                  <p:stCondLst>
                                    <p:cond delay="0"/>
                                  </p:stCondLst>
                                  <p:childTnLst>
                                    <p:animEffect transition="out" filter="fade">
                                      <p:cBhvr>
                                        <p:cTn id="45" dur="500"/>
                                        <p:tgtEl>
                                          <p:spTgt spid="50"/>
                                        </p:tgtEl>
                                      </p:cBhvr>
                                    </p:animEffect>
                                    <p:set>
                                      <p:cBhvr>
                                        <p:cTn id="46" dur="1" fill="hold">
                                          <p:stCondLst>
                                            <p:cond delay="499"/>
                                          </p:stCondLst>
                                        </p:cTn>
                                        <p:tgtEl>
                                          <p:spTgt spid="50"/>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69"/>
                                        </p:tgtEl>
                                      </p:cBhvr>
                                    </p:animEffect>
                                    <p:set>
                                      <p:cBhvr>
                                        <p:cTn id="49" dur="1" fill="hold">
                                          <p:stCondLst>
                                            <p:cond delay="499"/>
                                          </p:stCondLst>
                                        </p:cTn>
                                        <p:tgtEl>
                                          <p:spTgt spid="69"/>
                                        </p:tgtEl>
                                        <p:attrNameLst>
                                          <p:attrName>style.visibility</p:attrName>
                                        </p:attrNameLst>
                                      </p:cBhvr>
                                      <p:to>
                                        <p:strVal val="hidden"/>
                                      </p:to>
                                    </p:set>
                                  </p:childTnLst>
                                </p:cTn>
                              </p:par>
                              <p:par>
                                <p:cTn id="50" presetID="10" presetClass="exit" presetSubtype="0" fill="hold" grpId="1" nodeType="withEffect">
                                  <p:stCondLst>
                                    <p:cond delay="0"/>
                                  </p:stCondLst>
                                  <p:childTnLst>
                                    <p:animEffect transition="out" filter="fade">
                                      <p:cBhvr>
                                        <p:cTn id="51" dur="500"/>
                                        <p:tgtEl>
                                          <p:spTgt spid="70"/>
                                        </p:tgtEl>
                                      </p:cBhvr>
                                    </p:animEffect>
                                    <p:set>
                                      <p:cBhvr>
                                        <p:cTn id="52" dur="1" fill="hold">
                                          <p:stCondLst>
                                            <p:cond delay="499"/>
                                          </p:stCondLst>
                                        </p:cTn>
                                        <p:tgtEl>
                                          <p:spTgt spid="70"/>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74"/>
                                        </p:tgtEl>
                                      </p:cBhvr>
                                    </p:animEffect>
                                    <p:set>
                                      <p:cBhvr>
                                        <p:cTn id="55" dur="1" fill="hold">
                                          <p:stCondLst>
                                            <p:cond delay="499"/>
                                          </p:stCondLst>
                                        </p:cTn>
                                        <p:tgtEl>
                                          <p:spTgt spid="74"/>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72"/>
                                        </p:tgtEl>
                                      </p:cBhvr>
                                    </p:animEffect>
                                    <p:set>
                                      <p:cBhvr>
                                        <p:cTn id="58" dur="1" fill="hold">
                                          <p:stCondLst>
                                            <p:cond delay="499"/>
                                          </p:stCondLst>
                                        </p:cTn>
                                        <p:tgtEl>
                                          <p:spTgt spid="72"/>
                                        </p:tgtEl>
                                        <p:attrNameLst>
                                          <p:attrName>style.visibility</p:attrName>
                                        </p:attrNameLst>
                                      </p:cBhvr>
                                      <p:to>
                                        <p:strVal val="hidden"/>
                                      </p:to>
                                    </p:set>
                                  </p:childTnLst>
                                </p:cTn>
                              </p:par>
                              <p:par>
                                <p:cTn id="59" presetID="10" presetClass="exit" presetSubtype="0" fill="hold" grpId="1" nodeType="withEffect">
                                  <p:stCondLst>
                                    <p:cond delay="0"/>
                                  </p:stCondLst>
                                  <p:childTnLst>
                                    <p:animEffect transition="out" filter="fade">
                                      <p:cBhvr>
                                        <p:cTn id="60" dur="500"/>
                                        <p:tgtEl>
                                          <p:spTgt spid="75"/>
                                        </p:tgtEl>
                                      </p:cBhvr>
                                    </p:animEffect>
                                    <p:set>
                                      <p:cBhvr>
                                        <p:cTn id="61" dur="1" fill="hold">
                                          <p:stCondLst>
                                            <p:cond delay="499"/>
                                          </p:stCondLst>
                                        </p:cTn>
                                        <p:tgtEl>
                                          <p:spTgt spid="75"/>
                                        </p:tgtEl>
                                        <p:attrNameLst>
                                          <p:attrName>style.visibility</p:attrName>
                                        </p:attrNameLst>
                                      </p:cBhvr>
                                      <p:to>
                                        <p:strVal val="hidden"/>
                                      </p:to>
                                    </p:set>
                                  </p:childTnLst>
                                </p:cTn>
                              </p:par>
                              <p:par>
                                <p:cTn id="62" presetID="10" presetClass="entr" presetSubtype="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fade">
                                      <p:cBhvr>
                                        <p:cTn id="64" dur="500"/>
                                        <p:tgtEl>
                                          <p:spTgt spid="38"/>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fade">
                                      <p:cBhvr>
                                        <p:cTn id="69" dur="500"/>
                                        <p:tgtEl>
                                          <p:spTgt spid="47"/>
                                        </p:tgtEl>
                                      </p:cBhvr>
                                    </p:animEffect>
                                  </p:childTnLst>
                                </p:cTn>
                              </p:par>
                              <p:par>
                                <p:cTn id="70" presetID="10" presetClass="entr" presetSubtype="0" fill="hold"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fade">
                                      <p:cBhvr>
                                        <p:cTn id="72" dur="500"/>
                                        <p:tgtEl>
                                          <p:spTgt spid="48"/>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3"/>
                                        </p:tgtEl>
                                        <p:attrNameLst>
                                          <p:attrName>style.visibility</p:attrName>
                                        </p:attrNameLst>
                                      </p:cBhvr>
                                      <p:to>
                                        <p:strVal val="visible"/>
                                      </p:to>
                                    </p:set>
                                    <p:animEffect transition="in" filter="fade">
                                      <p:cBhvr>
                                        <p:cTn id="75" dur="500"/>
                                        <p:tgtEl>
                                          <p:spTgt spid="53"/>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76"/>
                                        </p:tgtEl>
                                        <p:attrNameLst>
                                          <p:attrName>style.visibility</p:attrName>
                                        </p:attrNameLst>
                                      </p:cBhvr>
                                      <p:to>
                                        <p:strVal val="visible"/>
                                      </p:to>
                                    </p:set>
                                    <p:animEffect transition="in" filter="fade">
                                      <p:cBhvr>
                                        <p:cTn id="80" dur="500"/>
                                        <p:tgtEl>
                                          <p:spTgt spid="76"/>
                                        </p:tgtEl>
                                      </p:cBhvr>
                                    </p:animEffect>
                                  </p:childTnLst>
                                </p:cTn>
                              </p:par>
                              <p:par>
                                <p:cTn id="81" presetID="10" presetClass="entr" presetSubtype="0" fill="hold" nodeType="with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fade">
                                      <p:cBhvr>
                                        <p:cTn id="83" dur="500"/>
                                        <p:tgtEl>
                                          <p:spTgt spid="78"/>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49"/>
                                        </p:tgtEl>
                                        <p:attrNameLst>
                                          <p:attrName>style.visibility</p:attrName>
                                        </p:attrNameLst>
                                      </p:cBhvr>
                                      <p:to>
                                        <p:strVal val="visible"/>
                                      </p:to>
                                    </p:set>
                                    <p:animEffect transition="in" filter="fade">
                                      <p:cBhvr>
                                        <p:cTn id="86" dur="500"/>
                                        <p:tgtEl>
                                          <p:spTgt spid="49"/>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39"/>
                                        </p:tgtEl>
                                        <p:attrNameLst>
                                          <p:attrName>style.visibility</p:attrName>
                                        </p:attrNameLst>
                                      </p:cBhvr>
                                      <p:to>
                                        <p:strVal val="visible"/>
                                      </p:to>
                                    </p:set>
                                    <p:animEffect transition="in" filter="fade">
                                      <p:cBhvr>
                                        <p:cTn id="91" dur="500"/>
                                        <p:tgtEl>
                                          <p:spTgt spid="39"/>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21"/>
                                        </p:tgtEl>
                                        <p:attrNameLst>
                                          <p:attrName>style.visibility</p:attrName>
                                        </p:attrNameLst>
                                      </p:cBhvr>
                                      <p:to>
                                        <p:strVal val="visible"/>
                                      </p:to>
                                    </p:set>
                                    <p:animEffect transition="in" filter="fade">
                                      <p:cBhvr>
                                        <p:cTn id="96" dur="500"/>
                                        <p:tgtEl>
                                          <p:spTgt spid="21"/>
                                        </p:tgtEl>
                                      </p:cBhvr>
                                    </p:animEffect>
                                  </p:childTnLst>
                                </p:cTn>
                              </p:par>
                              <p:par>
                                <p:cTn id="97" presetID="10" presetClass="entr" presetSubtype="0" fill="hold" nodeType="withEffect">
                                  <p:stCondLst>
                                    <p:cond delay="0"/>
                                  </p:stCondLst>
                                  <p:childTnLst>
                                    <p:set>
                                      <p:cBhvr>
                                        <p:cTn id="98" dur="1" fill="hold">
                                          <p:stCondLst>
                                            <p:cond delay="0"/>
                                          </p:stCondLst>
                                        </p:cTn>
                                        <p:tgtEl>
                                          <p:spTgt spid="46"/>
                                        </p:tgtEl>
                                        <p:attrNameLst>
                                          <p:attrName>style.visibility</p:attrName>
                                        </p:attrNameLst>
                                      </p:cBhvr>
                                      <p:to>
                                        <p:strVal val="visible"/>
                                      </p:to>
                                    </p:set>
                                    <p:animEffect transition="in" filter="fade">
                                      <p:cBhvr>
                                        <p:cTn id="99" dur="500"/>
                                        <p:tgtEl>
                                          <p:spTgt spid="46"/>
                                        </p:tgtEl>
                                      </p:cBhvr>
                                    </p:animEffect>
                                  </p:childTnLst>
                                </p:cTn>
                              </p:par>
                              <p:par>
                                <p:cTn id="100" presetID="10" presetClass="entr" presetSubtype="0" fill="hold" nodeType="withEffect">
                                  <p:stCondLst>
                                    <p:cond delay="0"/>
                                  </p:stCondLst>
                                  <p:childTnLst>
                                    <p:set>
                                      <p:cBhvr>
                                        <p:cTn id="101" dur="1" fill="hold">
                                          <p:stCondLst>
                                            <p:cond delay="0"/>
                                          </p:stCondLst>
                                        </p:cTn>
                                        <p:tgtEl>
                                          <p:spTgt spid="36"/>
                                        </p:tgtEl>
                                        <p:attrNameLst>
                                          <p:attrName>style.visibility</p:attrName>
                                        </p:attrNameLst>
                                      </p:cBhvr>
                                      <p:to>
                                        <p:strVal val="visible"/>
                                      </p:to>
                                    </p:set>
                                    <p:animEffect transition="in" filter="fade">
                                      <p:cBhvr>
                                        <p:cTn id="102" dur="500"/>
                                        <p:tgtEl>
                                          <p:spTgt spid="36"/>
                                        </p:tgtEl>
                                      </p:cBhvr>
                                    </p:animEffect>
                                  </p:childTnLst>
                                </p:cTn>
                              </p:par>
                              <p:par>
                                <p:cTn id="103" presetID="10" presetClass="entr" presetSubtype="0" fill="hold" nodeType="withEffect">
                                  <p:stCondLst>
                                    <p:cond delay="0"/>
                                  </p:stCondLst>
                                  <p:childTnLst>
                                    <p:set>
                                      <p:cBhvr>
                                        <p:cTn id="104" dur="1" fill="hold">
                                          <p:stCondLst>
                                            <p:cond delay="0"/>
                                          </p:stCondLst>
                                        </p:cTn>
                                        <p:tgtEl>
                                          <p:spTgt spid="25"/>
                                        </p:tgtEl>
                                        <p:attrNameLst>
                                          <p:attrName>style.visibility</p:attrName>
                                        </p:attrNameLst>
                                      </p:cBhvr>
                                      <p:to>
                                        <p:strVal val="visible"/>
                                      </p:to>
                                    </p:set>
                                    <p:animEffect transition="in" filter="fade">
                                      <p:cBhvr>
                                        <p:cTn id="105" dur="500"/>
                                        <p:tgtEl>
                                          <p:spTgt spid="25"/>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nodeType="clickEffect">
                                  <p:stCondLst>
                                    <p:cond delay="0"/>
                                  </p:stCondLst>
                                  <p:childTnLst>
                                    <p:set>
                                      <p:cBhvr>
                                        <p:cTn id="114" dur="1" fill="hold">
                                          <p:stCondLst>
                                            <p:cond delay="0"/>
                                          </p:stCondLst>
                                        </p:cTn>
                                        <p:tgtEl>
                                          <p:spTgt spid="17"/>
                                        </p:tgtEl>
                                        <p:attrNameLst>
                                          <p:attrName>style.visibility</p:attrName>
                                        </p:attrNameLst>
                                      </p:cBhvr>
                                      <p:to>
                                        <p:strVal val="visible"/>
                                      </p:to>
                                    </p:set>
                                    <p:animEffect transition="in" filter="fade">
                                      <p:cBhvr>
                                        <p:cTn id="115" dur="500"/>
                                        <p:tgtEl>
                                          <p:spTgt spid="17"/>
                                        </p:tgtEl>
                                      </p:cBhvr>
                                    </p:animEffect>
                                  </p:childTnLst>
                                </p:cTn>
                              </p:par>
                              <p:par>
                                <p:cTn id="116" presetID="10" presetClass="entr" presetSubtype="0" fill="hold" nodeType="withEffect">
                                  <p:stCondLst>
                                    <p:cond delay="0"/>
                                  </p:stCondLst>
                                  <p:childTnLst>
                                    <p:set>
                                      <p:cBhvr>
                                        <p:cTn id="117" dur="1" fill="hold">
                                          <p:stCondLst>
                                            <p:cond delay="0"/>
                                          </p:stCondLst>
                                        </p:cTn>
                                        <p:tgtEl>
                                          <p:spTgt spid="18"/>
                                        </p:tgtEl>
                                        <p:attrNameLst>
                                          <p:attrName>style.visibility</p:attrName>
                                        </p:attrNameLst>
                                      </p:cBhvr>
                                      <p:to>
                                        <p:strVal val="visible"/>
                                      </p:to>
                                    </p:set>
                                    <p:animEffect transition="in" filter="fade">
                                      <p:cBhvr>
                                        <p:cTn id="118" dur="500"/>
                                        <p:tgtEl>
                                          <p:spTgt spid="18"/>
                                        </p:tgtEl>
                                      </p:cBhvr>
                                    </p:animEffect>
                                  </p:childTnLst>
                                </p:cTn>
                              </p:par>
                              <p:par>
                                <p:cTn id="119" presetID="10" presetClass="entr" presetSubtype="0" fill="hold" grpId="0" nodeType="withEffect">
                                  <p:stCondLst>
                                    <p:cond delay="0"/>
                                  </p:stCondLst>
                                  <p:childTnLst>
                                    <p:set>
                                      <p:cBhvr>
                                        <p:cTn id="120" dur="1" fill="hold">
                                          <p:stCondLst>
                                            <p:cond delay="0"/>
                                          </p:stCondLst>
                                        </p:cTn>
                                        <p:tgtEl>
                                          <p:spTgt spid="24"/>
                                        </p:tgtEl>
                                        <p:attrNameLst>
                                          <p:attrName>style.visibility</p:attrName>
                                        </p:attrNameLst>
                                      </p:cBhvr>
                                      <p:to>
                                        <p:strVal val="visible"/>
                                      </p:to>
                                    </p:set>
                                    <p:animEffect transition="in" filter="fade">
                                      <p:cBhvr>
                                        <p:cTn id="121" dur="500"/>
                                        <p:tgtEl>
                                          <p:spTgt spid="24"/>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37"/>
                                        </p:tgtEl>
                                        <p:attrNameLst>
                                          <p:attrName>style.visibility</p:attrName>
                                        </p:attrNameLst>
                                      </p:cBhvr>
                                      <p:to>
                                        <p:strVal val="visible"/>
                                      </p:to>
                                    </p:set>
                                    <p:animEffect transition="in" filter="fade">
                                      <p:cBhvr>
                                        <p:cTn id="124" dur="500"/>
                                        <p:tgtEl>
                                          <p:spTgt spid="37"/>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500"/>
                                        <p:tgtEl>
                                          <p:spTgt spid="42"/>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4"/>
                                        </p:tgtEl>
                                        <p:attrNameLst>
                                          <p:attrName>style.visibility</p:attrName>
                                        </p:attrNameLst>
                                      </p:cBhvr>
                                      <p:to>
                                        <p:strVal val="visible"/>
                                      </p:to>
                                    </p:set>
                                    <p:animEffect transition="in" filter="fade">
                                      <p:cBhvr>
                                        <p:cTn id="130" dur="500"/>
                                        <p:tgtEl>
                                          <p:spTgt spid="44"/>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31"/>
                                        </p:tgtEl>
                                        <p:attrNameLst>
                                          <p:attrName>style.visibility</p:attrName>
                                        </p:attrNameLst>
                                      </p:cBhvr>
                                      <p:to>
                                        <p:strVal val="visible"/>
                                      </p:to>
                                    </p:set>
                                    <p:animEffect transition="in" filter="fade">
                                      <p:cBhvr>
                                        <p:cTn id="133" dur="500"/>
                                        <p:tgtEl>
                                          <p:spTgt spid="31"/>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40"/>
                                        </p:tgtEl>
                                        <p:attrNameLst>
                                          <p:attrName>style.visibility</p:attrName>
                                        </p:attrNameLst>
                                      </p:cBhvr>
                                      <p:to>
                                        <p:strVal val="visible"/>
                                      </p:to>
                                    </p:set>
                                    <p:animEffect transition="in" filter="fade">
                                      <p:cBhvr>
                                        <p:cTn id="136" dur="500"/>
                                        <p:tgtEl>
                                          <p:spTgt spid="40"/>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1"/>
                                        </p:tgtEl>
                                        <p:attrNameLst>
                                          <p:attrName>style.visibility</p:attrName>
                                        </p:attrNameLst>
                                      </p:cBhvr>
                                      <p:to>
                                        <p:strVal val="visible"/>
                                      </p:to>
                                    </p:set>
                                    <p:animEffect transition="in" filter="fade">
                                      <p:cBhvr>
                                        <p:cTn id="139" dur="500"/>
                                        <p:tgtEl>
                                          <p:spTgt spid="41"/>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43"/>
                                        </p:tgtEl>
                                        <p:attrNameLst>
                                          <p:attrName>style.visibility</p:attrName>
                                        </p:attrNameLst>
                                      </p:cBhvr>
                                      <p:to>
                                        <p:strVal val="visible"/>
                                      </p:to>
                                    </p:set>
                                    <p:animEffect transition="in" filter="fade">
                                      <p:cBhvr>
                                        <p:cTn id="142" dur="500"/>
                                        <p:tgtEl>
                                          <p:spTgt spid="43"/>
                                        </p:tgtEl>
                                      </p:cBhvr>
                                    </p:animEffect>
                                  </p:childTnLst>
                                </p:cTn>
                              </p:par>
                            </p:childTnLst>
                          </p:cTn>
                        </p:par>
                      </p:childTnLst>
                    </p:cTn>
                  </p:par>
                  <p:par>
                    <p:cTn id="143" fill="hold">
                      <p:stCondLst>
                        <p:cond delay="indefinite"/>
                      </p:stCondLst>
                      <p:childTnLst>
                        <p:par>
                          <p:cTn id="144" fill="hold">
                            <p:stCondLst>
                              <p:cond delay="0"/>
                            </p:stCondLst>
                            <p:childTnLst>
                              <p:par>
                                <p:cTn id="145" presetID="10" presetClass="entr" presetSubtype="0" fill="hold" grpId="0" nodeType="clickEffect">
                                  <p:stCondLst>
                                    <p:cond delay="0"/>
                                  </p:stCondLst>
                                  <p:childTnLst>
                                    <p:set>
                                      <p:cBhvr>
                                        <p:cTn id="146" dur="1" fill="hold">
                                          <p:stCondLst>
                                            <p:cond delay="0"/>
                                          </p:stCondLst>
                                        </p:cTn>
                                        <p:tgtEl>
                                          <p:spTgt spid="5"/>
                                        </p:tgtEl>
                                        <p:attrNameLst>
                                          <p:attrName>style.visibility</p:attrName>
                                        </p:attrNameLst>
                                      </p:cBhvr>
                                      <p:to>
                                        <p:strVal val="visible"/>
                                      </p:to>
                                    </p:set>
                                    <p:animEffect transition="in" filter="fade">
                                      <p:cBhvr>
                                        <p:cTn id="147" dur="500"/>
                                        <p:tgtEl>
                                          <p:spTgt spid="5"/>
                                        </p:tgtEl>
                                      </p:cBhvr>
                                    </p:animEffect>
                                  </p:childTnLst>
                                </p:cTn>
                              </p:par>
                              <p:par>
                                <p:cTn id="148" presetID="10" presetClass="entr" presetSubtype="0" fill="hold" nodeType="withEffect">
                                  <p:stCondLst>
                                    <p:cond delay="0"/>
                                  </p:stCondLst>
                                  <p:childTnLst>
                                    <p:set>
                                      <p:cBhvr>
                                        <p:cTn id="149" dur="1" fill="hold">
                                          <p:stCondLst>
                                            <p:cond delay="0"/>
                                          </p:stCondLst>
                                        </p:cTn>
                                        <p:tgtEl>
                                          <p:spTgt spid="30"/>
                                        </p:tgtEl>
                                        <p:attrNameLst>
                                          <p:attrName>style.visibility</p:attrName>
                                        </p:attrNameLst>
                                      </p:cBhvr>
                                      <p:to>
                                        <p:strVal val="visible"/>
                                      </p:to>
                                    </p:set>
                                    <p:animEffect transition="in" filter="fade">
                                      <p:cBhvr>
                                        <p:cTn id="150"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7" grpId="0"/>
      <p:bldP spid="40" grpId="0" animBg="1"/>
      <p:bldP spid="41" grpId="0" animBg="1"/>
      <p:bldP spid="42" grpId="0"/>
      <p:bldP spid="43" grpId="0"/>
      <p:bldP spid="44" grpId="0" animBg="1"/>
      <p:bldP spid="31" grpId="0"/>
      <p:bldP spid="5" grpId="0"/>
      <p:bldP spid="49" grpId="0"/>
      <p:bldP spid="39" grpId="0" animBg="1"/>
      <p:bldP spid="45" grpId="0" animBg="1"/>
      <p:bldP spid="50" grpId="0" animBg="1"/>
      <p:bldP spid="50" grpId="1" animBg="1"/>
      <p:bldP spid="69" grpId="0" animBg="1"/>
      <p:bldP spid="69" grpId="1" animBg="1"/>
      <p:bldP spid="70" grpId="0" animBg="1"/>
      <p:bldP spid="70" grpId="1" animBg="1"/>
      <p:bldP spid="75" grpId="0"/>
      <p:bldP spid="75" grpId="1"/>
      <p:bldP spid="76" grpId="0"/>
      <p:bldP spid="77" grpId="0"/>
      <p:bldP spid="38" grpId="0" animBg="1"/>
      <p:bldP spid="47" grpId="0" animBg="1"/>
      <p:bldP spid="53" grpId="0"/>
      <p:bldP spid="54"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Text Box 4"/>
          <p:cNvSpPr txBox="1">
            <a:spLocks noChangeArrowheads="1"/>
          </p:cNvSpPr>
          <p:nvPr/>
        </p:nvSpPr>
        <p:spPr bwMode="auto">
          <a:xfrm>
            <a:off x="5332606" y="645278"/>
            <a:ext cx="3731004" cy="1169551"/>
          </a:xfrm>
          <a:prstGeom prst="rect">
            <a:avLst/>
          </a:prstGeom>
          <a:noFill/>
          <a:ln w="9525">
            <a:noFill/>
            <a:miter lim="800000"/>
            <a:headEnd/>
            <a:tailEnd/>
          </a:ln>
          <a:effectLst/>
        </p:spPr>
        <p:txBody>
          <a:bodyPr wrap="square">
            <a:spAutoFit/>
          </a:bodyPr>
          <a:lstStyle/>
          <a:p>
            <a:pPr algn="just"/>
            <a:r>
              <a:rPr lang="en-US" sz="1400" dirty="0" smtClean="0"/>
              <a:t>In order </a:t>
            </a:r>
            <a:r>
              <a:rPr lang="en-US" sz="1400" b="1" dirty="0" smtClean="0"/>
              <a:t>to increase the capture efficiency </a:t>
            </a:r>
            <a:r>
              <a:rPr lang="en-US" sz="1400" dirty="0" smtClean="0"/>
              <a:t>of a traveling wave section, </a:t>
            </a:r>
            <a:r>
              <a:rPr lang="en-US" sz="1400" b="1" dirty="0" smtClean="0"/>
              <a:t>pre-</a:t>
            </a:r>
            <a:r>
              <a:rPr lang="en-US" sz="1400" b="1" dirty="0" err="1" smtClean="0"/>
              <a:t>bunchers</a:t>
            </a:r>
            <a:r>
              <a:rPr lang="en-US" sz="1400" dirty="0" smtClean="0"/>
              <a:t> are often used. They are SW cavities aimed at </a:t>
            </a:r>
            <a:r>
              <a:rPr lang="en-US" sz="1400" b="1" dirty="0" smtClean="0"/>
              <a:t>pre-forming particle bunches gathering particles continuously emitted by a source.</a:t>
            </a:r>
            <a:endParaRPr lang="en-US" sz="1400" b="1" dirty="0"/>
          </a:p>
        </p:txBody>
      </p:sp>
      <p:grpSp>
        <p:nvGrpSpPr>
          <p:cNvPr id="3" name="Group 23"/>
          <p:cNvGrpSpPr>
            <a:grpSpLocks/>
          </p:cNvGrpSpPr>
          <p:nvPr/>
        </p:nvGrpSpPr>
        <p:grpSpPr bwMode="auto">
          <a:xfrm>
            <a:off x="616694" y="3203893"/>
            <a:ext cx="1447801" cy="1104901"/>
            <a:chOff x="1486" y="3564"/>
            <a:chExt cx="912" cy="696"/>
          </a:xfrm>
        </p:grpSpPr>
        <p:sp>
          <p:nvSpPr>
            <p:cNvPr id="13336" name="Rectangle 24"/>
            <p:cNvSpPr>
              <a:spLocks noChangeArrowheads="1"/>
            </p:cNvSpPr>
            <p:nvPr/>
          </p:nvSpPr>
          <p:spPr bwMode="auto">
            <a:xfrm>
              <a:off x="1486" y="3564"/>
              <a:ext cx="912" cy="696"/>
            </a:xfrm>
            <a:prstGeom prst="rect">
              <a:avLst/>
            </a:prstGeom>
            <a:noFill/>
            <a:ln w="19050">
              <a:solidFill>
                <a:srgbClr val="000000"/>
              </a:solidFill>
              <a:miter lim="800000"/>
              <a:headEnd/>
              <a:tailEnd/>
            </a:ln>
          </p:spPr>
          <p:txBody>
            <a:bodyPr/>
            <a:lstStyle/>
            <a:p>
              <a:endParaRPr lang="en-US"/>
            </a:p>
          </p:txBody>
        </p:sp>
        <p:sp>
          <p:nvSpPr>
            <p:cNvPr id="13337" name="Freeform 25"/>
            <p:cNvSpPr>
              <a:spLocks/>
            </p:cNvSpPr>
            <p:nvPr/>
          </p:nvSpPr>
          <p:spPr bwMode="auto">
            <a:xfrm>
              <a:off x="1924" y="3616"/>
              <a:ext cx="34" cy="44"/>
            </a:xfrm>
            <a:custGeom>
              <a:avLst/>
              <a:gdLst/>
              <a:ahLst/>
              <a:cxnLst>
                <a:cxn ang="0">
                  <a:pos x="18" y="0"/>
                </a:cxn>
                <a:cxn ang="0">
                  <a:pos x="34" y="44"/>
                </a:cxn>
                <a:cxn ang="0">
                  <a:pos x="18" y="22"/>
                </a:cxn>
                <a:cxn ang="0">
                  <a:pos x="0" y="44"/>
                </a:cxn>
                <a:cxn ang="0">
                  <a:pos x="18" y="0"/>
                </a:cxn>
              </a:cxnLst>
              <a:rect l="0" t="0" r="r" b="b"/>
              <a:pathLst>
                <a:path w="34" h="44">
                  <a:moveTo>
                    <a:pt x="18" y="0"/>
                  </a:moveTo>
                  <a:lnTo>
                    <a:pt x="34" y="44"/>
                  </a:lnTo>
                  <a:lnTo>
                    <a:pt x="18" y="22"/>
                  </a:lnTo>
                  <a:lnTo>
                    <a:pt x="0" y="44"/>
                  </a:lnTo>
                  <a:lnTo>
                    <a:pt x="18" y="0"/>
                  </a:lnTo>
                  <a:close/>
                </a:path>
              </a:pathLst>
            </a:custGeom>
            <a:solidFill>
              <a:srgbClr val="000000"/>
            </a:solidFill>
            <a:ln w="9525">
              <a:noFill/>
              <a:round/>
              <a:headEnd/>
              <a:tailEnd/>
            </a:ln>
          </p:spPr>
          <p:txBody>
            <a:bodyPr/>
            <a:lstStyle/>
            <a:p>
              <a:endParaRPr lang="en-US"/>
            </a:p>
          </p:txBody>
        </p:sp>
        <p:sp>
          <p:nvSpPr>
            <p:cNvPr id="13338" name="Line 26"/>
            <p:cNvSpPr>
              <a:spLocks noChangeShapeType="1"/>
            </p:cNvSpPr>
            <p:nvPr/>
          </p:nvSpPr>
          <p:spPr bwMode="auto">
            <a:xfrm>
              <a:off x="1942" y="3638"/>
              <a:ext cx="1" cy="518"/>
            </a:xfrm>
            <a:prstGeom prst="line">
              <a:avLst/>
            </a:prstGeom>
            <a:noFill/>
            <a:ln w="6350">
              <a:solidFill>
                <a:srgbClr val="000000"/>
              </a:solidFill>
              <a:round/>
              <a:headEnd/>
              <a:tailEnd/>
            </a:ln>
          </p:spPr>
          <p:txBody>
            <a:bodyPr/>
            <a:lstStyle/>
            <a:p>
              <a:endParaRPr lang="en-US"/>
            </a:p>
          </p:txBody>
        </p:sp>
        <p:sp>
          <p:nvSpPr>
            <p:cNvPr id="13339" name="Freeform 27"/>
            <p:cNvSpPr>
              <a:spLocks/>
            </p:cNvSpPr>
            <p:nvPr/>
          </p:nvSpPr>
          <p:spPr bwMode="auto">
            <a:xfrm>
              <a:off x="2294" y="4116"/>
              <a:ext cx="46" cy="34"/>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340" name="Line 28"/>
            <p:cNvSpPr>
              <a:spLocks noChangeShapeType="1"/>
            </p:cNvSpPr>
            <p:nvPr/>
          </p:nvSpPr>
          <p:spPr bwMode="auto">
            <a:xfrm flipH="1">
              <a:off x="1550" y="4134"/>
              <a:ext cx="768" cy="1"/>
            </a:xfrm>
            <a:prstGeom prst="line">
              <a:avLst/>
            </a:prstGeom>
            <a:noFill/>
            <a:ln w="6350">
              <a:solidFill>
                <a:srgbClr val="000000"/>
              </a:solidFill>
              <a:round/>
              <a:headEnd/>
              <a:tailEnd/>
            </a:ln>
          </p:spPr>
          <p:txBody>
            <a:bodyPr/>
            <a:lstStyle/>
            <a:p>
              <a:endParaRPr lang="en-US"/>
            </a:p>
          </p:txBody>
        </p:sp>
        <p:sp>
          <p:nvSpPr>
            <p:cNvPr id="13341" name="Rectangle 29"/>
            <p:cNvSpPr>
              <a:spLocks noChangeArrowheads="1"/>
            </p:cNvSpPr>
            <p:nvPr/>
          </p:nvSpPr>
          <p:spPr bwMode="auto">
            <a:xfrm>
              <a:off x="1864" y="3576"/>
              <a:ext cx="37" cy="136"/>
            </a:xfrm>
            <a:prstGeom prst="rect">
              <a:avLst/>
            </a:prstGeom>
            <a:noFill/>
            <a:ln w="9525">
              <a:noFill/>
              <a:miter lim="800000"/>
              <a:headEnd/>
              <a:tailEnd/>
            </a:ln>
          </p:spPr>
          <p:txBody>
            <a:bodyPr wrap="none" lIns="0" tIns="0" rIns="0" bIns="0">
              <a:spAutoFit/>
            </a:bodyPr>
            <a:lstStyle/>
            <a:p>
              <a:pPr eaLnBrk="0" hangingPunct="0"/>
              <a:r>
                <a:rPr lang="en-US" sz="1400" smtClean="0">
                  <a:solidFill>
                    <a:srgbClr val="000000"/>
                  </a:solidFill>
                  <a:latin typeface="Times New Roman" pitchFamily="18" charset="0"/>
                </a:rPr>
                <a:t>I</a:t>
              </a:r>
              <a:endParaRPr lang="en-US" sz="2400">
                <a:latin typeface="Times" charset="0"/>
              </a:endParaRPr>
            </a:p>
          </p:txBody>
        </p:sp>
        <p:sp>
          <p:nvSpPr>
            <p:cNvPr id="13342" name="Rectangle 30"/>
            <p:cNvSpPr>
              <a:spLocks noChangeArrowheads="1"/>
            </p:cNvSpPr>
            <p:nvPr/>
          </p:nvSpPr>
          <p:spPr bwMode="auto">
            <a:xfrm>
              <a:off x="2276" y="4116"/>
              <a:ext cx="31" cy="136"/>
            </a:xfrm>
            <a:prstGeom prst="rect">
              <a:avLst/>
            </a:prstGeom>
            <a:noFill/>
            <a:ln w="9525">
              <a:noFill/>
              <a:miter lim="800000"/>
              <a:headEnd/>
              <a:tailEnd/>
            </a:ln>
          </p:spPr>
          <p:txBody>
            <a:bodyPr wrap="none" lIns="0" tIns="0" rIns="0" bIns="0">
              <a:spAutoFit/>
            </a:bodyPr>
            <a:lstStyle/>
            <a:p>
              <a:pPr eaLnBrk="0" hangingPunct="0"/>
              <a:r>
                <a:rPr lang="en-US" sz="1400" smtClean="0">
                  <a:solidFill>
                    <a:srgbClr val="000000"/>
                  </a:solidFill>
                  <a:latin typeface="Times New Roman" pitchFamily="18" charset="0"/>
                </a:rPr>
                <a:t>t</a:t>
              </a:r>
              <a:endParaRPr lang="en-US" sz="2400">
                <a:latin typeface="Times" charset="0"/>
              </a:endParaRPr>
            </a:p>
          </p:txBody>
        </p:sp>
        <p:sp>
          <p:nvSpPr>
            <p:cNvPr id="13343" name="Line 31"/>
            <p:cNvSpPr>
              <a:spLocks noChangeShapeType="1"/>
            </p:cNvSpPr>
            <p:nvPr/>
          </p:nvSpPr>
          <p:spPr bwMode="auto">
            <a:xfrm>
              <a:off x="1562" y="3792"/>
              <a:ext cx="776" cy="1"/>
            </a:xfrm>
            <a:prstGeom prst="line">
              <a:avLst/>
            </a:prstGeom>
            <a:noFill/>
            <a:ln w="19050">
              <a:solidFill>
                <a:srgbClr val="000000"/>
              </a:solidFill>
              <a:round/>
              <a:headEnd/>
              <a:tailEnd/>
            </a:ln>
          </p:spPr>
          <p:txBody>
            <a:bodyPr/>
            <a:lstStyle/>
            <a:p>
              <a:endParaRPr lang="en-US"/>
            </a:p>
          </p:txBody>
        </p:sp>
      </p:grpSp>
      <p:grpSp>
        <p:nvGrpSpPr>
          <p:cNvPr id="4" name="Group 32"/>
          <p:cNvGrpSpPr>
            <a:grpSpLocks/>
          </p:cNvGrpSpPr>
          <p:nvPr/>
        </p:nvGrpSpPr>
        <p:grpSpPr bwMode="auto">
          <a:xfrm>
            <a:off x="5279371" y="3540444"/>
            <a:ext cx="1447801" cy="1112838"/>
            <a:chOff x="2766" y="3558"/>
            <a:chExt cx="912" cy="701"/>
          </a:xfrm>
        </p:grpSpPr>
        <p:sp>
          <p:nvSpPr>
            <p:cNvPr id="13345" name="Freeform 33"/>
            <p:cNvSpPr>
              <a:spLocks/>
            </p:cNvSpPr>
            <p:nvPr/>
          </p:nvSpPr>
          <p:spPr bwMode="auto">
            <a:xfrm>
              <a:off x="3202" y="3600"/>
              <a:ext cx="32" cy="44"/>
            </a:xfrm>
            <a:custGeom>
              <a:avLst/>
              <a:gdLst/>
              <a:ahLst/>
              <a:cxnLst>
                <a:cxn ang="0">
                  <a:pos x="16" y="0"/>
                </a:cxn>
                <a:cxn ang="0">
                  <a:pos x="32" y="44"/>
                </a:cxn>
                <a:cxn ang="0">
                  <a:pos x="16" y="22"/>
                </a:cxn>
                <a:cxn ang="0">
                  <a:pos x="0" y="44"/>
                </a:cxn>
                <a:cxn ang="0">
                  <a:pos x="16" y="0"/>
                </a:cxn>
              </a:cxnLst>
              <a:rect l="0" t="0" r="r" b="b"/>
              <a:pathLst>
                <a:path w="32" h="44">
                  <a:moveTo>
                    <a:pt x="16" y="0"/>
                  </a:moveTo>
                  <a:lnTo>
                    <a:pt x="32" y="44"/>
                  </a:lnTo>
                  <a:lnTo>
                    <a:pt x="16" y="22"/>
                  </a:lnTo>
                  <a:lnTo>
                    <a:pt x="0" y="44"/>
                  </a:lnTo>
                  <a:lnTo>
                    <a:pt x="16" y="0"/>
                  </a:lnTo>
                  <a:close/>
                </a:path>
              </a:pathLst>
            </a:custGeom>
            <a:solidFill>
              <a:srgbClr val="000000"/>
            </a:solidFill>
            <a:ln w="9525">
              <a:noFill/>
              <a:round/>
              <a:headEnd/>
              <a:tailEnd/>
            </a:ln>
          </p:spPr>
          <p:txBody>
            <a:bodyPr/>
            <a:lstStyle/>
            <a:p>
              <a:endParaRPr lang="en-US"/>
            </a:p>
          </p:txBody>
        </p:sp>
        <p:sp>
          <p:nvSpPr>
            <p:cNvPr id="13346" name="Line 34"/>
            <p:cNvSpPr>
              <a:spLocks noChangeShapeType="1"/>
            </p:cNvSpPr>
            <p:nvPr/>
          </p:nvSpPr>
          <p:spPr bwMode="auto">
            <a:xfrm>
              <a:off x="3218" y="3622"/>
              <a:ext cx="1" cy="576"/>
            </a:xfrm>
            <a:prstGeom prst="line">
              <a:avLst/>
            </a:prstGeom>
            <a:noFill/>
            <a:ln w="6350">
              <a:solidFill>
                <a:srgbClr val="000000"/>
              </a:solidFill>
              <a:round/>
              <a:headEnd/>
              <a:tailEnd/>
            </a:ln>
          </p:spPr>
          <p:txBody>
            <a:bodyPr/>
            <a:lstStyle/>
            <a:p>
              <a:endParaRPr lang="en-US"/>
            </a:p>
          </p:txBody>
        </p:sp>
        <p:sp>
          <p:nvSpPr>
            <p:cNvPr id="13347" name="Rectangle 35"/>
            <p:cNvSpPr>
              <a:spLocks noChangeArrowheads="1"/>
            </p:cNvSpPr>
            <p:nvPr/>
          </p:nvSpPr>
          <p:spPr bwMode="auto">
            <a:xfrm>
              <a:off x="3144" y="3560"/>
              <a:ext cx="37" cy="136"/>
            </a:xfrm>
            <a:prstGeom prst="rect">
              <a:avLst/>
            </a:prstGeom>
            <a:noFill/>
            <a:ln w="9525">
              <a:noFill/>
              <a:miter lim="800000"/>
              <a:headEnd/>
              <a:tailEnd/>
            </a:ln>
          </p:spPr>
          <p:txBody>
            <a:bodyPr wrap="none" lIns="0" tIns="0" rIns="0" bIns="0">
              <a:spAutoFit/>
            </a:bodyPr>
            <a:lstStyle/>
            <a:p>
              <a:pPr eaLnBrk="0" hangingPunct="0"/>
              <a:r>
                <a:rPr lang="en-US" sz="1400" smtClean="0">
                  <a:solidFill>
                    <a:srgbClr val="000000"/>
                  </a:solidFill>
                  <a:latin typeface="Times New Roman" pitchFamily="18" charset="0"/>
                </a:rPr>
                <a:t>I</a:t>
              </a:r>
              <a:endParaRPr lang="en-US" sz="2400">
                <a:latin typeface="Times" charset="0"/>
              </a:endParaRPr>
            </a:p>
          </p:txBody>
        </p:sp>
        <p:sp>
          <p:nvSpPr>
            <p:cNvPr id="13348" name="Rectangle 36"/>
            <p:cNvSpPr>
              <a:spLocks noChangeArrowheads="1"/>
            </p:cNvSpPr>
            <p:nvPr/>
          </p:nvSpPr>
          <p:spPr bwMode="auto">
            <a:xfrm>
              <a:off x="3556" y="4100"/>
              <a:ext cx="31" cy="136"/>
            </a:xfrm>
            <a:prstGeom prst="rect">
              <a:avLst/>
            </a:prstGeom>
            <a:noFill/>
            <a:ln w="9525">
              <a:noFill/>
              <a:miter lim="800000"/>
              <a:headEnd/>
              <a:tailEnd/>
            </a:ln>
          </p:spPr>
          <p:txBody>
            <a:bodyPr wrap="none" lIns="0" tIns="0" rIns="0" bIns="0">
              <a:spAutoFit/>
            </a:bodyPr>
            <a:lstStyle/>
            <a:p>
              <a:pPr eaLnBrk="0" hangingPunct="0"/>
              <a:r>
                <a:rPr lang="en-US" sz="1400" smtClean="0">
                  <a:solidFill>
                    <a:srgbClr val="000000"/>
                  </a:solidFill>
                  <a:latin typeface="Times New Roman" pitchFamily="18" charset="0"/>
                </a:rPr>
                <a:t>t</a:t>
              </a:r>
              <a:endParaRPr lang="en-US" sz="2400">
                <a:latin typeface="Times" charset="0"/>
              </a:endParaRPr>
            </a:p>
          </p:txBody>
        </p:sp>
        <p:grpSp>
          <p:nvGrpSpPr>
            <p:cNvPr id="5" name="Group 37"/>
            <p:cNvGrpSpPr>
              <a:grpSpLocks/>
            </p:cNvGrpSpPr>
            <p:nvPr/>
          </p:nvGrpSpPr>
          <p:grpSpPr bwMode="auto">
            <a:xfrm>
              <a:off x="2908" y="3792"/>
              <a:ext cx="618" cy="272"/>
              <a:chOff x="2908" y="3792"/>
              <a:chExt cx="618" cy="272"/>
            </a:xfrm>
          </p:grpSpPr>
          <p:grpSp>
            <p:nvGrpSpPr>
              <p:cNvPr id="6" name="Group 38"/>
              <p:cNvGrpSpPr>
                <a:grpSpLocks/>
              </p:cNvGrpSpPr>
              <p:nvPr/>
            </p:nvGrpSpPr>
            <p:grpSpPr bwMode="auto">
              <a:xfrm>
                <a:off x="3114" y="3792"/>
                <a:ext cx="206" cy="272"/>
                <a:chOff x="3114" y="3792"/>
                <a:chExt cx="206" cy="272"/>
              </a:xfrm>
            </p:grpSpPr>
            <p:grpSp>
              <p:nvGrpSpPr>
                <p:cNvPr id="7" name="Group 39"/>
                <p:cNvGrpSpPr>
                  <a:grpSpLocks/>
                </p:cNvGrpSpPr>
                <p:nvPr/>
              </p:nvGrpSpPr>
              <p:grpSpPr bwMode="auto">
                <a:xfrm>
                  <a:off x="3216" y="3792"/>
                  <a:ext cx="104" cy="272"/>
                  <a:chOff x="3216" y="3792"/>
                  <a:chExt cx="104" cy="272"/>
                </a:xfrm>
              </p:grpSpPr>
              <p:sp>
                <p:nvSpPr>
                  <p:cNvPr id="13352" name="Arc 40"/>
                  <p:cNvSpPr>
                    <a:spLocks/>
                  </p:cNvSpPr>
                  <p:nvPr/>
                </p:nvSpPr>
                <p:spPr bwMode="auto">
                  <a:xfrm>
                    <a:off x="3216"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53" name="Arc 41"/>
                  <p:cNvSpPr>
                    <a:spLocks/>
                  </p:cNvSpPr>
                  <p:nvPr/>
                </p:nvSpPr>
                <p:spPr bwMode="auto">
                  <a:xfrm>
                    <a:off x="3259"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8" name="Group 42"/>
                <p:cNvGrpSpPr>
                  <a:grpSpLocks/>
                </p:cNvGrpSpPr>
                <p:nvPr/>
              </p:nvGrpSpPr>
              <p:grpSpPr bwMode="auto">
                <a:xfrm>
                  <a:off x="3114" y="3792"/>
                  <a:ext cx="104" cy="272"/>
                  <a:chOff x="3114" y="3792"/>
                  <a:chExt cx="104" cy="272"/>
                </a:xfrm>
              </p:grpSpPr>
              <p:sp>
                <p:nvSpPr>
                  <p:cNvPr id="13355" name="Arc 43"/>
                  <p:cNvSpPr>
                    <a:spLocks/>
                  </p:cNvSpPr>
                  <p:nvPr/>
                </p:nvSpPr>
                <p:spPr bwMode="auto">
                  <a:xfrm>
                    <a:off x="3174"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56" name="Arc 44"/>
                  <p:cNvSpPr>
                    <a:spLocks/>
                  </p:cNvSpPr>
                  <p:nvPr/>
                </p:nvSpPr>
                <p:spPr bwMode="auto">
                  <a:xfrm>
                    <a:off x="3114"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9" name="Group 45"/>
              <p:cNvGrpSpPr>
                <a:grpSpLocks/>
              </p:cNvGrpSpPr>
              <p:nvPr/>
            </p:nvGrpSpPr>
            <p:grpSpPr bwMode="auto">
              <a:xfrm>
                <a:off x="3320" y="3792"/>
                <a:ext cx="206" cy="272"/>
                <a:chOff x="3320" y="3792"/>
                <a:chExt cx="206" cy="272"/>
              </a:xfrm>
            </p:grpSpPr>
            <p:grpSp>
              <p:nvGrpSpPr>
                <p:cNvPr id="10" name="Group 46"/>
                <p:cNvGrpSpPr>
                  <a:grpSpLocks/>
                </p:cNvGrpSpPr>
                <p:nvPr/>
              </p:nvGrpSpPr>
              <p:grpSpPr bwMode="auto">
                <a:xfrm>
                  <a:off x="3422" y="3792"/>
                  <a:ext cx="104" cy="272"/>
                  <a:chOff x="3422" y="3792"/>
                  <a:chExt cx="104" cy="272"/>
                </a:xfrm>
              </p:grpSpPr>
              <p:sp>
                <p:nvSpPr>
                  <p:cNvPr id="13359" name="Arc 47"/>
                  <p:cNvSpPr>
                    <a:spLocks/>
                  </p:cNvSpPr>
                  <p:nvPr/>
                </p:nvSpPr>
                <p:spPr bwMode="auto">
                  <a:xfrm>
                    <a:off x="3422"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60" name="Arc 48"/>
                  <p:cNvSpPr>
                    <a:spLocks/>
                  </p:cNvSpPr>
                  <p:nvPr/>
                </p:nvSpPr>
                <p:spPr bwMode="auto">
                  <a:xfrm>
                    <a:off x="3465"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11" name="Group 49"/>
                <p:cNvGrpSpPr>
                  <a:grpSpLocks/>
                </p:cNvGrpSpPr>
                <p:nvPr/>
              </p:nvGrpSpPr>
              <p:grpSpPr bwMode="auto">
                <a:xfrm>
                  <a:off x="3320" y="3792"/>
                  <a:ext cx="104" cy="272"/>
                  <a:chOff x="3320" y="3792"/>
                  <a:chExt cx="104" cy="272"/>
                </a:xfrm>
              </p:grpSpPr>
              <p:sp>
                <p:nvSpPr>
                  <p:cNvPr id="13362" name="Arc 50"/>
                  <p:cNvSpPr>
                    <a:spLocks/>
                  </p:cNvSpPr>
                  <p:nvPr/>
                </p:nvSpPr>
                <p:spPr bwMode="auto">
                  <a:xfrm>
                    <a:off x="3380"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63" name="Arc 51"/>
                  <p:cNvSpPr>
                    <a:spLocks/>
                  </p:cNvSpPr>
                  <p:nvPr/>
                </p:nvSpPr>
                <p:spPr bwMode="auto">
                  <a:xfrm>
                    <a:off x="3320"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12" name="Group 52"/>
              <p:cNvGrpSpPr>
                <a:grpSpLocks/>
              </p:cNvGrpSpPr>
              <p:nvPr/>
            </p:nvGrpSpPr>
            <p:grpSpPr bwMode="auto">
              <a:xfrm>
                <a:off x="2908" y="3792"/>
                <a:ext cx="206" cy="272"/>
                <a:chOff x="2908" y="3792"/>
                <a:chExt cx="206" cy="272"/>
              </a:xfrm>
            </p:grpSpPr>
            <p:grpSp>
              <p:nvGrpSpPr>
                <p:cNvPr id="13" name="Group 53"/>
                <p:cNvGrpSpPr>
                  <a:grpSpLocks/>
                </p:cNvGrpSpPr>
                <p:nvPr/>
              </p:nvGrpSpPr>
              <p:grpSpPr bwMode="auto">
                <a:xfrm>
                  <a:off x="3010" y="3792"/>
                  <a:ext cx="104" cy="272"/>
                  <a:chOff x="3010" y="3792"/>
                  <a:chExt cx="104" cy="272"/>
                </a:xfrm>
              </p:grpSpPr>
              <p:sp>
                <p:nvSpPr>
                  <p:cNvPr id="13366" name="Arc 54"/>
                  <p:cNvSpPr>
                    <a:spLocks/>
                  </p:cNvSpPr>
                  <p:nvPr/>
                </p:nvSpPr>
                <p:spPr bwMode="auto">
                  <a:xfrm>
                    <a:off x="3010" y="3802"/>
                    <a:ext cx="44" cy="262"/>
                  </a:xfrm>
                  <a:custGeom>
                    <a:avLst/>
                    <a:gdLst>
                      <a:gd name="G0" fmla="+- 0 0 0"/>
                      <a:gd name="G1" fmla="+- 21600 0 0"/>
                      <a:gd name="G2" fmla="+- 21600 0 0"/>
                      <a:gd name="T0" fmla="*/ 0 w 18205"/>
                      <a:gd name="T1" fmla="*/ 0 h 21600"/>
                      <a:gd name="T2" fmla="*/ 18205 w 18205"/>
                      <a:gd name="T3" fmla="*/ 9975 h 21600"/>
                      <a:gd name="T4" fmla="*/ 0 w 18205"/>
                      <a:gd name="T5" fmla="*/ 21600 h 21600"/>
                    </a:gdLst>
                    <a:ahLst/>
                    <a:cxnLst>
                      <a:cxn ang="0">
                        <a:pos x="T0" y="T1"/>
                      </a:cxn>
                      <a:cxn ang="0">
                        <a:pos x="T2" y="T3"/>
                      </a:cxn>
                      <a:cxn ang="0">
                        <a:pos x="T4" y="T5"/>
                      </a:cxn>
                    </a:cxnLst>
                    <a:rect l="0" t="0" r="r" b="b"/>
                    <a:pathLst>
                      <a:path w="18205" h="21600" fill="none" extrusionOk="0">
                        <a:moveTo>
                          <a:pt x="-1" y="0"/>
                        </a:moveTo>
                        <a:cubicBezTo>
                          <a:pt x="7373" y="0"/>
                          <a:pt x="14236" y="3760"/>
                          <a:pt x="18204" y="9975"/>
                        </a:cubicBezTo>
                      </a:path>
                      <a:path w="18205" h="21600" stroke="0" extrusionOk="0">
                        <a:moveTo>
                          <a:pt x="-1" y="0"/>
                        </a:moveTo>
                        <a:cubicBezTo>
                          <a:pt x="7373" y="0"/>
                          <a:pt x="14236" y="3760"/>
                          <a:pt x="18204" y="9975"/>
                        </a:cubicBezTo>
                        <a:lnTo>
                          <a:pt x="0" y="21600"/>
                        </a:lnTo>
                        <a:close/>
                      </a:path>
                    </a:pathLst>
                  </a:custGeom>
                  <a:noFill/>
                  <a:ln w="12700">
                    <a:solidFill>
                      <a:srgbClr val="000000"/>
                    </a:solidFill>
                    <a:round/>
                    <a:headEnd/>
                    <a:tailEnd/>
                  </a:ln>
                </p:spPr>
                <p:txBody>
                  <a:bodyPr/>
                  <a:lstStyle/>
                  <a:p>
                    <a:endParaRPr lang="en-US"/>
                  </a:p>
                </p:txBody>
              </p:sp>
              <p:sp>
                <p:nvSpPr>
                  <p:cNvPr id="13367" name="Arc 55"/>
                  <p:cNvSpPr>
                    <a:spLocks/>
                  </p:cNvSpPr>
                  <p:nvPr/>
                </p:nvSpPr>
                <p:spPr bwMode="auto">
                  <a:xfrm>
                    <a:off x="3053" y="3792"/>
                    <a:ext cx="61" cy="272"/>
                  </a:xfrm>
                  <a:custGeom>
                    <a:avLst/>
                    <a:gdLst>
                      <a:gd name="G0" fmla="+- 19320 0 0"/>
                      <a:gd name="G1" fmla="+- 0 0 0"/>
                      <a:gd name="G2" fmla="+- 21600 0 0"/>
                      <a:gd name="T0" fmla="*/ 19320 w 19320"/>
                      <a:gd name="T1" fmla="*/ 21600 h 21600"/>
                      <a:gd name="T2" fmla="*/ 0 w 19320"/>
                      <a:gd name="T3" fmla="*/ 9660 h 21600"/>
                      <a:gd name="T4" fmla="*/ 19320 w 19320"/>
                      <a:gd name="T5" fmla="*/ 0 h 21600"/>
                    </a:gdLst>
                    <a:ahLst/>
                    <a:cxnLst>
                      <a:cxn ang="0">
                        <a:pos x="T0" y="T1"/>
                      </a:cxn>
                      <a:cxn ang="0">
                        <a:pos x="T2" y="T3"/>
                      </a:cxn>
                      <a:cxn ang="0">
                        <a:pos x="T4" y="T5"/>
                      </a:cxn>
                    </a:cxnLst>
                    <a:rect l="0" t="0" r="r" b="b"/>
                    <a:pathLst>
                      <a:path w="19320" h="21600" fill="none" extrusionOk="0">
                        <a:moveTo>
                          <a:pt x="19320" y="21600"/>
                        </a:moveTo>
                        <a:cubicBezTo>
                          <a:pt x="11138" y="21600"/>
                          <a:pt x="3659" y="16977"/>
                          <a:pt x="0" y="9659"/>
                        </a:cubicBezTo>
                      </a:path>
                      <a:path w="19320" h="21600" stroke="0" extrusionOk="0">
                        <a:moveTo>
                          <a:pt x="19320" y="21600"/>
                        </a:moveTo>
                        <a:cubicBezTo>
                          <a:pt x="11138" y="21600"/>
                          <a:pt x="3659" y="16977"/>
                          <a:pt x="0" y="9659"/>
                        </a:cubicBezTo>
                        <a:lnTo>
                          <a:pt x="19320" y="0"/>
                        </a:lnTo>
                        <a:close/>
                      </a:path>
                    </a:pathLst>
                  </a:custGeom>
                  <a:noFill/>
                  <a:ln w="12700">
                    <a:solidFill>
                      <a:srgbClr val="000000"/>
                    </a:solidFill>
                    <a:round/>
                    <a:headEnd/>
                    <a:tailEnd/>
                  </a:ln>
                </p:spPr>
                <p:txBody>
                  <a:bodyPr/>
                  <a:lstStyle/>
                  <a:p>
                    <a:endParaRPr lang="en-US"/>
                  </a:p>
                </p:txBody>
              </p:sp>
            </p:grpSp>
            <p:grpSp>
              <p:nvGrpSpPr>
                <p:cNvPr id="14" name="Group 56"/>
                <p:cNvGrpSpPr>
                  <a:grpSpLocks/>
                </p:cNvGrpSpPr>
                <p:nvPr/>
              </p:nvGrpSpPr>
              <p:grpSpPr bwMode="auto">
                <a:xfrm>
                  <a:off x="2908" y="3792"/>
                  <a:ext cx="104" cy="272"/>
                  <a:chOff x="2908" y="3792"/>
                  <a:chExt cx="104" cy="272"/>
                </a:xfrm>
              </p:grpSpPr>
              <p:sp>
                <p:nvSpPr>
                  <p:cNvPr id="13369" name="Arc 57"/>
                  <p:cNvSpPr>
                    <a:spLocks/>
                  </p:cNvSpPr>
                  <p:nvPr/>
                </p:nvSpPr>
                <p:spPr bwMode="auto">
                  <a:xfrm>
                    <a:off x="2968" y="3802"/>
                    <a:ext cx="44" cy="262"/>
                  </a:xfrm>
                  <a:custGeom>
                    <a:avLst/>
                    <a:gdLst>
                      <a:gd name="G0" fmla="+- 18205 0 0"/>
                      <a:gd name="G1" fmla="+- 21600 0 0"/>
                      <a:gd name="G2" fmla="+- 21600 0 0"/>
                      <a:gd name="T0" fmla="*/ 0 w 18205"/>
                      <a:gd name="T1" fmla="*/ 9975 h 21600"/>
                      <a:gd name="T2" fmla="*/ 18205 w 18205"/>
                      <a:gd name="T3" fmla="*/ 0 h 21600"/>
                      <a:gd name="T4" fmla="*/ 18205 w 18205"/>
                      <a:gd name="T5" fmla="*/ 21600 h 21600"/>
                    </a:gdLst>
                    <a:ahLst/>
                    <a:cxnLst>
                      <a:cxn ang="0">
                        <a:pos x="T0" y="T1"/>
                      </a:cxn>
                      <a:cxn ang="0">
                        <a:pos x="T2" y="T3"/>
                      </a:cxn>
                      <a:cxn ang="0">
                        <a:pos x="T4" y="T5"/>
                      </a:cxn>
                    </a:cxnLst>
                    <a:rect l="0" t="0" r="r" b="b"/>
                    <a:pathLst>
                      <a:path w="18205" h="21600" fill="none" extrusionOk="0">
                        <a:moveTo>
                          <a:pt x="0" y="9975"/>
                        </a:moveTo>
                        <a:cubicBezTo>
                          <a:pt x="3968" y="3760"/>
                          <a:pt x="10831" y="0"/>
                          <a:pt x="18204" y="0"/>
                        </a:cubicBezTo>
                      </a:path>
                      <a:path w="18205" h="21600" stroke="0" extrusionOk="0">
                        <a:moveTo>
                          <a:pt x="0" y="9975"/>
                        </a:moveTo>
                        <a:cubicBezTo>
                          <a:pt x="3968" y="3760"/>
                          <a:pt x="10831" y="0"/>
                          <a:pt x="18204" y="0"/>
                        </a:cubicBezTo>
                        <a:lnTo>
                          <a:pt x="18205" y="21600"/>
                        </a:lnTo>
                        <a:close/>
                      </a:path>
                    </a:pathLst>
                  </a:custGeom>
                  <a:noFill/>
                  <a:ln w="12700">
                    <a:solidFill>
                      <a:srgbClr val="000000"/>
                    </a:solidFill>
                    <a:round/>
                    <a:headEnd/>
                    <a:tailEnd/>
                  </a:ln>
                </p:spPr>
                <p:txBody>
                  <a:bodyPr/>
                  <a:lstStyle/>
                  <a:p>
                    <a:endParaRPr lang="en-US"/>
                  </a:p>
                </p:txBody>
              </p:sp>
              <p:sp>
                <p:nvSpPr>
                  <p:cNvPr id="13370" name="Arc 58"/>
                  <p:cNvSpPr>
                    <a:spLocks/>
                  </p:cNvSpPr>
                  <p:nvPr/>
                </p:nvSpPr>
                <p:spPr bwMode="auto">
                  <a:xfrm>
                    <a:off x="2908" y="3792"/>
                    <a:ext cx="61" cy="272"/>
                  </a:xfrm>
                  <a:custGeom>
                    <a:avLst/>
                    <a:gdLst>
                      <a:gd name="G0" fmla="+- 0 0 0"/>
                      <a:gd name="G1" fmla="+- 0 0 0"/>
                      <a:gd name="G2" fmla="+- 21600 0 0"/>
                      <a:gd name="T0" fmla="*/ 19320 w 19320"/>
                      <a:gd name="T1" fmla="*/ 9660 h 21600"/>
                      <a:gd name="T2" fmla="*/ 0 w 19320"/>
                      <a:gd name="T3" fmla="*/ 21600 h 21600"/>
                      <a:gd name="T4" fmla="*/ 0 w 19320"/>
                      <a:gd name="T5" fmla="*/ 0 h 21600"/>
                    </a:gdLst>
                    <a:ahLst/>
                    <a:cxnLst>
                      <a:cxn ang="0">
                        <a:pos x="T0" y="T1"/>
                      </a:cxn>
                      <a:cxn ang="0">
                        <a:pos x="T2" y="T3"/>
                      </a:cxn>
                      <a:cxn ang="0">
                        <a:pos x="T4" y="T5"/>
                      </a:cxn>
                    </a:cxnLst>
                    <a:rect l="0" t="0" r="r" b="b"/>
                    <a:pathLst>
                      <a:path w="19320" h="21600" fill="none" extrusionOk="0">
                        <a:moveTo>
                          <a:pt x="19319" y="9659"/>
                        </a:moveTo>
                        <a:cubicBezTo>
                          <a:pt x="15660" y="16977"/>
                          <a:pt x="8181" y="21599"/>
                          <a:pt x="0" y="21600"/>
                        </a:cubicBezTo>
                      </a:path>
                      <a:path w="19320" h="21600" stroke="0" extrusionOk="0">
                        <a:moveTo>
                          <a:pt x="19319" y="9659"/>
                        </a:moveTo>
                        <a:cubicBezTo>
                          <a:pt x="15660" y="16977"/>
                          <a:pt x="8181" y="21599"/>
                          <a:pt x="0" y="21600"/>
                        </a:cubicBezTo>
                        <a:lnTo>
                          <a:pt x="0" y="0"/>
                        </a:lnTo>
                        <a:close/>
                      </a:path>
                    </a:pathLst>
                  </a:custGeom>
                  <a:noFill/>
                  <a:ln w="12700">
                    <a:solidFill>
                      <a:srgbClr val="000000"/>
                    </a:solidFill>
                    <a:round/>
                    <a:headEnd/>
                    <a:tailEnd/>
                  </a:ln>
                </p:spPr>
                <p:txBody>
                  <a:bodyPr/>
                  <a:lstStyle/>
                  <a:p>
                    <a:endParaRPr lang="en-US"/>
                  </a:p>
                </p:txBody>
              </p:sp>
            </p:grpSp>
          </p:grpSp>
        </p:grpSp>
        <p:sp>
          <p:nvSpPr>
            <p:cNvPr id="13371" name="Line 59"/>
            <p:cNvSpPr>
              <a:spLocks noChangeShapeType="1"/>
            </p:cNvSpPr>
            <p:nvPr/>
          </p:nvSpPr>
          <p:spPr bwMode="auto">
            <a:xfrm>
              <a:off x="3426" y="3738"/>
              <a:ext cx="1" cy="80"/>
            </a:xfrm>
            <a:prstGeom prst="line">
              <a:avLst/>
            </a:prstGeom>
            <a:noFill/>
            <a:ln w="6350">
              <a:solidFill>
                <a:srgbClr val="000000"/>
              </a:solidFill>
              <a:round/>
              <a:headEnd/>
              <a:tailEnd/>
            </a:ln>
          </p:spPr>
          <p:txBody>
            <a:bodyPr/>
            <a:lstStyle/>
            <a:p>
              <a:endParaRPr lang="en-US"/>
            </a:p>
          </p:txBody>
        </p:sp>
        <p:sp>
          <p:nvSpPr>
            <p:cNvPr id="13372" name="Line 60"/>
            <p:cNvSpPr>
              <a:spLocks noChangeShapeType="1"/>
            </p:cNvSpPr>
            <p:nvPr/>
          </p:nvSpPr>
          <p:spPr bwMode="auto">
            <a:xfrm>
              <a:off x="3426" y="3850"/>
              <a:ext cx="1" cy="80"/>
            </a:xfrm>
            <a:prstGeom prst="line">
              <a:avLst/>
            </a:prstGeom>
            <a:noFill/>
            <a:ln w="6350">
              <a:solidFill>
                <a:srgbClr val="000000"/>
              </a:solidFill>
              <a:round/>
              <a:headEnd/>
              <a:tailEnd/>
            </a:ln>
          </p:spPr>
          <p:txBody>
            <a:bodyPr/>
            <a:lstStyle/>
            <a:p>
              <a:endParaRPr lang="en-US"/>
            </a:p>
          </p:txBody>
        </p:sp>
        <p:sp>
          <p:nvSpPr>
            <p:cNvPr id="13373" name="Line 61"/>
            <p:cNvSpPr>
              <a:spLocks noChangeShapeType="1"/>
            </p:cNvSpPr>
            <p:nvPr/>
          </p:nvSpPr>
          <p:spPr bwMode="auto">
            <a:xfrm>
              <a:off x="3426" y="3962"/>
              <a:ext cx="1" cy="80"/>
            </a:xfrm>
            <a:prstGeom prst="line">
              <a:avLst/>
            </a:prstGeom>
            <a:noFill/>
            <a:ln w="6350">
              <a:solidFill>
                <a:srgbClr val="000000"/>
              </a:solidFill>
              <a:round/>
              <a:headEnd/>
              <a:tailEnd/>
            </a:ln>
          </p:spPr>
          <p:txBody>
            <a:bodyPr/>
            <a:lstStyle/>
            <a:p>
              <a:endParaRPr lang="en-US"/>
            </a:p>
          </p:txBody>
        </p:sp>
        <p:sp>
          <p:nvSpPr>
            <p:cNvPr id="13374" name="Line 62"/>
            <p:cNvSpPr>
              <a:spLocks noChangeShapeType="1"/>
            </p:cNvSpPr>
            <p:nvPr/>
          </p:nvSpPr>
          <p:spPr bwMode="auto">
            <a:xfrm>
              <a:off x="3426" y="4074"/>
              <a:ext cx="1" cy="80"/>
            </a:xfrm>
            <a:prstGeom prst="line">
              <a:avLst/>
            </a:prstGeom>
            <a:noFill/>
            <a:ln w="6350">
              <a:solidFill>
                <a:srgbClr val="000000"/>
              </a:solidFill>
              <a:round/>
              <a:headEnd/>
              <a:tailEnd/>
            </a:ln>
          </p:spPr>
          <p:txBody>
            <a:bodyPr/>
            <a:lstStyle/>
            <a:p>
              <a:endParaRPr lang="en-US"/>
            </a:p>
          </p:txBody>
        </p:sp>
        <p:sp>
          <p:nvSpPr>
            <p:cNvPr id="13375" name="Line 63"/>
            <p:cNvSpPr>
              <a:spLocks noChangeShapeType="1"/>
            </p:cNvSpPr>
            <p:nvPr/>
          </p:nvSpPr>
          <p:spPr bwMode="auto">
            <a:xfrm>
              <a:off x="3426" y="4186"/>
              <a:ext cx="1" cy="12"/>
            </a:xfrm>
            <a:prstGeom prst="line">
              <a:avLst/>
            </a:prstGeom>
            <a:noFill/>
            <a:ln w="6350">
              <a:solidFill>
                <a:srgbClr val="000000"/>
              </a:solidFill>
              <a:round/>
              <a:headEnd/>
              <a:tailEnd/>
            </a:ln>
          </p:spPr>
          <p:txBody>
            <a:bodyPr/>
            <a:lstStyle/>
            <a:p>
              <a:endParaRPr lang="en-US"/>
            </a:p>
          </p:txBody>
        </p:sp>
        <p:sp>
          <p:nvSpPr>
            <p:cNvPr id="13376" name="Freeform 64"/>
            <p:cNvSpPr>
              <a:spLocks/>
            </p:cNvSpPr>
            <p:nvPr/>
          </p:nvSpPr>
          <p:spPr bwMode="auto">
            <a:xfrm>
              <a:off x="3380" y="4158"/>
              <a:ext cx="46" cy="34"/>
            </a:xfrm>
            <a:custGeom>
              <a:avLst/>
              <a:gdLst/>
              <a:ahLst/>
              <a:cxnLst>
                <a:cxn ang="0">
                  <a:pos x="46" y="18"/>
                </a:cxn>
                <a:cxn ang="0">
                  <a:pos x="0" y="34"/>
                </a:cxn>
                <a:cxn ang="0">
                  <a:pos x="22" y="16"/>
                </a:cxn>
                <a:cxn ang="0">
                  <a:pos x="0" y="0"/>
                </a:cxn>
                <a:cxn ang="0">
                  <a:pos x="46" y="18"/>
                </a:cxn>
              </a:cxnLst>
              <a:rect l="0" t="0" r="r" b="b"/>
              <a:pathLst>
                <a:path w="46" h="34">
                  <a:moveTo>
                    <a:pt x="46" y="18"/>
                  </a:moveTo>
                  <a:lnTo>
                    <a:pt x="0" y="34"/>
                  </a:lnTo>
                  <a:lnTo>
                    <a:pt x="22" y="16"/>
                  </a:lnTo>
                  <a:lnTo>
                    <a:pt x="0" y="0"/>
                  </a:lnTo>
                  <a:lnTo>
                    <a:pt x="46" y="18"/>
                  </a:lnTo>
                  <a:close/>
                </a:path>
              </a:pathLst>
            </a:custGeom>
            <a:solidFill>
              <a:srgbClr val="000000"/>
            </a:solidFill>
            <a:ln w="9525">
              <a:noFill/>
              <a:round/>
              <a:headEnd/>
              <a:tailEnd/>
            </a:ln>
          </p:spPr>
          <p:txBody>
            <a:bodyPr/>
            <a:lstStyle/>
            <a:p>
              <a:endParaRPr lang="en-US"/>
            </a:p>
          </p:txBody>
        </p:sp>
        <p:sp>
          <p:nvSpPr>
            <p:cNvPr id="13377" name="Freeform 65"/>
            <p:cNvSpPr>
              <a:spLocks/>
            </p:cNvSpPr>
            <p:nvPr/>
          </p:nvSpPr>
          <p:spPr bwMode="auto">
            <a:xfrm>
              <a:off x="3212" y="4158"/>
              <a:ext cx="44" cy="34"/>
            </a:xfrm>
            <a:custGeom>
              <a:avLst/>
              <a:gdLst/>
              <a:ahLst/>
              <a:cxnLst>
                <a:cxn ang="0">
                  <a:pos x="0" y="18"/>
                </a:cxn>
                <a:cxn ang="0">
                  <a:pos x="44" y="0"/>
                </a:cxn>
                <a:cxn ang="0">
                  <a:pos x="22" y="16"/>
                </a:cxn>
                <a:cxn ang="0">
                  <a:pos x="44" y="34"/>
                </a:cxn>
                <a:cxn ang="0">
                  <a:pos x="0" y="18"/>
                </a:cxn>
              </a:cxnLst>
              <a:rect l="0" t="0" r="r" b="b"/>
              <a:pathLst>
                <a:path w="44" h="34">
                  <a:moveTo>
                    <a:pt x="0" y="18"/>
                  </a:moveTo>
                  <a:lnTo>
                    <a:pt x="44" y="0"/>
                  </a:lnTo>
                  <a:lnTo>
                    <a:pt x="22" y="16"/>
                  </a:lnTo>
                  <a:lnTo>
                    <a:pt x="44" y="34"/>
                  </a:lnTo>
                  <a:lnTo>
                    <a:pt x="0" y="18"/>
                  </a:lnTo>
                  <a:close/>
                </a:path>
              </a:pathLst>
            </a:custGeom>
            <a:solidFill>
              <a:srgbClr val="000000"/>
            </a:solidFill>
            <a:ln w="9525">
              <a:noFill/>
              <a:round/>
              <a:headEnd/>
              <a:tailEnd/>
            </a:ln>
          </p:spPr>
          <p:txBody>
            <a:bodyPr/>
            <a:lstStyle/>
            <a:p>
              <a:endParaRPr lang="en-US"/>
            </a:p>
          </p:txBody>
        </p:sp>
        <p:sp>
          <p:nvSpPr>
            <p:cNvPr id="13378" name="Line 66"/>
            <p:cNvSpPr>
              <a:spLocks noChangeShapeType="1"/>
            </p:cNvSpPr>
            <p:nvPr/>
          </p:nvSpPr>
          <p:spPr bwMode="auto">
            <a:xfrm>
              <a:off x="3234" y="4174"/>
              <a:ext cx="168" cy="1"/>
            </a:xfrm>
            <a:prstGeom prst="line">
              <a:avLst/>
            </a:prstGeom>
            <a:noFill/>
            <a:ln w="3175">
              <a:solidFill>
                <a:srgbClr val="000000"/>
              </a:solidFill>
              <a:round/>
              <a:headEnd/>
              <a:tailEnd/>
            </a:ln>
          </p:spPr>
          <p:txBody>
            <a:bodyPr/>
            <a:lstStyle/>
            <a:p>
              <a:endParaRPr lang="en-US"/>
            </a:p>
          </p:txBody>
        </p:sp>
        <p:sp>
          <p:nvSpPr>
            <p:cNvPr id="13379" name="Rectangle 67"/>
            <p:cNvSpPr>
              <a:spLocks noChangeArrowheads="1"/>
            </p:cNvSpPr>
            <p:nvPr/>
          </p:nvSpPr>
          <p:spPr bwMode="auto">
            <a:xfrm>
              <a:off x="3246" y="4118"/>
              <a:ext cx="152" cy="136"/>
            </a:xfrm>
            <a:prstGeom prst="rect">
              <a:avLst/>
            </a:prstGeom>
            <a:solidFill>
              <a:srgbClr val="FFFFFF"/>
            </a:solidFill>
            <a:ln w="9525">
              <a:noFill/>
              <a:miter lim="800000"/>
              <a:headEnd/>
              <a:tailEnd/>
            </a:ln>
          </p:spPr>
          <p:txBody>
            <a:bodyPr/>
            <a:lstStyle/>
            <a:p>
              <a:endParaRPr lang="en-US"/>
            </a:p>
          </p:txBody>
        </p:sp>
        <p:sp>
          <p:nvSpPr>
            <p:cNvPr id="13380" name="Rectangle 68"/>
            <p:cNvSpPr>
              <a:spLocks noChangeArrowheads="1"/>
            </p:cNvSpPr>
            <p:nvPr/>
          </p:nvSpPr>
          <p:spPr bwMode="auto">
            <a:xfrm>
              <a:off x="3248" y="4120"/>
              <a:ext cx="60" cy="116"/>
            </a:xfrm>
            <a:prstGeom prst="rect">
              <a:avLst/>
            </a:prstGeom>
            <a:noFill/>
            <a:ln w="9525">
              <a:noFill/>
              <a:miter lim="800000"/>
              <a:headEnd/>
              <a:tailEnd/>
            </a:ln>
          </p:spPr>
          <p:txBody>
            <a:bodyPr wrap="none" lIns="0" tIns="0" rIns="0" bIns="0">
              <a:spAutoFit/>
            </a:bodyPr>
            <a:lstStyle/>
            <a:p>
              <a:pPr eaLnBrk="0" hangingPunct="0"/>
              <a:r>
                <a:rPr lang="en-US" sz="1200" smtClean="0">
                  <a:solidFill>
                    <a:srgbClr val="000000"/>
                  </a:solidFill>
                  <a:latin typeface="Times New Roman" pitchFamily="18" charset="0"/>
                </a:rPr>
                <a:t>T</a:t>
              </a:r>
              <a:endParaRPr lang="en-US" sz="2400">
                <a:latin typeface="Times" charset="0"/>
              </a:endParaRPr>
            </a:p>
          </p:txBody>
        </p:sp>
        <p:sp>
          <p:nvSpPr>
            <p:cNvPr id="13381" name="Rectangle 69"/>
            <p:cNvSpPr>
              <a:spLocks noChangeArrowheads="1"/>
            </p:cNvSpPr>
            <p:nvPr/>
          </p:nvSpPr>
          <p:spPr bwMode="auto">
            <a:xfrm>
              <a:off x="3306" y="4172"/>
              <a:ext cx="89" cy="87"/>
            </a:xfrm>
            <a:prstGeom prst="rect">
              <a:avLst/>
            </a:prstGeom>
            <a:noFill/>
            <a:ln w="9525">
              <a:noFill/>
              <a:miter lim="800000"/>
              <a:headEnd/>
              <a:tailEnd/>
            </a:ln>
          </p:spPr>
          <p:txBody>
            <a:bodyPr wrap="none" lIns="0" tIns="0" rIns="0" bIns="0">
              <a:spAutoFit/>
            </a:bodyPr>
            <a:lstStyle/>
            <a:p>
              <a:pPr eaLnBrk="0" hangingPunct="0"/>
              <a:r>
                <a:rPr lang="en-US" sz="900" smtClean="0">
                  <a:solidFill>
                    <a:srgbClr val="000000"/>
                  </a:solidFill>
                  <a:latin typeface="Times New Roman" pitchFamily="18" charset="0"/>
                </a:rPr>
                <a:t>RF</a:t>
              </a:r>
              <a:endParaRPr lang="en-US" sz="2400">
                <a:latin typeface="Times" charset="0"/>
              </a:endParaRPr>
            </a:p>
          </p:txBody>
        </p:sp>
        <p:sp>
          <p:nvSpPr>
            <p:cNvPr id="13382" name="Freeform 70"/>
            <p:cNvSpPr>
              <a:spLocks/>
            </p:cNvSpPr>
            <p:nvPr/>
          </p:nvSpPr>
          <p:spPr bwMode="auto">
            <a:xfrm>
              <a:off x="3574" y="4100"/>
              <a:ext cx="46" cy="34"/>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383" name="Line 71"/>
            <p:cNvSpPr>
              <a:spLocks noChangeShapeType="1"/>
            </p:cNvSpPr>
            <p:nvPr/>
          </p:nvSpPr>
          <p:spPr bwMode="auto">
            <a:xfrm flipH="1">
              <a:off x="2830" y="4118"/>
              <a:ext cx="768" cy="1"/>
            </a:xfrm>
            <a:prstGeom prst="line">
              <a:avLst/>
            </a:prstGeom>
            <a:noFill/>
            <a:ln w="6350">
              <a:solidFill>
                <a:srgbClr val="000000"/>
              </a:solidFill>
              <a:round/>
              <a:headEnd/>
              <a:tailEnd/>
            </a:ln>
          </p:spPr>
          <p:txBody>
            <a:bodyPr/>
            <a:lstStyle/>
            <a:p>
              <a:endParaRPr lang="en-US"/>
            </a:p>
          </p:txBody>
        </p:sp>
        <p:sp>
          <p:nvSpPr>
            <p:cNvPr id="13384" name="Rectangle 72"/>
            <p:cNvSpPr>
              <a:spLocks noChangeArrowheads="1"/>
            </p:cNvSpPr>
            <p:nvPr/>
          </p:nvSpPr>
          <p:spPr bwMode="auto">
            <a:xfrm>
              <a:off x="2766" y="3558"/>
              <a:ext cx="912" cy="696"/>
            </a:xfrm>
            <a:prstGeom prst="rect">
              <a:avLst/>
            </a:prstGeom>
            <a:noFill/>
            <a:ln w="19050">
              <a:solidFill>
                <a:srgbClr val="000000"/>
              </a:solidFill>
              <a:miter lim="800000"/>
              <a:headEnd/>
              <a:tailEnd/>
            </a:ln>
          </p:spPr>
          <p:txBody>
            <a:bodyPr/>
            <a:lstStyle/>
            <a:p>
              <a:endParaRPr lang="en-US"/>
            </a:p>
          </p:txBody>
        </p:sp>
      </p:grpSp>
      <p:grpSp>
        <p:nvGrpSpPr>
          <p:cNvPr id="26" name="Gruppo 25"/>
          <p:cNvGrpSpPr/>
          <p:nvPr/>
        </p:nvGrpSpPr>
        <p:grpSpPr>
          <a:xfrm>
            <a:off x="7180265" y="3511075"/>
            <a:ext cx="1447801" cy="1112838"/>
            <a:chOff x="6053141" y="3785019"/>
            <a:chExt cx="1447801" cy="1112838"/>
          </a:xfrm>
        </p:grpSpPr>
        <p:sp>
          <p:nvSpPr>
            <p:cNvPr id="13385" name="Freeform 73"/>
            <p:cNvSpPr>
              <a:spLocks/>
            </p:cNvSpPr>
            <p:nvPr/>
          </p:nvSpPr>
          <p:spPr bwMode="auto">
            <a:xfrm>
              <a:off x="6745291" y="3851694"/>
              <a:ext cx="50800" cy="69850"/>
            </a:xfrm>
            <a:custGeom>
              <a:avLst/>
              <a:gdLst/>
              <a:ahLst/>
              <a:cxnLst>
                <a:cxn ang="0">
                  <a:pos x="16" y="0"/>
                </a:cxn>
                <a:cxn ang="0">
                  <a:pos x="32" y="44"/>
                </a:cxn>
                <a:cxn ang="0">
                  <a:pos x="16" y="22"/>
                </a:cxn>
                <a:cxn ang="0">
                  <a:pos x="0" y="44"/>
                </a:cxn>
                <a:cxn ang="0">
                  <a:pos x="16" y="0"/>
                </a:cxn>
              </a:cxnLst>
              <a:rect l="0" t="0" r="r" b="b"/>
              <a:pathLst>
                <a:path w="32" h="44">
                  <a:moveTo>
                    <a:pt x="16" y="0"/>
                  </a:moveTo>
                  <a:lnTo>
                    <a:pt x="32" y="44"/>
                  </a:lnTo>
                  <a:lnTo>
                    <a:pt x="16" y="22"/>
                  </a:lnTo>
                  <a:lnTo>
                    <a:pt x="0" y="44"/>
                  </a:lnTo>
                  <a:lnTo>
                    <a:pt x="16" y="0"/>
                  </a:lnTo>
                  <a:close/>
                </a:path>
              </a:pathLst>
            </a:custGeom>
            <a:solidFill>
              <a:srgbClr val="000000"/>
            </a:solidFill>
            <a:ln w="9525">
              <a:noFill/>
              <a:round/>
              <a:headEnd/>
              <a:tailEnd/>
            </a:ln>
          </p:spPr>
          <p:txBody>
            <a:bodyPr/>
            <a:lstStyle/>
            <a:p>
              <a:endParaRPr lang="en-US"/>
            </a:p>
          </p:txBody>
        </p:sp>
        <p:sp>
          <p:nvSpPr>
            <p:cNvPr id="13386" name="Line 74"/>
            <p:cNvSpPr>
              <a:spLocks noChangeShapeType="1"/>
            </p:cNvSpPr>
            <p:nvPr/>
          </p:nvSpPr>
          <p:spPr bwMode="auto">
            <a:xfrm>
              <a:off x="6770691" y="3886619"/>
              <a:ext cx="1588" cy="914401"/>
            </a:xfrm>
            <a:prstGeom prst="line">
              <a:avLst/>
            </a:prstGeom>
            <a:noFill/>
            <a:ln w="6350">
              <a:solidFill>
                <a:srgbClr val="000000"/>
              </a:solidFill>
              <a:round/>
              <a:headEnd/>
              <a:tailEnd/>
            </a:ln>
          </p:spPr>
          <p:txBody>
            <a:bodyPr/>
            <a:lstStyle/>
            <a:p>
              <a:endParaRPr lang="en-US"/>
            </a:p>
          </p:txBody>
        </p:sp>
        <p:sp>
          <p:nvSpPr>
            <p:cNvPr id="13387" name="Rectangle 75"/>
            <p:cNvSpPr>
              <a:spLocks noChangeArrowheads="1"/>
            </p:cNvSpPr>
            <p:nvPr/>
          </p:nvSpPr>
          <p:spPr bwMode="auto">
            <a:xfrm>
              <a:off x="6653216" y="3788194"/>
              <a:ext cx="58738" cy="215900"/>
            </a:xfrm>
            <a:prstGeom prst="rect">
              <a:avLst/>
            </a:prstGeom>
            <a:noFill/>
            <a:ln w="9525">
              <a:noFill/>
              <a:miter lim="800000"/>
              <a:headEnd/>
              <a:tailEnd/>
            </a:ln>
          </p:spPr>
          <p:txBody>
            <a:bodyPr wrap="none" lIns="0" tIns="0" rIns="0" bIns="0">
              <a:spAutoFit/>
            </a:bodyPr>
            <a:lstStyle/>
            <a:p>
              <a:pPr eaLnBrk="0" hangingPunct="0"/>
              <a:r>
                <a:rPr lang="en-US" sz="1400" smtClean="0">
                  <a:solidFill>
                    <a:srgbClr val="000000"/>
                  </a:solidFill>
                  <a:latin typeface="Times New Roman" pitchFamily="18" charset="0"/>
                </a:rPr>
                <a:t>I</a:t>
              </a:r>
              <a:endParaRPr lang="en-US" sz="2400">
                <a:latin typeface="Times" charset="0"/>
              </a:endParaRPr>
            </a:p>
          </p:txBody>
        </p:sp>
        <p:sp>
          <p:nvSpPr>
            <p:cNvPr id="13388" name="Rectangle 76"/>
            <p:cNvSpPr>
              <a:spLocks noChangeArrowheads="1"/>
            </p:cNvSpPr>
            <p:nvPr/>
          </p:nvSpPr>
          <p:spPr bwMode="auto">
            <a:xfrm>
              <a:off x="7307267" y="4645444"/>
              <a:ext cx="49213" cy="215900"/>
            </a:xfrm>
            <a:prstGeom prst="rect">
              <a:avLst/>
            </a:prstGeom>
            <a:noFill/>
            <a:ln w="9525">
              <a:noFill/>
              <a:miter lim="800000"/>
              <a:headEnd/>
              <a:tailEnd/>
            </a:ln>
          </p:spPr>
          <p:txBody>
            <a:bodyPr wrap="none" lIns="0" tIns="0" rIns="0" bIns="0">
              <a:spAutoFit/>
            </a:bodyPr>
            <a:lstStyle/>
            <a:p>
              <a:pPr eaLnBrk="0" hangingPunct="0"/>
              <a:r>
                <a:rPr lang="en-US" sz="1400" smtClean="0">
                  <a:solidFill>
                    <a:srgbClr val="000000"/>
                  </a:solidFill>
                  <a:latin typeface="Times New Roman" pitchFamily="18" charset="0"/>
                </a:rPr>
                <a:t>t</a:t>
              </a:r>
              <a:endParaRPr lang="en-US" sz="2400">
                <a:latin typeface="Times" charset="0"/>
              </a:endParaRPr>
            </a:p>
          </p:txBody>
        </p:sp>
        <p:grpSp>
          <p:nvGrpSpPr>
            <p:cNvPr id="15" name="Group 77"/>
            <p:cNvGrpSpPr>
              <a:grpSpLocks/>
            </p:cNvGrpSpPr>
            <p:nvPr/>
          </p:nvGrpSpPr>
          <p:grpSpPr bwMode="auto">
            <a:xfrm>
              <a:off x="6678616" y="4019969"/>
              <a:ext cx="196850" cy="647700"/>
              <a:chOff x="4272" y="3710"/>
              <a:chExt cx="124" cy="408"/>
            </a:xfrm>
          </p:grpSpPr>
          <p:grpSp>
            <p:nvGrpSpPr>
              <p:cNvPr id="16" name="Group 78"/>
              <p:cNvGrpSpPr>
                <a:grpSpLocks/>
              </p:cNvGrpSpPr>
              <p:nvPr/>
            </p:nvGrpSpPr>
            <p:grpSpPr bwMode="auto">
              <a:xfrm>
                <a:off x="4334" y="3710"/>
                <a:ext cx="62" cy="408"/>
                <a:chOff x="4334" y="3710"/>
                <a:chExt cx="62" cy="408"/>
              </a:xfrm>
            </p:grpSpPr>
            <p:sp>
              <p:nvSpPr>
                <p:cNvPr id="13391" name="Arc 79"/>
                <p:cNvSpPr>
                  <a:spLocks/>
                </p:cNvSpPr>
                <p:nvPr/>
              </p:nvSpPr>
              <p:spPr bwMode="auto">
                <a:xfrm>
                  <a:off x="4334"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392" name="Arc 80"/>
                <p:cNvSpPr>
                  <a:spLocks/>
                </p:cNvSpPr>
                <p:nvPr/>
              </p:nvSpPr>
              <p:spPr bwMode="auto">
                <a:xfrm>
                  <a:off x="4358"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17" name="Group 81"/>
              <p:cNvGrpSpPr>
                <a:grpSpLocks/>
              </p:cNvGrpSpPr>
              <p:nvPr/>
            </p:nvGrpSpPr>
            <p:grpSpPr bwMode="auto">
              <a:xfrm>
                <a:off x="4272" y="3710"/>
                <a:ext cx="62" cy="408"/>
                <a:chOff x="4272" y="3710"/>
                <a:chExt cx="62" cy="408"/>
              </a:xfrm>
            </p:grpSpPr>
            <p:sp>
              <p:nvSpPr>
                <p:cNvPr id="13394" name="Arc 82"/>
                <p:cNvSpPr>
                  <a:spLocks/>
                </p:cNvSpPr>
                <p:nvPr/>
              </p:nvSpPr>
              <p:spPr bwMode="auto">
                <a:xfrm>
                  <a:off x="4308"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395" name="Arc 83"/>
                <p:cNvSpPr>
                  <a:spLocks/>
                </p:cNvSpPr>
                <p:nvPr/>
              </p:nvSpPr>
              <p:spPr bwMode="auto">
                <a:xfrm>
                  <a:off x="4272"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18" name="Group 84"/>
            <p:cNvGrpSpPr>
              <a:grpSpLocks/>
            </p:cNvGrpSpPr>
            <p:nvPr/>
          </p:nvGrpSpPr>
          <p:grpSpPr bwMode="auto">
            <a:xfrm>
              <a:off x="7005641" y="4019969"/>
              <a:ext cx="196850" cy="647700"/>
              <a:chOff x="4478" y="3710"/>
              <a:chExt cx="124" cy="408"/>
            </a:xfrm>
          </p:grpSpPr>
          <p:grpSp>
            <p:nvGrpSpPr>
              <p:cNvPr id="19" name="Group 85"/>
              <p:cNvGrpSpPr>
                <a:grpSpLocks/>
              </p:cNvGrpSpPr>
              <p:nvPr/>
            </p:nvGrpSpPr>
            <p:grpSpPr bwMode="auto">
              <a:xfrm>
                <a:off x="4540" y="3710"/>
                <a:ext cx="62" cy="408"/>
                <a:chOff x="4540" y="3710"/>
                <a:chExt cx="62" cy="408"/>
              </a:xfrm>
            </p:grpSpPr>
            <p:sp>
              <p:nvSpPr>
                <p:cNvPr id="13398" name="Arc 86"/>
                <p:cNvSpPr>
                  <a:spLocks/>
                </p:cNvSpPr>
                <p:nvPr/>
              </p:nvSpPr>
              <p:spPr bwMode="auto">
                <a:xfrm>
                  <a:off x="4540"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399" name="Arc 87"/>
                <p:cNvSpPr>
                  <a:spLocks/>
                </p:cNvSpPr>
                <p:nvPr/>
              </p:nvSpPr>
              <p:spPr bwMode="auto">
                <a:xfrm>
                  <a:off x="4564"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20" name="Group 88"/>
              <p:cNvGrpSpPr>
                <a:grpSpLocks/>
              </p:cNvGrpSpPr>
              <p:nvPr/>
            </p:nvGrpSpPr>
            <p:grpSpPr bwMode="auto">
              <a:xfrm>
                <a:off x="4478" y="3710"/>
                <a:ext cx="62" cy="408"/>
                <a:chOff x="4478" y="3710"/>
                <a:chExt cx="62" cy="408"/>
              </a:xfrm>
            </p:grpSpPr>
            <p:sp>
              <p:nvSpPr>
                <p:cNvPr id="13401" name="Arc 89"/>
                <p:cNvSpPr>
                  <a:spLocks/>
                </p:cNvSpPr>
                <p:nvPr/>
              </p:nvSpPr>
              <p:spPr bwMode="auto">
                <a:xfrm>
                  <a:off x="4514"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402" name="Arc 90"/>
                <p:cNvSpPr>
                  <a:spLocks/>
                </p:cNvSpPr>
                <p:nvPr/>
              </p:nvSpPr>
              <p:spPr bwMode="auto">
                <a:xfrm>
                  <a:off x="4478"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grpSp>
          <p:nvGrpSpPr>
            <p:cNvPr id="21" name="Group 91"/>
            <p:cNvGrpSpPr>
              <a:grpSpLocks/>
            </p:cNvGrpSpPr>
            <p:nvPr/>
          </p:nvGrpSpPr>
          <p:grpSpPr bwMode="auto">
            <a:xfrm>
              <a:off x="6351591" y="4019969"/>
              <a:ext cx="196850" cy="647700"/>
              <a:chOff x="4066" y="3710"/>
              <a:chExt cx="124" cy="408"/>
            </a:xfrm>
          </p:grpSpPr>
          <p:grpSp>
            <p:nvGrpSpPr>
              <p:cNvPr id="22" name="Group 92"/>
              <p:cNvGrpSpPr>
                <a:grpSpLocks/>
              </p:cNvGrpSpPr>
              <p:nvPr/>
            </p:nvGrpSpPr>
            <p:grpSpPr bwMode="auto">
              <a:xfrm>
                <a:off x="4128" y="3710"/>
                <a:ext cx="62" cy="408"/>
                <a:chOff x="4128" y="3710"/>
                <a:chExt cx="62" cy="408"/>
              </a:xfrm>
            </p:grpSpPr>
            <p:sp>
              <p:nvSpPr>
                <p:cNvPr id="13405" name="Arc 93"/>
                <p:cNvSpPr>
                  <a:spLocks/>
                </p:cNvSpPr>
                <p:nvPr/>
              </p:nvSpPr>
              <p:spPr bwMode="auto">
                <a:xfrm>
                  <a:off x="4128" y="3724"/>
                  <a:ext cx="26" cy="394"/>
                </a:xfrm>
                <a:custGeom>
                  <a:avLst/>
                  <a:gdLst>
                    <a:gd name="G0" fmla="+- 0 0 0"/>
                    <a:gd name="G1" fmla="+- 21600 0 0"/>
                    <a:gd name="G2" fmla="+- 21600 0 0"/>
                    <a:gd name="T0" fmla="*/ 0 w 18492"/>
                    <a:gd name="T1" fmla="*/ 0 h 21600"/>
                    <a:gd name="T2" fmla="*/ 18492 w 18492"/>
                    <a:gd name="T3" fmla="*/ 10437 h 21600"/>
                    <a:gd name="T4" fmla="*/ 0 w 18492"/>
                    <a:gd name="T5" fmla="*/ 21600 h 21600"/>
                  </a:gdLst>
                  <a:ahLst/>
                  <a:cxnLst>
                    <a:cxn ang="0">
                      <a:pos x="T0" y="T1"/>
                    </a:cxn>
                    <a:cxn ang="0">
                      <a:pos x="T2" y="T3"/>
                    </a:cxn>
                    <a:cxn ang="0">
                      <a:pos x="T4" y="T5"/>
                    </a:cxn>
                  </a:cxnLst>
                  <a:rect l="0" t="0" r="r" b="b"/>
                  <a:pathLst>
                    <a:path w="18492" h="21600" fill="none" extrusionOk="0">
                      <a:moveTo>
                        <a:pt x="-1" y="0"/>
                      </a:moveTo>
                      <a:cubicBezTo>
                        <a:pt x="7566" y="0"/>
                        <a:pt x="14581" y="3959"/>
                        <a:pt x="18491" y="10437"/>
                      </a:cubicBezTo>
                    </a:path>
                    <a:path w="18492" h="21600" stroke="0" extrusionOk="0">
                      <a:moveTo>
                        <a:pt x="-1" y="0"/>
                      </a:moveTo>
                      <a:cubicBezTo>
                        <a:pt x="7566" y="0"/>
                        <a:pt x="14581" y="3959"/>
                        <a:pt x="18491" y="10437"/>
                      </a:cubicBezTo>
                      <a:lnTo>
                        <a:pt x="0" y="21600"/>
                      </a:lnTo>
                      <a:close/>
                    </a:path>
                  </a:pathLst>
                </a:custGeom>
                <a:noFill/>
                <a:ln w="12700">
                  <a:solidFill>
                    <a:srgbClr val="000000"/>
                  </a:solidFill>
                  <a:round/>
                  <a:headEnd/>
                  <a:tailEnd/>
                </a:ln>
              </p:spPr>
              <p:txBody>
                <a:bodyPr/>
                <a:lstStyle/>
                <a:p>
                  <a:endParaRPr lang="en-US"/>
                </a:p>
              </p:txBody>
            </p:sp>
            <p:sp>
              <p:nvSpPr>
                <p:cNvPr id="13406" name="Arc 94"/>
                <p:cNvSpPr>
                  <a:spLocks/>
                </p:cNvSpPr>
                <p:nvPr/>
              </p:nvSpPr>
              <p:spPr bwMode="auto">
                <a:xfrm>
                  <a:off x="4152" y="3710"/>
                  <a:ext cx="38" cy="408"/>
                </a:xfrm>
                <a:custGeom>
                  <a:avLst/>
                  <a:gdLst>
                    <a:gd name="G0" fmla="+- 19483 0 0"/>
                    <a:gd name="G1" fmla="+- 0 0 0"/>
                    <a:gd name="G2" fmla="+- 21600 0 0"/>
                    <a:gd name="T0" fmla="*/ 19483 w 19483"/>
                    <a:gd name="T1" fmla="*/ 21600 h 21600"/>
                    <a:gd name="T2" fmla="*/ 0 w 19483"/>
                    <a:gd name="T3" fmla="*/ 9326 h 21600"/>
                    <a:gd name="T4" fmla="*/ 19483 w 19483"/>
                    <a:gd name="T5" fmla="*/ 0 h 21600"/>
                  </a:gdLst>
                  <a:ahLst/>
                  <a:cxnLst>
                    <a:cxn ang="0">
                      <a:pos x="T0" y="T1"/>
                    </a:cxn>
                    <a:cxn ang="0">
                      <a:pos x="T2" y="T3"/>
                    </a:cxn>
                    <a:cxn ang="0">
                      <a:pos x="T4" y="T5"/>
                    </a:cxn>
                  </a:cxnLst>
                  <a:rect l="0" t="0" r="r" b="b"/>
                  <a:pathLst>
                    <a:path w="19483" h="21600" fill="none" extrusionOk="0">
                      <a:moveTo>
                        <a:pt x="19483" y="21600"/>
                      </a:moveTo>
                      <a:cubicBezTo>
                        <a:pt x="11167" y="21600"/>
                        <a:pt x="3590" y="16826"/>
                        <a:pt x="0" y="9325"/>
                      </a:cubicBezTo>
                    </a:path>
                    <a:path w="19483" h="21600" stroke="0" extrusionOk="0">
                      <a:moveTo>
                        <a:pt x="19483" y="21600"/>
                      </a:moveTo>
                      <a:cubicBezTo>
                        <a:pt x="11167" y="21600"/>
                        <a:pt x="3590" y="16826"/>
                        <a:pt x="0" y="9325"/>
                      </a:cubicBezTo>
                      <a:lnTo>
                        <a:pt x="19483" y="0"/>
                      </a:lnTo>
                      <a:close/>
                    </a:path>
                  </a:pathLst>
                </a:custGeom>
                <a:noFill/>
                <a:ln w="12700">
                  <a:solidFill>
                    <a:srgbClr val="000000"/>
                  </a:solidFill>
                  <a:round/>
                  <a:headEnd/>
                  <a:tailEnd/>
                </a:ln>
              </p:spPr>
              <p:txBody>
                <a:bodyPr/>
                <a:lstStyle/>
                <a:p>
                  <a:endParaRPr lang="en-US"/>
                </a:p>
              </p:txBody>
            </p:sp>
          </p:grpSp>
          <p:grpSp>
            <p:nvGrpSpPr>
              <p:cNvPr id="23" name="Group 95"/>
              <p:cNvGrpSpPr>
                <a:grpSpLocks/>
              </p:cNvGrpSpPr>
              <p:nvPr/>
            </p:nvGrpSpPr>
            <p:grpSpPr bwMode="auto">
              <a:xfrm>
                <a:off x="4066" y="3710"/>
                <a:ext cx="62" cy="408"/>
                <a:chOff x="4066" y="3710"/>
                <a:chExt cx="62" cy="408"/>
              </a:xfrm>
            </p:grpSpPr>
            <p:sp>
              <p:nvSpPr>
                <p:cNvPr id="13408" name="Arc 96"/>
                <p:cNvSpPr>
                  <a:spLocks/>
                </p:cNvSpPr>
                <p:nvPr/>
              </p:nvSpPr>
              <p:spPr bwMode="auto">
                <a:xfrm>
                  <a:off x="4102" y="3724"/>
                  <a:ext cx="26" cy="394"/>
                </a:xfrm>
                <a:custGeom>
                  <a:avLst/>
                  <a:gdLst>
                    <a:gd name="G0" fmla="+- 18492 0 0"/>
                    <a:gd name="G1" fmla="+- 21600 0 0"/>
                    <a:gd name="G2" fmla="+- 21600 0 0"/>
                    <a:gd name="T0" fmla="*/ 0 w 18492"/>
                    <a:gd name="T1" fmla="*/ 10437 h 21600"/>
                    <a:gd name="T2" fmla="*/ 18492 w 18492"/>
                    <a:gd name="T3" fmla="*/ 0 h 21600"/>
                    <a:gd name="T4" fmla="*/ 18492 w 18492"/>
                    <a:gd name="T5" fmla="*/ 21600 h 21600"/>
                  </a:gdLst>
                  <a:ahLst/>
                  <a:cxnLst>
                    <a:cxn ang="0">
                      <a:pos x="T0" y="T1"/>
                    </a:cxn>
                    <a:cxn ang="0">
                      <a:pos x="T2" y="T3"/>
                    </a:cxn>
                    <a:cxn ang="0">
                      <a:pos x="T4" y="T5"/>
                    </a:cxn>
                  </a:cxnLst>
                  <a:rect l="0" t="0" r="r" b="b"/>
                  <a:pathLst>
                    <a:path w="18492" h="21600" fill="none" extrusionOk="0">
                      <a:moveTo>
                        <a:pt x="0" y="10437"/>
                      </a:moveTo>
                      <a:cubicBezTo>
                        <a:pt x="3910" y="3959"/>
                        <a:pt x="10925" y="0"/>
                        <a:pt x="18491" y="0"/>
                      </a:cubicBezTo>
                    </a:path>
                    <a:path w="18492" h="21600" stroke="0" extrusionOk="0">
                      <a:moveTo>
                        <a:pt x="0" y="10437"/>
                      </a:moveTo>
                      <a:cubicBezTo>
                        <a:pt x="3910" y="3959"/>
                        <a:pt x="10925" y="0"/>
                        <a:pt x="18491" y="0"/>
                      </a:cubicBezTo>
                      <a:lnTo>
                        <a:pt x="18492" y="21600"/>
                      </a:lnTo>
                      <a:close/>
                    </a:path>
                  </a:pathLst>
                </a:custGeom>
                <a:noFill/>
                <a:ln w="12700">
                  <a:solidFill>
                    <a:srgbClr val="000000"/>
                  </a:solidFill>
                  <a:round/>
                  <a:headEnd/>
                  <a:tailEnd/>
                </a:ln>
              </p:spPr>
              <p:txBody>
                <a:bodyPr/>
                <a:lstStyle/>
                <a:p>
                  <a:endParaRPr lang="en-US"/>
                </a:p>
              </p:txBody>
            </p:sp>
            <p:sp>
              <p:nvSpPr>
                <p:cNvPr id="13409" name="Arc 97"/>
                <p:cNvSpPr>
                  <a:spLocks/>
                </p:cNvSpPr>
                <p:nvPr/>
              </p:nvSpPr>
              <p:spPr bwMode="auto">
                <a:xfrm>
                  <a:off x="4066" y="3710"/>
                  <a:ext cx="38" cy="408"/>
                </a:xfrm>
                <a:custGeom>
                  <a:avLst/>
                  <a:gdLst>
                    <a:gd name="G0" fmla="+- 0 0 0"/>
                    <a:gd name="G1" fmla="+- 0 0 0"/>
                    <a:gd name="G2" fmla="+- 21600 0 0"/>
                    <a:gd name="T0" fmla="*/ 19483 w 19483"/>
                    <a:gd name="T1" fmla="*/ 9326 h 21600"/>
                    <a:gd name="T2" fmla="*/ 0 w 19483"/>
                    <a:gd name="T3" fmla="*/ 21600 h 21600"/>
                    <a:gd name="T4" fmla="*/ 0 w 19483"/>
                    <a:gd name="T5" fmla="*/ 0 h 21600"/>
                  </a:gdLst>
                  <a:ahLst/>
                  <a:cxnLst>
                    <a:cxn ang="0">
                      <a:pos x="T0" y="T1"/>
                    </a:cxn>
                    <a:cxn ang="0">
                      <a:pos x="T2" y="T3"/>
                    </a:cxn>
                    <a:cxn ang="0">
                      <a:pos x="T4" y="T5"/>
                    </a:cxn>
                  </a:cxnLst>
                  <a:rect l="0" t="0" r="r" b="b"/>
                  <a:pathLst>
                    <a:path w="19483" h="21600" fill="none" extrusionOk="0">
                      <a:moveTo>
                        <a:pt x="19482" y="9325"/>
                      </a:moveTo>
                      <a:cubicBezTo>
                        <a:pt x="15892" y="16826"/>
                        <a:pt x="8315" y="21599"/>
                        <a:pt x="0" y="21600"/>
                      </a:cubicBezTo>
                    </a:path>
                    <a:path w="19483" h="21600" stroke="0" extrusionOk="0">
                      <a:moveTo>
                        <a:pt x="19482" y="9325"/>
                      </a:moveTo>
                      <a:cubicBezTo>
                        <a:pt x="15892" y="16826"/>
                        <a:pt x="8315" y="21599"/>
                        <a:pt x="0" y="21600"/>
                      </a:cubicBezTo>
                      <a:lnTo>
                        <a:pt x="0" y="0"/>
                      </a:lnTo>
                      <a:close/>
                    </a:path>
                  </a:pathLst>
                </a:custGeom>
                <a:noFill/>
                <a:ln w="12700">
                  <a:solidFill>
                    <a:srgbClr val="000000"/>
                  </a:solidFill>
                  <a:round/>
                  <a:headEnd/>
                  <a:tailEnd/>
                </a:ln>
              </p:spPr>
              <p:txBody>
                <a:bodyPr/>
                <a:lstStyle/>
                <a:p>
                  <a:endParaRPr lang="en-US"/>
                </a:p>
              </p:txBody>
            </p:sp>
          </p:grpSp>
        </p:grpSp>
        <p:sp>
          <p:nvSpPr>
            <p:cNvPr id="13410" name="Line 98"/>
            <p:cNvSpPr>
              <a:spLocks noChangeShapeType="1"/>
            </p:cNvSpPr>
            <p:nvPr/>
          </p:nvSpPr>
          <p:spPr bwMode="auto">
            <a:xfrm>
              <a:off x="7100891" y="4070769"/>
              <a:ext cx="1588" cy="127000"/>
            </a:xfrm>
            <a:prstGeom prst="line">
              <a:avLst/>
            </a:prstGeom>
            <a:noFill/>
            <a:ln w="6350">
              <a:solidFill>
                <a:srgbClr val="000000"/>
              </a:solidFill>
              <a:round/>
              <a:headEnd/>
              <a:tailEnd/>
            </a:ln>
          </p:spPr>
          <p:txBody>
            <a:bodyPr/>
            <a:lstStyle/>
            <a:p>
              <a:endParaRPr lang="en-US"/>
            </a:p>
          </p:txBody>
        </p:sp>
        <p:sp>
          <p:nvSpPr>
            <p:cNvPr id="13411" name="Line 99"/>
            <p:cNvSpPr>
              <a:spLocks noChangeShapeType="1"/>
            </p:cNvSpPr>
            <p:nvPr/>
          </p:nvSpPr>
          <p:spPr bwMode="auto">
            <a:xfrm>
              <a:off x="7100891" y="4248569"/>
              <a:ext cx="1588" cy="127000"/>
            </a:xfrm>
            <a:prstGeom prst="line">
              <a:avLst/>
            </a:prstGeom>
            <a:noFill/>
            <a:ln w="6350">
              <a:solidFill>
                <a:srgbClr val="000000"/>
              </a:solidFill>
              <a:round/>
              <a:headEnd/>
              <a:tailEnd/>
            </a:ln>
          </p:spPr>
          <p:txBody>
            <a:bodyPr/>
            <a:lstStyle/>
            <a:p>
              <a:endParaRPr lang="en-US"/>
            </a:p>
          </p:txBody>
        </p:sp>
        <p:sp>
          <p:nvSpPr>
            <p:cNvPr id="13412" name="Line 100"/>
            <p:cNvSpPr>
              <a:spLocks noChangeShapeType="1"/>
            </p:cNvSpPr>
            <p:nvPr/>
          </p:nvSpPr>
          <p:spPr bwMode="auto">
            <a:xfrm>
              <a:off x="7100891" y="4426369"/>
              <a:ext cx="1588" cy="127000"/>
            </a:xfrm>
            <a:prstGeom prst="line">
              <a:avLst/>
            </a:prstGeom>
            <a:noFill/>
            <a:ln w="6350">
              <a:solidFill>
                <a:srgbClr val="000000"/>
              </a:solidFill>
              <a:round/>
              <a:headEnd/>
              <a:tailEnd/>
            </a:ln>
          </p:spPr>
          <p:txBody>
            <a:bodyPr/>
            <a:lstStyle/>
            <a:p>
              <a:endParaRPr lang="en-US"/>
            </a:p>
          </p:txBody>
        </p:sp>
        <p:sp>
          <p:nvSpPr>
            <p:cNvPr id="13413" name="Line 101"/>
            <p:cNvSpPr>
              <a:spLocks noChangeShapeType="1"/>
            </p:cNvSpPr>
            <p:nvPr/>
          </p:nvSpPr>
          <p:spPr bwMode="auto">
            <a:xfrm>
              <a:off x="7100891" y="4604169"/>
              <a:ext cx="1588" cy="127000"/>
            </a:xfrm>
            <a:prstGeom prst="line">
              <a:avLst/>
            </a:prstGeom>
            <a:noFill/>
            <a:ln w="6350">
              <a:solidFill>
                <a:srgbClr val="000000"/>
              </a:solidFill>
              <a:round/>
              <a:headEnd/>
              <a:tailEnd/>
            </a:ln>
          </p:spPr>
          <p:txBody>
            <a:bodyPr/>
            <a:lstStyle/>
            <a:p>
              <a:endParaRPr lang="en-US"/>
            </a:p>
          </p:txBody>
        </p:sp>
        <p:sp>
          <p:nvSpPr>
            <p:cNvPr id="13414" name="Line 102"/>
            <p:cNvSpPr>
              <a:spLocks noChangeShapeType="1"/>
            </p:cNvSpPr>
            <p:nvPr/>
          </p:nvSpPr>
          <p:spPr bwMode="auto">
            <a:xfrm>
              <a:off x="7100891" y="4781969"/>
              <a:ext cx="1588" cy="19050"/>
            </a:xfrm>
            <a:prstGeom prst="line">
              <a:avLst/>
            </a:prstGeom>
            <a:noFill/>
            <a:ln w="6350">
              <a:solidFill>
                <a:srgbClr val="000000"/>
              </a:solidFill>
              <a:round/>
              <a:headEnd/>
              <a:tailEnd/>
            </a:ln>
          </p:spPr>
          <p:txBody>
            <a:bodyPr/>
            <a:lstStyle/>
            <a:p>
              <a:endParaRPr lang="en-US"/>
            </a:p>
          </p:txBody>
        </p:sp>
        <p:sp>
          <p:nvSpPr>
            <p:cNvPr id="13415" name="Freeform 103"/>
            <p:cNvSpPr>
              <a:spLocks/>
            </p:cNvSpPr>
            <p:nvPr/>
          </p:nvSpPr>
          <p:spPr bwMode="auto">
            <a:xfrm>
              <a:off x="7027866" y="4737519"/>
              <a:ext cx="73025" cy="53975"/>
            </a:xfrm>
            <a:custGeom>
              <a:avLst/>
              <a:gdLst/>
              <a:ahLst/>
              <a:cxnLst>
                <a:cxn ang="0">
                  <a:pos x="46" y="18"/>
                </a:cxn>
                <a:cxn ang="0">
                  <a:pos x="0" y="34"/>
                </a:cxn>
                <a:cxn ang="0">
                  <a:pos x="22" y="16"/>
                </a:cxn>
                <a:cxn ang="0">
                  <a:pos x="0" y="0"/>
                </a:cxn>
                <a:cxn ang="0">
                  <a:pos x="46" y="18"/>
                </a:cxn>
              </a:cxnLst>
              <a:rect l="0" t="0" r="r" b="b"/>
              <a:pathLst>
                <a:path w="46" h="34">
                  <a:moveTo>
                    <a:pt x="46" y="18"/>
                  </a:moveTo>
                  <a:lnTo>
                    <a:pt x="0" y="34"/>
                  </a:lnTo>
                  <a:lnTo>
                    <a:pt x="22" y="16"/>
                  </a:lnTo>
                  <a:lnTo>
                    <a:pt x="0" y="0"/>
                  </a:lnTo>
                  <a:lnTo>
                    <a:pt x="46" y="18"/>
                  </a:lnTo>
                  <a:close/>
                </a:path>
              </a:pathLst>
            </a:custGeom>
            <a:solidFill>
              <a:srgbClr val="000000"/>
            </a:solidFill>
            <a:ln w="9525">
              <a:noFill/>
              <a:round/>
              <a:headEnd/>
              <a:tailEnd/>
            </a:ln>
          </p:spPr>
          <p:txBody>
            <a:bodyPr/>
            <a:lstStyle/>
            <a:p>
              <a:endParaRPr lang="en-US"/>
            </a:p>
          </p:txBody>
        </p:sp>
        <p:sp>
          <p:nvSpPr>
            <p:cNvPr id="13416" name="Freeform 104"/>
            <p:cNvSpPr>
              <a:spLocks/>
            </p:cNvSpPr>
            <p:nvPr/>
          </p:nvSpPr>
          <p:spPr bwMode="auto">
            <a:xfrm>
              <a:off x="6761166" y="4737519"/>
              <a:ext cx="69850" cy="53975"/>
            </a:xfrm>
            <a:custGeom>
              <a:avLst/>
              <a:gdLst/>
              <a:ahLst/>
              <a:cxnLst>
                <a:cxn ang="0">
                  <a:pos x="0" y="18"/>
                </a:cxn>
                <a:cxn ang="0">
                  <a:pos x="44" y="0"/>
                </a:cxn>
                <a:cxn ang="0">
                  <a:pos x="22" y="16"/>
                </a:cxn>
                <a:cxn ang="0">
                  <a:pos x="44" y="34"/>
                </a:cxn>
                <a:cxn ang="0">
                  <a:pos x="0" y="18"/>
                </a:cxn>
              </a:cxnLst>
              <a:rect l="0" t="0" r="r" b="b"/>
              <a:pathLst>
                <a:path w="44" h="34">
                  <a:moveTo>
                    <a:pt x="0" y="18"/>
                  </a:moveTo>
                  <a:lnTo>
                    <a:pt x="44" y="0"/>
                  </a:lnTo>
                  <a:lnTo>
                    <a:pt x="22" y="16"/>
                  </a:lnTo>
                  <a:lnTo>
                    <a:pt x="44" y="34"/>
                  </a:lnTo>
                  <a:lnTo>
                    <a:pt x="0" y="18"/>
                  </a:lnTo>
                  <a:close/>
                </a:path>
              </a:pathLst>
            </a:custGeom>
            <a:solidFill>
              <a:srgbClr val="000000"/>
            </a:solidFill>
            <a:ln w="9525">
              <a:noFill/>
              <a:round/>
              <a:headEnd/>
              <a:tailEnd/>
            </a:ln>
          </p:spPr>
          <p:txBody>
            <a:bodyPr/>
            <a:lstStyle/>
            <a:p>
              <a:endParaRPr lang="en-US"/>
            </a:p>
          </p:txBody>
        </p:sp>
        <p:sp>
          <p:nvSpPr>
            <p:cNvPr id="13417" name="Line 105"/>
            <p:cNvSpPr>
              <a:spLocks noChangeShapeType="1"/>
            </p:cNvSpPr>
            <p:nvPr/>
          </p:nvSpPr>
          <p:spPr bwMode="auto">
            <a:xfrm>
              <a:off x="6796091" y="4762919"/>
              <a:ext cx="266700" cy="1588"/>
            </a:xfrm>
            <a:prstGeom prst="line">
              <a:avLst/>
            </a:prstGeom>
            <a:noFill/>
            <a:ln w="3175">
              <a:solidFill>
                <a:srgbClr val="000000"/>
              </a:solidFill>
              <a:round/>
              <a:headEnd/>
              <a:tailEnd/>
            </a:ln>
          </p:spPr>
          <p:txBody>
            <a:bodyPr/>
            <a:lstStyle/>
            <a:p>
              <a:endParaRPr lang="en-US"/>
            </a:p>
          </p:txBody>
        </p:sp>
        <p:sp>
          <p:nvSpPr>
            <p:cNvPr id="13418" name="Rectangle 106"/>
            <p:cNvSpPr>
              <a:spLocks noChangeArrowheads="1"/>
            </p:cNvSpPr>
            <p:nvPr/>
          </p:nvSpPr>
          <p:spPr bwMode="auto">
            <a:xfrm>
              <a:off x="6815141" y="4674019"/>
              <a:ext cx="241300" cy="215900"/>
            </a:xfrm>
            <a:prstGeom prst="rect">
              <a:avLst/>
            </a:prstGeom>
            <a:solidFill>
              <a:srgbClr val="FFFFFF"/>
            </a:solidFill>
            <a:ln w="9525">
              <a:noFill/>
              <a:miter lim="800000"/>
              <a:headEnd/>
              <a:tailEnd/>
            </a:ln>
          </p:spPr>
          <p:txBody>
            <a:bodyPr/>
            <a:lstStyle/>
            <a:p>
              <a:endParaRPr lang="en-US"/>
            </a:p>
          </p:txBody>
        </p:sp>
        <p:sp>
          <p:nvSpPr>
            <p:cNvPr id="13419" name="Rectangle 107"/>
            <p:cNvSpPr>
              <a:spLocks noChangeArrowheads="1"/>
            </p:cNvSpPr>
            <p:nvPr/>
          </p:nvSpPr>
          <p:spPr bwMode="auto">
            <a:xfrm>
              <a:off x="6818316" y="4677194"/>
              <a:ext cx="95250" cy="184150"/>
            </a:xfrm>
            <a:prstGeom prst="rect">
              <a:avLst/>
            </a:prstGeom>
            <a:noFill/>
            <a:ln w="9525">
              <a:noFill/>
              <a:miter lim="800000"/>
              <a:headEnd/>
              <a:tailEnd/>
            </a:ln>
          </p:spPr>
          <p:txBody>
            <a:bodyPr wrap="none" lIns="0" tIns="0" rIns="0" bIns="0">
              <a:spAutoFit/>
            </a:bodyPr>
            <a:lstStyle/>
            <a:p>
              <a:pPr eaLnBrk="0" hangingPunct="0"/>
              <a:r>
                <a:rPr lang="en-US" sz="1200" smtClean="0">
                  <a:solidFill>
                    <a:srgbClr val="000000"/>
                  </a:solidFill>
                  <a:latin typeface="Times New Roman" pitchFamily="18" charset="0"/>
                </a:rPr>
                <a:t>T</a:t>
              </a:r>
              <a:endParaRPr lang="en-US" sz="2400">
                <a:latin typeface="Times" charset="0"/>
              </a:endParaRPr>
            </a:p>
          </p:txBody>
        </p:sp>
        <p:sp>
          <p:nvSpPr>
            <p:cNvPr id="13420" name="Rectangle 108"/>
            <p:cNvSpPr>
              <a:spLocks noChangeArrowheads="1"/>
            </p:cNvSpPr>
            <p:nvPr/>
          </p:nvSpPr>
          <p:spPr bwMode="auto">
            <a:xfrm>
              <a:off x="6910391" y="4759744"/>
              <a:ext cx="141288" cy="138113"/>
            </a:xfrm>
            <a:prstGeom prst="rect">
              <a:avLst/>
            </a:prstGeom>
            <a:noFill/>
            <a:ln w="9525">
              <a:noFill/>
              <a:miter lim="800000"/>
              <a:headEnd/>
              <a:tailEnd/>
            </a:ln>
          </p:spPr>
          <p:txBody>
            <a:bodyPr wrap="none" lIns="0" tIns="0" rIns="0" bIns="0">
              <a:spAutoFit/>
            </a:bodyPr>
            <a:lstStyle/>
            <a:p>
              <a:pPr eaLnBrk="0" hangingPunct="0"/>
              <a:r>
                <a:rPr lang="en-US" sz="900" smtClean="0">
                  <a:solidFill>
                    <a:srgbClr val="000000"/>
                  </a:solidFill>
                  <a:latin typeface="Times New Roman" pitchFamily="18" charset="0"/>
                </a:rPr>
                <a:t>RF</a:t>
              </a:r>
              <a:endParaRPr lang="en-US" sz="2400">
                <a:latin typeface="Times" charset="0"/>
              </a:endParaRPr>
            </a:p>
          </p:txBody>
        </p:sp>
        <p:sp>
          <p:nvSpPr>
            <p:cNvPr id="13421" name="Freeform 109"/>
            <p:cNvSpPr>
              <a:spLocks/>
            </p:cNvSpPr>
            <p:nvPr/>
          </p:nvSpPr>
          <p:spPr bwMode="auto">
            <a:xfrm>
              <a:off x="7335842" y="4645444"/>
              <a:ext cx="73025" cy="53975"/>
            </a:xfrm>
            <a:custGeom>
              <a:avLst/>
              <a:gdLst/>
              <a:ahLst/>
              <a:cxnLst>
                <a:cxn ang="0">
                  <a:pos x="46" y="18"/>
                </a:cxn>
                <a:cxn ang="0">
                  <a:pos x="0" y="34"/>
                </a:cxn>
                <a:cxn ang="0">
                  <a:pos x="22" y="18"/>
                </a:cxn>
                <a:cxn ang="0">
                  <a:pos x="0" y="0"/>
                </a:cxn>
                <a:cxn ang="0">
                  <a:pos x="46" y="18"/>
                </a:cxn>
              </a:cxnLst>
              <a:rect l="0" t="0" r="r" b="b"/>
              <a:pathLst>
                <a:path w="46" h="34">
                  <a:moveTo>
                    <a:pt x="46" y="18"/>
                  </a:moveTo>
                  <a:lnTo>
                    <a:pt x="0" y="34"/>
                  </a:lnTo>
                  <a:lnTo>
                    <a:pt x="22" y="18"/>
                  </a:lnTo>
                  <a:lnTo>
                    <a:pt x="0" y="0"/>
                  </a:lnTo>
                  <a:lnTo>
                    <a:pt x="46" y="18"/>
                  </a:lnTo>
                  <a:close/>
                </a:path>
              </a:pathLst>
            </a:custGeom>
            <a:solidFill>
              <a:srgbClr val="000000"/>
            </a:solidFill>
            <a:ln w="9525">
              <a:noFill/>
              <a:round/>
              <a:headEnd/>
              <a:tailEnd/>
            </a:ln>
          </p:spPr>
          <p:txBody>
            <a:bodyPr/>
            <a:lstStyle/>
            <a:p>
              <a:endParaRPr lang="en-US"/>
            </a:p>
          </p:txBody>
        </p:sp>
        <p:sp>
          <p:nvSpPr>
            <p:cNvPr id="13422" name="Line 110"/>
            <p:cNvSpPr>
              <a:spLocks noChangeShapeType="1"/>
            </p:cNvSpPr>
            <p:nvPr/>
          </p:nvSpPr>
          <p:spPr bwMode="auto">
            <a:xfrm flipH="1">
              <a:off x="6154741" y="4674019"/>
              <a:ext cx="1219201" cy="1588"/>
            </a:xfrm>
            <a:prstGeom prst="line">
              <a:avLst/>
            </a:prstGeom>
            <a:noFill/>
            <a:ln w="6350">
              <a:solidFill>
                <a:srgbClr val="000000"/>
              </a:solidFill>
              <a:round/>
              <a:headEnd/>
              <a:tailEnd/>
            </a:ln>
          </p:spPr>
          <p:txBody>
            <a:bodyPr/>
            <a:lstStyle/>
            <a:p>
              <a:endParaRPr lang="en-US"/>
            </a:p>
          </p:txBody>
        </p:sp>
        <p:sp>
          <p:nvSpPr>
            <p:cNvPr id="13423" name="Rectangle 111"/>
            <p:cNvSpPr>
              <a:spLocks noChangeArrowheads="1"/>
            </p:cNvSpPr>
            <p:nvPr/>
          </p:nvSpPr>
          <p:spPr bwMode="auto">
            <a:xfrm>
              <a:off x="6053141" y="3785019"/>
              <a:ext cx="1447801" cy="1104901"/>
            </a:xfrm>
            <a:prstGeom prst="rect">
              <a:avLst/>
            </a:prstGeom>
            <a:noFill/>
            <a:ln w="19050">
              <a:solidFill>
                <a:srgbClr val="000000"/>
              </a:solidFill>
              <a:miter lim="800000"/>
              <a:headEnd/>
              <a:tailEnd/>
            </a:ln>
          </p:spPr>
          <p:txBody>
            <a:bodyPr/>
            <a:lstStyle/>
            <a:p>
              <a:endParaRPr lang="en-US"/>
            </a:p>
          </p:txBody>
        </p:sp>
        <p:sp>
          <p:nvSpPr>
            <p:cNvPr id="13424" name="Line 112"/>
            <p:cNvSpPr>
              <a:spLocks noChangeShapeType="1"/>
            </p:cNvSpPr>
            <p:nvPr/>
          </p:nvSpPr>
          <p:spPr bwMode="auto">
            <a:xfrm>
              <a:off x="6551616" y="4670844"/>
              <a:ext cx="117475" cy="1588"/>
            </a:xfrm>
            <a:prstGeom prst="line">
              <a:avLst/>
            </a:prstGeom>
            <a:noFill/>
            <a:ln w="9525">
              <a:solidFill>
                <a:srgbClr val="000000"/>
              </a:solidFill>
              <a:round/>
              <a:headEnd/>
              <a:tailEnd/>
            </a:ln>
          </p:spPr>
          <p:txBody>
            <a:bodyPr/>
            <a:lstStyle/>
            <a:p>
              <a:endParaRPr lang="en-US"/>
            </a:p>
          </p:txBody>
        </p:sp>
        <p:sp>
          <p:nvSpPr>
            <p:cNvPr id="13425" name="Line 113"/>
            <p:cNvSpPr>
              <a:spLocks noChangeShapeType="1"/>
            </p:cNvSpPr>
            <p:nvPr/>
          </p:nvSpPr>
          <p:spPr bwMode="auto">
            <a:xfrm>
              <a:off x="6878641" y="4667669"/>
              <a:ext cx="117475" cy="1588"/>
            </a:xfrm>
            <a:prstGeom prst="line">
              <a:avLst/>
            </a:prstGeom>
            <a:noFill/>
            <a:ln w="9525">
              <a:solidFill>
                <a:srgbClr val="000000"/>
              </a:solidFill>
              <a:round/>
              <a:headEnd/>
              <a:tailEnd/>
            </a:ln>
          </p:spPr>
          <p:txBody>
            <a:bodyPr/>
            <a:lstStyle/>
            <a:p>
              <a:endParaRPr lang="en-US"/>
            </a:p>
          </p:txBody>
        </p:sp>
      </p:grpSp>
      <p:sp>
        <p:nvSpPr>
          <p:cNvPr id="13454" name="Rectangle 142"/>
          <p:cNvSpPr>
            <a:spLocks noChangeArrowheads="1"/>
          </p:cNvSpPr>
          <p:nvPr/>
        </p:nvSpPr>
        <p:spPr bwMode="auto">
          <a:xfrm>
            <a:off x="2686795" y="3156757"/>
            <a:ext cx="1882427" cy="430887"/>
          </a:xfrm>
          <a:prstGeom prst="rect">
            <a:avLst/>
          </a:prstGeom>
          <a:noFill/>
          <a:ln w="9525">
            <a:noFill/>
            <a:miter lim="800000"/>
            <a:headEnd/>
            <a:tailEnd/>
          </a:ln>
        </p:spPr>
        <p:txBody>
          <a:bodyPr wrap="square" lIns="0" tIns="0" rIns="0" bIns="0">
            <a:spAutoFit/>
          </a:bodyPr>
          <a:lstStyle/>
          <a:p>
            <a:pPr algn="ctr" eaLnBrk="0" hangingPunct="0"/>
            <a:r>
              <a:rPr lang="en-US" sz="1400" dirty="0" smtClean="0">
                <a:solidFill>
                  <a:srgbClr val="000000"/>
                </a:solidFill>
              </a:rPr>
              <a:t>Continuous beam</a:t>
            </a:r>
          </a:p>
          <a:p>
            <a:pPr algn="ctr" eaLnBrk="0" hangingPunct="0"/>
            <a:r>
              <a:rPr lang="en-US" sz="1400" dirty="0" smtClean="0">
                <a:solidFill>
                  <a:srgbClr val="000000"/>
                </a:solidFill>
              </a:rPr>
              <a:t>with velocity modulation</a:t>
            </a:r>
          </a:p>
        </p:txBody>
      </p:sp>
      <p:sp>
        <p:nvSpPr>
          <p:cNvPr id="13462" name="Text Box 150"/>
          <p:cNvSpPr txBox="1">
            <a:spLocks noChangeArrowheads="1"/>
          </p:cNvSpPr>
          <p:nvPr/>
        </p:nvSpPr>
        <p:spPr bwMode="auto">
          <a:xfrm>
            <a:off x="2100085" y="4797000"/>
            <a:ext cx="7043915" cy="2031325"/>
          </a:xfrm>
          <a:prstGeom prst="rect">
            <a:avLst/>
          </a:prstGeom>
          <a:noFill/>
          <a:ln w="9525">
            <a:noFill/>
            <a:miter lim="800000"/>
            <a:headEnd/>
            <a:tailEnd/>
          </a:ln>
          <a:effectLst/>
        </p:spPr>
        <p:txBody>
          <a:bodyPr wrap="square">
            <a:spAutoFit/>
          </a:bodyPr>
          <a:lstStyle/>
          <a:p>
            <a:pPr algn="just" eaLnBrk="0" hangingPunct="0"/>
            <a:r>
              <a:rPr lang="en-US" altLang="en-US" sz="1400" b="1" dirty="0" smtClean="0">
                <a:sym typeface="Symbol"/>
              </a:rPr>
              <a:t></a:t>
            </a:r>
            <a:r>
              <a:rPr lang="en-US" altLang="en-US" sz="1400" b="1" dirty="0" smtClean="0"/>
              <a:t>Bunching</a:t>
            </a:r>
            <a:r>
              <a:rPr lang="en-US" altLang="en-US" sz="1400" dirty="0" smtClean="0"/>
              <a:t> is obtained by modulating the energy (and therefore the velocity) of a continuous beam using the longitudinal E-field of a SW cavity. After a certain </a:t>
            </a:r>
            <a:r>
              <a:rPr lang="en-US" altLang="en-US" sz="1400" b="1" dirty="0" smtClean="0"/>
              <a:t>drift space </a:t>
            </a:r>
            <a:r>
              <a:rPr lang="en-US" altLang="en-US" sz="1400" dirty="0" smtClean="0"/>
              <a:t>the </a:t>
            </a:r>
            <a:r>
              <a:rPr lang="en-US" altLang="en-US" sz="1400" b="1" dirty="0" smtClean="0"/>
              <a:t>velocity modulation is converted in a density </a:t>
            </a:r>
            <a:r>
              <a:rPr lang="en-US" altLang="en-US" sz="1400" dirty="0" smtClean="0"/>
              <a:t> </a:t>
            </a:r>
            <a:r>
              <a:rPr lang="en-US" altLang="en-US" sz="1400" b="1" dirty="0" smtClean="0"/>
              <a:t>charge modulation</a:t>
            </a:r>
            <a:r>
              <a:rPr lang="en-US" altLang="en-US" sz="1400" dirty="0" smtClean="0"/>
              <a:t>. </a:t>
            </a:r>
            <a:r>
              <a:rPr lang="en-US" altLang="en-US" sz="1400" dirty="0"/>
              <a:t>The density modulation depletes the regions corresponding </a:t>
            </a:r>
            <a:r>
              <a:rPr lang="en-US" altLang="en-US" sz="1400" dirty="0" smtClean="0"/>
              <a:t>to </a:t>
            </a:r>
            <a:r>
              <a:rPr lang="en-US" altLang="en-US" sz="1400" dirty="0"/>
              <a:t>injection phase values incompatible with the capture process</a:t>
            </a:r>
            <a:endParaRPr lang="en-US" altLang="en-US" sz="1400" dirty="0" smtClean="0"/>
          </a:p>
          <a:p>
            <a:pPr algn="just" eaLnBrk="0" hangingPunct="0"/>
            <a:endParaRPr lang="en-US" altLang="en-US" sz="1400" dirty="0"/>
          </a:p>
          <a:p>
            <a:pPr algn="just" eaLnBrk="0" hangingPunct="0"/>
            <a:r>
              <a:rPr lang="en-US" altLang="en-US" sz="1400" dirty="0" smtClean="0">
                <a:sym typeface="Symbol"/>
              </a:rPr>
              <a:t></a:t>
            </a:r>
            <a:r>
              <a:rPr lang="en-US" altLang="en-US" sz="1400" dirty="0" smtClean="0"/>
              <a:t>A TW accelerating structure (</a:t>
            </a:r>
            <a:r>
              <a:rPr lang="en-US" altLang="en-US" sz="1400" b="1" dirty="0" smtClean="0"/>
              <a:t>capture section</a:t>
            </a:r>
            <a:r>
              <a:rPr lang="en-US" altLang="en-US" sz="1400" dirty="0" smtClean="0"/>
              <a:t>) is placed at an </a:t>
            </a:r>
            <a:r>
              <a:rPr lang="en-US" altLang="en-US" sz="1400" b="1" dirty="0" smtClean="0"/>
              <a:t>optimal distance from the pre-</a:t>
            </a:r>
            <a:r>
              <a:rPr lang="en-US" altLang="en-US" sz="1400" b="1" dirty="0" err="1" smtClean="0"/>
              <a:t>buncher</a:t>
            </a:r>
            <a:r>
              <a:rPr lang="en-US" altLang="en-US" sz="1400" dirty="0" smtClean="0"/>
              <a:t>, to capture a large fraction of the charge and accelerate it till relativistic energies. The </a:t>
            </a:r>
            <a:r>
              <a:rPr lang="en-US" altLang="en-US" sz="1400" b="1" dirty="0" smtClean="0"/>
              <a:t>amount of charge lost is drastically reduced</a:t>
            </a:r>
            <a:r>
              <a:rPr lang="en-US" altLang="en-US" sz="1400" dirty="0" smtClean="0"/>
              <a:t>, while the capture section provide also further beam bunching.</a:t>
            </a:r>
            <a:endParaRPr lang="en-US" altLang="en-US" sz="1400" dirty="0"/>
          </a:p>
        </p:txBody>
      </p:sp>
      <p:sp>
        <p:nvSpPr>
          <p:cNvPr id="151" name="Text Box 17"/>
          <p:cNvSpPr txBox="1">
            <a:spLocks noChangeArrowheads="1"/>
          </p:cNvSpPr>
          <p:nvPr/>
        </p:nvSpPr>
        <p:spPr bwMode="auto">
          <a:xfrm>
            <a:off x="-4523" y="675229"/>
            <a:ext cx="4243150" cy="1169551"/>
          </a:xfrm>
          <a:prstGeom prst="rect">
            <a:avLst/>
          </a:prstGeom>
          <a:noFill/>
          <a:ln w="9525">
            <a:noFill/>
            <a:miter lim="800000"/>
            <a:headEnd/>
            <a:tailEnd/>
          </a:ln>
          <a:effectLst/>
        </p:spPr>
        <p:txBody>
          <a:bodyPr wrap="square">
            <a:spAutoFit/>
          </a:bodyPr>
          <a:lstStyle/>
          <a:p>
            <a:pPr algn="just"/>
            <a:r>
              <a:rPr lang="en-US" sz="1400" b="1" dirty="0" smtClean="0"/>
              <a:t>Once the capture condition E</a:t>
            </a:r>
            <a:r>
              <a:rPr lang="en-US" sz="1400" b="1" baseline="-25000" dirty="0" smtClean="0"/>
              <a:t>RF</a:t>
            </a:r>
            <a:r>
              <a:rPr lang="en-US" sz="1400" b="1" dirty="0" smtClean="0"/>
              <a:t>&gt;E</a:t>
            </a:r>
            <a:r>
              <a:rPr lang="en-US" sz="1400" b="1" baseline="-25000" dirty="0" smtClean="0"/>
              <a:t>RF_MIN</a:t>
            </a:r>
            <a:r>
              <a:rPr lang="en-US" sz="1400" b="1" dirty="0" smtClean="0"/>
              <a:t> is fulfilled </a:t>
            </a:r>
            <a:r>
              <a:rPr lang="en-US" sz="1400" dirty="0" smtClean="0"/>
              <a:t>the fundamental  equation of </a:t>
            </a:r>
            <a:r>
              <a:rPr lang="en-US" sz="1400" dirty="0"/>
              <a:t>previous slide sets the </a:t>
            </a:r>
            <a:r>
              <a:rPr lang="en-US" sz="1400" b="1" dirty="0"/>
              <a:t>ranges of the injection phases </a:t>
            </a:r>
            <a:r>
              <a:rPr lang="en-US" sz="1400" b="1" i="1" dirty="0">
                <a:sym typeface="Symbol"/>
              </a:rPr>
              <a:t></a:t>
            </a:r>
            <a:r>
              <a:rPr lang="en-US" sz="1400" b="1" i="1" baseline="-25000" dirty="0" smtClean="0"/>
              <a:t>in</a:t>
            </a:r>
            <a:r>
              <a:rPr lang="en-US" sz="1400" b="1" dirty="0" smtClean="0"/>
              <a:t>  </a:t>
            </a:r>
            <a:r>
              <a:rPr lang="en-US" sz="1400" b="1" dirty="0"/>
              <a:t>actually accepted</a:t>
            </a:r>
            <a:r>
              <a:rPr lang="en-US" sz="1400" dirty="0"/>
              <a:t>. </a:t>
            </a:r>
            <a:r>
              <a:rPr lang="en-US" sz="1400" dirty="0" smtClean="0"/>
              <a:t>Particles </a:t>
            </a:r>
            <a:r>
              <a:rPr lang="en-US" sz="1400" dirty="0"/>
              <a:t>whose injection phases are within this range </a:t>
            </a:r>
            <a:r>
              <a:rPr lang="en-US" sz="1400" dirty="0" smtClean="0"/>
              <a:t>can </a:t>
            </a:r>
            <a:r>
              <a:rPr lang="en-US" sz="1400" dirty="0"/>
              <a:t>be </a:t>
            </a:r>
            <a:r>
              <a:rPr lang="en-US" sz="1400" b="1" dirty="0"/>
              <a:t>captured</a:t>
            </a:r>
            <a:r>
              <a:rPr lang="en-US" sz="1400" dirty="0"/>
              <a:t> </a:t>
            </a:r>
            <a:r>
              <a:rPr lang="en-US" sz="1400" dirty="0" smtClean="0"/>
              <a:t>the other are </a:t>
            </a:r>
            <a:r>
              <a:rPr lang="en-US" sz="1400" b="1" dirty="0" smtClean="0"/>
              <a:t>lost</a:t>
            </a:r>
            <a:r>
              <a:rPr lang="en-US" sz="1400" dirty="0" smtClean="0"/>
              <a:t>.</a:t>
            </a:r>
            <a:endParaRPr lang="en-US" sz="1400" dirty="0"/>
          </a:p>
        </p:txBody>
      </p:sp>
      <p:sp>
        <p:nvSpPr>
          <p:cNvPr id="152" name="CasellaDiTesto 151"/>
          <p:cNvSpPr txBox="1"/>
          <p:nvPr/>
        </p:nvSpPr>
        <p:spPr>
          <a:xfrm>
            <a:off x="1672625" y="-36175"/>
            <a:ext cx="6168227" cy="584775"/>
          </a:xfrm>
          <a:prstGeom prst="rect">
            <a:avLst/>
          </a:prstGeom>
          <a:noFill/>
        </p:spPr>
        <p:txBody>
          <a:bodyPr wrap="none" rtlCol="0">
            <a:spAutoFit/>
          </a:bodyPr>
          <a:lstStyle/>
          <a:p>
            <a:r>
              <a:rPr lang="en-US" sz="3200" b="1" dirty="0" smtClean="0"/>
              <a:t>BUNCHER AND CAPTURE SECTIONS</a:t>
            </a:r>
            <a:endParaRPr lang="en-US" sz="3200" b="1" dirty="0"/>
          </a:p>
        </p:txBody>
      </p:sp>
      <p:sp>
        <p:nvSpPr>
          <p:cNvPr id="27" name="Freccia a destra 26"/>
          <p:cNvSpPr/>
          <p:nvPr/>
        </p:nvSpPr>
        <p:spPr>
          <a:xfrm>
            <a:off x="4478340" y="1013769"/>
            <a:ext cx="755651" cy="3600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ttangolo 27"/>
          <p:cNvSpPr/>
          <p:nvPr/>
        </p:nvSpPr>
        <p:spPr>
          <a:xfrm>
            <a:off x="395420" y="1938224"/>
            <a:ext cx="1368190" cy="99007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a:solidFill>
                  <a:srgbClr val="000000"/>
                </a:solidFill>
                <a:latin typeface="Times New Roman" pitchFamily="18" charset="0"/>
              </a:rPr>
              <a:t>Thermionic</a:t>
            </a:r>
          </a:p>
          <a:p>
            <a:pPr algn="ctr" eaLnBrk="0" hangingPunct="0"/>
            <a:r>
              <a:rPr lang="en-US" b="1" dirty="0" smtClean="0">
                <a:solidFill>
                  <a:srgbClr val="000000"/>
                </a:solidFill>
                <a:latin typeface="Times New Roman" pitchFamily="18" charset="0"/>
              </a:rPr>
              <a:t>Gun</a:t>
            </a:r>
            <a:endParaRPr lang="en-US" dirty="0">
              <a:latin typeface="Times" charset="0"/>
            </a:endParaRPr>
          </a:p>
        </p:txBody>
      </p:sp>
      <p:sp>
        <p:nvSpPr>
          <p:cNvPr id="29" name="CasellaDiTesto 28"/>
          <p:cNvSpPr txBox="1"/>
          <p:nvPr/>
        </p:nvSpPr>
        <p:spPr>
          <a:xfrm>
            <a:off x="444681" y="2895836"/>
            <a:ext cx="1782398" cy="307777"/>
          </a:xfrm>
          <a:prstGeom prst="rect">
            <a:avLst/>
          </a:prstGeom>
          <a:noFill/>
        </p:spPr>
        <p:txBody>
          <a:bodyPr wrap="square" rtlCol="0">
            <a:spAutoFit/>
          </a:bodyPr>
          <a:lstStyle/>
          <a:p>
            <a:pPr algn="ctr"/>
            <a:r>
              <a:rPr lang="en-US" sz="1400" dirty="0" smtClean="0"/>
              <a:t>Continuous beam</a:t>
            </a:r>
            <a:endParaRPr lang="en-US" sz="1400" dirty="0"/>
          </a:p>
        </p:txBody>
      </p:sp>
      <p:sp>
        <p:nvSpPr>
          <p:cNvPr id="153" name="Rettangolo 152"/>
          <p:cNvSpPr/>
          <p:nvPr/>
        </p:nvSpPr>
        <p:spPr>
          <a:xfrm>
            <a:off x="2558948" y="1938224"/>
            <a:ext cx="1500355" cy="990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err="1">
                <a:solidFill>
                  <a:srgbClr val="000000"/>
                </a:solidFill>
                <a:latin typeface="Times New Roman" pitchFamily="18" charset="0"/>
              </a:rPr>
              <a:t>Buncher</a:t>
            </a:r>
            <a:endParaRPr lang="en-US" sz="2400" dirty="0">
              <a:latin typeface="Times" charset="0"/>
            </a:endParaRPr>
          </a:p>
          <a:p>
            <a:pPr algn="ctr" eaLnBrk="0" hangingPunct="0"/>
            <a:r>
              <a:rPr lang="en-US" b="1" dirty="0">
                <a:solidFill>
                  <a:srgbClr val="000000"/>
                </a:solidFill>
                <a:latin typeface="Times New Roman" pitchFamily="18" charset="0"/>
              </a:rPr>
              <a:t>(SW Cavity)</a:t>
            </a:r>
            <a:endParaRPr lang="en-US" sz="2400" dirty="0">
              <a:latin typeface="Times" charset="0"/>
            </a:endParaRPr>
          </a:p>
        </p:txBody>
      </p:sp>
      <p:sp>
        <p:nvSpPr>
          <p:cNvPr id="30" name="CasellaDiTesto 29"/>
          <p:cNvSpPr txBox="1"/>
          <p:nvPr/>
        </p:nvSpPr>
        <p:spPr>
          <a:xfrm>
            <a:off x="4494598" y="1681632"/>
            <a:ext cx="758541" cy="369332"/>
          </a:xfrm>
          <a:prstGeom prst="rect">
            <a:avLst/>
          </a:prstGeom>
          <a:noFill/>
        </p:spPr>
        <p:txBody>
          <a:bodyPr wrap="none" rtlCol="0">
            <a:spAutoFit/>
          </a:bodyPr>
          <a:lstStyle/>
          <a:p>
            <a:r>
              <a:rPr lang="en-US" dirty="0" smtClean="0"/>
              <a:t>Drift L</a:t>
            </a:r>
            <a:endParaRPr lang="en-US" dirty="0"/>
          </a:p>
        </p:txBody>
      </p:sp>
      <p:sp>
        <p:nvSpPr>
          <p:cNvPr id="31" name="CasellaDiTesto 30"/>
          <p:cNvSpPr txBox="1"/>
          <p:nvPr/>
        </p:nvSpPr>
        <p:spPr>
          <a:xfrm>
            <a:off x="5580140" y="3043374"/>
            <a:ext cx="892176" cy="523220"/>
          </a:xfrm>
          <a:prstGeom prst="rect">
            <a:avLst/>
          </a:prstGeom>
          <a:noFill/>
        </p:spPr>
        <p:txBody>
          <a:bodyPr wrap="square" rtlCol="0">
            <a:spAutoFit/>
          </a:bodyPr>
          <a:lstStyle/>
          <a:p>
            <a:pPr algn="ctr"/>
            <a:r>
              <a:rPr lang="en-US" sz="1400" dirty="0" smtClean="0"/>
              <a:t>Bunched beam</a:t>
            </a:r>
            <a:endParaRPr lang="en-US" sz="1400" dirty="0"/>
          </a:p>
        </p:txBody>
      </p:sp>
      <p:sp>
        <p:nvSpPr>
          <p:cNvPr id="154" name="Rettangolo 153"/>
          <p:cNvSpPr/>
          <p:nvPr/>
        </p:nvSpPr>
        <p:spPr>
          <a:xfrm>
            <a:off x="5834645" y="1938224"/>
            <a:ext cx="2497565" cy="990076"/>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0" hangingPunct="0"/>
            <a:r>
              <a:rPr lang="en-US" b="1" dirty="0" smtClean="0">
                <a:solidFill>
                  <a:srgbClr val="000000"/>
                </a:solidFill>
                <a:latin typeface="Times New Roman" pitchFamily="18" charset="0"/>
              </a:rPr>
              <a:t>Capture section </a:t>
            </a:r>
          </a:p>
          <a:p>
            <a:pPr algn="ctr" eaLnBrk="0" hangingPunct="0"/>
            <a:r>
              <a:rPr lang="en-US" b="1" dirty="0" smtClean="0">
                <a:solidFill>
                  <a:srgbClr val="000000"/>
                </a:solidFill>
                <a:latin typeface="Times New Roman" pitchFamily="18" charset="0"/>
              </a:rPr>
              <a:t>(SW or TW)</a:t>
            </a:r>
            <a:endParaRPr lang="en-US" sz="2400" dirty="0">
              <a:latin typeface="Times" charset="0"/>
            </a:endParaRPr>
          </a:p>
        </p:txBody>
      </p:sp>
      <p:sp>
        <p:nvSpPr>
          <p:cNvPr id="155" name="CasellaDiTesto 154"/>
          <p:cNvSpPr txBox="1"/>
          <p:nvPr/>
        </p:nvSpPr>
        <p:spPr>
          <a:xfrm>
            <a:off x="7191618" y="2971076"/>
            <a:ext cx="1415569" cy="523220"/>
          </a:xfrm>
          <a:prstGeom prst="rect">
            <a:avLst/>
          </a:prstGeom>
          <a:noFill/>
        </p:spPr>
        <p:txBody>
          <a:bodyPr wrap="square" rtlCol="0">
            <a:spAutoFit/>
          </a:bodyPr>
          <a:lstStyle/>
          <a:p>
            <a:r>
              <a:rPr lang="en-US" sz="1400" dirty="0" smtClean="0"/>
              <a:t>Bunched and captured beam</a:t>
            </a:r>
            <a:endParaRPr lang="en-US" sz="1400" dirty="0"/>
          </a:p>
        </p:txBody>
      </p:sp>
      <p:cxnSp>
        <p:nvCxnSpPr>
          <p:cNvPr id="33" name="Connettore 2 32"/>
          <p:cNvCxnSpPr>
            <a:stCxn id="28" idx="3"/>
            <a:endCxn id="153" idx="1"/>
          </p:cNvCxnSpPr>
          <p:nvPr/>
        </p:nvCxnSpPr>
        <p:spPr>
          <a:xfrm>
            <a:off x="1763610" y="2433262"/>
            <a:ext cx="79533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1997928" y="2424335"/>
            <a:ext cx="0" cy="619039"/>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2" name="Connettore 1 161"/>
          <p:cNvCxnSpPr/>
          <p:nvPr/>
        </p:nvCxnSpPr>
        <p:spPr>
          <a:xfrm flipV="1">
            <a:off x="4238627" y="2424813"/>
            <a:ext cx="0" cy="731944"/>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68" name="Connettore 2 167"/>
          <p:cNvCxnSpPr>
            <a:stCxn id="153" idx="3"/>
            <a:endCxn id="154" idx="1"/>
          </p:cNvCxnSpPr>
          <p:nvPr/>
        </p:nvCxnSpPr>
        <p:spPr>
          <a:xfrm>
            <a:off x="4059303" y="2433262"/>
            <a:ext cx="1775342"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6" name="Connettore 1 175"/>
          <p:cNvCxnSpPr/>
          <p:nvPr/>
        </p:nvCxnSpPr>
        <p:spPr>
          <a:xfrm flipH="1" flipV="1">
            <a:off x="5602604" y="2439268"/>
            <a:ext cx="2069" cy="1101176"/>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78" name="Connettore 2 177"/>
          <p:cNvCxnSpPr/>
          <p:nvPr/>
        </p:nvCxnSpPr>
        <p:spPr>
          <a:xfrm>
            <a:off x="8330357" y="2424335"/>
            <a:ext cx="515081"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9" name="Connettore 1 178"/>
          <p:cNvCxnSpPr/>
          <p:nvPr/>
        </p:nvCxnSpPr>
        <p:spPr>
          <a:xfrm flipV="1">
            <a:off x="8497892" y="2433262"/>
            <a:ext cx="2999" cy="104666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84" name="Connettore 2 183"/>
          <p:cNvCxnSpPr/>
          <p:nvPr/>
        </p:nvCxnSpPr>
        <p:spPr>
          <a:xfrm>
            <a:off x="4067118" y="2060810"/>
            <a:ext cx="1704243" cy="0"/>
          </a:xfrm>
          <a:prstGeom prst="straightConnector1">
            <a:avLst/>
          </a:prstGeom>
          <a:ln w="28575">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5" name="CasellaDiTesto 114"/>
          <p:cNvSpPr txBox="1"/>
          <p:nvPr/>
        </p:nvSpPr>
        <p:spPr>
          <a:xfrm>
            <a:off x="3969912" y="323288"/>
            <a:ext cx="1204176" cy="369332"/>
          </a:xfrm>
          <a:prstGeom prst="rect">
            <a:avLst/>
          </a:prstGeom>
          <a:noFill/>
        </p:spPr>
        <p:txBody>
          <a:bodyPr wrap="none" rtlCol="0">
            <a:spAutoFit/>
          </a:bodyPr>
          <a:lstStyle/>
          <a:p>
            <a:pPr algn="ctr"/>
            <a:r>
              <a:rPr lang="it-IT" b="1" i="1" dirty="0" smtClean="0"/>
              <a:t>(</a:t>
            </a:r>
            <a:r>
              <a:rPr lang="it-IT" b="1" i="1" dirty="0" err="1" smtClean="0"/>
              <a:t>electrons</a:t>
            </a:r>
            <a:r>
              <a:rPr lang="it-IT" b="1" i="1" dirty="0" smtClean="0"/>
              <a:t>)</a:t>
            </a:r>
            <a:endParaRPr lang="it-IT" b="1" i="1" dirty="0"/>
          </a:p>
        </p:txBody>
      </p:sp>
      <p:grpSp>
        <p:nvGrpSpPr>
          <p:cNvPr id="48" name="Gruppo 47"/>
          <p:cNvGrpSpPr/>
          <p:nvPr/>
        </p:nvGrpSpPr>
        <p:grpSpPr>
          <a:xfrm>
            <a:off x="607223" y="4332883"/>
            <a:ext cx="1483682" cy="998631"/>
            <a:chOff x="607223" y="4332883"/>
            <a:chExt cx="1483682" cy="998631"/>
          </a:xfrm>
        </p:grpSpPr>
        <p:grpSp>
          <p:nvGrpSpPr>
            <p:cNvPr id="171" name="Gruppo 170"/>
            <p:cNvGrpSpPr/>
            <p:nvPr/>
          </p:nvGrpSpPr>
          <p:grpSpPr>
            <a:xfrm>
              <a:off x="607223" y="4332883"/>
              <a:ext cx="1483682" cy="998631"/>
              <a:chOff x="3157482" y="3570321"/>
              <a:chExt cx="1790658" cy="1300761"/>
            </a:xfrm>
          </p:grpSpPr>
          <p:sp>
            <p:nvSpPr>
              <p:cNvPr id="172" name="Rettangolo 171"/>
              <p:cNvSpPr/>
              <p:nvPr/>
            </p:nvSpPr>
            <p:spPr>
              <a:xfrm>
                <a:off x="3157482" y="3612675"/>
                <a:ext cx="1755567" cy="1258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73" name="Connettore 2 172"/>
              <p:cNvCxnSpPr/>
              <p:nvPr/>
            </p:nvCxnSpPr>
            <p:spPr>
              <a:xfrm>
                <a:off x="3203652" y="4725000"/>
                <a:ext cx="16525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4" name="Connettore 2 173"/>
              <p:cNvCxnSpPr/>
              <p:nvPr/>
            </p:nvCxnSpPr>
            <p:spPr>
              <a:xfrm flipH="1" flipV="1">
                <a:off x="3987165" y="3692843"/>
                <a:ext cx="5716" cy="11191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7" name="CasellaDiTesto 176"/>
              <p:cNvSpPr txBox="1"/>
              <p:nvPr/>
            </p:nvSpPr>
            <p:spPr>
              <a:xfrm>
                <a:off x="3623785" y="3570321"/>
                <a:ext cx="348628" cy="481071"/>
              </a:xfrm>
              <a:prstGeom prst="rect">
                <a:avLst/>
              </a:prstGeom>
              <a:noFill/>
            </p:spPr>
            <p:txBody>
              <a:bodyPr wrap="none" rtlCol="0">
                <a:spAutoFit/>
              </a:bodyPr>
              <a:lstStyle/>
              <a:p>
                <a:r>
                  <a:rPr lang="it-IT" dirty="0" smtClean="0"/>
                  <a:t>v</a:t>
                </a:r>
                <a:endParaRPr lang="it-IT" dirty="0"/>
              </a:p>
            </p:txBody>
          </p:sp>
          <p:sp>
            <p:nvSpPr>
              <p:cNvPr id="180" name="CasellaDiTesto 179"/>
              <p:cNvSpPr txBox="1"/>
              <p:nvPr/>
            </p:nvSpPr>
            <p:spPr>
              <a:xfrm>
                <a:off x="4686530" y="4371778"/>
                <a:ext cx="261610" cy="369332"/>
              </a:xfrm>
              <a:prstGeom prst="rect">
                <a:avLst/>
              </a:prstGeom>
              <a:noFill/>
            </p:spPr>
            <p:txBody>
              <a:bodyPr wrap="none" rtlCol="0">
                <a:spAutoFit/>
              </a:bodyPr>
              <a:lstStyle/>
              <a:p>
                <a:r>
                  <a:rPr lang="it-IT" dirty="0" smtClean="0"/>
                  <a:t>t</a:t>
                </a:r>
                <a:endParaRPr lang="it-IT" dirty="0"/>
              </a:p>
            </p:txBody>
          </p:sp>
        </p:grpSp>
        <p:cxnSp>
          <p:nvCxnSpPr>
            <p:cNvPr id="46" name="Connettore diritto 45"/>
            <p:cNvCxnSpPr/>
            <p:nvPr/>
          </p:nvCxnSpPr>
          <p:spPr>
            <a:xfrm>
              <a:off x="737344" y="4869000"/>
              <a:ext cx="1200151"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5" name="Gruppo 54"/>
          <p:cNvGrpSpPr/>
          <p:nvPr/>
        </p:nvGrpSpPr>
        <p:grpSpPr>
          <a:xfrm>
            <a:off x="3157482" y="3524494"/>
            <a:ext cx="1564016" cy="1145826"/>
            <a:chOff x="3157482" y="3524494"/>
            <a:chExt cx="1564016" cy="1145826"/>
          </a:xfrm>
        </p:grpSpPr>
        <p:grpSp>
          <p:nvGrpSpPr>
            <p:cNvPr id="44" name="Gruppo 43"/>
            <p:cNvGrpSpPr/>
            <p:nvPr/>
          </p:nvGrpSpPr>
          <p:grpSpPr>
            <a:xfrm>
              <a:off x="3157482" y="3531005"/>
              <a:ext cx="1564016" cy="1139315"/>
              <a:chOff x="3157482" y="3531005"/>
              <a:chExt cx="1790658" cy="1340077"/>
            </a:xfrm>
          </p:grpSpPr>
          <p:sp>
            <p:nvSpPr>
              <p:cNvPr id="41" name="Rettangolo 40"/>
              <p:cNvSpPr/>
              <p:nvPr/>
            </p:nvSpPr>
            <p:spPr>
              <a:xfrm>
                <a:off x="3157482" y="3612675"/>
                <a:ext cx="1755567" cy="125840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4" name="Connettore 2 23"/>
              <p:cNvCxnSpPr/>
              <p:nvPr/>
            </p:nvCxnSpPr>
            <p:spPr>
              <a:xfrm>
                <a:off x="3203652" y="4725000"/>
                <a:ext cx="16525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flipH="1" flipV="1">
                <a:off x="3987165" y="3692843"/>
                <a:ext cx="5716" cy="11191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9" name="Figura a mano libera 38"/>
              <p:cNvSpPr/>
              <p:nvPr/>
            </p:nvSpPr>
            <p:spPr>
              <a:xfrm flipV="1">
                <a:off x="3243008" y="3914293"/>
                <a:ext cx="1478490" cy="735339"/>
              </a:xfrm>
              <a:custGeom>
                <a:avLst/>
                <a:gdLst>
                  <a:gd name="connsiteX0" fmla="*/ 0 w 1293495"/>
                  <a:gd name="connsiteY0" fmla="*/ 720090 h 735330"/>
                  <a:gd name="connsiteX1" fmla="*/ 213360 w 1293495"/>
                  <a:gd name="connsiteY1" fmla="*/ 7620 h 735330"/>
                  <a:gd name="connsiteX2" fmla="*/ 434340 w 1293495"/>
                  <a:gd name="connsiteY2" fmla="*/ 731520 h 735330"/>
                  <a:gd name="connsiteX3" fmla="*/ 649605 w 1293495"/>
                  <a:gd name="connsiteY3" fmla="*/ 0 h 735330"/>
                  <a:gd name="connsiteX4" fmla="*/ 857250 w 1293495"/>
                  <a:gd name="connsiteY4" fmla="*/ 731520 h 735330"/>
                  <a:gd name="connsiteX5" fmla="*/ 1082040 w 1293495"/>
                  <a:gd name="connsiteY5" fmla="*/ 1905 h 735330"/>
                  <a:gd name="connsiteX6" fmla="*/ 1293495 w 1293495"/>
                  <a:gd name="connsiteY6" fmla="*/ 735330 h 735330"/>
                  <a:gd name="connsiteX0" fmla="*/ 0 w 1293495"/>
                  <a:gd name="connsiteY0" fmla="*/ 720090 h 735331"/>
                  <a:gd name="connsiteX1" fmla="*/ 213360 w 1293495"/>
                  <a:gd name="connsiteY1" fmla="*/ 7620 h 735331"/>
                  <a:gd name="connsiteX2" fmla="*/ 434340 w 1293495"/>
                  <a:gd name="connsiteY2" fmla="*/ 731520 h 735331"/>
                  <a:gd name="connsiteX3" fmla="*/ 649605 w 1293495"/>
                  <a:gd name="connsiteY3" fmla="*/ 0 h 735331"/>
                  <a:gd name="connsiteX4" fmla="*/ 857250 w 1293495"/>
                  <a:gd name="connsiteY4" fmla="*/ 731520 h 735331"/>
                  <a:gd name="connsiteX5" fmla="*/ 1082040 w 1293495"/>
                  <a:gd name="connsiteY5" fmla="*/ 1905 h 735331"/>
                  <a:gd name="connsiteX6" fmla="*/ 1293495 w 1293495"/>
                  <a:gd name="connsiteY6" fmla="*/ 735330 h 735331"/>
                  <a:gd name="connsiteX0" fmla="*/ 0 w 1293495"/>
                  <a:gd name="connsiteY0" fmla="*/ 720090 h 735331"/>
                  <a:gd name="connsiteX1" fmla="*/ 213360 w 1293495"/>
                  <a:gd name="connsiteY1" fmla="*/ 7620 h 735331"/>
                  <a:gd name="connsiteX2" fmla="*/ 434340 w 1293495"/>
                  <a:gd name="connsiteY2" fmla="*/ 731520 h 735331"/>
                  <a:gd name="connsiteX3" fmla="*/ 649605 w 1293495"/>
                  <a:gd name="connsiteY3" fmla="*/ 0 h 735331"/>
                  <a:gd name="connsiteX4" fmla="*/ 857250 w 1293495"/>
                  <a:gd name="connsiteY4" fmla="*/ 731520 h 735331"/>
                  <a:gd name="connsiteX5" fmla="*/ 1082040 w 1293495"/>
                  <a:gd name="connsiteY5" fmla="*/ 1905 h 735331"/>
                  <a:gd name="connsiteX6" fmla="*/ 1293495 w 1293495"/>
                  <a:gd name="connsiteY6" fmla="*/ 735330 h 735331"/>
                  <a:gd name="connsiteX0" fmla="*/ 0 w 1309779"/>
                  <a:gd name="connsiteY0" fmla="*/ 720090 h 791033"/>
                  <a:gd name="connsiteX1" fmla="*/ 213360 w 1309779"/>
                  <a:gd name="connsiteY1" fmla="*/ 7620 h 791033"/>
                  <a:gd name="connsiteX2" fmla="*/ 434340 w 1309779"/>
                  <a:gd name="connsiteY2" fmla="*/ 731520 h 791033"/>
                  <a:gd name="connsiteX3" fmla="*/ 649605 w 1309779"/>
                  <a:gd name="connsiteY3" fmla="*/ 0 h 791033"/>
                  <a:gd name="connsiteX4" fmla="*/ 857250 w 1309779"/>
                  <a:gd name="connsiteY4" fmla="*/ 731520 h 791033"/>
                  <a:gd name="connsiteX5" fmla="*/ 1082040 w 1309779"/>
                  <a:gd name="connsiteY5" fmla="*/ 1905 h 791033"/>
                  <a:gd name="connsiteX6" fmla="*/ 1293495 w 1309779"/>
                  <a:gd name="connsiteY6" fmla="*/ 735330 h 791033"/>
                  <a:gd name="connsiteX7" fmla="*/ 1295610 w 1309779"/>
                  <a:gd name="connsiteY7" fmla="*/ 740056 h 791033"/>
                  <a:gd name="connsiteX0" fmla="*/ 0 w 1488015"/>
                  <a:gd name="connsiteY0" fmla="*/ 721079 h 748359"/>
                  <a:gd name="connsiteX1" fmla="*/ 213360 w 1488015"/>
                  <a:gd name="connsiteY1" fmla="*/ 8609 h 748359"/>
                  <a:gd name="connsiteX2" fmla="*/ 434340 w 1488015"/>
                  <a:gd name="connsiteY2" fmla="*/ 732509 h 748359"/>
                  <a:gd name="connsiteX3" fmla="*/ 649605 w 1488015"/>
                  <a:gd name="connsiteY3" fmla="*/ 989 h 748359"/>
                  <a:gd name="connsiteX4" fmla="*/ 857250 w 1488015"/>
                  <a:gd name="connsiteY4" fmla="*/ 732509 h 748359"/>
                  <a:gd name="connsiteX5" fmla="*/ 1082040 w 1488015"/>
                  <a:gd name="connsiteY5" fmla="*/ 2894 h 748359"/>
                  <a:gd name="connsiteX6" fmla="*/ 1293495 w 1488015"/>
                  <a:gd name="connsiteY6" fmla="*/ 736319 h 748359"/>
                  <a:gd name="connsiteX7" fmla="*/ 1488015 w 1488015"/>
                  <a:gd name="connsiteY7" fmla="*/ 0 h 748359"/>
                  <a:gd name="connsiteX0" fmla="*/ 0 w 1488015"/>
                  <a:gd name="connsiteY0" fmla="*/ 721079 h 736328"/>
                  <a:gd name="connsiteX1" fmla="*/ 213360 w 1488015"/>
                  <a:gd name="connsiteY1" fmla="*/ 8609 h 736328"/>
                  <a:gd name="connsiteX2" fmla="*/ 434340 w 1488015"/>
                  <a:gd name="connsiteY2" fmla="*/ 732509 h 736328"/>
                  <a:gd name="connsiteX3" fmla="*/ 649605 w 1488015"/>
                  <a:gd name="connsiteY3" fmla="*/ 989 h 736328"/>
                  <a:gd name="connsiteX4" fmla="*/ 857250 w 1488015"/>
                  <a:gd name="connsiteY4" fmla="*/ 732509 h 736328"/>
                  <a:gd name="connsiteX5" fmla="*/ 1082040 w 1488015"/>
                  <a:gd name="connsiteY5" fmla="*/ 2894 h 736328"/>
                  <a:gd name="connsiteX6" fmla="*/ 1293495 w 1488015"/>
                  <a:gd name="connsiteY6" fmla="*/ 736319 h 736328"/>
                  <a:gd name="connsiteX7" fmla="*/ 1488015 w 1488015"/>
                  <a:gd name="connsiteY7" fmla="*/ 0 h 736328"/>
                  <a:gd name="connsiteX0" fmla="*/ 0 w 1512780"/>
                  <a:gd name="connsiteY0" fmla="*/ 720090 h 735339"/>
                  <a:gd name="connsiteX1" fmla="*/ 213360 w 1512780"/>
                  <a:gd name="connsiteY1" fmla="*/ 7620 h 735339"/>
                  <a:gd name="connsiteX2" fmla="*/ 434340 w 1512780"/>
                  <a:gd name="connsiteY2" fmla="*/ 731520 h 735339"/>
                  <a:gd name="connsiteX3" fmla="*/ 649605 w 1512780"/>
                  <a:gd name="connsiteY3" fmla="*/ 0 h 735339"/>
                  <a:gd name="connsiteX4" fmla="*/ 857250 w 1512780"/>
                  <a:gd name="connsiteY4" fmla="*/ 731520 h 735339"/>
                  <a:gd name="connsiteX5" fmla="*/ 1082040 w 1512780"/>
                  <a:gd name="connsiteY5" fmla="*/ 1905 h 735339"/>
                  <a:gd name="connsiteX6" fmla="*/ 1293495 w 1512780"/>
                  <a:gd name="connsiteY6" fmla="*/ 735330 h 735339"/>
                  <a:gd name="connsiteX7" fmla="*/ 1512780 w 1512780"/>
                  <a:gd name="connsiteY7" fmla="*/ 8536 h 735339"/>
                  <a:gd name="connsiteX0" fmla="*/ 0 w 1493730"/>
                  <a:gd name="connsiteY0" fmla="*/ 720090 h 735339"/>
                  <a:gd name="connsiteX1" fmla="*/ 213360 w 1493730"/>
                  <a:gd name="connsiteY1" fmla="*/ 7620 h 735339"/>
                  <a:gd name="connsiteX2" fmla="*/ 434340 w 1493730"/>
                  <a:gd name="connsiteY2" fmla="*/ 731520 h 735339"/>
                  <a:gd name="connsiteX3" fmla="*/ 649605 w 1493730"/>
                  <a:gd name="connsiteY3" fmla="*/ 0 h 735339"/>
                  <a:gd name="connsiteX4" fmla="*/ 857250 w 1493730"/>
                  <a:gd name="connsiteY4" fmla="*/ 731520 h 735339"/>
                  <a:gd name="connsiteX5" fmla="*/ 1082040 w 1493730"/>
                  <a:gd name="connsiteY5" fmla="*/ 1905 h 735339"/>
                  <a:gd name="connsiteX6" fmla="*/ 1293495 w 1493730"/>
                  <a:gd name="connsiteY6" fmla="*/ 735330 h 735339"/>
                  <a:gd name="connsiteX7" fmla="*/ 1493730 w 1493730"/>
                  <a:gd name="connsiteY7" fmla="*/ 6631 h 735339"/>
                  <a:gd name="connsiteX0" fmla="*/ 0 w 1463250"/>
                  <a:gd name="connsiteY0" fmla="*/ 732509 h 747758"/>
                  <a:gd name="connsiteX1" fmla="*/ 213360 w 1463250"/>
                  <a:gd name="connsiteY1" fmla="*/ 20039 h 747758"/>
                  <a:gd name="connsiteX2" fmla="*/ 434340 w 1463250"/>
                  <a:gd name="connsiteY2" fmla="*/ 743939 h 747758"/>
                  <a:gd name="connsiteX3" fmla="*/ 649605 w 1463250"/>
                  <a:gd name="connsiteY3" fmla="*/ 12419 h 747758"/>
                  <a:gd name="connsiteX4" fmla="*/ 857250 w 1463250"/>
                  <a:gd name="connsiteY4" fmla="*/ 743939 h 747758"/>
                  <a:gd name="connsiteX5" fmla="*/ 1082040 w 1463250"/>
                  <a:gd name="connsiteY5" fmla="*/ 14324 h 747758"/>
                  <a:gd name="connsiteX6" fmla="*/ 1293495 w 1463250"/>
                  <a:gd name="connsiteY6" fmla="*/ 747749 h 747758"/>
                  <a:gd name="connsiteX7" fmla="*/ 1463250 w 1463250"/>
                  <a:gd name="connsiteY7" fmla="*/ 0 h 747758"/>
                  <a:gd name="connsiteX0" fmla="*/ 0 w 1478490"/>
                  <a:gd name="connsiteY0" fmla="*/ 720090 h 735339"/>
                  <a:gd name="connsiteX1" fmla="*/ 213360 w 1478490"/>
                  <a:gd name="connsiteY1" fmla="*/ 7620 h 735339"/>
                  <a:gd name="connsiteX2" fmla="*/ 434340 w 1478490"/>
                  <a:gd name="connsiteY2" fmla="*/ 731520 h 735339"/>
                  <a:gd name="connsiteX3" fmla="*/ 649605 w 1478490"/>
                  <a:gd name="connsiteY3" fmla="*/ 0 h 735339"/>
                  <a:gd name="connsiteX4" fmla="*/ 857250 w 1478490"/>
                  <a:gd name="connsiteY4" fmla="*/ 731520 h 735339"/>
                  <a:gd name="connsiteX5" fmla="*/ 1082040 w 1478490"/>
                  <a:gd name="connsiteY5" fmla="*/ 1905 h 735339"/>
                  <a:gd name="connsiteX6" fmla="*/ 1293495 w 1478490"/>
                  <a:gd name="connsiteY6" fmla="*/ 735330 h 735339"/>
                  <a:gd name="connsiteX7" fmla="*/ 1478490 w 1478490"/>
                  <a:gd name="connsiteY7" fmla="*/ 16156 h 735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8490" h="735339">
                    <a:moveTo>
                      <a:pt x="0" y="720090"/>
                    </a:moveTo>
                    <a:cubicBezTo>
                      <a:pt x="72390" y="721042"/>
                      <a:pt x="140970" y="5715"/>
                      <a:pt x="213360" y="7620"/>
                    </a:cubicBezTo>
                    <a:cubicBezTo>
                      <a:pt x="285750" y="9525"/>
                      <a:pt x="361633" y="732790"/>
                      <a:pt x="434340" y="731520"/>
                    </a:cubicBezTo>
                    <a:cubicBezTo>
                      <a:pt x="507047" y="730250"/>
                      <a:pt x="579120" y="0"/>
                      <a:pt x="649605" y="0"/>
                    </a:cubicBezTo>
                    <a:cubicBezTo>
                      <a:pt x="720090" y="0"/>
                      <a:pt x="785178" y="731203"/>
                      <a:pt x="857250" y="731520"/>
                    </a:cubicBezTo>
                    <a:cubicBezTo>
                      <a:pt x="929322" y="731837"/>
                      <a:pt x="1009333" y="1270"/>
                      <a:pt x="1082040" y="1905"/>
                    </a:cubicBezTo>
                    <a:cubicBezTo>
                      <a:pt x="1154747" y="2540"/>
                      <a:pt x="1231741" y="736600"/>
                      <a:pt x="1293495" y="735330"/>
                    </a:cubicBezTo>
                    <a:cubicBezTo>
                      <a:pt x="1351950" y="738340"/>
                      <a:pt x="1478050" y="15172"/>
                      <a:pt x="1478490" y="16156"/>
                    </a:cubicBezTo>
                  </a:path>
                </a:pathLst>
              </a:cu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0" name="CasellaDiTesto 39"/>
              <p:cNvSpPr txBox="1"/>
              <p:nvPr/>
            </p:nvSpPr>
            <p:spPr>
              <a:xfrm>
                <a:off x="3245399" y="3531005"/>
                <a:ext cx="707244" cy="369332"/>
              </a:xfrm>
              <a:prstGeom prst="rect">
                <a:avLst/>
              </a:prstGeom>
              <a:noFill/>
            </p:spPr>
            <p:txBody>
              <a:bodyPr wrap="none" rtlCol="0">
                <a:spAutoFit/>
              </a:bodyPr>
              <a:lstStyle/>
              <a:p>
                <a:r>
                  <a:rPr lang="it-IT" dirty="0" smtClean="0"/>
                  <a:t>v</a:t>
                </a:r>
                <a:r>
                  <a:rPr lang="it-IT" dirty="0" smtClean="0">
                    <a:sym typeface="Symbol" panose="05050102010706020507" pitchFamily="18" charset="2"/>
                  </a:rPr>
                  <a:t>E</a:t>
                </a:r>
                <a:endParaRPr lang="it-IT" dirty="0"/>
              </a:p>
            </p:txBody>
          </p:sp>
          <p:sp>
            <p:nvSpPr>
              <p:cNvPr id="42" name="CasellaDiTesto 41"/>
              <p:cNvSpPr txBox="1"/>
              <p:nvPr/>
            </p:nvSpPr>
            <p:spPr>
              <a:xfrm>
                <a:off x="4686530" y="4371778"/>
                <a:ext cx="261610" cy="369332"/>
              </a:xfrm>
              <a:prstGeom prst="rect">
                <a:avLst/>
              </a:prstGeom>
              <a:noFill/>
            </p:spPr>
            <p:txBody>
              <a:bodyPr wrap="none" rtlCol="0">
                <a:spAutoFit/>
              </a:bodyPr>
              <a:lstStyle/>
              <a:p>
                <a:r>
                  <a:rPr lang="it-IT" dirty="0" smtClean="0"/>
                  <a:t>t</a:t>
                </a:r>
                <a:endParaRPr lang="it-IT" dirty="0"/>
              </a:p>
            </p:txBody>
          </p:sp>
        </p:grpSp>
        <p:cxnSp>
          <p:nvCxnSpPr>
            <p:cNvPr id="50" name="Connettore 2 49"/>
            <p:cNvCxnSpPr/>
            <p:nvPr/>
          </p:nvCxnSpPr>
          <p:spPr>
            <a:xfrm>
              <a:off x="3994679" y="3796825"/>
              <a:ext cx="386088"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3994061" y="3524494"/>
              <a:ext cx="393056" cy="307777"/>
            </a:xfrm>
            <a:prstGeom prst="rect">
              <a:avLst/>
            </a:prstGeom>
            <a:noFill/>
          </p:spPr>
          <p:txBody>
            <a:bodyPr wrap="none" rtlCol="0">
              <a:spAutoFit/>
            </a:bodyPr>
            <a:lstStyle/>
            <a:p>
              <a:r>
                <a:rPr lang="it-IT" sz="1400" dirty="0" smtClean="0"/>
                <a:t>T</a:t>
              </a:r>
              <a:r>
                <a:rPr lang="it-IT" sz="1400" baseline="-25000" dirty="0" smtClean="0"/>
                <a:t>RF</a:t>
              </a:r>
              <a:endParaRPr lang="it-IT" sz="1400" baseline="-25000" dirty="0"/>
            </a:p>
          </p:txBody>
        </p:sp>
      </p:grpSp>
    </p:spTree>
    <p:extLst>
      <p:ext uri="{BB962C8B-B14F-4D97-AF65-F5344CB8AC3E}">
        <p14:creationId xmlns:p14="http://schemas.microsoft.com/office/powerpoint/2010/main" val="7371692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10" presetClass="entr" presetSubtype="0" fill="hold"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childTnLst>
                                </p:cTn>
                              </p:par>
                              <p:par>
                                <p:cTn id="16" presetID="10" presetClass="entr" presetSubtype="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fade">
                                      <p:cBhvr>
                                        <p:cTn id="21" dur="500"/>
                                        <p:tgtEl>
                                          <p:spTgt spid="29"/>
                                        </p:tgtEl>
                                      </p:cBhvr>
                                    </p:animEffect>
                                  </p:childTnLst>
                                </p:cTn>
                              </p:par>
                              <p:par>
                                <p:cTn id="22" presetID="10" presetClass="entr" presetSubtype="0" fill="hold"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53"/>
                                        </p:tgtEl>
                                        <p:attrNameLst>
                                          <p:attrName>style.visibility</p:attrName>
                                        </p:attrNameLst>
                                      </p:cBhvr>
                                      <p:to>
                                        <p:strVal val="visible"/>
                                      </p:to>
                                    </p:set>
                                    <p:animEffect transition="in" filter="fade">
                                      <p:cBhvr>
                                        <p:cTn id="29" dur="500"/>
                                        <p:tgtEl>
                                          <p:spTgt spid="153"/>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454"/>
                                        </p:tgtEl>
                                        <p:attrNameLst>
                                          <p:attrName>style.visibility</p:attrName>
                                        </p:attrNameLst>
                                      </p:cBhvr>
                                      <p:to>
                                        <p:strVal val="visible"/>
                                      </p:to>
                                    </p:set>
                                    <p:animEffect transition="in" filter="fade">
                                      <p:cBhvr>
                                        <p:cTn id="32" dur="500"/>
                                        <p:tgtEl>
                                          <p:spTgt spid="13454"/>
                                        </p:tgtEl>
                                      </p:cBhvr>
                                    </p:animEffect>
                                  </p:childTnLst>
                                </p:cTn>
                              </p:par>
                              <p:par>
                                <p:cTn id="33" presetID="10" presetClass="entr" presetSubtype="0" fill="hold" nodeType="withEffect">
                                  <p:stCondLst>
                                    <p:cond delay="0"/>
                                  </p:stCondLst>
                                  <p:childTnLst>
                                    <p:set>
                                      <p:cBhvr>
                                        <p:cTn id="34" dur="1" fill="hold">
                                          <p:stCondLst>
                                            <p:cond delay="0"/>
                                          </p:stCondLst>
                                        </p:cTn>
                                        <p:tgtEl>
                                          <p:spTgt spid="162"/>
                                        </p:tgtEl>
                                        <p:attrNameLst>
                                          <p:attrName>style.visibility</p:attrName>
                                        </p:attrNameLst>
                                      </p:cBhvr>
                                      <p:to>
                                        <p:strVal val="visible"/>
                                      </p:to>
                                    </p:set>
                                    <p:animEffect transition="in" filter="fade">
                                      <p:cBhvr>
                                        <p:cTn id="35" dur="500"/>
                                        <p:tgtEl>
                                          <p:spTgt spid="162"/>
                                        </p:tgtEl>
                                      </p:cBhvr>
                                    </p:animEffect>
                                  </p:childTnLst>
                                </p:cTn>
                              </p:par>
                              <p:par>
                                <p:cTn id="36" presetID="10" presetClass="entr" presetSubtype="0" fill="hold" nodeType="withEffect">
                                  <p:stCondLst>
                                    <p:cond delay="0"/>
                                  </p:stCondLst>
                                  <p:childTnLst>
                                    <p:set>
                                      <p:cBhvr>
                                        <p:cTn id="37" dur="1" fill="hold">
                                          <p:stCondLst>
                                            <p:cond delay="0"/>
                                          </p:stCondLst>
                                        </p:cTn>
                                        <p:tgtEl>
                                          <p:spTgt spid="168"/>
                                        </p:tgtEl>
                                        <p:attrNameLst>
                                          <p:attrName>style.visibility</p:attrName>
                                        </p:attrNameLst>
                                      </p:cBhvr>
                                      <p:to>
                                        <p:strVal val="visible"/>
                                      </p:to>
                                    </p:set>
                                    <p:animEffect transition="in" filter="fade">
                                      <p:cBhvr>
                                        <p:cTn id="38" dur="500"/>
                                        <p:tgtEl>
                                          <p:spTgt spid="168"/>
                                        </p:tgtEl>
                                      </p:cBhvr>
                                    </p:animEffect>
                                  </p:childTnLst>
                                </p:cTn>
                              </p:par>
                              <p:par>
                                <p:cTn id="39" presetID="10" presetClass="entr" presetSubtype="0" fill="hold" nodeType="withEffect">
                                  <p:stCondLst>
                                    <p:cond delay="0"/>
                                  </p:stCondLst>
                                  <p:childTnLst>
                                    <p:set>
                                      <p:cBhvr>
                                        <p:cTn id="40" dur="1" fill="hold">
                                          <p:stCondLst>
                                            <p:cond delay="0"/>
                                          </p:stCondLst>
                                        </p:cTn>
                                        <p:tgtEl>
                                          <p:spTgt spid="55"/>
                                        </p:tgtEl>
                                        <p:attrNameLst>
                                          <p:attrName>style.visibility</p:attrName>
                                        </p:attrNameLst>
                                      </p:cBhvr>
                                      <p:to>
                                        <p:strVal val="visible"/>
                                      </p:to>
                                    </p:set>
                                    <p:animEffect transition="in" filter="fade">
                                      <p:cBhvr>
                                        <p:cTn id="41" dur="500"/>
                                        <p:tgtEl>
                                          <p:spTgt spid="55"/>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184"/>
                                        </p:tgtEl>
                                        <p:attrNameLst>
                                          <p:attrName>style.visibility</p:attrName>
                                        </p:attrNameLst>
                                      </p:cBhvr>
                                      <p:to>
                                        <p:strVal val="visible"/>
                                      </p:to>
                                    </p:set>
                                    <p:animEffect transition="in" filter="fade">
                                      <p:cBhvr>
                                        <p:cTn id="46" dur="500"/>
                                        <p:tgtEl>
                                          <p:spTgt spid="18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nodeType="withEffect">
                                  <p:stCondLst>
                                    <p:cond delay="0"/>
                                  </p:stCondLst>
                                  <p:childTnLst>
                                    <p:set>
                                      <p:cBhvr>
                                        <p:cTn id="51" dur="1" fill="hold">
                                          <p:stCondLst>
                                            <p:cond delay="0"/>
                                          </p:stCondLst>
                                        </p:cTn>
                                        <p:tgtEl>
                                          <p:spTgt spid="176"/>
                                        </p:tgtEl>
                                        <p:attrNameLst>
                                          <p:attrName>style.visibility</p:attrName>
                                        </p:attrNameLst>
                                      </p:cBhvr>
                                      <p:to>
                                        <p:strVal val="visible"/>
                                      </p:to>
                                    </p:set>
                                    <p:animEffect transition="in" filter="fade">
                                      <p:cBhvr>
                                        <p:cTn id="52" dur="500"/>
                                        <p:tgtEl>
                                          <p:spTgt spid="176"/>
                                        </p:tgtEl>
                                      </p:cBhvr>
                                    </p:animEffect>
                                  </p:childTnLst>
                                </p:cTn>
                              </p:par>
                              <p:par>
                                <p:cTn id="53" presetID="10" presetClass="entr" presetSubtype="0" fill="hold" nodeType="with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500"/>
                                        <p:tgtEl>
                                          <p:spTgt spid="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fade">
                                      <p:cBhvr>
                                        <p:cTn id="58" dur="500"/>
                                        <p:tgtEl>
                                          <p:spTgt spid="31"/>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54"/>
                                        </p:tgtEl>
                                        <p:attrNameLst>
                                          <p:attrName>style.visibility</p:attrName>
                                        </p:attrNameLst>
                                      </p:cBhvr>
                                      <p:to>
                                        <p:strVal val="visible"/>
                                      </p:to>
                                    </p:set>
                                    <p:animEffect transition="in" filter="fade">
                                      <p:cBhvr>
                                        <p:cTn id="63" dur="500"/>
                                        <p:tgtEl>
                                          <p:spTgt spid="15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55"/>
                                        </p:tgtEl>
                                        <p:attrNameLst>
                                          <p:attrName>style.visibility</p:attrName>
                                        </p:attrNameLst>
                                      </p:cBhvr>
                                      <p:to>
                                        <p:strVal val="visible"/>
                                      </p:to>
                                    </p:set>
                                    <p:animEffect transition="in" filter="fade">
                                      <p:cBhvr>
                                        <p:cTn id="66" dur="500"/>
                                        <p:tgtEl>
                                          <p:spTgt spid="155"/>
                                        </p:tgtEl>
                                      </p:cBhvr>
                                    </p:animEffect>
                                  </p:childTnLst>
                                </p:cTn>
                              </p:par>
                              <p:par>
                                <p:cTn id="67" presetID="10" presetClass="entr" presetSubtype="0" fill="hold" nodeType="withEffect">
                                  <p:stCondLst>
                                    <p:cond delay="0"/>
                                  </p:stCondLst>
                                  <p:childTnLst>
                                    <p:set>
                                      <p:cBhvr>
                                        <p:cTn id="68" dur="1" fill="hold">
                                          <p:stCondLst>
                                            <p:cond delay="0"/>
                                          </p:stCondLst>
                                        </p:cTn>
                                        <p:tgtEl>
                                          <p:spTgt spid="179"/>
                                        </p:tgtEl>
                                        <p:attrNameLst>
                                          <p:attrName>style.visibility</p:attrName>
                                        </p:attrNameLst>
                                      </p:cBhvr>
                                      <p:to>
                                        <p:strVal val="visible"/>
                                      </p:to>
                                    </p:set>
                                    <p:animEffect transition="in" filter="fade">
                                      <p:cBhvr>
                                        <p:cTn id="69" dur="500"/>
                                        <p:tgtEl>
                                          <p:spTgt spid="179"/>
                                        </p:tgtEl>
                                      </p:cBhvr>
                                    </p:animEffect>
                                  </p:childTnLst>
                                </p:cTn>
                              </p:par>
                              <p:par>
                                <p:cTn id="70" presetID="10" presetClass="entr" presetSubtype="0" fill="hold" nodeType="withEffect">
                                  <p:stCondLst>
                                    <p:cond delay="0"/>
                                  </p:stCondLst>
                                  <p:childTnLst>
                                    <p:set>
                                      <p:cBhvr>
                                        <p:cTn id="71" dur="1" fill="hold">
                                          <p:stCondLst>
                                            <p:cond delay="0"/>
                                          </p:stCondLst>
                                        </p:cTn>
                                        <p:tgtEl>
                                          <p:spTgt spid="178"/>
                                        </p:tgtEl>
                                        <p:attrNameLst>
                                          <p:attrName>style.visibility</p:attrName>
                                        </p:attrNameLst>
                                      </p:cBhvr>
                                      <p:to>
                                        <p:strVal val="visible"/>
                                      </p:to>
                                    </p:set>
                                    <p:animEffect transition="in" filter="fade">
                                      <p:cBhvr>
                                        <p:cTn id="72" dur="500"/>
                                        <p:tgtEl>
                                          <p:spTgt spid="178"/>
                                        </p:tgtEl>
                                      </p:cBhvr>
                                    </p:animEffect>
                                  </p:childTnLst>
                                </p:cTn>
                              </p:par>
                              <p:par>
                                <p:cTn id="73" presetID="10" presetClass="entr" presetSubtype="0" fill="hold" nodeType="with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childTnLst>
                          </p:cTn>
                        </p:par>
                      </p:childTnLst>
                    </p:cTn>
                  </p:par>
                  <p:par>
                    <p:cTn id="76" fill="hold">
                      <p:stCondLst>
                        <p:cond delay="indefinite"/>
                      </p:stCondLst>
                      <p:childTnLst>
                        <p:par>
                          <p:cTn id="77" fill="hold">
                            <p:stCondLst>
                              <p:cond delay="0"/>
                            </p:stCondLst>
                            <p:childTnLst>
                              <p:par>
                                <p:cTn id="78" presetID="10" presetClass="entr" presetSubtype="0" fill="hold" grpId="0" nodeType="clickEffect">
                                  <p:stCondLst>
                                    <p:cond delay="0"/>
                                  </p:stCondLst>
                                  <p:childTnLst>
                                    <p:set>
                                      <p:cBhvr>
                                        <p:cTn id="79" dur="1" fill="hold">
                                          <p:stCondLst>
                                            <p:cond delay="0"/>
                                          </p:stCondLst>
                                        </p:cTn>
                                        <p:tgtEl>
                                          <p:spTgt spid="13462"/>
                                        </p:tgtEl>
                                        <p:attrNameLst>
                                          <p:attrName>style.visibility</p:attrName>
                                        </p:attrNameLst>
                                      </p:cBhvr>
                                      <p:to>
                                        <p:strVal val="visible"/>
                                      </p:to>
                                    </p:set>
                                    <p:animEffect transition="in" filter="fade">
                                      <p:cBhvr>
                                        <p:cTn id="80" dur="500"/>
                                        <p:tgtEl>
                                          <p:spTgt spid="13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54" grpId="0"/>
      <p:bldP spid="13462" grpId="0"/>
      <p:bldP spid="28" grpId="0" animBg="1"/>
      <p:bldP spid="29" grpId="0"/>
      <p:bldP spid="153" grpId="0" animBg="1"/>
      <p:bldP spid="30" grpId="0"/>
      <p:bldP spid="31" grpId="0"/>
      <p:bldP spid="154" grpId="0" animBg="1"/>
      <p:bldP spid="15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ttangolo 30"/>
          <p:cNvSpPr/>
          <p:nvPr/>
        </p:nvSpPr>
        <p:spPr>
          <a:xfrm>
            <a:off x="4325282" y="1099006"/>
            <a:ext cx="3991238" cy="1465874"/>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2074296" y="2843928"/>
            <a:ext cx="5029200"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78399" y="0"/>
            <a:ext cx="9020996" cy="584775"/>
          </a:xfrm>
          <a:prstGeom prst="rect">
            <a:avLst/>
          </a:prstGeom>
          <a:noFill/>
        </p:spPr>
        <p:txBody>
          <a:bodyPr wrap="none" rtlCol="0">
            <a:spAutoFit/>
          </a:bodyPr>
          <a:lstStyle/>
          <a:p>
            <a:r>
              <a:rPr lang="en-US" sz="3200" b="1" dirty="0" smtClean="0"/>
              <a:t>LINAC: BASIC DEFINITION AND MAIN COMPONENTS</a:t>
            </a:r>
            <a:endParaRPr lang="en-US" sz="3200" b="1" dirty="0"/>
          </a:p>
        </p:txBody>
      </p:sp>
      <p:sp>
        <p:nvSpPr>
          <p:cNvPr id="37" name="Rettangolo 36"/>
          <p:cNvSpPr/>
          <p:nvPr/>
        </p:nvSpPr>
        <p:spPr>
          <a:xfrm>
            <a:off x="33794" y="514231"/>
            <a:ext cx="9110206" cy="584775"/>
          </a:xfrm>
          <a:prstGeom prst="rect">
            <a:avLst/>
          </a:prstGeom>
        </p:spPr>
        <p:txBody>
          <a:bodyPr wrap="square">
            <a:spAutoFit/>
          </a:bodyPr>
          <a:lstStyle/>
          <a:p>
            <a:pPr algn="just"/>
            <a:r>
              <a:rPr lang="en-US" altLang="en-US" sz="1600" dirty="0" smtClean="0"/>
              <a:t>LINAC (linear accelerator) is a </a:t>
            </a:r>
            <a:r>
              <a:rPr lang="en-US" altLang="en-US" sz="1600" b="1" dirty="0" smtClean="0"/>
              <a:t>system that allows to accelerate charged particles through a linear trajectory</a:t>
            </a:r>
            <a:r>
              <a:rPr lang="en-US" altLang="en-US" sz="1600" dirty="0" smtClean="0"/>
              <a:t> by electromagnetic fields.</a:t>
            </a:r>
            <a:endParaRPr lang="en-US" altLang="en-US" sz="1600" dirty="0"/>
          </a:p>
        </p:txBody>
      </p:sp>
      <p:sp>
        <p:nvSpPr>
          <p:cNvPr id="38" name="Rettangolo 37"/>
          <p:cNvSpPr/>
          <p:nvPr/>
        </p:nvSpPr>
        <p:spPr>
          <a:xfrm>
            <a:off x="303860" y="3259019"/>
            <a:ext cx="1064712"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Particle source</a:t>
            </a:r>
            <a:endParaRPr lang="en-US" sz="1600" dirty="0">
              <a:solidFill>
                <a:schemeClr val="tx1"/>
              </a:solidFill>
            </a:endParaRPr>
          </a:p>
        </p:txBody>
      </p:sp>
      <p:cxnSp>
        <p:nvCxnSpPr>
          <p:cNvPr id="40" name="Connettore 2 39"/>
          <p:cNvCxnSpPr/>
          <p:nvPr/>
        </p:nvCxnSpPr>
        <p:spPr>
          <a:xfrm>
            <a:off x="1368572" y="3673227"/>
            <a:ext cx="705724"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074297" y="3674888"/>
            <a:ext cx="5590608"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7635770" y="3351724"/>
            <a:ext cx="1590805" cy="584775"/>
          </a:xfrm>
          <a:prstGeom prst="rect">
            <a:avLst/>
          </a:prstGeom>
          <a:noFill/>
        </p:spPr>
        <p:txBody>
          <a:bodyPr wrap="square" rtlCol="0">
            <a:spAutoFit/>
          </a:bodyPr>
          <a:lstStyle/>
          <a:p>
            <a:r>
              <a:rPr lang="en-US" sz="1600" dirty="0" smtClean="0"/>
              <a:t>Accelerated beam </a:t>
            </a:r>
            <a:endParaRPr lang="en-US" sz="1600" dirty="0"/>
          </a:p>
        </p:txBody>
      </p:sp>
      <p:sp>
        <p:nvSpPr>
          <p:cNvPr id="2" name="CasellaDiTesto 1"/>
          <p:cNvSpPr txBox="1"/>
          <p:nvPr/>
        </p:nvSpPr>
        <p:spPr>
          <a:xfrm>
            <a:off x="2095993" y="5095578"/>
            <a:ext cx="2453498" cy="338554"/>
          </a:xfrm>
          <a:prstGeom prst="rect">
            <a:avLst/>
          </a:prstGeom>
          <a:noFill/>
        </p:spPr>
        <p:txBody>
          <a:bodyPr wrap="square" rtlCol="0">
            <a:spAutoFit/>
          </a:bodyPr>
          <a:lstStyle/>
          <a:p>
            <a:r>
              <a:rPr lang="en-US" sz="1600" dirty="0" smtClean="0"/>
              <a:t>Accelerating structures</a:t>
            </a:r>
            <a:endParaRPr lang="en-US" sz="1600" dirty="0"/>
          </a:p>
        </p:txBody>
      </p:sp>
      <p:sp>
        <p:nvSpPr>
          <p:cNvPr id="26" name="CasellaDiTesto 25"/>
          <p:cNvSpPr txBox="1"/>
          <p:nvPr/>
        </p:nvSpPr>
        <p:spPr>
          <a:xfrm>
            <a:off x="5698086" y="5064876"/>
            <a:ext cx="2432788" cy="584775"/>
          </a:xfrm>
          <a:prstGeom prst="rect">
            <a:avLst/>
          </a:prstGeom>
          <a:noFill/>
        </p:spPr>
        <p:txBody>
          <a:bodyPr wrap="square" rtlCol="0">
            <a:spAutoFit/>
          </a:bodyPr>
          <a:lstStyle/>
          <a:p>
            <a:r>
              <a:rPr lang="en-US" sz="1600" dirty="0" smtClean="0"/>
              <a:t>Focusing elements: </a:t>
            </a:r>
            <a:r>
              <a:rPr lang="en-US" sz="1600" dirty="0" err="1" smtClean="0"/>
              <a:t>quadrupoles</a:t>
            </a:r>
            <a:r>
              <a:rPr lang="en-US" sz="1600" dirty="0" smtClean="0"/>
              <a:t> and solenoids</a:t>
            </a:r>
            <a:endParaRPr lang="en-US" sz="1600" dirty="0"/>
          </a:p>
        </p:txBody>
      </p:sp>
      <p:cxnSp>
        <p:nvCxnSpPr>
          <p:cNvPr id="5" name="Connettore 2 4"/>
          <p:cNvCxnSpPr>
            <a:endCxn id="2" idx="0"/>
          </p:cNvCxnSpPr>
          <p:nvPr/>
        </p:nvCxnSpPr>
        <p:spPr>
          <a:xfrm>
            <a:off x="2743563" y="4008423"/>
            <a:ext cx="579179" cy="10871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p:nvPr/>
        </p:nvCxnSpPr>
        <p:spPr>
          <a:xfrm>
            <a:off x="5244353" y="3998055"/>
            <a:ext cx="1299882" cy="105019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701562" y="3998055"/>
            <a:ext cx="134654" cy="30289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054711" y="3366063"/>
            <a:ext cx="4959275"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4325282" y="1479857"/>
            <a:ext cx="2105491" cy="584775"/>
          </a:xfrm>
          <a:prstGeom prst="rect">
            <a:avLst/>
          </a:prstGeom>
          <a:noFill/>
        </p:spPr>
        <p:txBody>
          <a:bodyPr wrap="square" rtlCol="0">
            <a:spAutoFit/>
          </a:bodyPr>
          <a:lstStyle/>
          <a:p>
            <a:r>
              <a:rPr lang="en-US" sz="1600" dirty="0" smtClean="0"/>
              <a:t>Transverse dynamics of accelerated particles</a:t>
            </a:r>
            <a:endParaRPr lang="en-US" sz="1600" dirty="0"/>
          </a:p>
        </p:txBody>
      </p:sp>
      <p:cxnSp>
        <p:nvCxnSpPr>
          <p:cNvPr id="39" name="Connettore 2 38"/>
          <p:cNvCxnSpPr>
            <a:stCxn id="10" idx="5"/>
            <a:endCxn id="11" idx="2"/>
          </p:cNvCxnSpPr>
          <p:nvPr/>
        </p:nvCxnSpPr>
        <p:spPr>
          <a:xfrm flipH="1" flipV="1">
            <a:off x="5378028" y="2064632"/>
            <a:ext cx="990499" cy="130251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86905" y="1479857"/>
            <a:ext cx="1989185" cy="830997"/>
          </a:xfrm>
          <a:prstGeom prst="rect">
            <a:avLst/>
          </a:prstGeom>
          <a:noFill/>
        </p:spPr>
        <p:txBody>
          <a:bodyPr wrap="square" rtlCol="0">
            <a:spAutoFit/>
          </a:bodyPr>
          <a:lstStyle/>
          <a:p>
            <a:r>
              <a:rPr lang="en-US" sz="1600" dirty="0" smtClean="0"/>
              <a:t>Longitudinal dynamics of accelerated particles</a:t>
            </a:r>
            <a:endParaRPr lang="en-US" sz="1600" dirty="0"/>
          </a:p>
        </p:txBody>
      </p:sp>
      <p:cxnSp>
        <p:nvCxnSpPr>
          <p:cNvPr id="50" name="Connettore 2 49"/>
          <p:cNvCxnSpPr/>
          <p:nvPr/>
        </p:nvCxnSpPr>
        <p:spPr>
          <a:xfrm flipH="1" flipV="1">
            <a:off x="1515035" y="2303929"/>
            <a:ext cx="1668699" cy="13709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10325" y="4178086"/>
            <a:ext cx="1182474" cy="86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spect="1"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062030" y="5618388"/>
            <a:ext cx="1944880" cy="869479"/>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3203870" y="5434132"/>
            <a:ext cx="1642097" cy="1215339"/>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9707" y="5786489"/>
            <a:ext cx="1303186" cy="867211"/>
          </a:xfrm>
          <a:prstGeom prst="rect">
            <a:avLst/>
          </a:prstGeom>
        </p:spPr>
      </p:pic>
      <p:pic>
        <p:nvPicPr>
          <p:cNvPr id="14" name="Immagine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49013" y="5649651"/>
            <a:ext cx="1514276" cy="1075933"/>
          </a:xfrm>
          <a:prstGeom prst="rect">
            <a:avLst/>
          </a:prstGeom>
        </p:spPr>
      </p:pic>
      <p:pic>
        <p:nvPicPr>
          <p:cNvPr id="34" name="Immagine 3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11276" y="1257073"/>
            <a:ext cx="1894691" cy="1126397"/>
          </a:xfrm>
          <a:prstGeom prst="rect">
            <a:avLst/>
          </a:prstGeom>
        </p:spPr>
      </p:pic>
      <p:pic>
        <p:nvPicPr>
          <p:cNvPr id="35" name="Immagine 34"/>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82090" y="1194933"/>
            <a:ext cx="1862420" cy="1250676"/>
          </a:xfrm>
          <a:prstGeom prst="rect">
            <a:avLst/>
          </a:prstGeom>
        </p:spPr>
      </p:pic>
      <p:sp>
        <p:nvSpPr>
          <p:cNvPr id="57" name="Parentesi graffa chiusa 56"/>
          <p:cNvSpPr/>
          <p:nvPr/>
        </p:nvSpPr>
        <p:spPr>
          <a:xfrm>
            <a:off x="8263289" y="4527314"/>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7713945" y="1895354"/>
            <a:ext cx="2304571" cy="338554"/>
          </a:xfrm>
          <a:prstGeom prst="rect">
            <a:avLst/>
          </a:prstGeom>
          <a:noFill/>
        </p:spPr>
        <p:txBody>
          <a:bodyPr wrap="square" rtlCol="0">
            <a:spAutoFit/>
          </a:bodyPr>
          <a:lstStyle/>
          <a:p>
            <a:r>
              <a:rPr lang="en-US" sz="1600" b="1" dirty="0" smtClean="0">
                <a:solidFill>
                  <a:srgbClr val="FF0000"/>
                </a:solidFill>
              </a:rPr>
              <a:t>LINAC BEAM DYNAMICS</a:t>
            </a:r>
            <a:endParaRPr lang="en-US" sz="1600" b="1" dirty="0">
              <a:solidFill>
                <a:srgbClr val="FF0000"/>
              </a:solidFill>
            </a:endParaRPr>
          </a:p>
        </p:txBody>
      </p:sp>
      <p:sp>
        <p:nvSpPr>
          <p:cNvPr id="59" name="CasellaDiTesto 58"/>
          <p:cNvSpPr txBox="1"/>
          <p:nvPr/>
        </p:nvSpPr>
        <p:spPr>
          <a:xfrm rot="16200000">
            <a:off x="7576603" y="5265149"/>
            <a:ext cx="2636300" cy="584775"/>
          </a:xfrm>
          <a:prstGeom prst="rect">
            <a:avLst/>
          </a:prstGeom>
          <a:noFill/>
        </p:spPr>
        <p:txBody>
          <a:bodyPr wrap="square" rtlCol="0">
            <a:spAutoFit/>
          </a:bodyPr>
          <a:lstStyle/>
          <a:p>
            <a:pPr algn="ctr"/>
            <a:r>
              <a:rPr lang="en-US" sz="1600" b="1" dirty="0" smtClean="0">
                <a:solidFill>
                  <a:srgbClr val="FF0000"/>
                </a:solidFill>
              </a:rPr>
              <a:t>LINAC COMPONENTS AND TECHNOLOGY</a:t>
            </a:r>
            <a:endParaRPr lang="en-US" sz="1600" b="1" dirty="0">
              <a:solidFill>
                <a:srgbClr val="FF0000"/>
              </a:solidFill>
            </a:endParaRPr>
          </a:p>
        </p:txBody>
      </p:sp>
      <p:sp>
        <p:nvSpPr>
          <p:cNvPr id="60" name="Parentesi graffa chiusa 59"/>
          <p:cNvSpPr/>
          <p:nvPr/>
        </p:nvSpPr>
        <p:spPr>
          <a:xfrm>
            <a:off x="8198926" y="966455"/>
            <a:ext cx="425121"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18372672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339598" y="-44482"/>
            <a:ext cx="4297267" cy="584775"/>
          </a:xfrm>
          <a:prstGeom prst="rect">
            <a:avLst/>
          </a:prstGeom>
          <a:noFill/>
        </p:spPr>
        <p:txBody>
          <a:bodyPr wrap="none" rtlCol="0">
            <a:spAutoFit/>
          </a:bodyPr>
          <a:lstStyle/>
          <a:p>
            <a:r>
              <a:rPr lang="en-US" sz="3200" b="1" dirty="0" smtClean="0"/>
              <a:t>RF TRANSVERSE FORCES</a:t>
            </a:r>
            <a:endParaRPr lang="en-US" sz="3200" b="1" dirty="0"/>
          </a:p>
        </p:txBody>
      </p:sp>
      <p:sp>
        <p:nvSpPr>
          <p:cNvPr id="6" name="CasellaDiTesto 5"/>
          <p:cNvSpPr txBox="1"/>
          <p:nvPr/>
        </p:nvSpPr>
        <p:spPr>
          <a:xfrm>
            <a:off x="11011" y="483867"/>
            <a:ext cx="9132990" cy="584775"/>
          </a:xfrm>
          <a:prstGeom prst="rect">
            <a:avLst/>
          </a:prstGeom>
          <a:noFill/>
        </p:spPr>
        <p:txBody>
          <a:bodyPr wrap="square" rtlCol="0">
            <a:spAutoFit/>
          </a:bodyPr>
          <a:lstStyle/>
          <a:p>
            <a:pPr algn="just"/>
            <a:r>
              <a:rPr lang="en-US" sz="1600" dirty="0" smtClean="0"/>
              <a:t>The </a:t>
            </a:r>
            <a:r>
              <a:rPr lang="en-US" sz="1600" b="1" dirty="0" smtClean="0"/>
              <a:t>RF fields act on the transverse beam dynamics </a:t>
            </a:r>
            <a:r>
              <a:rPr lang="en-US" sz="1600" dirty="0" smtClean="0"/>
              <a:t>because of the transverse components of the E and B field</a:t>
            </a:r>
            <a:endParaRPr lang="en-US" sz="1600" dirty="0"/>
          </a:p>
        </p:txBody>
      </p:sp>
      <p:sp>
        <p:nvSpPr>
          <p:cNvPr id="7" name="Ritardo 6"/>
          <p:cNvSpPr/>
          <p:nvPr/>
        </p:nvSpPr>
        <p:spPr>
          <a:xfrm>
            <a:off x="301341" y="1030310"/>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tardo 7"/>
          <p:cNvSpPr/>
          <p:nvPr/>
        </p:nvSpPr>
        <p:spPr>
          <a:xfrm flipH="1">
            <a:off x="2910072" y="1030310"/>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itardo 8"/>
          <p:cNvSpPr/>
          <p:nvPr/>
        </p:nvSpPr>
        <p:spPr>
          <a:xfrm>
            <a:off x="301341" y="2518348"/>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tardo 9"/>
          <p:cNvSpPr/>
          <p:nvPr/>
        </p:nvSpPr>
        <p:spPr>
          <a:xfrm flipH="1">
            <a:off x="2910072" y="2518348"/>
            <a:ext cx="936130" cy="432060"/>
          </a:xfrm>
          <a:prstGeom prst="flowChartDelay">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uppo 10"/>
          <p:cNvGrpSpPr/>
          <p:nvPr/>
        </p:nvGrpSpPr>
        <p:grpSpPr>
          <a:xfrm>
            <a:off x="983006" y="908650"/>
            <a:ext cx="2097405" cy="913801"/>
            <a:chOff x="1221105" y="3379351"/>
            <a:chExt cx="2097405" cy="965994"/>
          </a:xfrm>
        </p:grpSpPr>
        <p:sp>
          <p:nvSpPr>
            <p:cNvPr id="12" name="Figura a mano libera 11"/>
            <p:cNvSpPr/>
            <p:nvPr/>
          </p:nvSpPr>
          <p:spPr>
            <a:xfrm>
              <a:off x="1480413" y="3732519"/>
              <a:ext cx="1668780" cy="3810"/>
            </a:xfrm>
            <a:custGeom>
              <a:avLst/>
              <a:gdLst>
                <a:gd name="connsiteX0" fmla="*/ 0 w 1668780"/>
                <a:gd name="connsiteY0" fmla="*/ 0 h 3810"/>
                <a:gd name="connsiteX1" fmla="*/ 1668780 w 1668780"/>
                <a:gd name="connsiteY1" fmla="*/ 3810 h 3810"/>
              </a:gdLst>
              <a:ahLst/>
              <a:cxnLst>
                <a:cxn ang="0">
                  <a:pos x="connsiteX0" y="connsiteY0"/>
                </a:cxn>
                <a:cxn ang="0">
                  <a:pos x="connsiteX1" y="connsiteY1"/>
                </a:cxn>
              </a:cxnLst>
              <a:rect l="l" t="t" r="r" b="b"/>
              <a:pathLst>
                <a:path w="1668780" h="3810">
                  <a:moveTo>
                    <a:pt x="0" y="0"/>
                  </a:moveTo>
                  <a:lnTo>
                    <a:pt x="1668780" y="3810"/>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igura a mano libera 12"/>
            <p:cNvSpPr/>
            <p:nvPr/>
          </p:nvSpPr>
          <p:spPr>
            <a:xfrm>
              <a:off x="1443990" y="3831605"/>
              <a:ext cx="1731645" cy="287002"/>
            </a:xfrm>
            <a:custGeom>
              <a:avLst/>
              <a:gdLst>
                <a:gd name="connsiteX0" fmla="*/ 0 w 1760220"/>
                <a:gd name="connsiteY0" fmla="*/ 0 h 297182"/>
                <a:gd name="connsiteX1" fmla="*/ 861060 w 1760220"/>
                <a:gd name="connsiteY1" fmla="*/ 297180 h 297182"/>
                <a:gd name="connsiteX2" fmla="*/ 1760220 w 1760220"/>
                <a:gd name="connsiteY2" fmla="*/ 3810 h 297182"/>
                <a:gd name="connsiteX0" fmla="*/ 0 w 1760220"/>
                <a:gd name="connsiteY0" fmla="*/ 0 h 297181"/>
                <a:gd name="connsiteX1" fmla="*/ 861060 w 1760220"/>
                <a:gd name="connsiteY1" fmla="*/ 297180 h 297181"/>
                <a:gd name="connsiteX2" fmla="*/ 1760220 w 1760220"/>
                <a:gd name="connsiteY2" fmla="*/ 3810 h 297181"/>
                <a:gd name="connsiteX0" fmla="*/ 0 w 1760220"/>
                <a:gd name="connsiteY0" fmla="*/ 0 h 297181"/>
                <a:gd name="connsiteX1" fmla="*/ 861060 w 1760220"/>
                <a:gd name="connsiteY1" fmla="*/ 297180 h 297181"/>
                <a:gd name="connsiteX2" fmla="*/ 1760220 w 1760220"/>
                <a:gd name="connsiteY2" fmla="*/ 3810 h 297181"/>
                <a:gd name="connsiteX0" fmla="*/ 0 w 1769745"/>
                <a:gd name="connsiteY0" fmla="*/ 1905 h 299085"/>
                <a:gd name="connsiteX1" fmla="*/ 861060 w 1769745"/>
                <a:gd name="connsiteY1" fmla="*/ 299085 h 299085"/>
                <a:gd name="connsiteX2" fmla="*/ 1769745 w 1769745"/>
                <a:gd name="connsiteY2" fmla="*/ 0 h 299085"/>
                <a:gd name="connsiteX0" fmla="*/ 0 w 1750695"/>
                <a:gd name="connsiteY0" fmla="*/ 0 h 297190"/>
                <a:gd name="connsiteX1" fmla="*/ 861060 w 1750695"/>
                <a:gd name="connsiteY1" fmla="*/ 297180 h 297190"/>
                <a:gd name="connsiteX2" fmla="*/ 1750695 w 1750695"/>
                <a:gd name="connsiteY2" fmla="*/ 10178 h 297190"/>
                <a:gd name="connsiteX0" fmla="*/ 0 w 1731645"/>
                <a:gd name="connsiteY0" fmla="*/ 1905 h 287003"/>
                <a:gd name="connsiteX1" fmla="*/ 842010 w 1731645"/>
                <a:gd name="connsiteY1" fmla="*/ 287002 h 287003"/>
                <a:gd name="connsiteX2" fmla="*/ 1731645 w 1731645"/>
                <a:gd name="connsiteY2" fmla="*/ 0 h 287003"/>
              </a:gdLst>
              <a:ahLst/>
              <a:cxnLst>
                <a:cxn ang="0">
                  <a:pos x="connsiteX0" y="connsiteY0"/>
                </a:cxn>
                <a:cxn ang="0">
                  <a:pos x="connsiteX1" y="connsiteY1"/>
                </a:cxn>
                <a:cxn ang="0">
                  <a:pos x="connsiteX2" y="connsiteY2"/>
                </a:cxn>
              </a:cxnLst>
              <a:rect l="l" t="t" r="r" b="b"/>
              <a:pathLst>
                <a:path w="1731645" h="287003">
                  <a:moveTo>
                    <a:pt x="0" y="1905"/>
                  </a:moveTo>
                  <a:cubicBezTo>
                    <a:pt x="120015" y="98742"/>
                    <a:pt x="553403" y="287319"/>
                    <a:pt x="842010" y="287002"/>
                  </a:cubicBezTo>
                  <a:cubicBezTo>
                    <a:pt x="1130617" y="286685"/>
                    <a:pt x="1630680" y="82232"/>
                    <a:pt x="173164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igura a mano libera 13"/>
            <p:cNvSpPr/>
            <p:nvPr/>
          </p:nvSpPr>
          <p:spPr>
            <a:xfrm>
              <a:off x="1221105" y="3915861"/>
              <a:ext cx="2097405" cy="429484"/>
            </a:xfrm>
            <a:custGeom>
              <a:avLst/>
              <a:gdLst>
                <a:gd name="connsiteX0" fmla="*/ 0 w 2129790"/>
                <a:gd name="connsiteY0" fmla="*/ 30480 h 453478"/>
                <a:gd name="connsiteX1" fmla="*/ 937260 w 2129790"/>
                <a:gd name="connsiteY1" fmla="*/ 453390 h 453478"/>
                <a:gd name="connsiteX2" fmla="*/ 2129790 w 2129790"/>
                <a:gd name="connsiteY2" fmla="*/ 0 h 453478"/>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5364"/>
                <a:gd name="connsiteX1" fmla="*/ 1072515 w 2129790"/>
                <a:gd name="connsiteY1" fmla="*/ 455295 h 455364"/>
                <a:gd name="connsiteX2" fmla="*/ 2129790 w 2129790"/>
                <a:gd name="connsiteY2" fmla="*/ 0 h 455364"/>
                <a:gd name="connsiteX0" fmla="*/ 0 w 2129790"/>
                <a:gd name="connsiteY0" fmla="*/ 30480 h 443937"/>
                <a:gd name="connsiteX1" fmla="*/ 1074420 w 2129790"/>
                <a:gd name="connsiteY1" fmla="*/ 443865 h 443937"/>
                <a:gd name="connsiteX2" fmla="*/ 2129790 w 2129790"/>
                <a:gd name="connsiteY2" fmla="*/ 0 h 443937"/>
                <a:gd name="connsiteX0" fmla="*/ 0 w 2133600"/>
                <a:gd name="connsiteY0" fmla="*/ 17145 h 443887"/>
                <a:gd name="connsiteX1" fmla="*/ 1078230 w 2133600"/>
                <a:gd name="connsiteY1" fmla="*/ 443865 h 443887"/>
                <a:gd name="connsiteX2" fmla="*/ 2133600 w 2133600"/>
                <a:gd name="connsiteY2" fmla="*/ 0 h 443887"/>
                <a:gd name="connsiteX0" fmla="*/ 0 w 2133600"/>
                <a:gd name="connsiteY0" fmla="*/ 17145 h 443881"/>
                <a:gd name="connsiteX1" fmla="*/ 1078230 w 2133600"/>
                <a:gd name="connsiteY1" fmla="*/ 443865 h 443881"/>
                <a:gd name="connsiteX2" fmla="*/ 2133600 w 2133600"/>
                <a:gd name="connsiteY2" fmla="*/ 0 h 443881"/>
                <a:gd name="connsiteX0" fmla="*/ 0 w 2133600"/>
                <a:gd name="connsiteY0" fmla="*/ 17145 h 443881"/>
                <a:gd name="connsiteX1" fmla="*/ 1078230 w 2133600"/>
                <a:gd name="connsiteY1" fmla="*/ 443865 h 443881"/>
                <a:gd name="connsiteX2" fmla="*/ 2133600 w 2133600"/>
                <a:gd name="connsiteY2" fmla="*/ 0 h 443881"/>
                <a:gd name="connsiteX0" fmla="*/ 0 w 2137410"/>
                <a:gd name="connsiteY0" fmla="*/ 22860 h 449609"/>
                <a:gd name="connsiteX1" fmla="*/ 1078230 w 2137410"/>
                <a:gd name="connsiteY1" fmla="*/ 449580 h 449609"/>
                <a:gd name="connsiteX2" fmla="*/ 2137410 w 2137410"/>
                <a:gd name="connsiteY2" fmla="*/ 0 h 449609"/>
                <a:gd name="connsiteX0" fmla="*/ 0 w 2137410"/>
                <a:gd name="connsiteY0" fmla="*/ 22860 h 449587"/>
                <a:gd name="connsiteX1" fmla="*/ 1078230 w 2137410"/>
                <a:gd name="connsiteY1" fmla="*/ 449580 h 449587"/>
                <a:gd name="connsiteX2" fmla="*/ 2137410 w 2137410"/>
                <a:gd name="connsiteY2" fmla="*/ 0 h 449587"/>
                <a:gd name="connsiteX0" fmla="*/ 0 w 2116455"/>
                <a:gd name="connsiteY0" fmla="*/ 47026 h 449708"/>
                <a:gd name="connsiteX1" fmla="*/ 1057275 w 2116455"/>
                <a:gd name="connsiteY1" fmla="*/ 449580 h 449708"/>
                <a:gd name="connsiteX2" fmla="*/ 2116455 w 2116455"/>
                <a:gd name="connsiteY2" fmla="*/ 0 h 449708"/>
                <a:gd name="connsiteX0" fmla="*/ 0 w 2097405"/>
                <a:gd name="connsiteY0" fmla="*/ 26888 h 429484"/>
                <a:gd name="connsiteX1" fmla="*/ 1057275 w 2097405"/>
                <a:gd name="connsiteY1" fmla="*/ 429442 h 429484"/>
                <a:gd name="connsiteX2" fmla="*/ 2097405 w 2097405"/>
                <a:gd name="connsiteY2" fmla="*/ 0 h 429484"/>
              </a:gdLst>
              <a:ahLst/>
              <a:cxnLst>
                <a:cxn ang="0">
                  <a:pos x="connsiteX0" y="connsiteY0"/>
                </a:cxn>
                <a:cxn ang="0">
                  <a:pos x="connsiteX1" y="connsiteY1"/>
                </a:cxn>
                <a:cxn ang="0">
                  <a:pos x="connsiteX2" y="connsiteY2"/>
                </a:cxn>
              </a:cxnLst>
              <a:rect l="l" t="t" r="r" b="b"/>
              <a:pathLst>
                <a:path w="2097405" h="429484">
                  <a:moveTo>
                    <a:pt x="0" y="26888"/>
                  </a:moveTo>
                  <a:cubicBezTo>
                    <a:pt x="20637" y="84673"/>
                    <a:pt x="707708" y="433923"/>
                    <a:pt x="1057275" y="429442"/>
                  </a:cubicBezTo>
                  <a:cubicBezTo>
                    <a:pt x="1406842" y="424961"/>
                    <a:pt x="2042477" y="102235"/>
                    <a:pt x="209740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igura a mano libera 14"/>
            <p:cNvSpPr/>
            <p:nvPr/>
          </p:nvSpPr>
          <p:spPr>
            <a:xfrm>
              <a:off x="1344930" y="3379351"/>
              <a:ext cx="1866900" cy="217290"/>
            </a:xfrm>
            <a:custGeom>
              <a:avLst/>
              <a:gdLst>
                <a:gd name="connsiteX0" fmla="*/ 0 w 1855470"/>
                <a:gd name="connsiteY0" fmla="*/ 175637 h 217547"/>
                <a:gd name="connsiteX1" fmla="*/ 895350 w 1855470"/>
                <a:gd name="connsiteY1" fmla="*/ 377 h 217547"/>
                <a:gd name="connsiteX2" fmla="*/ 1855470 w 1855470"/>
                <a:gd name="connsiteY2" fmla="*/ 217547 h 217547"/>
                <a:gd name="connsiteX0" fmla="*/ 0 w 1855470"/>
                <a:gd name="connsiteY0" fmla="*/ 175499 h 217409"/>
                <a:gd name="connsiteX1" fmla="*/ 895350 w 1855470"/>
                <a:gd name="connsiteY1" fmla="*/ 239 h 217409"/>
                <a:gd name="connsiteX2" fmla="*/ 1855470 w 1855470"/>
                <a:gd name="connsiteY2" fmla="*/ 217409 h 217409"/>
                <a:gd name="connsiteX0" fmla="*/ 0 w 1855470"/>
                <a:gd name="connsiteY0" fmla="*/ 175499 h 217409"/>
                <a:gd name="connsiteX1" fmla="*/ 895350 w 1855470"/>
                <a:gd name="connsiteY1" fmla="*/ 239 h 217409"/>
                <a:gd name="connsiteX2" fmla="*/ 1855470 w 1855470"/>
                <a:gd name="connsiteY2" fmla="*/ 217409 h 217409"/>
                <a:gd name="connsiteX0" fmla="*/ 0 w 1866900"/>
                <a:gd name="connsiteY0" fmla="*/ 186810 h 217290"/>
                <a:gd name="connsiteX1" fmla="*/ 906780 w 1866900"/>
                <a:gd name="connsiteY1" fmla="*/ 120 h 217290"/>
                <a:gd name="connsiteX2" fmla="*/ 1866900 w 1866900"/>
                <a:gd name="connsiteY2" fmla="*/ 217290 h 217290"/>
              </a:gdLst>
              <a:ahLst/>
              <a:cxnLst>
                <a:cxn ang="0">
                  <a:pos x="connsiteX0" y="connsiteY0"/>
                </a:cxn>
                <a:cxn ang="0">
                  <a:pos x="connsiteX1" y="connsiteY1"/>
                </a:cxn>
                <a:cxn ang="0">
                  <a:pos x="connsiteX2" y="connsiteY2"/>
                </a:cxn>
              </a:cxnLst>
              <a:rect l="l" t="t" r="r" b="b"/>
              <a:pathLst>
                <a:path w="1866900" h="217290">
                  <a:moveTo>
                    <a:pt x="0" y="186810"/>
                  </a:moveTo>
                  <a:cubicBezTo>
                    <a:pt x="26352" y="152837"/>
                    <a:pt x="595630" y="-4960"/>
                    <a:pt x="906780" y="120"/>
                  </a:cubicBezTo>
                  <a:cubicBezTo>
                    <a:pt x="1217930" y="5200"/>
                    <a:pt x="1777682" y="140772"/>
                    <a:pt x="1866900" y="21729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6" name="Gruppo 15"/>
          <p:cNvGrpSpPr/>
          <p:nvPr/>
        </p:nvGrpSpPr>
        <p:grpSpPr>
          <a:xfrm flipV="1">
            <a:off x="943311" y="2158297"/>
            <a:ext cx="2137410" cy="822221"/>
            <a:chOff x="1200150" y="3379021"/>
            <a:chExt cx="2137410" cy="966290"/>
          </a:xfrm>
        </p:grpSpPr>
        <p:sp>
          <p:nvSpPr>
            <p:cNvPr id="17" name="Figura a mano libera 16"/>
            <p:cNvSpPr/>
            <p:nvPr/>
          </p:nvSpPr>
          <p:spPr>
            <a:xfrm>
              <a:off x="1499153" y="3673549"/>
              <a:ext cx="1657432" cy="3810"/>
            </a:xfrm>
            <a:custGeom>
              <a:avLst/>
              <a:gdLst>
                <a:gd name="connsiteX0" fmla="*/ 0 w 1668780"/>
                <a:gd name="connsiteY0" fmla="*/ 0 h 3810"/>
                <a:gd name="connsiteX1" fmla="*/ 1668780 w 1668780"/>
                <a:gd name="connsiteY1" fmla="*/ 3810 h 3810"/>
                <a:gd name="connsiteX0" fmla="*/ 0 w 9932"/>
                <a:gd name="connsiteY0" fmla="*/ 0 h 10000"/>
                <a:gd name="connsiteX1" fmla="*/ 9932 w 9932"/>
                <a:gd name="connsiteY1" fmla="*/ 10000 h 10000"/>
              </a:gdLst>
              <a:ahLst/>
              <a:cxnLst>
                <a:cxn ang="0">
                  <a:pos x="connsiteX0" y="connsiteY0"/>
                </a:cxn>
                <a:cxn ang="0">
                  <a:pos x="connsiteX1" y="connsiteY1"/>
                </a:cxn>
              </a:cxnLst>
              <a:rect l="l" t="t" r="r" b="b"/>
              <a:pathLst>
                <a:path w="9932" h="10000">
                  <a:moveTo>
                    <a:pt x="0" y="0"/>
                  </a:moveTo>
                  <a:lnTo>
                    <a:pt x="9932" y="10000"/>
                  </a:ln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 name="Figura a mano libera 17"/>
            <p:cNvSpPr/>
            <p:nvPr/>
          </p:nvSpPr>
          <p:spPr>
            <a:xfrm>
              <a:off x="1424940" y="3819523"/>
              <a:ext cx="1769745" cy="299085"/>
            </a:xfrm>
            <a:custGeom>
              <a:avLst/>
              <a:gdLst>
                <a:gd name="connsiteX0" fmla="*/ 0 w 1760220"/>
                <a:gd name="connsiteY0" fmla="*/ 0 h 297182"/>
                <a:gd name="connsiteX1" fmla="*/ 861060 w 1760220"/>
                <a:gd name="connsiteY1" fmla="*/ 297180 h 297182"/>
                <a:gd name="connsiteX2" fmla="*/ 1760220 w 1760220"/>
                <a:gd name="connsiteY2" fmla="*/ 3810 h 297182"/>
                <a:gd name="connsiteX0" fmla="*/ 0 w 1760220"/>
                <a:gd name="connsiteY0" fmla="*/ 0 h 297181"/>
                <a:gd name="connsiteX1" fmla="*/ 861060 w 1760220"/>
                <a:gd name="connsiteY1" fmla="*/ 297180 h 297181"/>
                <a:gd name="connsiteX2" fmla="*/ 1760220 w 1760220"/>
                <a:gd name="connsiteY2" fmla="*/ 3810 h 297181"/>
                <a:gd name="connsiteX0" fmla="*/ 0 w 1760220"/>
                <a:gd name="connsiteY0" fmla="*/ 0 h 297181"/>
                <a:gd name="connsiteX1" fmla="*/ 861060 w 1760220"/>
                <a:gd name="connsiteY1" fmla="*/ 297180 h 297181"/>
                <a:gd name="connsiteX2" fmla="*/ 1760220 w 1760220"/>
                <a:gd name="connsiteY2" fmla="*/ 3810 h 297181"/>
                <a:gd name="connsiteX0" fmla="*/ 0 w 1769745"/>
                <a:gd name="connsiteY0" fmla="*/ 1905 h 299085"/>
                <a:gd name="connsiteX1" fmla="*/ 861060 w 1769745"/>
                <a:gd name="connsiteY1" fmla="*/ 299085 h 299085"/>
                <a:gd name="connsiteX2" fmla="*/ 1769745 w 1769745"/>
                <a:gd name="connsiteY2" fmla="*/ 0 h 299085"/>
              </a:gdLst>
              <a:ahLst/>
              <a:cxnLst>
                <a:cxn ang="0">
                  <a:pos x="connsiteX0" y="connsiteY0"/>
                </a:cxn>
                <a:cxn ang="0">
                  <a:pos x="connsiteX1" y="connsiteY1"/>
                </a:cxn>
                <a:cxn ang="0">
                  <a:pos x="connsiteX2" y="connsiteY2"/>
                </a:cxn>
              </a:cxnLst>
              <a:rect l="l" t="t" r="r" b="b"/>
              <a:pathLst>
                <a:path w="1769745" h="299085">
                  <a:moveTo>
                    <a:pt x="0" y="1905"/>
                  </a:moveTo>
                  <a:cubicBezTo>
                    <a:pt x="120015" y="98742"/>
                    <a:pt x="566103" y="299402"/>
                    <a:pt x="861060" y="299085"/>
                  </a:cubicBezTo>
                  <a:cubicBezTo>
                    <a:pt x="1156017" y="298768"/>
                    <a:pt x="1668780" y="82232"/>
                    <a:pt x="1769745"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 name="Figura a mano libera 18"/>
            <p:cNvSpPr/>
            <p:nvPr/>
          </p:nvSpPr>
          <p:spPr>
            <a:xfrm>
              <a:off x="1200150" y="3895724"/>
              <a:ext cx="2137410" cy="449587"/>
            </a:xfrm>
            <a:custGeom>
              <a:avLst/>
              <a:gdLst>
                <a:gd name="connsiteX0" fmla="*/ 0 w 2129790"/>
                <a:gd name="connsiteY0" fmla="*/ 30480 h 453478"/>
                <a:gd name="connsiteX1" fmla="*/ 937260 w 2129790"/>
                <a:gd name="connsiteY1" fmla="*/ 453390 h 453478"/>
                <a:gd name="connsiteX2" fmla="*/ 2129790 w 2129790"/>
                <a:gd name="connsiteY2" fmla="*/ 0 h 453478"/>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3459"/>
                <a:gd name="connsiteX1" fmla="*/ 937260 w 2129790"/>
                <a:gd name="connsiteY1" fmla="*/ 453390 h 453459"/>
                <a:gd name="connsiteX2" fmla="*/ 2129790 w 2129790"/>
                <a:gd name="connsiteY2" fmla="*/ 0 h 453459"/>
                <a:gd name="connsiteX0" fmla="*/ 0 w 2129790"/>
                <a:gd name="connsiteY0" fmla="*/ 30480 h 455364"/>
                <a:gd name="connsiteX1" fmla="*/ 1072515 w 2129790"/>
                <a:gd name="connsiteY1" fmla="*/ 455295 h 455364"/>
                <a:gd name="connsiteX2" fmla="*/ 2129790 w 2129790"/>
                <a:gd name="connsiteY2" fmla="*/ 0 h 455364"/>
                <a:gd name="connsiteX0" fmla="*/ 0 w 2129790"/>
                <a:gd name="connsiteY0" fmla="*/ 30480 h 443937"/>
                <a:gd name="connsiteX1" fmla="*/ 1074420 w 2129790"/>
                <a:gd name="connsiteY1" fmla="*/ 443865 h 443937"/>
                <a:gd name="connsiteX2" fmla="*/ 2129790 w 2129790"/>
                <a:gd name="connsiteY2" fmla="*/ 0 h 443937"/>
                <a:gd name="connsiteX0" fmla="*/ 0 w 2133600"/>
                <a:gd name="connsiteY0" fmla="*/ 17145 h 443887"/>
                <a:gd name="connsiteX1" fmla="*/ 1078230 w 2133600"/>
                <a:gd name="connsiteY1" fmla="*/ 443865 h 443887"/>
                <a:gd name="connsiteX2" fmla="*/ 2133600 w 2133600"/>
                <a:gd name="connsiteY2" fmla="*/ 0 h 443887"/>
                <a:gd name="connsiteX0" fmla="*/ 0 w 2133600"/>
                <a:gd name="connsiteY0" fmla="*/ 17145 h 443881"/>
                <a:gd name="connsiteX1" fmla="*/ 1078230 w 2133600"/>
                <a:gd name="connsiteY1" fmla="*/ 443865 h 443881"/>
                <a:gd name="connsiteX2" fmla="*/ 2133600 w 2133600"/>
                <a:gd name="connsiteY2" fmla="*/ 0 h 443881"/>
                <a:gd name="connsiteX0" fmla="*/ 0 w 2133600"/>
                <a:gd name="connsiteY0" fmla="*/ 17145 h 443881"/>
                <a:gd name="connsiteX1" fmla="*/ 1078230 w 2133600"/>
                <a:gd name="connsiteY1" fmla="*/ 443865 h 443881"/>
                <a:gd name="connsiteX2" fmla="*/ 2133600 w 2133600"/>
                <a:gd name="connsiteY2" fmla="*/ 0 h 443881"/>
                <a:gd name="connsiteX0" fmla="*/ 0 w 2137410"/>
                <a:gd name="connsiteY0" fmla="*/ 22860 h 449609"/>
                <a:gd name="connsiteX1" fmla="*/ 1078230 w 2137410"/>
                <a:gd name="connsiteY1" fmla="*/ 449580 h 449609"/>
                <a:gd name="connsiteX2" fmla="*/ 2137410 w 2137410"/>
                <a:gd name="connsiteY2" fmla="*/ 0 h 449609"/>
                <a:gd name="connsiteX0" fmla="*/ 0 w 2137410"/>
                <a:gd name="connsiteY0" fmla="*/ 22860 h 449587"/>
                <a:gd name="connsiteX1" fmla="*/ 1078230 w 2137410"/>
                <a:gd name="connsiteY1" fmla="*/ 449580 h 449587"/>
                <a:gd name="connsiteX2" fmla="*/ 2137410 w 2137410"/>
                <a:gd name="connsiteY2" fmla="*/ 0 h 449587"/>
              </a:gdLst>
              <a:ahLst/>
              <a:cxnLst>
                <a:cxn ang="0">
                  <a:pos x="connsiteX0" y="connsiteY0"/>
                </a:cxn>
                <a:cxn ang="0">
                  <a:pos x="connsiteX1" y="connsiteY1"/>
                </a:cxn>
                <a:cxn ang="0">
                  <a:pos x="connsiteX2" y="connsiteY2"/>
                </a:cxn>
              </a:cxnLst>
              <a:rect l="l" t="t" r="r" b="b"/>
              <a:pathLst>
                <a:path w="2137410" h="449587">
                  <a:moveTo>
                    <a:pt x="0" y="22860"/>
                  </a:moveTo>
                  <a:cubicBezTo>
                    <a:pt x="20637" y="80645"/>
                    <a:pt x="546735" y="451485"/>
                    <a:pt x="1078230" y="449580"/>
                  </a:cubicBezTo>
                  <a:cubicBezTo>
                    <a:pt x="1609725" y="447675"/>
                    <a:pt x="2082482" y="102235"/>
                    <a:pt x="2137410" y="0"/>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 name="Figura a mano libera 19"/>
            <p:cNvSpPr/>
            <p:nvPr/>
          </p:nvSpPr>
          <p:spPr>
            <a:xfrm>
              <a:off x="1421129" y="3379021"/>
              <a:ext cx="1765935" cy="201947"/>
            </a:xfrm>
            <a:custGeom>
              <a:avLst/>
              <a:gdLst>
                <a:gd name="connsiteX0" fmla="*/ 0 w 1855470"/>
                <a:gd name="connsiteY0" fmla="*/ 175637 h 217547"/>
                <a:gd name="connsiteX1" fmla="*/ 895350 w 1855470"/>
                <a:gd name="connsiteY1" fmla="*/ 377 h 217547"/>
                <a:gd name="connsiteX2" fmla="*/ 1855470 w 1855470"/>
                <a:gd name="connsiteY2" fmla="*/ 217547 h 217547"/>
                <a:gd name="connsiteX0" fmla="*/ 0 w 1855470"/>
                <a:gd name="connsiteY0" fmla="*/ 175499 h 217409"/>
                <a:gd name="connsiteX1" fmla="*/ 895350 w 1855470"/>
                <a:gd name="connsiteY1" fmla="*/ 239 h 217409"/>
                <a:gd name="connsiteX2" fmla="*/ 1855470 w 1855470"/>
                <a:gd name="connsiteY2" fmla="*/ 217409 h 217409"/>
                <a:gd name="connsiteX0" fmla="*/ 0 w 1855470"/>
                <a:gd name="connsiteY0" fmla="*/ 175499 h 217409"/>
                <a:gd name="connsiteX1" fmla="*/ 895350 w 1855470"/>
                <a:gd name="connsiteY1" fmla="*/ 239 h 217409"/>
                <a:gd name="connsiteX2" fmla="*/ 1855470 w 1855470"/>
                <a:gd name="connsiteY2" fmla="*/ 217409 h 217409"/>
                <a:gd name="connsiteX0" fmla="*/ 0 w 1866900"/>
                <a:gd name="connsiteY0" fmla="*/ 186810 h 217290"/>
                <a:gd name="connsiteX1" fmla="*/ 906780 w 1866900"/>
                <a:gd name="connsiteY1" fmla="*/ 120 h 217290"/>
                <a:gd name="connsiteX2" fmla="*/ 1866900 w 1866900"/>
                <a:gd name="connsiteY2" fmla="*/ 217290 h 217290"/>
                <a:gd name="connsiteX0" fmla="*/ 0 w 1790700"/>
                <a:gd name="connsiteY0" fmla="*/ 149359 h 217899"/>
                <a:gd name="connsiteX1" fmla="*/ 830580 w 1790700"/>
                <a:gd name="connsiteY1" fmla="*/ 729 h 217899"/>
                <a:gd name="connsiteX2" fmla="*/ 1790700 w 1790700"/>
                <a:gd name="connsiteY2" fmla="*/ 217899 h 217899"/>
                <a:gd name="connsiteX0" fmla="*/ 0 w 1765935"/>
                <a:gd name="connsiteY0" fmla="*/ 149079 h 201948"/>
                <a:gd name="connsiteX1" fmla="*/ 830580 w 1765935"/>
                <a:gd name="connsiteY1" fmla="*/ 449 h 201948"/>
                <a:gd name="connsiteX2" fmla="*/ 1765935 w 1765935"/>
                <a:gd name="connsiteY2" fmla="*/ 201947 h 201948"/>
              </a:gdLst>
              <a:ahLst/>
              <a:cxnLst>
                <a:cxn ang="0">
                  <a:pos x="connsiteX0" y="connsiteY0"/>
                </a:cxn>
                <a:cxn ang="0">
                  <a:pos x="connsiteX1" y="connsiteY1"/>
                </a:cxn>
                <a:cxn ang="0">
                  <a:pos x="connsiteX2" y="connsiteY2"/>
                </a:cxn>
              </a:cxnLst>
              <a:rect l="l" t="t" r="r" b="b"/>
              <a:pathLst>
                <a:path w="1765935" h="201948">
                  <a:moveTo>
                    <a:pt x="0" y="149079"/>
                  </a:moveTo>
                  <a:cubicBezTo>
                    <a:pt x="26352" y="115106"/>
                    <a:pt x="536258" y="-8362"/>
                    <a:pt x="830580" y="449"/>
                  </a:cubicBezTo>
                  <a:cubicBezTo>
                    <a:pt x="1124902" y="9260"/>
                    <a:pt x="1676717" y="125429"/>
                    <a:pt x="1765935" y="201947"/>
                  </a:cubicBezTo>
                </a:path>
              </a:pathLst>
            </a:cu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1" name="Connettore 1 26"/>
          <p:cNvCxnSpPr/>
          <p:nvPr/>
        </p:nvCxnSpPr>
        <p:spPr>
          <a:xfrm>
            <a:off x="683460" y="1988800"/>
            <a:ext cx="3688541" cy="0"/>
          </a:xfrm>
          <a:prstGeom prst="line">
            <a:avLst/>
          </a:prstGeom>
          <a:ln w="28575">
            <a:solidFill>
              <a:schemeClr val="tx1"/>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1168101" y="1564090"/>
            <a:ext cx="399740" cy="38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1168101" y="1567900"/>
            <a:ext cx="0" cy="1943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2880851" y="1564090"/>
            <a:ext cx="399740" cy="381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flipV="1">
            <a:off x="2880851" y="1397124"/>
            <a:ext cx="0" cy="170776"/>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4156594" y="2109114"/>
            <a:ext cx="276038" cy="369332"/>
          </a:xfrm>
          <a:prstGeom prst="rect">
            <a:avLst/>
          </a:prstGeom>
          <a:noFill/>
        </p:spPr>
        <p:txBody>
          <a:bodyPr wrap="none" rtlCol="0">
            <a:spAutoFit/>
          </a:bodyPr>
          <a:lstStyle/>
          <a:p>
            <a:r>
              <a:rPr lang="en-US" dirty="0" smtClean="0"/>
              <a:t>z</a:t>
            </a:r>
            <a:endParaRPr lang="en-US" dirty="0"/>
          </a:p>
        </p:txBody>
      </p:sp>
      <p:sp>
        <p:nvSpPr>
          <p:cNvPr id="30" name="Rettangolo 29"/>
          <p:cNvSpPr/>
          <p:nvPr/>
        </p:nvSpPr>
        <p:spPr>
          <a:xfrm>
            <a:off x="4955551" y="982634"/>
            <a:ext cx="4155260" cy="1077218"/>
          </a:xfrm>
          <a:prstGeom prst="rect">
            <a:avLst/>
          </a:prstGeom>
        </p:spPr>
        <p:txBody>
          <a:bodyPr wrap="square">
            <a:spAutoFit/>
          </a:bodyPr>
          <a:lstStyle/>
          <a:p>
            <a:pPr algn="just"/>
            <a:r>
              <a:rPr lang="en-US" sz="1600" dirty="0">
                <a:sym typeface="Symbol"/>
              </a:rPr>
              <a:t>According to Maxwell equations the </a:t>
            </a:r>
            <a:r>
              <a:rPr lang="en-US" sz="1600" b="1" dirty="0"/>
              <a:t>divergence of the field is</a:t>
            </a:r>
            <a:r>
              <a:rPr lang="fr-FR" sz="1600" b="1" dirty="0"/>
              <a:t> </a:t>
            </a:r>
            <a:r>
              <a:rPr lang="en-US" sz="1600" b="1" dirty="0"/>
              <a:t>zero</a:t>
            </a:r>
            <a:r>
              <a:rPr lang="en-US" sz="1600" dirty="0"/>
              <a:t> and this implies that in traversing one accelerating gap there is a focusing/defocusing term</a:t>
            </a:r>
          </a:p>
        </p:txBody>
      </p:sp>
      <p:graphicFrame>
        <p:nvGraphicFramePr>
          <p:cNvPr id="31" name="Object 3"/>
          <p:cNvGraphicFramePr>
            <a:graphicFrameLocks noChangeAspect="1"/>
          </p:cNvGraphicFramePr>
          <p:nvPr>
            <p:extLst/>
          </p:nvPr>
        </p:nvGraphicFramePr>
        <p:xfrm>
          <a:off x="5693431" y="2079983"/>
          <a:ext cx="2692897" cy="1105815"/>
        </p:xfrm>
        <a:graphic>
          <a:graphicData uri="http://schemas.openxmlformats.org/presentationml/2006/ole">
            <mc:AlternateContent xmlns:mc="http://schemas.openxmlformats.org/markup-compatibility/2006">
              <mc:Choice xmlns:v="urn:schemas-microsoft-com:vml" Requires="v">
                <p:oleObj spid="_x0000_s221461" name="Equazione" r:id="rId3" imgW="1904760" imgH="787320" progId="Equation.3">
                  <p:embed/>
                </p:oleObj>
              </mc:Choice>
              <mc:Fallback>
                <p:oleObj name="Equazione" r:id="rId3" imgW="1904760" imgH="787320" progId="Equation.3">
                  <p:embed/>
                  <p:pic>
                    <p:nvPicPr>
                      <p:cNvPr id="31" name="Object 3"/>
                      <p:cNvPicPr>
                        <a:picLocks noChangeAspect="1" noChangeArrowheads="1"/>
                      </p:cNvPicPr>
                      <p:nvPr/>
                    </p:nvPicPr>
                    <p:blipFill>
                      <a:blip r:embed="rId4"/>
                      <a:srcRect/>
                      <a:stretch>
                        <a:fillRect/>
                      </a:stretch>
                    </p:blipFill>
                    <p:spPr bwMode="auto">
                      <a:xfrm>
                        <a:off x="5693431" y="2079983"/>
                        <a:ext cx="2692897" cy="1105815"/>
                      </a:xfrm>
                      <a:prstGeom prst="rect">
                        <a:avLst/>
                      </a:prstGeom>
                      <a:noFill/>
                      <a:extLst/>
                    </p:spPr>
                  </p:pic>
                </p:oleObj>
              </mc:Fallback>
            </mc:AlternateContent>
          </a:graphicData>
        </a:graphic>
      </p:graphicFrame>
      <p:graphicFrame>
        <p:nvGraphicFramePr>
          <p:cNvPr id="32" name="Object 3"/>
          <p:cNvGraphicFramePr>
            <a:graphicFrameLocks noChangeAspect="1"/>
          </p:cNvGraphicFramePr>
          <p:nvPr>
            <p:extLst/>
          </p:nvPr>
        </p:nvGraphicFramePr>
        <p:xfrm>
          <a:off x="5431276" y="3700076"/>
          <a:ext cx="3375025" cy="608013"/>
        </p:xfrm>
        <a:graphic>
          <a:graphicData uri="http://schemas.openxmlformats.org/presentationml/2006/ole">
            <mc:AlternateContent xmlns:mc="http://schemas.openxmlformats.org/markup-compatibility/2006">
              <mc:Choice xmlns:v="urn:schemas-microsoft-com:vml" Requires="v">
                <p:oleObj spid="_x0000_s221462" name="Equazione" r:id="rId5" imgW="2387520" imgH="431640" progId="Equation.3">
                  <p:embed/>
                </p:oleObj>
              </mc:Choice>
              <mc:Fallback>
                <p:oleObj name="Equazione" r:id="rId5" imgW="2387520" imgH="431640" progId="Equation.3">
                  <p:embed/>
                  <p:pic>
                    <p:nvPicPr>
                      <p:cNvPr id="32" name="Object 3"/>
                      <p:cNvPicPr>
                        <a:picLocks noChangeAspect="1" noChangeArrowheads="1"/>
                      </p:cNvPicPr>
                      <p:nvPr/>
                    </p:nvPicPr>
                    <p:blipFill>
                      <a:blip r:embed="rId6"/>
                      <a:srcRect/>
                      <a:stretch>
                        <a:fillRect/>
                      </a:stretch>
                    </p:blipFill>
                    <p:spPr bwMode="auto">
                      <a:xfrm>
                        <a:off x="5431276" y="3700076"/>
                        <a:ext cx="3375025" cy="608013"/>
                      </a:xfrm>
                      <a:prstGeom prst="rect">
                        <a:avLst/>
                      </a:prstGeom>
                      <a:noFill/>
                      <a:extLst/>
                    </p:spPr>
                  </p:pic>
                </p:oleObj>
              </mc:Fallback>
            </mc:AlternateContent>
          </a:graphicData>
        </a:graphic>
      </p:graphicFrame>
      <p:sp>
        <p:nvSpPr>
          <p:cNvPr id="33" name="Freccia a destra 32"/>
          <p:cNvSpPr/>
          <p:nvPr/>
        </p:nvSpPr>
        <p:spPr>
          <a:xfrm rot="5400000">
            <a:off x="6881103" y="3251034"/>
            <a:ext cx="398695" cy="52176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45" name="Object 3"/>
          <p:cNvGraphicFramePr>
            <a:graphicFrameLocks noChangeAspect="1"/>
          </p:cNvGraphicFramePr>
          <p:nvPr>
            <p:extLst/>
          </p:nvPr>
        </p:nvGraphicFramePr>
        <p:xfrm>
          <a:off x="2755900" y="3008313"/>
          <a:ext cx="2281238" cy="304800"/>
        </p:xfrm>
        <a:graphic>
          <a:graphicData uri="http://schemas.openxmlformats.org/presentationml/2006/ole">
            <mc:AlternateContent xmlns:mc="http://schemas.openxmlformats.org/markup-compatibility/2006">
              <mc:Choice xmlns:v="urn:schemas-microsoft-com:vml" Requires="v">
                <p:oleObj spid="_x0000_s221463" name="Equazione" r:id="rId7" imgW="1612800" imgH="215640" progId="Equation.3">
                  <p:embed/>
                </p:oleObj>
              </mc:Choice>
              <mc:Fallback>
                <p:oleObj name="Equazione" r:id="rId7" imgW="1612800" imgH="215640" progId="Equation.3">
                  <p:embed/>
                  <p:pic>
                    <p:nvPicPr>
                      <p:cNvPr id="45" name="Object 3"/>
                      <p:cNvPicPr>
                        <a:picLocks noChangeAspect="1" noChangeArrowheads="1"/>
                      </p:cNvPicPr>
                      <p:nvPr/>
                    </p:nvPicPr>
                    <p:blipFill>
                      <a:blip r:embed="rId8"/>
                      <a:srcRect/>
                      <a:stretch>
                        <a:fillRect/>
                      </a:stretch>
                    </p:blipFill>
                    <p:spPr bwMode="auto">
                      <a:xfrm>
                        <a:off x="2755900" y="3008313"/>
                        <a:ext cx="2281238" cy="304800"/>
                      </a:xfrm>
                      <a:prstGeom prst="rect">
                        <a:avLst/>
                      </a:prstGeom>
                      <a:noFill/>
                      <a:extLst/>
                    </p:spPr>
                  </p:pic>
                </p:oleObj>
              </mc:Fallback>
            </mc:AlternateContent>
          </a:graphicData>
        </a:graphic>
      </p:graphicFrame>
      <p:graphicFrame>
        <p:nvGraphicFramePr>
          <p:cNvPr id="46" name="Object 3"/>
          <p:cNvGraphicFramePr>
            <a:graphicFrameLocks noChangeAspect="1"/>
          </p:cNvGraphicFramePr>
          <p:nvPr>
            <p:extLst/>
          </p:nvPr>
        </p:nvGraphicFramePr>
        <p:xfrm>
          <a:off x="4321175" y="4856163"/>
          <a:ext cx="3443288" cy="665162"/>
        </p:xfrm>
        <a:graphic>
          <a:graphicData uri="http://schemas.openxmlformats.org/presentationml/2006/ole">
            <mc:AlternateContent xmlns:mc="http://schemas.openxmlformats.org/markup-compatibility/2006">
              <mc:Choice xmlns:v="urn:schemas-microsoft-com:vml" Requires="v">
                <p:oleObj spid="_x0000_s221464" name="Equazione" r:id="rId9" imgW="2361960" imgH="457200" progId="Equation.3">
                  <p:embed/>
                </p:oleObj>
              </mc:Choice>
              <mc:Fallback>
                <p:oleObj name="Equazione" r:id="rId9" imgW="2361960" imgH="457200" progId="Equation.3">
                  <p:embed/>
                  <p:pic>
                    <p:nvPicPr>
                      <p:cNvPr id="46" name="Object 3"/>
                      <p:cNvPicPr>
                        <a:picLocks noChangeAspect="1" noChangeArrowheads="1"/>
                      </p:cNvPicPr>
                      <p:nvPr/>
                    </p:nvPicPr>
                    <p:blipFill>
                      <a:blip r:embed="rId10"/>
                      <a:srcRect/>
                      <a:stretch>
                        <a:fillRect/>
                      </a:stretch>
                    </p:blipFill>
                    <p:spPr bwMode="auto">
                      <a:xfrm>
                        <a:off x="4321175" y="4856163"/>
                        <a:ext cx="3443288" cy="665162"/>
                      </a:xfrm>
                      <a:prstGeom prst="rect">
                        <a:avLst/>
                      </a:prstGeom>
                      <a:noFill/>
                      <a:extLst/>
                    </p:spPr>
                  </p:pic>
                </p:oleObj>
              </mc:Fallback>
            </mc:AlternateContent>
          </a:graphicData>
        </a:graphic>
      </p:graphicFrame>
      <p:graphicFrame>
        <p:nvGraphicFramePr>
          <p:cNvPr id="48" name="Object 3"/>
          <p:cNvGraphicFramePr>
            <a:graphicFrameLocks noChangeAspect="1"/>
          </p:cNvGraphicFramePr>
          <p:nvPr>
            <p:extLst/>
          </p:nvPr>
        </p:nvGraphicFramePr>
        <p:xfrm>
          <a:off x="5519738" y="5937250"/>
          <a:ext cx="3656012" cy="650875"/>
        </p:xfrm>
        <a:graphic>
          <a:graphicData uri="http://schemas.openxmlformats.org/presentationml/2006/ole">
            <mc:AlternateContent xmlns:mc="http://schemas.openxmlformats.org/markup-compatibility/2006">
              <mc:Choice xmlns:v="urn:schemas-microsoft-com:vml" Requires="v">
                <p:oleObj spid="_x0000_s221465" name="Equazione" r:id="rId11" imgW="2552400" imgH="457200" progId="Equation.3">
                  <p:embed/>
                </p:oleObj>
              </mc:Choice>
              <mc:Fallback>
                <p:oleObj name="Equazione" r:id="rId11" imgW="2552400" imgH="457200" progId="Equation.3">
                  <p:embed/>
                  <p:pic>
                    <p:nvPicPr>
                      <p:cNvPr id="48" name="Object 3"/>
                      <p:cNvPicPr>
                        <a:picLocks noChangeAspect="1" noChangeArrowheads="1"/>
                      </p:cNvPicPr>
                      <p:nvPr/>
                    </p:nvPicPr>
                    <p:blipFill>
                      <a:blip r:embed="rId12"/>
                      <a:srcRect/>
                      <a:stretch>
                        <a:fillRect/>
                      </a:stretch>
                    </p:blipFill>
                    <p:spPr bwMode="auto">
                      <a:xfrm>
                        <a:off x="5519738" y="5937250"/>
                        <a:ext cx="3656012" cy="650875"/>
                      </a:xfrm>
                      <a:prstGeom prst="rect">
                        <a:avLst/>
                      </a:prstGeom>
                      <a:noFill/>
                      <a:extLst/>
                    </p:spPr>
                  </p:pic>
                </p:oleObj>
              </mc:Fallback>
            </mc:AlternateContent>
          </a:graphicData>
        </a:graphic>
      </p:graphicFrame>
      <p:pic>
        <p:nvPicPr>
          <p:cNvPr id="49" name="Immagine 48"/>
          <p:cNvPicPr>
            <a:picLocks noChangeAspect="1"/>
          </p:cNvPicPr>
          <p:nvPr/>
        </p:nvPicPr>
        <p:blipFill rotWithShape="1">
          <a:blip r:embed="rId13">
            <a:extLst>
              <a:ext uri="{28A0092B-C50C-407E-A947-70E740481C1C}">
                <a14:useLocalDpi xmlns:a14="http://schemas.microsoft.com/office/drawing/2010/main" val="0"/>
              </a:ext>
            </a:extLst>
          </a:blip>
          <a:srcRect t="4263" r="5758"/>
          <a:stretch/>
        </p:blipFill>
        <p:spPr>
          <a:xfrm>
            <a:off x="164743" y="3300745"/>
            <a:ext cx="3574748" cy="3512725"/>
          </a:xfrm>
          <a:prstGeom prst="rect">
            <a:avLst/>
          </a:prstGeom>
        </p:spPr>
      </p:pic>
      <p:sp>
        <p:nvSpPr>
          <p:cNvPr id="50" name="Ovale 49"/>
          <p:cNvSpPr/>
          <p:nvPr/>
        </p:nvSpPr>
        <p:spPr>
          <a:xfrm>
            <a:off x="7341332" y="3584702"/>
            <a:ext cx="669284" cy="8524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2" name="Connettore 2 51"/>
          <p:cNvCxnSpPr>
            <a:stCxn id="50" idx="3"/>
          </p:cNvCxnSpPr>
          <p:nvPr/>
        </p:nvCxnSpPr>
        <p:spPr>
          <a:xfrm flipH="1">
            <a:off x="6444260" y="4312303"/>
            <a:ext cx="995086" cy="53594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3" name="Ovale 52"/>
          <p:cNvSpPr/>
          <p:nvPr/>
        </p:nvSpPr>
        <p:spPr>
          <a:xfrm>
            <a:off x="8074557" y="3584702"/>
            <a:ext cx="669284" cy="85243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54" name="Connettore 2 53"/>
          <p:cNvCxnSpPr>
            <a:stCxn id="53" idx="3"/>
          </p:cNvCxnSpPr>
          <p:nvPr/>
        </p:nvCxnSpPr>
        <p:spPr>
          <a:xfrm flipH="1">
            <a:off x="7812451" y="4312303"/>
            <a:ext cx="360120" cy="16171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CasellaDiTesto 55"/>
          <p:cNvSpPr txBox="1"/>
          <p:nvPr/>
        </p:nvSpPr>
        <p:spPr>
          <a:xfrm>
            <a:off x="3739491" y="5805330"/>
            <a:ext cx="1099981" cy="738664"/>
          </a:xfrm>
          <a:prstGeom prst="rect">
            <a:avLst/>
          </a:prstGeom>
          <a:noFill/>
        </p:spPr>
        <p:txBody>
          <a:bodyPr wrap="none" rtlCol="0">
            <a:spAutoFit/>
          </a:bodyPr>
          <a:lstStyle/>
          <a:p>
            <a:r>
              <a:rPr lang="it-IT" sz="1400" i="1" dirty="0" err="1" smtClean="0"/>
              <a:t>f</a:t>
            </a:r>
            <a:r>
              <a:rPr lang="it-IT" sz="1400" i="1" baseline="-25000" dirty="0" err="1" smtClean="0"/>
              <a:t>RF</a:t>
            </a:r>
            <a:r>
              <a:rPr lang="it-IT" sz="1400" i="1" dirty="0" smtClean="0"/>
              <a:t>=350 MHz</a:t>
            </a:r>
          </a:p>
          <a:p>
            <a:r>
              <a:rPr lang="it-IT" sz="1400" i="1" dirty="0" smtClean="0">
                <a:sym typeface="Symbol" panose="05050102010706020507" pitchFamily="18" charset="2"/>
              </a:rPr>
              <a:t>=0.1</a:t>
            </a:r>
          </a:p>
          <a:p>
            <a:r>
              <a:rPr lang="it-IT" sz="1400" i="1" dirty="0" smtClean="0">
                <a:sym typeface="Symbol" panose="05050102010706020507" pitchFamily="18" charset="2"/>
              </a:rPr>
              <a:t>L=3cm</a:t>
            </a:r>
            <a:endParaRPr lang="it-IT" sz="1400" i="1" dirty="0"/>
          </a:p>
        </p:txBody>
      </p:sp>
      <p:cxnSp>
        <p:nvCxnSpPr>
          <p:cNvPr id="57" name="Connettore 2 56"/>
          <p:cNvCxnSpPr/>
          <p:nvPr/>
        </p:nvCxnSpPr>
        <p:spPr>
          <a:xfrm flipH="1" flipV="1">
            <a:off x="359500" y="1518774"/>
            <a:ext cx="217820" cy="27660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Connettore 2 59"/>
          <p:cNvCxnSpPr/>
          <p:nvPr/>
        </p:nvCxnSpPr>
        <p:spPr>
          <a:xfrm flipH="1">
            <a:off x="288110" y="1782597"/>
            <a:ext cx="285958" cy="340676"/>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451010" y="1430419"/>
            <a:ext cx="264816" cy="369332"/>
          </a:xfrm>
          <a:prstGeom prst="rect">
            <a:avLst/>
          </a:prstGeom>
          <a:noFill/>
        </p:spPr>
        <p:txBody>
          <a:bodyPr wrap="none" rtlCol="0">
            <a:spAutoFit/>
          </a:bodyPr>
          <a:lstStyle/>
          <a:p>
            <a:r>
              <a:rPr lang="en-US" dirty="0" smtClean="0"/>
              <a:t>r</a:t>
            </a:r>
            <a:endParaRPr lang="en-US" dirty="0"/>
          </a:p>
        </p:txBody>
      </p:sp>
      <p:sp>
        <p:nvSpPr>
          <p:cNvPr id="66" name="Ovale 65"/>
          <p:cNvSpPr/>
          <p:nvPr/>
        </p:nvSpPr>
        <p:spPr>
          <a:xfrm>
            <a:off x="550536" y="1700397"/>
            <a:ext cx="276504" cy="565553"/>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CasellaDiTesto 68"/>
          <p:cNvSpPr txBox="1"/>
          <p:nvPr/>
        </p:nvSpPr>
        <p:spPr>
          <a:xfrm>
            <a:off x="206017" y="1644509"/>
            <a:ext cx="304892" cy="369332"/>
          </a:xfrm>
          <a:prstGeom prst="rect">
            <a:avLst/>
          </a:prstGeom>
          <a:noFill/>
        </p:spPr>
        <p:txBody>
          <a:bodyPr wrap="none" rtlCol="0">
            <a:spAutoFit/>
          </a:bodyPr>
          <a:lstStyle/>
          <a:p>
            <a:r>
              <a:rPr lang="en-US" dirty="0" smtClean="0">
                <a:sym typeface="Symbol" panose="05050102010706020507" pitchFamily="18" charset="2"/>
              </a:rPr>
              <a:t></a:t>
            </a:r>
            <a:endParaRPr lang="en-US" dirty="0"/>
          </a:p>
        </p:txBody>
      </p:sp>
    </p:spTree>
    <p:extLst>
      <p:ext uri="{BB962C8B-B14F-4D97-AF65-F5344CB8AC3E}">
        <p14:creationId xmlns:p14="http://schemas.microsoft.com/office/powerpoint/2010/main" val="2851628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nodeType="with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par>
                                <p:cTn id="44" presetID="10" presetClass="entr" presetSubtype="0" fill="hold" nodeType="withEffect">
                                  <p:stCondLst>
                                    <p:cond delay="0"/>
                                  </p:stCondLst>
                                  <p:childTnLst>
                                    <p:set>
                                      <p:cBhvr>
                                        <p:cTn id="45" dur="1" fill="hold">
                                          <p:stCondLst>
                                            <p:cond delay="0"/>
                                          </p:stCondLst>
                                        </p:cTn>
                                        <p:tgtEl>
                                          <p:spTgt spid="57"/>
                                        </p:tgtEl>
                                        <p:attrNameLst>
                                          <p:attrName>style.visibility</p:attrName>
                                        </p:attrNameLst>
                                      </p:cBhvr>
                                      <p:to>
                                        <p:strVal val="visible"/>
                                      </p:to>
                                    </p:set>
                                    <p:animEffect transition="in" filter="fade">
                                      <p:cBhvr>
                                        <p:cTn id="46" dur="500"/>
                                        <p:tgtEl>
                                          <p:spTgt spid="57"/>
                                        </p:tgtEl>
                                      </p:cBhvr>
                                    </p:animEffect>
                                  </p:childTnLst>
                                </p:cTn>
                              </p:par>
                              <p:par>
                                <p:cTn id="47" presetID="10" presetClass="entr" presetSubtype="0" fill="hold" nodeType="withEffect">
                                  <p:stCondLst>
                                    <p:cond delay="0"/>
                                  </p:stCondLst>
                                  <p:childTnLst>
                                    <p:set>
                                      <p:cBhvr>
                                        <p:cTn id="48" dur="1" fill="hold">
                                          <p:stCondLst>
                                            <p:cond delay="0"/>
                                          </p:stCondLst>
                                        </p:cTn>
                                        <p:tgtEl>
                                          <p:spTgt spid="60"/>
                                        </p:tgtEl>
                                        <p:attrNameLst>
                                          <p:attrName>style.visibility</p:attrName>
                                        </p:attrNameLst>
                                      </p:cBhvr>
                                      <p:to>
                                        <p:strVal val="visible"/>
                                      </p:to>
                                    </p:set>
                                    <p:animEffect transition="in" filter="fade">
                                      <p:cBhvr>
                                        <p:cTn id="49" dur="500"/>
                                        <p:tgtEl>
                                          <p:spTgt spid="60"/>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65"/>
                                        </p:tgtEl>
                                        <p:attrNameLst>
                                          <p:attrName>style.visibility</p:attrName>
                                        </p:attrNameLst>
                                      </p:cBhvr>
                                      <p:to>
                                        <p:strVal val="visible"/>
                                      </p:to>
                                    </p:set>
                                    <p:animEffect transition="in" filter="fade">
                                      <p:cBhvr>
                                        <p:cTn id="52" dur="500"/>
                                        <p:tgtEl>
                                          <p:spTgt spid="6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66"/>
                                        </p:tgtEl>
                                        <p:attrNameLst>
                                          <p:attrName>style.visibility</p:attrName>
                                        </p:attrNameLst>
                                      </p:cBhvr>
                                      <p:to>
                                        <p:strVal val="visible"/>
                                      </p:to>
                                    </p:set>
                                    <p:animEffect transition="in" filter="fade">
                                      <p:cBhvr>
                                        <p:cTn id="55" dur="500"/>
                                        <p:tgtEl>
                                          <p:spTgt spid="6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69"/>
                                        </p:tgtEl>
                                        <p:attrNameLst>
                                          <p:attrName>style.visibility</p:attrName>
                                        </p:attrNameLst>
                                      </p:cBhvr>
                                      <p:to>
                                        <p:strVal val="visible"/>
                                      </p:to>
                                    </p:set>
                                    <p:animEffect transition="in" filter="fade">
                                      <p:cBhvr>
                                        <p:cTn id="58" dur="500"/>
                                        <p:tgtEl>
                                          <p:spTgt spid="6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0"/>
                                        </p:tgtEl>
                                        <p:attrNameLst>
                                          <p:attrName>style.visibility</p:attrName>
                                        </p:attrNameLst>
                                      </p:cBhvr>
                                      <p:to>
                                        <p:strVal val="visible"/>
                                      </p:to>
                                    </p:set>
                                    <p:animEffect transition="in" filter="fade">
                                      <p:cBhvr>
                                        <p:cTn id="63" dur="500"/>
                                        <p:tgtEl>
                                          <p:spTgt spid="30"/>
                                        </p:tgtEl>
                                      </p:cBhvr>
                                    </p:animEffect>
                                  </p:childTnLst>
                                </p:cTn>
                              </p:par>
                              <p:par>
                                <p:cTn id="64" presetID="10" presetClass="entr" presetSubtype="0" fill="hold"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fade">
                                      <p:cBhvr>
                                        <p:cTn id="66" dur="500"/>
                                        <p:tgtEl>
                                          <p:spTgt spid="31"/>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33"/>
                                        </p:tgtEl>
                                        <p:attrNameLst>
                                          <p:attrName>style.visibility</p:attrName>
                                        </p:attrNameLst>
                                      </p:cBhvr>
                                      <p:to>
                                        <p:strVal val="visible"/>
                                      </p:to>
                                    </p:set>
                                    <p:animEffect transition="in" filter="fade">
                                      <p:cBhvr>
                                        <p:cTn id="71" dur="500"/>
                                        <p:tgtEl>
                                          <p:spTgt spid="33"/>
                                        </p:tgtEl>
                                      </p:cBhvr>
                                    </p:animEffect>
                                  </p:childTnLst>
                                </p:cTn>
                              </p:par>
                              <p:par>
                                <p:cTn id="72" presetID="10" presetClass="entr" presetSubtype="0" fill="hold"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fade">
                                      <p:cBhvr>
                                        <p:cTn id="74" dur="500"/>
                                        <p:tgtEl>
                                          <p:spTgt spid="32"/>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
                                        <p:tgtEl>
                                          <p:spTgt spid="50"/>
                                        </p:tgtEl>
                                      </p:cBhvr>
                                    </p:animEffect>
                                  </p:childTnLst>
                                </p:cTn>
                              </p:par>
                              <p:par>
                                <p:cTn id="80" presetID="10" presetClass="entr" presetSubtype="0" fill="hold" nodeType="withEffect">
                                  <p:stCondLst>
                                    <p:cond delay="0"/>
                                  </p:stCondLst>
                                  <p:childTnLst>
                                    <p:set>
                                      <p:cBhvr>
                                        <p:cTn id="81" dur="1" fill="hold">
                                          <p:stCondLst>
                                            <p:cond delay="0"/>
                                          </p:stCondLst>
                                        </p:cTn>
                                        <p:tgtEl>
                                          <p:spTgt spid="52"/>
                                        </p:tgtEl>
                                        <p:attrNameLst>
                                          <p:attrName>style.visibility</p:attrName>
                                        </p:attrNameLst>
                                      </p:cBhvr>
                                      <p:to>
                                        <p:strVal val="visible"/>
                                      </p:to>
                                    </p:set>
                                    <p:animEffect transition="in" filter="fade">
                                      <p:cBhvr>
                                        <p:cTn id="82" dur="500"/>
                                        <p:tgtEl>
                                          <p:spTgt spid="52"/>
                                        </p:tgtEl>
                                      </p:cBhvr>
                                    </p:animEffect>
                                  </p:childTnLst>
                                </p:cTn>
                              </p:par>
                              <p:par>
                                <p:cTn id="83" presetID="10" presetClass="entr" presetSubtype="0" fill="hold" nodeType="withEffect">
                                  <p:stCondLst>
                                    <p:cond delay="0"/>
                                  </p:stCondLst>
                                  <p:childTnLst>
                                    <p:set>
                                      <p:cBhvr>
                                        <p:cTn id="84" dur="1" fill="hold">
                                          <p:stCondLst>
                                            <p:cond delay="0"/>
                                          </p:stCondLst>
                                        </p:cTn>
                                        <p:tgtEl>
                                          <p:spTgt spid="46"/>
                                        </p:tgtEl>
                                        <p:attrNameLst>
                                          <p:attrName>style.visibility</p:attrName>
                                        </p:attrNameLst>
                                      </p:cBhvr>
                                      <p:to>
                                        <p:strVal val="visible"/>
                                      </p:to>
                                    </p:set>
                                    <p:animEffect transition="in" filter="fade">
                                      <p:cBhvr>
                                        <p:cTn id="85" dur="500"/>
                                        <p:tgtEl>
                                          <p:spTgt spid="46"/>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fade">
                                      <p:cBhvr>
                                        <p:cTn id="88" dur="500"/>
                                        <p:tgtEl>
                                          <p:spTgt spid="53"/>
                                        </p:tgtEl>
                                      </p:cBhvr>
                                    </p:animEffect>
                                  </p:childTnLst>
                                </p:cTn>
                              </p:par>
                              <p:par>
                                <p:cTn id="89" presetID="10" presetClass="entr" presetSubtype="0" fill="hold" nodeType="withEffect">
                                  <p:stCondLst>
                                    <p:cond delay="0"/>
                                  </p:stCondLst>
                                  <p:childTnLst>
                                    <p:set>
                                      <p:cBhvr>
                                        <p:cTn id="90" dur="1" fill="hold">
                                          <p:stCondLst>
                                            <p:cond delay="0"/>
                                          </p:stCondLst>
                                        </p:cTn>
                                        <p:tgtEl>
                                          <p:spTgt spid="54"/>
                                        </p:tgtEl>
                                        <p:attrNameLst>
                                          <p:attrName>style.visibility</p:attrName>
                                        </p:attrNameLst>
                                      </p:cBhvr>
                                      <p:to>
                                        <p:strVal val="visible"/>
                                      </p:to>
                                    </p:set>
                                    <p:animEffect transition="in" filter="fade">
                                      <p:cBhvr>
                                        <p:cTn id="91" dur="500"/>
                                        <p:tgtEl>
                                          <p:spTgt spid="54"/>
                                        </p:tgtEl>
                                      </p:cBhvr>
                                    </p:animEffect>
                                  </p:childTnLst>
                                </p:cTn>
                              </p:par>
                              <p:par>
                                <p:cTn id="92" presetID="10" presetClass="entr" presetSubtype="0" fill="hold" nodeType="with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fade">
                                      <p:cBhvr>
                                        <p:cTn id="94" dur="500"/>
                                        <p:tgtEl>
                                          <p:spTgt spid="48"/>
                                        </p:tgtEl>
                                      </p:cBhvr>
                                    </p:animEffect>
                                  </p:childTnLst>
                                </p:cTn>
                              </p:par>
                            </p:childTnLst>
                          </p:cTn>
                        </p:par>
                      </p:childTnLst>
                    </p:cTn>
                  </p:par>
                  <p:par>
                    <p:cTn id="95" fill="hold">
                      <p:stCondLst>
                        <p:cond delay="indefinite"/>
                      </p:stCondLst>
                      <p:childTnLst>
                        <p:par>
                          <p:cTn id="96" fill="hold">
                            <p:stCondLst>
                              <p:cond delay="0"/>
                            </p:stCondLst>
                            <p:childTnLst>
                              <p:par>
                                <p:cTn id="97" presetID="10" presetClass="entr" presetSubtype="0" fill="hold" nodeType="clickEffect">
                                  <p:stCondLst>
                                    <p:cond delay="0"/>
                                  </p:stCondLst>
                                  <p:childTnLst>
                                    <p:set>
                                      <p:cBhvr>
                                        <p:cTn id="98" dur="1" fill="hold">
                                          <p:stCondLst>
                                            <p:cond delay="0"/>
                                          </p:stCondLst>
                                        </p:cTn>
                                        <p:tgtEl>
                                          <p:spTgt spid="49"/>
                                        </p:tgtEl>
                                        <p:attrNameLst>
                                          <p:attrName>style.visibility</p:attrName>
                                        </p:attrNameLst>
                                      </p:cBhvr>
                                      <p:to>
                                        <p:strVal val="visible"/>
                                      </p:to>
                                    </p:set>
                                    <p:animEffect transition="in" filter="fade">
                                      <p:cBhvr>
                                        <p:cTn id="99" dur="500"/>
                                        <p:tgtEl>
                                          <p:spTgt spid="4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56"/>
                                        </p:tgtEl>
                                        <p:attrNameLst>
                                          <p:attrName>style.visibility</p:attrName>
                                        </p:attrNameLst>
                                      </p:cBhvr>
                                      <p:to>
                                        <p:strVal val="visible"/>
                                      </p:to>
                                    </p:set>
                                    <p:animEffect transition="in" filter="fade">
                                      <p:cBhvr>
                                        <p:cTn id="102"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27" grpId="0"/>
      <p:bldP spid="30" grpId="0"/>
      <p:bldP spid="33" grpId="0" animBg="1"/>
      <p:bldP spid="50" grpId="0" animBg="1"/>
      <p:bldP spid="53" grpId="0" animBg="1"/>
      <p:bldP spid="56" grpId="0"/>
      <p:bldP spid="65" grpId="0"/>
      <p:bldP spid="66" grpId="0" animBg="1"/>
      <p:bldP spid="69"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55690" y="-22082"/>
            <a:ext cx="4901085" cy="584775"/>
          </a:xfrm>
          <a:prstGeom prst="rect">
            <a:avLst/>
          </a:prstGeom>
          <a:noFill/>
        </p:spPr>
        <p:txBody>
          <a:bodyPr wrap="none" rtlCol="0">
            <a:spAutoFit/>
          </a:bodyPr>
          <a:lstStyle/>
          <a:p>
            <a:r>
              <a:rPr lang="en-US" sz="3200" b="1" dirty="0" smtClean="0"/>
              <a:t>RF DEFOCUSING/FOCUSING</a:t>
            </a:r>
            <a:endParaRPr lang="en-US" sz="3200" b="1" dirty="0"/>
          </a:p>
        </p:txBody>
      </p:sp>
      <p:grpSp>
        <p:nvGrpSpPr>
          <p:cNvPr id="54" name="Gruppo 53"/>
          <p:cNvGrpSpPr/>
          <p:nvPr/>
        </p:nvGrpSpPr>
        <p:grpSpPr>
          <a:xfrm>
            <a:off x="6642659" y="2338218"/>
            <a:ext cx="2411117" cy="1123773"/>
            <a:chOff x="4649975" y="3619179"/>
            <a:chExt cx="2587106" cy="1212886"/>
          </a:xfrm>
        </p:grpSpPr>
        <p:cxnSp>
          <p:nvCxnSpPr>
            <p:cNvPr id="41" name="Connettore 2 40"/>
            <p:cNvCxnSpPr/>
            <p:nvPr/>
          </p:nvCxnSpPr>
          <p:spPr>
            <a:xfrm flipH="1" flipV="1">
              <a:off x="5864306" y="3619179"/>
              <a:ext cx="6551" cy="121288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4681105" y="4301636"/>
              <a:ext cx="2555976"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3" name="Figura a mano libera 42"/>
            <p:cNvSpPr/>
            <p:nvPr/>
          </p:nvSpPr>
          <p:spPr>
            <a:xfrm>
              <a:off x="4649975" y="3842182"/>
              <a:ext cx="2392601" cy="949236"/>
            </a:xfrm>
            <a:custGeom>
              <a:avLst/>
              <a:gdLst>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 name="connsiteX0" fmla="*/ 0 w 2880360"/>
                <a:gd name="connsiteY0" fmla="*/ 3810 h 1451610"/>
                <a:gd name="connsiteX1" fmla="*/ 727710 w 2880360"/>
                <a:gd name="connsiteY1" fmla="*/ 1443990 h 1451610"/>
                <a:gd name="connsiteX2" fmla="*/ 1443990 w 2880360"/>
                <a:gd name="connsiteY2" fmla="*/ 3810 h 1451610"/>
                <a:gd name="connsiteX3" fmla="*/ 2164080 w 2880360"/>
                <a:gd name="connsiteY3" fmla="*/ 1451610 h 1451610"/>
                <a:gd name="connsiteX4" fmla="*/ 2880360 w 2880360"/>
                <a:gd name="connsiteY4" fmla="*/ 0 h 1451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0360" h="1451610">
                  <a:moveTo>
                    <a:pt x="0" y="3810"/>
                  </a:moveTo>
                  <a:cubicBezTo>
                    <a:pt x="296862" y="7620"/>
                    <a:pt x="445135" y="1443990"/>
                    <a:pt x="727710" y="1443990"/>
                  </a:cubicBezTo>
                  <a:cubicBezTo>
                    <a:pt x="1010285" y="1443990"/>
                    <a:pt x="1170305" y="6350"/>
                    <a:pt x="1443990" y="3810"/>
                  </a:cubicBezTo>
                  <a:cubicBezTo>
                    <a:pt x="1717675" y="1270"/>
                    <a:pt x="1871345" y="1452245"/>
                    <a:pt x="2164080" y="1451610"/>
                  </a:cubicBezTo>
                  <a:cubicBezTo>
                    <a:pt x="2456815" y="1450975"/>
                    <a:pt x="2596197" y="1587"/>
                    <a:pt x="2880360" y="0"/>
                  </a:cubicBezTo>
                </a:path>
              </a:pathLst>
            </a:cu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CasellaDiTesto 46"/>
            <p:cNvSpPr txBox="1"/>
            <p:nvPr/>
          </p:nvSpPr>
          <p:spPr>
            <a:xfrm>
              <a:off x="7088110" y="4318003"/>
              <a:ext cx="143863" cy="160036"/>
            </a:xfrm>
            <a:prstGeom prst="rect">
              <a:avLst/>
            </a:prstGeom>
            <a:noFill/>
            <a:ln w="19050">
              <a:noFill/>
            </a:ln>
          </p:spPr>
          <p:txBody>
            <a:bodyPr wrap="none" rtlCol="0">
              <a:spAutoFit/>
            </a:bodyPr>
            <a:lstStyle/>
            <a:p>
              <a:r>
                <a:rPr lang="en-US" dirty="0" smtClean="0"/>
                <a:t>t</a:t>
              </a:r>
              <a:endParaRPr lang="en-US" dirty="0"/>
            </a:p>
          </p:txBody>
        </p:sp>
        <p:cxnSp>
          <p:nvCxnSpPr>
            <p:cNvPr id="48" name="Connettore 1 47"/>
            <p:cNvCxnSpPr/>
            <p:nvPr/>
          </p:nvCxnSpPr>
          <p:spPr>
            <a:xfrm flipV="1">
              <a:off x="5696200" y="3984077"/>
              <a:ext cx="0" cy="317559"/>
            </a:xfrm>
            <a:prstGeom prst="line">
              <a:avLst/>
            </a:prstGeom>
            <a:ln w="19050">
              <a:solidFill>
                <a:srgbClr val="FF0000"/>
              </a:solidFill>
              <a:prstDash val="dash"/>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50" name="CasellaDiTesto 49"/>
            <p:cNvSpPr txBox="1"/>
            <p:nvPr/>
          </p:nvSpPr>
          <p:spPr>
            <a:xfrm>
              <a:off x="5525380" y="4279021"/>
              <a:ext cx="201162" cy="160036"/>
            </a:xfrm>
            <a:prstGeom prst="rect">
              <a:avLst/>
            </a:prstGeom>
            <a:noFill/>
            <a:ln w="19050">
              <a:noFill/>
            </a:ln>
          </p:spPr>
          <p:txBody>
            <a:bodyPr wrap="none" rtlCol="0">
              <a:spAutoFit/>
            </a:bodyPr>
            <a:lstStyle/>
            <a:p>
              <a:r>
                <a:rPr lang="en-US" dirty="0" smtClean="0">
                  <a:sym typeface="Symbol"/>
                </a:rPr>
                <a:t></a:t>
              </a:r>
              <a:r>
                <a:rPr lang="en-US" baseline="-25000" dirty="0" smtClean="0">
                  <a:sym typeface="Symbol"/>
                </a:rPr>
                <a:t>s</a:t>
              </a:r>
              <a:endParaRPr lang="en-US" baseline="-25000" dirty="0"/>
            </a:p>
          </p:txBody>
        </p:sp>
        <p:sp>
          <p:nvSpPr>
            <p:cNvPr id="53" name="Ovale 52"/>
            <p:cNvSpPr/>
            <p:nvPr/>
          </p:nvSpPr>
          <p:spPr>
            <a:xfrm>
              <a:off x="5657748" y="3956166"/>
              <a:ext cx="68284" cy="62406"/>
            </a:xfrm>
            <a:prstGeom prst="ellipse">
              <a:avLst/>
            </a:prstGeom>
            <a:solidFill>
              <a:srgbClr val="FF00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56" name="Oggetto 55"/>
          <p:cNvGraphicFramePr>
            <a:graphicFrameLocks noChangeAspect="1"/>
          </p:cNvGraphicFramePr>
          <p:nvPr>
            <p:extLst>
              <p:ext uri="{D42A27DB-BD31-4B8C-83A1-F6EECF244321}">
                <p14:modId xmlns:p14="http://schemas.microsoft.com/office/powerpoint/2010/main" val="749295689"/>
              </p:ext>
            </p:extLst>
          </p:nvPr>
        </p:nvGraphicFramePr>
        <p:xfrm>
          <a:off x="2324100" y="2255838"/>
          <a:ext cx="3717925" cy="836612"/>
        </p:xfrm>
        <a:graphic>
          <a:graphicData uri="http://schemas.openxmlformats.org/presentationml/2006/ole">
            <mc:AlternateContent xmlns:mc="http://schemas.openxmlformats.org/markup-compatibility/2006">
              <mc:Choice xmlns:v="urn:schemas-microsoft-com:vml" Requires="v">
                <p:oleObj spid="_x0000_s185744" name="Equazione" r:id="rId4" imgW="2133360" imgH="482400" progId="Equation.3">
                  <p:embed/>
                </p:oleObj>
              </mc:Choice>
              <mc:Fallback>
                <p:oleObj name="Equazione" r:id="rId4" imgW="2133360" imgH="482400" progId="Equation.3">
                  <p:embed/>
                  <p:pic>
                    <p:nvPicPr>
                      <p:cNvPr id="0" name="Object 3"/>
                      <p:cNvPicPr>
                        <a:picLocks noChangeAspect="1" noChangeArrowheads="1"/>
                      </p:cNvPicPr>
                      <p:nvPr/>
                    </p:nvPicPr>
                    <p:blipFill>
                      <a:blip r:embed="rId5"/>
                      <a:srcRect/>
                      <a:stretch>
                        <a:fillRect/>
                      </a:stretch>
                    </p:blipFill>
                    <p:spPr bwMode="auto">
                      <a:xfrm>
                        <a:off x="2324100" y="2255838"/>
                        <a:ext cx="3717925" cy="836612"/>
                      </a:xfrm>
                      <a:prstGeom prst="rect">
                        <a:avLst/>
                      </a:prstGeom>
                      <a:noFill/>
                      <a:ln>
                        <a:noFill/>
                      </a:ln>
                    </p:spPr>
                  </p:pic>
                </p:oleObj>
              </mc:Fallback>
            </mc:AlternateContent>
          </a:graphicData>
        </a:graphic>
      </p:graphicFrame>
      <p:cxnSp>
        <p:nvCxnSpPr>
          <p:cNvPr id="61" name="Connettore 2 60"/>
          <p:cNvCxnSpPr/>
          <p:nvPr/>
        </p:nvCxnSpPr>
        <p:spPr>
          <a:xfrm>
            <a:off x="2531602" y="1995639"/>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2148527" y="1240493"/>
            <a:ext cx="1098311" cy="738664"/>
          </a:xfrm>
          <a:prstGeom prst="rect">
            <a:avLst/>
          </a:prstGeom>
          <a:noFill/>
        </p:spPr>
        <p:txBody>
          <a:bodyPr wrap="square" rtlCol="0">
            <a:spAutoFit/>
          </a:bodyPr>
          <a:lstStyle/>
          <a:p>
            <a:pPr algn="just"/>
            <a:r>
              <a:rPr lang="en-US" sz="1400" dirty="0" smtClean="0"/>
              <a:t>Transverse momentum increase </a:t>
            </a:r>
            <a:endParaRPr lang="en-US" sz="1400" dirty="0"/>
          </a:p>
        </p:txBody>
      </p:sp>
      <p:cxnSp>
        <p:nvCxnSpPr>
          <p:cNvPr id="64" name="Connettore 2 63"/>
          <p:cNvCxnSpPr/>
          <p:nvPr/>
        </p:nvCxnSpPr>
        <p:spPr>
          <a:xfrm>
            <a:off x="5251786" y="2028841"/>
            <a:ext cx="1" cy="26950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5034082" y="1561162"/>
            <a:ext cx="827243" cy="523220"/>
          </a:xfrm>
          <a:prstGeom prst="rect">
            <a:avLst/>
          </a:prstGeom>
          <a:noFill/>
        </p:spPr>
        <p:txBody>
          <a:bodyPr wrap="square" rtlCol="0">
            <a:spAutoFit/>
          </a:bodyPr>
          <a:lstStyle/>
          <a:p>
            <a:pPr algn="just"/>
            <a:r>
              <a:rPr lang="en-US" sz="1400" dirty="0" smtClean="0"/>
              <a:t>Gap length</a:t>
            </a:r>
            <a:endParaRPr lang="en-US" sz="1400" dirty="0"/>
          </a:p>
        </p:txBody>
      </p:sp>
      <p:cxnSp>
        <p:nvCxnSpPr>
          <p:cNvPr id="66" name="Connettore 2 65"/>
          <p:cNvCxnSpPr/>
          <p:nvPr/>
        </p:nvCxnSpPr>
        <p:spPr>
          <a:xfrm flipH="1">
            <a:off x="4369506" y="1848656"/>
            <a:ext cx="238573" cy="73898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67" name="CasellaDiTesto 66"/>
          <p:cNvSpPr txBox="1"/>
          <p:nvPr/>
        </p:nvSpPr>
        <p:spPr>
          <a:xfrm>
            <a:off x="4176245" y="1122390"/>
            <a:ext cx="1098311" cy="738664"/>
          </a:xfrm>
          <a:prstGeom prst="rect">
            <a:avLst/>
          </a:prstGeom>
          <a:noFill/>
        </p:spPr>
        <p:txBody>
          <a:bodyPr wrap="square" rtlCol="0">
            <a:spAutoFit/>
          </a:bodyPr>
          <a:lstStyle/>
          <a:p>
            <a:pPr algn="just"/>
            <a:r>
              <a:rPr lang="en-US" sz="1400" dirty="0" smtClean="0"/>
              <a:t>Defocusing force since sin</a:t>
            </a:r>
            <a:r>
              <a:rPr lang="en-US" sz="1400" dirty="0" smtClean="0">
                <a:sym typeface="Symbol"/>
              </a:rPr>
              <a:t>&lt;0</a:t>
            </a:r>
            <a:endParaRPr lang="en-US" sz="1400" dirty="0"/>
          </a:p>
        </p:txBody>
      </p:sp>
      <p:cxnSp>
        <p:nvCxnSpPr>
          <p:cNvPr id="76" name="Connettore 2 75"/>
          <p:cNvCxnSpPr/>
          <p:nvPr/>
        </p:nvCxnSpPr>
        <p:spPr>
          <a:xfrm>
            <a:off x="5953341" y="2121899"/>
            <a:ext cx="1" cy="39867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77" name="CasellaDiTesto 76"/>
          <p:cNvSpPr txBox="1"/>
          <p:nvPr/>
        </p:nvSpPr>
        <p:spPr>
          <a:xfrm>
            <a:off x="5726688" y="1848656"/>
            <a:ext cx="1451208" cy="307777"/>
          </a:xfrm>
          <a:prstGeom prst="rect">
            <a:avLst/>
          </a:prstGeom>
          <a:noFill/>
        </p:spPr>
        <p:txBody>
          <a:bodyPr wrap="square" rtlCol="0">
            <a:spAutoFit/>
          </a:bodyPr>
          <a:lstStyle/>
          <a:p>
            <a:pPr algn="just"/>
            <a:r>
              <a:rPr lang="en-US" sz="1400" dirty="0" smtClean="0"/>
              <a:t>Defocusing effect</a:t>
            </a:r>
            <a:endParaRPr lang="en-US" sz="1400" dirty="0"/>
          </a:p>
        </p:txBody>
      </p:sp>
      <p:cxnSp>
        <p:nvCxnSpPr>
          <p:cNvPr id="81" name="Connettore 2 80"/>
          <p:cNvCxnSpPr/>
          <p:nvPr/>
        </p:nvCxnSpPr>
        <p:spPr>
          <a:xfrm>
            <a:off x="4608079" y="1861054"/>
            <a:ext cx="957105" cy="49230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7" name="CasellaDiTesto 86"/>
          <p:cNvSpPr txBox="1"/>
          <p:nvPr/>
        </p:nvSpPr>
        <p:spPr>
          <a:xfrm>
            <a:off x="-11218" y="3561351"/>
            <a:ext cx="9170816" cy="3293209"/>
          </a:xfrm>
          <a:prstGeom prst="rect">
            <a:avLst/>
          </a:prstGeom>
          <a:noFill/>
        </p:spPr>
        <p:txBody>
          <a:bodyPr wrap="square" rtlCol="0">
            <a:spAutoFit/>
          </a:bodyPr>
          <a:lstStyle/>
          <a:p>
            <a:pPr marL="285750" indent="-285750" algn="just">
              <a:buFont typeface="Symbol" panose="05050102010706020507" pitchFamily="18" charset="2"/>
              <a:buChar char="Þ"/>
            </a:pPr>
            <a:r>
              <a:rPr lang="en-US" sz="1600" dirty="0" smtClean="0">
                <a:sym typeface="Symbol"/>
              </a:rPr>
              <a:t>transverse </a:t>
            </a:r>
            <a:r>
              <a:rPr lang="en-US" sz="1600" b="1" dirty="0" smtClean="0">
                <a:sym typeface="Symbol"/>
              </a:rPr>
              <a:t>defocusing scales as 1/</a:t>
            </a:r>
            <a:r>
              <a:rPr lang="en-US" sz="1600" b="1" baseline="30000" dirty="0" smtClean="0">
                <a:sym typeface="Symbol"/>
              </a:rPr>
              <a:t>2</a:t>
            </a:r>
            <a:r>
              <a:rPr lang="en-US" sz="1600" b="1" dirty="0" smtClean="0">
                <a:sym typeface="Symbol"/>
              </a:rPr>
              <a:t> </a:t>
            </a:r>
            <a:r>
              <a:rPr lang="en-US" sz="1600" dirty="0" smtClean="0">
                <a:sym typeface="Symbol"/>
              </a:rPr>
              <a:t>and </a:t>
            </a:r>
            <a:r>
              <a:rPr lang="en-US" sz="1600" b="1" dirty="0" smtClean="0"/>
              <a:t>disappears </a:t>
            </a:r>
            <a:r>
              <a:rPr lang="en-US" sz="1600" b="1" dirty="0"/>
              <a:t>at relativistic </a:t>
            </a:r>
            <a:r>
              <a:rPr lang="en-US" sz="1600" b="1" dirty="0" smtClean="0"/>
              <a:t>regime (electrons)</a:t>
            </a:r>
          </a:p>
          <a:p>
            <a:pPr marL="285750" indent="-285750" algn="just">
              <a:buFont typeface="Symbol" panose="05050102010706020507" pitchFamily="18" charset="2"/>
              <a:buChar char="Þ"/>
            </a:pPr>
            <a:endParaRPr lang="en-US" sz="1600" dirty="0"/>
          </a:p>
          <a:p>
            <a:pPr marL="285750" indent="-285750" algn="just">
              <a:buFont typeface="Symbol" panose="05050102010706020507" pitchFamily="18" charset="2"/>
              <a:buChar char="Þ"/>
            </a:pPr>
            <a:r>
              <a:rPr lang="en-US" sz="1600" dirty="0" smtClean="0"/>
              <a:t>At relativistic regime (</a:t>
            </a:r>
            <a:r>
              <a:rPr lang="en-US" sz="1600" b="1" dirty="0" smtClean="0"/>
              <a:t>electrons</a:t>
            </a:r>
            <a:r>
              <a:rPr lang="en-US" sz="1600" dirty="0" smtClean="0"/>
              <a:t>), moreover, we have, in general, </a:t>
            </a:r>
            <a:r>
              <a:rPr lang="en-US" sz="1600" b="1" dirty="0" smtClean="0">
                <a:sym typeface="Symbol" panose="05050102010706020507" pitchFamily="18" charset="2"/>
              </a:rPr>
              <a:t>=0 for maximum acceleration </a:t>
            </a:r>
            <a:r>
              <a:rPr lang="en-US" sz="1600" dirty="0" smtClean="0">
                <a:sym typeface="Symbol" panose="05050102010706020507" pitchFamily="18" charset="2"/>
              </a:rPr>
              <a:t>and this completely cancel the defocusing effect</a:t>
            </a:r>
          </a:p>
          <a:p>
            <a:pPr marL="285750" indent="-285750" algn="just">
              <a:buFont typeface="Symbol" panose="05050102010706020507" pitchFamily="18" charset="2"/>
              <a:buChar char="Þ"/>
            </a:pPr>
            <a:endParaRPr lang="en-US" sz="1600" dirty="0">
              <a:sym typeface="Symbol" panose="05050102010706020507" pitchFamily="18" charset="2"/>
            </a:endParaRPr>
          </a:p>
          <a:p>
            <a:pPr marL="285750" indent="-285750" algn="just">
              <a:buFont typeface="Symbol" panose="05050102010706020507" pitchFamily="18" charset="2"/>
              <a:buChar char="Þ"/>
            </a:pPr>
            <a:r>
              <a:rPr lang="en-US" sz="1600" dirty="0" smtClean="0">
                <a:sym typeface="Symbol" panose="05050102010706020507" pitchFamily="18" charset="2"/>
              </a:rPr>
              <a:t>Also in the </a:t>
            </a:r>
            <a:r>
              <a:rPr lang="en-US" sz="1600" b="1" dirty="0" smtClean="0">
                <a:sym typeface="Symbol" panose="05050102010706020507" pitchFamily="18" charset="2"/>
              </a:rPr>
              <a:t>non relativistic regime</a:t>
            </a:r>
            <a:r>
              <a:rPr lang="en-US" sz="1600" dirty="0" smtClean="0">
                <a:sym typeface="Symbol" panose="05050102010706020507" pitchFamily="18" charset="2"/>
              </a:rPr>
              <a:t> for a correct evaluation of the defocusing effect we have to:</a:t>
            </a:r>
          </a:p>
          <a:p>
            <a:pPr algn="just"/>
            <a:endParaRPr lang="en-US" sz="1600" dirty="0" smtClean="0">
              <a:sym typeface="Symbol" panose="05050102010706020507" pitchFamily="18" charset="2"/>
            </a:endParaRPr>
          </a:p>
          <a:p>
            <a:pPr marL="1657350" lvl="3" indent="-285750" algn="just">
              <a:buFont typeface="Symbol" panose="05050102010706020507" pitchFamily="18" charset="2"/>
              <a:buChar char="Þ"/>
            </a:pPr>
            <a:r>
              <a:rPr lang="en-US" sz="1600" dirty="0" smtClean="0">
                <a:sym typeface="Symbol" panose="05050102010706020507" pitchFamily="18" charset="2"/>
              </a:rPr>
              <a:t>take into account the </a:t>
            </a:r>
            <a:r>
              <a:rPr lang="en-US" sz="1600" b="1" dirty="0" smtClean="0">
                <a:sym typeface="Symbol" panose="05050102010706020507" pitchFamily="18" charset="2"/>
              </a:rPr>
              <a:t>velocity change across the accelerating gap </a:t>
            </a:r>
          </a:p>
          <a:p>
            <a:pPr marL="1657350" lvl="3" indent="-285750" algn="just">
              <a:buFont typeface="Symbol" panose="05050102010706020507" pitchFamily="18" charset="2"/>
              <a:buChar char="Þ"/>
            </a:pPr>
            <a:endParaRPr lang="en-US" sz="1600" dirty="0">
              <a:sym typeface="Symbol" panose="05050102010706020507" pitchFamily="18" charset="2"/>
            </a:endParaRPr>
          </a:p>
          <a:p>
            <a:pPr marL="1657350" lvl="3" indent="-285750" algn="just">
              <a:buFont typeface="Symbol" panose="05050102010706020507" pitchFamily="18" charset="2"/>
              <a:buChar char="Þ"/>
            </a:pPr>
            <a:r>
              <a:rPr lang="en-US" sz="1600" dirty="0" smtClean="0">
                <a:sym typeface="Symbol" panose="05050102010706020507" pitchFamily="18" charset="2"/>
              </a:rPr>
              <a:t>the </a:t>
            </a:r>
            <a:r>
              <a:rPr lang="en-US" sz="1600" b="1" dirty="0" smtClean="0">
                <a:sym typeface="Symbol" panose="05050102010706020507" pitchFamily="18" charset="2"/>
              </a:rPr>
              <a:t>transverse beam dimensions changes across the gap </a:t>
            </a:r>
            <a:r>
              <a:rPr lang="en-US" sz="1600" dirty="0" smtClean="0">
                <a:sym typeface="Symbol" panose="05050102010706020507" pitchFamily="18" charset="2"/>
              </a:rPr>
              <a:t>(with a general reduction of the transverse beam dimensions due to the focusing in the first part)</a:t>
            </a:r>
          </a:p>
          <a:p>
            <a:pPr lvl="3" algn="just"/>
            <a:r>
              <a:rPr lang="en-US" sz="1600" dirty="0" smtClean="0">
                <a:sym typeface="Symbol" panose="05050102010706020507" pitchFamily="18" charset="2"/>
              </a:rPr>
              <a:t> </a:t>
            </a:r>
          </a:p>
          <a:p>
            <a:pPr marL="271463" lvl="3" algn="just"/>
            <a:r>
              <a:rPr lang="en-US" sz="1600" dirty="0" smtClean="0">
                <a:sym typeface="Symbol" panose="05050102010706020507" pitchFamily="18" charset="2"/>
              </a:rPr>
              <a:t>Both effects give a </a:t>
            </a:r>
            <a:r>
              <a:rPr lang="en-US" sz="1600" b="1" dirty="0" smtClean="0">
                <a:sym typeface="Symbol" panose="05050102010706020507" pitchFamily="18" charset="2"/>
              </a:rPr>
              <a:t>reduction of the defocusing force </a:t>
            </a:r>
            <a:endParaRPr lang="en-US" sz="1600" b="1" dirty="0" smtClean="0"/>
          </a:p>
        </p:txBody>
      </p:sp>
      <p:sp>
        <p:nvSpPr>
          <p:cNvPr id="58" name="CasellaDiTesto 57"/>
          <p:cNvSpPr txBox="1"/>
          <p:nvPr/>
        </p:nvSpPr>
        <p:spPr>
          <a:xfrm>
            <a:off x="11011" y="483867"/>
            <a:ext cx="9132990" cy="830997"/>
          </a:xfrm>
          <a:prstGeom prst="rect">
            <a:avLst/>
          </a:prstGeom>
          <a:noFill/>
        </p:spPr>
        <p:txBody>
          <a:bodyPr wrap="square" rtlCol="0">
            <a:spAutoFit/>
          </a:bodyPr>
          <a:lstStyle/>
          <a:p>
            <a:pPr algn="just"/>
            <a:r>
              <a:rPr lang="en-US" sz="1600" dirty="0" smtClean="0"/>
              <a:t>From previous formulae it is possible to calculate the </a:t>
            </a:r>
            <a:r>
              <a:rPr lang="en-US" sz="1600" b="1" dirty="0" smtClean="0"/>
              <a:t>transverse momentum increase </a:t>
            </a:r>
            <a:r>
              <a:rPr lang="en-US" sz="1600" dirty="0" smtClean="0"/>
              <a:t>due to the RF transverse forces. Assuming that the velocity and position changes over the gap are small we obtain to the first order:</a:t>
            </a:r>
            <a:endParaRPr lang="en-US" sz="1600" dirty="0"/>
          </a:p>
        </p:txBody>
      </p:sp>
    </p:spTree>
    <p:extLst>
      <p:ext uri="{BB962C8B-B14F-4D97-AF65-F5344CB8AC3E}">
        <p14:creationId xmlns:p14="http://schemas.microsoft.com/office/powerpoint/2010/main" val="31975396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fade">
                                      <p:cBhvr>
                                        <p:cTn id="13" dur="500"/>
                                        <p:tgtEl>
                                          <p:spTgt spid="56"/>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fade">
                                      <p:cBhvr>
                                        <p:cTn id="18" dur="500"/>
                                        <p:tgtEl>
                                          <p:spTgt spid="67"/>
                                        </p:tgtEl>
                                      </p:cBhvr>
                                    </p:animEffect>
                                  </p:childTnLst>
                                </p:cTn>
                              </p:par>
                              <p:par>
                                <p:cTn id="19" presetID="10" presetClass="entr" presetSubtype="0" fill="hold" nodeType="withEffect">
                                  <p:stCondLst>
                                    <p:cond delay="0"/>
                                  </p:stCondLst>
                                  <p:childTnLst>
                                    <p:set>
                                      <p:cBhvr>
                                        <p:cTn id="20" dur="1" fill="hold">
                                          <p:stCondLst>
                                            <p:cond delay="0"/>
                                          </p:stCondLst>
                                        </p:cTn>
                                        <p:tgtEl>
                                          <p:spTgt spid="66"/>
                                        </p:tgtEl>
                                        <p:attrNameLst>
                                          <p:attrName>style.visibility</p:attrName>
                                        </p:attrNameLst>
                                      </p:cBhvr>
                                      <p:to>
                                        <p:strVal val="visible"/>
                                      </p:to>
                                    </p:set>
                                    <p:animEffect transition="in" filter="fade">
                                      <p:cBhvr>
                                        <p:cTn id="21" dur="500"/>
                                        <p:tgtEl>
                                          <p:spTgt spid="66"/>
                                        </p:tgtEl>
                                      </p:cBhvr>
                                    </p:animEffect>
                                  </p:childTnLst>
                                </p:cTn>
                              </p:par>
                              <p:par>
                                <p:cTn id="22" presetID="10" presetClass="entr" presetSubtype="0" fill="hold" nodeType="withEffect">
                                  <p:stCondLst>
                                    <p:cond delay="0"/>
                                  </p:stCondLst>
                                  <p:childTnLst>
                                    <p:set>
                                      <p:cBhvr>
                                        <p:cTn id="23" dur="1" fill="hold">
                                          <p:stCondLst>
                                            <p:cond delay="0"/>
                                          </p:stCondLst>
                                        </p:cTn>
                                        <p:tgtEl>
                                          <p:spTgt spid="81"/>
                                        </p:tgtEl>
                                        <p:attrNameLst>
                                          <p:attrName>style.visibility</p:attrName>
                                        </p:attrNameLst>
                                      </p:cBhvr>
                                      <p:to>
                                        <p:strVal val="visible"/>
                                      </p:to>
                                    </p:set>
                                    <p:animEffect transition="in" filter="fade">
                                      <p:cBhvr>
                                        <p:cTn id="24" dur="500"/>
                                        <p:tgtEl>
                                          <p:spTgt spid="81"/>
                                        </p:tgtEl>
                                      </p:cBhvr>
                                    </p:animEffect>
                                  </p:childTnLst>
                                </p:cTn>
                              </p:par>
                              <p:par>
                                <p:cTn id="25" presetID="10" presetClass="entr" presetSubtype="0"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5"/>
                                        </p:tgtEl>
                                        <p:attrNameLst>
                                          <p:attrName>style.visibility</p:attrName>
                                        </p:attrNameLst>
                                      </p:cBhvr>
                                      <p:to>
                                        <p:strVal val="visible"/>
                                      </p:to>
                                    </p:set>
                                    <p:animEffect transition="in" filter="fade">
                                      <p:cBhvr>
                                        <p:cTn id="30" dur="500"/>
                                        <p:tgtEl>
                                          <p:spTgt spid="65"/>
                                        </p:tgtEl>
                                      </p:cBhvr>
                                    </p:animEffect>
                                  </p:childTnLst>
                                </p:cTn>
                              </p:par>
                              <p:par>
                                <p:cTn id="31" presetID="10" presetClass="entr" presetSubtype="0" fill="hold" nodeType="with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500"/>
                                        <p:tgtEl>
                                          <p:spTgt spid="6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7"/>
                                        </p:tgtEl>
                                        <p:attrNameLst>
                                          <p:attrName>style.visibility</p:attrName>
                                        </p:attrNameLst>
                                      </p:cBhvr>
                                      <p:to>
                                        <p:strVal val="visible"/>
                                      </p:to>
                                    </p:set>
                                    <p:animEffect transition="in" filter="fade">
                                      <p:cBhvr>
                                        <p:cTn id="36" dur="500"/>
                                        <p:tgtEl>
                                          <p:spTgt spid="77"/>
                                        </p:tgtEl>
                                      </p:cBhvr>
                                    </p:animEffect>
                                  </p:childTnLst>
                                </p:cTn>
                              </p:par>
                              <p:par>
                                <p:cTn id="37" presetID="10" presetClass="entr" presetSubtype="0" fill="hold" nodeType="withEffect">
                                  <p:stCondLst>
                                    <p:cond delay="0"/>
                                  </p:stCondLst>
                                  <p:childTnLst>
                                    <p:set>
                                      <p:cBhvr>
                                        <p:cTn id="38" dur="1" fill="hold">
                                          <p:stCondLst>
                                            <p:cond delay="0"/>
                                          </p:stCondLst>
                                        </p:cTn>
                                        <p:tgtEl>
                                          <p:spTgt spid="76"/>
                                        </p:tgtEl>
                                        <p:attrNameLst>
                                          <p:attrName>style.visibility</p:attrName>
                                        </p:attrNameLst>
                                      </p:cBhvr>
                                      <p:to>
                                        <p:strVal val="visible"/>
                                      </p:to>
                                    </p:set>
                                    <p:animEffect transition="in" filter="fade">
                                      <p:cBhvr>
                                        <p:cTn id="39" dur="500"/>
                                        <p:tgtEl>
                                          <p:spTgt spid="76"/>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7"/>
                                        </p:tgtEl>
                                        <p:attrNameLst>
                                          <p:attrName>style.visibility</p:attrName>
                                        </p:attrNameLst>
                                      </p:cBhvr>
                                      <p:to>
                                        <p:strVal val="visible"/>
                                      </p:to>
                                    </p:set>
                                    <p:animEffect transition="in" filter="fade">
                                      <p:cBhvr>
                                        <p:cTn id="44"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5" grpId="0"/>
      <p:bldP spid="67" grpId="0"/>
      <p:bldP spid="77" grpId="0"/>
      <p:bldP spid="8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619590" y="0"/>
            <a:ext cx="6115905" cy="584775"/>
          </a:xfrm>
          <a:prstGeom prst="rect">
            <a:avLst/>
          </a:prstGeom>
          <a:noFill/>
        </p:spPr>
        <p:txBody>
          <a:bodyPr wrap="none" rtlCol="0">
            <a:spAutoFit/>
          </a:bodyPr>
          <a:lstStyle/>
          <a:p>
            <a:r>
              <a:rPr lang="en-US" sz="3200" b="1" dirty="0" smtClean="0"/>
              <a:t>RF FOCUSING IN ELECTRON LINACS</a:t>
            </a:r>
            <a:endParaRPr lang="en-US" sz="3200" b="1" dirty="0"/>
          </a:p>
        </p:txBody>
      </p:sp>
      <p:sp>
        <p:nvSpPr>
          <p:cNvPr id="3" name="CasellaDiTesto 2"/>
          <p:cNvSpPr txBox="1"/>
          <p:nvPr/>
        </p:nvSpPr>
        <p:spPr>
          <a:xfrm>
            <a:off x="-9373" y="577341"/>
            <a:ext cx="3556364" cy="1815882"/>
          </a:xfrm>
          <a:prstGeom prst="rect">
            <a:avLst/>
          </a:prstGeom>
          <a:noFill/>
        </p:spPr>
        <p:txBody>
          <a:bodyPr wrap="square" rtlCol="0">
            <a:spAutoFit/>
          </a:bodyPr>
          <a:lstStyle/>
          <a:p>
            <a:pPr algn="just"/>
            <a:r>
              <a:rPr lang="en-US" sz="1400" b="1" dirty="0" smtClean="0"/>
              <a:t>-RF defocusing is negligible in electron </a:t>
            </a:r>
            <a:r>
              <a:rPr lang="en-US" sz="1400" b="1" dirty="0" err="1" smtClean="0"/>
              <a:t>linacs</a:t>
            </a:r>
            <a:r>
              <a:rPr lang="en-US" sz="1400" dirty="0" smtClean="0"/>
              <a:t>. </a:t>
            </a:r>
          </a:p>
          <a:p>
            <a:pPr algn="just"/>
            <a:r>
              <a:rPr lang="en-US" sz="1400" dirty="0" smtClean="0"/>
              <a:t>-There is a </a:t>
            </a:r>
            <a:r>
              <a:rPr lang="en-US" sz="1400" b="1" dirty="0" smtClean="0"/>
              <a:t>second order effect </a:t>
            </a:r>
            <a:r>
              <a:rPr lang="en-US" sz="1400" dirty="0" smtClean="0"/>
              <a:t>due to the non-synchronous </a:t>
            </a:r>
            <a:r>
              <a:rPr lang="en-US" sz="1400" dirty="0"/>
              <a:t>harmonics </a:t>
            </a:r>
            <a:r>
              <a:rPr lang="en-US" sz="1400" dirty="0" smtClean="0"/>
              <a:t>of the accelerating field that give a </a:t>
            </a:r>
            <a:r>
              <a:rPr lang="en-US" sz="1400" b="1" dirty="0" smtClean="0"/>
              <a:t>focusing effect</a:t>
            </a:r>
            <a:r>
              <a:rPr lang="en-US" sz="1400" dirty="0" smtClean="0"/>
              <a:t>. These harmonics generate a </a:t>
            </a:r>
            <a:r>
              <a:rPr lang="en-US" sz="1400" b="1" dirty="0" err="1" smtClean="0"/>
              <a:t>ponderomotive</a:t>
            </a:r>
            <a:r>
              <a:rPr lang="en-US" sz="1400" b="1" dirty="0" smtClean="0"/>
              <a:t> force i.e. </a:t>
            </a:r>
            <a:r>
              <a:rPr lang="en-US" sz="1400" dirty="0" smtClean="0"/>
              <a:t>a </a:t>
            </a:r>
            <a:r>
              <a:rPr lang="it-IT" sz="1400" dirty="0" smtClean="0"/>
              <a:t>force in </a:t>
            </a:r>
            <a:r>
              <a:rPr lang="it-IT" sz="1400" dirty="0"/>
              <a:t>an </a:t>
            </a:r>
            <a:r>
              <a:rPr lang="it-IT" sz="1400" dirty="0" err="1"/>
              <a:t>inhomogeneous</a:t>
            </a:r>
            <a:r>
              <a:rPr lang="it-IT" sz="1400" dirty="0"/>
              <a:t> </a:t>
            </a:r>
            <a:r>
              <a:rPr lang="it-IT" sz="1400" dirty="0" err="1"/>
              <a:t>oscillating</a:t>
            </a:r>
            <a:r>
              <a:rPr lang="it-IT" sz="1400" dirty="0"/>
              <a:t> </a:t>
            </a:r>
            <a:r>
              <a:rPr lang="it-IT" sz="1400" dirty="0" err="1"/>
              <a:t>electromagnetic</a:t>
            </a:r>
            <a:r>
              <a:rPr lang="it-IT" sz="1400" dirty="0"/>
              <a:t> </a:t>
            </a:r>
            <a:r>
              <a:rPr lang="it-IT" sz="1400" dirty="0" err="1" smtClean="0"/>
              <a:t>field</a:t>
            </a:r>
            <a:r>
              <a:rPr lang="it-IT" sz="1400" dirty="0" smtClean="0"/>
              <a:t>.</a:t>
            </a:r>
            <a:endParaRPr lang="it-IT" sz="1400" dirty="0"/>
          </a:p>
          <a:p>
            <a:pPr algn="just"/>
            <a:endParaRPr lang="en-US" sz="1400" b="1" dirty="0"/>
          </a:p>
        </p:txBody>
      </p:sp>
      <p:pic>
        <p:nvPicPr>
          <p:cNvPr id="4" name="Picture 6" descr="C:\Users\David\Desktop\MASTER LEZIONI\CAS_2016\bnl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164350" y="4143841"/>
            <a:ext cx="2506552" cy="885325"/>
          </a:xfrm>
          <a:prstGeom prst="rect">
            <a:avLst/>
          </a:prstGeom>
          <a:noFill/>
          <a:extLst>
            <a:ext uri="{909E8E84-426E-40DD-AFC4-6F175D3DCCD1}">
              <a14:hiddenFill xmlns:a14="http://schemas.microsoft.com/office/drawing/2010/main">
                <a:solidFill>
                  <a:srgbClr val="FFFFFF"/>
                </a:solidFill>
              </a14:hiddenFill>
            </a:ext>
          </a:extLst>
        </p:spPr>
      </p:pic>
      <p:cxnSp>
        <p:nvCxnSpPr>
          <p:cNvPr id="5" name="Connettore 2 4"/>
          <p:cNvCxnSpPr/>
          <p:nvPr/>
        </p:nvCxnSpPr>
        <p:spPr>
          <a:xfrm>
            <a:off x="361572" y="6147869"/>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p:nvPr/>
        </p:nvCxnSpPr>
        <p:spPr>
          <a:xfrm flipV="1">
            <a:off x="361572" y="5268766"/>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10304" y="5157144"/>
            <a:ext cx="357790" cy="369332"/>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sp>
        <p:nvSpPr>
          <p:cNvPr id="8" name="CasellaDiTesto 7"/>
          <p:cNvSpPr txBox="1"/>
          <p:nvPr/>
        </p:nvSpPr>
        <p:spPr>
          <a:xfrm>
            <a:off x="2602592" y="5992251"/>
            <a:ext cx="276038" cy="369332"/>
          </a:xfrm>
          <a:prstGeom prst="rect">
            <a:avLst/>
          </a:prstGeom>
          <a:noFill/>
        </p:spPr>
        <p:txBody>
          <a:bodyPr wrap="none" rtlCol="0">
            <a:spAutoFit/>
          </a:bodyPr>
          <a:lstStyle/>
          <a:p>
            <a:r>
              <a:rPr lang="en-US" dirty="0" smtClean="0"/>
              <a:t>z</a:t>
            </a:r>
            <a:endParaRPr lang="en-US" dirty="0"/>
          </a:p>
        </p:txBody>
      </p:sp>
      <p:grpSp>
        <p:nvGrpSpPr>
          <p:cNvPr id="10" name="Gruppo 9"/>
          <p:cNvGrpSpPr/>
          <p:nvPr/>
        </p:nvGrpSpPr>
        <p:grpSpPr>
          <a:xfrm>
            <a:off x="375960" y="5751938"/>
            <a:ext cx="2021988" cy="796107"/>
            <a:chOff x="6593840" y="944837"/>
            <a:chExt cx="2021988" cy="796107"/>
          </a:xfrm>
        </p:grpSpPr>
        <p:sp>
          <p:nvSpPr>
            <p:cNvPr id="12" name="Figura a mano libera 1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Figura a mano libera 1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Figura a mano libera 1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Figura a mano libera 1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Figura a mano libera 1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5" name="Connettore 2 24"/>
          <p:cNvCxnSpPr/>
          <p:nvPr/>
        </p:nvCxnSpPr>
        <p:spPr>
          <a:xfrm>
            <a:off x="639253" y="5499073"/>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514360" y="5219859"/>
            <a:ext cx="1711494" cy="276999"/>
          </a:xfrm>
          <a:prstGeom prst="rect">
            <a:avLst/>
          </a:prstGeom>
          <a:noFill/>
        </p:spPr>
        <p:txBody>
          <a:bodyPr wrap="none" rtlCol="0">
            <a:spAutoFit/>
          </a:bodyPr>
          <a:lstStyle/>
          <a:p>
            <a:r>
              <a:rPr lang="en-US" sz="1200" dirty="0" smtClean="0"/>
              <a:t>Direction of propagation</a:t>
            </a:r>
            <a:endParaRPr lang="en-US" sz="1200" dirty="0"/>
          </a:p>
        </p:txBody>
      </p:sp>
      <p:sp>
        <p:nvSpPr>
          <p:cNvPr id="35" name="Freccia in giù 34"/>
          <p:cNvSpPr/>
          <p:nvPr/>
        </p:nvSpPr>
        <p:spPr>
          <a:xfrm>
            <a:off x="330358" y="3944967"/>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CasellaDiTesto 35"/>
          <p:cNvSpPr txBox="1"/>
          <p:nvPr/>
        </p:nvSpPr>
        <p:spPr>
          <a:xfrm>
            <a:off x="121006" y="3508101"/>
            <a:ext cx="643125" cy="369332"/>
          </a:xfrm>
          <a:prstGeom prst="rect">
            <a:avLst/>
          </a:prstGeom>
          <a:noFill/>
        </p:spPr>
        <p:txBody>
          <a:bodyPr wrap="none" rtlCol="0">
            <a:spAutoFit/>
          </a:bodyPr>
          <a:lstStyle/>
          <a:p>
            <a:r>
              <a:rPr lang="en-US" dirty="0" smtClean="0"/>
              <a:t>P</a:t>
            </a:r>
            <a:r>
              <a:rPr lang="en-US" baseline="-25000" dirty="0" smtClean="0"/>
              <a:t> RF in</a:t>
            </a:r>
            <a:endParaRPr lang="en-US" baseline="-25000" dirty="0"/>
          </a:p>
        </p:txBody>
      </p:sp>
      <p:sp>
        <p:nvSpPr>
          <p:cNvPr id="53" name="CasellaDiTesto 52"/>
          <p:cNvSpPr txBox="1"/>
          <p:nvPr/>
        </p:nvSpPr>
        <p:spPr>
          <a:xfrm>
            <a:off x="2874582" y="3471607"/>
            <a:ext cx="1664198" cy="1169551"/>
          </a:xfrm>
          <a:prstGeom prst="rect">
            <a:avLst/>
          </a:prstGeom>
          <a:noFill/>
        </p:spPr>
        <p:txBody>
          <a:bodyPr wrap="square" rtlCol="0">
            <a:spAutoFit/>
          </a:bodyPr>
          <a:lstStyle/>
          <a:p>
            <a:pPr algn="just"/>
            <a:r>
              <a:rPr lang="it-IT" sz="1400" dirty="0" err="1" smtClean="0"/>
              <a:t>Is</a:t>
            </a:r>
            <a:r>
              <a:rPr lang="it-IT" sz="1400" dirty="0" smtClean="0"/>
              <a:t> </a:t>
            </a:r>
            <a:r>
              <a:rPr lang="it-IT" sz="1400" dirty="0" err="1" smtClean="0"/>
              <a:t>equivalent</a:t>
            </a:r>
            <a:r>
              <a:rPr lang="it-IT" sz="1400" dirty="0" smtClean="0"/>
              <a:t> to the </a:t>
            </a:r>
            <a:r>
              <a:rPr lang="it-IT" sz="1400" b="1" dirty="0" err="1" smtClean="0"/>
              <a:t>superposition</a:t>
            </a:r>
            <a:r>
              <a:rPr lang="it-IT" sz="1400" b="1" dirty="0" smtClean="0"/>
              <a:t> of </a:t>
            </a:r>
            <a:r>
              <a:rPr lang="it-IT" sz="1400" b="1" dirty="0" err="1" smtClean="0"/>
              <a:t>two</a:t>
            </a:r>
            <a:r>
              <a:rPr lang="it-IT" sz="1400" b="1" dirty="0" smtClean="0"/>
              <a:t> </a:t>
            </a:r>
            <a:r>
              <a:rPr lang="it-IT" sz="1400" b="1" dirty="0" err="1" smtClean="0"/>
              <a:t>counterpropagating</a:t>
            </a:r>
            <a:r>
              <a:rPr lang="it-IT" sz="1400" b="1" dirty="0" smtClean="0"/>
              <a:t> TW </a:t>
            </a:r>
            <a:r>
              <a:rPr lang="it-IT" sz="1400" b="1" dirty="0" err="1" smtClean="0"/>
              <a:t>waves</a:t>
            </a:r>
            <a:endParaRPr lang="it-IT" sz="1400" b="1" dirty="0"/>
          </a:p>
        </p:txBody>
      </p:sp>
      <p:cxnSp>
        <p:nvCxnSpPr>
          <p:cNvPr id="55" name="Connettore 2 54"/>
          <p:cNvCxnSpPr/>
          <p:nvPr/>
        </p:nvCxnSpPr>
        <p:spPr>
          <a:xfrm>
            <a:off x="5902771" y="4131685"/>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Connettore 2 55"/>
          <p:cNvCxnSpPr/>
          <p:nvPr/>
        </p:nvCxnSpPr>
        <p:spPr>
          <a:xfrm flipV="1">
            <a:off x="5902771" y="3252582"/>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7" name="CasellaDiTesto 56"/>
          <p:cNvSpPr txBox="1"/>
          <p:nvPr/>
        </p:nvSpPr>
        <p:spPr>
          <a:xfrm>
            <a:off x="5551503" y="3140960"/>
            <a:ext cx="357790" cy="369332"/>
          </a:xfrm>
          <a:prstGeom prst="rect">
            <a:avLst/>
          </a:prstGeom>
          <a:noFill/>
        </p:spPr>
        <p:txBody>
          <a:bodyPr wrap="none" rtlCol="0">
            <a:spAutoFit/>
          </a:bodyPr>
          <a:lstStyle/>
          <a:p>
            <a:r>
              <a:rPr lang="en-US" dirty="0" err="1" smtClean="0"/>
              <a:t>E</a:t>
            </a:r>
            <a:r>
              <a:rPr lang="en-US" baseline="-25000" dirty="0" err="1" smtClean="0"/>
              <a:t>z</a:t>
            </a:r>
            <a:endParaRPr lang="en-US" baseline="-25000" dirty="0"/>
          </a:p>
        </p:txBody>
      </p:sp>
      <p:sp>
        <p:nvSpPr>
          <p:cNvPr id="58" name="CasellaDiTesto 57"/>
          <p:cNvSpPr txBox="1"/>
          <p:nvPr/>
        </p:nvSpPr>
        <p:spPr>
          <a:xfrm>
            <a:off x="8143791" y="3976067"/>
            <a:ext cx="276038" cy="369332"/>
          </a:xfrm>
          <a:prstGeom prst="rect">
            <a:avLst/>
          </a:prstGeom>
          <a:noFill/>
        </p:spPr>
        <p:txBody>
          <a:bodyPr wrap="none" rtlCol="0">
            <a:spAutoFit/>
          </a:bodyPr>
          <a:lstStyle/>
          <a:p>
            <a:r>
              <a:rPr lang="en-US" dirty="0" smtClean="0"/>
              <a:t>z</a:t>
            </a:r>
            <a:endParaRPr lang="en-US" dirty="0"/>
          </a:p>
        </p:txBody>
      </p:sp>
      <p:grpSp>
        <p:nvGrpSpPr>
          <p:cNvPr id="60" name="Gruppo 59"/>
          <p:cNvGrpSpPr/>
          <p:nvPr/>
        </p:nvGrpSpPr>
        <p:grpSpPr>
          <a:xfrm>
            <a:off x="4932050" y="3785640"/>
            <a:ext cx="2021988" cy="796107"/>
            <a:chOff x="6593840" y="944837"/>
            <a:chExt cx="2021988" cy="796107"/>
          </a:xfrm>
        </p:grpSpPr>
        <p:sp>
          <p:nvSpPr>
            <p:cNvPr id="62" name="Figura a mano libera 6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3" name="Figura a mano libera 6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Figura a mano libera 6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Figura a mano libera 6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Figura a mano libera 6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68" name="Gruppo 67"/>
          <p:cNvGrpSpPr/>
          <p:nvPr/>
        </p:nvGrpSpPr>
        <p:grpSpPr>
          <a:xfrm flipV="1">
            <a:off x="6954038" y="3776611"/>
            <a:ext cx="2021988" cy="796107"/>
            <a:chOff x="6593840" y="944837"/>
            <a:chExt cx="2021988" cy="796107"/>
          </a:xfrm>
        </p:grpSpPr>
        <p:sp>
          <p:nvSpPr>
            <p:cNvPr id="70" name="Figura a mano libera 6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Figura a mano libera 7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Figura a mano libera 7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igura a mano libera 7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Figura a mano libera 7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75" name="Connettore 2 74"/>
          <p:cNvCxnSpPr/>
          <p:nvPr/>
        </p:nvCxnSpPr>
        <p:spPr>
          <a:xfrm>
            <a:off x="6180452" y="3482889"/>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4" name="CasellaDiTesto 83"/>
          <p:cNvSpPr txBox="1"/>
          <p:nvPr/>
        </p:nvSpPr>
        <p:spPr>
          <a:xfrm>
            <a:off x="6055559" y="3203675"/>
            <a:ext cx="1711494" cy="276999"/>
          </a:xfrm>
          <a:prstGeom prst="rect">
            <a:avLst/>
          </a:prstGeom>
          <a:noFill/>
        </p:spPr>
        <p:txBody>
          <a:bodyPr wrap="none" rtlCol="0">
            <a:spAutoFit/>
          </a:bodyPr>
          <a:lstStyle/>
          <a:p>
            <a:r>
              <a:rPr lang="en-US" sz="1200" dirty="0" smtClean="0"/>
              <a:t>Direction of propagation</a:t>
            </a:r>
            <a:endParaRPr lang="en-US" sz="1200" dirty="0"/>
          </a:p>
        </p:txBody>
      </p:sp>
      <p:sp>
        <p:nvSpPr>
          <p:cNvPr id="103" name="CasellaDiTesto 102"/>
          <p:cNvSpPr txBox="1"/>
          <p:nvPr/>
        </p:nvSpPr>
        <p:spPr>
          <a:xfrm>
            <a:off x="2946124" y="5219859"/>
            <a:ext cx="2934933" cy="1600438"/>
          </a:xfrm>
          <a:prstGeom prst="rect">
            <a:avLst/>
          </a:prstGeom>
          <a:noFill/>
        </p:spPr>
        <p:txBody>
          <a:bodyPr wrap="square" rtlCol="0">
            <a:spAutoFit/>
          </a:bodyPr>
          <a:lstStyle/>
          <a:p>
            <a:pPr algn="just"/>
            <a:r>
              <a:rPr lang="en-US" sz="1400" dirty="0" smtClean="0"/>
              <a:t>The </a:t>
            </a:r>
            <a:r>
              <a:rPr lang="en-US" sz="1400" b="1" dirty="0" smtClean="0"/>
              <a:t>forward wave only contribute to the acceleration </a:t>
            </a:r>
            <a:r>
              <a:rPr lang="en-US" sz="1400" dirty="0" smtClean="0"/>
              <a:t>(and does not give transverse effect). </a:t>
            </a:r>
          </a:p>
          <a:p>
            <a:pPr algn="just"/>
            <a:r>
              <a:rPr lang="en-US" sz="1400" dirty="0" smtClean="0"/>
              <a:t>The </a:t>
            </a:r>
            <a:r>
              <a:rPr lang="en-US" sz="1400" b="1" dirty="0" smtClean="0"/>
              <a:t>backward wave</a:t>
            </a:r>
            <a:r>
              <a:rPr lang="en-US" sz="1400" dirty="0" smtClean="0"/>
              <a:t> does not contribute to the acceleration but generates an </a:t>
            </a:r>
            <a:r>
              <a:rPr lang="en-US" sz="1400" b="1" dirty="0" smtClean="0"/>
              <a:t>oscillating transverse force </a:t>
            </a:r>
            <a:r>
              <a:rPr lang="en-US" sz="1400" dirty="0" smtClean="0"/>
              <a:t>(</a:t>
            </a:r>
            <a:r>
              <a:rPr lang="en-US" sz="1400" dirty="0" err="1" smtClean="0"/>
              <a:t>ponderomotive</a:t>
            </a:r>
            <a:r>
              <a:rPr lang="en-US" sz="1400" dirty="0" smtClean="0"/>
              <a:t> force)</a:t>
            </a:r>
            <a:endParaRPr lang="en-US" sz="1400" dirty="0"/>
          </a:p>
        </p:txBody>
      </p:sp>
      <p:graphicFrame>
        <p:nvGraphicFramePr>
          <p:cNvPr id="104" name="Oggetto 103"/>
          <p:cNvGraphicFramePr>
            <a:graphicFrameLocks noChangeAspect="1"/>
          </p:cNvGraphicFramePr>
          <p:nvPr>
            <p:extLst>
              <p:ext uri="{D42A27DB-BD31-4B8C-83A1-F6EECF244321}">
                <p14:modId xmlns:p14="http://schemas.microsoft.com/office/powerpoint/2010/main" val="2749329588"/>
              </p:ext>
            </p:extLst>
          </p:nvPr>
        </p:nvGraphicFramePr>
        <p:xfrm>
          <a:off x="6362700" y="5337175"/>
          <a:ext cx="2208213" cy="673100"/>
        </p:xfrm>
        <a:graphic>
          <a:graphicData uri="http://schemas.openxmlformats.org/presentationml/2006/ole">
            <mc:AlternateContent xmlns:mc="http://schemas.openxmlformats.org/markup-compatibility/2006">
              <mc:Choice xmlns:v="urn:schemas-microsoft-com:vml" Requires="v">
                <p:oleObj spid="_x0000_s222369" name="Equazione" r:id="rId4" imgW="1485720" imgH="457200" progId="Equation.3">
                  <p:embed/>
                </p:oleObj>
              </mc:Choice>
              <mc:Fallback>
                <p:oleObj name="Equazione" r:id="rId4" imgW="1485720" imgH="457200" progId="Equation.3">
                  <p:embed/>
                  <p:pic>
                    <p:nvPicPr>
                      <p:cNvPr id="104" name="Oggetto 103"/>
                      <p:cNvPicPr>
                        <a:picLocks noChangeAspect="1" noChangeArrowheads="1"/>
                      </p:cNvPicPr>
                      <p:nvPr/>
                    </p:nvPicPr>
                    <p:blipFill>
                      <a:blip r:embed="rId5"/>
                      <a:srcRect/>
                      <a:stretch>
                        <a:fillRect/>
                      </a:stretch>
                    </p:blipFill>
                    <p:spPr bwMode="auto">
                      <a:xfrm>
                        <a:off x="6362700" y="5337175"/>
                        <a:ext cx="2208213" cy="673100"/>
                      </a:xfrm>
                      <a:prstGeom prst="rect">
                        <a:avLst/>
                      </a:prstGeom>
                      <a:noFill/>
                      <a:ln>
                        <a:noFill/>
                      </a:ln>
                    </p:spPr>
                  </p:pic>
                </p:oleObj>
              </mc:Fallback>
            </mc:AlternateContent>
          </a:graphicData>
        </a:graphic>
      </p:graphicFrame>
      <p:sp>
        <p:nvSpPr>
          <p:cNvPr id="112" name="CasellaDiTesto 111"/>
          <p:cNvSpPr txBox="1"/>
          <p:nvPr/>
        </p:nvSpPr>
        <p:spPr>
          <a:xfrm>
            <a:off x="6223818" y="6095352"/>
            <a:ext cx="2612749" cy="738664"/>
          </a:xfrm>
          <a:prstGeom prst="rect">
            <a:avLst/>
          </a:prstGeom>
          <a:noFill/>
        </p:spPr>
        <p:txBody>
          <a:bodyPr wrap="square" rtlCol="0">
            <a:spAutoFit/>
          </a:bodyPr>
          <a:lstStyle/>
          <a:p>
            <a:pPr algn="just"/>
            <a:r>
              <a:rPr lang="it-IT" sz="1400" dirty="0" smtClean="0"/>
              <a:t>With </a:t>
            </a:r>
            <a:r>
              <a:rPr lang="it-IT" sz="1400" dirty="0" err="1" smtClean="0"/>
              <a:t>accelerating</a:t>
            </a:r>
            <a:r>
              <a:rPr lang="it-IT" sz="1400" dirty="0" smtClean="0"/>
              <a:t> </a:t>
            </a:r>
            <a:r>
              <a:rPr lang="it-IT" sz="1400" dirty="0" err="1" smtClean="0"/>
              <a:t>gradients</a:t>
            </a:r>
            <a:r>
              <a:rPr lang="it-IT" sz="1400" dirty="0" smtClean="0"/>
              <a:t> of </a:t>
            </a:r>
            <a:r>
              <a:rPr lang="it-IT" sz="1400" dirty="0" err="1" smtClean="0"/>
              <a:t>few</a:t>
            </a:r>
            <a:r>
              <a:rPr lang="it-IT" sz="1400" dirty="0" smtClean="0"/>
              <a:t> </a:t>
            </a:r>
            <a:r>
              <a:rPr lang="it-IT" sz="1400" dirty="0" err="1" smtClean="0"/>
              <a:t>tens</a:t>
            </a:r>
            <a:r>
              <a:rPr lang="it-IT" sz="1400" dirty="0" smtClean="0"/>
              <a:t> of MV/m can </a:t>
            </a:r>
            <a:r>
              <a:rPr lang="it-IT" sz="1400" dirty="0" err="1" smtClean="0"/>
              <a:t>easily</a:t>
            </a:r>
            <a:r>
              <a:rPr lang="it-IT" sz="1400" dirty="0" smtClean="0"/>
              <a:t> </a:t>
            </a:r>
            <a:r>
              <a:rPr lang="it-IT" sz="1400" dirty="0" err="1" smtClean="0"/>
              <a:t>reach</a:t>
            </a:r>
            <a:r>
              <a:rPr lang="it-IT" sz="1400" dirty="0" smtClean="0"/>
              <a:t> the </a:t>
            </a:r>
            <a:r>
              <a:rPr lang="it-IT" sz="1400" dirty="0" err="1" smtClean="0"/>
              <a:t>level</a:t>
            </a:r>
            <a:r>
              <a:rPr lang="it-IT" sz="1400" dirty="0" smtClean="0"/>
              <a:t> of MV/m</a:t>
            </a:r>
            <a:r>
              <a:rPr lang="it-IT" sz="1400" baseline="30000" dirty="0" smtClean="0"/>
              <a:t>2</a:t>
            </a:r>
            <a:endParaRPr lang="it-IT" sz="1400" baseline="30000" dirty="0"/>
          </a:p>
        </p:txBody>
      </p:sp>
      <p:graphicFrame>
        <p:nvGraphicFramePr>
          <p:cNvPr id="80" name="Object 3"/>
          <p:cNvGraphicFramePr>
            <a:graphicFrameLocks noChangeAspect="1"/>
          </p:cNvGraphicFramePr>
          <p:nvPr>
            <p:extLst/>
          </p:nvPr>
        </p:nvGraphicFramePr>
        <p:xfrm>
          <a:off x="4556087" y="1442618"/>
          <a:ext cx="1803811" cy="488585"/>
        </p:xfrm>
        <a:graphic>
          <a:graphicData uri="http://schemas.openxmlformats.org/presentationml/2006/ole">
            <mc:AlternateContent xmlns:mc="http://schemas.openxmlformats.org/markup-compatibility/2006">
              <mc:Choice xmlns:v="urn:schemas-microsoft-com:vml" Requires="v">
                <p:oleObj spid="_x0000_s222370" name="Equazione" r:id="rId6" imgW="1587240" imgH="431640" progId="Equation.3">
                  <p:embed/>
                </p:oleObj>
              </mc:Choice>
              <mc:Fallback>
                <p:oleObj name="Equazione" r:id="rId6" imgW="1587240" imgH="431640" progId="Equation.3">
                  <p:embed/>
                  <p:pic>
                    <p:nvPicPr>
                      <p:cNvPr id="80" name="Object 3"/>
                      <p:cNvPicPr>
                        <a:picLocks noChangeAspect="1" noChangeArrowheads="1"/>
                      </p:cNvPicPr>
                      <p:nvPr/>
                    </p:nvPicPr>
                    <p:blipFill>
                      <a:blip r:embed="rId7"/>
                      <a:srcRect/>
                      <a:stretch>
                        <a:fillRect/>
                      </a:stretch>
                    </p:blipFill>
                    <p:spPr bwMode="auto">
                      <a:xfrm>
                        <a:off x="4556087" y="1442618"/>
                        <a:ext cx="1803811" cy="488585"/>
                      </a:xfrm>
                      <a:prstGeom prst="rect">
                        <a:avLst/>
                      </a:prstGeom>
                      <a:noFill/>
                      <a:extLst/>
                    </p:spPr>
                  </p:pic>
                </p:oleObj>
              </mc:Fallback>
            </mc:AlternateContent>
          </a:graphicData>
        </a:graphic>
      </p:graphicFrame>
      <p:sp>
        <p:nvSpPr>
          <p:cNvPr id="59" name="Freccia a destra 58"/>
          <p:cNvSpPr/>
          <p:nvPr/>
        </p:nvSpPr>
        <p:spPr>
          <a:xfrm>
            <a:off x="3635870" y="1055262"/>
            <a:ext cx="275242" cy="43928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67" name="Connettore 2 66"/>
          <p:cNvCxnSpPr/>
          <p:nvPr/>
        </p:nvCxnSpPr>
        <p:spPr>
          <a:xfrm>
            <a:off x="5021248" y="1243751"/>
            <a:ext cx="150138" cy="28227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6" name="CasellaDiTesto 75"/>
          <p:cNvSpPr txBox="1"/>
          <p:nvPr/>
        </p:nvSpPr>
        <p:spPr>
          <a:xfrm>
            <a:off x="3959647" y="731198"/>
            <a:ext cx="2502488" cy="523220"/>
          </a:xfrm>
          <a:prstGeom prst="rect">
            <a:avLst/>
          </a:prstGeom>
          <a:noFill/>
        </p:spPr>
        <p:txBody>
          <a:bodyPr wrap="square" rtlCol="0">
            <a:spAutoFit/>
          </a:bodyPr>
          <a:lstStyle/>
          <a:p>
            <a:pPr algn="just"/>
            <a:r>
              <a:rPr lang="it-IT" sz="1400" dirty="0" smtClean="0"/>
              <a:t>The </a:t>
            </a:r>
            <a:r>
              <a:rPr lang="it-IT" sz="1400" dirty="0" err="1"/>
              <a:t>L</a:t>
            </a:r>
            <a:r>
              <a:rPr lang="it-IT" sz="1400" dirty="0" err="1" smtClean="0"/>
              <a:t>orentz</a:t>
            </a:r>
            <a:r>
              <a:rPr lang="it-IT" sz="1400" dirty="0" smtClean="0"/>
              <a:t> force </a:t>
            </a:r>
            <a:r>
              <a:rPr lang="it-IT" sz="1400" dirty="0" err="1" smtClean="0"/>
              <a:t>is</a:t>
            </a:r>
            <a:r>
              <a:rPr lang="it-IT" sz="1400" dirty="0" smtClean="0"/>
              <a:t> linear with the </a:t>
            </a:r>
            <a:r>
              <a:rPr lang="it-IT" sz="1400" dirty="0" err="1" smtClean="0"/>
              <a:t>particle</a:t>
            </a:r>
            <a:r>
              <a:rPr lang="it-IT" sz="1400" dirty="0" smtClean="0"/>
              <a:t> </a:t>
            </a:r>
            <a:r>
              <a:rPr lang="it-IT" sz="1400" dirty="0" err="1" smtClean="0"/>
              <a:t>dispacemement</a:t>
            </a:r>
            <a:endParaRPr lang="it-IT" sz="1400" dirty="0"/>
          </a:p>
        </p:txBody>
      </p:sp>
      <p:sp>
        <p:nvSpPr>
          <p:cNvPr id="81" name="CasellaDiTesto 80"/>
          <p:cNvSpPr txBox="1"/>
          <p:nvPr/>
        </p:nvSpPr>
        <p:spPr>
          <a:xfrm>
            <a:off x="5881057" y="406558"/>
            <a:ext cx="1426801" cy="369332"/>
          </a:xfrm>
          <a:prstGeom prst="rect">
            <a:avLst/>
          </a:prstGeom>
          <a:noFill/>
        </p:spPr>
        <p:txBody>
          <a:bodyPr wrap="none" rtlCol="0">
            <a:spAutoFit/>
          </a:bodyPr>
          <a:lstStyle/>
          <a:p>
            <a:r>
              <a:rPr lang="it-IT" b="1" dirty="0" smtClean="0"/>
              <a:t>MECHANISM</a:t>
            </a:r>
            <a:endParaRPr lang="it-IT" b="1" dirty="0"/>
          </a:p>
        </p:txBody>
      </p:sp>
      <p:graphicFrame>
        <p:nvGraphicFramePr>
          <p:cNvPr id="90" name="Object 3"/>
          <p:cNvGraphicFramePr>
            <a:graphicFrameLocks noChangeAspect="1"/>
          </p:cNvGraphicFramePr>
          <p:nvPr>
            <p:extLst/>
          </p:nvPr>
        </p:nvGraphicFramePr>
        <p:xfrm>
          <a:off x="6767086" y="937542"/>
          <a:ext cx="1960562" cy="577850"/>
        </p:xfrm>
        <a:graphic>
          <a:graphicData uri="http://schemas.openxmlformats.org/presentationml/2006/ole">
            <mc:AlternateContent xmlns:mc="http://schemas.openxmlformats.org/markup-compatibility/2006">
              <mc:Choice xmlns:v="urn:schemas-microsoft-com:vml" Requires="v">
                <p:oleObj spid="_x0000_s222371" name="Equazione" r:id="rId8" imgW="1460160" imgH="431640" progId="Equation.3">
                  <p:embed/>
                </p:oleObj>
              </mc:Choice>
              <mc:Fallback>
                <p:oleObj name="Equazione" r:id="rId8" imgW="1460160" imgH="431640" progId="Equation.3">
                  <p:embed/>
                  <p:pic>
                    <p:nvPicPr>
                      <p:cNvPr id="90" name="Object 3"/>
                      <p:cNvPicPr>
                        <a:picLocks noChangeAspect="1" noChangeArrowheads="1"/>
                      </p:cNvPicPr>
                      <p:nvPr/>
                    </p:nvPicPr>
                    <p:blipFill>
                      <a:blip r:embed="rId9"/>
                      <a:srcRect/>
                      <a:stretch>
                        <a:fillRect/>
                      </a:stretch>
                    </p:blipFill>
                    <p:spPr bwMode="auto">
                      <a:xfrm>
                        <a:off x="6767086" y="937542"/>
                        <a:ext cx="1960562" cy="577850"/>
                      </a:xfrm>
                      <a:prstGeom prst="rect">
                        <a:avLst/>
                      </a:prstGeom>
                      <a:noFill/>
                      <a:extLst/>
                    </p:spPr>
                  </p:pic>
                </p:oleObj>
              </mc:Fallback>
            </mc:AlternateContent>
          </a:graphicData>
        </a:graphic>
      </p:graphicFrame>
      <p:sp>
        <p:nvSpPr>
          <p:cNvPr id="91" name="CasellaDiTesto 90"/>
          <p:cNvSpPr txBox="1"/>
          <p:nvPr/>
        </p:nvSpPr>
        <p:spPr>
          <a:xfrm>
            <a:off x="6598964" y="661027"/>
            <a:ext cx="2509666" cy="307777"/>
          </a:xfrm>
          <a:prstGeom prst="rect">
            <a:avLst/>
          </a:prstGeom>
          <a:noFill/>
        </p:spPr>
        <p:txBody>
          <a:bodyPr wrap="square" rtlCol="0">
            <a:spAutoFit/>
          </a:bodyPr>
          <a:lstStyle/>
          <a:p>
            <a:pPr algn="just"/>
            <a:r>
              <a:rPr lang="it-IT" sz="1400" dirty="0" err="1" smtClean="0"/>
              <a:t>Transverse</a:t>
            </a:r>
            <a:r>
              <a:rPr lang="it-IT" sz="1400" dirty="0" smtClean="0"/>
              <a:t> </a:t>
            </a:r>
            <a:r>
              <a:rPr lang="it-IT" sz="1400" dirty="0" err="1" smtClean="0"/>
              <a:t>equation</a:t>
            </a:r>
            <a:r>
              <a:rPr lang="it-IT" sz="1400" dirty="0" smtClean="0"/>
              <a:t> of </a:t>
            </a:r>
            <a:r>
              <a:rPr lang="it-IT" sz="1400" dirty="0" err="1" smtClean="0"/>
              <a:t>motion</a:t>
            </a:r>
            <a:endParaRPr lang="it-IT" sz="1400" dirty="0"/>
          </a:p>
        </p:txBody>
      </p:sp>
      <p:cxnSp>
        <p:nvCxnSpPr>
          <p:cNvPr id="93" name="Connettore 2 92"/>
          <p:cNvCxnSpPr>
            <a:stCxn id="87" idx="0"/>
          </p:cNvCxnSpPr>
          <p:nvPr/>
        </p:nvCxnSpPr>
        <p:spPr>
          <a:xfrm flipH="1" flipV="1">
            <a:off x="7974582" y="1291500"/>
            <a:ext cx="219573" cy="15101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7" name="CasellaDiTesto 86"/>
          <p:cNvSpPr txBox="1"/>
          <p:nvPr/>
        </p:nvSpPr>
        <p:spPr>
          <a:xfrm>
            <a:off x="7610501" y="1442518"/>
            <a:ext cx="1167307" cy="307777"/>
          </a:xfrm>
          <a:prstGeom prst="rect">
            <a:avLst/>
          </a:prstGeom>
          <a:noFill/>
        </p:spPr>
        <p:txBody>
          <a:bodyPr wrap="none" rtlCol="0">
            <a:spAutoFit/>
          </a:bodyPr>
          <a:lstStyle/>
          <a:p>
            <a:r>
              <a:rPr lang="it-IT" sz="1400" dirty="0" smtClean="0"/>
              <a:t>RF </a:t>
            </a:r>
            <a:r>
              <a:rPr lang="it-IT" sz="1400" dirty="0" err="1" smtClean="0"/>
              <a:t>harmonics</a:t>
            </a:r>
            <a:endParaRPr lang="it-IT" sz="1400" dirty="0"/>
          </a:p>
        </p:txBody>
      </p:sp>
      <p:sp>
        <p:nvSpPr>
          <p:cNvPr id="88" name="CasellaDiTesto 87"/>
          <p:cNvSpPr txBox="1"/>
          <p:nvPr/>
        </p:nvSpPr>
        <p:spPr>
          <a:xfrm>
            <a:off x="6173660" y="906035"/>
            <a:ext cx="538930" cy="523220"/>
          </a:xfrm>
          <a:prstGeom prst="rect">
            <a:avLst/>
          </a:prstGeom>
          <a:noFill/>
        </p:spPr>
        <p:txBody>
          <a:bodyPr wrap="none" rtlCol="0">
            <a:spAutoFit/>
          </a:bodyPr>
          <a:lstStyle/>
          <a:p>
            <a:r>
              <a:rPr lang="it-IT" sz="2800" dirty="0" smtClean="0">
                <a:sym typeface="Symbol" panose="05050102010706020507" pitchFamily="18" charset="2"/>
              </a:rPr>
              <a:t></a:t>
            </a:r>
            <a:endParaRPr lang="it-IT" sz="2800" dirty="0"/>
          </a:p>
        </p:txBody>
      </p:sp>
      <p:cxnSp>
        <p:nvCxnSpPr>
          <p:cNvPr id="97" name="Connettore 2 96"/>
          <p:cNvCxnSpPr/>
          <p:nvPr/>
        </p:nvCxnSpPr>
        <p:spPr>
          <a:xfrm>
            <a:off x="6227762" y="3047606"/>
            <a:ext cx="276547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p:nvPr/>
        </p:nvCxnSpPr>
        <p:spPr>
          <a:xfrm flipH="1" flipV="1">
            <a:off x="6221870" y="2099624"/>
            <a:ext cx="5892" cy="94798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0" name="Figura a mano libera 99"/>
          <p:cNvSpPr/>
          <p:nvPr/>
        </p:nvSpPr>
        <p:spPr>
          <a:xfrm>
            <a:off x="6223818" y="2249920"/>
            <a:ext cx="1876671" cy="544137"/>
          </a:xfrm>
          <a:custGeom>
            <a:avLst/>
            <a:gdLst>
              <a:gd name="connsiteX0" fmla="*/ 0 w 1425678"/>
              <a:gd name="connsiteY0" fmla="*/ 120927 h 544137"/>
              <a:gd name="connsiteX1" fmla="*/ 167149 w 1425678"/>
              <a:gd name="connsiteY1" fmla="*/ 2940 h 544137"/>
              <a:gd name="connsiteX2" fmla="*/ 255639 w 1425678"/>
              <a:gd name="connsiteY2" fmla="*/ 229082 h 544137"/>
              <a:gd name="connsiteX3" fmla="*/ 452284 w 1425678"/>
              <a:gd name="connsiteY3" fmla="*/ 61933 h 544137"/>
              <a:gd name="connsiteX4" fmla="*/ 530942 w 1425678"/>
              <a:gd name="connsiteY4" fmla="*/ 288075 h 544137"/>
              <a:gd name="connsiteX5" fmla="*/ 707923 w 1425678"/>
              <a:gd name="connsiteY5" fmla="*/ 140591 h 544137"/>
              <a:gd name="connsiteX6" fmla="*/ 796413 w 1425678"/>
              <a:gd name="connsiteY6" fmla="*/ 366733 h 544137"/>
              <a:gd name="connsiteX7" fmla="*/ 953729 w 1425678"/>
              <a:gd name="connsiteY7" fmla="*/ 238914 h 544137"/>
              <a:gd name="connsiteX8" fmla="*/ 1032387 w 1425678"/>
              <a:gd name="connsiteY8" fmla="*/ 415895 h 544137"/>
              <a:gd name="connsiteX9" fmla="*/ 1170039 w 1425678"/>
              <a:gd name="connsiteY9" fmla="*/ 356901 h 544137"/>
              <a:gd name="connsiteX10" fmla="*/ 1209368 w 1425678"/>
              <a:gd name="connsiteY10" fmla="*/ 474888 h 544137"/>
              <a:gd name="connsiteX11" fmla="*/ 1347020 w 1425678"/>
              <a:gd name="connsiteY11" fmla="*/ 474888 h 544137"/>
              <a:gd name="connsiteX12" fmla="*/ 1406013 w 1425678"/>
              <a:gd name="connsiteY12" fmla="*/ 533882 h 544137"/>
              <a:gd name="connsiteX13" fmla="*/ 1425678 w 1425678"/>
              <a:gd name="connsiteY13" fmla="*/ 543714 h 544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25678" h="544137">
                <a:moveTo>
                  <a:pt x="0" y="120927"/>
                </a:moveTo>
                <a:cubicBezTo>
                  <a:pt x="62271" y="52920"/>
                  <a:pt x="124543" y="-15086"/>
                  <a:pt x="167149" y="2940"/>
                </a:cubicBezTo>
                <a:cubicBezTo>
                  <a:pt x="209755" y="20966"/>
                  <a:pt x="208116" y="219250"/>
                  <a:pt x="255639" y="229082"/>
                </a:cubicBezTo>
                <a:cubicBezTo>
                  <a:pt x="303162" y="238914"/>
                  <a:pt x="406400" y="52101"/>
                  <a:pt x="452284" y="61933"/>
                </a:cubicBezTo>
                <a:cubicBezTo>
                  <a:pt x="498168" y="71765"/>
                  <a:pt x="488336" y="274965"/>
                  <a:pt x="530942" y="288075"/>
                </a:cubicBezTo>
                <a:cubicBezTo>
                  <a:pt x="573548" y="301185"/>
                  <a:pt x="663678" y="127481"/>
                  <a:pt x="707923" y="140591"/>
                </a:cubicBezTo>
                <a:cubicBezTo>
                  <a:pt x="752168" y="153701"/>
                  <a:pt x="755445" y="350346"/>
                  <a:pt x="796413" y="366733"/>
                </a:cubicBezTo>
                <a:cubicBezTo>
                  <a:pt x="837381" y="383120"/>
                  <a:pt x="914400" y="230720"/>
                  <a:pt x="953729" y="238914"/>
                </a:cubicBezTo>
                <a:cubicBezTo>
                  <a:pt x="993058" y="247108"/>
                  <a:pt x="996335" y="396231"/>
                  <a:pt x="1032387" y="415895"/>
                </a:cubicBezTo>
                <a:cubicBezTo>
                  <a:pt x="1068439" y="435559"/>
                  <a:pt x="1140542" y="347069"/>
                  <a:pt x="1170039" y="356901"/>
                </a:cubicBezTo>
                <a:cubicBezTo>
                  <a:pt x="1199536" y="366733"/>
                  <a:pt x="1179871" y="455224"/>
                  <a:pt x="1209368" y="474888"/>
                </a:cubicBezTo>
                <a:cubicBezTo>
                  <a:pt x="1238865" y="494552"/>
                  <a:pt x="1314246" y="465056"/>
                  <a:pt x="1347020" y="474888"/>
                </a:cubicBezTo>
                <a:cubicBezTo>
                  <a:pt x="1379794" y="484720"/>
                  <a:pt x="1392903" y="522411"/>
                  <a:pt x="1406013" y="533882"/>
                </a:cubicBezTo>
                <a:cubicBezTo>
                  <a:pt x="1419123" y="545353"/>
                  <a:pt x="1422400" y="544533"/>
                  <a:pt x="1425678" y="543714"/>
                </a:cubicBezTo>
              </a:path>
            </a:pathLst>
          </a:custGeom>
          <a:noFill/>
          <a:ln>
            <a:headEnd type="none" w="med" len="med"/>
            <a:tailEnd type="arrow"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1" name="CasellaDiTesto 100"/>
          <p:cNvSpPr txBox="1"/>
          <p:nvPr/>
        </p:nvSpPr>
        <p:spPr>
          <a:xfrm>
            <a:off x="8717201" y="2699618"/>
            <a:ext cx="276038" cy="369332"/>
          </a:xfrm>
          <a:prstGeom prst="rect">
            <a:avLst/>
          </a:prstGeom>
          <a:noFill/>
        </p:spPr>
        <p:txBody>
          <a:bodyPr wrap="none" rtlCol="0">
            <a:spAutoFit/>
          </a:bodyPr>
          <a:lstStyle/>
          <a:p>
            <a:r>
              <a:rPr lang="it-IT" dirty="0" smtClean="0"/>
              <a:t>z</a:t>
            </a:r>
            <a:endParaRPr lang="it-IT" dirty="0"/>
          </a:p>
        </p:txBody>
      </p:sp>
      <p:sp>
        <p:nvSpPr>
          <p:cNvPr id="107" name="CasellaDiTesto 106"/>
          <p:cNvSpPr txBox="1"/>
          <p:nvPr/>
        </p:nvSpPr>
        <p:spPr>
          <a:xfrm>
            <a:off x="5931040" y="2011503"/>
            <a:ext cx="264816" cy="369332"/>
          </a:xfrm>
          <a:prstGeom prst="rect">
            <a:avLst/>
          </a:prstGeom>
          <a:noFill/>
        </p:spPr>
        <p:txBody>
          <a:bodyPr wrap="none" rtlCol="0">
            <a:spAutoFit/>
          </a:bodyPr>
          <a:lstStyle/>
          <a:p>
            <a:r>
              <a:rPr lang="it-IT" dirty="0" smtClean="0"/>
              <a:t>r</a:t>
            </a:r>
            <a:endParaRPr lang="it-IT" dirty="0"/>
          </a:p>
        </p:txBody>
      </p:sp>
      <p:sp>
        <p:nvSpPr>
          <p:cNvPr id="102" name="Freccia in giù 101"/>
          <p:cNvSpPr/>
          <p:nvPr/>
        </p:nvSpPr>
        <p:spPr>
          <a:xfrm>
            <a:off x="7250001" y="1686910"/>
            <a:ext cx="396110" cy="41074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5" name="CasellaDiTesto 104"/>
          <p:cNvSpPr txBox="1"/>
          <p:nvPr/>
        </p:nvSpPr>
        <p:spPr>
          <a:xfrm>
            <a:off x="4318453" y="2296319"/>
            <a:ext cx="1705865" cy="523220"/>
          </a:xfrm>
          <a:prstGeom prst="rect">
            <a:avLst/>
          </a:prstGeom>
          <a:noFill/>
        </p:spPr>
        <p:txBody>
          <a:bodyPr wrap="square" rtlCol="0">
            <a:spAutoFit/>
          </a:bodyPr>
          <a:lstStyle/>
          <a:p>
            <a:pPr algn="just"/>
            <a:r>
              <a:rPr lang="it-IT" sz="1400" dirty="0" err="1" smtClean="0"/>
              <a:t>This</a:t>
            </a:r>
            <a:r>
              <a:rPr lang="it-IT" sz="1400" dirty="0" smtClean="0"/>
              <a:t> generate a global </a:t>
            </a:r>
            <a:r>
              <a:rPr lang="it-IT" sz="1400" dirty="0" err="1" smtClean="0"/>
              <a:t>focusing</a:t>
            </a:r>
            <a:r>
              <a:rPr lang="it-IT" sz="1400" dirty="0" smtClean="0"/>
              <a:t> force</a:t>
            </a:r>
            <a:endParaRPr lang="it-IT" sz="1400" dirty="0"/>
          </a:p>
        </p:txBody>
      </p:sp>
      <p:sp>
        <p:nvSpPr>
          <p:cNvPr id="108" name="Ovale 107"/>
          <p:cNvSpPr/>
          <p:nvPr/>
        </p:nvSpPr>
        <p:spPr>
          <a:xfrm>
            <a:off x="6156220" y="2348850"/>
            <a:ext cx="121227" cy="1216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1" name="CasellaDiTesto 110"/>
          <p:cNvSpPr txBox="1"/>
          <p:nvPr/>
        </p:nvSpPr>
        <p:spPr>
          <a:xfrm>
            <a:off x="66673" y="2623007"/>
            <a:ext cx="2745435" cy="923330"/>
          </a:xfrm>
          <a:prstGeom prst="rect">
            <a:avLst/>
          </a:prstGeom>
          <a:noFill/>
        </p:spPr>
        <p:txBody>
          <a:bodyPr wrap="square" rtlCol="0">
            <a:spAutoFit/>
          </a:bodyPr>
          <a:lstStyle/>
          <a:p>
            <a:pPr algn="ctr"/>
            <a:r>
              <a:rPr lang="it-IT" b="1" dirty="0" smtClean="0"/>
              <a:t>NON-SYNCHRONOUS RF HARMONICS: SIMPLE CASE OF SW STRUCTURE</a:t>
            </a:r>
            <a:endParaRPr lang="it-IT" b="1" dirty="0"/>
          </a:p>
        </p:txBody>
      </p:sp>
      <p:sp>
        <p:nvSpPr>
          <p:cNvPr id="114" name="Freccia a destra 113"/>
          <p:cNvSpPr/>
          <p:nvPr/>
        </p:nvSpPr>
        <p:spPr>
          <a:xfrm>
            <a:off x="3026923" y="4693111"/>
            <a:ext cx="1217893" cy="50346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0" name="CasellaDiTesto 109"/>
          <p:cNvSpPr txBox="1"/>
          <p:nvPr/>
        </p:nvSpPr>
        <p:spPr>
          <a:xfrm>
            <a:off x="6333942" y="4912760"/>
            <a:ext cx="2108078" cy="338554"/>
          </a:xfrm>
          <a:prstGeom prst="rect">
            <a:avLst/>
          </a:prstGeom>
          <a:noFill/>
        </p:spPr>
        <p:txBody>
          <a:bodyPr wrap="none" rtlCol="0">
            <a:spAutoFit/>
          </a:bodyPr>
          <a:lstStyle/>
          <a:p>
            <a:r>
              <a:rPr lang="it-IT" sz="1600" b="1" dirty="0" err="1" smtClean="0"/>
              <a:t>Average</a:t>
            </a:r>
            <a:r>
              <a:rPr lang="it-IT" sz="1600" b="1" dirty="0" smtClean="0"/>
              <a:t> </a:t>
            </a:r>
            <a:r>
              <a:rPr lang="it-IT" sz="1600" b="1" dirty="0" err="1" smtClean="0"/>
              <a:t>focusing</a:t>
            </a:r>
            <a:r>
              <a:rPr lang="it-IT" sz="1600" b="1" dirty="0" smtClean="0"/>
              <a:t> force</a:t>
            </a:r>
            <a:endParaRPr lang="it-IT" sz="1600" b="1" dirty="0"/>
          </a:p>
        </p:txBody>
      </p:sp>
      <p:sp>
        <p:nvSpPr>
          <p:cNvPr id="54" name="CasellaDiTesto 53"/>
          <p:cNvSpPr txBox="1"/>
          <p:nvPr/>
        </p:nvSpPr>
        <p:spPr>
          <a:xfrm>
            <a:off x="7205606" y="2249670"/>
            <a:ext cx="1296381" cy="276999"/>
          </a:xfrm>
          <a:prstGeom prst="rect">
            <a:avLst/>
          </a:prstGeom>
          <a:noFill/>
        </p:spPr>
        <p:txBody>
          <a:bodyPr wrap="none" rtlCol="0">
            <a:spAutoFit/>
          </a:bodyPr>
          <a:lstStyle/>
          <a:p>
            <a:r>
              <a:rPr lang="it-IT" sz="1200" dirty="0" err="1" smtClean="0"/>
              <a:t>Particle</a:t>
            </a:r>
            <a:r>
              <a:rPr lang="it-IT" sz="1200" dirty="0" smtClean="0"/>
              <a:t> </a:t>
            </a:r>
            <a:r>
              <a:rPr lang="it-IT" sz="1200" dirty="0" err="1" smtClean="0"/>
              <a:t>trajectory</a:t>
            </a:r>
            <a:endParaRPr lang="it-IT" sz="1200" dirty="0"/>
          </a:p>
        </p:txBody>
      </p:sp>
      <p:sp>
        <p:nvSpPr>
          <p:cNvPr id="9" name="Parentesi graffa aperta 8"/>
          <p:cNvSpPr/>
          <p:nvPr/>
        </p:nvSpPr>
        <p:spPr>
          <a:xfrm rot="16200000">
            <a:off x="7539743" y="5570269"/>
            <a:ext cx="293964" cy="94538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Tree>
    <p:extLst>
      <p:ext uri="{BB962C8B-B14F-4D97-AF65-F5344CB8AC3E}">
        <p14:creationId xmlns:p14="http://schemas.microsoft.com/office/powerpoint/2010/main" val="1998677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fade">
                                      <p:cBhvr>
                                        <p:cTn id="7" dur="500"/>
                                        <p:tgtEl>
                                          <p:spTgt spid="8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par>
                                <p:cTn id="11" presetID="10" presetClass="entr" presetSubtype="0" fill="hold" nodeType="withEffect">
                                  <p:stCondLst>
                                    <p:cond delay="0"/>
                                  </p:stCondLst>
                                  <p:childTnLst>
                                    <p:set>
                                      <p:cBhvr>
                                        <p:cTn id="12" dur="1" fill="hold">
                                          <p:stCondLst>
                                            <p:cond delay="0"/>
                                          </p:stCondLst>
                                        </p:cTn>
                                        <p:tgtEl>
                                          <p:spTgt spid="67"/>
                                        </p:tgtEl>
                                        <p:attrNameLst>
                                          <p:attrName>style.visibility</p:attrName>
                                        </p:attrNameLst>
                                      </p:cBhvr>
                                      <p:to>
                                        <p:strVal val="visible"/>
                                      </p:to>
                                    </p:set>
                                    <p:animEffect transition="in" filter="fade">
                                      <p:cBhvr>
                                        <p:cTn id="13" dur="500"/>
                                        <p:tgtEl>
                                          <p:spTgt spid="67"/>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6"/>
                                        </p:tgtEl>
                                        <p:attrNameLst>
                                          <p:attrName>style.visibility</p:attrName>
                                        </p:attrNameLst>
                                      </p:cBhvr>
                                      <p:to>
                                        <p:strVal val="visible"/>
                                      </p:to>
                                    </p:set>
                                    <p:animEffect transition="in" filter="fade">
                                      <p:cBhvr>
                                        <p:cTn id="16" dur="500"/>
                                        <p:tgtEl>
                                          <p:spTgt spid="7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1"/>
                                        </p:tgtEl>
                                        <p:attrNameLst>
                                          <p:attrName>style.visibility</p:attrName>
                                        </p:attrNameLst>
                                      </p:cBhvr>
                                      <p:to>
                                        <p:strVal val="visible"/>
                                      </p:to>
                                    </p:set>
                                    <p:animEffect transition="in" filter="fade">
                                      <p:cBhvr>
                                        <p:cTn id="19" dur="500"/>
                                        <p:tgtEl>
                                          <p:spTgt spid="81"/>
                                        </p:tgtEl>
                                      </p:cBhvr>
                                    </p:animEffect>
                                  </p:childTnLst>
                                </p:cTn>
                              </p:par>
                              <p:par>
                                <p:cTn id="20" presetID="10" presetClass="entr" presetSubtype="0" fill="hold" nodeType="withEffect">
                                  <p:stCondLst>
                                    <p:cond delay="0"/>
                                  </p:stCondLst>
                                  <p:childTnLst>
                                    <p:set>
                                      <p:cBhvr>
                                        <p:cTn id="21" dur="1" fill="hold">
                                          <p:stCondLst>
                                            <p:cond delay="0"/>
                                          </p:stCondLst>
                                        </p:cTn>
                                        <p:tgtEl>
                                          <p:spTgt spid="90"/>
                                        </p:tgtEl>
                                        <p:attrNameLst>
                                          <p:attrName>style.visibility</p:attrName>
                                        </p:attrNameLst>
                                      </p:cBhvr>
                                      <p:to>
                                        <p:strVal val="visible"/>
                                      </p:to>
                                    </p:set>
                                    <p:animEffect transition="in" filter="fade">
                                      <p:cBhvr>
                                        <p:cTn id="22" dur="500"/>
                                        <p:tgtEl>
                                          <p:spTgt spid="9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91"/>
                                        </p:tgtEl>
                                        <p:attrNameLst>
                                          <p:attrName>style.visibility</p:attrName>
                                        </p:attrNameLst>
                                      </p:cBhvr>
                                      <p:to>
                                        <p:strVal val="visible"/>
                                      </p:to>
                                    </p:set>
                                    <p:animEffect transition="in" filter="fade">
                                      <p:cBhvr>
                                        <p:cTn id="25" dur="500"/>
                                        <p:tgtEl>
                                          <p:spTgt spid="91"/>
                                        </p:tgtEl>
                                      </p:cBhvr>
                                    </p:animEffect>
                                  </p:childTnLst>
                                </p:cTn>
                              </p:par>
                              <p:par>
                                <p:cTn id="26" presetID="10" presetClass="entr" presetSubtype="0" fill="hold" nodeType="withEffect">
                                  <p:stCondLst>
                                    <p:cond delay="0"/>
                                  </p:stCondLst>
                                  <p:childTnLst>
                                    <p:set>
                                      <p:cBhvr>
                                        <p:cTn id="27" dur="1" fill="hold">
                                          <p:stCondLst>
                                            <p:cond delay="0"/>
                                          </p:stCondLst>
                                        </p:cTn>
                                        <p:tgtEl>
                                          <p:spTgt spid="93"/>
                                        </p:tgtEl>
                                        <p:attrNameLst>
                                          <p:attrName>style.visibility</p:attrName>
                                        </p:attrNameLst>
                                      </p:cBhvr>
                                      <p:to>
                                        <p:strVal val="visible"/>
                                      </p:to>
                                    </p:set>
                                    <p:animEffect transition="in" filter="fade">
                                      <p:cBhvr>
                                        <p:cTn id="28" dur="500"/>
                                        <p:tgtEl>
                                          <p:spTgt spid="93"/>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Effect transition="in" filter="fade">
                                      <p:cBhvr>
                                        <p:cTn id="31" dur="500"/>
                                        <p:tgtEl>
                                          <p:spTgt spid="8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8"/>
                                        </p:tgtEl>
                                        <p:attrNameLst>
                                          <p:attrName>style.visibility</p:attrName>
                                        </p:attrNameLst>
                                      </p:cBhvr>
                                      <p:to>
                                        <p:strVal val="visible"/>
                                      </p:to>
                                    </p:set>
                                    <p:animEffect transition="in" filter="fade">
                                      <p:cBhvr>
                                        <p:cTn id="34" dur="500"/>
                                        <p:tgtEl>
                                          <p:spTgt spid="88"/>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97"/>
                                        </p:tgtEl>
                                        <p:attrNameLst>
                                          <p:attrName>style.visibility</p:attrName>
                                        </p:attrNameLst>
                                      </p:cBhvr>
                                      <p:to>
                                        <p:strVal val="visible"/>
                                      </p:to>
                                    </p:set>
                                    <p:animEffect transition="in" filter="fade">
                                      <p:cBhvr>
                                        <p:cTn id="39" dur="500"/>
                                        <p:tgtEl>
                                          <p:spTgt spid="97"/>
                                        </p:tgtEl>
                                      </p:cBhvr>
                                    </p:animEffect>
                                  </p:childTnLst>
                                </p:cTn>
                              </p:par>
                              <p:par>
                                <p:cTn id="40" presetID="10" presetClass="entr" presetSubtype="0" fill="hold" nodeType="withEffect">
                                  <p:stCondLst>
                                    <p:cond delay="0"/>
                                  </p:stCondLst>
                                  <p:childTnLst>
                                    <p:set>
                                      <p:cBhvr>
                                        <p:cTn id="41" dur="1" fill="hold">
                                          <p:stCondLst>
                                            <p:cond delay="0"/>
                                          </p:stCondLst>
                                        </p:cTn>
                                        <p:tgtEl>
                                          <p:spTgt spid="99"/>
                                        </p:tgtEl>
                                        <p:attrNameLst>
                                          <p:attrName>style.visibility</p:attrName>
                                        </p:attrNameLst>
                                      </p:cBhvr>
                                      <p:to>
                                        <p:strVal val="visible"/>
                                      </p:to>
                                    </p:set>
                                    <p:animEffect transition="in" filter="fade">
                                      <p:cBhvr>
                                        <p:cTn id="42" dur="500"/>
                                        <p:tgtEl>
                                          <p:spTgt spid="9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0"/>
                                        </p:tgtEl>
                                        <p:attrNameLst>
                                          <p:attrName>style.visibility</p:attrName>
                                        </p:attrNameLst>
                                      </p:cBhvr>
                                      <p:to>
                                        <p:strVal val="visible"/>
                                      </p:to>
                                    </p:set>
                                    <p:animEffect transition="in" filter="fade">
                                      <p:cBhvr>
                                        <p:cTn id="45" dur="500"/>
                                        <p:tgtEl>
                                          <p:spTgt spid="10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1"/>
                                        </p:tgtEl>
                                        <p:attrNameLst>
                                          <p:attrName>style.visibility</p:attrName>
                                        </p:attrNameLst>
                                      </p:cBhvr>
                                      <p:to>
                                        <p:strVal val="visible"/>
                                      </p:to>
                                    </p:set>
                                    <p:animEffect transition="in" filter="fade">
                                      <p:cBhvr>
                                        <p:cTn id="48" dur="500"/>
                                        <p:tgtEl>
                                          <p:spTgt spid="10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7"/>
                                        </p:tgtEl>
                                        <p:attrNameLst>
                                          <p:attrName>style.visibility</p:attrName>
                                        </p:attrNameLst>
                                      </p:cBhvr>
                                      <p:to>
                                        <p:strVal val="visible"/>
                                      </p:to>
                                    </p:set>
                                    <p:animEffect transition="in" filter="fade">
                                      <p:cBhvr>
                                        <p:cTn id="51" dur="500"/>
                                        <p:tgtEl>
                                          <p:spTgt spid="10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02"/>
                                        </p:tgtEl>
                                        <p:attrNameLst>
                                          <p:attrName>style.visibility</p:attrName>
                                        </p:attrNameLst>
                                      </p:cBhvr>
                                      <p:to>
                                        <p:strVal val="visible"/>
                                      </p:to>
                                    </p:set>
                                    <p:animEffect transition="in" filter="fade">
                                      <p:cBhvr>
                                        <p:cTn id="54" dur="500"/>
                                        <p:tgtEl>
                                          <p:spTgt spid="102"/>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05"/>
                                        </p:tgtEl>
                                        <p:attrNameLst>
                                          <p:attrName>style.visibility</p:attrName>
                                        </p:attrNameLst>
                                      </p:cBhvr>
                                      <p:to>
                                        <p:strVal val="visible"/>
                                      </p:to>
                                    </p:set>
                                    <p:animEffect transition="in" filter="fade">
                                      <p:cBhvr>
                                        <p:cTn id="57" dur="500"/>
                                        <p:tgtEl>
                                          <p:spTgt spid="10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8"/>
                                        </p:tgtEl>
                                        <p:attrNameLst>
                                          <p:attrName>style.visibility</p:attrName>
                                        </p:attrNameLst>
                                      </p:cBhvr>
                                      <p:to>
                                        <p:strVal val="visible"/>
                                      </p:to>
                                    </p:set>
                                    <p:animEffect transition="in" filter="fade">
                                      <p:cBhvr>
                                        <p:cTn id="60" dur="500"/>
                                        <p:tgtEl>
                                          <p:spTgt spid="108"/>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fade">
                                      <p:cBhvr>
                                        <p:cTn id="63" dur="500"/>
                                        <p:tgtEl>
                                          <p:spTgt spid="5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4"/>
                                        </p:tgtEl>
                                        <p:attrNameLst>
                                          <p:attrName>style.visibility</p:attrName>
                                        </p:attrNameLst>
                                      </p:cBhvr>
                                      <p:to>
                                        <p:strVal val="visible"/>
                                      </p:to>
                                    </p:set>
                                    <p:animEffect transition="in" filter="fade">
                                      <p:cBhvr>
                                        <p:cTn id="68" dur="500"/>
                                        <p:tgtEl>
                                          <p:spTgt spid="4"/>
                                        </p:tgtEl>
                                      </p:cBhvr>
                                    </p:animEffect>
                                  </p:childTnLst>
                                </p:cTn>
                              </p:par>
                              <p:par>
                                <p:cTn id="69" presetID="10" presetClass="entr" presetSubtype="0" fill="hold" nodeType="withEffect">
                                  <p:stCondLst>
                                    <p:cond delay="0"/>
                                  </p:stCondLst>
                                  <p:childTnLst>
                                    <p:set>
                                      <p:cBhvr>
                                        <p:cTn id="70" dur="1" fill="hold">
                                          <p:stCondLst>
                                            <p:cond delay="0"/>
                                          </p:stCondLst>
                                        </p:cTn>
                                        <p:tgtEl>
                                          <p:spTgt spid="5"/>
                                        </p:tgtEl>
                                        <p:attrNameLst>
                                          <p:attrName>style.visibility</p:attrName>
                                        </p:attrNameLst>
                                      </p:cBhvr>
                                      <p:to>
                                        <p:strVal val="visible"/>
                                      </p:to>
                                    </p:set>
                                    <p:animEffect transition="in" filter="fade">
                                      <p:cBhvr>
                                        <p:cTn id="71" dur="500"/>
                                        <p:tgtEl>
                                          <p:spTgt spid="5"/>
                                        </p:tgtEl>
                                      </p:cBhvr>
                                    </p:animEffect>
                                  </p:childTnLst>
                                </p:cTn>
                              </p:par>
                              <p:par>
                                <p:cTn id="72" presetID="10" presetClass="entr" presetSubtype="0"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Effect transition="in" filter="fade">
                                      <p:cBhvr>
                                        <p:cTn id="74" dur="500"/>
                                        <p:tgtEl>
                                          <p:spTgt spid="6"/>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7"/>
                                        </p:tgtEl>
                                        <p:attrNameLst>
                                          <p:attrName>style.visibility</p:attrName>
                                        </p:attrNameLst>
                                      </p:cBhvr>
                                      <p:to>
                                        <p:strVal val="visible"/>
                                      </p:to>
                                    </p:set>
                                    <p:animEffect transition="in" filter="fade">
                                      <p:cBhvr>
                                        <p:cTn id="77" dur="500"/>
                                        <p:tgtEl>
                                          <p:spTgt spid="7"/>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
                                        </p:tgtEl>
                                        <p:attrNameLst>
                                          <p:attrName>style.visibility</p:attrName>
                                        </p:attrNameLst>
                                      </p:cBhvr>
                                      <p:to>
                                        <p:strVal val="visible"/>
                                      </p:to>
                                    </p:set>
                                    <p:animEffect transition="in" filter="fade">
                                      <p:cBhvr>
                                        <p:cTn id="80" dur="500"/>
                                        <p:tgtEl>
                                          <p:spTgt spid="8"/>
                                        </p:tgtEl>
                                      </p:cBhvr>
                                    </p:animEffect>
                                  </p:childTnLst>
                                </p:cTn>
                              </p:par>
                              <p:par>
                                <p:cTn id="81" presetID="10" presetClass="entr" presetSubtype="0" fill="hold" nodeType="with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500"/>
                                        <p:tgtEl>
                                          <p:spTgt spid="10"/>
                                        </p:tgtEl>
                                      </p:cBhvr>
                                    </p:animEffect>
                                  </p:childTnLst>
                                </p:cTn>
                              </p:par>
                              <p:par>
                                <p:cTn id="84" presetID="10" presetClass="entr" presetSubtype="0" fill="hold" nodeType="withEffect">
                                  <p:stCondLst>
                                    <p:cond delay="0"/>
                                  </p:stCondLst>
                                  <p:childTnLst>
                                    <p:set>
                                      <p:cBhvr>
                                        <p:cTn id="85" dur="1" fill="hold">
                                          <p:stCondLst>
                                            <p:cond delay="0"/>
                                          </p:stCondLst>
                                        </p:cTn>
                                        <p:tgtEl>
                                          <p:spTgt spid="25"/>
                                        </p:tgtEl>
                                        <p:attrNameLst>
                                          <p:attrName>style.visibility</p:attrName>
                                        </p:attrNameLst>
                                      </p:cBhvr>
                                      <p:to>
                                        <p:strVal val="visible"/>
                                      </p:to>
                                    </p:set>
                                    <p:animEffect transition="in" filter="fade">
                                      <p:cBhvr>
                                        <p:cTn id="86" dur="500"/>
                                        <p:tgtEl>
                                          <p:spTgt spid="25"/>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4"/>
                                        </p:tgtEl>
                                        <p:attrNameLst>
                                          <p:attrName>style.visibility</p:attrName>
                                        </p:attrNameLst>
                                      </p:cBhvr>
                                      <p:to>
                                        <p:strVal val="visible"/>
                                      </p:to>
                                    </p:set>
                                    <p:animEffect transition="in" filter="fade">
                                      <p:cBhvr>
                                        <p:cTn id="89" dur="500"/>
                                        <p:tgtEl>
                                          <p:spTgt spid="34"/>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35"/>
                                        </p:tgtEl>
                                        <p:attrNameLst>
                                          <p:attrName>style.visibility</p:attrName>
                                        </p:attrNameLst>
                                      </p:cBhvr>
                                      <p:to>
                                        <p:strVal val="visible"/>
                                      </p:to>
                                    </p:set>
                                    <p:animEffect transition="in" filter="fade">
                                      <p:cBhvr>
                                        <p:cTn id="92" dur="500"/>
                                        <p:tgtEl>
                                          <p:spTgt spid="35"/>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500"/>
                                        <p:tgtEl>
                                          <p:spTgt spid="36"/>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11"/>
                                        </p:tgtEl>
                                        <p:attrNameLst>
                                          <p:attrName>style.visibility</p:attrName>
                                        </p:attrNameLst>
                                      </p:cBhvr>
                                      <p:to>
                                        <p:strVal val="visible"/>
                                      </p:to>
                                    </p:set>
                                    <p:animEffect transition="in" filter="fade">
                                      <p:cBhvr>
                                        <p:cTn id="98" dur="500"/>
                                        <p:tgtEl>
                                          <p:spTgt spid="11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53"/>
                                        </p:tgtEl>
                                        <p:attrNameLst>
                                          <p:attrName>style.visibility</p:attrName>
                                        </p:attrNameLst>
                                      </p:cBhvr>
                                      <p:to>
                                        <p:strVal val="visible"/>
                                      </p:to>
                                    </p:set>
                                    <p:animEffect transition="in" filter="fade">
                                      <p:cBhvr>
                                        <p:cTn id="103" dur="500"/>
                                        <p:tgtEl>
                                          <p:spTgt spid="53"/>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14"/>
                                        </p:tgtEl>
                                        <p:attrNameLst>
                                          <p:attrName>style.visibility</p:attrName>
                                        </p:attrNameLst>
                                      </p:cBhvr>
                                      <p:to>
                                        <p:strVal val="visible"/>
                                      </p:to>
                                    </p:set>
                                    <p:animEffect transition="in" filter="fade">
                                      <p:cBhvr>
                                        <p:cTn id="106" dur="500"/>
                                        <p:tgtEl>
                                          <p:spTgt spid="114"/>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97"/>
                                        </p:tgtEl>
                                        <p:attrNameLst>
                                          <p:attrName>style.visibility</p:attrName>
                                        </p:attrNameLst>
                                      </p:cBhvr>
                                      <p:to>
                                        <p:strVal val="visible"/>
                                      </p:to>
                                    </p:set>
                                    <p:animEffect transition="in" filter="fade">
                                      <p:cBhvr>
                                        <p:cTn id="111" dur="500"/>
                                        <p:tgtEl>
                                          <p:spTgt spid="97"/>
                                        </p:tgtEl>
                                      </p:cBhvr>
                                    </p:animEffect>
                                  </p:childTnLst>
                                </p:cTn>
                              </p:par>
                              <p:par>
                                <p:cTn id="112" presetID="10" presetClass="entr" presetSubtype="0" fill="hold" nodeType="withEffect">
                                  <p:stCondLst>
                                    <p:cond delay="0"/>
                                  </p:stCondLst>
                                  <p:childTnLst>
                                    <p:set>
                                      <p:cBhvr>
                                        <p:cTn id="113" dur="1" fill="hold">
                                          <p:stCondLst>
                                            <p:cond delay="0"/>
                                          </p:stCondLst>
                                        </p:cTn>
                                        <p:tgtEl>
                                          <p:spTgt spid="60"/>
                                        </p:tgtEl>
                                        <p:attrNameLst>
                                          <p:attrName>style.visibility</p:attrName>
                                        </p:attrNameLst>
                                      </p:cBhvr>
                                      <p:to>
                                        <p:strVal val="visible"/>
                                      </p:to>
                                    </p:set>
                                    <p:animEffect transition="in" filter="fade">
                                      <p:cBhvr>
                                        <p:cTn id="114" dur="500"/>
                                        <p:tgtEl>
                                          <p:spTgt spid="60"/>
                                        </p:tgtEl>
                                      </p:cBhvr>
                                    </p:animEffect>
                                  </p:childTnLst>
                                </p:cTn>
                              </p:par>
                              <p:par>
                                <p:cTn id="115" presetID="10" presetClass="entr" presetSubtype="0" fill="hold" nodeType="withEffect">
                                  <p:stCondLst>
                                    <p:cond delay="0"/>
                                  </p:stCondLst>
                                  <p:childTnLst>
                                    <p:set>
                                      <p:cBhvr>
                                        <p:cTn id="116" dur="1" fill="hold">
                                          <p:stCondLst>
                                            <p:cond delay="0"/>
                                          </p:stCondLst>
                                        </p:cTn>
                                        <p:tgtEl>
                                          <p:spTgt spid="68"/>
                                        </p:tgtEl>
                                        <p:attrNameLst>
                                          <p:attrName>style.visibility</p:attrName>
                                        </p:attrNameLst>
                                      </p:cBhvr>
                                      <p:to>
                                        <p:strVal val="visible"/>
                                      </p:to>
                                    </p:set>
                                    <p:animEffect transition="in" filter="fade">
                                      <p:cBhvr>
                                        <p:cTn id="117" dur="500"/>
                                        <p:tgtEl>
                                          <p:spTgt spid="68"/>
                                        </p:tgtEl>
                                      </p:cBhvr>
                                    </p:animEffect>
                                  </p:childTnLst>
                                </p:cTn>
                              </p:par>
                              <p:par>
                                <p:cTn id="118" presetID="10" presetClass="entr" presetSubtype="0" fill="hold" nodeType="with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fade">
                                      <p:cBhvr>
                                        <p:cTn id="120" dur="500"/>
                                        <p:tgtEl>
                                          <p:spTgt spid="55"/>
                                        </p:tgtEl>
                                      </p:cBhvr>
                                    </p:animEffect>
                                  </p:childTnLst>
                                </p:cTn>
                              </p:par>
                              <p:par>
                                <p:cTn id="121" presetID="10" presetClass="entr" presetSubtype="0" fill="hold" nodeType="withEffect">
                                  <p:stCondLst>
                                    <p:cond delay="0"/>
                                  </p:stCondLst>
                                  <p:childTnLst>
                                    <p:set>
                                      <p:cBhvr>
                                        <p:cTn id="122" dur="1" fill="hold">
                                          <p:stCondLst>
                                            <p:cond delay="0"/>
                                          </p:stCondLst>
                                        </p:cTn>
                                        <p:tgtEl>
                                          <p:spTgt spid="56"/>
                                        </p:tgtEl>
                                        <p:attrNameLst>
                                          <p:attrName>style.visibility</p:attrName>
                                        </p:attrNameLst>
                                      </p:cBhvr>
                                      <p:to>
                                        <p:strVal val="visible"/>
                                      </p:to>
                                    </p:set>
                                    <p:animEffect transition="in" filter="fade">
                                      <p:cBhvr>
                                        <p:cTn id="123" dur="500"/>
                                        <p:tgtEl>
                                          <p:spTgt spid="56"/>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57"/>
                                        </p:tgtEl>
                                        <p:attrNameLst>
                                          <p:attrName>style.visibility</p:attrName>
                                        </p:attrNameLst>
                                      </p:cBhvr>
                                      <p:to>
                                        <p:strVal val="visible"/>
                                      </p:to>
                                    </p:set>
                                    <p:animEffect transition="in" filter="fade">
                                      <p:cBhvr>
                                        <p:cTn id="126" dur="500"/>
                                        <p:tgtEl>
                                          <p:spTgt spid="57"/>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58"/>
                                        </p:tgtEl>
                                        <p:attrNameLst>
                                          <p:attrName>style.visibility</p:attrName>
                                        </p:attrNameLst>
                                      </p:cBhvr>
                                      <p:to>
                                        <p:strVal val="visible"/>
                                      </p:to>
                                    </p:set>
                                    <p:animEffect transition="in" filter="fade">
                                      <p:cBhvr>
                                        <p:cTn id="129" dur="500"/>
                                        <p:tgtEl>
                                          <p:spTgt spid="58"/>
                                        </p:tgtEl>
                                      </p:cBhvr>
                                    </p:animEffect>
                                  </p:childTnLst>
                                </p:cTn>
                              </p:par>
                              <p:par>
                                <p:cTn id="130" presetID="10" presetClass="entr" presetSubtype="0" fill="hold" nodeType="withEffect">
                                  <p:stCondLst>
                                    <p:cond delay="0"/>
                                  </p:stCondLst>
                                  <p:childTnLst>
                                    <p:set>
                                      <p:cBhvr>
                                        <p:cTn id="131" dur="1" fill="hold">
                                          <p:stCondLst>
                                            <p:cond delay="0"/>
                                          </p:stCondLst>
                                        </p:cTn>
                                        <p:tgtEl>
                                          <p:spTgt spid="75"/>
                                        </p:tgtEl>
                                        <p:attrNameLst>
                                          <p:attrName>style.visibility</p:attrName>
                                        </p:attrNameLst>
                                      </p:cBhvr>
                                      <p:to>
                                        <p:strVal val="visible"/>
                                      </p:to>
                                    </p:set>
                                    <p:animEffect transition="in" filter="fade">
                                      <p:cBhvr>
                                        <p:cTn id="132" dur="500"/>
                                        <p:tgtEl>
                                          <p:spTgt spid="75"/>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84"/>
                                        </p:tgtEl>
                                        <p:attrNameLst>
                                          <p:attrName>style.visibility</p:attrName>
                                        </p:attrNameLst>
                                      </p:cBhvr>
                                      <p:to>
                                        <p:strVal val="visible"/>
                                      </p:to>
                                    </p:set>
                                    <p:animEffect transition="in" filter="fade">
                                      <p:cBhvr>
                                        <p:cTn id="135" dur="500"/>
                                        <p:tgtEl>
                                          <p:spTgt spid="84"/>
                                        </p:tgtEl>
                                      </p:cBhvr>
                                    </p:animEffect>
                                  </p:childTnLst>
                                </p:cTn>
                              </p:par>
                            </p:childTnLst>
                          </p:cTn>
                        </p:par>
                      </p:childTnLst>
                    </p:cTn>
                  </p:par>
                  <p:par>
                    <p:cTn id="136" fill="hold">
                      <p:stCondLst>
                        <p:cond delay="indefinite"/>
                      </p:stCondLst>
                      <p:childTnLst>
                        <p:par>
                          <p:cTn id="137" fill="hold">
                            <p:stCondLst>
                              <p:cond delay="0"/>
                            </p:stCondLst>
                            <p:childTnLst>
                              <p:par>
                                <p:cTn id="138" presetID="42" presetClass="path" presetSubtype="0" accel="50000" decel="50000" fill="hold" nodeType="clickEffect">
                                  <p:stCondLst>
                                    <p:cond delay="0"/>
                                  </p:stCondLst>
                                  <p:childTnLst>
                                    <p:animMotion origin="layout" path="M 3.61111E-6 -3.7037E-6 L 0.22118 -0.00139 " pathEditMode="relative" rAng="0" ptsTypes="AA">
                                      <p:cBhvr>
                                        <p:cTn id="139" dur="2000" fill="hold"/>
                                        <p:tgtEl>
                                          <p:spTgt spid="60"/>
                                        </p:tgtEl>
                                        <p:attrNameLst>
                                          <p:attrName>ppt_x</p:attrName>
                                          <p:attrName>ppt_y</p:attrName>
                                        </p:attrNameLst>
                                      </p:cBhvr>
                                      <p:rCtr x="12431" y="-301"/>
                                    </p:animMotion>
                                  </p:childTnLst>
                                </p:cTn>
                              </p:par>
                              <p:par>
                                <p:cTn id="140" presetID="42" presetClass="path" presetSubtype="0" accel="50000" decel="50000" fill="hold" nodeType="withEffect">
                                  <p:stCondLst>
                                    <p:cond delay="0"/>
                                  </p:stCondLst>
                                  <p:childTnLst>
                                    <p:animMotion origin="layout" path="M 3.88889E-6 4.07407E-6 L -0.22552 -0.00764 " pathEditMode="relative" rAng="0" ptsTypes="AA">
                                      <p:cBhvr>
                                        <p:cTn id="141" dur="2000" fill="hold"/>
                                        <p:tgtEl>
                                          <p:spTgt spid="68"/>
                                        </p:tgtEl>
                                        <p:attrNameLst>
                                          <p:attrName>ppt_x</p:attrName>
                                          <p:attrName>ppt_y</p:attrName>
                                        </p:attrNameLst>
                                      </p:cBhvr>
                                      <p:rCtr x="-10451" y="-394"/>
                                    </p:animMotion>
                                  </p:childTnLst>
                                </p:cTn>
                              </p:par>
                            </p:childTnLst>
                          </p:cTn>
                        </p:par>
                      </p:childTnLst>
                    </p:cTn>
                  </p:par>
                  <p:par>
                    <p:cTn id="142" fill="hold">
                      <p:stCondLst>
                        <p:cond delay="indefinite"/>
                      </p:stCondLst>
                      <p:childTnLst>
                        <p:par>
                          <p:cTn id="143" fill="hold">
                            <p:stCondLst>
                              <p:cond delay="0"/>
                            </p:stCondLst>
                            <p:childTnLst>
                              <p:par>
                                <p:cTn id="144" presetID="10" presetClass="entr" presetSubtype="0" fill="hold" grpId="0" nodeType="clickEffect">
                                  <p:stCondLst>
                                    <p:cond delay="0"/>
                                  </p:stCondLst>
                                  <p:childTnLst>
                                    <p:set>
                                      <p:cBhvr>
                                        <p:cTn id="145" dur="1" fill="hold">
                                          <p:stCondLst>
                                            <p:cond delay="0"/>
                                          </p:stCondLst>
                                        </p:cTn>
                                        <p:tgtEl>
                                          <p:spTgt spid="103"/>
                                        </p:tgtEl>
                                        <p:attrNameLst>
                                          <p:attrName>style.visibility</p:attrName>
                                        </p:attrNameLst>
                                      </p:cBhvr>
                                      <p:to>
                                        <p:strVal val="visible"/>
                                      </p:to>
                                    </p:set>
                                    <p:animEffect transition="in" filter="fade">
                                      <p:cBhvr>
                                        <p:cTn id="146" dur="500"/>
                                        <p:tgtEl>
                                          <p:spTgt spid="103"/>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110"/>
                                        </p:tgtEl>
                                        <p:attrNameLst>
                                          <p:attrName>style.visibility</p:attrName>
                                        </p:attrNameLst>
                                      </p:cBhvr>
                                      <p:to>
                                        <p:strVal val="visible"/>
                                      </p:to>
                                    </p:set>
                                    <p:animEffect transition="in" filter="fade">
                                      <p:cBhvr>
                                        <p:cTn id="149" dur="500"/>
                                        <p:tgtEl>
                                          <p:spTgt spid="110"/>
                                        </p:tgtEl>
                                      </p:cBhvr>
                                    </p:animEffect>
                                  </p:childTnLst>
                                </p:cTn>
                              </p:par>
                              <p:par>
                                <p:cTn id="150" presetID="10" presetClass="entr" presetSubtype="0" fill="hold" nodeType="withEffect">
                                  <p:stCondLst>
                                    <p:cond delay="0"/>
                                  </p:stCondLst>
                                  <p:childTnLst>
                                    <p:set>
                                      <p:cBhvr>
                                        <p:cTn id="151" dur="1" fill="hold">
                                          <p:stCondLst>
                                            <p:cond delay="0"/>
                                          </p:stCondLst>
                                        </p:cTn>
                                        <p:tgtEl>
                                          <p:spTgt spid="104"/>
                                        </p:tgtEl>
                                        <p:attrNameLst>
                                          <p:attrName>style.visibility</p:attrName>
                                        </p:attrNameLst>
                                      </p:cBhvr>
                                      <p:to>
                                        <p:strVal val="visible"/>
                                      </p:to>
                                    </p:set>
                                    <p:animEffect transition="in" filter="fade">
                                      <p:cBhvr>
                                        <p:cTn id="152" dur="500"/>
                                        <p:tgtEl>
                                          <p:spTgt spid="104"/>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112"/>
                                        </p:tgtEl>
                                        <p:attrNameLst>
                                          <p:attrName>style.visibility</p:attrName>
                                        </p:attrNameLst>
                                      </p:cBhvr>
                                      <p:to>
                                        <p:strVal val="visible"/>
                                      </p:to>
                                    </p:set>
                                    <p:animEffect transition="in" filter="fade">
                                      <p:cBhvr>
                                        <p:cTn id="155" dur="500"/>
                                        <p:tgtEl>
                                          <p:spTgt spid="112"/>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9"/>
                                        </p:tgtEl>
                                        <p:attrNameLst>
                                          <p:attrName>style.visibility</p:attrName>
                                        </p:attrNameLst>
                                      </p:cBhvr>
                                      <p:to>
                                        <p:strVal val="visible"/>
                                      </p:to>
                                    </p:set>
                                    <p:animEffect transition="in" filter="fade">
                                      <p:cBhvr>
                                        <p:cTn id="158"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34" grpId="0"/>
      <p:bldP spid="35" grpId="0" animBg="1"/>
      <p:bldP spid="36" grpId="0"/>
      <p:bldP spid="53" grpId="0"/>
      <p:bldP spid="57" grpId="0"/>
      <p:bldP spid="58" grpId="0"/>
      <p:bldP spid="84" grpId="0"/>
      <p:bldP spid="103" grpId="0"/>
      <p:bldP spid="112" grpId="0"/>
      <p:bldP spid="59" grpId="0" animBg="1"/>
      <p:bldP spid="76" grpId="0"/>
      <p:bldP spid="81" grpId="0"/>
      <p:bldP spid="91" grpId="0"/>
      <p:bldP spid="87" grpId="0"/>
      <p:bldP spid="88" grpId="0"/>
      <p:bldP spid="100" grpId="0" animBg="1"/>
      <p:bldP spid="101" grpId="0"/>
      <p:bldP spid="107" grpId="0"/>
      <p:bldP spid="102" grpId="0" animBg="1"/>
      <p:bldP spid="105" grpId="0"/>
      <p:bldP spid="108" grpId="0" animBg="1"/>
      <p:bldP spid="111" grpId="0"/>
      <p:bldP spid="114" grpId="0" animBg="1"/>
      <p:bldP spid="110" grpId="0"/>
      <p:bldP spid="54" grpId="0"/>
      <p:bldP spid="9"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Memoria ad accesso diretto 10"/>
          <p:cNvSpPr/>
          <p:nvPr/>
        </p:nvSpPr>
        <p:spPr>
          <a:xfrm>
            <a:off x="5988756" y="2226198"/>
            <a:ext cx="2448340" cy="1107505"/>
          </a:xfrm>
          <a:prstGeom prst="flowChartMagneticDrum">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ttangolo 1"/>
          <p:cNvSpPr/>
          <p:nvPr/>
        </p:nvSpPr>
        <p:spPr>
          <a:xfrm>
            <a:off x="0" y="0"/>
            <a:ext cx="9144000" cy="553998"/>
          </a:xfrm>
          <a:prstGeom prst="rect">
            <a:avLst/>
          </a:prstGeom>
        </p:spPr>
        <p:txBody>
          <a:bodyPr wrap="square">
            <a:spAutoFit/>
          </a:bodyPr>
          <a:lstStyle/>
          <a:p>
            <a:pPr algn="ctr"/>
            <a:r>
              <a:rPr lang="it-IT" sz="3000" b="1" dirty="0" smtClean="0"/>
              <a:t>COLLECTIVE EFFECTS: SPACE CHARGE AND WAKEFIELDS</a:t>
            </a:r>
            <a:endParaRPr lang="en-US" sz="3000" dirty="0"/>
          </a:p>
        </p:txBody>
      </p:sp>
      <p:sp>
        <p:nvSpPr>
          <p:cNvPr id="3" name="CasellaDiTesto 2"/>
          <p:cNvSpPr txBox="1"/>
          <p:nvPr/>
        </p:nvSpPr>
        <p:spPr>
          <a:xfrm>
            <a:off x="24574" y="1376200"/>
            <a:ext cx="3079113" cy="2062103"/>
          </a:xfrm>
          <a:prstGeom prst="rect">
            <a:avLst/>
          </a:prstGeom>
          <a:noFill/>
        </p:spPr>
        <p:txBody>
          <a:bodyPr wrap="square" rtlCol="0">
            <a:spAutoFit/>
          </a:bodyPr>
          <a:lstStyle/>
          <a:p>
            <a:pPr algn="just"/>
            <a:r>
              <a:rPr lang="en-US" sz="1600" b="1" dirty="0" smtClean="0">
                <a:sym typeface="Symbol" panose="05050102010706020507" pitchFamily="18" charset="2"/>
              </a:rPr>
              <a:t> </a:t>
            </a:r>
            <a:r>
              <a:rPr lang="en-US" sz="1600" b="1" dirty="0" smtClean="0"/>
              <a:t>Effect of Coulomb repulsion between particles </a:t>
            </a:r>
            <a:r>
              <a:rPr lang="en-US" sz="1600" dirty="0" smtClean="0"/>
              <a:t>(</a:t>
            </a:r>
            <a:r>
              <a:rPr lang="en-US" sz="1600" b="1" dirty="0" smtClean="0"/>
              <a:t>space charge</a:t>
            </a:r>
            <a:r>
              <a:rPr lang="en-US" sz="1600" dirty="0" smtClean="0"/>
              <a:t>).</a:t>
            </a:r>
          </a:p>
          <a:p>
            <a:pPr algn="just"/>
            <a:endParaRPr lang="en-US" sz="1600" dirty="0"/>
          </a:p>
          <a:p>
            <a:pPr algn="just"/>
            <a:r>
              <a:rPr lang="en-US" sz="1600" dirty="0" smtClean="0">
                <a:sym typeface="Symbol" panose="05050102010706020507" pitchFamily="18" charset="2"/>
              </a:rPr>
              <a:t> </a:t>
            </a:r>
            <a:r>
              <a:rPr lang="en-US" sz="1600" dirty="0" smtClean="0"/>
              <a:t>These effects cannot be neglected especially at </a:t>
            </a:r>
            <a:r>
              <a:rPr lang="en-US" sz="1600" b="1" dirty="0" smtClean="0"/>
              <a:t>low energy and at high current </a:t>
            </a:r>
            <a:r>
              <a:rPr lang="en-US" sz="1600" dirty="0" smtClean="0"/>
              <a:t>because the space charge forces </a:t>
            </a:r>
            <a:r>
              <a:rPr lang="en-US" sz="1600" b="1" dirty="0" smtClean="0"/>
              <a:t>scales as 1/</a:t>
            </a:r>
            <a:r>
              <a:rPr lang="en-US" sz="1600" b="1" dirty="0" smtClean="0">
                <a:sym typeface="Symbol"/>
              </a:rPr>
              <a:t></a:t>
            </a:r>
            <a:r>
              <a:rPr lang="en-US" sz="1600" b="1" baseline="30000" dirty="0" smtClean="0">
                <a:sym typeface="Symbol"/>
              </a:rPr>
              <a:t>2</a:t>
            </a:r>
            <a:r>
              <a:rPr lang="en-US" sz="1600" b="1" dirty="0" smtClean="0">
                <a:sym typeface="Symbol"/>
              </a:rPr>
              <a:t> and with the current I</a:t>
            </a:r>
            <a:r>
              <a:rPr lang="en-US" sz="1600" b="1" dirty="0" smtClean="0"/>
              <a:t>.</a:t>
            </a:r>
            <a:endParaRPr lang="en-US" sz="1600" b="1" dirty="0"/>
          </a:p>
        </p:txBody>
      </p:sp>
      <p:sp>
        <p:nvSpPr>
          <p:cNvPr id="5" name="Freccia a destra 4"/>
          <p:cNvSpPr/>
          <p:nvPr/>
        </p:nvSpPr>
        <p:spPr>
          <a:xfrm>
            <a:off x="3150376" y="2031057"/>
            <a:ext cx="521940" cy="57608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Connettore 2 7"/>
          <p:cNvCxnSpPr>
            <a:endCxn id="11" idx="4"/>
          </p:cNvCxnSpPr>
          <p:nvPr/>
        </p:nvCxnSpPr>
        <p:spPr>
          <a:xfrm>
            <a:off x="5697741" y="2760830"/>
            <a:ext cx="2739355" cy="1912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flipV="1">
            <a:off x="6480241" y="1992221"/>
            <a:ext cx="0" cy="78330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3862751" y="1450481"/>
            <a:ext cx="5097607" cy="307777"/>
          </a:xfrm>
          <a:prstGeom prst="rect">
            <a:avLst/>
          </a:prstGeom>
          <a:noFill/>
        </p:spPr>
        <p:txBody>
          <a:bodyPr wrap="square" rtlCol="0">
            <a:spAutoFit/>
          </a:bodyPr>
          <a:lstStyle/>
          <a:p>
            <a:pPr algn="just"/>
            <a:r>
              <a:rPr lang="en-US" sz="1400" dirty="0" smtClean="0"/>
              <a:t>EXAMPLE: Uniform and infinite cylinder of charge moving along z</a:t>
            </a:r>
            <a:endParaRPr lang="en-US" sz="1400" dirty="0"/>
          </a:p>
        </p:txBody>
      </p:sp>
      <p:sp>
        <p:nvSpPr>
          <p:cNvPr id="16" name="CasellaDiTesto 15"/>
          <p:cNvSpPr txBox="1"/>
          <p:nvPr/>
        </p:nvSpPr>
        <p:spPr>
          <a:xfrm>
            <a:off x="7942332" y="2791541"/>
            <a:ext cx="276038" cy="369332"/>
          </a:xfrm>
          <a:prstGeom prst="rect">
            <a:avLst/>
          </a:prstGeom>
          <a:noFill/>
        </p:spPr>
        <p:txBody>
          <a:bodyPr wrap="none" rtlCol="0">
            <a:spAutoFit/>
          </a:bodyPr>
          <a:lstStyle/>
          <a:p>
            <a:r>
              <a:rPr lang="en-US" dirty="0" smtClean="0"/>
              <a:t>z</a:t>
            </a:r>
            <a:endParaRPr lang="en-US" dirty="0"/>
          </a:p>
        </p:txBody>
      </p:sp>
      <p:sp>
        <p:nvSpPr>
          <p:cNvPr id="19" name="CasellaDiTesto 18"/>
          <p:cNvSpPr txBox="1"/>
          <p:nvPr/>
        </p:nvSpPr>
        <p:spPr>
          <a:xfrm>
            <a:off x="6526931" y="1842792"/>
            <a:ext cx="264816" cy="369332"/>
          </a:xfrm>
          <a:prstGeom prst="rect">
            <a:avLst/>
          </a:prstGeom>
          <a:noFill/>
        </p:spPr>
        <p:txBody>
          <a:bodyPr wrap="none" rtlCol="0">
            <a:spAutoFit/>
          </a:bodyPr>
          <a:lstStyle/>
          <a:p>
            <a:r>
              <a:rPr lang="en-US" dirty="0" smtClean="0"/>
              <a:t>r</a:t>
            </a:r>
            <a:endParaRPr lang="en-US" dirty="0"/>
          </a:p>
        </p:txBody>
      </p:sp>
      <p:sp>
        <p:nvSpPr>
          <p:cNvPr id="20" name="Freccia a destra 19"/>
          <p:cNvSpPr/>
          <p:nvPr/>
        </p:nvSpPr>
        <p:spPr>
          <a:xfrm>
            <a:off x="8535855" y="2671935"/>
            <a:ext cx="413740" cy="2160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 name="Connettore 2 24"/>
          <p:cNvCxnSpPr/>
          <p:nvPr/>
        </p:nvCxnSpPr>
        <p:spPr>
          <a:xfrm flipV="1">
            <a:off x="7317967" y="1727971"/>
            <a:ext cx="0" cy="62712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flipH="1">
            <a:off x="7033097" y="2372982"/>
            <a:ext cx="270510" cy="23131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7297576" y="1663440"/>
            <a:ext cx="349776" cy="369332"/>
          </a:xfrm>
          <a:prstGeom prst="rect">
            <a:avLst/>
          </a:prstGeom>
          <a:noFill/>
        </p:spPr>
        <p:txBody>
          <a:bodyPr wrap="none" rtlCol="0">
            <a:spAutoFit/>
          </a:bodyPr>
          <a:lstStyle/>
          <a:p>
            <a:r>
              <a:rPr lang="en-US" dirty="0" err="1" smtClean="0"/>
              <a:t>E</a:t>
            </a:r>
            <a:r>
              <a:rPr lang="en-US" baseline="-25000" dirty="0" err="1" smtClean="0"/>
              <a:t>r</a:t>
            </a:r>
            <a:endParaRPr lang="en-US" baseline="-25000" dirty="0"/>
          </a:p>
        </p:txBody>
      </p:sp>
      <p:sp>
        <p:nvSpPr>
          <p:cNvPr id="12" name="Connettore 11"/>
          <p:cNvSpPr/>
          <p:nvPr/>
        </p:nvSpPr>
        <p:spPr>
          <a:xfrm>
            <a:off x="7237656" y="2297298"/>
            <a:ext cx="134410" cy="136670"/>
          </a:xfrm>
          <a:prstGeom prst="flowChartConnector">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asellaDiTesto 32"/>
          <p:cNvSpPr txBox="1"/>
          <p:nvPr/>
        </p:nvSpPr>
        <p:spPr>
          <a:xfrm>
            <a:off x="6778502" y="2170427"/>
            <a:ext cx="389850" cy="369332"/>
          </a:xfrm>
          <a:prstGeom prst="rect">
            <a:avLst/>
          </a:prstGeom>
          <a:noFill/>
        </p:spPr>
        <p:txBody>
          <a:bodyPr wrap="none" rtlCol="0">
            <a:spAutoFit/>
          </a:bodyPr>
          <a:lstStyle/>
          <a:p>
            <a:r>
              <a:rPr lang="en-US" dirty="0" smtClean="0"/>
              <a:t>B</a:t>
            </a:r>
            <a:r>
              <a:rPr lang="en-US" baseline="-25000" dirty="0" smtClean="0">
                <a:sym typeface="Symbol"/>
              </a:rPr>
              <a:t></a:t>
            </a:r>
            <a:endParaRPr lang="en-US" baseline="-25000" dirty="0"/>
          </a:p>
        </p:txBody>
      </p:sp>
      <p:sp>
        <p:nvSpPr>
          <p:cNvPr id="34" name="Ovale 33"/>
          <p:cNvSpPr/>
          <p:nvPr/>
        </p:nvSpPr>
        <p:spPr>
          <a:xfrm>
            <a:off x="7168352" y="2372982"/>
            <a:ext cx="357736" cy="805207"/>
          </a:xfrm>
          <a:prstGeom prst="ellipse">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ttore 2 34"/>
          <p:cNvCxnSpPr/>
          <p:nvPr/>
        </p:nvCxnSpPr>
        <p:spPr>
          <a:xfrm flipH="1" flipV="1">
            <a:off x="7319002" y="2429343"/>
            <a:ext cx="8610" cy="357574"/>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7264207" y="2406771"/>
            <a:ext cx="341825" cy="369332"/>
          </a:xfrm>
          <a:prstGeom prst="rect">
            <a:avLst/>
          </a:prstGeom>
          <a:noFill/>
        </p:spPr>
        <p:txBody>
          <a:bodyPr wrap="none" rtlCol="0">
            <a:spAutoFit/>
          </a:bodyPr>
          <a:lstStyle/>
          <a:p>
            <a:r>
              <a:rPr lang="en-US" dirty="0" err="1" smtClean="0"/>
              <a:t>r</a:t>
            </a:r>
            <a:r>
              <a:rPr lang="en-US" baseline="-25000" dirty="0" err="1"/>
              <a:t>q</a:t>
            </a:r>
            <a:endParaRPr lang="en-US" baseline="-25000" dirty="0"/>
          </a:p>
        </p:txBody>
      </p:sp>
      <p:graphicFrame>
        <p:nvGraphicFramePr>
          <p:cNvPr id="40" name="Oggetto 39"/>
          <p:cNvGraphicFramePr>
            <a:graphicFrameLocks noChangeAspect="1"/>
          </p:cNvGraphicFramePr>
          <p:nvPr>
            <p:extLst>
              <p:ext uri="{D42A27DB-BD31-4B8C-83A1-F6EECF244321}">
                <p14:modId xmlns:p14="http://schemas.microsoft.com/office/powerpoint/2010/main" val="1391631053"/>
              </p:ext>
            </p:extLst>
          </p:nvPr>
        </p:nvGraphicFramePr>
        <p:xfrm>
          <a:off x="3925431" y="1805611"/>
          <a:ext cx="2137048" cy="626351"/>
        </p:xfrm>
        <a:graphic>
          <a:graphicData uri="http://schemas.openxmlformats.org/presentationml/2006/ole">
            <mc:AlternateContent xmlns:mc="http://schemas.openxmlformats.org/markup-compatibility/2006">
              <mc:Choice xmlns:v="urn:schemas-microsoft-com:vml" Requires="v">
                <p:oleObj spid="_x0000_s188911" name="Equazione" r:id="rId3" imgW="1473120" imgH="431640" progId="Equation.3">
                  <p:embed/>
                </p:oleObj>
              </mc:Choice>
              <mc:Fallback>
                <p:oleObj name="Equazione" r:id="rId3" imgW="1473120" imgH="431640" progId="Equation.3">
                  <p:embed/>
                  <p:pic>
                    <p:nvPicPr>
                      <p:cNvPr id="0" name="Oggetto 3"/>
                      <p:cNvPicPr>
                        <a:picLocks noChangeAspect="1" noChangeArrowheads="1"/>
                      </p:cNvPicPr>
                      <p:nvPr/>
                    </p:nvPicPr>
                    <p:blipFill>
                      <a:blip r:embed="rId4"/>
                      <a:srcRect/>
                      <a:stretch>
                        <a:fillRect/>
                      </a:stretch>
                    </p:blipFill>
                    <p:spPr bwMode="auto">
                      <a:xfrm>
                        <a:off x="3925431" y="1805611"/>
                        <a:ext cx="2137048" cy="626351"/>
                      </a:xfrm>
                      <a:prstGeom prst="rect">
                        <a:avLst/>
                      </a:prstGeom>
                      <a:noFill/>
                      <a:ln>
                        <a:noFill/>
                      </a:ln>
                      <a:extLst/>
                    </p:spPr>
                  </p:pic>
                </p:oleObj>
              </mc:Fallback>
            </mc:AlternateContent>
          </a:graphicData>
        </a:graphic>
      </p:graphicFrame>
      <p:cxnSp>
        <p:nvCxnSpPr>
          <p:cNvPr id="41" name="Connettore 2 40"/>
          <p:cNvCxnSpPr/>
          <p:nvPr/>
        </p:nvCxnSpPr>
        <p:spPr>
          <a:xfrm flipH="1" flipV="1">
            <a:off x="7704411" y="2458090"/>
            <a:ext cx="375941" cy="328827"/>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2" name="CasellaDiTesto 41"/>
          <p:cNvSpPr txBox="1"/>
          <p:nvPr/>
        </p:nvSpPr>
        <p:spPr>
          <a:xfrm>
            <a:off x="7932158" y="2303974"/>
            <a:ext cx="389850" cy="369332"/>
          </a:xfrm>
          <a:prstGeom prst="rect">
            <a:avLst/>
          </a:prstGeom>
          <a:noFill/>
        </p:spPr>
        <p:txBody>
          <a:bodyPr wrap="none" rtlCol="0">
            <a:spAutoFit/>
          </a:bodyPr>
          <a:lstStyle/>
          <a:p>
            <a:r>
              <a:rPr lang="en-US" dirty="0" err="1" smtClean="0"/>
              <a:t>R</a:t>
            </a:r>
            <a:r>
              <a:rPr lang="en-US" baseline="-25000" dirty="0" err="1" smtClean="0"/>
              <a:t>b</a:t>
            </a:r>
            <a:endParaRPr lang="en-US" baseline="-25000" dirty="0"/>
          </a:p>
        </p:txBody>
      </p:sp>
      <p:sp>
        <p:nvSpPr>
          <p:cNvPr id="47" name="CasellaDiTesto 46"/>
          <p:cNvSpPr txBox="1"/>
          <p:nvPr/>
        </p:nvSpPr>
        <p:spPr>
          <a:xfrm>
            <a:off x="8920024" y="2576164"/>
            <a:ext cx="242374" cy="369332"/>
          </a:xfrm>
          <a:prstGeom prst="rect">
            <a:avLst/>
          </a:prstGeom>
          <a:noFill/>
        </p:spPr>
        <p:txBody>
          <a:bodyPr wrap="none" rtlCol="0">
            <a:spAutoFit/>
          </a:bodyPr>
          <a:lstStyle/>
          <a:p>
            <a:r>
              <a:rPr lang="en-US" dirty="0" smtClean="0"/>
              <a:t>I</a:t>
            </a:r>
            <a:endParaRPr lang="en-US" dirty="0"/>
          </a:p>
        </p:txBody>
      </p:sp>
      <p:sp>
        <p:nvSpPr>
          <p:cNvPr id="4" name="CasellaDiTesto 3"/>
          <p:cNvSpPr txBox="1"/>
          <p:nvPr/>
        </p:nvSpPr>
        <p:spPr>
          <a:xfrm>
            <a:off x="3563860" y="2778098"/>
            <a:ext cx="2193812" cy="738664"/>
          </a:xfrm>
          <a:prstGeom prst="rect">
            <a:avLst/>
          </a:prstGeom>
          <a:noFill/>
        </p:spPr>
        <p:txBody>
          <a:bodyPr wrap="square" rtlCol="0">
            <a:spAutoFit/>
          </a:bodyPr>
          <a:lstStyle/>
          <a:p>
            <a:pPr algn="just"/>
            <a:r>
              <a:rPr lang="it-IT" sz="1400" dirty="0" smtClean="0"/>
              <a:t>In </a:t>
            </a:r>
            <a:r>
              <a:rPr lang="it-IT" sz="1400" dirty="0" err="1" smtClean="0"/>
              <a:t>this</a:t>
            </a:r>
            <a:r>
              <a:rPr lang="it-IT" sz="1400" dirty="0" smtClean="0"/>
              <a:t> </a:t>
            </a:r>
            <a:r>
              <a:rPr lang="it-IT" sz="1400" dirty="0" err="1" smtClean="0"/>
              <a:t>particular</a:t>
            </a:r>
            <a:r>
              <a:rPr lang="it-IT" sz="1400" dirty="0" smtClean="0"/>
              <a:t> case </a:t>
            </a:r>
            <a:r>
              <a:rPr lang="it-IT" sz="1400" dirty="0" err="1" smtClean="0"/>
              <a:t>it</a:t>
            </a:r>
            <a:r>
              <a:rPr lang="it-IT" sz="1400" dirty="0" smtClean="0"/>
              <a:t> </a:t>
            </a:r>
            <a:r>
              <a:rPr lang="it-IT" sz="1400" dirty="0" err="1" smtClean="0"/>
              <a:t>is</a:t>
            </a:r>
            <a:r>
              <a:rPr lang="it-IT" sz="1400" dirty="0" smtClean="0"/>
              <a:t> linear </a:t>
            </a:r>
            <a:r>
              <a:rPr lang="it-IT" sz="1400" dirty="0" err="1" smtClean="0"/>
              <a:t>but</a:t>
            </a:r>
            <a:r>
              <a:rPr lang="it-IT" sz="1400" dirty="0" smtClean="0"/>
              <a:t> in general </a:t>
            </a:r>
            <a:r>
              <a:rPr lang="it-IT" sz="1400" dirty="0" err="1" smtClean="0"/>
              <a:t>it</a:t>
            </a:r>
            <a:r>
              <a:rPr lang="it-IT" sz="1400" dirty="0" smtClean="0"/>
              <a:t> </a:t>
            </a:r>
            <a:r>
              <a:rPr lang="it-IT" sz="1400" dirty="0" err="1" smtClean="0"/>
              <a:t>is</a:t>
            </a:r>
            <a:r>
              <a:rPr lang="it-IT" sz="1400" dirty="0" smtClean="0"/>
              <a:t> a </a:t>
            </a:r>
            <a:r>
              <a:rPr lang="it-IT" sz="1400" b="1" dirty="0" smtClean="0"/>
              <a:t>non-linear force</a:t>
            </a:r>
            <a:endParaRPr lang="it-IT" sz="1400" b="1" dirty="0"/>
          </a:p>
        </p:txBody>
      </p:sp>
      <p:sp>
        <p:nvSpPr>
          <p:cNvPr id="6" name="Rettangolo 5"/>
          <p:cNvSpPr/>
          <p:nvPr/>
        </p:nvSpPr>
        <p:spPr>
          <a:xfrm>
            <a:off x="-31596" y="545401"/>
            <a:ext cx="9175595" cy="584775"/>
          </a:xfrm>
          <a:prstGeom prst="rect">
            <a:avLst/>
          </a:prstGeom>
        </p:spPr>
        <p:txBody>
          <a:bodyPr wrap="square">
            <a:spAutoFit/>
          </a:bodyPr>
          <a:lstStyle/>
          <a:p>
            <a:pPr algn="just"/>
            <a:r>
              <a:rPr lang="en-US" sz="1600" dirty="0"/>
              <a:t>Collective effects are </a:t>
            </a:r>
            <a:r>
              <a:rPr lang="en-US" sz="1600" b="1" dirty="0"/>
              <a:t>all effects related to the number of </a:t>
            </a:r>
            <a:r>
              <a:rPr lang="en-US" sz="1600" b="1" dirty="0" smtClean="0"/>
              <a:t>particles </a:t>
            </a:r>
            <a:r>
              <a:rPr lang="en-US" sz="1600" dirty="0" smtClean="0"/>
              <a:t>and they can play a crucial role in the longitudinal and transverse beam dynamics</a:t>
            </a:r>
            <a:endParaRPr lang="it-IT" sz="1600" dirty="0"/>
          </a:p>
        </p:txBody>
      </p:sp>
      <p:sp>
        <p:nvSpPr>
          <p:cNvPr id="7" name="CasellaDiTesto 6"/>
          <p:cNvSpPr txBox="1"/>
          <p:nvPr/>
        </p:nvSpPr>
        <p:spPr>
          <a:xfrm>
            <a:off x="3563860" y="1052670"/>
            <a:ext cx="1781321" cy="400110"/>
          </a:xfrm>
          <a:prstGeom prst="rect">
            <a:avLst/>
          </a:prstGeom>
          <a:solidFill>
            <a:srgbClr val="FFC000"/>
          </a:solidFill>
        </p:spPr>
        <p:txBody>
          <a:bodyPr wrap="none" rtlCol="0">
            <a:spAutoFit/>
          </a:bodyPr>
          <a:lstStyle/>
          <a:p>
            <a:r>
              <a:rPr lang="it-IT" sz="2000" b="1" i="1" dirty="0" smtClean="0"/>
              <a:t>SPACE CHARGE</a:t>
            </a:r>
            <a:endParaRPr lang="it-IT" sz="2000" b="1" i="1" dirty="0"/>
          </a:p>
        </p:txBody>
      </p:sp>
      <p:sp>
        <p:nvSpPr>
          <p:cNvPr id="43" name="CasellaDiTesto 42"/>
          <p:cNvSpPr txBox="1"/>
          <p:nvPr/>
        </p:nvSpPr>
        <p:spPr>
          <a:xfrm>
            <a:off x="3753297" y="3583556"/>
            <a:ext cx="1530355" cy="400110"/>
          </a:xfrm>
          <a:prstGeom prst="rect">
            <a:avLst/>
          </a:prstGeom>
          <a:solidFill>
            <a:srgbClr val="FFC000"/>
          </a:solidFill>
        </p:spPr>
        <p:txBody>
          <a:bodyPr wrap="none" rtlCol="0">
            <a:spAutoFit/>
          </a:bodyPr>
          <a:lstStyle/>
          <a:p>
            <a:r>
              <a:rPr lang="it-IT" sz="2000" b="1" i="1" dirty="0" smtClean="0"/>
              <a:t>WAKEFIELDS</a:t>
            </a:r>
            <a:endParaRPr lang="it-IT" sz="2000" b="1" i="1" dirty="0"/>
          </a:p>
        </p:txBody>
      </p:sp>
      <p:sp>
        <p:nvSpPr>
          <p:cNvPr id="9" name="Rettangolo 8"/>
          <p:cNvSpPr/>
          <p:nvPr/>
        </p:nvSpPr>
        <p:spPr>
          <a:xfrm>
            <a:off x="24575" y="4148337"/>
            <a:ext cx="3138130" cy="2677656"/>
          </a:xfrm>
          <a:prstGeom prst="rect">
            <a:avLst/>
          </a:prstGeom>
        </p:spPr>
        <p:txBody>
          <a:bodyPr wrap="square">
            <a:spAutoFit/>
          </a:bodyPr>
          <a:lstStyle/>
          <a:p>
            <a:pPr algn="just"/>
            <a:r>
              <a:rPr lang="en-US" sz="1400" dirty="0"/>
              <a:t>The other effects are due to the </a:t>
            </a:r>
            <a:r>
              <a:rPr lang="en-US" sz="1400" b="1" dirty="0" err="1"/>
              <a:t>wakefield</a:t>
            </a:r>
            <a:r>
              <a:rPr lang="en-US" sz="1400" dirty="0"/>
              <a:t>. The passage of bunches through accelerating structures excites electromagnetic </a:t>
            </a:r>
            <a:r>
              <a:rPr lang="en-US" sz="1400" b="1" dirty="0"/>
              <a:t>field</a:t>
            </a:r>
            <a:r>
              <a:rPr lang="en-US" sz="1400" dirty="0"/>
              <a:t>. This field can have longitudinal and transverse components and, interacting with subsequent bunches (long range </a:t>
            </a:r>
            <a:r>
              <a:rPr lang="en-US" sz="1400" dirty="0" err="1"/>
              <a:t>wakefield</a:t>
            </a:r>
            <a:r>
              <a:rPr lang="en-US" sz="1400" dirty="0"/>
              <a:t>), </a:t>
            </a:r>
            <a:r>
              <a:rPr lang="en-US" sz="1400" b="1" dirty="0"/>
              <a:t>can affect the longitudinal and the transverse beam dynamics</a:t>
            </a:r>
            <a:r>
              <a:rPr lang="en-US" sz="1400" dirty="0"/>
              <a:t>. In particular the </a:t>
            </a:r>
            <a:r>
              <a:rPr lang="en-GB" sz="1400" b="1" dirty="0"/>
              <a:t>transverse </a:t>
            </a:r>
            <a:r>
              <a:rPr lang="en-GB" sz="1400" b="1" dirty="0" err="1"/>
              <a:t>wakefields</a:t>
            </a:r>
            <a:r>
              <a:rPr lang="en-GB" sz="1400" dirty="0"/>
              <a:t>, can drive an instability along the train called </a:t>
            </a:r>
            <a:r>
              <a:rPr lang="en-GB" sz="1400" b="1" dirty="0" err="1"/>
              <a:t>multibunch</a:t>
            </a:r>
            <a:r>
              <a:rPr lang="en-GB" sz="1400" b="1" dirty="0"/>
              <a:t> beam break up </a:t>
            </a:r>
            <a:r>
              <a:rPr lang="en-GB" sz="1400" dirty="0"/>
              <a:t>(BBU)</a:t>
            </a:r>
            <a:r>
              <a:rPr lang="en-US" sz="1400" dirty="0"/>
              <a:t>. </a:t>
            </a:r>
          </a:p>
        </p:txBody>
      </p:sp>
      <p:grpSp>
        <p:nvGrpSpPr>
          <p:cNvPr id="44" name="Gruppo 43"/>
          <p:cNvGrpSpPr/>
          <p:nvPr/>
        </p:nvGrpSpPr>
        <p:grpSpPr>
          <a:xfrm>
            <a:off x="3860444" y="4103484"/>
            <a:ext cx="1391513" cy="936766"/>
            <a:chOff x="6953061" y="1822482"/>
            <a:chExt cx="1998807" cy="1265173"/>
          </a:xfrm>
        </p:grpSpPr>
        <p:cxnSp>
          <p:nvCxnSpPr>
            <p:cNvPr id="45" name="Connettore 2 44"/>
            <p:cNvCxnSpPr/>
            <p:nvPr/>
          </p:nvCxnSpPr>
          <p:spPr>
            <a:xfrm>
              <a:off x="7092336" y="2708904"/>
              <a:ext cx="171022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46" name="Ovale 45"/>
            <p:cNvSpPr/>
            <p:nvPr/>
          </p:nvSpPr>
          <p:spPr>
            <a:xfrm>
              <a:off x="8532528" y="2650427"/>
              <a:ext cx="90012" cy="900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Figura a mano libera 50"/>
            <p:cNvSpPr/>
            <p:nvPr/>
          </p:nvSpPr>
          <p:spPr>
            <a:xfrm>
              <a:off x="6953061" y="2280220"/>
              <a:ext cx="1575303" cy="807435"/>
            </a:xfrm>
            <a:custGeom>
              <a:avLst/>
              <a:gdLst>
                <a:gd name="connsiteX0" fmla="*/ 1575303 w 1575303"/>
                <a:gd name="connsiteY0" fmla="*/ 426766 h 807435"/>
                <a:gd name="connsiteX1" fmla="*/ 1367074 w 1575303"/>
                <a:gd name="connsiteY1" fmla="*/ 10307 h 807435"/>
                <a:gd name="connsiteX2" fmla="*/ 1249379 w 1575303"/>
                <a:gd name="connsiteY2" fmla="*/ 807012 h 807435"/>
                <a:gd name="connsiteX3" fmla="*/ 995882 w 1575303"/>
                <a:gd name="connsiteY3" fmla="*/ 128002 h 807435"/>
                <a:gd name="connsiteX4" fmla="*/ 823866 w 1575303"/>
                <a:gd name="connsiteY4" fmla="*/ 625942 h 807435"/>
                <a:gd name="connsiteX5" fmla="*/ 624689 w 1575303"/>
                <a:gd name="connsiteY5" fmla="*/ 272857 h 807435"/>
                <a:gd name="connsiteX6" fmla="*/ 479834 w 1575303"/>
                <a:gd name="connsiteY6" fmla="*/ 517301 h 807435"/>
                <a:gd name="connsiteX7" fmla="*/ 280658 w 1575303"/>
                <a:gd name="connsiteY7" fmla="*/ 345285 h 807435"/>
                <a:gd name="connsiteX8" fmla="*/ 99589 w 1575303"/>
                <a:gd name="connsiteY8" fmla="*/ 490140 h 807435"/>
                <a:gd name="connsiteX9" fmla="*/ 0 w 1575303"/>
                <a:gd name="connsiteY9" fmla="*/ 435820 h 8074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303" h="807435">
                  <a:moveTo>
                    <a:pt x="1575303" y="426766"/>
                  </a:moveTo>
                  <a:cubicBezTo>
                    <a:pt x="1498349" y="186849"/>
                    <a:pt x="1421395" y="-53067"/>
                    <a:pt x="1367074" y="10307"/>
                  </a:cubicBezTo>
                  <a:cubicBezTo>
                    <a:pt x="1312753" y="73681"/>
                    <a:pt x="1311244" y="787396"/>
                    <a:pt x="1249379" y="807012"/>
                  </a:cubicBezTo>
                  <a:cubicBezTo>
                    <a:pt x="1187514" y="826628"/>
                    <a:pt x="1066801" y="158180"/>
                    <a:pt x="995882" y="128002"/>
                  </a:cubicBezTo>
                  <a:cubicBezTo>
                    <a:pt x="924963" y="97824"/>
                    <a:pt x="885731" y="601800"/>
                    <a:pt x="823866" y="625942"/>
                  </a:cubicBezTo>
                  <a:cubicBezTo>
                    <a:pt x="762000" y="650085"/>
                    <a:pt x="682028" y="290964"/>
                    <a:pt x="624689" y="272857"/>
                  </a:cubicBezTo>
                  <a:cubicBezTo>
                    <a:pt x="567350" y="254750"/>
                    <a:pt x="537172" y="505230"/>
                    <a:pt x="479834" y="517301"/>
                  </a:cubicBezTo>
                  <a:cubicBezTo>
                    <a:pt x="422495" y="529372"/>
                    <a:pt x="344032" y="349812"/>
                    <a:pt x="280658" y="345285"/>
                  </a:cubicBezTo>
                  <a:cubicBezTo>
                    <a:pt x="217284" y="340758"/>
                    <a:pt x="146365" y="475051"/>
                    <a:pt x="99589" y="490140"/>
                  </a:cubicBezTo>
                  <a:cubicBezTo>
                    <a:pt x="52813" y="505229"/>
                    <a:pt x="26406" y="470524"/>
                    <a:pt x="0" y="435820"/>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3" name="Connettore 2 52"/>
            <p:cNvCxnSpPr/>
            <p:nvPr/>
          </p:nvCxnSpPr>
          <p:spPr>
            <a:xfrm flipV="1">
              <a:off x="7940360" y="2007148"/>
              <a:ext cx="0" cy="7017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57" name="Ovale 56"/>
            <p:cNvSpPr/>
            <p:nvPr/>
          </p:nvSpPr>
          <p:spPr>
            <a:xfrm>
              <a:off x="7373671" y="2663898"/>
              <a:ext cx="90012" cy="90012"/>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asellaDiTesto 57"/>
            <p:cNvSpPr txBox="1"/>
            <p:nvPr/>
          </p:nvSpPr>
          <p:spPr>
            <a:xfrm>
              <a:off x="8675830" y="2663898"/>
              <a:ext cx="276038" cy="369332"/>
            </a:xfrm>
            <a:prstGeom prst="rect">
              <a:avLst/>
            </a:prstGeom>
            <a:noFill/>
          </p:spPr>
          <p:txBody>
            <a:bodyPr wrap="none" rtlCol="0">
              <a:spAutoFit/>
            </a:bodyPr>
            <a:lstStyle/>
            <a:p>
              <a:r>
                <a:rPr lang="en-US" dirty="0" smtClean="0"/>
                <a:t>z</a:t>
              </a:r>
              <a:endParaRPr lang="en-US" dirty="0"/>
            </a:p>
          </p:txBody>
        </p:sp>
        <p:sp>
          <p:nvSpPr>
            <p:cNvPr id="62" name="CasellaDiTesto 61"/>
            <p:cNvSpPr txBox="1"/>
            <p:nvPr/>
          </p:nvSpPr>
          <p:spPr>
            <a:xfrm>
              <a:off x="7952277" y="1822482"/>
              <a:ext cx="425116" cy="369332"/>
            </a:xfrm>
            <a:prstGeom prst="rect">
              <a:avLst/>
            </a:prstGeom>
            <a:noFill/>
          </p:spPr>
          <p:txBody>
            <a:bodyPr wrap="none" rtlCol="0">
              <a:spAutoFit/>
            </a:bodyPr>
            <a:lstStyle/>
            <a:p>
              <a:r>
                <a:rPr lang="en-US" dirty="0" err="1" smtClean="0"/>
                <a:t>w</a:t>
              </a:r>
              <a:r>
                <a:rPr lang="en-US" baseline="-25000" dirty="0" err="1"/>
                <a:t>T</a:t>
              </a:r>
              <a:endParaRPr lang="en-US" baseline="-25000" dirty="0"/>
            </a:p>
          </p:txBody>
        </p:sp>
      </p:grpSp>
      <p:pic>
        <p:nvPicPr>
          <p:cNvPr id="6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67648" y="5080045"/>
            <a:ext cx="2408703" cy="16941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 name="Rettangolo 64"/>
          <p:cNvSpPr/>
          <p:nvPr/>
        </p:nvSpPr>
        <p:spPr>
          <a:xfrm>
            <a:off x="6085104" y="4082643"/>
            <a:ext cx="2881968" cy="954107"/>
          </a:xfrm>
          <a:prstGeom prst="rect">
            <a:avLst/>
          </a:prstGeom>
        </p:spPr>
        <p:txBody>
          <a:bodyPr wrap="square">
            <a:spAutoFit/>
          </a:bodyPr>
          <a:lstStyle/>
          <a:p>
            <a:pPr algn="just"/>
            <a:r>
              <a:rPr lang="en-US" sz="1400" dirty="0" smtClean="0"/>
              <a:t>Several approaches </a:t>
            </a:r>
            <a:r>
              <a:rPr lang="en-US" sz="1400" dirty="0"/>
              <a:t>are </a:t>
            </a:r>
            <a:r>
              <a:rPr lang="en-US" sz="1400" dirty="0" smtClean="0"/>
              <a:t>used to absorb these field from the structures like </a:t>
            </a:r>
            <a:r>
              <a:rPr lang="en-US" sz="1400" b="1" dirty="0" smtClean="0"/>
              <a:t>loops</a:t>
            </a:r>
            <a:r>
              <a:rPr lang="en-US" sz="1400" dirty="0" smtClean="0"/>
              <a:t> couplers, w</a:t>
            </a:r>
            <a:r>
              <a:rPr lang="en-US" sz="1400" b="1" dirty="0" smtClean="0"/>
              <a:t>aveguides</a:t>
            </a:r>
            <a:r>
              <a:rPr lang="en-US" sz="1400" dirty="0" smtClean="0"/>
              <a:t>, Beam </a:t>
            </a:r>
            <a:r>
              <a:rPr lang="en-US" sz="1400" dirty="0"/>
              <a:t>pipe </a:t>
            </a:r>
            <a:r>
              <a:rPr lang="en-US" sz="1400" b="1" dirty="0" smtClean="0"/>
              <a:t>absorbers</a:t>
            </a:r>
            <a:endParaRPr lang="en-US" sz="1400" dirty="0"/>
          </a:p>
        </p:txBody>
      </p:sp>
      <p:pic>
        <p:nvPicPr>
          <p:cNvPr id="67"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32608" y="5487165"/>
            <a:ext cx="1718278" cy="1107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9" name="Picture 2" descr="C:\Users\David\Desktop\ELI\DAMPED_STRUCTURES\foto\Img_4011_red.jp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9146" r="3291" b="2099"/>
          <a:stretch/>
        </p:blipFill>
        <p:spPr bwMode="auto">
          <a:xfrm>
            <a:off x="7780653" y="5386025"/>
            <a:ext cx="1251618" cy="1185034"/>
          </a:xfrm>
          <a:prstGeom prst="rect">
            <a:avLst/>
          </a:prstGeom>
          <a:noFill/>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25782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4"/>
                                        </p:tgtEl>
                                        <p:attrNameLst>
                                          <p:attrName>style.visibility</p:attrName>
                                        </p:attrNameLst>
                                      </p:cBhvr>
                                      <p:to>
                                        <p:strVal val="visible"/>
                                      </p:to>
                                    </p:set>
                                    <p:animEffect transition="in" filter="fade">
                                      <p:cBhvr>
                                        <p:cTn id="22" dur="500"/>
                                        <p:tgtEl>
                                          <p:spTgt spid="1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500"/>
                                        <p:tgtEl>
                                          <p:spTgt spid="1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fade">
                                      <p:cBhvr>
                                        <p:cTn id="28" dur="500"/>
                                        <p:tgtEl>
                                          <p:spTgt spid="1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par>
                                <p:cTn id="32" presetID="10" presetClass="entr" presetSubtype="0" fill="hold"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nodeType="withEffect">
                                  <p:stCondLst>
                                    <p:cond delay="0"/>
                                  </p:stCondLst>
                                  <p:childTnLst>
                                    <p:set>
                                      <p:cBhvr>
                                        <p:cTn id="36" dur="1" fill="hold">
                                          <p:stCondLst>
                                            <p:cond delay="0"/>
                                          </p:stCondLst>
                                        </p:cTn>
                                        <p:tgtEl>
                                          <p:spTgt spid="29"/>
                                        </p:tgtEl>
                                        <p:attrNameLst>
                                          <p:attrName>style.visibility</p:attrName>
                                        </p:attrNameLst>
                                      </p:cBhvr>
                                      <p:to>
                                        <p:strVal val="visible"/>
                                      </p:to>
                                    </p:set>
                                    <p:animEffect transition="in" filter="fade">
                                      <p:cBhvr>
                                        <p:cTn id="37" dur="500"/>
                                        <p:tgtEl>
                                          <p:spTgt spid="29"/>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500"/>
                                        <p:tgtEl>
                                          <p:spTgt spid="1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500"/>
                                        <p:tgtEl>
                                          <p:spTgt spid="3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4"/>
                                        </p:tgtEl>
                                        <p:attrNameLst>
                                          <p:attrName>style.visibility</p:attrName>
                                        </p:attrNameLst>
                                      </p:cBhvr>
                                      <p:to>
                                        <p:strVal val="visible"/>
                                      </p:to>
                                    </p:set>
                                    <p:animEffect transition="in" filter="fade">
                                      <p:cBhvr>
                                        <p:cTn id="49" dur="500"/>
                                        <p:tgtEl>
                                          <p:spTgt spid="34"/>
                                        </p:tgtEl>
                                      </p:cBhvr>
                                    </p:animEffect>
                                  </p:childTnLst>
                                </p:cTn>
                              </p:par>
                              <p:par>
                                <p:cTn id="50" presetID="10" presetClass="entr" presetSubtype="0" fill="hold" nodeType="withEffect">
                                  <p:stCondLst>
                                    <p:cond delay="0"/>
                                  </p:stCondLst>
                                  <p:childTnLst>
                                    <p:set>
                                      <p:cBhvr>
                                        <p:cTn id="51" dur="1" fill="hold">
                                          <p:stCondLst>
                                            <p:cond delay="0"/>
                                          </p:stCondLst>
                                        </p:cTn>
                                        <p:tgtEl>
                                          <p:spTgt spid="35"/>
                                        </p:tgtEl>
                                        <p:attrNameLst>
                                          <p:attrName>style.visibility</p:attrName>
                                        </p:attrNameLst>
                                      </p:cBhvr>
                                      <p:to>
                                        <p:strVal val="visible"/>
                                      </p:to>
                                    </p:set>
                                    <p:animEffect transition="in" filter="fade">
                                      <p:cBhvr>
                                        <p:cTn id="52" dur="500"/>
                                        <p:tgtEl>
                                          <p:spTgt spid="3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9"/>
                                        </p:tgtEl>
                                        <p:attrNameLst>
                                          <p:attrName>style.visibility</p:attrName>
                                        </p:attrNameLst>
                                      </p:cBhvr>
                                      <p:to>
                                        <p:strVal val="visible"/>
                                      </p:to>
                                    </p:set>
                                    <p:animEffect transition="in" filter="fade">
                                      <p:cBhvr>
                                        <p:cTn id="55" dur="500"/>
                                        <p:tgtEl>
                                          <p:spTgt spid="39"/>
                                        </p:tgtEl>
                                      </p:cBhvr>
                                    </p:animEffect>
                                  </p:childTnLst>
                                </p:cTn>
                              </p:par>
                              <p:par>
                                <p:cTn id="56" presetID="10" presetClass="entr" presetSubtype="0" fill="hold" nodeType="with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par>
                                <p:cTn id="59" presetID="10" presetClass="entr" presetSubtype="0" fill="hold" nodeType="withEffect">
                                  <p:stCondLst>
                                    <p:cond delay="0"/>
                                  </p:stCondLst>
                                  <p:childTnLst>
                                    <p:set>
                                      <p:cBhvr>
                                        <p:cTn id="60" dur="1" fill="hold">
                                          <p:stCondLst>
                                            <p:cond delay="0"/>
                                          </p:stCondLst>
                                        </p:cTn>
                                        <p:tgtEl>
                                          <p:spTgt spid="41"/>
                                        </p:tgtEl>
                                        <p:attrNameLst>
                                          <p:attrName>style.visibility</p:attrName>
                                        </p:attrNameLst>
                                      </p:cBhvr>
                                      <p:to>
                                        <p:strVal val="visible"/>
                                      </p:to>
                                    </p:set>
                                    <p:animEffect transition="in" filter="fade">
                                      <p:cBhvr>
                                        <p:cTn id="61" dur="500"/>
                                        <p:tgtEl>
                                          <p:spTgt spid="4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500"/>
                                        <p:tgtEl>
                                          <p:spTgt spid="4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47"/>
                                        </p:tgtEl>
                                        <p:attrNameLst>
                                          <p:attrName>style.visibility</p:attrName>
                                        </p:attrNameLst>
                                      </p:cBhvr>
                                      <p:to>
                                        <p:strVal val="visible"/>
                                      </p:to>
                                    </p:set>
                                    <p:animEffect transition="in" filter="fade">
                                      <p:cBhvr>
                                        <p:cTn id="67" dur="500"/>
                                        <p:tgtEl>
                                          <p:spTgt spid="4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
                                        </p:tgtEl>
                                        <p:attrNameLst>
                                          <p:attrName>style.visibility</p:attrName>
                                        </p:attrNameLst>
                                      </p:cBhvr>
                                      <p:to>
                                        <p:strVal val="visible"/>
                                      </p:to>
                                    </p:set>
                                    <p:animEffect transition="in" filter="fade">
                                      <p:cBhvr>
                                        <p:cTn id="70" dur="500"/>
                                        <p:tgtEl>
                                          <p:spTgt spid="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7"/>
                                        </p:tgtEl>
                                        <p:attrNameLst>
                                          <p:attrName>style.visibility</p:attrName>
                                        </p:attrNameLst>
                                      </p:cBhvr>
                                      <p:to>
                                        <p:strVal val="visible"/>
                                      </p:to>
                                    </p:set>
                                    <p:animEffect transition="in" filter="fade">
                                      <p:cBhvr>
                                        <p:cTn id="73" dur="500"/>
                                        <p:tgtEl>
                                          <p:spTgt spid="7"/>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43"/>
                                        </p:tgtEl>
                                        <p:attrNameLst>
                                          <p:attrName>style.visibility</p:attrName>
                                        </p:attrNameLst>
                                      </p:cBhvr>
                                      <p:to>
                                        <p:strVal val="visible"/>
                                      </p:to>
                                    </p:set>
                                    <p:animEffect transition="in" filter="fade">
                                      <p:cBhvr>
                                        <p:cTn id="78" dur="500"/>
                                        <p:tgtEl>
                                          <p:spTgt spid="43"/>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9"/>
                                        </p:tgtEl>
                                        <p:attrNameLst>
                                          <p:attrName>style.visibility</p:attrName>
                                        </p:attrNameLst>
                                      </p:cBhvr>
                                      <p:to>
                                        <p:strVal val="visible"/>
                                      </p:to>
                                    </p:set>
                                    <p:animEffect transition="in" filter="fade">
                                      <p:cBhvr>
                                        <p:cTn id="81" dur="500"/>
                                        <p:tgtEl>
                                          <p:spTgt spid="9"/>
                                        </p:tgtEl>
                                      </p:cBhvr>
                                    </p:animEffect>
                                  </p:childTnLst>
                                </p:cTn>
                              </p:par>
                              <p:par>
                                <p:cTn id="82" presetID="10" presetClass="entr" presetSubtype="0" fill="hold"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transition="in" filter="fade">
                                      <p:cBhvr>
                                        <p:cTn id="84" dur="500"/>
                                        <p:tgtEl>
                                          <p:spTgt spid="44"/>
                                        </p:tgtEl>
                                      </p:cBhvr>
                                    </p:animEffect>
                                  </p:childTnLst>
                                </p:cTn>
                              </p:par>
                              <p:par>
                                <p:cTn id="85" presetID="10" presetClass="entr" presetSubtype="0" fill="hold" nodeType="withEffect">
                                  <p:stCondLst>
                                    <p:cond delay="0"/>
                                  </p:stCondLst>
                                  <p:childTnLst>
                                    <p:set>
                                      <p:cBhvr>
                                        <p:cTn id="86" dur="1" fill="hold">
                                          <p:stCondLst>
                                            <p:cond delay="0"/>
                                          </p:stCondLst>
                                        </p:cTn>
                                        <p:tgtEl>
                                          <p:spTgt spid="64"/>
                                        </p:tgtEl>
                                        <p:attrNameLst>
                                          <p:attrName>style.visibility</p:attrName>
                                        </p:attrNameLst>
                                      </p:cBhvr>
                                      <p:to>
                                        <p:strVal val="visible"/>
                                      </p:to>
                                    </p:set>
                                    <p:animEffect transition="in" filter="fade">
                                      <p:cBhvr>
                                        <p:cTn id="87" dur="500"/>
                                        <p:tgtEl>
                                          <p:spTgt spid="64"/>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65"/>
                                        </p:tgtEl>
                                        <p:attrNameLst>
                                          <p:attrName>style.visibility</p:attrName>
                                        </p:attrNameLst>
                                      </p:cBhvr>
                                      <p:to>
                                        <p:strVal val="visible"/>
                                      </p:to>
                                    </p:set>
                                    <p:animEffect transition="in" filter="fade">
                                      <p:cBhvr>
                                        <p:cTn id="90" dur="500"/>
                                        <p:tgtEl>
                                          <p:spTgt spid="65"/>
                                        </p:tgtEl>
                                      </p:cBhvr>
                                    </p:animEffect>
                                  </p:childTnLst>
                                </p:cTn>
                              </p:par>
                              <p:par>
                                <p:cTn id="91" presetID="10" presetClass="entr" presetSubtype="0" fill="hold" nodeType="withEffect">
                                  <p:stCondLst>
                                    <p:cond delay="0"/>
                                  </p:stCondLst>
                                  <p:childTnLst>
                                    <p:set>
                                      <p:cBhvr>
                                        <p:cTn id="92" dur="1" fill="hold">
                                          <p:stCondLst>
                                            <p:cond delay="0"/>
                                          </p:stCondLst>
                                        </p:cTn>
                                        <p:tgtEl>
                                          <p:spTgt spid="67"/>
                                        </p:tgtEl>
                                        <p:attrNameLst>
                                          <p:attrName>style.visibility</p:attrName>
                                        </p:attrNameLst>
                                      </p:cBhvr>
                                      <p:to>
                                        <p:strVal val="visible"/>
                                      </p:to>
                                    </p:set>
                                    <p:animEffect transition="in" filter="fade">
                                      <p:cBhvr>
                                        <p:cTn id="93" dur="500"/>
                                        <p:tgtEl>
                                          <p:spTgt spid="67"/>
                                        </p:tgtEl>
                                      </p:cBhvr>
                                    </p:animEffect>
                                  </p:childTnLst>
                                </p:cTn>
                              </p:par>
                              <p:par>
                                <p:cTn id="94" presetID="10" presetClass="entr" presetSubtype="0" fill="hold" nodeType="withEffect">
                                  <p:stCondLst>
                                    <p:cond delay="0"/>
                                  </p:stCondLst>
                                  <p:childTnLst>
                                    <p:set>
                                      <p:cBhvr>
                                        <p:cTn id="95" dur="1" fill="hold">
                                          <p:stCondLst>
                                            <p:cond delay="0"/>
                                          </p:stCondLst>
                                        </p:cTn>
                                        <p:tgtEl>
                                          <p:spTgt spid="69"/>
                                        </p:tgtEl>
                                        <p:attrNameLst>
                                          <p:attrName>style.visibility</p:attrName>
                                        </p:attrNameLst>
                                      </p:cBhvr>
                                      <p:to>
                                        <p:strVal val="visible"/>
                                      </p:to>
                                    </p:set>
                                    <p:animEffect transition="in" filter="fade">
                                      <p:cBhvr>
                                        <p:cTn id="9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p:bldP spid="5" grpId="0" animBg="1"/>
      <p:bldP spid="14" grpId="0"/>
      <p:bldP spid="16" grpId="0"/>
      <p:bldP spid="19" grpId="0"/>
      <p:bldP spid="20" grpId="0" animBg="1"/>
      <p:bldP spid="32" grpId="0"/>
      <p:bldP spid="12" grpId="0" animBg="1"/>
      <p:bldP spid="33" grpId="0"/>
      <p:bldP spid="34" grpId="0" animBg="1"/>
      <p:bldP spid="39" grpId="0"/>
      <p:bldP spid="42" grpId="0"/>
      <p:bldP spid="47" grpId="0"/>
      <p:bldP spid="4" grpId="0"/>
      <p:bldP spid="7" grpId="0" animBg="1"/>
      <p:bldP spid="43" grpId="0" animBg="1"/>
      <p:bldP spid="9" grpId="0"/>
      <p:bldP spid="6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ttangolo 12"/>
          <p:cNvSpPr/>
          <p:nvPr/>
        </p:nvSpPr>
        <p:spPr>
          <a:xfrm>
            <a:off x="4942353" y="2717614"/>
            <a:ext cx="4032560" cy="51355"/>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asellaDiTesto 2"/>
          <p:cNvSpPr txBox="1"/>
          <p:nvPr/>
        </p:nvSpPr>
        <p:spPr>
          <a:xfrm>
            <a:off x="70402" y="-7314"/>
            <a:ext cx="9073598" cy="1077218"/>
          </a:xfrm>
          <a:prstGeom prst="rect">
            <a:avLst/>
          </a:prstGeom>
          <a:noFill/>
        </p:spPr>
        <p:txBody>
          <a:bodyPr wrap="square" rtlCol="0">
            <a:spAutoFit/>
          </a:bodyPr>
          <a:lstStyle/>
          <a:p>
            <a:pPr algn="ctr"/>
            <a:r>
              <a:rPr lang="en-US" sz="3200" b="1" dirty="0" smtClean="0"/>
              <a:t>MAGNETIC FOCUSING AND CONTROL OF THE TRANSVERSE DYNAMICS</a:t>
            </a:r>
            <a:endParaRPr lang="en-US" sz="3200" b="1" dirty="0"/>
          </a:p>
        </p:txBody>
      </p:sp>
      <p:sp>
        <p:nvSpPr>
          <p:cNvPr id="2" name="Rettangolo 1"/>
          <p:cNvSpPr/>
          <p:nvPr/>
        </p:nvSpPr>
        <p:spPr>
          <a:xfrm>
            <a:off x="5942" y="1065311"/>
            <a:ext cx="3917968" cy="954107"/>
          </a:xfrm>
          <a:prstGeom prst="rect">
            <a:avLst/>
          </a:prstGeom>
        </p:spPr>
        <p:txBody>
          <a:bodyPr wrap="square">
            <a:spAutoFit/>
          </a:bodyPr>
          <a:lstStyle/>
          <a:p>
            <a:pPr algn="just"/>
            <a:r>
              <a:rPr lang="en-US" sz="1400" dirty="0" smtClean="0">
                <a:sym typeface="Symbol"/>
              </a:rPr>
              <a:t></a:t>
            </a:r>
            <a:r>
              <a:rPr lang="en-US" sz="1400" b="1" dirty="0" smtClean="0"/>
              <a:t>Defocusing RF forces, space charge </a:t>
            </a:r>
            <a:r>
              <a:rPr lang="en-US" sz="1400" dirty="0" smtClean="0"/>
              <a:t>or the natural divergence (emittance) of the beam need </a:t>
            </a:r>
            <a:r>
              <a:rPr lang="en-US" sz="1400" dirty="0"/>
              <a:t>to be </a:t>
            </a:r>
            <a:r>
              <a:rPr lang="en-US" sz="1400" b="1" dirty="0"/>
              <a:t>compensated</a:t>
            </a:r>
            <a:r>
              <a:rPr lang="en-US" sz="1400" dirty="0"/>
              <a:t> </a:t>
            </a:r>
            <a:r>
              <a:rPr lang="en-US" sz="1400" dirty="0" smtClean="0"/>
              <a:t> and controlled by </a:t>
            </a:r>
            <a:r>
              <a:rPr lang="en-US" sz="1400" b="1" dirty="0"/>
              <a:t>focusing </a:t>
            </a:r>
            <a:r>
              <a:rPr lang="en-US" sz="1400" b="1" dirty="0" smtClean="0"/>
              <a:t>forces</a:t>
            </a:r>
            <a:r>
              <a:rPr lang="en-US" sz="1400" dirty="0" smtClean="0"/>
              <a:t>.</a:t>
            </a:r>
          </a:p>
        </p:txBody>
      </p:sp>
      <p:pic>
        <p:nvPicPr>
          <p:cNvPr id="18637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r="3306"/>
          <a:stretch/>
        </p:blipFill>
        <p:spPr bwMode="auto">
          <a:xfrm>
            <a:off x="4788030" y="3933070"/>
            <a:ext cx="4313916" cy="1304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Immagine 5"/>
          <p:cNvPicPr>
            <a:picLocks noChangeAspect="1"/>
          </p:cNvPicPr>
          <p:nvPr/>
        </p:nvPicPr>
        <p:blipFill rotWithShape="1">
          <a:blip r:embed="rId3">
            <a:extLst>
              <a:ext uri="{28A0092B-C50C-407E-A947-70E740481C1C}">
                <a14:useLocalDpi xmlns:a14="http://schemas.microsoft.com/office/drawing/2010/main" val="0"/>
              </a:ext>
            </a:extLst>
          </a:blip>
          <a:srcRect t="20523" b="24025"/>
          <a:stretch/>
        </p:blipFill>
        <p:spPr>
          <a:xfrm>
            <a:off x="4122184" y="5370046"/>
            <a:ext cx="2360437" cy="1308913"/>
          </a:xfrm>
          <a:prstGeom prst="rect">
            <a:avLst/>
          </a:prstGeom>
        </p:spPr>
      </p:pic>
      <p:sp>
        <p:nvSpPr>
          <p:cNvPr id="4" name="Rettangolo 3"/>
          <p:cNvSpPr/>
          <p:nvPr/>
        </p:nvSpPr>
        <p:spPr>
          <a:xfrm>
            <a:off x="4818030" y="1150219"/>
            <a:ext cx="2952410" cy="954107"/>
          </a:xfrm>
          <a:prstGeom prst="rect">
            <a:avLst/>
          </a:prstGeom>
        </p:spPr>
        <p:txBody>
          <a:bodyPr wrap="square">
            <a:spAutoFit/>
          </a:bodyPr>
          <a:lstStyle/>
          <a:p>
            <a:pPr algn="just"/>
            <a:r>
              <a:rPr lang="en-US" sz="1400" dirty="0" smtClean="0"/>
              <a:t>This </a:t>
            </a:r>
            <a:r>
              <a:rPr lang="en-US" sz="1400" dirty="0"/>
              <a:t>is provided by </a:t>
            </a:r>
            <a:r>
              <a:rPr lang="en-US" sz="1400" b="1" dirty="0"/>
              <a:t>quadrupoles </a:t>
            </a:r>
            <a:r>
              <a:rPr lang="en-US" sz="1400" dirty="0"/>
              <a:t>along the beam line</a:t>
            </a:r>
            <a:r>
              <a:rPr lang="en-US" sz="1400" dirty="0" smtClean="0"/>
              <a:t>.</a:t>
            </a:r>
          </a:p>
          <a:p>
            <a:pPr algn="just"/>
            <a:r>
              <a:rPr lang="en-US" sz="1400" dirty="0" smtClean="0"/>
              <a:t>At low energies also </a:t>
            </a:r>
            <a:r>
              <a:rPr lang="en-US" sz="1400" b="1" dirty="0" smtClean="0"/>
              <a:t>solenoids</a:t>
            </a:r>
            <a:r>
              <a:rPr lang="en-US" sz="1400" dirty="0" smtClean="0"/>
              <a:t> can be used</a:t>
            </a:r>
            <a:endParaRPr lang="en-US" sz="1400" dirty="0"/>
          </a:p>
        </p:txBody>
      </p:sp>
      <p:pic>
        <p:nvPicPr>
          <p:cNvPr id="8" name="Picture 82" descr="QP réalist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844429" y="1013544"/>
            <a:ext cx="1164516" cy="1111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ttangolo 4"/>
          <p:cNvSpPr/>
          <p:nvPr/>
        </p:nvSpPr>
        <p:spPr>
          <a:xfrm>
            <a:off x="-35883" y="4304948"/>
            <a:ext cx="3980353" cy="523220"/>
          </a:xfrm>
          <a:prstGeom prst="rect">
            <a:avLst/>
          </a:prstGeom>
        </p:spPr>
        <p:txBody>
          <a:bodyPr wrap="square">
            <a:spAutoFit/>
          </a:bodyPr>
          <a:lstStyle/>
          <a:p>
            <a:pPr algn="just"/>
            <a:r>
              <a:rPr lang="en-US" sz="1400" dirty="0" smtClean="0">
                <a:sym typeface="Symbol"/>
              </a:rPr>
              <a:t>In a </a:t>
            </a:r>
            <a:r>
              <a:rPr lang="en-US" sz="1400" dirty="0" err="1" smtClean="0"/>
              <a:t>linac</a:t>
            </a:r>
            <a:r>
              <a:rPr lang="en-US" sz="1400" dirty="0" smtClean="0"/>
              <a:t> one </a:t>
            </a:r>
            <a:r>
              <a:rPr lang="en-US" sz="1400" b="1" dirty="0" smtClean="0"/>
              <a:t>alternates </a:t>
            </a:r>
            <a:r>
              <a:rPr lang="en-US" sz="1400" b="1" dirty="0"/>
              <a:t>accelerating </a:t>
            </a:r>
            <a:r>
              <a:rPr lang="en-US" sz="1400" b="1" dirty="0" smtClean="0"/>
              <a:t>structures </a:t>
            </a:r>
            <a:r>
              <a:rPr lang="en-US" sz="1400" b="1" dirty="0"/>
              <a:t>with focusing sections</a:t>
            </a:r>
            <a:r>
              <a:rPr lang="en-US" sz="1400" dirty="0"/>
              <a:t>. </a:t>
            </a:r>
          </a:p>
        </p:txBody>
      </p:sp>
      <p:sp>
        <p:nvSpPr>
          <p:cNvPr id="7" name="Freccia a destra 6"/>
          <p:cNvSpPr/>
          <p:nvPr/>
        </p:nvSpPr>
        <p:spPr>
          <a:xfrm>
            <a:off x="4141457" y="1247653"/>
            <a:ext cx="576080"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ttangolo 9"/>
          <p:cNvSpPr/>
          <p:nvPr/>
        </p:nvSpPr>
        <p:spPr>
          <a:xfrm>
            <a:off x="-14033" y="2546812"/>
            <a:ext cx="4009953" cy="954107"/>
          </a:xfrm>
          <a:prstGeom prst="rect">
            <a:avLst/>
          </a:prstGeom>
        </p:spPr>
        <p:txBody>
          <a:bodyPr wrap="square">
            <a:spAutoFit/>
          </a:bodyPr>
          <a:lstStyle/>
          <a:p>
            <a:pPr algn="just"/>
            <a:r>
              <a:rPr lang="en-US" sz="1400" dirty="0" smtClean="0">
                <a:sym typeface="Symbol"/>
              </a:rPr>
              <a:t></a:t>
            </a:r>
            <a:r>
              <a:rPr lang="en-US" sz="1400" dirty="0" smtClean="0"/>
              <a:t>Quadrupoles are </a:t>
            </a:r>
            <a:r>
              <a:rPr lang="en-US" sz="1400" dirty="0"/>
              <a:t>focusing in one plane and defocusing on the other. </a:t>
            </a:r>
            <a:r>
              <a:rPr lang="en-US" sz="1400" dirty="0" smtClean="0"/>
              <a:t>A </a:t>
            </a:r>
            <a:r>
              <a:rPr lang="en-US" sz="1400" dirty="0"/>
              <a:t>global focalization is provides by </a:t>
            </a:r>
            <a:r>
              <a:rPr lang="en-US" sz="1400" b="1" dirty="0"/>
              <a:t>alternating quadrupoles </a:t>
            </a:r>
            <a:r>
              <a:rPr lang="en-US" sz="1400" dirty="0"/>
              <a:t>with opposite </a:t>
            </a:r>
            <a:r>
              <a:rPr lang="en-US" sz="1400" dirty="0" smtClean="0"/>
              <a:t>signs</a:t>
            </a:r>
            <a:endParaRPr lang="en-US" sz="1400" dirty="0"/>
          </a:p>
        </p:txBody>
      </p:sp>
      <p:sp>
        <p:nvSpPr>
          <p:cNvPr id="12" name="Rettangolo 11"/>
          <p:cNvSpPr/>
          <p:nvPr/>
        </p:nvSpPr>
        <p:spPr>
          <a:xfrm>
            <a:off x="5302403" y="2470139"/>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t>
            </a:r>
            <a:endParaRPr lang="en-US" dirty="0"/>
          </a:p>
        </p:txBody>
      </p:sp>
      <p:sp>
        <p:nvSpPr>
          <p:cNvPr id="16" name="Rettangolo 15"/>
          <p:cNvSpPr/>
          <p:nvPr/>
        </p:nvSpPr>
        <p:spPr>
          <a:xfrm>
            <a:off x="5950493" y="2474699"/>
            <a:ext cx="313364" cy="50407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US" dirty="0"/>
          </a:p>
        </p:txBody>
      </p:sp>
      <p:sp>
        <p:nvSpPr>
          <p:cNvPr id="17" name="Rettangolo 16"/>
          <p:cNvSpPr/>
          <p:nvPr/>
        </p:nvSpPr>
        <p:spPr>
          <a:xfrm>
            <a:off x="6703647" y="2474699"/>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t>
            </a:r>
            <a:endParaRPr lang="en-US" dirty="0"/>
          </a:p>
        </p:txBody>
      </p:sp>
      <p:sp>
        <p:nvSpPr>
          <p:cNvPr id="18" name="Rettangolo 17"/>
          <p:cNvSpPr/>
          <p:nvPr/>
        </p:nvSpPr>
        <p:spPr>
          <a:xfrm>
            <a:off x="7403355" y="2470139"/>
            <a:ext cx="313364" cy="50407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a:t>
            </a:r>
            <a:endParaRPr lang="en-US" dirty="0"/>
          </a:p>
        </p:txBody>
      </p:sp>
      <p:sp>
        <p:nvSpPr>
          <p:cNvPr id="19" name="Rettangolo 18"/>
          <p:cNvSpPr/>
          <p:nvPr/>
        </p:nvSpPr>
        <p:spPr>
          <a:xfrm>
            <a:off x="8112310" y="2465579"/>
            <a:ext cx="313364" cy="5040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t>
            </a:r>
            <a:endParaRPr lang="en-US" dirty="0"/>
          </a:p>
        </p:txBody>
      </p:sp>
      <p:sp>
        <p:nvSpPr>
          <p:cNvPr id="21" name="Freccia a destra 20"/>
          <p:cNvSpPr/>
          <p:nvPr/>
        </p:nvSpPr>
        <p:spPr>
          <a:xfrm>
            <a:off x="4141457" y="2579227"/>
            <a:ext cx="576080"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ccia a destra 21"/>
          <p:cNvSpPr/>
          <p:nvPr/>
        </p:nvSpPr>
        <p:spPr>
          <a:xfrm>
            <a:off x="4132210" y="4395756"/>
            <a:ext cx="576080" cy="3416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Arco 8"/>
          <p:cNvSpPr/>
          <p:nvPr/>
        </p:nvSpPr>
        <p:spPr>
          <a:xfrm>
            <a:off x="5347205" y="3116720"/>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nvGrpSpPr>
          <p:cNvPr id="15" name="Gruppo 14"/>
          <p:cNvGrpSpPr/>
          <p:nvPr/>
        </p:nvGrpSpPr>
        <p:grpSpPr>
          <a:xfrm>
            <a:off x="5847889" y="3113393"/>
            <a:ext cx="537124" cy="738425"/>
            <a:chOff x="5684290" y="2871903"/>
            <a:chExt cx="537124" cy="738425"/>
          </a:xfrm>
        </p:grpSpPr>
        <p:sp>
          <p:nvSpPr>
            <p:cNvPr id="23" name="Arco 22"/>
            <p:cNvSpPr/>
            <p:nvPr/>
          </p:nvSpPr>
          <p:spPr>
            <a:xfrm>
              <a:off x="5684290" y="2871903"/>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24" name="Arco 23"/>
            <p:cNvSpPr/>
            <p:nvPr/>
          </p:nvSpPr>
          <p:spPr>
            <a:xfrm flipH="1">
              <a:off x="5997654" y="2875230"/>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14" name="Connettore diritto 13"/>
            <p:cNvCxnSpPr>
              <a:stCxn id="23" idx="0"/>
              <a:endCxn id="24" idx="0"/>
            </p:cNvCxnSpPr>
            <p:nvPr/>
          </p:nvCxnSpPr>
          <p:spPr>
            <a:xfrm>
              <a:off x="5796170" y="2871903"/>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a:off x="5796170" y="3607001"/>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27" name="Arco 26"/>
          <p:cNvSpPr/>
          <p:nvPr/>
        </p:nvSpPr>
        <p:spPr>
          <a:xfrm>
            <a:off x="6748449" y="3121013"/>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nvGrpSpPr>
          <p:cNvPr id="28" name="Gruppo 27"/>
          <p:cNvGrpSpPr/>
          <p:nvPr/>
        </p:nvGrpSpPr>
        <p:grpSpPr>
          <a:xfrm>
            <a:off x="7291475" y="3110066"/>
            <a:ext cx="537124" cy="738425"/>
            <a:chOff x="5684290" y="2871903"/>
            <a:chExt cx="537124" cy="738425"/>
          </a:xfrm>
        </p:grpSpPr>
        <p:sp>
          <p:nvSpPr>
            <p:cNvPr id="29" name="Arco 28"/>
            <p:cNvSpPr/>
            <p:nvPr/>
          </p:nvSpPr>
          <p:spPr>
            <a:xfrm>
              <a:off x="5684290" y="2871903"/>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30" name="Arco 29"/>
            <p:cNvSpPr/>
            <p:nvPr/>
          </p:nvSpPr>
          <p:spPr>
            <a:xfrm flipH="1">
              <a:off x="5997654" y="2875230"/>
              <a:ext cx="223760" cy="735098"/>
            </a:xfrm>
            <a:prstGeom prst="arc">
              <a:avLst>
                <a:gd name="adj1" fmla="val 16200000"/>
                <a:gd name="adj2" fmla="val 5415470"/>
              </a:avLst>
            </a:prstGeom>
            <a:ln w="28575">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31" name="Connettore diritto 30"/>
            <p:cNvCxnSpPr>
              <a:stCxn id="29" idx="0"/>
              <a:endCxn id="30" idx="0"/>
            </p:cNvCxnSpPr>
            <p:nvPr/>
          </p:nvCxnSpPr>
          <p:spPr>
            <a:xfrm>
              <a:off x="5796170" y="2871903"/>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2" name="Connettore diritto 31"/>
            <p:cNvCxnSpPr/>
            <p:nvPr/>
          </p:nvCxnSpPr>
          <p:spPr>
            <a:xfrm>
              <a:off x="5796170" y="3607001"/>
              <a:ext cx="313364" cy="3327"/>
            </a:xfrm>
            <a:prstGeom prst="line">
              <a:avLst/>
            </a:prstGeom>
            <a:ln w="28575">
              <a:solidFill>
                <a:srgbClr val="FFC000"/>
              </a:solidFill>
            </a:ln>
          </p:spPr>
          <p:style>
            <a:lnRef idx="1">
              <a:schemeClr val="accent1"/>
            </a:lnRef>
            <a:fillRef idx="0">
              <a:schemeClr val="accent1"/>
            </a:fillRef>
            <a:effectRef idx="0">
              <a:schemeClr val="accent1"/>
            </a:effectRef>
            <a:fontRef idx="minor">
              <a:schemeClr val="tx1"/>
            </a:fontRef>
          </p:style>
        </p:cxnSp>
      </p:grpSp>
      <p:sp>
        <p:nvSpPr>
          <p:cNvPr id="33" name="Arco 32"/>
          <p:cNvSpPr/>
          <p:nvPr/>
        </p:nvSpPr>
        <p:spPr>
          <a:xfrm>
            <a:off x="8157112" y="3121013"/>
            <a:ext cx="223760" cy="735098"/>
          </a:xfrm>
          <a:prstGeom prst="arc">
            <a:avLst>
              <a:gd name="adj1" fmla="val 16200000"/>
              <a:gd name="adj2" fmla="val 16183369"/>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26" name="Connettore 2 25"/>
          <p:cNvCxnSpPr/>
          <p:nvPr/>
        </p:nvCxnSpPr>
        <p:spPr>
          <a:xfrm>
            <a:off x="4942353" y="3477615"/>
            <a:ext cx="396055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8834196" y="3268650"/>
            <a:ext cx="274434" cy="369332"/>
          </a:xfrm>
          <a:prstGeom prst="rect">
            <a:avLst/>
          </a:prstGeom>
          <a:noFill/>
        </p:spPr>
        <p:txBody>
          <a:bodyPr wrap="none" rtlCol="0">
            <a:spAutoFit/>
          </a:bodyPr>
          <a:lstStyle/>
          <a:p>
            <a:r>
              <a:rPr lang="it-IT" dirty="0" smtClean="0"/>
              <a:t>s</a:t>
            </a:r>
            <a:endParaRPr lang="it-IT" dirty="0"/>
          </a:p>
        </p:txBody>
      </p:sp>
      <p:cxnSp>
        <p:nvCxnSpPr>
          <p:cNvPr id="37" name="Connettore 2 36"/>
          <p:cNvCxnSpPr/>
          <p:nvPr/>
        </p:nvCxnSpPr>
        <p:spPr>
          <a:xfrm flipV="1">
            <a:off x="4942353" y="2996497"/>
            <a:ext cx="0" cy="4811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6" name="CasellaDiTesto 35"/>
          <p:cNvSpPr txBox="1"/>
          <p:nvPr/>
        </p:nvSpPr>
        <p:spPr>
          <a:xfrm>
            <a:off x="4687521" y="2883642"/>
            <a:ext cx="284052" cy="369332"/>
          </a:xfrm>
          <a:prstGeom prst="rect">
            <a:avLst/>
          </a:prstGeom>
          <a:noFill/>
        </p:spPr>
        <p:txBody>
          <a:bodyPr wrap="none" rtlCol="0">
            <a:spAutoFit/>
          </a:bodyPr>
          <a:lstStyle/>
          <a:p>
            <a:r>
              <a:rPr lang="it-IT" dirty="0" smtClean="0"/>
              <a:t>x</a:t>
            </a:r>
            <a:endParaRPr lang="it-IT" dirty="0"/>
          </a:p>
        </p:txBody>
      </p:sp>
      <p:sp>
        <p:nvSpPr>
          <p:cNvPr id="39" name="Figura a mano libera 38"/>
          <p:cNvSpPr/>
          <p:nvPr/>
        </p:nvSpPr>
        <p:spPr>
          <a:xfrm>
            <a:off x="5122563" y="3199577"/>
            <a:ext cx="3646170" cy="129540"/>
          </a:xfrm>
          <a:custGeom>
            <a:avLst/>
            <a:gdLst>
              <a:gd name="connsiteX0" fmla="*/ 0 w 3646170"/>
              <a:gd name="connsiteY0" fmla="*/ 76200 h 129540"/>
              <a:gd name="connsiteX1" fmla="*/ 331470 w 3646170"/>
              <a:gd name="connsiteY1" fmla="*/ 3810 h 129540"/>
              <a:gd name="connsiteX2" fmla="*/ 998220 w 3646170"/>
              <a:gd name="connsiteY2" fmla="*/ 121920 h 129540"/>
              <a:gd name="connsiteX3" fmla="*/ 1737360 w 3646170"/>
              <a:gd name="connsiteY3" fmla="*/ 0 h 129540"/>
              <a:gd name="connsiteX4" fmla="*/ 2446020 w 3646170"/>
              <a:gd name="connsiteY4" fmla="*/ 121920 h 129540"/>
              <a:gd name="connsiteX5" fmla="*/ 3143250 w 3646170"/>
              <a:gd name="connsiteY5" fmla="*/ 3810 h 129540"/>
              <a:gd name="connsiteX6" fmla="*/ 3646170 w 3646170"/>
              <a:gd name="connsiteY6" fmla="*/ 129540 h 129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46170" h="129540">
                <a:moveTo>
                  <a:pt x="0" y="76200"/>
                </a:moveTo>
                <a:cubicBezTo>
                  <a:pt x="82550" y="36195"/>
                  <a:pt x="165100" y="-3810"/>
                  <a:pt x="331470" y="3810"/>
                </a:cubicBezTo>
                <a:cubicBezTo>
                  <a:pt x="497840" y="11430"/>
                  <a:pt x="763905" y="122555"/>
                  <a:pt x="998220" y="121920"/>
                </a:cubicBezTo>
                <a:cubicBezTo>
                  <a:pt x="1232535" y="121285"/>
                  <a:pt x="1496060" y="0"/>
                  <a:pt x="1737360" y="0"/>
                </a:cubicBezTo>
                <a:cubicBezTo>
                  <a:pt x="1978660" y="0"/>
                  <a:pt x="2211705" y="121285"/>
                  <a:pt x="2446020" y="121920"/>
                </a:cubicBezTo>
                <a:cubicBezTo>
                  <a:pt x="2680335" y="122555"/>
                  <a:pt x="2943225" y="2540"/>
                  <a:pt x="3143250" y="3810"/>
                </a:cubicBezTo>
                <a:cubicBezTo>
                  <a:pt x="3343275" y="5080"/>
                  <a:pt x="3494722" y="67310"/>
                  <a:pt x="3646170" y="129540"/>
                </a:cubicBezTo>
              </a:path>
            </a:pathLst>
          </a:custGeom>
          <a:noFill/>
          <a:ln>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3" name="Rettangolo 42"/>
          <p:cNvSpPr/>
          <p:nvPr/>
        </p:nvSpPr>
        <p:spPr>
          <a:xfrm>
            <a:off x="-2023" y="5229250"/>
            <a:ext cx="3980353" cy="954107"/>
          </a:xfrm>
          <a:prstGeom prst="rect">
            <a:avLst/>
          </a:prstGeom>
        </p:spPr>
        <p:txBody>
          <a:bodyPr wrap="square">
            <a:spAutoFit/>
          </a:bodyPr>
          <a:lstStyle/>
          <a:p>
            <a:pPr algn="just"/>
            <a:r>
              <a:rPr lang="en-US" sz="1400" dirty="0" smtClean="0">
                <a:sym typeface="Symbol"/>
              </a:rPr>
              <a:t>The type of magnetic configuration and magnets type/distance depend on the type of particles/energies/beam parameters we want to achieve.</a:t>
            </a:r>
            <a:endParaRPr lang="en-US" sz="1400" dirty="0"/>
          </a:p>
        </p:txBody>
      </p:sp>
      <p:pic>
        <p:nvPicPr>
          <p:cNvPr id="49" name="Picture 4"/>
          <p:cNvPicPr>
            <a:picLocks noChangeAspect="1" noChangeArrowheads="1"/>
          </p:cNvPicPr>
          <p:nvPr/>
        </p:nvPicPr>
        <p:blipFill>
          <a:blip r:embed="rId5">
            <a:extLst>
              <a:ext uri="{28A0092B-C50C-407E-A947-70E740481C1C}">
                <a14:useLocalDpi xmlns:a14="http://schemas.microsoft.com/office/drawing/2010/main" val="0"/>
              </a:ext>
            </a:extLst>
          </a:blip>
          <a:srcRect t="8495" r="26993" b="38225"/>
          <a:stretch>
            <a:fillRect/>
          </a:stretch>
        </p:blipFill>
        <p:spPr bwMode="auto">
          <a:xfrm>
            <a:off x="6626475" y="5297577"/>
            <a:ext cx="2338295" cy="1355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218764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fade">
                                      <p:cBhvr>
                                        <p:cTn id="35" dur="500"/>
                                        <p:tgtEl>
                                          <p:spTgt spid="1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500"/>
                                        <p:tgtEl>
                                          <p:spTgt spid="9"/>
                                        </p:tgtEl>
                                      </p:cBhvr>
                                    </p:animEffect>
                                  </p:childTnLst>
                                </p:cTn>
                              </p:par>
                              <p:par>
                                <p:cTn id="45" presetID="10" presetClass="entr" presetSubtype="0" fill="hold"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7"/>
                                        </p:tgtEl>
                                        <p:attrNameLst>
                                          <p:attrName>style.visibility</p:attrName>
                                        </p:attrNameLst>
                                      </p:cBhvr>
                                      <p:to>
                                        <p:strVal val="visible"/>
                                      </p:to>
                                    </p:set>
                                    <p:animEffect transition="in" filter="fade">
                                      <p:cBhvr>
                                        <p:cTn id="50" dur="500"/>
                                        <p:tgtEl>
                                          <p:spTgt spid="27"/>
                                        </p:tgtEl>
                                      </p:cBhvr>
                                    </p:animEffect>
                                  </p:childTnLst>
                                </p:cTn>
                              </p:par>
                              <p:par>
                                <p:cTn id="51" presetID="10" presetClass="entr" presetSubtype="0"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fade">
                                      <p:cBhvr>
                                        <p:cTn id="53" dur="500"/>
                                        <p:tgtEl>
                                          <p:spTgt spid="2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Effect transition="in" filter="fade">
                                      <p:cBhvr>
                                        <p:cTn id="56" dur="500"/>
                                        <p:tgtEl>
                                          <p:spTgt spid="33"/>
                                        </p:tgtEl>
                                      </p:cBhvr>
                                    </p:animEffect>
                                  </p:childTnLst>
                                </p:cTn>
                              </p:par>
                              <p:par>
                                <p:cTn id="57" presetID="10" presetClass="entr" presetSubtype="0" fill="hold" nodeType="withEffect">
                                  <p:stCondLst>
                                    <p:cond delay="0"/>
                                  </p:stCondLst>
                                  <p:childTnLst>
                                    <p:set>
                                      <p:cBhvr>
                                        <p:cTn id="58" dur="1" fill="hold">
                                          <p:stCondLst>
                                            <p:cond delay="0"/>
                                          </p:stCondLst>
                                        </p:cTn>
                                        <p:tgtEl>
                                          <p:spTgt spid="26"/>
                                        </p:tgtEl>
                                        <p:attrNameLst>
                                          <p:attrName>style.visibility</p:attrName>
                                        </p:attrNameLst>
                                      </p:cBhvr>
                                      <p:to>
                                        <p:strVal val="visible"/>
                                      </p:to>
                                    </p:set>
                                    <p:animEffect transition="in" filter="fade">
                                      <p:cBhvr>
                                        <p:cTn id="59" dur="500"/>
                                        <p:tgtEl>
                                          <p:spTgt spid="2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4"/>
                                        </p:tgtEl>
                                        <p:attrNameLst>
                                          <p:attrName>style.visibility</p:attrName>
                                        </p:attrNameLst>
                                      </p:cBhvr>
                                      <p:to>
                                        <p:strVal val="visible"/>
                                      </p:to>
                                    </p:set>
                                    <p:animEffect transition="in" filter="fade">
                                      <p:cBhvr>
                                        <p:cTn id="62" dur="500"/>
                                        <p:tgtEl>
                                          <p:spTgt spid="34"/>
                                        </p:tgtEl>
                                      </p:cBhvr>
                                    </p:animEffect>
                                  </p:childTnLst>
                                </p:cTn>
                              </p:par>
                              <p:par>
                                <p:cTn id="63" presetID="10" presetClass="entr" presetSubtype="0"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6"/>
                                        </p:tgtEl>
                                        <p:attrNameLst>
                                          <p:attrName>style.visibility</p:attrName>
                                        </p:attrNameLst>
                                      </p:cBhvr>
                                      <p:to>
                                        <p:strVal val="visible"/>
                                      </p:to>
                                    </p:set>
                                    <p:animEffect transition="in" filter="fade">
                                      <p:cBhvr>
                                        <p:cTn id="68" dur="500"/>
                                        <p:tgtEl>
                                          <p:spTgt spid="3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Effect transition="in" filter="fade">
                                      <p:cBhvr>
                                        <p:cTn id="71" dur="500"/>
                                        <p:tgtEl>
                                          <p:spTgt spid="3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5"/>
                                        </p:tgtEl>
                                        <p:attrNameLst>
                                          <p:attrName>style.visibility</p:attrName>
                                        </p:attrNameLst>
                                      </p:cBhvr>
                                      <p:to>
                                        <p:strVal val="visible"/>
                                      </p:to>
                                    </p:set>
                                    <p:animEffect transition="in" filter="fade">
                                      <p:cBhvr>
                                        <p:cTn id="76" dur="500"/>
                                        <p:tgtEl>
                                          <p:spTgt spid="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00"/>
                                        <p:tgtEl>
                                          <p:spTgt spid="43"/>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186370"/>
                                        </p:tgtEl>
                                        <p:attrNameLst>
                                          <p:attrName>style.visibility</p:attrName>
                                        </p:attrNameLst>
                                      </p:cBhvr>
                                      <p:to>
                                        <p:strVal val="visible"/>
                                      </p:to>
                                    </p:set>
                                    <p:animEffect transition="in" filter="fade">
                                      <p:cBhvr>
                                        <p:cTn id="84" dur="500"/>
                                        <p:tgtEl>
                                          <p:spTgt spid="186370"/>
                                        </p:tgtEl>
                                      </p:cBhvr>
                                    </p:animEffect>
                                  </p:childTnLst>
                                </p:cTn>
                              </p:par>
                              <p:par>
                                <p:cTn id="85" presetID="10" presetClass="entr" presetSubtype="0" fill="hold" nodeType="withEffect">
                                  <p:stCondLst>
                                    <p:cond delay="0"/>
                                  </p:stCondLst>
                                  <p:childTnLst>
                                    <p:set>
                                      <p:cBhvr>
                                        <p:cTn id="86" dur="1" fill="hold">
                                          <p:stCondLst>
                                            <p:cond delay="0"/>
                                          </p:stCondLst>
                                        </p:cTn>
                                        <p:tgtEl>
                                          <p:spTgt spid="6"/>
                                        </p:tgtEl>
                                        <p:attrNameLst>
                                          <p:attrName>style.visibility</p:attrName>
                                        </p:attrNameLst>
                                      </p:cBhvr>
                                      <p:to>
                                        <p:strVal val="visible"/>
                                      </p:to>
                                    </p:set>
                                    <p:animEffect transition="in" filter="fade">
                                      <p:cBhvr>
                                        <p:cTn id="87" dur="500"/>
                                        <p:tgtEl>
                                          <p:spTgt spid="6"/>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fade">
                                      <p:cBhvr>
                                        <p:cTn id="90" dur="500"/>
                                        <p:tgtEl>
                                          <p:spTgt spid="22"/>
                                        </p:tgtEl>
                                      </p:cBhvr>
                                    </p:animEffect>
                                  </p:childTnLst>
                                </p:cTn>
                              </p:par>
                              <p:par>
                                <p:cTn id="91" presetID="10" presetClass="entr" presetSubtype="0" fill="hold" nodeType="withEffect">
                                  <p:stCondLst>
                                    <p:cond delay="0"/>
                                  </p:stCondLst>
                                  <p:childTnLst>
                                    <p:set>
                                      <p:cBhvr>
                                        <p:cTn id="92" dur="1" fill="hold">
                                          <p:stCondLst>
                                            <p:cond delay="0"/>
                                          </p:stCondLst>
                                        </p:cTn>
                                        <p:tgtEl>
                                          <p:spTgt spid="49"/>
                                        </p:tgtEl>
                                        <p:attrNameLst>
                                          <p:attrName>style.visibility</p:attrName>
                                        </p:attrNameLst>
                                      </p:cBhvr>
                                      <p:to>
                                        <p:strVal val="visible"/>
                                      </p:to>
                                    </p:set>
                                    <p:animEffect transition="in" filter="fade">
                                      <p:cBhvr>
                                        <p:cTn id="93"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4" grpId="0"/>
      <p:bldP spid="5" grpId="0"/>
      <p:bldP spid="7" grpId="0" animBg="1"/>
      <p:bldP spid="10" grpId="0"/>
      <p:bldP spid="12" grpId="0" animBg="1"/>
      <p:bldP spid="16" grpId="0" animBg="1"/>
      <p:bldP spid="17" grpId="0" animBg="1"/>
      <p:bldP spid="18" grpId="0" animBg="1"/>
      <p:bldP spid="19" grpId="0" animBg="1"/>
      <p:bldP spid="21" grpId="0" animBg="1"/>
      <p:bldP spid="22" grpId="0" animBg="1"/>
      <p:bldP spid="9" grpId="0" animBg="1"/>
      <p:bldP spid="27" grpId="0" animBg="1"/>
      <p:bldP spid="33" grpId="0" animBg="1"/>
      <p:bldP spid="34" grpId="0"/>
      <p:bldP spid="36" grpId="0"/>
      <p:bldP spid="39" grpId="0" animBg="1"/>
      <p:bldP spid="4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962" name="Picture 10"/>
          <p:cNvPicPr>
            <a:picLocks noChangeAspect="1" noChangeArrowheads="1"/>
          </p:cNvPicPr>
          <p:nvPr/>
        </p:nvPicPr>
        <p:blipFill rotWithShape="1">
          <a:blip r:embed="rId4">
            <a:extLst>
              <a:ext uri="{28A0092B-C50C-407E-A947-70E740481C1C}">
                <a14:useLocalDpi xmlns:a14="http://schemas.microsoft.com/office/drawing/2010/main" val="0"/>
              </a:ext>
            </a:extLst>
          </a:blip>
          <a:srcRect l="7396" t="2702" r="3660"/>
          <a:stretch/>
        </p:blipFill>
        <p:spPr bwMode="auto">
          <a:xfrm>
            <a:off x="35370" y="1116284"/>
            <a:ext cx="3463925" cy="5256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3963" name="Text Box 11"/>
          <p:cNvSpPr txBox="1">
            <a:spLocks noChangeArrowheads="1"/>
          </p:cNvSpPr>
          <p:nvPr/>
        </p:nvSpPr>
        <p:spPr bwMode="auto">
          <a:xfrm>
            <a:off x="32727" y="584775"/>
            <a:ext cx="489043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en-US" altLang="ja-JP" sz="1600" dirty="0" smtClean="0"/>
              <a:t>Due to the </a:t>
            </a:r>
            <a:r>
              <a:rPr lang="en-US" altLang="ja-JP" sz="1600" b="1" dirty="0" smtClean="0"/>
              <a:t>alternating </a:t>
            </a:r>
            <a:r>
              <a:rPr lang="en-US" altLang="ja-JP" sz="1600" b="1" dirty="0" err="1" smtClean="0"/>
              <a:t>quadrupole</a:t>
            </a:r>
            <a:r>
              <a:rPr lang="en-US" altLang="ja-JP" sz="1600" b="1" dirty="0" smtClean="0"/>
              <a:t> focusing system</a:t>
            </a:r>
            <a:r>
              <a:rPr lang="en-US" altLang="ja-JP" sz="1600" dirty="0" smtClean="0"/>
              <a:t> each particle perform transverse oscillations along the LINAC.</a:t>
            </a:r>
            <a:endParaRPr lang="en-US" sz="1600" dirty="0"/>
          </a:p>
        </p:txBody>
      </p:sp>
      <p:sp>
        <p:nvSpPr>
          <p:cNvPr id="253971" name="Text Box 19"/>
          <p:cNvSpPr txBox="1">
            <a:spLocks noChangeArrowheads="1"/>
          </p:cNvSpPr>
          <p:nvPr/>
        </p:nvSpPr>
        <p:spPr bwMode="auto">
          <a:xfrm>
            <a:off x="5325626" y="592016"/>
            <a:ext cx="3738118" cy="830997"/>
          </a:xfrm>
          <a:prstGeom prst="rect">
            <a:avLst/>
          </a:prstGeom>
          <a:noFill/>
          <a:ln w="38100">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just"/>
            <a:r>
              <a:rPr lang="it-IT" sz="1600" dirty="0" smtClean="0"/>
              <a:t>The </a:t>
            </a:r>
            <a:r>
              <a:rPr lang="it-IT" sz="1600" b="1" dirty="0" err="1" smtClean="0"/>
              <a:t>equation</a:t>
            </a:r>
            <a:r>
              <a:rPr lang="it-IT" sz="1600" b="1" dirty="0" smtClean="0"/>
              <a:t> of </a:t>
            </a:r>
            <a:r>
              <a:rPr lang="it-IT" sz="1600" b="1" dirty="0" err="1" smtClean="0"/>
              <a:t>motion</a:t>
            </a:r>
            <a:r>
              <a:rPr lang="it-IT" sz="1600" b="1" dirty="0" smtClean="0"/>
              <a:t> in the </a:t>
            </a:r>
            <a:r>
              <a:rPr lang="it-IT" sz="1600" b="1" dirty="0" err="1" smtClean="0"/>
              <a:t>transverse</a:t>
            </a:r>
            <a:r>
              <a:rPr lang="it-IT" sz="1600" b="1" dirty="0" smtClean="0"/>
              <a:t> </a:t>
            </a:r>
            <a:r>
              <a:rPr lang="it-IT" sz="1600" b="1" dirty="0" err="1" smtClean="0"/>
              <a:t>plane</a:t>
            </a:r>
            <a:r>
              <a:rPr lang="it-IT" sz="1600" b="1" dirty="0" smtClean="0"/>
              <a:t> </a:t>
            </a:r>
            <a:r>
              <a:rPr lang="it-IT" sz="1600" dirty="0" err="1" smtClean="0"/>
              <a:t>is</a:t>
            </a:r>
            <a:r>
              <a:rPr lang="it-IT" sz="1600" dirty="0" smtClean="0"/>
              <a:t> of the </a:t>
            </a:r>
            <a:r>
              <a:rPr lang="it-IT" sz="1600" dirty="0" err="1" smtClean="0"/>
              <a:t>type</a:t>
            </a:r>
            <a:r>
              <a:rPr lang="it-IT" sz="1600" dirty="0" smtClean="0"/>
              <a:t>:</a:t>
            </a:r>
          </a:p>
          <a:p>
            <a:pPr algn="just"/>
            <a:endParaRPr lang="it-IT" sz="1600" dirty="0"/>
          </a:p>
        </p:txBody>
      </p:sp>
      <p:sp>
        <p:nvSpPr>
          <p:cNvPr id="16" name="AutoShape 18"/>
          <p:cNvSpPr>
            <a:spLocks noChangeArrowheads="1"/>
          </p:cNvSpPr>
          <p:nvPr/>
        </p:nvSpPr>
        <p:spPr bwMode="auto">
          <a:xfrm rot="5400000">
            <a:off x="4083330" y="4323459"/>
            <a:ext cx="432060" cy="432060"/>
          </a:xfrm>
          <a:prstGeom prst="downArrow">
            <a:avLst>
              <a:gd name="adj1" fmla="val 50000"/>
              <a:gd name="adj2" fmla="val 41565"/>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 name="Freccia a destra 2"/>
          <p:cNvSpPr/>
          <p:nvPr/>
        </p:nvSpPr>
        <p:spPr>
          <a:xfrm>
            <a:off x="4903597" y="686796"/>
            <a:ext cx="432060" cy="36005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Oggetto 3"/>
          <p:cNvGraphicFramePr>
            <a:graphicFrameLocks noChangeAspect="1"/>
          </p:cNvGraphicFramePr>
          <p:nvPr>
            <p:extLst/>
          </p:nvPr>
        </p:nvGraphicFramePr>
        <p:xfrm>
          <a:off x="5548313" y="4069641"/>
          <a:ext cx="3303587" cy="735012"/>
        </p:xfrm>
        <a:graphic>
          <a:graphicData uri="http://schemas.openxmlformats.org/presentationml/2006/ole">
            <mc:AlternateContent xmlns:mc="http://schemas.openxmlformats.org/markup-compatibility/2006">
              <mc:Choice xmlns:v="urn:schemas-microsoft-com:vml" Requires="v">
                <p:oleObj spid="_x0000_s223399" name="Equazione" r:id="rId5" imgW="2057400" imgH="457200" progId="Equation.3">
                  <p:embed/>
                </p:oleObj>
              </mc:Choice>
              <mc:Fallback>
                <p:oleObj name="Equazione" r:id="rId5" imgW="2057400" imgH="457200" progId="Equation.3">
                  <p:embed/>
                  <p:pic>
                    <p:nvPicPr>
                      <p:cNvPr id="4" name="Oggetto 3"/>
                      <p:cNvPicPr>
                        <a:picLocks noChangeAspect="1" noChangeArrowheads="1"/>
                      </p:cNvPicPr>
                      <p:nvPr/>
                    </p:nvPicPr>
                    <p:blipFill>
                      <a:blip r:embed="rId6"/>
                      <a:srcRect/>
                      <a:stretch>
                        <a:fillRect/>
                      </a:stretch>
                    </p:blipFill>
                    <p:spPr bwMode="auto">
                      <a:xfrm>
                        <a:off x="5548313" y="4069641"/>
                        <a:ext cx="3303587" cy="735012"/>
                      </a:xfrm>
                      <a:prstGeom prst="rect">
                        <a:avLst/>
                      </a:prstGeom>
                      <a:noFill/>
                      <a:ln>
                        <a:noFill/>
                      </a:ln>
                    </p:spPr>
                  </p:pic>
                </p:oleObj>
              </mc:Fallback>
            </mc:AlternateContent>
          </a:graphicData>
        </a:graphic>
      </p:graphicFrame>
      <p:sp>
        <p:nvSpPr>
          <p:cNvPr id="5" name="Rettangolo 4"/>
          <p:cNvSpPr/>
          <p:nvPr/>
        </p:nvSpPr>
        <p:spPr>
          <a:xfrm>
            <a:off x="4515390" y="3512472"/>
            <a:ext cx="4548354" cy="584775"/>
          </a:xfrm>
          <a:prstGeom prst="rect">
            <a:avLst/>
          </a:prstGeom>
        </p:spPr>
        <p:txBody>
          <a:bodyPr wrap="square">
            <a:spAutoFit/>
          </a:bodyPr>
          <a:lstStyle/>
          <a:p>
            <a:pPr algn="just"/>
            <a:r>
              <a:rPr lang="it-IT" sz="1600" dirty="0"/>
              <a:t>T</a:t>
            </a:r>
            <a:r>
              <a:rPr lang="it-IT" sz="1600" dirty="0" smtClean="0"/>
              <a:t>he </a:t>
            </a:r>
            <a:r>
              <a:rPr lang="it-IT" sz="1600" b="1" dirty="0" smtClean="0"/>
              <a:t>single </a:t>
            </a:r>
            <a:r>
              <a:rPr lang="it-IT" sz="1600" b="1" dirty="0" err="1"/>
              <a:t>particle</a:t>
            </a:r>
            <a:r>
              <a:rPr lang="it-IT" sz="1600" b="1" dirty="0"/>
              <a:t> </a:t>
            </a:r>
            <a:r>
              <a:rPr lang="it-IT" sz="1600" b="1" dirty="0" err="1"/>
              <a:t>trajectory</a:t>
            </a:r>
            <a:r>
              <a:rPr lang="it-IT" sz="1600" b="1" dirty="0"/>
              <a:t> </a:t>
            </a:r>
            <a:r>
              <a:rPr lang="it-IT" sz="1600" b="1" dirty="0" err="1"/>
              <a:t>is</a:t>
            </a:r>
            <a:r>
              <a:rPr lang="it-IT" sz="1600" b="1" dirty="0"/>
              <a:t> a pseudo-</a:t>
            </a:r>
            <a:r>
              <a:rPr lang="it-IT" sz="1600" b="1" dirty="0" err="1"/>
              <a:t>sinusoid</a:t>
            </a:r>
            <a:r>
              <a:rPr lang="it-IT" sz="1600" b="1" dirty="0"/>
              <a:t> </a:t>
            </a:r>
            <a:r>
              <a:rPr lang="it-IT" sz="1600" dirty="0" err="1"/>
              <a:t>described</a:t>
            </a:r>
            <a:r>
              <a:rPr lang="it-IT" sz="1600" dirty="0"/>
              <a:t> by the </a:t>
            </a:r>
            <a:r>
              <a:rPr lang="it-IT" sz="1600" dirty="0" err="1"/>
              <a:t>equation</a:t>
            </a:r>
            <a:r>
              <a:rPr lang="it-IT" sz="1600" dirty="0"/>
              <a:t>:</a:t>
            </a:r>
          </a:p>
        </p:txBody>
      </p:sp>
      <p:graphicFrame>
        <p:nvGraphicFramePr>
          <p:cNvPr id="6" name="Oggetto 5"/>
          <p:cNvGraphicFramePr>
            <a:graphicFrameLocks noChangeAspect="1"/>
          </p:cNvGraphicFramePr>
          <p:nvPr>
            <p:extLst>
              <p:ext uri="{D42A27DB-BD31-4B8C-83A1-F6EECF244321}">
                <p14:modId xmlns:p14="http://schemas.microsoft.com/office/powerpoint/2010/main" val="805594337"/>
              </p:ext>
            </p:extLst>
          </p:nvPr>
        </p:nvGraphicFramePr>
        <p:xfrm>
          <a:off x="5499100" y="2168525"/>
          <a:ext cx="2879725" cy="903288"/>
        </p:xfrm>
        <a:graphic>
          <a:graphicData uri="http://schemas.openxmlformats.org/presentationml/2006/ole">
            <mc:AlternateContent xmlns:mc="http://schemas.openxmlformats.org/markup-compatibility/2006">
              <mc:Choice xmlns:v="urn:schemas-microsoft-com:vml" Requires="v">
                <p:oleObj spid="_x0000_s223400" name="Equazione" r:id="rId7" imgW="1981080" imgH="622080" progId="Equation.3">
                  <p:embed/>
                </p:oleObj>
              </mc:Choice>
              <mc:Fallback>
                <p:oleObj name="Equazione" r:id="rId7" imgW="1981080" imgH="622080" progId="Equation.3">
                  <p:embed/>
                  <p:pic>
                    <p:nvPicPr>
                      <p:cNvPr id="6" name="Oggetto 5"/>
                      <p:cNvPicPr>
                        <a:picLocks noChangeAspect="1" noChangeArrowheads="1"/>
                      </p:cNvPicPr>
                      <p:nvPr/>
                    </p:nvPicPr>
                    <p:blipFill>
                      <a:blip r:embed="rId8"/>
                      <a:srcRect/>
                      <a:stretch>
                        <a:fillRect/>
                      </a:stretch>
                    </p:blipFill>
                    <p:spPr bwMode="auto">
                      <a:xfrm>
                        <a:off x="5499100" y="2168525"/>
                        <a:ext cx="2879725" cy="903288"/>
                      </a:xfrm>
                      <a:prstGeom prst="rect">
                        <a:avLst/>
                      </a:prstGeom>
                      <a:noFill/>
                      <a:ln>
                        <a:noFill/>
                      </a:ln>
                    </p:spPr>
                  </p:pic>
                </p:oleObj>
              </mc:Fallback>
            </mc:AlternateContent>
          </a:graphicData>
        </a:graphic>
      </p:graphicFrame>
      <p:cxnSp>
        <p:nvCxnSpPr>
          <p:cNvPr id="14" name="Connettore 2 13"/>
          <p:cNvCxnSpPr/>
          <p:nvPr/>
        </p:nvCxnSpPr>
        <p:spPr>
          <a:xfrm>
            <a:off x="6353021" y="1904905"/>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5324164" y="1196690"/>
            <a:ext cx="1424387" cy="738664"/>
          </a:xfrm>
          <a:prstGeom prst="rect">
            <a:avLst/>
          </a:prstGeom>
          <a:noFill/>
        </p:spPr>
        <p:txBody>
          <a:bodyPr wrap="square" rtlCol="0">
            <a:spAutoFit/>
          </a:bodyPr>
          <a:lstStyle/>
          <a:p>
            <a:pPr algn="just"/>
            <a:r>
              <a:rPr lang="en-US" sz="1400" dirty="0" smtClean="0"/>
              <a:t>Term depending on the magnetic configuration </a:t>
            </a:r>
            <a:endParaRPr lang="en-US" sz="1400" dirty="0"/>
          </a:p>
        </p:txBody>
      </p:sp>
      <p:cxnSp>
        <p:nvCxnSpPr>
          <p:cNvPr id="17" name="Connettore 2 16"/>
          <p:cNvCxnSpPr/>
          <p:nvPr/>
        </p:nvCxnSpPr>
        <p:spPr>
          <a:xfrm>
            <a:off x="6998947" y="1904904"/>
            <a:ext cx="0" cy="45421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6855910" y="1335505"/>
            <a:ext cx="1954404" cy="523220"/>
          </a:xfrm>
          <a:prstGeom prst="rect">
            <a:avLst/>
          </a:prstGeom>
          <a:noFill/>
        </p:spPr>
        <p:txBody>
          <a:bodyPr wrap="square" rtlCol="0">
            <a:spAutoFit/>
          </a:bodyPr>
          <a:lstStyle/>
          <a:p>
            <a:pPr algn="just"/>
            <a:r>
              <a:rPr lang="en-US" sz="1400" dirty="0" smtClean="0"/>
              <a:t>RF defocusing/focusing term</a:t>
            </a:r>
            <a:endParaRPr lang="en-US" sz="1400" dirty="0"/>
          </a:p>
        </p:txBody>
      </p:sp>
      <p:sp>
        <p:nvSpPr>
          <p:cNvPr id="7" name="Freccia in giù 6"/>
          <p:cNvSpPr/>
          <p:nvPr/>
        </p:nvSpPr>
        <p:spPr>
          <a:xfrm>
            <a:off x="7055192" y="3140960"/>
            <a:ext cx="395530" cy="34230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ttore 2 18"/>
          <p:cNvCxnSpPr/>
          <p:nvPr/>
        </p:nvCxnSpPr>
        <p:spPr>
          <a:xfrm flipV="1">
            <a:off x="6277777" y="4522728"/>
            <a:ext cx="514429" cy="50407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4321525" y="4982094"/>
            <a:ext cx="2244676" cy="954107"/>
          </a:xfrm>
          <a:prstGeom prst="rect">
            <a:avLst/>
          </a:prstGeom>
          <a:noFill/>
        </p:spPr>
        <p:txBody>
          <a:bodyPr wrap="square" rtlCol="0">
            <a:spAutoFit/>
          </a:bodyPr>
          <a:lstStyle/>
          <a:p>
            <a:pPr algn="just"/>
            <a:r>
              <a:rPr lang="en-US" sz="1400" dirty="0" smtClean="0"/>
              <a:t>Characteristic function (</a:t>
            </a:r>
            <a:r>
              <a:rPr lang="en-US" sz="1400" dirty="0" err="1" smtClean="0"/>
              <a:t>Twiss</a:t>
            </a:r>
            <a:r>
              <a:rPr lang="en-US" sz="1400" dirty="0" smtClean="0"/>
              <a:t> </a:t>
            </a:r>
            <a:r>
              <a:rPr lang="en-US" sz="1400" dirty="0" smtClean="0">
                <a:sym typeface="Symbol"/>
              </a:rPr>
              <a:t>-function [m]</a:t>
            </a:r>
            <a:r>
              <a:rPr lang="en-US" sz="1400" dirty="0" smtClean="0"/>
              <a:t>) that depend on the magnetic and RF configuration</a:t>
            </a:r>
            <a:endParaRPr lang="en-US" sz="1400" dirty="0"/>
          </a:p>
        </p:txBody>
      </p:sp>
      <p:cxnSp>
        <p:nvCxnSpPr>
          <p:cNvPr id="21" name="Connettore 2 20"/>
          <p:cNvCxnSpPr/>
          <p:nvPr/>
        </p:nvCxnSpPr>
        <p:spPr>
          <a:xfrm flipV="1">
            <a:off x="6277777" y="4641136"/>
            <a:ext cx="1536313" cy="38566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2" name="CasellaDiTesto 21"/>
          <p:cNvSpPr txBox="1"/>
          <p:nvPr/>
        </p:nvSpPr>
        <p:spPr>
          <a:xfrm>
            <a:off x="6949971" y="5130016"/>
            <a:ext cx="2115414" cy="523220"/>
          </a:xfrm>
          <a:prstGeom prst="rect">
            <a:avLst/>
          </a:prstGeom>
          <a:noFill/>
        </p:spPr>
        <p:txBody>
          <a:bodyPr wrap="square" rtlCol="0">
            <a:spAutoFit/>
          </a:bodyPr>
          <a:lstStyle/>
          <a:p>
            <a:pPr algn="just"/>
            <a:r>
              <a:rPr lang="en-US" sz="1400" dirty="0" smtClean="0"/>
              <a:t>Depend on the initial conditions of the particle</a:t>
            </a:r>
            <a:endParaRPr lang="en-US" sz="1400" dirty="0"/>
          </a:p>
        </p:txBody>
      </p:sp>
      <p:cxnSp>
        <p:nvCxnSpPr>
          <p:cNvPr id="32" name="Connettore 2 31"/>
          <p:cNvCxnSpPr/>
          <p:nvPr/>
        </p:nvCxnSpPr>
        <p:spPr>
          <a:xfrm flipV="1">
            <a:off x="7670071" y="4522728"/>
            <a:ext cx="935680" cy="60728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H="1" flipV="1">
            <a:off x="6534991" y="4522728"/>
            <a:ext cx="1135080" cy="6072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325407" y="6332247"/>
            <a:ext cx="4597753" cy="584775"/>
          </a:xfrm>
          <a:prstGeom prst="rect">
            <a:avLst/>
          </a:prstGeom>
          <a:noFill/>
        </p:spPr>
        <p:txBody>
          <a:bodyPr wrap="square" rtlCol="0">
            <a:spAutoFit/>
          </a:bodyPr>
          <a:lstStyle/>
          <a:p>
            <a:pPr algn="just"/>
            <a:r>
              <a:rPr lang="en-US" sz="1600" dirty="0" smtClean="0"/>
              <a:t>The final transverse beam dimensions (</a:t>
            </a:r>
            <a:r>
              <a:rPr lang="en-US" sz="1600" dirty="0" smtClean="0">
                <a:sym typeface="Symbol"/>
              </a:rPr>
              <a:t></a:t>
            </a:r>
            <a:r>
              <a:rPr lang="en-US" sz="1600" baseline="-25000" dirty="0" err="1" smtClean="0">
                <a:sym typeface="Symbol"/>
              </a:rPr>
              <a:t>x,y</a:t>
            </a:r>
            <a:r>
              <a:rPr lang="en-US" sz="1600" dirty="0" smtClean="0">
                <a:sym typeface="Symbol"/>
              </a:rPr>
              <a:t>(s)</a:t>
            </a:r>
            <a:r>
              <a:rPr lang="en-US" sz="1600" dirty="0" smtClean="0"/>
              <a:t>) vary along the linac and are contained within an </a:t>
            </a:r>
            <a:r>
              <a:rPr lang="en-US" sz="1600" b="1" dirty="0" smtClean="0"/>
              <a:t>envelope</a:t>
            </a:r>
            <a:endParaRPr lang="en-US" sz="1600" b="1" dirty="0"/>
          </a:p>
        </p:txBody>
      </p:sp>
      <p:cxnSp>
        <p:nvCxnSpPr>
          <p:cNvPr id="41" name="Connettore 2 40"/>
          <p:cNvCxnSpPr/>
          <p:nvPr/>
        </p:nvCxnSpPr>
        <p:spPr>
          <a:xfrm>
            <a:off x="2822030" y="6003115"/>
            <a:ext cx="453790" cy="32913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8" name="Rettangolo 47"/>
          <p:cNvSpPr/>
          <p:nvPr/>
        </p:nvSpPr>
        <p:spPr>
          <a:xfrm>
            <a:off x="0" y="0"/>
            <a:ext cx="9144000" cy="553998"/>
          </a:xfrm>
          <a:prstGeom prst="rect">
            <a:avLst/>
          </a:prstGeom>
        </p:spPr>
        <p:txBody>
          <a:bodyPr wrap="square">
            <a:spAutoFit/>
          </a:bodyPr>
          <a:lstStyle/>
          <a:p>
            <a:pPr algn="ctr"/>
            <a:r>
              <a:rPr lang="it-IT" sz="3000" b="1" dirty="0"/>
              <a:t>TRANSVERSE OSCILLATIONS AND BEAM </a:t>
            </a:r>
            <a:r>
              <a:rPr lang="it-IT" sz="3000" b="1" dirty="0" smtClean="0"/>
              <a:t>ENVELOPE</a:t>
            </a:r>
            <a:endParaRPr lang="en-US" sz="3000" dirty="0"/>
          </a:p>
        </p:txBody>
      </p:sp>
      <p:cxnSp>
        <p:nvCxnSpPr>
          <p:cNvPr id="24" name="Connettore 2 23"/>
          <p:cNvCxnSpPr/>
          <p:nvPr/>
        </p:nvCxnSpPr>
        <p:spPr>
          <a:xfrm flipV="1">
            <a:off x="7844514" y="2651842"/>
            <a:ext cx="0" cy="41044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5" name="CasellaDiTesto 24"/>
          <p:cNvSpPr txBox="1"/>
          <p:nvPr/>
        </p:nvSpPr>
        <p:spPr>
          <a:xfrm>
            <a:off x="7526216" y="3062288"/>
            <a:ext cx="1539170" cy="307777"/>
          </a:xfrm>
          <a:prstGeom prst="rect">
            <a:avLst/>
          </a:prstGeom>
          <a:noFill/>
        </p:spPr>
        <p:txBody>
          <a:bodyPr wrap="square" rtlCol="0">
            <a:spAutoFit/>
          </a:bodyPr>
          <a:lstStyle/>
          <a:p>
            <a:pPr algn="just"/>
            <a:r>
              <a:rPr lang="en-US" sz="1400" dirty="0" smtClean="0"/>
              <a:t>Space charge term</a:t>
            </a:r>
            <a:endParaRPr lang="en-US" sz="1400" dirty="0"/>
          </a:p>
        </p:txBody>
      </p:sp>
      <p:graphicFrame>
        <p:nvGraphicFramePr>
          <p:cNvPr id="28" name="Oggetto 27"/>
          <p:cNvGraphicFramePr>
            <a:graphicFrameLocks noChangeAspect="1"/>
          </p:cNvGraphicFramePr>
          <p:nvPr>
            <p:extLst>
              <p:ext uri="{D42A27DB-BD31-4B8C-83A1-F6EECF244321}">
                <p14:modId xmlns:p14="http://schemas.microsoft.com/office/powerpoint/2010/main" val="2088134352"/>
              </p:ext>
            </p:extLst>
          </p:nvPr>
        </p:nvGraphicFramePr>
        <p:xfrm>
          <a:off x="5075238" y="5995988"/>
          <a:ext cx="1962150" cy="768350"/>
        </p:xfrm>
        <a:graphic>
          <a:graphicData uri="http://schemas.openxmlformats.org/presentationml/2006/ole">
            <mc:AlternateContent xmlns:mc="http://schemas.openxmlformats.org/markup-compatibility/2006">
              <mc:Choice xmlns:v="urn:schemas-microsoft-com:vml" Requires="v">
                <p:oleObj spid="_x0000_s223401" name="Equazione" r:id="rId9" imgW="1168200" imgH="457200" progId="Equation.3">
                  <p:embed/>
                </p:oleObj>
              </mc:Choice>
              <mc:Fallback>
                <p:oleObj name="Equazione" r:id="rId9" imgW="1168200" imgH="457200" progId="Equation.3">
                  <p:embed/>
                  <p:pic>
                    <p:nvPicPr>
                      <p:cNvPr id="28" name="Oggetto 27"/>
                      <p:cNvPicPr>
                        <a:picLocks noChangeAspect="1" noChangeArrowheads="1"/>
                      </p:cNvPicPr>
                      <p:nvPr/>
                    </p:nvPicPr>
                    <p:blipFill>
                      <a:blip r:embed="rId10"/>
                      <a:srcRect/>
                      <a:stretch>
                        <a:fillRect/>
                      </a:stretch>
                    </p:blipFill>
                    <p:spPr bwMode="auto">
                      <a:xfrm>
                        <a:off x="5075238" y="5995988"/>
                        <a:ext cx="1962150" cy="768350"/>
                      </a:xfrm>
                      <a:prstGeom prst="rect">
                        <a:avLst/>
                      </a:prstGeom>
                      <a:noFill/>
                      <a:ln>
                        <a:noFill/>
                      </a:ln>
                    </p:spPr>
                  </p:pic>
                </p:oleObj>
              </mc:Fallback>
            </mc:AlternateContent>
          </a:graphicData>
        </a:graphic>
      </p:graphicFrame>
      <p:sp>
        <p:nvSpPr>
          <p:cNvPr id="29" name="CasellaDiTesto 28"/>
          <p:cNvSpPr txBox="1"/>
          <p:nvPr/>
        </p:nvSpPr>
        <p:spPr>
          <a:xfrm>
            <a:off x="7194460" y="5855193"/>
            <a:ext cx="1949540" cy="954107"/>
          </a:xfrm>
          <a:prstGeom prst="rect">
            <a:avLst/>
          </a:prstGeom>
          <a:noFill/>
        </p:spPr>
        <p:txBody>
          <a:bodyPr wrap="square" rtlCol="0">
            <a:spAutoFit/>
          </a:bodyPr>
          <a:lstStyle/>
          <a:p>
            <a:pPr algn="just"/>
            <a:r>
              <a:rPr lang="en-US" sz="1400" b="1" dirty="0" smtClean="0"/>
              <a:t>Transverse phase advance per period </a:t>
            </a:r>
            <a:r>
              <a:rPr lang="en-US" sz="1400" b="1" dirty="0" err="1" smtClean="0"/>
              <a:t>L</a:t>
            </a:r>
            <a:r>
              <a:rPr lang="en-US" sz="1400" b="1" baseline="-25000" dirty="0" err="1" smtClean="0"/>
              <a:t>p</a:t>
            </a:r>
            <a:r>
              <a:rPr lang="en-US" sz="1400" b="1" dirty="0" smtClean="0"/>
              <a:t>. For stability should be 0&lt;</a:t>
            </a:r>
            <a:r>
              <a:rPr lang="en-US" sz="1400" b="1" dirty="0" smtClean="0">
                <a:sym typeface="Symbol" panose="05050102010706020507" pitchFamily="18" charset="2"/>
              </a:rPr>
              <a:t>&lt;</a:t>
            </a:r>
            <a:endParaRPr lang="en-US" sz="1400" b="1" dirty="0"/>
          </a:p>
        </p:txBody>
      </p:sp>
      <p:sp>
        <p:nvSpPr>
          <p:cNvPr id="9" name="Rettangolo 8"/>
          <p:cNvSpPr/>
          <p:nvPr/>
        </p:nvSpPr>
        <p:spPr>
          <a:xfrm>
            <a:off x="3436710" y="1624607"/>
            <a:ext cx="1567350" cy="1384995"/>
          </a:xfrm>
          <a:prstGeom prst="rect">
            <a:avLst/>
          </a:prstGeom>
        </p:spPr>
        <p:txBody>
          <a:bodyPr wrap="square">
            <a:spAutoFit/>
          </a:bodyPr>
          <a:lstStyle/>
          <a:p>
            <a:pPr algn="just"/>
            <a:r>
              <a:rPr lang="en-US" sz="1400" b="1" dirty="0">
                <a:solidFill>
                  <a:srgbClr val="000000"/>
                </a:solidFill>
                <a:latin typeface="+mj-lt"/>
              </a:rPr>
              <a:t>Focusing </a:t>
            </a:r>
            <a:r>
              <a:rPr lang="en-US" sz="1400" b="1" dirty="0" smtClean="0">
                <a:solidFill>
                  <a:srgbClr val="000000"/>
                </a:solidFill>
                <a:latin typeface="+mj-lt"/>
              </a:rPr>
              <a:t>period (</a:t>
            </a:r>
            <a:r>
              <a:rPr lang="en-US" sz="1400" b="1" dirty="0" err="1" smtClean="0">
                <a:solidFill>
                  <a:srgbClr val="000000"/>
                </a:solidFill>
                <a:latin typeface="+mj-lt"/>
              </a:rPr>
              <a:t>L</a:t>
            </a:r>
            <a:r>
              <a:rPr lang="en-US" sz="1400" b="1" baseline="-25000" dirty="0" err="1" smtClean="0">
                <a:solidFill>
                  <a:srgbClr val="000000"/>
                </a:solidFill>
                <a:latin typeface="+mj-lt"/>
              </a:rPr>
              <a:t>p</a:t>
            </a:r>
            <a:r>
              <a:rPr lang="en-US" sz="1400" b="1" dirty="0" smtClean="0">
                <a:solidFill>
                  <a:srgbClr val="000000"/>
                </a:solidFill>
                <a:latin typeface="+mj-lt"/>
              </a:rPr>
              <a:t>)</a:t>
            </a:r>
            <a:r>
              <a:rPr lang="en-US" sz="1400" dirty="0" smtClean="0">
                <a:solidFill>
                  <a:srgbClr val="000000"/>
                </a:solidFill>
                <a:latin typeface="+mj-lt"/>
              </a:rPr>
              <a:t>= length </a:t>
            </a:r>
            <a:r>
              <a:rPr lang="en-US" sz="1400" dirty="0">
                <a:solidFill>
                  <a:srgbClr val="000000"/>
                </a:solidFill>
                <a:latin typeface="+mj-lt"/>
              </a:rPr>
              <a:t>after which the structure is repeated (usually </a:t>
            </a:r>
            <a:r>
              <a:rPr lang="en-US" sz="1400" dirty="0" smtClean="0">
                <a:solidFill>
                  <a:srgbClr val="000000"/>
                </a:solidFill>
                <a:latin typeface="+mj-lt"/>
              </a:rPr>
              <a:t>as N</a:t>
            </a:r>
            <a:r>
              <a:rPr lang="en-US" sz="1400" dirty="0" smtClean="0">
                <a:solidFill>
                  <a:srgbClr val="000000"/>
                </a:solidFill>
                <a:latin typeface="+mj-lt"/>
                <a:sym typeface="Symbol" panose="05050102010706020507" pitchFamily="18" charset="2"/>
              </a:rPr>
              <a:t></a:t>
            </a:r>
            <a:r>
              <a:rPr lang="en-US" sz="1400" dirty="0" smtClean="0">
                <a:solidFill>
                  <a:srgbClr val="000000"/>
                </a:solidFill>
                <a:latin typeface="+mj-lt"/>
              </a:rPr>
              <a:t>).</a:t>
            </a:r>
            <a:endParaRPr lang="it-IT" sz="1400" dirty="0">
              <a:latin typeface="+mj-lt"/>
            </a:endParaRPr>
          </a:p>
        </p:txBody>
      </p:sp>
      <p:sp>
        <p:nvSpPr>
          <p:cNvPr id="10" name="Rettangolo 9"/>
          <p:cNvSpPr/>
          <p:nvPr/>
        </p:nvSpPr>
        <p:spPr>
          <a:xfrm>
            <a:off x="35370" y="2564880"/>
            <a:ext cx="179390" cy="3290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8" name="Connettore 2 7"/>
          <p:cNvCxnSpPr/>
          <p:nvPr/>
        </p:nvCxnSpPr>
        <p:spPr>
          <a:xfrm>
            <a:off x="1689463" y="1858725"/>
            <a:ext cx="722811" cy="0"/>
          </a:xfrm>
          <a:prstGeom prst="straightConnector1">
            <a:avLst/>
          </a:prstGeom>
          <a:ln w="28575">
            <a:solidFill>
              <a:srgbClr val="FF000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 name="CasellaDiTesto 1"/>
          <p:cNvSpPr txBox="1"/>
          <p:nvPr/>
        </p:nvSpPr>
        <p:spPr>
          <a:xfrm>
            <a:off x="1134559" y="2438501"/>
            <a:ext cx="1624804" cy="307777"/>
          </a:xfrm>
          <a:prstGeom prst="rect">
            <a:avLst/>
          </a:prstGeom>
          <a:solidFill>
            <a:schemeClr val="bg1"/>
          </a:solidFill>
        </p:spPr>
        <p:txBody>
          <a:bodyPr wrap="none" rtlCol="0">
            <a:spAutoFit/>
          </a:bodyPr>
          <a:lstStyle/>
          <a:p>
            <a:r>
              <a:rPr lang="it-IT" sz="1400" dirty="0" err="1" smtClean="0"/>
              <a:t>Distance</a:t>
            </a:r>
            <a:r>
              <a:rPr lang="it-IT" sz="1400" dirty="0" smtClean="0"/>
              <a:t> [mm or m]</a:t>
            </a:r>
            <a:endParaRPr lang="it-IT" sz="1400" dirty="0"/>
          </a:p>
        </p:txBody>
      </p:sp>
    </p:spTree>
    <p:extLst>
      <p:ext uri="{BB962C8B-B14F-4D97-AF65-F5344CB8AC3E}">
        <p14:creationId xmlns:p14="http://schemas.microsoft.com/office/powerpoint/2010/main" val="106944262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par>
                                <p:cTn id="13" presetID="10"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animEffect transition="in" filter="fade">
                                      <p:cBhvr>
                                        <p:cTn id="20" dur="500"/>
                                        <p:tgtEl>
                                          <p:spTgt spid="18"/>
                                        </p:tgtEl>
                                      </p:cBhvr>
                                    </p:animEffect>
                                  </p:childTnLst>
                                </p:cTn>
                              </p:par>
                              <p:par>
                                <p:cTn id="21" presetID="10"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fade">
                                      <p:cBhvr>
                                        <p:cTn id="28" dur="500"/>
                                        <p:tgtEl>
                                          <p:spTgt spid="25"/>
                                        </p:tgtEl>
                                      </p:cBhvr>
                                    </p:animEffect>
                                  </p:childTnLst>
                                </p:cTn>
                              </p:par>
                              <p:par>
                                <p:cTn id="29" presetID="10" presetClass="entr" presetSubtype="0"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fade">
                                      <p:cBhvr>
                                        <p:cTn id="39" dur="500"/>
                                        <p:tgtEl>
                                          <p:spTgt spid="7"/>
                                        </p:tgtEl>
                                      </p:cBhvr>
                                    </p:animEffect>
                                  </p:childTnLst>
                                </p:cTn>
                              </p:par>
                              <p:par>
                                <p:cTn id="40" presetID="10" presetClass="entr" presetSubtype="0" fill="hold" nodeType="with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par>
                                <p:cTn id="48" presetID="10" presetClass="entr" presetSubtype="0" fill="hold" nodeType="with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500"/>
                                        <p:tgtEl>
                                          <p:spTgt spid="2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nodeType="click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nodeType="with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fade">
                                      <p:cBhvr>
                                        <p:cTn id="61" dur="500"/>
                                        <p:tgtEl>
                                          <p:spTgt spid="32"/>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500"/>
                                        <p:tgtEl>
                                          <p:spTgt spid="22"/>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500"/>
                                        <p:tgtEl>
                                          <p:spTgt spid="16"/>
                                        </p:tgtEl>
                                      </p:cBhvr>
                                    </p:animEffect>
                                  </p:childTnLst>
                                </p:cTn>
                              </p:par>
                              <p:par>
                                <p:cTn id="70" presetID="10" presetClass="entr" presetSubtype="0" fill="hold" nodeType="withEffect">
                                  <p:stCondLst>
                                    <p:cond delay="0"/>
                                  </p:stCondLst>
                                  <p:childTnLst>
                                    <p:set>
                                      <p:cBhvr>
                                        <p:cTn id="71" dur="1" fill="hold">
                                          <p:stCondLst>
                                            <p:cond delay="0"/>
                                          </p:stCondLst>
                                        </p:cTn>
                                        <p:tgtEl>
                                          <p:spTgt spid="253962"/>
                                        </p:tgtEl>
                                        <p:attrNameLst>
                                          <p:attrName>style.visibility</p:attrName>
                                        </p:attrNameLst>
                                      </p:cBhvr>
                                      <p:to>
                                        <p:strVal val="visible"/>
                                      </p:to>
                                    </p:set>
                                    <p:animEffect transition="in" filter="fade">
                                      <p:cBhvr>
                                        <p:cTn id="72" dur="500"/>
                                        <p:tgtEl>
                                          <p:spTgt spid="253962"/>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9"/>
                                        </p:tgtEl>
                                        <p:attrNameLst>
                                          <p:attrName>style.visibility</p:attrName>
                                        </p:attrNameLst>
                                      </p:cBhvr>
                                      <p:to>
                                        <p:strVal val="visible"/>
                                      </p:to>
                                    </p:set>
                                    <p:animEffect transition="in" filter="fade">
                                      <p:cBhvr>
                                        <p:cTn id="75" dur="500"/>
                                        <p:tgtEl>
                                          <p:spTgt spid="9"/>
                                        </p:tgtEl>
                                      </p:cBhvr>
                                    </p:animEffect>
                                  </p:childTnLst>
                                </p:cTn>
                              </p:par>
                              <p:par>
                                <p:cTn id="76" presetID="10" presetClass="entr" presetSubtype="0" fill="hold" nodeType="withEffect">
                                  <p:stCondLst>
                                    <p:cond delay="0"/>
                                  </p:stCondLst>
                                  <p:childTnLst>
                                    <p:set>
                                      <p:cBhvr>
                                        <p:cTn id="77" dur="1" fill="hold">
                                          <p:stCondLst>
                                            <p:cond delay="0"/>
                                          </p:stCondLst>
                                        </p:cTn>
                                        <p:tgtEl>
                                          <p:spTgt spid="8"/>
                                        </p:tgtEl>
                                        <p:attrNameLst>
                                          <p:attrName>style.visibility</p:attrName>
                                        </p:attrNameLst>
                                      </p:cBhvr>
                                      <p:to>
                                        <p:strVal val="visible"/>
                                      </p:to>
                                    </p:set>
                                    <p:animEffect transition="in" filter="fade">
                                      <p:cBhvr>
                                        <p:cTn id="78" dur="500"/>
                                        <p:tgtEl>
                                          <p:spTgt spid="8"/>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
                                        </p:tgtEl>
                                        <p:attrNameLst>
                                          <p:attrName>style.visibility</p:attrName>
                                        </p:attrNameLst>
                                      </p:cBhvr>
                                      <p:to>
                                        <p:strVal val="visible"/>
                                      </p:to>
                                    </p:set>
                                    <p:animEffect transition="in" filter="fade">
                                      <p:cBhvr>
                                        <p:cTn id="81" dur="500"/>
                                        <p:tgtEl>
                                          <p:spTgt spid="2"/>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nodeType="clickEffect">
                                  <p:stCondLst>
                                    <p:cond delay="0"/>
                                  </p:stCondLst>
                                  <p:childTnLst>
                                    <p:set>
                                      <p:cBhvr>
                                        <p:cTn id="85" dur="1" fill="hold">
                                          <p:stCondLst>
                                            <p:cond delay="0"/>
                                          </p:stCondLst>
                                        </p:cTn>
                                        <p:tgtEl>
                                          <p:spTgt spid="41"/>
                                        </p:tgtEl>
                                        <p:attrNameLst>
                                          <p:attrName>style.visibility</p:attrName>
                                        </p:attrNameLst>
                                      </p:cBhvr>
                                      <p:to>
                                        <p:strVal val="visible"/>
                                      </p:to>
                                    </p:set>
                                    <p:animEffect transition="in" filter="fade">
                                      <p:cBhvr>
                                        <p:cTn id="86" dur="500"/>
                                        <p:tgtEl>
                                          <p:spTgt spid="41"/>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par>
                                <p:cTn id="90" presetID="10" presetClass="entr" presetSubtype="0" fill="hold" nodeType="withEffect">
                                  <p:stCondLst>
                                    <p:cond delay="0"/>
                                  </p:stCondLst>
                                  <p:childTnLst>
                                    <p:set>
                                      <p:cBhvr>
                                        <p:cTn id="91" dur="1" fill="hold">
                                          <p:stCondLst>
                                            <p:cond delay="0"/>
                                          </p:stCondLst>
                                        </p:cTn>
                                        <p:tgtEl>
                                          <p:spTgt spid="28"/>
                                        </p:tgtEl>
                                        <p:attrNameLst>
                                          <p:attrName>style.visibility</p:attrName>
                                        </p:attrNameLst>
                                      </p:cBhvr>
                                      <p:to>
                                        <p:strVal val="visible"/>
                                      </p:to>
                                    </p:set>
                                    <p:animEffect transition="in" filter="fade">
                                      <p:cBhvr>
                                        <p:cTn id="92" dur="500"/>
                                        <p:tgtEl>
                                          <p:spTgt spid="28"/>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9"/>
                                        </p:tgtEl>
                                        <p:attrNameLst>
                                          <p:attrName>style.visibility</p:attrName>
                                        </p:attrNameLst>
                                      </p:cBhvr>
                                      <p:to>
                                        <p:strVal val="visible"/>
                                      </p:to>
                                    </p:set>
                                    <p:animEffect transition="in" filter="fade">
                                      <p:cBhvr>
                                        <p:cTn id="95"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p:bldP spid="15" grpId="0"/>
      <p:bldP spid="18" grpId="0"/>
      <p:bldP spid="7" grpId="0" animBg="1"/>
      <p:bldP spid="20" grpId="0"/>
      <p:bldP spid="22" grpId="0"/>
      <p:bldP spid="39" grpId="0"/>
      <p:bldP spid="25" grpId="0"/>
      <p:bldP spid="29" grpId="0"/>
      <p:bldP spid="9" grpId="0"/>
      <p:bldP spid="2" grpId="0" animBg="1"/>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538609"/>
          </a:xfrm>
          <a:prstGeom prst="rect">
            <a:avLst/>
          </a:prstGeom>
        </p:spPr>
        <p:txBody>
          <a:bodyPr wrap="square">
            <a:spAutoFit/>
          </a:bodyPr>
          <a:lstStyle/>
          <a:p>
            <a:pPr algn="ctr"/>
            <a:r>
              <a:rPr lang="it-IT" sz="2900" b="1" dirty="0" smtClean="0"/>
              <a:t>SMOOTH APPROXIMATION OF TRANSVERSE OSCILLATIONS</a:t>
            </a:r>
            <a:endParaRPr lang="en-US" sz="2900" dirty="0"/>
          </a:p>
        </p:txBody>
      </p:sp>
      <p:sp>
        <p:nvSpPr>
          <p:cNvPr id="4" name="CasellaDiTesto 3"/>
          <p:cNvSpPr txBox="1"/>
          <p:nvPr/>
        </p:nvSpPr>
        <p:spPr>
          <a:xfrm>
            <a:off x="-4273" y="661046"/>
            <a:ext cx="3983821" cy="1323439"/>
          </a:xfrm>
          <a:prstGeom prst="rect">
            <a:avLst/>
          </a:prstGeom>
          <a:noFill/>
        </p:spPr>
        <p:txBody>
          <a:bodyPr wrap="square" rtlCol="0">
            <a:spAutoFit/>
          </a:bodyPr>
          <a:lstStyle/>
          <a:p>
            <a:pPr algn="just"/>
            <a:r>
              <a:rPr lang="en-US" sz="1600" dirty="0" smtClean="0">
                <a:sym typeface="Symbol"/>
              </a:rPr>
              <a:t></a:t>
            </a:r>
            <a:r>
              <a:rPr lang="en-US" sz="1600" dirty="0" smtClean="0"/>
              <a:t>In case of “</a:t>
            </a:r>
            <a:r>
              <a:rPr lang="en-US" sz="1600" b="1" dirty="0" smtClean="0"/>
              <a:t>smooth approximation</a:t>
            </a:r>
            <a:r>
              <a:rPr lang="en-US" sz="1600" dirty="0" smtClean="0"/>
              <a:t>” of the LINAC (we consider an average effect of the quadrupoles and RF) we obtain a simple harmonic motion along s of the type (</a:t>
            </a:r>
            <a:r>
              <a:rPr lang="en-US" sz="1600" dirty="0" smtClean="0">
                <a:sym typeface="Symbol"/>
              </a:rPr>
              <a:t> is constant</a:t>
            </a:r>
            <a:r>
              <a:rPr lang="en-US" sz="1600" dirty="0" smtClean="0"/>
              <a:t>): </a:t>
            </a:r>
            <a:endParaRPr lang="en-US" sz="1600" dirty="0"/>
          </a:p>
        </p:txBody>
      </p:sp>
      <p:graphicFrame>
        <p:nvGraphicFramePr>
          <p:cNvPr id="5" name="Oggetto 4"/>
          <p:cNvGraphicFramePr>
            <a:graphicFrameLocks noChangeAspect="1"/>
          </p:cNvGraphicFramePr>
          <p:nvPr>
            <p:extLst/>
          </p:nvPr>
        </p:nvGraphicFramePr>
        <p:xfrm>
          <a:off x="542328" y="3635856"/>
          <a:ext cx="2862262" cy="401637"/>
        </p:xfrm>
        <a:graphic>
          <a:graphicData uri="http://schemas.openxmlformats.org/presentationml/2006/ole">
            <mc:AlternateContent xmlns:mc="http://schemas.openxmlformats.org/markup-compatibility/2006">
              <mc:Choice xmlns:v="urn:schemas-microsoft-com:vml" Requires="v">
                <p:oleObj spid="_x0000_s224417" name="Equazione" r:id="rId3" imgW="1904760" imgH="266400" progId="Equation.3">
                  <p:embed/>
                </p:oleObj>
              </mc:Choice>
              <mc:Fallback>
                <p:oleObj name="Equazione" r:id="rId3" imgW="1904760" imgH="266400" progId="Equation.3">
                  <p:embed/>
                  <p:pic>
                    <p:nvPicPr>
                      <p:cNvPr id="5" name="Oggetto 4"/>
                      <p:cNvPicPr>
                        <a:picLocks noChangeAspect="1" noChangeArrowheads="1"/>
                      </p:cNvPicPr>
                      <p:nvPr/>
                    </p:nvPicPr>
                    <p:blipFill>
                      <a:blip r:embed="rId4"/>
                      <a:srcRect/>
                      <a:stretch>
                        <a:fillRect/>
                      </a:stretch>
                    </p:blipFill>
                    <p:spPr bwMode="auto">
                      <a:xfrm>
                        <a:off x="542328" y="3635856"/>
                        <a:ext cx="2862262" cy="401637"/>
                      </a:xfrm>
                      <a:prstGeom prst="rect">
                        <a:avLst/>
                      </a:prstGeom>
                      <a:noFill/>
                      <a:ln>
                        <a:noFill/>
                      </a:ln>
                    </p:spPr>
                  </p:pic>
                </p:oleObj>
              </mc:Fallback>
            </mc:AlternateContent>
          </a:graphicData>
        </a:graphic>
      </p:graphicFrame>
      <p:graphicFrame>
        <p:nvGraphicFramePr>
          <p:cNvPr id="6" name="Oggetto 5"/>
          <p:cNvGraphicFramePr>
            <a:graphicFrameLocks noChangeAspect="1"/>
          </p:cNvGraphicFramePr>
          <p:nvPr>
            <p:extLst/>
          </p:nvPr>
        </p:nvGraphicFramePr>
        <p:xfrm>
          <a:off x="5657765" y="2263170"/>
          <a:ext cx="3389313" cy="846137"/>
        </p:xfrm>
        <a:graphic>
          <a:graphicData uri="http://schemas.openxmlformats.org/presentationml/2006/ole">
            <mc:AlternateContent xmlns:mc="http://schemas.openxmlformats.org/markup-compatibility/2006">
              <mc:Choice xmlns:v="urn:schemas-microsoft-com:vml" Requires="v">
                <p:oleObj spid="_x0000_s224418" name="Equazione" r:id="rId5" imgW="2222280" imgH="558720" progId="Equation.3">
                  <p:embed/>
                </p:oleObj>
              </mc:Choice>
              <mc:Fallback>
                <p:oleObj name="Equazione" r:id="rId5" imgW="2222280" imgH="558720" progId="Equation.3">
                  <p:embed/>
                  <p:pic>
                    <p:nvPicPr>
                      <p:cNvPr id="6" name="Oggetto 5"/>
                      <p:cNvPicPr>
                        <a:picLocks noChangeAspect="1" noChangeArrowheads="1"/>
                      </p:cNvPicPr>
                      <p:nvPr/>
                    </p:nvPicPr>
                    <p:blipFill>
                      <a:blip r:embed="rId6"/>
                      <a:srcRect/>
                      <a:stretch>
                        <a:fillRect/>
                      </a:stretch>
                    </p:blipFill>
                    <p:spPr bwMode="auto">
                      <a:xfrm>
                        <a:off x="5657765" y="2263170"/>
                        <a:ext cx="3389313" cy="846137"/>
                      </a:xfrm>
                      <a:prstGeom prst="rect">
                        <a:avLst/>
                      </a:prstGeom>
                      <a:noFill/>
                      <a:ln>
                        <a:noFill/>
                      </a:ln>
                    </p:spPr>
                  </p:pic>
                </p:oleObj>
              </mc:Fallback>
            </mc:AlternateContent>
          </a:graphicData>
        </a:graphic>
      </p:graphicFrame>
      <p:sp>
        <p:nvSpPr>
          <p:cNvPr id="14" name="CasellaDiTesto 13"/>
          <p:cNvSpPr txBox="1"/>
          <p:nvPr/>
        </p:nvSpPr>
        <p:spPr>
          <a:xfrm>
            <a:off x="445642" y="1909577"/>
            <a:ext cx="284052" cy="369332"/>
          </a:xfrm>
          <a:prstGeom prst="rect">
            <a:avLst/>
          </a:prstGeom>
          <a:noFill/>
        </p:spPr>
        <p:txBody>
          <a:bodyPr wrap="none" rtlCol="0">
            <a:spAutoFit/>
          </a:bodyPr>
          <a:lstStyle/>
          <a:p>
            <a:r>
              <a:rPr lang="en-US" dirty="0" smtClean="0"/>
              <a:t>x</a:t>
            </a:r>
            <a:endParaRPr lang="en-US" dirty="0"/>
          </a:p>
        </p:txBody>
      </p:sp>
      <p:cxnSp>
        <p:nvCxnSpPr>
          <p:cNvPr id="16" name="Connettore 2 15"/>
          <p:cNvCxnSpPr/>
          <p:nvPr/>
        </p:nvCxnSpPr>
        <p:spPr>
          <a:xfrm>
            <a:off x="5177821" y="2437056"/>
            <a:ext cx="335847" cy="27340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3" name="CasellaDiTesto 22"/>
          <p:cNvSpPr txBox="1"/>
          <p:nvPr/>
        </p:nvSpPr>
        <p:spPr>
          <a:xfrm>
            <a:off x="4560895" y="1828056"/>
            <a:ext cx="1864228" cy="584775"/>
          </a:xfrm>
          <a:prstGeom prst="rect">
            <a:avLst/>
          </a:prstGeom>
          <a:noFill/>
        </p:spPr>
        <p:txBody>
          <a:bodyPr wrap="square" rtlCol="0">
            <a:spAutoFit/>
          </a:bodyPr>
          <a:lstStyle/>
          <a:p>
            <a:r>
              <a:rPr lang="en-US" sz="1600" dirty="0" smtClean="0"/>
              <a:t>Phase advance per unit length (</a:t>
            </a:r>
            <a:r>
              <a:rPr lang="en-US" sz="1600" dirty="0" smtClean="0">
                <a:sym typeface="Symbol" panose="05050102010706020507" pitchFamily="18" charset="2"/>
              </a:rPr>
              <a:t>/</a:t>
            </a:r>
            <a:r>
              <a:rPr lang="en-US" sz="1600" dirty="0" err="1" smtClean="0">
                <a:sym typeface="Symbol" panose="05050102010706020507" pitchFamily="18" charset="2"/>
              </a:rPr>
              <a:t>L</a:t>
            </a:r>
            <a:r>
              <a:rPr lang="en-US" sz="1600" baseline="-25000" dirty="0" err="1" smtClean="0">
                <a:sym typeface="Symbol" panose="05050102010706020507" pitchFamily="18" charset="2"/>
              </a:rPr>
              <a:t>p</a:t>
            </a:r>
            <a:r>
              <a:rPr lang="en-US" sz="1600" dirty="0" smtClean="0"/>
              <a:t>)</a:t>
            </a:r>
            <a:endParaRPr lang="en-US" sz="1600" dirty="0"/>
          </a:p>
        </p:txBody>
      </p:sp>
      <p:cxnSp>
        <p:nvCxnSpPr>
          <p:cNvPr id="8" name="Connettore 2 7"/>
          <p:cNvCxnSpPr/>
          <p:nvPr/>
        </p:nvCxnSpPr>
        <p:spPr>
          <a:xfrm>
            <a:off x="582390" y="2832899"/>
            <a:ext cx="3380059"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flipV="1">
            <a:off x="734941" y="1986260"/>
            <a:ext cx="0" cy="165309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3" name="Figura a mano libera 12"/>
          <p:cNvSpPr/>
          <p:nvPr/>
        </p:nvSpPr>
        <p:spPr>
          <a:xfrm>
            <a:off x="734941" y="2245140"/>
            <a:ext cx="1403404" cy="1157552"/>
          </a:xfrm>
          <a:custGeom>
            <a:avLst/>
            <a:gdLst>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863028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73288 h 1269190"/>
              <a:gd name="connsiteX1" fmla="*/ 863028 w 4869949"/>
              <a:gd name="connsiteY1" fmla="*/ 15742 h 1269190"/>
              <a:gd name="connsiteX2" fmla="*/ 2198669 w 4869949"/>
              <a:gd name="connsiteY2" fmla="*/ 1269189 h 1269190"/>
              <a:gd name="connsiteX3" fmla="*/ 3606229 w 4869949"/>
              <a:gd name="connsiteY3" fmla="*/ 26017 h 1269190"/>
              <a:gd name="connsiteX4" fmla="*/ 4869949 w 4869949"/>
              <a:gd name="connsiteY4" fmla="*/ 1238367 h 1269190"/>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73731 h 1279908"/>
              <a:gd name="connsiteX1" fmla="*/ 863028 w 4869949"/>
              <a:gd name="connsiteY1" fmla="*/ 16185 h 1279908"/>
              <a:gd name="connsiteX2" fmla="*/ 2082864 w 4869949"/>
              <a:gd name="connsiteY2" fmla="*/ 1279907 h 1279908"/>
              <a:gd name="connsiteX3" fmla="*/ 3606229 w 4869949"/>
              <a:gd name="connsiteY3" fmla="*/ 26460 h 1279908"/>
              <a:gd name="connsiteX4" fmla="*/ 4869949 w 4869949"/>
              <a:gd name="connsiteY4" fmla="*/ 1238810 h 1279908"/>
              <a:gd name="connsiteX0" fmla="*/ 0 w 4869949"/>
              <a:gd name="connsiteY0" fmla="*/ 673731 h 1279908"/>
              <a:gd name="connsiteX1" fmla="*/ 863028 w 4869949"/>
              <a:gd name="connsiteY1" fmla="*/ 16185 h 1279908"/>
              <a:gd name="connsiteX2" fmla="*/ 2082864 w 4869949"/>
              <a:gd name="connsiteY2" fmla="*/ 1279907 h 1279908"/>
              <a:gd name="connsiteX3" fmla="*/ 3490424 w 4869949"/>
              <a:gd name="connsiteY3" fmla="*/ 26460 h 1279908"/>
              <a:gd name="connsiteX4" fmla="*/ 4869949 w 4869949"/>
              <a:gd name="connsiteY4" fmla="*/ 1238810 h 1279908"/>
              <a:gd name="connsiteX0" fmla="*/ 0 w 4965889"/>
              <a:gd name="connsiteY0" fmla="*/ 673731 h 1334627"/>
              <a:gd name="connsiteX1" fmla="*/ 863028 w 4965889"/>
              <a:gd name="connsiteY1" fmla="*/ 16185 h 1334627"/>
              <a:gd name="connsiteX2" fmla="*/ 2082864 w 4965889"/>
              <a:gd name="connsiteY2" fmla="*/ 1279907 h 1334627"/>
              <a:gd name="connsiteX3" fmla="*/ 3490424 w 4965889"/>
              <a:gd name="connsiteY3" fmla="*/ 26460 h 1334627"/>
              <a:gd name="connsiteX4" fmla="*/ 4869949 w 4965889"/>
              <a:gd name="connsiteY4" fmla="*/ 1238810 h 1334627"/>
              <a:gd name="connsiteX5" fmla="*/ 4847400 w 4965889"/>
              <a:gd name="connsiteY5" fmla="*/ 1258993 h 1334627"/>
              <a:gd name="connsiteX0" fmla="*/ 0 w 6352879"/>
              <a:gd name="connsiteY0" fmla="*/ 673731 h 1279908"/>
              <a:gd name="connsiteX1" fmla="*/ 863028 w 6352879"/>
              <a:gd name="connsiteY1" fmla="*/ 16185 h 1279908"/>
              <a:gd name="connsiteX2" fmla="*/ 2082864 w 6352879"/>
              <a:gd name="connsiteY2" fmla="*/ 1279907 h 1279908"/>
              <a:gd name="connsiteX3" fmla="*/ 3490424 w 6352879"/>
              <a:gd name="connsiteY3" fmla="*/ 26460 h 1279908"/>
              <a:gd name="connsiteX4" fmla="*/ 4869949 w 6352879"/>
              <a:gd name="connsiteY4" fmla="*/ 1238810 h 1279908"/>
              <a:gd name="connsiteX5" fmla="*/ 6352862 w 6352879"/>
              <a:gd name="connsiteY5" fmla="*/ 200755 h 1279908"/>
              <a:gd name="connsiteX0" fmla="*/ 0 w 5600174"/>
              <a:gd name="connsiteY0" fmla="*/ 673731 h 1279908"/>
              <a:gd name="connsiteX1" fmla="*/ 863028 w 5600174"/>
              <a:gd name="connsiteY1" fmla="*/ 16185 h 1279908"/>
              <a:gd name="connsiteX2" fmla="*/ 2082864 w 5600174"/>
              <a:gd name="connsiteY2" fmla="*/ 1279907 h 1279908"/>
              <a:gd name="connsiteX3" fmla="*/ 3490424 w 5600174"/>
              <a:gd name="connsiteY3" fmla="*/ 26460 h 1279908"/>
              <a:gd name="connsiteX4" fmla="*/ 4869949 w 5600174"/>
              <a:gd name="connsiteY4" fmla="*/ 1238810 h 1279908"/>
              <a:gd name="connsiteX5" fmla="*/ 5600132 w 5600174"/>
              <a:gd name="connsiteY5" fmla="*/ 663092 h 127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0174" h="1279908">
                <a:moveTo>
                  <a:pt x="0" y="673731"/>
                </a:moveTo>
                <a:cubicBezTo>
                  <a:pt x="361307" y="305574"/>
                  <a:pt x="515884" y="-84844"/>
                  <a:pt x="863028" y="16185"/>
                </a:cubicBezTo>
                <a:cubicBezTo>
                  <a:pt x="1210172" y="117214"/>
                  <a:pt x="1644965" y="1278195"/>
                  <a:pt x="2082864" y="1279907"/>
                </a:cubicBezTo>
                <a:cubicBezTo>
                  <a:pt x="2520763" y="1281620"/>
                  <a:pt x="3025910" y="33309"/>
                  <a:pt x="3490424" y="26460"/>
                </a:cubicBezTo>
                <a:cubicBezTo>
                  <a:pt x="3954938" y="19611"/>
                  <a:pt x="4518331" y="1132705"/>
                  <a:pt x="4869949" y="1238810"/>
                </a:cubicBezTo>
                <a:cubicBezTo>
                  <a:pt x="5221567" y="1344915"/>
                  <a:pt x="5604830" y="658887"/>
                  <a:pt x="5600132" y="66309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 name="CasellaDiTesto 16"/>
          <p:cNvSpPr txBox="1"/>
          <p:nvPr/>
        </p:nvSpPr>
        <p:spPr>
          <a:xfrm>
            <a:off x="3761864" y="2478781"/>
            <a:ext cx="200585" cy="334025"/>
          </a:xfrm>
          <a:prstGeom prst="rect">
            <a:avLst/>
          </a:prstGeom>
          <a:noFill/>
        </p:spPr>
        <p:txBody>
          <a:bodyPr wrap="none" rtlCol="0">
            <a:spAutoFit/>
          </a:bodyPr>
          <a:lstStyle/>
          <a:p>
            <a:r>
              <a:rPr lang="en-US" dirty="0" smtClean="0"/>
              <a:t>s</a:t>
            </a:r>
            <a:endParaRPr lang="en-US" dirty="0"/>
          </a:p>
        </p:txBody>
      </p:sp>
      <p:sp>
        <p:nvSpPr>
          <p:cNvPr id="18" name="Figura a mano libera 17"/>
          <p:cNvSpPr/>
          <p:nvPr/>
        </p:nvSpPr>
        <p:spPr>
          <a:xfrm>
            <a:off x="2138346" y="2254122"/>
            <a:ext cx="1403404" cy="1157552"/>
          </a:xfrm>
          <a:custGeom>
            <a:avLst/>
            <a:gdLst>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863028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73288 h 1269190"/>
              <a:gd name="connsiteX1" fmla="*/ 863028 w 4869949"/>
              <a:gd name="connsiteY1" fmla="*/ 15742 h 1269190"/>
              <a:gd name="connsiteX2" fmla="*/ 2198669 w 4869949"/>
              <a:gd name="connsiteY2" fmla="*/ 1269189 h 1269190"/>
              <a:gd name="connsiteX3" fmla="*/ 3606229 w 4869949"/>
              <a:gd name="connsiteY3" fmla="*/ 26017 h 1269190"/>
              <a:gd name="connsiteX4" fmla="*/ 4869949 w 4869949"/>
              <a:gd name="connsiteY4" fmla="*/ 1238367 h 1269190"/>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73731 h 1279908"/>
              <a:gd name="connsiteX1" fmla="*/ 863028 w 4869949"/>
              <a:gd name="connsiteY1" fmla="*/ 16185 h 1279908"/>
              <a:gd name="connsiteX2" fmla="*/ 2082864 w 4869949"/>
              <a:gd name="connsiteY2" fmla="*/ 1279907 h 1279908"/>
              <a:gd name="connsiteX3" fmla="*/ 3606229 w 4869949"/>
              <a:gd name="connsiteY3" fmla="*/ 26460 h 1279908"/>
              <a:gd name="connsiteX4" fmla="*/ 4869949 w 4869949"/>
              <a:gd name="connsiteY4" fmla="*/ 1238810 h 1279908"/>
              <a:gd name="connsiteX0" fmla="*/ 0 w 4869949"/>
              <a:gd name="connsiteY0" fmla="*/ 673731 h 1279908"/>
              <a:gd name="connsiteX1" fmla="*/ 863028 w 4869949"/>
              <a:gd name="connsiteY1" fmla="*/ 16185 h 1279908"/>
              <a:gd name="connsiteX2" fmla="*/ 2082864 w 4869949"/>
              <a:gd name="connsiteY2" fmla="*/ 1279907 h 1279908"/>
              <a:gd name="connsiteX3" fmla="*/ 3490424 w 4869949"/>
              <a:gd name="connsiteY3" fmla="*/ 26460 h 1279908"/>
              <a:gd name="connsiteX4" fmla="*/ 4869949 w 4869949"/>
              <a:gd name="connsiteY4" fmla="*/ 1238810 h 1279908"/>
              <a:gd name="connsiteX0" fmla="*/ 0 w 4965889"/>
              <a:gd name="connsiteY0" fmla="*/ 673731 h 1334627"/>
              <a:gd name="connsiteX1" fmla="*/ 863028 w 4965889"/>
              <a:gd name="connsiteY1" fmla="*/ 16185 h 1334627"/>
              <a:gd name="connsiteX2" fmla="*/ 2082864 w 4965889"/>
              <a:gd name="connsiteY2" fmla="*/ 1279907 h 1334627"/>
              <a:gd name="connsiteX3" fmla="*/ 3490424 w 4965889"/>
              <a:gd name="connsiteY3" fmla="*/ 26460 h 1334627"/>
              <a:gd name="connsiteX4" fmla="*/ 4869949 w 4965889"/>
              <a:gd name="connsiteY4" fmla="*/ 1238810 h 1334627"/>
              <a:gd name="connsiteX5" fmla="*/ 4847400 w 4965889"/>
              <a:gd name="connsiteY5" fmla="*/ 1258993 h 1334627"/>
              <a:gd name="connsiteX0" fmla="*/ 0 w 6352879"/>
              <a:gd name="connsiteY0" fmla="*/ 673731 h 1279908"/>
              <a:gd name="connsiteX1" fmla="*/ 863028 w 6352879"/>
              <a:gd name="connsiteY1" fmla="*/ 16185 h 1279908"/>
              <a:gd name="connsiteX2" fmla="*/ 2082864 w 6352879"/>
              <a:gd name="connsiteY2" fmla="*/ 1279907 h 1279908"/>
              <a:gd name="connsiteX3" fmla="*/ 3490424 w 6352879"/>
              <a:gd name="connsiteY3" fmla="*/ 26460 h 1279908"/>
              <a:gd name="connsiteX4" fmla="*/ 4869949 w 6352879"/>
              <a:gd name="connsiteY4" fmla="*/ 1238810 h 1279908"/>
              <a:gd name="connsiteX5" fmla="*/ 6352862 w 6352879"/>
              <a:gd name="connsiteY5" fmla="*/ 200755 h 1279908"/>
              <a:gd name="connsiteX0" fmla="*/ 0 w 5600174"/>
              <a:gd name="connsiteY0" fmla="*/ 673731 h 1279908"/>
              <a:gd name="connsiteX1" fmla="*/ 863028 w 5600174"/>
              <a:gd name="connsiteY1" fmla="*/ 16185 h 1279908"/>
              <a:gd name="connsiteX2" fmla="*/ 2082864 w 5600174"/>
              <a:gd name="connsiteY2" fmla="*/ 1279907 h 1279908"/>
              <a:gd name="connsiteX3" fmla="*/ 3490424 w 5600174"/>
              <a:gd name="connsiteY3" fmla="*/ 26460 h 1279908"/>
              <a:gd name="connsiteX4" fmla="*/ 4869949 w 5600174"/>
              <a:gd name="connsiteY4" fmla="*/ 1238810 h 1279908"/>
              <a:gd name="connsiteX5" fmla="*/ 5600132 w 5600174"/>
              <a:gd name="connsiteY5" fmla="*/ 663092 h 127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0174" h="1279908">
                <a:moveTo>
                  <a:pt x="0" y="673731"/>
                </a:moveTo>
                <a:cubicBezTo>
                  <a:pt x="361307" y="305574"/>
                  <a:pt x="515884" y="-84844"/>
                  <a:pt x="863028" y="16185"/>
                </a:cubicBezTo>
                <a:cubicBezTo>
                  <a:pt x="1210172" y="117214"/>
                  <a:pt x="1644965" y="1278195"/>
                  <a:pt x="2082864" y="1279907"/>
                </a:cubicBezTo>
                <a:cubicBezTo>
                  <a:pt x="2520763" y="1281620"/>
                  <a:pt x="3025910" y="33309"/>
                  <a:pt x="3490424" y="26460"/>
                </a:cubicBezTo>
                <a:cubicBezTo>
                  <a:pt x="3954938" y="19611"/>
                  <a:pt x="4518331" y="1132705"/>
                  <a:pt x="4869949" y="1238810"/>
                </a:cubicBezTo>
                <a:cubicBezTo>
                  <a:pt x="5221567" y="1344915"/>
                  <a:pt x="5604830" y="658887"/>
                  <a:pt x="5600132" y="66309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5" name="Connettore 1 24"/>
          <p:cNvCxnSpPr/>
          <p:nvPr/>
        </p:nvCxnSpPr>
        <p:spPr>
          <a:xfrm>
            <a:off x="727315" y="2240750"/>
            <a:ext cx="303454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a:off x="727315" y="3411675"/>
            <a:ext cx="3179474" cy="0"/>
          </a:xfrm>
          <a:prstGeom prst="line">
            <a:avLst/>
          </a:prstGeom>
        </p:spPr>
        <p:style>
          <a:lnRef idx="1">
            <a:schemeClr val="accent1"/>
          </a:lnRef>
          <a:fillRef idx="0">
            <a:schemeClr val="accent1"/>
          </a:fillRef>
          <a:effectRef idx="0">
            <a:schemeClr val="accent1"/>
          </a:effectRef>
          <a:fontRef idx="minor">
            <a:schemeClr val="tx1"/>
          </a:fontRef>
        </p:style>
      </p:cxnSp>
      <p:sp>
        <p:nvSpPr>
          <p:cNvPr id="30" name="Freccia a destra 29"/>
          <p:cNvSpPr/>
          <p:nvPr/>
        </p:nvSpPr>
        <p:spPr>
          <a:xfrm>
            <a:off x="3852132" y="1770100"/>
            <a:ext cx="640058" cy="37240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igura a mano libera 33"/>
          <p:cNvSpPr/>
          <p:nvPr/>
        </p:nvSpPr>
        <p:spPr>
          <a:xfrm>
            <a:off x="729694" y="2257118"/>
            <a:ext cx="1645831" cy="1153484"/>
          </a:xfrm>
          <a:custGeom>
            <a:avLst/>
            <a:gdLst>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863028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73288 h 1269190"/>
              <a:gd name="connsiteX1" fmla="*/ 863028 w 4869949"/>
              <a:gd name="connsiteY1" fmla="*/ 15742 h 1269190"/>
              <a:gd name="connsiteX2" fmla="*/ 2198669 w 4869949"/>
              <a:gd name="connsiteY2" fmla="*/ 1269189 h 1269190"/>
              <a:gd name="connsiteX3" fmla="*/ 3606229 w 4869949"/>
              <a:gd name="connsiteY3" fmla="*/ 26017 h 1269190"/>
              <a:gd name="connsiteX4" fmla="*/ 4869949 w 4869949"/>
              <a:gd name="connsiteY4" fmla="*/ 1238367 h 1269190"/>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73731 h 1279908"/>
              <a:gd name="connsiteX1" fmla="*/ 863028 w 4869949"/>
              <a:gd name="connsiteY1" fmla="*/ 16185 h 1279908"/>
              <a:gd name="connsiteX2" fmla="*/ 2082864 w 4869949"/>
              <a:gd name="connsiteY2" fmla="*/ 1279907 h 1279908"/>
              <a:gd name="connsiteX3" fmla="*/ 3606229 w 4869949"/>
              <a:gd name="connsiteY3" fmla="*/ 26460 h 1279908"/>
              <a:gd name="connsiteX4" fmla="*/ 4869949 w 4869949"/>
              <a:gd name="connsiteY4" fmla="*/ 1238810 h 1279908"/>
              <a:gd name="connsiteX0" fmla="*/ 0 w 4869949"/>
              <a:gd name="connsiteY0" fmla="*/ 673731 h 1279908"/>
              <a:gd name="connsiteX1" fmla="*/ 863028 w 4869949"/>
              <a:gd name="connsiteY1" fmla="*/ 16185 h 1279908"/>
              <a:gd name="connsiteX2" fmla="*/ 2082864 w 4869949"/>
              <a:gd name="connsiteY2" fmla="*/ 1279907 h 1279908"/>
              <a:gd name="connsiteX3" fmla="*/ 3490424 w 4869949"/>
              <a:gd name="connsiteY3" fmla="*/ 26460 h 1279908"/>
              <a:gd name="connsiteX4" fmla="*/ 4869949 w 4869949"/>
              <a:gd name="connsiteY4" fmla="*/ 1238810 h 1279908"/>
              <a:gd name="connsiteX0" fmla="*/ 0 w 4965889"/>
              <a:gd name="connsiteY0" fmla="*/ 673731 h 1334627"/>
              <a:gd name="connsiteX1" fmla="*/ 863028 w 4965889"/>
              <a:gd name="connsiteY1" fmla="*/ 16185 h 1334627"/>
              <a:gd name="connsiteX2" fmla="*/ 2082864 w 4965889"/>
              <a:gd name="connsiteY2" fmla="*/ 1279907 h 1334627"/>
              <a:gd name="connsiteX3" fmla="*/ 3490424 w 4965889"/>
              <a:gd name="connsiteY3" fmla="*/ 26460 h 1334627"/>
              <a:gd name="connsiteX4" fmla="*/ 4869949 w 4965889"/>
              <a:gd name="connsiteY4" fmla="*/ 1238810 h 1334627"/>
              <a:gd name="connsiteX5" fmla="*/ 4847400 w 4965889"/>
              <a:gd name="connsiteY5" fmla="*/ 1258993 h 1334627"/>
              <a:gd name="connsiteX0" fmla="*/ 0 w 6352879"/>
              <a:gd name="connsiteY0" fmla="*/ 673731 h 1279908"/>
              <a:gd name="connsiteX1" fmla="*/ 863028 w 6352879"/>
              <a:gd name="connsiteY1" fmla="*/ 16185 h 1279908"/>
              <a:gd name="connsiteX2" fmla="*/ 2082864 w 6352879"/>
              <a:gd name="connsiteY2" fmla="*/ 1279907 h 1279908"/>
              <a:gd name="connsiteX3" fmla="*/ 3490424 w 6352879"/>
              <a:gd name="connsiteY3" fmla="*/ 26460 h 1279908"/>
              <a:gd name="connsiteX4" fmla="*/ 4869949 w 6352879"/>
              <a:gd name="connsiteY4" fmla="*/ 1238810 h 1279908"/>
              <a:gd name="connsiteX5" fmla="*/ 6352862 w 6352879"/>
              <a:gd name="connsiteY5" fmla="*/ 200755 h 1279908"/>
              <a:gd name="connsiteX0" fmla="*/ 0 w 5600174"/>
              <a:gd name="connsiteY0" fmla="*/ 673731 h 1279908"/>
              <a:gd name="connsiteX1" fmla="*/ 863028 w 5600174"/>
              <a:gd name="connsiteY1" fmla="*/ 16185 h 1279908"/>
              <a:gd name="connsiteX2" fmla="*/ 2082864 w 5600174"/>
              <a:gd name="connsiteY2" fmla="*/ 1279907 h 1279908"/>
              <a:gd name="connsiteX3" fmla="*/ 3490424 w 5600174"/>
              <a:gd name="connsiteY3" fmla="*/ 26460 h 1279908"/>
              <a:gd name="connsiteX4" fmla="*/ 4869949 w 5600174"/>
              <a:gd name="connsiteY4" fmla="*/ 1238810 h 1279908"/>
              <a:gd name="connsiteX5" fmla="*/ 5600132 w 5600174"/>
              <a:gd name="connsiteY5" fmla="*/ 663092 h 1279908"/>
              <a:gd name="connsiteX0" fmla="*/ 34984 w 5635158"/>
              <a:gd name="connsiteY0" fmla="*/ 671925 h 1278102"/>
              <a:gd name="connsiteX1" fmla="*/ 74002 w 5635158"/>
              <a:gd name="connsiteY1" fmla="*/ 599222 h 1278102"/>
              <a:gd name="connsiteX2" fmla="*/ 898012 w 5635158"/>
              <a:gd name="connsiteY2" fmla="*/ 14379 h 1278102"/>
              <a:gd name="connsiteX3" fmla="*/ 2117848 w 5635158"/>
              <a:gd name="connsiteY3" fmla="*/ 1278101 h 1278102"/>
              <a:gd name="connsiteX4" fmla="*/ 3525408 w 5635158"/>
              <a:gd name="connsiteY4" fmla="*/ 24654 h 1278102"/>
              <a:gd name="connsiteX5" fmla="*/ 4904933 w 5635158"/>
              <a:gd name="connsiteY5" fmla="*/ 1237004 h 1278102"/>
              <a:gd name="connsiteX6" fmla="*/ 5635116 w 5635158"/>
              <a:gd name="connsiteY6" fmla="*/ 661286 h 1278102"/>
              <a:gd name="connsiteX0" fmla="*/ 0 w 6461135"/>
              <a:gd name="connsiteY0" fmla="*/ 1137692 h 1278102"/>
              <a:gd name="connsiteX1" fmla="*/ 899979 w 6461135"/>
              <a:gd name="connsiteY1" fmla="*/ 599222 h 1278102"/>
              <a:gd name="connsiteX2" fmla="*/ 1723989 w 6461135"/>
              <a:gd name="connsiteY2" fmla="*/ 14379 h 1278102"/>
              <a:gd name="connsiteX3" fmla="*/ 2943825 w 6461135"/>
              <a:gd name="connsiteY3" fmla="*/ 1278101 h 1278102"/>
              <a:gd name="connsiteX4" fmla="*/ 4351385 w 6461135"/>
              <a:gd name="connsiteY4" fmla="*/ 24654 h 1278102"/>
              <a:gd name="connsiteX5" fmla="*/ 5730910 w 6461135"/>
              <a:gd name="connsiteY5" fmla="*/ 1237004 h 1278102"/>
              <a:gd name="connsiteX6" fmla="*/ 6461093 w 6461135"/>
              <a:gd name="connsiteY6" fmla="*/ 661286 h 1278102"/>
              <a:gd name="connsiteX0" fmla="*/ 0 w 5837791"/>
              <a:gd name="connsiteY0" fmla="*/ 1120841 h 1278102"/>
              <a:gd name="connsiteX1" fmla="*/ 276635 w 5837791"/>
              <a:gd name="connsiteY1" fmla="*/ 599222 h 1278102"/>
              <a:gd name="connsiteX2" fmla="*/ 1100645 w 5837791"/>
              <a:gd name="connsiteY2" fmla="*/ 14379 h 1278102"/>
              <a:gd name="connsiteX3" fmla="*/ 2320481 w 5837791"/>
              <a:gd name="connsiteY3" fmla="*/ 1278101 h 1278102"/>
              <a:gd name="connsiteX4" fmla="*/ 3728041 w 5837791"/>
              <a:gd name="connsiteY4" fmla="*/ 24654 h 1278102"/>
              <a:gd name="connsiteX5" fmla="*/ 5107566 w 5837791"/>
              <a:gd name="connsiteY5" fmla="*/ 1237004 h 1278102"/>
              <a:gd name="connsiteX6" fmla="*/ 5837749 w 5837791"/>
              <a:gd name="connsiteY6" fmla="*/ 661286 h 1278102"/>
              <a:gd name="connsiteX0" fmla="*/ 0 w 6202675"/>
              <a:gd name="connsiteY0" fmla="*/ 1146118 h 1278102"/>
              <a:gd name="connsiteX1" fmla="*/ 641519 w 6202675"/>
              <a:gd name="connsiteY1" fmla="*/ 599222 h 1278102"/>
              <a:gd name="connsiteX2" fmla="*/ 1465529 w 6202675"/>
              <a:gd name="connsiteY2" fmla="*/ 14379 h 1278102"/>
              <a:gd name="connsiteX3" fmla="*/ 2685365 w 6202675"/>
              <a:gd name="connsiteY3" fmla="*/ 1278101 h 1278102"/>
              <a:gd name="connsiteX4" fmla="*/ 4092925 w 6202675"/>
              <a:gd name="connsiteY4" fmla="*/ 24654 h 1278102"/>
              <a:gd name="connsiteX5" fmla="*/ 5472450 w 6202675"/>
              <a:gd name="connsiteY5" fmla="*/ 1237004 h 1278102"/>
              <a:gd name="connsiteX6" fmla="*/ 6202633 w 6202675"/>
              <a:gd name="connsiteY6" fmla="*/ 661286 h 1278102"/>
              <a:gd name="connsiteX0" fmla="*/ 0 w 6613170"/>
              <a:gd name="connsiteY0" fmla="*/ 1129267 h 1278102"/>
              <a:gd name="connsiteX1" fmla="*/ 1052014 w 6613170"/>
              <a:gd name="connsiteY1" fmla="*/ 599222 h 1278102"/>
              <a:gd name="connsiteX2" fmla="*/ 1876024 w 6613170"/>
              <a:gd name="connsiteY2" fmla="*/ 14379 h 1278102"/>
              <a:gd name="connsiteX3" fmla="*/ 3095860 w 6613170"/>
              <a:gd name="connsiteY3" fmla="*/ 1278101 h 1278102"/>
              <a:gd name="connsiteX4" fmla="*/ 4503420 w 6613170"/>
              <a:gd name="connsiteY4" fmla="*/ 24654 h 1278102"/>
              <a:gd name="connsiteX5" fmla="*/ 5882945 w 6613170"/>
              <a:gd name="connsiteY5" fmla="*/ 1237004 h 1278102"/>
              <a:gd name="connsiteX6" fmla="*/ 6613128 w 6613170"/>
              <a:gd name="connsiteY6" fmla="*/ 661286 h 1278102"/>
              <a:gd name="connsiteX0" fmla="*/ 0 w 5746570"/>
              <a:gd name="connsiteY0" fmla="*/ 1108203 h 1278102"/>
              <a:gd name="connsiteX1" fmla="*/ 185414 w 5746570"/>
              <a:gd name="connsiteY1" fmla="*/ 599222 h 1278102"/>
              <a:gd name="connsiteX2" fmla="*/ 1009424 w 5746570"/>
              <a:gd name="connsiteY2" fmla="*/ 14379 h 1278102"/>
              <a:gd name="connsiteX3" fmla="*/ 2229260 w 5746570"/>
              <a:gd name="connsiteY3" fmla="*/ 1278101 h 1278102"/>
              <a:gd name="connsiteX4" fmla="*/ 3636820 w 5746570"/>
              <a:gd name="connsiteY4" fmla="*/ 24654 h 1278102"/>
              <a:gd name="connsiteX5" fmla="*/ 5016345 w 5746570"/>
              <a:gd name="connsiteY5" fmla="*/ 1237004 h 1278102"/>
              <a:gd name="connsiteX6" fmla="*/ 5746528 w 5746570"/>
              <a:gd name="connsiteY6" fmla="*/ 661286 h 1278102"/>
              <a:gd name="connsiteX0" fmla="*/ 257937 w 5594012"/>
              <a:gd name="connsiteY0" fmla="*/ 809100 h 1278102"/>
              <a:gd name="connsiteX1" fmla="*/ 32856 w 5594012"/>
              <a:gd name="connsiteY1" fmla="*/ 599222 h 1278102"/>
              <a:gd name="connsiteX2" fmla="*/ 856866 w 5594012"/>
              <a:gd name="connsiteY2" fmla="*/ 14379 h 1278102"/>
              <a:gd name="connsiteX3" fmla="*/ 2076702 w 5594012"/>
              <a:gd name="connsiteY3" fmla="*/ 1278101 h 1278102"/>
              <a:gd name="connsiteX4" fmla="*/ 3484262 w 5594012"/>
              <a:gd name="connsiteY4" fmla="*/ 24654 h 1278102"/>
              <a:gd name="connsiteX5" fmla="*/ 4863787 w 5594012"/>
              <a:gd name="connsiteY5" fmla="*/ 1237004 h 1278102"/>
              <a:gd name="connsiteX6" fmla="*/ 5593970 w 5594012"/>
              <a:gd name="connsiteY6" fmla="*/ 661286 h 1278102"/>
              <a:gd name="connsiteX0" fmla="*/ 982805 w 6318880"/>
              <a:gd name="connsiteY0" fmla="*/ 797632 h 1266634"/>
              <a:gd name="connsiteX1" fmla="*/ 12753 w 6318880"/>
              <a:gd name="connsiteY1" fmla="*/ 912134 h 1266634"/>
              <a:gd name="connsiteX2" fmla="*/ 1581734 w 6318880"/>
              <a:gd name="connsiteY2" fmla="*/ 2911 h 1266634"/>
              <a:gd name="connsiteX3" fmla="*/ 2801570 w 6318880"/>
              <a:gd name="connsiteY3" fmla="*/ 1266633 h 1266634"/>
              <a:gd name="connsiteX4" fmla="*/ 4209130 w 6318880"/>
              <a:gd name="connsiteY4" fmla="*/ 13186 h 1266634"/>
              <a:gd name="connsiteX5" fmla="*/ 5588655 w 6318880"/>
              <a:gd name="connsiteY5" fmla="*/ 1225536 h 1266634"/>
              <a:gd name="connsiteX6" fmla="*/ 6318838 w 6318880"/>
              <a:gd name="connsiteY6" fmla="*/ 649818 h 1266634"/>
              <a:gd name="connsiteX0" fmla="*/ 71828 w 6365724"/>
              <a:gd name="connsiteY0" fmla="*/ 1088310 h 1266634"/>
              <a:gd name="connsiteX1" fmla="*/ 59597 w 6365724"/>
              <a:gd name="connsiteY1" fmla="*/ 912134 h 1266634"/>
              <a:gd name="connsiteX2" fmla="*/ 1628578 w 6365724"/>
              <a:gd name="connsiteY2" fmla="*/ 2911 h 1266634"/>
              <a:gd name="connsiteX3" fmla="*/ 2848414 w 6365724"/>
              <a:gd name="connsiteY3" fmla="*/ 1266633 h 1266634"/>
              <a:gd name="connsiteX4" fmla="*/ 4255974 w 6365724"/>
              <a:gd name="connsiteY4" fmla="*/ 13186 h 1266634"/>
              <a:gd name="connsiteX5" fmla="*/ 5635499 w 6365724"/>
              <a:gd name="connsiteY5" fmla="*/ 1225536 h 1266634"/>
              <a:gd name="connsiteX6" fmla="*/ 6365682 w 6365724"/>
              <a:gd name="connsiteY6" fmla="*/ 649818 h 1266634"/>
              <a:gd name="connsiteX0" fmla="*/ 188200 w 6345265"/>
              <a:gd name="connsiteY0" fmla="*/ 1122011 h 1266634"/>
              <a:gd name="connsiteX1" fmla="*/ 39138 w 6345265"/>
              <a:gd name="connsiteY1" fmla="*/ 912134 h 1266634"/>
              <a:gd name="connsiteX2" fmla="*/ 1608119 w 6345265"/>
              <a:gd name="connsiteY2" fmla="*/ 2911 h 1266634"/>
              <a:gd name="connsiteX3" fmla="*/ 2827955 w 6345265"/>
              <a:gd name="connsiteY3" fmla="*/ 1266633 h 1266634"/>
              <a:gd name="connsiteX4" fmla="*/ 4235515 w 6345265"/>
              <a:gd name="connsiteY4" fmla="*/ 13186 h 1266634"/>
              <a:gd name="connsiteX5" fmla="*/ 5615040 w 6345265"/>
              <a:gd name="connsiteY5" fmla="*/ 1225536 h 1266634"/>
              <a:gd name="connsiteX6" fmla="*/ 6345223 w 6345265"/>
              <a:gd name="connsiteY6" fmla="*/ 649818 h 1266634"/>
              <a:gd name="connsiteX0" fmla="*/ 189629 w 6346694"/>
              <a:gd name="connsiteY0" fmla="*/ 1122011 h 1266634"/>
              <a:gd name="connsiteX1" fmla="*/ 40567 w 6346694"/>
              <a:gd name="connsiteY1" fmla="*/ 912134 h 1266634"/>
              <a:gd name="connsiteX2" fmla="*/ 1609548 w 6346694"/>
              <a:gd name="connsiteY2" fmla="*/ 2911 h 1266634"/>
              <a:gd name="connsiteX3" fmla="*/ 2829384 w 6346694"/>
              <a:gd name="connsiteY3" fmla="*/ 1266633 h 1266634"/>
              <a:gd name="connsiteX4" fmla="*/ 4236944 w 6346694"/>
              <a:gd name="connsiteY4" fmla="*/ 13186 h 1266634"/>
              <a:gd name="connsiteX5" fmla="*/ 5616469 w 6346694"/>
              <a:gd name="connsiteY5" fmla="*/ 1225536 h 1266634"/>
              <a:gd name="connsiteX6" fmla="*/ 6346652 w 6346694"/>
              <a:gd name="connsiteY6" fmla="*/ 649818 h 1266634"/>
              <a:gd name="connsiteX0" fmla="*/ 423 w 6567983"/>
              <a:gd name="connsiteY0" fmla="*/ 1130437 h 1266634"/>
              <a:gd name="connsiteX1" fmla="*/ 261856 w 6567983"/>
              <a:gd name="connsiteY1" fmla="*/ 912134 h 1266634"/>
              <a:gd name="connsiteX2" fmla="*/ 1830837 w 6567983"/>
              <a:gd name="connsiteY2" fmla="*/ 2911 h 1266634"/>
              <a:gd name="connsiteX3" fmla="*/ 3050673 w 6567983"/>
              <a:gd name="connsiteY3" fmla="*/ 1266633 h 1266634"/>
              <a:gd name="connsiteX4" fmla="*/ 4458233 w 6567983"/>
              <a:gd name="connsiteY4" fmla="*/ 13186 h 1266634"/>
              <a:gd name="connsiteX5" fmla="*/ 5837758 w 6567983"/>
              <a:gd name="connsiteY5" fmla="*/ 1225536 h 1266634"/>
              <a:gd name="connsiteX6" fmla="*/ 6567941 w 6567983"/>
              <a:gd name="connsiteY6" fmla="*/ 649818 h 1266634"/>
              <a:gd name="connsiteX0" fmla="*/ 88 w 6567648"/>
              <a:gd name="connsiteY0" fmla="*/ 1139213 h 1275410"/>
              <a:gd name="connsiteX1" fmla="*/ 778440 w 6567648"/>
              <a:gd name="connsiteY1" fmla="*/ 647082 h 1275410"/>
              <a:gd name="connsiteX2" fmla="*/ 1830502 w 6567648"/>
              <a:gd name="connsiteY2" fmla="*/ 11687 h 1275410"/>
              <a:gd name="connsiteX3" fmla="*/ 3050338 w 6567648"/>
              <a:gd name="connsiteY3" fmla="*/ 1275409 h 1275410"/>
              <a:gd name="connsiteX4" fmla="*/ 4457898 w 6567648"/>
              <a:gd name="connsiteY4" fmla="*/ 21962 h 1275410"/>
              <a:gd name="connsiteX5" fmla="*/ 5837423 w 6567648"/>
              <a:gd name="connsiteY5" fmla="*/ 1234312 h 1275410"/>
              <a:gd name="connsiteX6" fmla="*/ 6567606 w 6567648"/>
              <a:gd name="connsiteY6" fmla="*/ 658594 h 1275410"/>
              <a:gd name="connsiteX0" fmla="*/ 0 w 6567560"/>
              <a:gd name="connsiteY0" fmla="*/ 1139213 h 1275410"/>
              <a:gd name="connsiteX1" fmla="*/ 778352 w 6567560"/>
              <a:gd name="connsiteY1" fmla="*/ 647082 h 1275410"/>
              <a:gd name="connsiteX2" fmla="*/ 1830414 w 6567560"/>
              <a:gd name="connsiteY2" fmla="*/ 11687 h 1275410"/>
              <a:gd name="connsiteX3" fmla="*/ 3050250 w 6567560"/>
              <a:gd name="connsiteY3" fmla="*/ 1275409 h 1275410"/>
              <a:gd name="connsiteX4" fmla="*/ 4457810 w 6567560"/>
              <a:gd name="connsiteY4" fmla="*/ 21962 h 1275410"/>
              <a:gd name="connsiteX5" fmla="*/ 5837335 w 6567560"/>
              <a:gd name="connsiteY5" fmla="*/ 1234312 h 1275410"/>
              <a:gd name="connsiteX6" fmla="*/ 6567518 w 6567560"/>
              <a:gd name="connsiteY6" fmla="*/ 658594 h 1275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567560" h="1275410">
                <a:moveTo>
                  <a:pt x="0" y="1139213"/>
                </a:moveTo>
                <a:cubicBezTo>
                  <a:pt x="462609" y="1017566"/>
                  <a:pt x="634514" y="756673"/>
                  <a:pt x="778352" y="647082"/>
                </a:cubicBezTo>
                <a:cubicBezTo>
                  <a:pt x="922190" y="537491"/>
                  <a:pt x="1451764" y="-93034"/>
                  <a:pt x="1830414" y="11687"/>
                </a:cubicBezTo>
                <a:cubicBezTo>
                  <a:pt x="2209064" y="116408"/>
                  <a:pt x="2612351" y="1273697"/>
                  <a:pt x="3050250" y="1275409"/>
                </a:cubicBezTo>
                <a:cubicBezTo>
                  <a:pt x="3488149" y="1277122"/>
                  <a:pt x="3993296" y="28811"/>
                  <a:pt x="4457810" y="21962"/>
                </a:cubicBezTo>
                <a:cubicBezTo>
                  <a:pt x="4922324" y="15113"/>
                  <a:pt x="5485717" y="1128207"/>
                  <a:pt x="5837335" y="1234312"/>
                </a:cubicBezTo>
                <a:cubicBezTo>
                  <a:pt x="6188953" y="1340417"/>
                  <a:pt x="6572216" y="654389"/>
                  <a:pt x="6567518" y="658594"/>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igura a mano libera 34"/>
          <p:cNvSpPr/>
          <p:nvPr/>
        </p:nvSpPr>
        <p:spPr>
          <a:xfrm>
            <a:off x="2375527" y="2262032"/>
            <a:ext cx="1403404" cy="1157552"/>
          </a:xfrm>
          <a:custGeom>
            <a:avLst/>
            <a:gdLst>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965770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73614 h 1343958"/>
              <a:gd name="connsiteX1" fmla="*/ 863028 w 5005784"/>
              <a:gd name="connsiteY1" fmla="*/ 16068 h 1343958"/>
              <a:gd name="connsiteX2" fmla="*/ 2198669 w 5005784"/>
              <a:gd name="connsiteY2" fmla="*/ 1269515 h 1343958"/>
              <a:gd name="connsiteX3" fmla="*/ 3606229 w 5005784"/>
              <a:gd name="connsiteY3" fmla="*/ 77713 h 1343958"/>
              <a:gd name="connsiteX4" fmla="*/ 4828853 w 5005784"/>
              <a:gd name="connsiteY4" fmla="*/ 1177048 h 1343958"/>
              <a:gd name="connsiteX5" fmla="*/ 4972692 w 5005784"/>
              <a:gd name="connsiteY5" fmla="*/ 1320886 h 134395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5005784"/>
              <a:gd name="connsiteY0" fmla="*/ 657554 h 1327898"/>
              <a:gd name="connsiteX1" fmla="*/ 863028 w 5005784"/>
              <a:gd name="connsiteY1" fmla="*/ 8 h 1327898"/>
              <a:gd name="connsiteX2" fmla="*/ 2198669 w 5005784"/>
              <a:gd name="connsiteY2" fmla="*/ 1253455 h 1327898"/>
              <a:gd name="connsiteX3" fmla="*/ 3606229 w 5005784"/>
              <a:gd name="connsiteY3" fmla="*/ 61653 h 1327898"/>
              <a:gd name="connsiteX4" fmla="*/ 4828853 w 5005784"/>
              <a:gd name="connsiteY4" fmla="*/ 1160988 h 1327898"/>
              <a:gd name="connsiteX5" fmla="*/ 4972692 w 5005784"/>
              <a:gd name="connsiteY5" fmla="*/ 1304826 h 1327898"/>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28853"/>
              <a:gd name="connsiteY0" fmla="*/ 657554 h 1253519"/>
              <a:gd name="connsiteX1" fmla="*/ 863028 w 4828853"/>
              <a:gd name="connsiteY1" fmla="*/ 8 h 1253519"/>
              <a:gd name="connsiteX2" fmla="*/ 2198669 w 4828853"/>
              <a:gd name="connsiteY2" fmla="*/ 1253455 h 1253519"/>
              <a:gd name="connsiteX3" fmla="*/ 3606229 w 4828853"/>
              <a:gd name="connsiteY3" fmla="*/ 61653 h 1253519"/>
              <a:gd name="connsiteX4" fmla="*/ 4828853 w 4828853"/>
              <a:gd name="connsiteY4" fmla="*/ 1160988 h 1253519"/>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4 h 1253520"/>
              <a:gd name="connsiteX1" fmla="*/ 863028 w 4869949"/>
              <a:gd name="connsiteY1" fmla="*/ 8 h 1253520"/>
              <a:gd name="connsiteX2" fmla="*/ 2198669 w 4869949"/>
              <a:gd name="connsiteY2" fmla="*/ 1253455 h 1253520"/>
              <a:gd name="connsiteX3" fmla="*/ 3606229 w 4869949"/>
              <a:gd name="connsiteY3" fmla="*/ 61653 h 1253520"/>
              <a:gd name="connsiteX4" fmla="*/ 4869949 w 4869949"/>
              <a:gd name="connsiteY4" fmla="*/ 1222633 h 1253520"/>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57553 h 1253455"/>
              <a:gd name="connsiteX1" fmla="*/ 863028 w 4869949"/>
              <a:gd name="connsiteY1" fmla="*/ 7 h 1253455"/>
              <a:gd name="connsiteX2" fmla="*/ 2198669 w 4869949"/>
              <a:gd name="connsiteY2" fmla="*/ 1253454 h 1253455"/>
              <a:gd name="connsiteX3" fmla="*/ 3606229 w 4869949"/>
              <a:gd name="connsiteY3" fmla="*/ 10282 h 1253455"/>
              <a:gd name="connsiteX4" fmla="*/ 4869949 w 4869949"/>
              <a:gd name="connsiteY4" fmla="*/ 1222632 h 1253455"/>
              <a:gd name="connsiteX0" fmla="*/ 0 w 4869949"/>
              <a:gd name="connsiteY0" fmla="*/ 673288 h 1269190"/>
              <a:gd name="connsiteX1" fmla="*/ 863028 w 4869949"/>
              <a:gd name="connsiteY1" fmla="*/ 15742 h 1269190"/>
              <a:gd name="connsiteX2" fmla="*/ 2198669 w 4869949"/>
              <a:gd name="connsiteY2" fmla="*/ 1269189 h 1269190"/>
              <a:gd name="connsiteX3" fmla="*/ 3606229 w 4869949"/>
              <a:gd name="connsiteY3" fmla="*/ 26017 h 1269190"/>
              <a:gd name="connsiteX4" fmla="*/ 4869949 w 4869949"/>
              <a:gd name="connsiteY4" fmla="*/ 1238367 h 1269190"/>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57663 h 1253565"/>
              <a:gd name="connsiteX1" fmla="*/ 863028 w 4869949"/>
              <a:gd name="connsiteY1" fmla="*/ 117 h 1253565"/>
              <a:gd name="connsiteX2" fmla="*/ 2198669 w 4869949"/>
              <a:gd name="connsiteY2" fmla="*/ 1253564 h 1253565"/>
              <a:gd name="connsiteX3" fmla="*/ 3606229 w 4869949"/>
              <a:gd name="connsiteY3" fmla="*/ 10392 h 1253565"/>
              <a:gd name="connsiteX4" fmla="*/ 4869949 w 4869949"/>
              <a:gd name="connsiteY4" fmla="*/ 1222742 h 1253565"/>
              <a:gd name="connsiteX0" fmla="*/ 0 w 4869949"/>
              <a:gd name="connsiteY0" fmla="*/ 673731 h 1279908"/>
              <a:gd name="connsiteX1" fmla="*/ 863028 w 4869949"/>
              <a:gd name="connsiteY1" fmla="*/ 16185 h 1279908"/>
              <a:gd name="connsiteX2" fmla="*/ 2082864 w 4869949"/>
              <a:gd name="connsiteY2" fmla="*/ 1279907 h 1279908"/>
              <a:gd name="connsiteX3" fmla="*/ 3606229 w 4869949"/>
              <a:gd name="connsiteY3" fmla="*/ 26460 h 1279908"/>
              <a:gd name="connsiteX4" fmla="*/ 4869949 w 4869949"/>
              <a:gd name="connsiteY4" fmla="*/ 1238810 h 1279908"/>
              <a:gd name="connsiteX0" fmla="*/ 0 w 4869949"/>
              <a:gd name="connsiteY0" fmla="*/ 673731 h 1279908"/>
              <a:gd name="connsiteX1" fmla="*/ 863028 w 4869949"/>
              <a:gd name="connsiteY1" fmla="*/ 16185 h 1279908"/>
              <a:gd name="connsiteX2" fmla="*/ 2082864 w 4869949"/>
              <a:gd name="connsiteY2" fmla="*/ 1279907 h 1279908"/>
              <a:gd name="connsiteX3" fmla="*/ 3490424 w 4869949"/>
              <a:gd name="connsiteY3" fmla="*/ 26460 h 1279908"/>
              <a:gd name="connsiteX4" fmla="*/ 4869949 w 4869949"/>
              <a:gd name="connsiteY4" fmla="*/ 1238810 h 1279908"/>
              <a:gd name="connsiteX0" fmla="*/ 0 w 4965889"/>
              <a:gd name="connsiteY0" fmla="*/ 673731 h 1334627"/>
              <a:gd name="connsiteX1" fmla="*/ 863028 w 4965889"/>
              <a:gd name="connsiteY1" fmla="*/ 16185 h 1334627"/>
              <a:gd name="connsiteX2" fmla="*/ 2082864 w 4965889"/>
              <a:gd name="connsiteY2" fmla="*/ 1279907 h 1334627"/>
              <a:gd name="connsiteX3" fmla="*/ 3490424 w 4965889"/>
              <a:gd name="connsiteY3" fmla="*/ 26460 h 1334627"/>
              <a:gd name="connsiteX4" fmla="*/ 4869949 w 4965889"/>
              <a:gd name="connsiteY4" fmla="*/ 1238810 h 1334627"/>
              <a:gd name="connsiteX5" fmla="*/ 4847400 w 4965889"/>
              <a:gd name="connsiteY5" fmla="*/ 1258993 h 1334627"/>
              <a:gd name="connsiteX0" fmla="*/ 0 w 6352879"/>
              <a:gd name="connsiteY0" fmla="*/ 673731 h 1279908"/>
              <a:gd name="connsiteX1" fmla="*/ 863028 w 6352879"/>
              <a:gd name="connsiteY1" fmla="*/ 16185 h 1279908"/>
              <a:gd name="connsiteX2" fmla="*/ 2082864 w 6352879"/>
              <a:gd name="connsiteY2" fmla="*/ 1279907 h 1279908"/>
              <a:gd name="connsiteX3" fmla="*/ 3490424 w 6352879"/>
              <a:gd name="connsiteY3" fmla="*/ 26460 h 1279908"/>
              <a:gd name="connsiteX4" fmla="*/ 4869949 w 6352879"/>
              <a:gd name="connsiteY4" fmla="*/ 1238810 h 1279908"/>
              <a:gd name="connsiteX5" fmla="*/ 6352862 w 6352879"/>
              <a:gd name="connsiteY5" fmla="*/ 200755 h 1279908"/>
              <a:gd name="connsiteX0" fmla="*/ 0 w 5600174"/>
              <a:gd name="connsiteY0" fmla="*/ 673731 h 1279908"/>
              <a:gd name="connsiteX1" fmla="*/ 863028 w 5600174"/>
              <a:gd name="connsiteY1" fmla="*/ 16185 h 1279908"/>
              <a:gd name="connsiteX2" fmla="*/ 2082864 w 5600174"/>
              <a:gd name="connsiteY2" fmla="*/ 1279907 h 1279908"/>
              <a:gd name="connsiteX3" fmla="*/ 3490424 w 5600174"/>
              <a:gd name="connsiteY3" fmla="*/ 26460 h 1279908"/>
              <a:gd name="connsiteX4" fmla="*/ 4869949 w 5600174"/>
              <a:gd name="connsiteY4" fmla="*/ 1238810 h 1279908"/>
              <a:gd name="connsiteX5" fmla="*/ 5600132 w 5600174"/>
              <a:gd name="connsiteY5" fmla="*/ 663092 h 127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00174" h="1279908">
                <a:moveTo>
                  <a:pt x="0" y="673731"/>
                </a:moveTo>
                <a:cubicBezTo>
                  <a:pt x="361307" y="305574"/>
                  <a:pt x="515884" y="-84844"/>
                  <a:pt x="863028" y="16185"/>
                </a:cubicBezTo>
                <a:cubicBezTo>
                  <a:pt x="1210172" y="117214"/>
                  <a:pt x="1644965" y="1278195"/>
                  <a:pt x="2082864" y="1279907"/>
                </a:cubicBezTo>
                <a:cubicBezTo>
                  <a:pt x="2520763" y="1281620"/>
                  <a:pt x="3025910" y="33309"/>
                  <a:pt x="3490424" y="26460"/>
                </a:cubicBezTo>
                <a:cubicBezTo>
                  <a:pt x="3954938" y="19611"/>
                  <a:pt x="4518331" y="1132705"/>
                  <a:pt x="4869949" y="1238810"/>
                </a:cubicBezTo>
                <a:cubicBezTo>
                  <a:pt x="5221567" y="1344915"/>
                  <a:pt x="5604830" y="658887"/>
                  <a:pt x="5600132" y="663092"/>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4" name="Connettore 2 23"/>
          <p:cNvCxnSpPr/>
          <p:nvPr/>
        </p:nvCxnSpPr>
        <p:spPr>
          <a:xfrm flipV="1">
            <a:off x="6215091" y="3029124"/>
            <a:ext cx="502514" cy="268717"/>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4362172" y="3044396"/>
            <a:ext cx="2149215" cy="584775"/>
          </a:xfrm>
          <a:prstGeom prst="rect">
            <a:avLst/>
          </a:prstGeom>
          <a:noFill/>
        </p:spPr>
        <p:txBody>
          <a:bodyPr wrap="square" rtlCol="0">
            <a:spAutoFit/>
          </a:bodyPr>
          <a:lstStyle/>
          <a:p>
            <a:r>
              <a:rPr lang="en-US" sz="1600" b="1" dirty="0" smtClean="0"/>
              <a:t>Magnetic focusing elements (for a FODO)</a:t>
            </a:r>
            <a:endParaRPr lang="en-US" sz="1600" b="1" dirty="0"/>
          </a:p>
        </p:txBody>
      </p:sp>
      <p:cxnSp>
        <p:nvCxnSpPr>
          <p:cNvPr id="29" name="Connettore 2 28"/>
          <p:cNvCxnSpPr/>
          <p:nvPr/>
        </p:nvCxnSpPr>
        <p:spPr>
          <a:xfrm flipH="1" flipV="1">
            <a:off x="8195773" y="3040030"/>
            <a:ext cx="111732" cy="18025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7567109" y="3179910"/>
            <a:ext cx="1562587" cy="584775"/>
          </a:xfrm>
          <a:prstGeom prst="rect">
            <a:avLst/>
          </a:prstGeom>
          <a:noFill/>
        </p:spPr>
        <p:txBody>
          <a:bodyPr wrap="square" rtlCol="0">
            <a:spAutoFit/>
          </a:bodyPr>
          <a:lstStyle/>
          <a:p>
            <a:r>
              <a:rPr lang="en-US" sz="1600" b="1" dirty="0" smtClean="0"/>
              <a:t>RF defocusing term</a:t>
            </a:r>
            <a:endParaRPr lang="en-US" sz="1600" b="1" dirty="0"/>
          </a:p>
        </p:txBody>
      </p:sp>
      <p:sp>
        <p:nvSpPr>
          <p:cNvPr id="32" name="CasellaDiTesto 31"/>
          <p:cNvSpPr txBox="1"/>
          <p:nvPr/>
        </p:nvSpPr>
        <p:spPr>
          <a:xfrm>
            <a:off x="-13241" y="4448713"/>
            <a:ext cx="9148272" cy="584775"/>
          </a:xfrm>
          <a:prstGeom prst="rect">
            <a:avLst/>
          </a:prstGeom>
          <a:noFill/>
        </p:spPr>
        <p:txBody>
          <a:bodyPr wrap="square" rtlCol="0">
            <a:spAutoFit/>
          </a:bodyPr>
          <a:lstStyle/>
          <a:p>
            <a:pPr algn="just"/>
            <a:r>
              <a:rPr lang="en-US" sz="1600" dirty="0" smtClean="0"/>
              <a:t>If we consider also the </a:t>
            </a:r>
            <a:r>
              <a:rPr lang="en-US" sz="1600" b="1" dirty="0" smtClean="0"/>
              <a:t>Space Charge contribution </a:t>
            </a:r>
            <a:r>
              <a:rPr lang="en-US" sz="1600" dirty="0" smtClean="0"/>
              <a:t>in the simple case of an </a:t>
            </a:r>
            <a:r>
              <a:rPr lang="en-US" sz="1600" b="1" dirty="0" smtClean="0"/>
              <a:t>ellipsoidal beam </a:t>
            </a:r>
            <a:r>
              <a:rPr lang="en-US" sz="1600" dirty="0" smtClean="0"/>
              <a:t>(linear space charges) we obtain:</a:t>
            </a:r>
            <a:endParaRPr lang="en-US" sz="1600" dirty="0"/>
          </a:p>
        </p:txBody>
      </p:sp>
      <p:graphicFrame>
        <p:nvGraphicFramePr>
          <p:cNvPr id="33" name="Oggetto 32"/>
          <p:cNvGraphicFramePr>
            <a:graphicFrameLocks noChangeAspect="1"/>
          </p:cNvGraphicFramePr>
          <p:nvPr>
            <p:extLst/>
          </p:nvPr>
        </p:nvGraphicFramePr>
        <p:xfrm>
          <a:off x="542925" y="5058375"/>
          <a:ext cx="5191125" cy="846138"/>
        </p:xfrm>
        <a:graphic>
          <a:graphicData uri="http://schemas.openxmlformats.org/presentationml/2006/ole">
            <mc:AlternateContent xmlns:mc="http://schemas.openxmlformats.org/markup-compatibility/2006">
              <mc:Choice xmlns:v="urn:schemas-microsoft-com:vml" Requires="v">
                <p:oleObj spid="_x0000_s224419" name="Equazione" r:id="rId7" imgW="3403440" imgH="558720" progId="Equation.3">
                  <p:embed/>
                </p:oleObj>
              </mc:Choice>
              <mc:Fallback>
                <p:oleObj name="Equazione" r:id="rId7" imgW="3403440" imgH="558720" progId="Equation.3">
                  <p:embed/>
                  <p:pic>
                    <p:nvPicPr>
                      <p:cNvPr id="33" name="Oggetto 32"/>
                      <p:cNvPicPr>
                        <a:picLocks noChangeAspect="1" noChangeArrowheads="1"/>
                      </p:cNvPicPr>
                      <p:nvPr/>
                    </p:nvPicPr>
                    <p:blipFill>
                      <a:blip r:embed="rId8"/>
                      <a:srcRect/>
                      <a:stretch>
                        <a:fillRect/>
                      </a:stretch>
                    </p:blipFill>
                    <p:spPr bwMode="auto">
                      <a:xfrm>
                        <a:off x="542925" y="5058375"/>
                        <a:ext cx="5191125" cy="84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 name="TextBox 19"/>
          <p:cNvSpPr txBox="1">
            <a:spLocks noChangeArrowheads="1"/>
          </p:cNvSpPr>
          <p:nvPr/>
        </p:nvSpPr>
        <p:spPr bwMode="auto">
          <a:xfrm>
            <a:off x="6717605" y="5274820"/>
            <a:ext cx="234481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defRPr>
            </a:lvl1pPr>
            <a:lvl2pPr marL="742950" indent="-285750">
              <a:defRPr sz="2000">
                <a:solidFill>
                  <a:schemeClr val="tx1"/>
                </a:solidFill>
                <a:latin typeface="Arial" charset="0"/>
              </a:defRPr>
            </a:lvl2pPr>
            <a:lvl3pPr marL="1143000" indent="-228600">
              <a:defRPr>
                <a:solidFill>
                  <a:schemeClr val="tx1"/>
                </a:solidFill>
                <a:latin typeface="Arial" charset="0"/>
              </a:defRPr>
            </a:lvl3pPr>
            <a:lvl4pPr marL="1600200" indent="-228600">
              <a:defRPr sz="1600">
                <a:solidFill>
                  <a:schemeClr val="tx1"/>
                </a:solidFill>
                <a:latin typeface="Arial" charset="0"/>
              </a:defRPr>
            </a:lvl4pPr>
            <a:lvl5pPr marL="2057400" indent="-228600">
              <a:defRPr sz="1400">
                <a:solidFill>
                  <a:schemeClr val="tx1"/>
                </a:solidFill>
                <a:latin typeface="Arial" charset="0"/>
              </a:defRPr>
            </a:lvl5pPr>
            <a:lvl6pPr marL="2514600" indent="-228600" eaLnBrk="0" fontAlgn="base" hangingPunct="0">
              <a:spcAft>
                <a:spcPct val="0"/>
              </a:spcAft>
              <a:buSzPct val="100000"/>
              <a:buFont typeface="Arial" charset="0"/>
              <a:defRPr sz="1400">
                <a:solidFill>
                  <a:schemeClr val="tx1"/>
                </a:solidFill>
                <a:latin typeface="Arial" charset="0"/>
              </a:defRPr>
            </a:lvl6pPr>
            <a:lvl7pPr marL="2971800" indent="-228600" eaLnBrk="0" fontAlgn="base" hangingPunct="0">
              <a:spcAft>
                <a:spcPct val="0"/>
              </a:spcAft>
              <a:buSzPct val="100000"/>
              <a:buFont typeface="Arial" charset="0"/>
              <a:defRPr sz="1400">
                <a:solidFill>
                  <a:schemeClr val="tx1"/>
                </a:solidFill>
                <a:latin typeface="Arial" charset="0"/>
              </a:defRPr>
            </a:lvl7pPr>
            <a:lvl8pPr marL="3429000" indent="-228600" eaLnBrk="0" fontAlgn="base" hangingPunct="0">
              <a:spcAft>
                <a:spcPct val="0"/>
              </a:spcAft>
              <a:buSzPct val="100000"/>
              <a:buFont typeface="Arial" charset="0"/>
              <a:defRPr sz="1400">
                <a:solidFill>
                  <a:schemeClr val="tx1"/>
                </a:solidFill>
                <a:latin typeface="Arial" charset="0"/>
              </a:defRPr>
            </a:lvl8pPr>
            <a:lvl9pPr marL="3886200" indent="-228600" eaLnBrk="0" fontAlgn="base" hangingPunct="0">
              <a:spcAft>
                <a:spcPct val="0"/>
              </a:spcAft>
              <a:buSzPct val="100000"/>
              <a:buFont typeface="Arial" charset="0"/>
              <a:defRPr sz="1400">
                <a:solidFill>
                  <a:schemeClr val="tx1"/>
                </a:solidFill>
                <a:latin typeface="Arial" charset="0"/>
              </a:defRPr>
            </a:lvl9pPr>
          </a:lstStyle>
          <a:p>
            <a:r>
              <a:rPr lang="en-US" altLang="en-US" sz="1200" dirty="0">
                <a:latin typeface="+mn-lt"/>
              </a:rPr>
              <a:t>I= </a:t>
            </a:r>
            <a:r>
              <a:rPr lang="en-US" altLang="en-US" sz="1200" dirty="0" smtClean="0">
                <a:latin typeface="+mn-lt"/>
              </a:rPr>
              <a:t>average beam current (Q/T</a:t>
            </a:r>
            <a:r>
              <a:rPr lang="en-US" altLang="en-US" sz="1200" baseline="-25000" dirty="0" smtClean="0">
                <a:latin typeface="+mn-lt"/>
              </a:rPr>
              <a:t>RF</a:t>
            </a:r>
            <a:r>
              <a:rPr lang="en-US" altLang="en-US" sz="1200" dirty="0" smtClean="0">
                <a:latin typeface="+mn-lt"/>
              </a:rPr>
              <a:t>)</a:t>
            </a:r>
            <a:endParaRPr lang="en-US" altLang="en-US" sz="1200" dirty="0">
              <a:latin typeface="+mn-lt"/>
            </a:endParaRPr>
          </a:p>
          <a:p>
            <a:r>
              <a:rPr lang="en-US" altLang="en-US" sz="1200" dirty="0" err="1">
                <a:latin typeface="+mn-lt"/>
              </a:rPr>
              <a:t>r</a:t>
            </a:r>
            <a:r>
              <a:rPr lang="en-US" altLang="en-US" sz="1200" baseline="-25000" dirty="0" err="1">
                <a:latin typeface="+mn-lt"/>
              </a:rPr>
              <a:t>x,y,z</a:t>
            </a:r>
            <a:r>
              <a:rPr lang="en-US" altLang="en-US" sz="1200" dirty="0">
                <a:latin typeface="+mn-lt"/>
              </a:rPr>
              <a:t>=ellipsoid semi-axis</a:t>
            </a:r>
          </a:p>
          <a:p>
            <a:r>
              <a:rPr lang="en-US" altLang="en-US" sz="1200" dirty="0">
                <a:latin typeface="+mn-lt"/>
              </a:rPr>
              <a:t>f= form </a:t>
            </a:r>
            <a:r>
              <a:rPr lang="en-US" altLang="en-US" sz="1200" dirty="0" smtClean="0">
                <a:latin typeface="+mn-lt"/>
              </a:rPr>
              <a:t>factor (0&lt;f&lt;1)</a:t>
            </a:r>
            <a:endParaRPr lang="en-US" altLang="en-US" sz="1200" dirty="0">
              <a:latin typeface="+mn-lt"/>
            </a:endParaRPr>
          </a:p>
          <a:p>
            <a:r>
              <a:rPr lang="en-US" altLang="en-US" sz="1200" dirty="0">
                <a:latin typeface="+mn-lt"/>
              </a:rPr>
              <a:t>Z</a:t>
            </a:r>
            <a:r>
              <a:rPr lang="en-US" altLang="en-US" sz="1200" baseline="-25000" dirty="0">
                <a:latin typeface="+mn-lt"/>
              </a:rPr>
              <a:t>0</a:t>
            </a:r>
            <a:r>
              <a:rPr lang="en-US" altLang="en-US" sz="1200" dirty="0">
                <a:latin typeface="+mn-lt"/>
              </a:rPr>
              <a:t>=free space impedance (377 </a:t>
            </a:r>
            <a:r>
              <a:rPr lang="el-GR" altLang="en-US" sz="1200" dirty="0">
                <a:latin typeface="+mn-lt"/>
              </a:rPr>
              <a:t>Ω</a:t>
            </a:r>
            <a:r>
              <a:rPr lang="fr-FR" altLang="en-US" sz="1200" dirty="0">
                <a:latin typeface="+mn-lt"/>
              </a:rPr>
              <a:t>)</a:t>
            </a:r>
            <a:endParaRPr lang="en-US" altLang="en-US" sz="1200" baseline="-25000" dirty="0">
              <a:latin typeface="+mn-lt"/>
            </a:endParaRPr>
          </a:p>
        </p:txBody>
      </p:sp>
      <p:cxnSp>
        <p:nvCxnSpPr>
          <p:cNvPr id="37" name="Connettore 2 36"/>
          <p:cNvCxnSpPr/>
          <p:nvPr/>
        </p:nvCxnSpPr>
        <p:spPr>
          <a:xfrm flipH="1">
            <a:off x="5657765" y="5161639"/>
            <a:ext cx="1122595" cy="20403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a:off x="6747432" y="4905488"/>
            <a:ext cx="1925976" cy="369332"/>
          </a:xfrm>
          <a:prstGeom prst="rect">
            <a:avLst/>
          </a:prstGeom>
          <a:noFill/>
        </p:spPr>
        <p:txBody>
          <a:bodyPr wrap="none" rtlCol="0">
            <a:spAutoFit/>
          </a:bodyPr>
          <a:lstStyle/>
          <a:p>
            <a:r>
              <a:rPr lang="en-US" b="1" dirty="0" smtClean="0"/>
              <a:t>Space charge term</a:t>
            </a:r>
            <a:endParaRPr lang="en-US" b="1" dirty="0"/>
          </a:p>
        </p:txBody>
      </p:sp>
      <p:sp>
        <p:nvSpPr>
          <p:cNvPr id="39" name="CasellaDiTesto 38"/>
          <p:cNvSpPr txBox="1"/>
          <p:nvPr/>
        </p:nvSpPr>
        <p:spPr>
          <a:xfrm>
            <a:off x="49762" y="6241966"/>
            <a:ext cx="9079934" cy="523220"/>
          </a:xfrm>
          <a:prstGeom prst="rect">
            <a:avLst/>
          </a:prstGeom>
          <a:solidFill>
            <a:srgbClr val="FFFF00"/>
          </a:solidFill>
        </p:spPr>
        <p:txBody>
          <a:bodyPr wrap="square" rtlCol="0">
            <a:spAutoFit/>
          </a:bodyPr>
          <a:lstStyle/>
          <a:p>
            <a:pPr algn="just"/>
            <a:r>
              <a:rPr lang="en-US" sz="1400" dirty="0" smtClean="0">
                <a:solidFill>
                  <a:srgbClr val="FF0000"/>
                </a:solidFill>
              </a:rPr>
              <a:t>For </a:t>
            </a:r>
            <a:r>
              <a:rPr lang="en-US" sz="1400" dirty="0" err="1" smtClean="0">
                <a:solidFill>
                  <a:srgbClr val="FF0000"/>
                </a:solidFill>
              </a:rPr>
              <a:t>ultrarelativistic</a:t>
            </a:r>
            <a:r>
              <a:rPr lang="en-US" sz="1400" dirty="0" smtClean="0">
                <a:solidFill>
                  <a:srgbClr val="FF0000"/>
                </a:solidFill>
              </a:rPr>
              <a:t> </a:t>
            </a:r>
            <a:r>
              <a:rPr lang="en-US" sz="1400" b="1" dirty="0" smtClean="0">
                <a:solidFill>
                  <a:srgbClr val="FF0000"/>
                </a:solidFill>
              </a:rPr>
              <a:t>electrons</a:t>
            </a:r>
            <a:r>
              <a:rPr lang="en-US" sz="1400" dirty="0" smtClean="0">
                <a:solidFill>
                  <a:srgbClr val="FF0000"/>
                </a:solidFill>
              </a:rPr>
              <a:t> </a:t>
            </a:r>
            <a:r>
              <a:rPr lang="en-US" sz="1400" b="1" dirty="0" smtClean="0">
                <a:solidFill>
                  <a:srgbClr val="FF0000"/>
                </a:solidFill>
              </a:rPr>
              <a:t>RF defocusing and space charge disappear</a:t>
            </a:r>
            <a:r>
              <a:rPr lang="en-US" sz="1400" dirty="0" smtClean="0">
                <a:solidFill>
                  <a:srgbClr val="FF0000"/>
                </a:solidFill>
              </a:rPr>
              <a:t> and the external focusing is required to control the </a:t>
            </a:r>
            <a:r>
              <a:rPr lang="en-US" sz="1400" dirty="0" err="1" smtClean="0">
                <a:solidFill>
                  <a:srgbClr val="FF0000"/>
                </a:solidFill>
              </a:rPr>
              <a:t>emittance</a:t>
            </a:r>
            <a:r>
              <a:rPr lang="en-US" sz="1400" dirty="0" smtClean="0">
                <a:solidFill>
                  <a:srgbClr val="FF0000"/>
                </a:solidFill>
              </a:rPr>
              <a:t> and to stabilize the beam against instabilities.</a:t>
            </a:r>
            <a:endParaRPr lang="en-US" sz="1400" dirty="0">
              <a:solidFill>
                <a:srgbClr val="FF0000"/>
              </a:solidFill>
            </a:endParaRPr>
          </a:p>
        </p:txBody>
      </p:sp>
      <p:sp>
        <p:nvSpPr>
          <p:cNvPr id="21" name="CasellaDiTesto 20"/>
          <p:cNvSpPr txBox="1"/>
          <p:nvPr/>
        </p:nvSpPr>
        <p:spPr>
          <a:xfrm>
            <a:off x="6738201" y="1546998"/>
            <a:ext cx="2363276" cy="523220"/>
          </a:xfrm>
          <a:prstGeom prst="rect">
            <a:avLst/>
          </a:prstGeom>
          <a:noFill/>
        </p:spPr>
        <p:txBody>
          <a:bodyPr wrap="none" rtlCol="0">
            <a:spAutoFit/>
          </a:bodyPr>
          <a:lstStyle/>
          <a:p>
            <a:r>
              <a:rPr lang="it-IT" sz="1400" i="1" dirty="0" smtClean="0"/>
              <a:t>G=</a:t>
            </a:r>
            <a:r>
              <a:rPr lang="en-US" sz="1400" i="1" dirty="0" smtClean="0"/>
              <a:t>quadrupole</a:t>
            </a:r>
            <a:r>
              <a:rPr lang="it-IT" sz="1400" i="1" dirty="0" smtClean="0"/>
              <a:t> </a:t>
            </a:r>
            <a:r>
              <a:rPr lang="it-IT" sz="1400" i="1" dirty="0" err="1" smtClean="0"/>
              <a:t>gradient</a:t>
            </a:r>
            <a:r>
              <a:rPr lang="it-IT" sz="1400" i="1" dirty="0" smtClean="0"/>
              <a:t> [T/m] </a:t>
            </a:r>
          </a:p>
          <a:p>
            <a:r>
              <a:rPr lang="it-IT" sz="1400" i="1" dirty="0" smtClean="0"/>
              <a:t>l=quadrupole </a:t>
            </a:r>
            <a:r>
              <a:rPr lang="en-US" sz="1400" i="1" dirty="0" smtClean="0"/>
              <a:t>length</a:t>
            </a:r>
          </a:p>
        </p:txBody>
      </p:sp>
      <p:sp>
        <p:nvSpPr>
          <p:cNvPr id="3" name="Rettangolo 2"/>
          <p:cNvSpPr/>
          <p:nvPr/>
        </p:nvSpPr>
        <p:spPr>
          <a:xfrm>
            <a:off x="4447891" y="3867949"/>
            <a:ext cx="4664937" cy="523220"/>
          </a:xfrm>
          <a:prstGeom prst="rect">
            <a:avLst/>
          </a:prstGeom>
        </p:spPr>
        <p:txBody>
          <a:bodyPr wrap="square">
            <a:spAutoFit/>
          </a:bodyPr>
          <a:lstStyle/>
          <a:p>
            <a:pPr algn="just">
              <a:buFont typeface="Symbol" pitchFamily="18" charset="2"/>
              <a:buNone/>
            </a:pPr>
            <a:r>
              <a:rPr lang="en-US" sz="1400" b="1" dirty="0" smtClean="0">
                <a:sym typeface="Symbol" pitchFamily="18" charset="2"/>
              </a:rPr>
              <a:t>NB</a:t>
            </a:r>
            <a:r>
              <a:rPr lang="en-US" sz="1400" dirty="0" smtClean="0">
                <a:sym typeface="Symbol" pitchFamily="18" charset="2"/>
              </a:rPr>
              <a:t>: the </a:t>
            </a:r>
            <a:r>
              <a:rPr lang="en-US" sz="1400" dirty="0">
                <a:sym typeface="Symbol" pitchFamily="18" charset="2"/>
              </a:rPr>
              <a:t>RF defocusing term f sets a higher limit to the </a:t>
            </a:r>
            <a:r>
              <a:rPr lang="en-US" sz="1400" dirty="0" smtClean="0">
                <a:sym typeface="Symbol" pitchFamily="18" charset="2"/>
              </a:rPr>
              <a:t>working frequency</a:t>
            </a:r>
            <a:endParaRPr lang="en-US" sz="1400" dirty="0">
              <a:sym typeface="Symbol" pitchFamily="18" charset="2"/>
            </a:endParaRPr>
          </a:p>
        </p:txBody>
      </p:sp>
      <p:pic>
        <p:nvPicPr>
          <p:cNvPr id="12" name="Immagine 11"/>
          <p:cNvPicPr>
            <a:picLocks noChangeAspect="1"/>
          </p:cNvPicPr>
          <p:nvPr/>
        </p:nvPicPr>
        <p:blipFill rotWithShape="1">
          <a:blip r:embed="rId9"/>
          <a:srcRect b="33653"/>
          <a:stretch/>
        </p:blipFill>
        <p:spPr>
          <a:xfrm>
            <a:off x="4921761" y="857222"/>
            <a:ext cx="4087801" cy="716057"/>
          </a:xfrm>
          <a:prstGeom prst="rect">
            <a:avLst/>
          </a:prstGeom>
        </p:spPr>
      </p:pic>
      <p:cxnSp>
        <p:nvCxnSpPr>
          <p:cNvPr id="27" name="Connettore 2 26"/>
          <p:cNvCxnSpPr/>
          <p:nvPr/>
        </p:nvCxnSpPr>
        <p:spPr>
          <a:xfrm>
            <a:off x="5293641" y="802654"/>
            <a:ext cx="1997807" cy="0"/>
          </a:xfrm>
          <a:prstGeom prst="straightConnector1">
            <a:avLst/>
          </a:prstGeom>
          <a:ln w="2857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0" name="CasellaDiTesto 39"/>
          <p:cNvSpPr txBox="1"/>
          <p:nvPr/>
        </p:nvSpPr>
        <p:spPr>
          <a:xfrm>
            <a:off x="6053829" y="504109"/>
            <a:ext cx="322524" cy="307777"/>
          </a:xfrm>
          <a:prstGeom prst="rect">
            <a:avLst/>
          </a:prstGeom>
          <a:noFill/>
        </p:spPr>
        <p:txBody>
          <a:bodyPr wrap="none" rtlCol="0">
            <a:spAutoFit/>
          </a:bodyPr>
          <a:lstStyle/>
          <a:p>
            <a:r>
              <a:rPr lang="it-IT" sz="1400" dirty="0" err="1" smtClean="0"/>
              <a:t>L</a:t>
            </a:r>
            <a:r>
              <a:rPr lang="it-IT" sz="1400" baseline="-25000" dirty="0" err="1" smtClean="0"/>
              <a:t>p</a:t>
            </a:r>
            <a:endParaRPr lang="it-IT" sz="1400" baseline="-25000" dirty="0"/>
          </a:p>
        </p:txBody>
      </p:sp>
      <p:cxnSp>
        <p:nvCxnSpPr>
          <p:cNvPr id="41" name="Connettore 2 40"/>
          <p:cNvCxnSpPr/>
          <p:nvPr/>
        </p:nvCxnSpPr>
        <p:spPr>
          <a:xfrm>
            <a:off x="5107254" y="1636813"/>
            <a:ext cx="372171" cy="0"/>
          </a:xfrm>
          <a:prstGeom prst="straightConnector1">
            <a:avLst/>
          </a:prstGeom>
          <a:ln w="2857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42" name="CasellaDiTesto 41"/>
          <p:cNvSpPr txBox="1"/>
          <p:nvPr/>
        </p:nvSpPr>
        <p:spPr>
          <a:xfrm>
            <a:off x="4921761" y="1482924"/>
            <a:ext cx="226344" cy="307777"/>
          </a:xfrm>
          <a:prstGeom prst="rect">
            <a:avLst/>
          </a:prstGeom>
          <a:noFill/>
        </p:spPr>
        <p:txBody>
          <a:bodyPr wrap="none" rtlCol="0">
            <a:spAutoFit/>
          </a:bodyPr>
          <a:lstStyle/>
          <a:p>
            <a:r>
              <a:rPr lang="it-IT" sz="1400" i="1" dirty="0" smtClean="0"/>
              <a:t>l</a:t>
            </a:r>
            <a:endParaRPr lang="it-IT" sz="1400" i="1" baseline="-25000" dirty="0"/>
          </a:p>
        </p:txBody>
      </p:sp>
    </p:spTree>
    <p:extLst>
      <p:ext uri="{BB962C8B-B14F-4D97-AF65-F5344CB8AC3E}">
        <p14:creationId xmlns:p14="http://schemas.microsoft.com/office/powerpoint/2010/main" val="78391333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par>
                                <p:cTn id="23" presetID="10" presetClass="entr" presetSubtype="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500"/>
                                        <p:tgtEl>
                                          <p:spTgt spid="27"/>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500"/>
                                        <p:tgtEl>
                                          <p:spTgt spid="21"/>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animEffect transition="in" filter="fade">
                                      <p:cBhvr>
                                        <p:cTn id="33" dur="500"/>
                                        <p:tgtEl>
                                          <p:spTgt spid="23"/>
                                        </p:tgtEl>
                                      </p:cBhvr>
                                    </p:animEffect>
                                  </p:childTnLst>
                                </p:cTn>
                              </p:par>
                              <p:par>
                                <p:cTn id="34" presetID="10" presetClass="entr" presetSubtype="0" fill="hold" nodeType="with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0" presetClass="entr" presetSubtype="0" fill="hold" nodeType="with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500"/>
                                        <p:tgtEl>
                                          <p:spTgt spid="31"/>
                                        </p:tgtEl>
                                      </p:cBhvr>
                                    </p:animEffect>
                                  </p:childTnLst>
                                </p:cTn>
                              </p:par>
                              <p:par>
                                <p:cTn id="46" presetID="10" presetClass="entr" presetSubtype="0"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
                                        </p:tgtEl>
                                        <p:attrNameLst>
                                          <p:attrName>style.visibility</p:attrName>
                                        </p:attrNameLst>
                                      </p:cBhvr>
                                      <p:to>
                                        <p:strVal val="visible"/>
                                      </p:to>
                                    </p:set>
                                    <p:animEffect transition="in" filter="fade">
                                      <p:cBhvr>
                                        <p:cTn id="51" dur="500"/>
                                        <p:tgtEl>
                                          <p:spTgt spid="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2"/>
                                        </p:tgtEl>
                                        <p:attrNameLst>
                                          <p:attrName>style.visibility</p:attrName>
                                        </p:attrNameLst>
                                      </p:cBhvr>
                                      <p:to>
                                        <p:strVal val="visible"/>
                                      </p:to>
                                    </p:set>
                                    <p:animEffect transition="in" filter="fade">
                                      <p:cBhvr>
                                        <p:cTn id="56" dur="500"/>
                                        <p:tgtEl>
                                          <p:spTgt spid="32"/>
                                        </p:tgtEl>
                                      </p:cBhvr>
                                    </p:animEffect>
                                  </p:childTnLst>
                                </p:cTn>
                              </p:par>
                              <p:par>
                                <p:cTn id="57" presetID="10" presetClass="entr" presetSubtype="0" fill="hold"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500"/>
                                        <p:tgtEl>
                                          <p:spTgt spid="3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36"/>
                                        </p:tgtEl>
                                        <p:attrNameLst>
                                          <p:attrName>style.visibility</p:attrName>
                                        </p:attrNameLst>
                                      </p:cBhvr>
                                      <p:to>
                                        <p:strVal val="visible"/>
                                      </p:to>
                                    </p:set>
                                    <p:animEffect transition="in" filter="fade">
                                      <p:cBhvr>
                                        <p:cTn id="62" dur="500"/>
                                        <p:tgtEl>
                                          <p:spTgt spid="36"/>
                                        </p:tgtEl>
                                      </p:cBhvr>
                                    </p:animEffect>
                                  </p:childTnLst>
                                </p:cTn>
                              </p:par>
                              <p:par>
                                <p:cTn id="63" presetID="10" presetClass="entr" presetSubtype="0" fill="hold" nodeType="withEffect">
                                  <p:stCondLst>
                                    <p:cond delay="0"/>
                                  </p:stCondLst>
                                  <p:childTnLst>
                                    <p:set>
                                      <p:cBhvr>
                                        <p:cTn id="64" dur="1" fill="hold">
                                          <p:stCondLst>
                                            <p:cond delay="0"/>
                                          </p:stCondLst>
                                        </p:cTn>
                                        <p:tgtEl>
                                          <p:spTgt spid="37"/>
                                        </p:tgtEl>
                                        <p:attrNameLst>
                                          <p:attrName>style.visibility</p:attrName>
                                        </p:attrNameLst>
                                      </p:cBhvr>
                                      <p:to>
                                        <p:strVal val="visible"/>
                                      </p:to>
                                    </p:set>
                                    <p:animEffect transition="in" filter="fade">
                                      <p:cBhvr>
                                        <p:cTn id="65" dur="500"/>
                                        <p:tgtEl>
                                          <p:spTgt spid="37"/>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500"/>
                                        <p:tgtEl>
                                          <p:spTgt spid="38"/>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39"/>
                                        </p:tgtEl>
                                        <p:attrNameLst>
                                          <p:attrName>style.visibility</p:attrName>
                                        </p:attrNameLst>
                                      </p:cBhvr>
                                      <p:to>
                                        <p:strVal val="visible"/>
                                      </p:to>
                                    </p:set>
                                    <p:animEffect transition="in" filter="fade">
                                      <p:cBhvr>
                                        <p:cTn id="7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0" grpId="0" animBg="1"/>
      <p:bldP spid="26" grpId="0"/>
      <p:bldP spid="31" grpId="0"/>
      <p:bldP spid="32" grpId="0"/>
      <p:bldP spid="36" grpId="0"/>
      <p:bldP spid="38" grpId="0"/>
      <p:bldP spid="39" grpId="0" animBg="1"/>
      <p:bldP spid="21" grpId="0"/>
      <p:bldP spid="3" grpId="0"/>
      <p:bldP spid="40" grpId="0"/>
      <p:bldP spid="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383" name="Object 7"/>
          <p:cNvGraphicFramePr>
            <a:graphicFrameLocks noChangeAspect="1"/>
          </p:cNvGraphicFramePr>
          <p:nvPr>
            <p:extLst>
              <p:ext uri="{D42A27DB-BD31-4B8C-83A1-F6EECF244321}">
                <p14:modId xmlns:p14="http://schemas.microsoft.com/office/powerpoint/2010/main" val="1574291791"/>
              </p:ext>
            </p:extLst>
          </p:nvPr>
        </p:nvGraphicFramePr>
        <p:xfrm>
          <a:off x="3432658" y="1157066"/>
          <a:ext cx="2275448" cy="776682"/>
        </p:xfrm>
        <a:graphic>
          <a:graphicData uri="http://schemas.openxmlformats.org/presentationml/2006/ole">
            <mc:AlternateContent xmlns:mc="http://schemas.openxmlformats.org/markup-compatibility/2006">
              <mc:Choice xmlns:v="urn:schemas-microsoft-com:vml" Requires="v">
                <p:oleObj spid="_x0000_s30639" name="Equazione" r:id="rId4" imgW="1155600" imgH="393480" progId="Equation.3">
                  <p:embed/>
                </p:oleObj>
              </mc:Choice>
              <mc:Fallback>
                <p:oleObj name="Equazione" r:id="rId4" imgW="1155600" imgH="393480" progId="Equation.3">
                  <p:embed/>
                  <p:pic>
                    <p:nvPicPr>
                      <p:cNvPr id="0" name=""/>
                      <p:cNvPicPr>
                        <a:picLocks noChangeAspect="1" noChangeArrowheads="1"/>
                      </p:cNvPicPr>
                      <p:nvPr/>
                    </p:nvPicPr>
                    <p:blipFill>
                      <a:blip r:embed="rId5"/>
                      <a:srcRect/>
                      <a:stretch>
                        <a:fillRect/>
                      </a:stretch>
                    </p:blipFill>
                    <p:spPr bwMode="auto">
                      <a:xfrm>
                        <a:off x="3432658" y="1157066"/>
                        <a:ext cx="2275448" cy="776682"/>
                      </a:xfrm>
                      <a:prstGeom prst="rect">
                        <a:avLst/>
                      </a:prstGeom>
                      <a:noFill/>
                      <a:ln w="28575">
                        <a:noFill/>
                        <a:miter lim="800000"/>
                        <a:headEnd/>
                        <a:tailEnd/>
                      </a:ln>
                    </p:spPr>
                  </p:pic>
                </p:oleObj>
              </mc:Fallback>
            </mc:AlternateContent>
          </a:graphicData>
        </a:graphic>
      </p:graphicFrame>
      <p:graphicFrame>
        <p:nvGraphicFramePr>
          <p:cNvPr id="101384" name="Object 8"/>
          <p:cNvGraphicFramePr>
            <a:graphicFrameLocks noChangeAspect="1"/>
          </p:cNvGraphicFramePr>
          <p:nvPr>
            <p:extLst>
              <p:ext uri="{D42A27DB-BD31-4B8C-83A1-F6EECF244321}">
                <p14:modId xmlns:p14="http://schemas.microsoft.com/office/powerpoint/2010/main" val="2066397577"/>
              </p:ext>
            </p:extLst>
          </p:nvPr>
        </p:nvGraphicFramePr>
        <p:xfrm>
          <a:off x="7615163" y="627802"/>
          <a:ext cx="1263650" cy="1147762"/>
        </p:xfrm>
        <a:graphic>
          <a:graphicData uri="http://schemas.openxmlformats.org/presentationml/2006/ole">
            <mc:AlternateContent xmlns:mc="http://schemas.openxmlformats.org/markup-compatibility/2006">
              <mc:Choice xmlns:v="urn:schemas-microsoft-com:vml" Requires="v">
                <p:oleObj spid="_x0000_s30640" name="Equazione" r:id="rId6" imgW="977760" imgH="888840" progId="Equation.3">
                  <p:embed/>
                </p:oleObj>
              </mc:Choice>
              <mc:Fallback>
                <p:oleObj name="Equazione" r:id="rId6" imgW="977760" imgH="888840" progId="Equation.3">
                  <p:embed/>
                  <p:pic>
                    <p:nvPicPr>
                      <p:cNvPr id="0" name=""/>
                      <p:cNvPicPr>
                        <a:picLocks noChangeAspect="1" noChangeArrowheads="1"/>
                      </p:cNvPicPr>
                      <p:nvPr/>
                    </p:nvPicPr>
                    <p:blipFill>
                      <a:blip r:embed="rId7"/>
                      <a:srcRect/>
                      <a:stretch>
                        <a:fillRect/>
                      </a:stretch>
                    </p:blipFill>
                    <p:spPr bwMode="auto">
                      <a:xfrm>
                        <a:off x="7615163" y="627802"/>
                        <a:ext cx="1263650" cy="1147762"/>
                      </a:xfrm>
                      <a:prstGeom prst="rect">
                        <a:avLst/>
                      </a:prstGeom>
                      <a:noFill/>
                      <a:ln w="28575">
                        <a:noFill/>
                        <a:miter lim="800000"/>
                        <a:headEnd/>
                        <a:tailEnd/>
                      </a:ln>
                    </p:spPr>
                  </p:pic>
                </p:oleObj>
              </mc:Fallback>
            </mc:AlternateContent>
          </a:graphicData>
        </a:graphic>
      </p:graphicFrame>
      <p:sp>
        <p:nvSpPr>
          <p:cNvPr id="101389" name="Text Box 13"/>
          <p:cNvSpPr txBox="1">
            <a:spLocks noChangeArrowheads="1"/>
          </p:cNvSpPr>
          <p:nvPr/>
        </p:nvSpPr>
        <p:spPr bwMode="auto">
          <a:xfrm>
            <a:off x="1107639" y="2311094"/>
            <a:ext cx="1785425" cy="400110"/>
          </a:xfrm>
          <a:prstGeom prst="rect">
            <a:avLst/>
          </a:prstGeom>
          <a:noFill/>
          <a:ln w="9525">
            <a:noFill/>
            <a:miter lim="800000"/>
            <a:headEnd/>
            <a:tailEnd/>
          </a:ln>
          <a:effectLst/>
        </p:spPr>
        <p:txBody>
          <a:bodyPr wrap="none">
            <a:spAutoFit/>
          </a:bodyPr>
          <a:lstStyle/>
          <a:p>
            <a:pPr eaLnBrk="1" hangingPunct="1"/>
            <a:r>
              <a:rPr lang="en-US" sz="2000" b="1" dirty="0" smtClean="0"/>
              <a:t>ACCELERATION</a:t>
            </a:r>
            <a:endParaRPr lang="en-US" sz="2000" b="1" dirty="0"/>
          </a:p>
        </p:txBody>
      </p:sp>
      <p:sp>
        <p:nvSpPr>
          <p:cNvPr id="101391" name="Text Box 15"/>
          <p:cNvSpPr txBox="1">
            <a:spLocks noChangeArrowheads="1"/>
          </p:cNvSpPr>
          <p:nvPr/>
        </p:nvSpPr>
        <p:spPr bwMode="auto">
          <a:xfrm>
            <a:off x="5614031" y="2159909"/>
            <a:ext cx="2920860" cy="400110"/>
          </a:xfrm>
          <a:prstGeom prst="rect">
            <a:avLst/>
          </a:prstGeom>
          <a:noFill/>
          <a:ln w="9525">
            <a:noFill/>
            <a:miter lim="800000"/>
            <a:headEnd/>
            <a:tailEnd/>
          </a:ln>
          <a:effectLst/>
        </p:spPr>
        <p:txBody>
          <a:bodyPr wrap="square">
            <a:spAutoFit/>
          </a:bodyPr>
          <a:lstStyle/>
          <a:p>
            <a:pPr eaLnBrk="1" hangingPunct="1"/>
            <a:r>
              <a:rPr lang="en-US" sz="2000" b="1" dirty="0" smtClean="0"/>
              <a:t>BENDING AND FOCUSING</a:t>
            </a:r>
            <a:endParaRPr lang="en-US" sz="2000" b="1" dirty="0"/>
          </a:p>
        </p:txBody>
      </p:sp>
      <p:sp>
        <p:nvSpPr>
          <p:cNvPr id="101423" name="Text Box 47"/>
          <p:cNvSpPr txBox="1">
            <a:spLocks noChangeArrowheads="1"/>
          </p:cNvSpPr>
          <p:nvPr/>
        </p:nvSpPr>
        <p:spPr bwMode="auto">
          <a:xfrm>
            <a:off x="6040835" y="6429616"/>
            <a:ext cx="1928789" cy="338554"/>
          </a:xfrm>
          <a:prstGeom prst="rect">
            <a:avLst/>
          </a:prstGeom>
          <a:noFill/>
          <a:ln w="9525">
            <a:noFill/>
            <a:miter lim="800000"/>
            <a:headEnd/>
            <a:tailEnd/>
          </a:ln>
          <a:effectLst/>
        </p:spPr>
        <p:txBody>
          <a:bodyPr wrap="square">
            <a:spAutoFit/>
          </a:bodyPr>
          <a:lstStyle/>
          <a:p>
            <a:pPr eaLnBrk="1" hangingPunct="1"/>
            <a:r>
              <a:rPr lang="en-US" sz="1600" dirty="0" smtClean="0"/>
              <a:t>Transverse Dynamics</a:t>
            </a:r>
            <a:endParaRPr lang="en-US" sz="1600" dirty="0"/>
          </a:p>
        </p:txBody>
      </p:sp>
      <p:sp>
        <p:nvSpPr>
          <p:cNvPr id="101425" name="Text Box 49"/>
          <p:cNvSpPr txBox="1">
            <a:spLocks noChangeArrowheads="1"/>
          </p:cNvSpPr>
          <p:nvPr/>
        </p:nvSpPr>
        <p:spPr bwMode="auto">
          <a:xfrm>
            <a:off x="827609" y="6429616"/>
            <a:ext cx="2065455" cy="338554"/>
          </a:xfrm>
          <a:prstGeom prst="rect">
            <a:avLst/>
          </a:prstGeom>
          <a:noFill/>
          <a:ln w="9525">
            <a:noFill/>
            <a:miter lim="800000"/>
            <a:headEnd/>
            <a:tailEnd/>
          </a:ln>
          <a:effectLst/>
        </p:spPr>
        <p:txBody>
          <a:bodyPr wrap="square">
            <a:spAutoFit/>
          </a:bodyPr>
          <a:lstStyle/>
          <a:p>
            <a:pPr eaLnBrk="1" hangingPunct="1"/>
            <a:r>
              <a:rPr lang="en-US" sz="1600" dirty="0" smtClean="0"/>
              <a:t>Longitudinal Dynamics</a:t>
            </a:r>
            <a:endParaRPr lang="en-US" sz="1600" dirty="0"/>
          </a:p>
        </p:txBody>
      </p:sp>
      <p:sp>
        <p:nvSpPr>
          <p:cNvPr id="51" name="CasellaDiTesto 50"/>
          <p:cNvSpPr txBox="1"/>
          <p:nvPr/>
        </p:nvSpPr>
        <p:spPr>
          <a:xfrm>
            <a:off x="319513" y="2069"/>
            <a:ext cx="8447890" cy="584775"/>
          </a:xfrm>
          <a:prstGeom prst="rect">
            <a:avLst/>
          </a:prstGeom>
          <a:noFill/>
        </p:spPr>
        <p:txBody>
          <a:bodyPr wrap="none" rtlCol="0">
            <a:spAutoFit/>
          </a:bodyPr>
          <a:lstStyle/>
          <a:p>
            <a:r>
              <a:rPr lang="en-US" sz="3200" b="1" dirty="0" smtClean="0"/>
              <a:t>LORENTZ FORCE: ACCELERATION AND FOCUSING</a:t>
            </a:r>
            <a:endParaRPr lang="en-US" sz="3200" b="1" dirty="0"/>
          </a:p>
        </p:txBody>
      </p:sp>
      <p:sp>
        <p:nvSpPr>
          <p:cNvPr id="52" name="Rettangolo 51"/>
          <p:cNvSpPr/>
          <p:nvPr/>
        </p:nvSpPr>
        <p:spPr>
          <a:xfrm>
            <a:off x="-3236" y="548679"/>
            <a:ext cx="9147236" cy="523220"/>
          </a:xfrm>
          <a:prstGeom prst="rect">
            <a:avLst/>
          </a:prstGeom>
        </p:spPr>
        <p:txBody>
          <a:bodyPr wrap="square">
            <a:spAutoFit/>
          </a:bodyPr>
          <a:lstStyle/>
          <a:p>
            <a:pPr algn="just">
              <a:spcBef>
                <a:spcPct val="0"/>
              </a:spcBef>
              <a:tabLst>
                <a:tab pos="533400" algn="l"/>
              </a:tabLst>
            </a:pPr>
            <a:r>
              <a:rPr lang="en-US" sz="1400" dirty="0">
                <a:latin typeface="Calibri" pitchFamily="34" charset="0"/>
              </a:rPr>
              <a:t>The basic equation that </a:t>
            </a:r>
            <a:r>
              <a:rPr lang="en-US" sz="1400" dirty="0" smtClean="0">
                <a:latin typeface="Calibri" pitchFamily="34" charset="0"/>
              </a:rPr>
              <a:t>describes </a:t>
            </a:r>
            <a:r>
              <a:rPr lang="en-US" sz="1400" dirty="0">
                <a:latin typeface="Calibri" pitchFamily="34" charset="0"/>
              </a:rPr>
              <a:t>the acceleration/bending/focusing processes is the </a:t>
            </a:r>
            <a:r>
              <a:rPr lang="en-US" sz="1400" b="1" dirty="0">
                <a:latin typeface="Calibri" pitchFamily="34" charset="0"/>
              </a:rPr>
              <a:t>Lorentz Force</a:t>
            </a:r>
            <a:r>
              <a:rPr lang="en-US" sz="1400" dirty="0">
                <a:latin typeface="Calibri" pitchFamily="34" charset="0"/>
              </a:rPr>
              <a:t>.</a:t>
            </a:r>
            <a:endParaRPr lang="en-US" sz="1400" b="1" dirty="0">
              <a:latin typeface="Calibri" pitchFamily="34" charset="0"/>
            </a:endParaRPr>
          </a:p>
          <a:p>
            <a:pPr algn="just">
              <a:spcBef>
                <a:spcPct val="0"/>
              </a:spcBef>
              <a:tabLst>
                <a:tab pos="533400" algn="l"/>
              </a:tabLst>
            </a:pPr>
            <a:r>
              <a:rPr lang="en-US" sz="1400" dirty="0" smtClean="0">
                <a:latin typeface="Calibri" pitchFamily="34" charset="0"/>
              </a:rPr>
              <a:t>Particles are </a:t>
            </a:r>
            <a:r>
              <a:rPr lang="en-US" sz="1400" b="1" dirty="0" smtClean="0">
                <a:latin typeface="Calibri" pitchFamily="34" charset="0"/>
              </a:rPr>
              <a:t>accelerated through electric </a:t>
            </a:r>
            <a:r>
              <a:rPr lang="en-US" sz="1400" dirty="0" smtClean="0">
                <a:latin typeface="Calibri" pitchFamily="34" charset="0"/>
              </a:rPr>
              <a:t>fields and are </a:t>
            </a:r>
            <a:r>
              <a:rPr lang="en-US" sz="1400" b="1" dirty="0" smtClean="0">
                <a:latin typeface="Calibri" pitchFamily="34" charset="0"/>
              </a:rPr>
              <a:t>bended and focused through magnetic </a:t>
            </a:r>
            <a:r>
              <a:rPr lang="en-US" sz="1400" dirty="0" smtClean="0">
                <a:latin typeface="Calibri" pitchFamily="34" charset="0"/>
              </a:rPr>
              <a:t>fields. </a:t>
            </a:r>
          </a:p>
        </p:txBody>
      </p:sp>
      <p:pic>
        <p:nvPicPr>
          <p:cNvPr id="4" name="Immagine 3"/>
          <p:cNvPicPr>
            <a:picLocks noChangeAspect="1"/>
          </p:cNvPicPr>
          <p:nvPr/>
        </p:nvPicPr>
        <p:blipFill rotWithShape="1">
          <a:blip r:embed="rId8">
            <a:extLst>
              <a:ext uri="{28A0092B-C50C-407E-A947-70E740481C1C}">
                <a14:useLocalDpi xmlns:a14="http://schemas.microsoft.com/office/drawing/2010/main" val="0"/>
              </a:ext>
            </a:extLst>
          </a:blip>
          <a:srcRect l="53020" t="32409" r="4714" b="23480"/>
          <a:stretch/>
        </p:blipFill>
        <p:spPr>
          <a:xfrm>
            <a:off x="5386069" y="3063750"/>
            <a:ext cx="1749306" cy="1370669"/>
          </a:xfrm>
          <a:prstGeom prst="rect">
            <a:avLst/>
          </a:prstGeom>
        </p:spPr>
      </p:pic>
      <p:pic>
        <p:nvPicPr>
          <p:cNvPr id="5" name="Immagine 4"/>
          <p:cNvPicPr>
            <a:picLocks noChangeAspect="1"/>
          </p:cNvPicPr>
          <p:nvPr/>
        </p:nvPicPr>
        <p:blipFill rotWithShape="1">
          <a:blip r:embed="rId9" cstate="print">
            <a:extLst>
              <a:ext uri="{28A0092B-C50C-407E-A947-70E740481C1C}">
                <a14:useLocalDpi xmlns:a14="http://schemas.microsoft.com/office/drawing/2010/main" val="0"/>
              </a:ext>
            </a:extLst>
          </a:blip>
          <a:srcRect t="14013" r="53523" b="11134"/>
          <a:stretch/>
        </p:blipFill>
        <p:spPr>
          <a:xfrm>
            <a:off x="923625" y="3219737"/>
            <a:ext cx="2065455" cy="1684080"/>
          </a:xfrm>
          <a:prstGeom prst="rect">
            <a:avLst/>
          </a:prstGeom>
        </p:spPr>
      </p:pic>
      <p:sp>
        <p:nvSpPr>
          <p:cNvPr id="3" name="Rettangolo 2"/>
          <p:cNvSpPr/>
          <p:nvPr/>
        </p:nvSpPr>
        <p:spPr>
          <a:xfrm>
            <a:off x="237662" y="2311094"/>
            <a:ext cx="3430696" cy="361457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ccia in giù 5"/>
          <p:cNvSpPr/>
          <p:nvPr/>
        </p:nvSpPr>
        <p:spPr>
          <a:xfrm>
            <a:off x="1657896" y="6108084"/>
            <a:ext cx="281824" cy="3215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ccia in giù 21"/>
          <p:cNvSpPr/>
          <p:nvPr/>
        </p:nvSpPr>
        <p:spPr>
          <a:xfrm>
            <a:off x="6792637" y="6138097"/>
            <a:ext cx="281824" cy="3215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magine 6"/>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245151" y="3055262"/>
            <a:ext cx="1387462" cy="1359713"/>
          </a:xfrm>
          <a:prstGeom prst="rect">
            <a:avLst/>
          </a:prstGeom>
        </p:spPr>
      </p:pic>
      <p:pic>
        <p:nvPicPr>
          <p:cNvPr id="8" name="Immagine 7"/>
          <p:cNvPicPr>
            <a:picLocks noChangeAspect="1"/>
          </p:cNvPicPr>
          <p:nvPr/>
        </p:nvPicPr>
        <p:blipFill rotWithShape="1">
          <a:blip r:embed="rId11" cstate="print">
            <a:extLst>
              <a:ext uri="{28A0092B-C50C-407E-A947-70E740481C1C}">
                <a14:useLocalDpi xmlns:a14="http://schemas.microsoft.com/office/drawing/2010/main" val="0"/>
              </a:ext>
            </a:extLst>
          </a:blip>
          <a:srcRect l="16240" t="86" r="3965" b="3935"/>
          <a:stretch/>
        </p:blipFill>
        <p:spPr>
          <a:xfrm>
            <a:off x="7402519" y="4509359"/>
            <a:ext cx="1072725" cy="1228579"/>
          </a:xfrm>
          <a:prstGeom prst="rect">
            <a:avLst/>
          </a:prstGeom>
        </p:spPr>
      </p:pic>
      <p:pic>
        <p:nvPicPr>
          <p:cNvPr id="9" name="Immagine 8"/>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403565" y="4522374"/>
            <a:ext cx="1750916" cy="1248987"/>
          </a:xfrm>
          <a:prstGeom prst="rect">
            <a:avLst/>
          </a:prstGeom>
        </p:spPr>
      </p:pic>
      <p:pic>
        <p:nvPicPr>
          <p:cNvPr id="26" name="Picture 8" descr="C:\Users\David\Desktop\MASTER LEZIONI\CAS_2016\images44.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69301" y="4903817"/>
            <a:ext cx="1722719" cy="87781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9" descr="C:\Users\David\Desktop\MASTER LEZIONI\CAS_2016\20080501_dc_1.jp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438447" y="4903817"/>
            <a:ext cx="1327019" cy="885399"/>
          </a:xfrm>
          <a:prstGeom prst="rect">
            <a:avLst/>
          </a:prstGeom>
          <a:noFill/>
          <a:extLst>
            <a:ext uri="{909E8E84-426E-40DD-AFC4-6F175D3DCCD1}">
              <a14:hiddenFill xmlns:a14="http://schemas.microsoft.com/office/drawing/2010/main">
                <a:solidFill>
                  <a:srgbClr val="FFFFFF"/>
                </a:solidFill>
              </a14:hiddenFill>
            </a:ext>
          </a:extLst>
        </p:spPr>
      </p:pic>
      <p:cxnSp>
        <p:nvCxnSpPr>
          <p:cNvPr id="36" name="Connettore 2 35"/>
          <p:cNvCxnSpPr>
            <a:endCxn id="101389" idx="0"/>
          </p:cNvCxnSpPr>
          <p:nvPr/>
        </p:nvCxnSpPr>
        <p:spPr>
          <a:xfrm>
            <a:off x="2000352" y="1945776"/>
            <a:ext cx="0" cy="3653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3" name="Connettore 2 52"/>
          <p:cNvCxnSpPr/>
          <p:nvPr/>
        </p:nvCxnSpPr>
        <p:spPr>
          <a:xfrm>
            <a:off x="7074461" y="1945776"/>
            <a:ext cx="0" cy="25954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 name="Rettangolo 1"/>
          <p:cNvSpPr/>
          <p:nvPr/>
        </p:nvSpPr>
        <p:spPr>
          <a:xfrm>
            <a:off x="319513" y="2601780"/>
            <a:ext cx="3272507" cy="523220"/>
          </a:xfrm>
          <a:prstGeom prst="rect">
            <a:avLst/>
          </a:prstGeom>
        </p:spPr>
        <p:txBody>
          <a:bodyPr wrap="square">
            <a:spAutoFit/>
          </a:bodyPr>
          <a:lstStyle/>
          <a:p>
            <a:pPr algn="just"/>
            <a:r>
              <a:rPr lang="en-GB" sz="1400" dirty="0"/>
              <a:t>To accelerate, we need a force in the direction of motion</a:t>
            </a:r>
            <a:endParaRPr lang="en-US" sz="1400" dirty="0"/>
          </a:p>
        </p:txBody>
      </p:sp>
      <p:sp>
        <p:nvSpPr>
          <p:cNvPr id="17" name="Rettangolo 16"/>
          <p:cNvSpPr/>
          <p:nvPr/>
        </p:nvSpPr>
        <p:spPr>
          <a:xfrm>
            <a:off x="5242842" y="2524160"/>
            <a:ext cx="3622498" cy="523220"/>
          </a:xfrm>
          <a:prstGeom prst="rect">
            <a:avLst/>
          </a:prstGeom>
        </p:spPr>
        <p:txBody>
          <a:bodyPr wrap="square">
            <a:spAutoFit/>
          </a:bodyPr>
          <a:lstStyle/>
          <a:p>
            <a:r>
              <a:rPr lang="en-GB" sz="1400" dirty="0"/>
              <a:t>2</a:t>
            </a:r>
            <a:r>
              <a:rPr lang="en-GB" sz="1400" baseline="30000" dirty="0"/>
              <a:t>nd</a:t>
            </a:r>
            <a:r>
              <a:rPr lang="en-GB" sz="1400" dirty="0"/>
              <a:t> term always perpendicular to motion =&gt; no </a:t>
            </a:r>
            <a:r>
              <a:rPr lang="en-GB" sz="1400" dirty="0" smtClean="0"/>
              <a:t>energy gain</a:t>
            </a:r>
            <a:endParaRPr lang="en-GB" sz="1400" dirty="0"/>
          </a:p>
        </p:txBody>
      </p:sp>
      <p:cxnSp>
        <p:nvCxnSpPr>
          <p:cNvPr id="24" name="Connettore 1 23"/>
          <p:cNvCxnSpPr/>
          <p:nvPr/>
        </p:nvCxnSpPr>
        <p:spPr>
          <a:xfrm>
            <a:off x="2000352" y="1945776"/>
            <a:ext cx="257003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flipH="1" flipV="1">
            <a:off x="4570382" y="1640541"/>
            <a:ext cx="1" cy="3052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flipH="1">
            <a:off x="5484782" y="1946211"/>
            <a:ext cx="1589679"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5484782" y="1667435"/>
            <a:ext cx="0" cy="278776"/>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90326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523220"/>
          </a:xfrm>
          <a:prstGeom prst="rect">
            <a:avLst/>
          </a:prstGeom>
        </p:spPr>
        <p:txBody>
          <a:bodyPr wrap="square">
            <a:spAutoFit/>
          </a:bodyPr>
          <a:lstStyle/>
          <a:p>
            <a:pPr algn="ctr"/>
            <a:r>
              <a:rPr lang="it-IT" sz="2800" b="1" dirty="0" smtClean="0"/>
              <a:t>GENERAL CONSIDERATIONS ON LINAC OPTICS DESIGN (1/2)</a:t>
            </a:r>
            <a:endParaRPr lang="en-US" sz="2800" dirty="0"/>
          </a:p>
        </p:txBody>
      </p:sp>
      <p:pic>
        <p:nvPicPr>
          <p:cNvPr id="1873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90" y="4381081"/>
            <a:ext cx="6332885" cy="24323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ttangolo 13"/>
          <p:cNvSpPr/>
          <p:nvPr/>
        </p:nvSpPr>
        <p:spPr>
          <a:xfrm>
            <a:off x="-18320" y="909877"/>
            <a:ext cx="8999367" cy="3354765"/>
          </a:xfrm>
          <a:prstGeom prst="rect">
            <a:avLst/>
          </a:prstGeom>
        </p:spPr>
        <p:txBody>
          <a:bodyPr wrap="square">
            <a:spAutoFit/>
          </a:bodyPr>
          <a:lstStyle/>
          <a:p>
            <a:pPr marL="285750" indent="-285750" algn="just">
              <a:buFont typeface="Symbol" panose="05050102010706020507" pitchFamily="18" charset="2"/>
              <a:buChar char="Þ"/>
            </a:pPr>
            <a:r>
              <a:rPr lang="it-IT" sz="1600" dirty="0" err="1" smtClean="0"/>
              <a:t>Beam</a:t>
            </a:r>
            <a:r>
              <a:rPr lang="it-IT" sz="1600" dirty="0" smtClean="0"/>
              <a:t> </a:t>
            </a:r>
            <a:r>
              <a:rPr lang="it-IT" sz="1600" dirty="0" err="1" smtClean="0"/>
              <a:t>dynamics</a:t>
            </a:r>
            <a:r>
              <a:rPr lang="it-IT" sz="1600" dirty="0" smtClean="0"/>
              <a:t> </a:t>
            </a:r>
            <a:r>
              <a:rPr lang="it-IT" sz="1600" dirty="0" err="1" smtClean="0"/>
              <a:t>dominated</a:t>
            </a:r>
            <a:r>
              <a:rPr lang="it-IT" sz="1600" dirty="0" smtClean="0"/>
              <a:t> by </a:t>
            </a:r>
            <a:r>
              <a:rPr lang="it-IT" sz="1600" b="1" dirty="0" err="1" smtClean="0"/>
              <a:t>space</a:t>
            </a:r>
            <a:r>
              <a:rPr lang="it-IT" sz="1600" b="1" dirty="0" smtClean="0"/>
              <a:t> </a:t>
            </a:r>
            <a:r>
              <a:rPr lang="it-IT" sz="1600" b="1" dirty="0" err="1" smtClean="0"/>
              <a:t>charge</a:t>
            </a:r>
            <a:r>
              <a:rPr lang="it-IT" sz="1600" b="1" dirty="0" smtClean="0"/>
              <a:t> and RF </a:t>
            </a:r>
            <a:r>
              <a:rPr lang="it-IT" sz="1600" b="1" dirty="0" err="1" smtClean="0"/>
              <a:t>defocusing</a:t>
            </a:r>
            <a:r>
              <a:rPr lang="it-IT" sz="1600" b="1" dirty="0" smtClean="0"/>
              <a:t> </a:t>
            </a:r>
            <a:r>
              <a:rPr lang="it-IT" sz="1600" b="1" dirty="0" err="1" smtClean="0"/>
              <a:t>forces</a:t>
            </a:r>
            <a:r>
              <a:rPr lang="it-IT" sz="1600" b="1" dirty="0" smtClean="0"/>
              <a:t> </a:t>
            </a:r>
          </a:p>
          <a:p>
            <a:pPr marL="285750" indent="-285750" algn="just">
              <a:buFont typeface="Symbol" panose="05050102010706020507" pitchFamily="18" charset="2"/>
              <a:buChar char="Þ"/>
            </a:pPr>
            <a:endParaRPr lang="it-IT" sz="400" b="1" dirty="0" smtClean="0"/>
          </a:p>
          <a:p>
            <a:pPr marL="285750" indent="-285750" algn="just">
              <a:buFont typeface="Symbol" panose="05050102010706020507" pitchFamily="18" charset="2"/>
              <a:buChar char="Þ"/>
            </a:pPr>
            <a:r>
              <a:rPr lang="it-IT" sz="1600" dirty="0" err="1" smtClean="0"/>
              <a:t>Focusing</a:t>
            </a:r>
            <a:r>
              <a:rPr lang="it-IT" sz="1600" dirty="0" smtClean="0"/>
              <a:t> </a:t>
            </a:r>
            <a:r>
              <a:rPr lang="it-IT" sz="1600" dirty="0" err="1" smtClean="0"/>
              <a:t>is</a:t>
            </a:r>
            <a:r>
              <a:rPr lang="it-IT" sz="1600" dirty="0" smtClean="0"/>
              <a:t> </a:t>
            </a:r>
            <a:r>
              <a:rPr lang="it-IT" sz="1600" dirty="0" err="1" smtClean="0"/>
              <a:t>usually</a:t>
            </a:r>
            <a:r>
              <a:rPr lang="it-IT" sz="1600" dirty="0" smtClean="0"/>
              <a:t> </a:t>
            </a:r>
            <a:r>
              <a:rPr lang="it-IT" sz="1600" dirty="0" err="1" smtClean="0"/>
              <a:t>provided</a:t>
            </a:r>
            <a:r>
              <a:rPr lang="it-IT" sz="1600" dirty="0" smtClean="0"/>
              <a:t> by </a:t>
            </a:r>
            <a:r>
              <a:rPr lang="it-IT" sz="1600" b="1" dirty="0" err="1" smtClean="0"/>
              <a:t>quadrupoles</a:t>
            </a:r>
            <a:endParaRPr lang="it-IT" sz="1600" b="1" dirty="0" smtClean="0"/>
          </a:p>
          <a:p>
            <a:pPr marL="285750" indent="-285750" algn="just">
              <a:buFont typeface="Symbol" panose="05050102010706020507" pitchFamily="18" charset="2"/>
              <a:buChar char="Þ"/>
            </a:pPr>
            <a:endParaRPr lang="it-IT" sz="400" b="1" dirty="0" smtClean="0"/>
          </a:p>
          <a:p>
            <a:pPr marL="285750" indent="-285750" algn="just">
              <a:buFont typeface="Symbol" panose="05050102010706020507" pitchFamily="18" charset="2"/>
              <a:buChar char="Þ"/>
            </a:pPr>
            <a:r>
              <a:rPr lang="it-IT" sz="1600" dirty="0" err="1" smtClean="0"/>
              <a:t>Phase</a:t>
            </a:r>
            <a:r>
              <a:rPr lang="it-IT" sz="1600" dirty="0" smtClean="0"/>
              <a:t> </a:t>
            </a:r>
            <a:r>
              <a:rPr lang="it-IT" sz="1600" dirty="0" err="1" smtClean="0"/>
              <a:t>advance</a:t>
            </a:r>
            <a:r>
              <a:rPr lang="it-IT" sz="1600" dirty="0" smtClean="0"/>
              <a:t> per </a:t>
            </a:r>
            <a:r>
              <a:rPr lang="it-IT" sz="1600" dirty="0" err="1" smtClean="0"/>
              <a:t>period</a:t>
            </a:r>
            <a:r>
              <a:rPr lang="it-IT" sz="1600" dirty="0" smtClean="0"/>
              <a:t> (</a:t>
            </a:r>
            <a:r>
              <a:rPr lang="it-IT" sz="1600" dirty="0" smtClean="0">
                <a:sym typeface="Symbol" panose="05050102010706020507" pitchFamily="18" charset="2"/>
              </a:rPr>
              <a:t></a:t>
            </a:r>
            <a:r>
              <a:rPr lang="it-IT" sz="1600" dirty="0" smtClean="0"/>
              <a:t>) </a:t>
            </a:r>
            <a:r>
              <a:rPr lang="it-IT" sz="1600" dirty="0" err="1" smtClean="0"/>
              <a:t>should</a:t>
            </a:r>
            <a:r>
              <a:rPr lang="it-IT" sz="1600" dirty="0" smtClean="0"/>
              <a:t> be, in general, in the </a:t>
            </a:r>
            <a:r>
              <a:rPr lang="it-IT" sz="1600" dirty="0" err="1" smtClean="0"/>
              <a:t>range</a:t>
            </a:r>
            <a:r>
              <a:rPr lang="it-IT" sz="1600" dirty="0" smtClean="0"/>
              <a:t> 30-80 </a:t>
            </a:r>
            <a:r>
              <a:rPr lang="it-IT" sz="1600" dirty="0" err="1" smtClean="0"/>
              <a:t>deg</a:t>
            </a:r>
            <a:r>
              <a:rPr lang="it-IT" sz="1600" dirty="0" smtClean="0"/>
              <a:t>, </a:t>
            </a:r>
            <a:r>
              <a:rPr lang="it-IT" sz="1600" dirty="0" err="1" smtClean="0"/>
              <a:t>this</a:t>
            </a:r>
            <a:r>
              <a:rPr lang="it-IT" sz="1600" dirty="0" smtClean="0"/>
              <a:t> </a:t>
            </a:r>
            <a:r>
              <a:rPr lang="it-IT" sz="1600" dirty="0" err="1" smtClean="0"/>
              <a:t>means</a:t>
            </a:r>
            <a:r>
              <a:rPr lang="it-IT" sz="1600" dirty="0" smtClean="0"/>
              <a:t> </a:t>
            </a:r>
            <a:r>
              <a:rPr lang="it-IT" sz="1600" dirty="0" err="1" smtClean="0"/>
              <a:t>that</a:t>
            </a:r>
            <a:r>
              <a:rPr lang="it-IT" sz="1600" dirty="0" smtClean="0"/>
              <a:t>, </a:t>
            </a:r>
            <a:r>
              <a:rPr lang="it-IT" sz="1600" dirty="0" err="1" smtClean="0"/>
              <a:t>at</a:t>
            </a:r>
            <a:r>
              <a:rPr lang="it-IT" sz="1600" dirty="0" smtClean="0"/>
              <a:t> </a:t>
            </a:r>
            <a:r>
              <a:rPr lang="it-IT" sz="1600" dirty="0" err="1" smtClean="0"/>
              <a:t>low</a:t>
            </a:r>
            <a:r>
              <a:rPr lang="it-IT" sz="1600" dirty="0" smtClean="0"/>
              <a:t> </a:t>
            </a:r>
            <a:r>
              <a:rPr lang="it-IT" sz="1600" dirty="0" err="1" smtClean="0"/>
              <a:t>energy</a:t>
            </a:r>
            <a:r>
              <a:rPr lang="it-IT" sz="1600" dirty="0" smtClean="0"/>
              <a:t>, </a:t>
            </a:r>
            <a:r>
              <a:rPr lang="it-IT" sz="1600" dirty="0" err="1" smtClean="0"/>
              <a:t>we</a:t>
            </a:r>
            <a:r>
              <a:rPr lang="it-IT" sz="1600" dirty="0" smtClean="0"/>
              <a:t> </a:t>
            </a:r>
            <a:r>
              <a:rPr lang="it-IT" sz="1600" dirty="0" err="1" smtClean="0"/>
              <a:t>need</a:t>
            </a:r>
            <a:r>
              <a:rPr lang="it-IT" sz="1600" dirty="0" smtClean="0"/>
              <a:t> a strong </a:t>
            </a:r>
            <a:r>
              <a:rPr lang="it-IT" sz="1600" dirty="0" err="1" smtClean="0"/>
              <a:t>focusing</a:t>
            </a:r>
            <a:r>
              <a:rPr lang="it-IT" sz="1600" dirty="0" smtClean="0"/>
              <a:t> </a:t>
            </a:r>
            <a:r>
              <a:rPr lang="it-IT" sz="1600" dirty="0" err="1" smtClean="0"/>
              <a:t>term</a:t>
            </a:r>
            <a:r>
              <a:rPr lang="it-IT" sz="1600" dirty="0" smtClean="0"/>
              <a:t> (</a:t>
            </a:r>
            <a:r>
              <a:rPr lang="it-IT" sz="1600" b="1" dirty="0" smtClean="0"/>
              <a:t>short quadrupole </a:t>
            </a:r>
            <a:r>
              <a:rPr lang="it-IT" sz="1600" b="1" dirty="0" err="1" smtClean="0"/>
              <a:t>distance</a:t>
            </a:r>
            <a:r>
              <a:rPr lang="it-IT" sz="1600" b="1" dirty="0" smtClean="0"/>
              <a:t> and high quadrupole </a:t>
            </a:r>
            <a:r>
              <a:rPr lang="it-IT" sz="1600" b="1" dirty="0" err="1" smtClean="0"/>
              <a:t>gradient</a:t>
            </a:r>
            <a:r>
              <a:rPr lang="it-IT" sz="1600" dirty="0" smtClean="0"/>
              <a:t>) to compensate for the </a:t>
            </a:r>
            <a:r>
              <a:rPr lang="it-IT" sz="1600" dirty="0" err="1" smtClean="0"/>
              <a:t>rf</a:t>
            </a:r>
            <a:r>
              <a:rPr lang="it-IT" sz="1600" dirty="0" smtClean="0"/>
              <a:t> </a:t>
            </a:r>
            <a:r>
              <a:rPr lang="it-IT" sz="1600" dirty="0" err="1" smtClean="0"/>
              <a:t>defocusing</a:t>
            </a:r>
            <a:r>
              <a:rPr lang="it-IT" sz="1600" dirty="0" smtClean="0"/>
              <a:t>, </a:t>
            </a:r>
            <a:r>
              <a:rPr lang="it-IT" sz="1600" dirty="0" err="1" smtClean="0"/>
              <a:t>but</a:t>
            </a:r>
            <a:r>
              <a:rPr lang="it-IT" sz="1600" dirty="0" smtClean="0"/>
              <a:t> the </a:t>
            </a:r>
            <a:r>
              <a:rPr lang="it-IT" sz="1600" dirty="0" err="1" smtClean="0"/>
              <a:t>limited</a:t>
            </a:r>
            <a:r>
              <a:rPr lang="it-IT" sz="1600" dirty="0" smtClean="0"/>
              <a:t> </a:t>
            </a:r>
            <a:r>
              <a:rPr lang="it-IT" sz="1600" dirty="0" err="1" smtClean="0"/>
              <a:t>space</a:t>
            </a:r>
            <a:r>
              <a:rPr lang="it-IT" sz="1600" dirty="0" smtClean="0"/>
              <a:t> (</a:t>
            </a:r>
            <a:r>
              <a:rPr lang="it-IT" sz="1600" dirty="0" smtClean="0">
                <a:sym typeface="Symbol" panose="05050102010706020507" pitchFamily="18" charset="2"/>
              </a:rPr>
              <a:t></a:t>
            </a:r>
            <a:r>
              <a:rPr lang="it-IT" sz="1600" dirty="0" smtClean="0"/>
              <a:t>) </a:t>
            </a:r>
            <a:r>
              <a:rPr lang="it-IT" sz="1600" dirty="0" err="1" smtClean="0"/>
              <a:t>limits</a:t>
            </a:r>
            <a:r>
              <a:rPr lang="it-IT" sz="1600" dirty="0" smtClean="0"/>
              <a:t> the </a:t>
            </a:r>
            <a:r>
              <a:rPr lang="it-IT" sz="1600" dirty="0" err="1" smtClean="0"/>
              <a:t>achievable</a:t>
            </a:r>
            <a:r>
              <a:rPr lang="it-IT" sz="1600" dirty="0" smtClean="0"/>
              <a:t> G and </a:t>
            </a:r>
            <a:r>
              <a:rPr lang="it-IT" sz="1600" dirty="0" err="1" smtClean="0"/>
              <a:t>beam</a:t>
            </a:r>
            <a:r>
              <a:rPr lang="it-IT" sz="1600" dirty="0" smtClean="0"/>
              <a:t> </a:t>
            </a:r>
            <a:r>
              <a:rPr lang="it-IT" sz="1600" dirty="0" err="1" smtClean="0"/>
              <a:t>current</a:t>
            </a:r>
            <a:endParaRPr lang="it-IT" sz="1600" dirty="0" smtClean="0"/>
          </a:p>
          <a:p>
            <a:pPr marL="285750" indent="-285750" algn="just">
              <a:buFont typeface="Symbol" panose="05050102010706020507" pitchFamily="18" charset="2"/>
              <a:buChar char="Þ"/>
            </a:pPr>
            <a:endParaRPr lang="it-IT" sz="400" dirty="0" smtClean="0"/>
          </a:p>
          <a:p>
            <a:pPr marL="285750" indent="-285750" algn="just">
              <a:buFont typeface="Symbol" panose="05050102010706020507" pitchFamily="18" charset="2"/>
              <a:buChar char="Þ"/>
            </a:pPr>
            <a:r>
              <a:rPr lang="it-IT" sz="1600" b="1" dirty="0" err="1" smtClean="0"/>
              <a:t>As</a:t>
            </a:r>
            <a:r>
              <a:rPr lang="it-IT" sz="1600" b="1" dirty="0" smtClean="0"/>
              <a:t> </a:t>
            </a:r>
            <a:r>
              <a:rPr lang="it-IT" sz="1600" b="1" dirty="0" smtClean="0">
                <a:sym typeface="Symbol" panose="05050102010706020507" pitchFamily="18" charset="2"/>
              </a:rPr>
              <a:t></a:t>
            </a:r>
            <a:r>
              <a:rPr lang="it-IT" sz="1600" b="1" dirty="0" smtClean="0"/>
              <a:t> </a:t>
            </a:r>
            <a:r>
              <a:rPr lang="it-IT" sz="1600" b="1" dirty="0" err="1" smtClean="0"/>
              <a:t>increases</a:t>
            </a:r>
            <a:r>
              <a:rPr lang="it-IT" sz="1600" b="1" dirty="0" smtClean="0"/>
              <a:t>, the </a:t>
            </a:r>
            <a:r>
              <a:rPr lang="it-IT" sz="1600" b="1" dirty="0" err="1" smtClean="0"/>
              <a:t>distance</a:t>
            </a:r>
            <a:r>
              <a:rPr lang="it-IT" sz="1600" b="1" dirty="0" smtClean="0"/>
              <a:t> </a:t>
            </a:r>
            <a:r>
              <a:rPr lang="it-IT" sz="1600" b="1" dirty="0" err="1" smtClean="0"/>
              <a:t>between</a:t>
            </a:r>
            <a:r>
              <a:rPr lang="it-IT" sz="1600" b="1" dirty="0" smtClean="0"/>
              <a:t> </a:t>
            </a:r>
            <a:r>
              <a:rPr lang="it-IT" sz="1600" b="1" dirty="0" err="1" smtClean="0"/>
              <a:t>focusing</a:t>
            </a:r>
            <a:r>
              <a:rPr lang="it-IT" sz="1600" b="1" dirty="0" smtClean="0"/>
              <a:t> </a:t>
            </a:r>
            <a:r>
              <a:rPr lang="it-IT" sz="1600" b="1" dirty="0" err="1" smtClean="0"/>
              <a:t>elements</a:t>
            </a:r>
            <a:r>
              <a:rPr lang="it-IT" sz="1600" b="1" dirty="0" smtClean="0"/>
              <a:t> can </a:t>
            </a:r>
            <a:r>
              <a:rPr lang="it-IT" sz="1600" b="1" dirty="0" err="1" smtClean="0"/>
              <a:t>increase</a:t>
            </a:r>
            <a:r>
              <a:rPr lang="it-IT" sz="1600" dirty="0" smtClean="0"/>
              <a:t> (</a:t>
            </a:r>
            <a:r>
              <a:rPr lang="it-IT" sz="1600" dirty="0" smtClean="0">
                <a:sym typeface="Symbol" panose="05050102010706020507" pitchFamily="18" charset="2"/>
              </a:rPr>
              <a:t> </a:t>
            </a:r>
            <a:r>
              <a:rPr lang="it-IT" sz="1600" dirty="0" smtClean="0"/>
              <a:t>in the DTL </a:t>
            </a:r>
            <a:r>
              <a:rPr lang="it-IT" sz="1600" dirty="0" err="1" smtClean="0"/>
              <a:t>goes</a:t>
            </a:r>
            <a:r>
              <a:rPr lang="it-IT" sz="1600" dirty="0" smtClean="0"/>
              <a:t> from </a:t>
            </a:r>
            <a:r>
              <a:rPr lang="it-IT" sz="1600" dirty="0" smtClean="0">
                <a:sym typeface="Symbol" panose="05050102010706020507" pitchFamily="18" charset="2"/>
              </a:rPr>
              <a:t></a:t>
            </a:r>
            <a:r>
              <a:rPr lang="it-IT" sz="1600" dirty="0" smtClean="0"/>
              <a:t>70mm (3 </a:t>
            </a:r>
            <a:r>
              <a:rPr lang="it-IT" sz="1600" dirty="0" err="1" smtClean="0"/>
              <a:t>MeV</a:t>
            </a:r>
            <a:r>
              <a:rPr lang="it-IT" sz="1600" dirty="0" smtClean="0"/>
              <a:t>, 352 MHz) to </a:t>
            </a:r>
            <a:r>
              <a:rPr lang="it-IT" sz="1600" dirty="0" smtClean="0">
                <a:sym typeface="Symbol" panose="05050102010706020507" pitchFamily="18" charset="2"/>
              </a:rPr>
              <a:t></a:t>
            </a:r>
            <a:r>
              <a:rPr lang="it-IT" sz="1600" dirty="0" smtClean="0"/>
              <a:t>250mm (40 </a:t>
            </a:r>
            <a:r>
              <a:rPr lang="it-IT" sz="1600" dirty="0" err="1" smtClean="0"/>
              <a:t>MeV</a:t>
            </a:r>
            <a:r>
              <a:rPr lang="it-IT" sz="1600" dirty="0" smtClean="0"/>
              <a:t>), and can be </a:t>
            </a:r>
            <a:r>
              <a:rPr lang="it-IT" sz="1600" dirty="0" err="1" smtClean="0"/>
              <a:t>increased</a:t>
            </a:r>
            <a:r>
              <a:rPr lang="it-IT" sz="1600" dirty="0" smtClean="0"/>
              <a:t> to 4-10</a:t>
            </a:r>
            <a:r>
              <a:rPr lang="it-IT" sz="1600" dirty="0" smtClean="0">
                <a:sym typeface="Symbol" panose="05050102010706020507" pitchFamily="18" charset="2"/>
              </a:rPr>
              <a:t></a:t>
            </a:r>
            <a:r>
              <a:rPr lang="it-IT" sz="1600" dirty="0" smtClean="0"/>
              <a:t> </a:t>
            </a:r>
            <a:r>
              <a:rPr lang="it-IT" sz="1600" dirty="0" err="1" smtClean="0"/>
              <a:t>at</a:t>
            </a:r>
            <a:r>
              <a:rPr lang="it-IT" sz="1600" dirty="0" smtClean="0"/>
              <a:t> </a:t>
            </a:r>
            <a:r>
              <a:rPr lang="it-IT" sz="1600" dirty="0" err="1" smtClean="0"/>
              <a:t>higher</a:t>
            </a:r>
            <a:r>
              <a:rPr lang="it-IT" sz="1600" dirty="0" smtClean="0"/>
              <a:t> </a:t>
            </a:r>
            <a:r>
              <a:rPr lang="it-IT" sz="1600" dirty="0" err="1" smtClean="0"/>
              <a:t>energy</a:t>
            </a:r>
            <a:r>
              <a:rPr lang="it-IT" sz="1600" dirty="0" smtClean="0"/>
              <a:t> (&gt;40 </a:t>
            </a:r>
            <a:r>
              <a:rPr lang="it-IT" sz="1600" dirty="0" err="1" smtClean="0"/>
              <a:t>MeV</a:t>
            </a:r>
            <a:r>
              <a:rPr lang="it-IT" sz="1600" dirty="0" smtClean="0"/>
              <a:t>).</a:t>
            </a:r>
          </a:p>
          <a:p>
            <a:pPr marL="285750" indent="-285750" algn="just">
              <a:buFont typeface="Symbol" panose="05050102010706020507" pitchFamily="18" charset="2"/>
              <a:buChar char="Þ"/>
            </a:pPr>
            <a:endParaRPr lang="it-IT" sz="400" dirty="0" smtClean="0"/>
          </a:p>
          <a:p>
            <a:pPr marL="285750" indent="-285750" algn="just">
              <a:buFont typeface="Symbol" panose="05050102010706020507" pitchFamily="18" charset="2"/>
              <a:buChar char="Þ"/>
            </a:pPr>
            <a:r>
              <a:rPr lang="it-IT" sz="1600" dirty="0" smtClean="0"/>
              <a:t>A </a:t>
            </a:r>
            <a:r>
              <a:rPr lang="it-IT" sz="1600" dirty="0" err="1" smtClean="0"/>
              <a:t>linac</a:t>
            </a:r>
            <a:r>
              <a:rPr lang="it-IT" sz="1600" dirty="0" smtClean="0"/>
              <a:t> </a:t>
            </a:r>
            <a:r>
              <a:rPr lang="it-IT" sz="1600" dirty="0" err="1" smtClean="0"/>
              <a:t>is</a:t>
            </a:r>
            <a:r>
              <a:rPr lang="it-IT" sz="1600" dirty="0" smtClean="0"/>
              <a:t> made of a </a:t>
            </a:r>
            <a:r>
              <a:rPr lang="it-IT" sz="1600" b="1" dirty="0" err="1" smtClean="0"/>
              <a:t>sequence</a:t>
            </a:r>
            <a:r>
              <a:rPr lang="it-IT" sz="1600" b="1" dirty="0" smtClean="0"/>
              <a:t> of </a:t>
            </a:r>
            <a:r>
              <a:rPr lang="it-IT" sz="1600" b="1" dirty="0" err="1" smtClean="0"/>
              <a:t>structures</a:t>
            </a:r>
            <a:r>
              <a:rPr lang="it-IT" sz="1600" b="1" dirty="0" smtClean="0"/>
              <a:t>, </a:t>
            </a:r>
            <a:r>
              <a:rPr lang="it-IT" sz="1600" b="1" dirty="0" err="1" smtClean="0"/>
              <a:t>matched</a:t>
            </a:r>
            <a:r>
              <a:rPr lang="it-IT" sz="1600" b="1" dirty="0" smtClean="0"/>
              <a:t> to the </a:t>
            </a:r>
            <a:r>
              <a:rPr lang="it-IT" sz="1600" b="1" dirty="0" err="1" smtClean="0"/>
              <a:t>beam</a:t>
            </a:r>
            <a:r>
              <a:rPr lang="it-IT" sz="1600" b="1" dirty="0" smtClean="0"/>
              <a:t> </a:t>
            </a:r>
            <a:r>
              <a:rPr lang="it-IT" sz="1600" b="1" dirty="0" err="1" smtClean="0"/>
              <a:t>velocity</a:t>
            </a:r>
            <a:r>
              <a:rPr lang="it-IT" sz="1600" dirty="0" smtClean="0"/>
              <a:t>, and </a:t>
            </a:r>
            <a:r>
              <a:rPr lang="it-IT" sz="1600" dirty="0" err="1" smtClean="0"/>
              <a:t>where</a:t>
            </a:r>
            <a:r>
              <a:rPr lang="it-IT" sz="1600" dirty="0" smtClean="0"/>
              <a:t> the </a:t>
            </a:r>
            <a:r>
              <a:rPr lang="it-IT" sz="1600" dirty="0" err="1" smtClean="0"/>
              <a:t>length</a:t>
            </a:r>
            <a:r>
              <a:rPr lang="it-IT" sz="1600" dirty="0" smtClean="0"/>
              <a:t> of the </a:t>
            </a:r>
            <a:r>
              <a:rPr lang="it-IT" sz="1600" dirty="0" err="1" smtClean="0"/>
              <a:t>focusing</a:t>
            </a:r>
            <a:r>
              <a:rPr lang="it-IT" sz="1600" dirty="0" smtClean="0"/>
              <a:t> </a:t>
            </a:r>
            <a:r>
              <a:rPr lang="it-IT" sz="1600" dirty="0" err="1" smtClean="0"/>
              <a:t>period</a:t>
            </a:r>
            <a:r>
              <a:rPr lang="it-IT" sz="1600" dirty="0" smtClean="0"/>
              <a:t> </a:t>
            </a:r>
            <a:r>
              <a:rPr lang="it-IT" sz="1600" dirty="0" err="1" smtClean="0"/>
              <a:t>increases</a:t>
            </a:r>
            <a:r>
              <a:rPr lang="it-IT" sz="1600" dirty="0" smtClean="0"/>
              <a:t> with </a:t>
            </a:r>
            <a:r>
              <a:rPr lang="it-IT" sz="1600" dirty="0" err="1" smtClean="0"/>
              <a:t>energy</a:t>
            </a:r>
            <a:r>
              <a:rPr lang="it-IT" sz="1600" dirty="0" smtClean="0"/>
              <a:t>. </a:t>
            </a:r>
            <a:r>
              <a:rPr lang="it-IT" sz="1600" dirty="0" err="1" smtClean="0"/>
              <a:t>As</a:t>
            </a:r>
            <a:r>
              <a:rPr lang="it-IT" sz="1600" dirty="0" smtClean="0"/>
              <a:t> </a:t>
            </a:r>
            <a:r>
              <a:rPr lang="it-IT" sz="1600" dirty="0" smtClean="0">
                <a:sym typeface="Symbol" panose="05050102010706020507" pitchFamily="18" charset="2"/>
              </a:rPr>
              <a:t> </a:t>
            </a:r>
            <a:r>
              <a:rPr lang="it-IT" sz="1600" dirty="0" err="1" smtClean="0"/>
              <a:t>increases</a:t>
            </a:r>
            <a:r>
              <a:rPr lang="it-IT" sz="1600" dirty="0" smtClean="0"/>
              <a:t>, </a:t>
            </a:r>
            <a:r>
              <a:rPr lang="it-IT" sz="1600" dirty="0" err="1" smtClean="0"/>
              <a:t>longitudinal</a:t>
            </a:r>
            <a:r>
              <a:rPr lang="it-IT" sz="1600" dirty="0" smtClean="0"/>
              <a:t> </a:t>
            </a:r>
            <a:r>
              <a:rPr lang="it-IT" sz="1600" dirty="0" err="1" smtClean="0"/>
              <a:t>phase</a:t>
            </a:r>
            <a:r>
              <a:rPr lang="it-IT" sz="1600" dirty="0" smtClean="0"/>
              <a:t> </a:t>
            </a:r>
            <a:r>
              <a:rPr lang="it-IT" sz="1600" dirty="0" err="1" smtClean="0"/>
              <a:t>error</a:t>
            </a:r>
            <a:r>
              <a:rPr lang="it-IT" sz="1600" dirty="0" smtClean="0"/>
              <a:t> </a:t>
            </a:r>
            <a:r>
              <a:rPr lang="it-IT" sz="1600" dirty="0" err="1" smtClean="0"/>
              <a:t>between</a:t>
            </a:r>
            <a:r>
              <a:rPr lang="it-IT" sz="1600" dirty="0" smtClean="0"/>
              <a:t> </a:t>
            </a:r>
            <a:r>
              <a:rPr lang="it-IT" sz="1600" dirty="0" err="1" smtClean="0"/>
              <a:t>cells</a:t>
            </a:r>
            <a:r>
              <a:rPr lang="it-IT" sz="1600" dirty="0" smtClean="0"/>
              <a:t> of </a:t>
            </a:r>
            <a:r>
              <a:rPr lang="it-IT" sz="1600" dirty="0" err="1" smtClean="0"/>
              <a:t>identical</a:t>
            </a:r>
            <a:r>
              <a:rPr lang="it-IT" sz="1600" dirty="0" smtClean="0"/>
              <a:t> </a:t>
            </a:r>
            <a:r>
              <a:rPr lang="it-IT" sz="1600" dirty="0" err="1" smtClean="0"/>
              <a:t>length</a:t>
            </a:r>
            <a:r>
              <a:rPr lang="it-IT" sz="1600" dirty="0" smtClean="0"/>
              <a:t> </a:t>
            </a:r>
            <a:r>
              <a:rPr lang="it-IT" sz="1600" dirty="0" err="1" smtClean="0"/>
              <a:t>becomes</a:t>
            </a:r>
            <a:r>
              <a:rPr lang="it-IT" sz="1600" dirty="0" smtClean="0"/>
              <a:t> small and </a:t>
            </a:r>
            <a:r>
              <a:rPr lang="it-IT" sz="1600" dirty="0" err="1" smtClean="0"/>
              <a:t>we</a:t>
            </a:r>
            <a:r>
              <a:rPr lang="it-IT" sz="1600" dirty="0" smtClean="0"/>
              <a:t> can </a:t>
            </a:r>
            <a:r>
              <a:rPr lang="it-IT" sz="1600" dirty="0" err="1" smtClean="0"/>
              <a:t>have</a:t>
            </a:r>
            <a:r>
              <a:rPr lang="it-IT" sz="1600" dirty="0" smtClean="0"/>
              <a:t> </a:t>
            </a:r>
            <a:r>
              <a:rPr lang="it-IT" sz="1600" b="1" dirty="0" smtClean="0"/>
              <a:t>short </a:t>
            </a:r>
            <a:r>
              <a:rPr lang="it-IT" sz="1600" b="1" dirty="0" err="1" smtClean="0"/>
              <a:t>sequences</a:t>
            </a:r>
            <a:r>
              <a:rPr lang="it-IT" sz="1600" b="1" dirty="0" smtClean="0"/>
              <a:t> of </a:t>
            </a:r>
            <a:r>
              <a:rPr lang="it-IT" sz="1600" b="1" dirty="0" err="1" smtClean="0"/>
              <a:t>identical</a:t>
            </a:r>
            <a:r>
              <a:rPr lang="it-IT" sz="1600" b="1" dirty="0" smtClean="0"/>
              <a:t> </a:t>
            </a:r>
            <a:r>
              <a:rPr lang="it-IT" sz="1600" b="1" dirty="0" err="1" smtClean="0"/>
              <a:t>cells</a:t>
            </a:r>
            <a:r>
              <a:rPr lang="it-IT" sz="1600" b="1" dirty="0" smtClean="0"/>
              <a:t> </a:t>
            </a:r>
            <a:r>
              <a:rPr lang="it-IT" sz="1600" dirty="0" smtClean="0"/>
              <a:t>(</a:t>
            </a:r>
            <a:r>
              <a:rPr lang="it-IT" sz="1600" dirty="0" err="1" smtClean="0"/>
              <a:t>lower</a:t>
            </a:r>
            <a:r>
              <a:rPr lang="it-IT" sz="1600" dirty="0" smtClean="0"/>
              <a:t> </a:t>
            </a:r>
            <a:r>
              <a:rPr lang="it-IT" sz="1600" dirty="0" err="1" smtClean="0"/>
              <a:t>construction</a:t>
            </a:r>
            <a:r>
              <a:rPr lang="it-IT" sz="1600" dirty="0" smtClean="0"/>
              <a:t> </a:t>
            </a:r>
            <a:r>
              <a:rPr lang="it-IT" sz="1600" dirty="0" err="1" smtClean="0"/>
              <a:t>costs</a:t>
            </a:r>
            <a:r>
              <a:rPr lang="it-IT" sz="1600" dirty="0" smtClean="0"/>
              <a:t>).</a:t>
            </a:r>
          </a:p>
          <a:p>
            <a:pPr marL="285750" indent="-285750" algn="just">
              <a:buFont typeface="Symbol" panose="05050102010706020507" pitchFamily="18" charset="2"/>
              <a:buChar char="Þ"/>
            </a:pPr>
            <a:endParaRPr lang="it-IT" sz="400" dirty="0" smtClean="0"/>
          </a:p>
          <a:p>
            <a:pPr marL="285750" indent="-285750" algn="just">
              <a:buFont typeface="Symbol" panose="05050102010706020507" pitchFamily="18" charset="2"/>
              <a:buChar char="Þ"/>
            </a:pPr>
            <a:r>
              <a:rPr lang="en-US" sz="1600" dirty="0" smtClean="0"/>
              <a:t>Keep sufficient safety </a:t>
            </a:r>
            <a:r>
              <a:rPr lang="en-US" sz="1600" b="1" dirty="0" smtClean="0"/>
              <a:t>margin between beam radius and aperture</a:t>
            </a:r>
            <a:endParaRPr lang="it-IT" sz="1600" b="1" dirty="0" smtClean="0"/>
          </a:p>
        </p:txBody>
      </p:sp>
      <p:pic>
        <p:nvPicPr>
          <p:cNvPr id="1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5906" y="3787140"/>
            <a:ext cx="2898434" cy="3026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3589402" y="553676"/>
            <a:ext cx="2125967" cy="369332"/>
          </a:xfrm>
          <a:prstGeom prst="rect">
            <a:avLst/>
          </a:prstGeom>
          <a:solidFill>
            <a:srgbClr val="FFC000"/>
          </a:solidFill>
        </p:spPr>
        <p:txBody>
          <a:bodyPr wrap="none">
            <a:spAutoFit/>
          </a:bodyPr>
          <a:lstStyle/>
          <a:p>
            <a:pPr algn="ctr"/>
            <a:r>
              <a:rPr lang="it-IT" b="1" i="1" dirty="0"/>
              <a:t>PROTONS AND IONS</a:t>
            </a:r>
          </a:p>
        </p:txBody>
      </p:sp>
      <p:sp>
        <p:nvSpPr>
          <p:cNvPr id="7" name="Rettangolo 6"/>
          <p:cNvSpPr/>
          <p:nvPr/>
        </p:nvSpPr>
        <p:spPr>
          <a:xfrm>
            <a:off x="4791963" y="6093000"/>
            <a:ext cx="1523943" cy="276999"/>
          </a:xfrm>
          <a:prstGeom prst="rect">
            <a:avLst/>
          </a:prstGeom>
        </p:spPr>
        <p:txBody>
          <a:bodyPr wrap="none">
            <a:spAutoFit/>
          </a:bodyPr>
          <a:lstStyle/>
          <a:p>
            <a:r>
              <a:rPr lang="en-US" sz="1200" dirty="0" smtClean="0"/>
              <a:t>Courtesy A. Lombardi</a:t>
            </a:r>
            <a:endParaRPr lang="en-US" sz="1200" dirty="0"/>
          </a:p>
        </p:txBody>
      </p:sp>
    </p:spTree>
    <p:extLst>
      <p:ext uri="{BB962C8B-B14F-4D97-AF65-F5344CB8AC3E}">
        <p14:creationId xmlns:p14="http://schemas.microsoft.com/office/powerpoint/2010/main" val="7469797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4">
                                            <p:txEl>
                                              <p:pRg st="2" end="2"/>
                                            </p:txEl>
                                          </p:spTgt>
                                        </p:tgtEl>
                                        <p:attrNameLst>
                                          <p:attrName>style.visibility</p:attrName>
                                        </p:attrNameLst>
                                      </p:cBhvr>
                                      <p:to>
                                        <p:strVal val="visible"/>
                                      </p:to>
                                    </p:set>
                                    <p:animEffect transition="in" filter="fade">
                                      <p:cBhvr>
                                        <p:cTn id="12" dur="500"/>
                                        <p:tgtEl>
                                          <p:spTgt spid="1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4" end="4"/>
                                            </p:txEl>
                                          </p:spTgt>
                                        </p:tgtEl>
                                        <p:attrNameLst>
                                          <p:attrName>style.visibility</p:attrName>
                                        </p:attrNameLst>
                                      </p:cBhvr>
                                      <p:to>
                                        <p:strVal val="visible"/>
                                      </p:to>
                                    </p:set>
                                    <p:animEffect transition="in" filter="fade">
                                      <p:cBhvr>
                                        <p:cTn id="17" dur="500"/>
                                        <p:tgtEl>
                                          <p:spTgt spid="14">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xEl>
                                              <p:pRg st="6" end="6"/>
                                            </p:txEl>
                                          </p:spTgt>
                                        </p:tgtEl>
                                        <p:attrNameLst>
                                          <p:attrName>style.visibility</p:attrName>
                                        </p:attrNameLst>
                                      </p:cBhvr>
                                      <p:to>
                                        <p:strVal val="visible"/>
                                      </p:to>
                                    </p:set>
                                    <p:animEffect transition="in" filter="fade">
                                      <p:cBhvr>
                                        <p:cTn id="22" dur="500"/>
                                        <p:tgtEl>
                                          <p:spTgt spid="14">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xEl>
                                              <p:pRg st="8" end="8"/>
                                            </p:txEl>
                                          </p:spTgt>
                                        </p:tgtEl>
                                        <p:attrNameLst>
                                          <p:attrName>style.visibility</p:attrName>
                                        </p:attrNameLst>
                                      </p:cBhvr>
                                      <p:to>
                                        <p:strVal val="visible"/>
                                      </p:to>
                                    </p:set>
                                    <p:animEffect transition="in" filter="fade">
                                      <p:cBhvr>
                                        <p:cTn id="27" dur="500"/>
                                        <p:tgtEl>
                                          <p:spTgt spid="14">
                                            <p:txEl>
                                              <p:pRg st="8" end="8"/>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14">
                                            <p:txEl>
                                              <p:pRg st="10" end="10"/>
                                            </p:txEl>
                                          </p:spTgt>
                                        </p:tgtEl>
                                        <p:attrNameLst>
                                          <p:attrName>style.visibility</p:attrName>
                                        </p:attrNameLst>
                                      </p:cBhvr>
                                      <p:to>
                                        <p:strVal val="visible"/>
                                      </p:to>
                                    </p:set>
                                    <p:animEffect transition="in" filter="fade">
                                      <p:cBhvr>
                                        <p:cTn id="35" dur="500"/>
                                        <p:tgtEl>
                                          <p:spTgt spid="14">
                                            <p:txEl>
                                              <p:pRg st="10" end="10"/>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187394"/>
                                        </p:tgtEl>
                                        <p:attrNameLst>
                                          <p:attrName>style.visibility</p:attrName>
                                        </p:attrNameLst>
                                      </p:cBhvr>
                                      <p:to>
                                        <p:strVal val="visible"/>
                                      </p:to>
                                    </p:set>
                                    <p:animEffect transition="in" filter="fade">
                                      <p:cBhvr>
                                        <p:cTn id="38" dur="500"/>
                                        <p:tgtEl>
                                          <p:spTgt spid="18739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39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2357"/>
          <a:stretch/>
        </p:blipFill>
        <p:spPr bwMode="auto">
          <a:xfrm>
            <a:off x="4907464" y="4005000"/>
            <a:ext cx="3785702" cy="2848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ttangolo 13"/>
          <p:cNvSpPr/>
          <p:nvPr/>
        </p:nvSpPr>
        <p:spPr>
          <a:xfrm>
            <a:off x="-42262" y="834618"/>
            <a:ext cx="8999367" cy="3293209"/>
          </a:xfrm>
          <a:prstGeom prst="rect">
            <a:avLst/>
          </a:prstGeom>
        </p:spPr>
        <p:txBody>
          <a:bodyPr wrap="square">
            <a:spAutoFit/>
          </a:bodyPr>
          <a:lstStyle/>
          <a:p>
            <a:pPr marL="285750" indent="-285750" algn="just">
              <a:buFont typeface="Symbol" panose="05050102010706020507" pitchFamily="18" charset="2"/>
              <a:buChar char="Þ"/>
            </a:pPr>
            <a:r>
              <a:rPr lang="en-US" sz="1600" b="1" dirty="0" smtClean="0"/>
              <a:t>Space charge only at low energy and/or high peak current</a:t>
            </a:r>
            <a:r>
              <a:rPr lang="en-US" sz="1600" dirty="0" smtClean="0"/>
              <a:t>: below </a:t>
            </a:r>
            <a:r>
              <a:rPr lang="en-US" sz="1600" dirty="0" smtClean="0"/>
              <a:t>10 </a:t>
            </a:r>
            <a:r>
              <a:rPr lang="en-US" sz="1600" dirty="0" smtClean="0"/>
              <a:t>MeV (injector) the beam dynamics optimization has to include </a:t>
            </a:r>
            <a:r>
              <a:rPr lang="en-US" sz="1600" b="1" dirty="0" smtClean="0"/>
              <a:t>emittance compensation schemes with, typically solenoids</a:t>
            </a:r>
            <a:r>
              <a:rPr lang="en-US" sz="1600" dirty="0" smtClean="0"/>
              <a:t>;</a:t>
            </a:r>
          </a:p>
          <a:p>
            <a:pPr marL="285750" indent="-285750" algn="just">
              <a:buFont typeface="Symbol" panose="05050102010706020507" pitchFamily="18" charset="2"/>
              <a:buChar char="Þ"/>
            </a:pPr>
            <a:r>
              <a:rPr lang="en-US" sz="1600" dirty="0" smtClean="0"/>
              <a:t>At higher </a:t>
            </a:r>
            <a:r>
              <a:rPr lang="en-US" sz="1600" b="1" dirty="0" smtClean="0"/>
              <a:t>energies no </a:t>
            </a:r>
            <a:r>
              <a:rPr lang="en-US" sz="1600" b="1" dirty="0"/>
              <a:t>space </a:t>
            </a:r>
            <a:r>
              <a:rPr lang="en-US" sz="1600" b="1" dirty="0" smtClean="0"/>
              <a:t>charge and </a:t>
            </a:r>
            <a:r>
              <a:rPr lang="en-US" sz="1600" b="1" dirty="0"/>
              <a:t>no RF </a:t>
            </a:r>
            <a:r>
              <a:rPr lang="en-US" sz="1600" b="1" dirty="0" smtClean="0"/>
              <a:t>defocusing</a:t>
            </a:r>
            <a:r>
              <a:rPr lang="en-US" sz="1600" b="1" dirty="0"/>
              <a:t> </a:t>
            </a:r>
            <a:r>
              <a:rPr lang="en-US" sz="1600" b="1" dirty="0" smtClean="0"/>
              <a:t>effects </a:t>
            </a:r>
            <a:r>
              <a:rPr lang="en-US" sz="1600" dirty="0" smtClean="0"/>
              <a:t>occur but we have </a:t>
            </a:r>
            <a:r>
              <a:rPr lang="en-US" sz="1600" b="1" dirty="0" smtClean="0"/>
              <a:t>RF focusing due to the </a:t>
            </a:r>
            <a:r>
              <a:rPr lang="en-US" sz="1600" b="1" dirty="0" err="1" smtClean="0"/>
              <a:t>ponderomotive</a:t>
            </a:r>
            <a:r>
              <a:rPr lang="en-US" sz="1600" b="1" dirty="0" smtClean="0"/>
              <a:t> force: focusing </a:t>
            </a:r>
            <a:r>
              <a:rPr lang="en-US" sz="1600" b="1" dirty="0"/>
              <a:t>periods up to several </a:t>
            </a:r>
            <a:r>
              <a:rPr lang="en-US" sz="1600" b="1" dirty="0" smtClean="0"/>
              <a:t>meters. EMITTANCE DOMINATED DYNAMICS.</a:t>
            </a:r>
            <a:endParaRPr lang="en-US" sz="1600" b="1" dirty="0" smtClean="0"/>
          </a:p>
          <a:p>
            <a:pPr marL="285750" indent="-285750" algn="just">
              <a:buFont typeface="Symbol" panose="05050102010706020507" pitchFamily="18" charset="2"/>
              <a:buChar char="Þ"/>
            </a:pPr>
            <a:r>
              <a:rPr lang="en-US" sz="1600" dirty="0" smtClean="0"/>
              <a:t>Optics design has to take into account </a:t>
            </a:r>
            <a:r>
              <a:rPr lang="en-US" sz="1600" b="1" dirty="0" smtClean="0"/>
              <a:t>longitudinal and transverse </a:t>
            </a:r>
            <a:r>
              <a:rPr lang="en-US" sz="1600" b="1" dirty="0" err="1" smtClean="0"/>
              <a:t>wakefields</a:t>
            </a:r>
            <a:r>
              <a:rPr lang="en-US" sz="1600" b="1" dirty="0" smtClean="0"/>
              <a:t> </a:t>
            </a:r>
            <a:r>
              <a:rPr lang="en-US" sz="1600" dirty="0" smtClean="0"/>
              <a:t>(due to the </a:t>
            </a:r>
            <a:r>
              <a:rPr lang="en-US" sz="1600" b="1" dirty="0" smtClean="0"/>
              <a:t>higher frequencies used for acceleration</a:t>
            </a:r>
            <a:r>
              <a:rPr lang="en-US" sz="1600" dirty="0" smtClean="0"/>
              <a:t>) that can cause energy spread increase, head-tail oscillations, multi-bunch instabilities,…</a:t>
            </a:r>
          </a:p>
          <a:p>
            <a:pPr marL="285750" indent="-285750" algn="just">
              <a:buFont typeface="Symbol" panose="05050102010706020507" pitchFamily="18" charset="2"/>
              <a:buChar char="Þ"/>
            </a:pPr>
            <a:r>
              <a:rPr lang="en-US" sz="1600" dirty="0" smtClean="0"/>
              <a:t>Longitudinal bunch compressors schemes based on magnets and chicanes have to take into account, for short bunches, the interaction between the beam and the emitted </a:t>
            </a:r>
            <a:r>
              <a:rPr lang="en-US" sz="1600" dirty="0"/>
              <a:t> </a:t>
            </a:r>
            <a:r>
              <a:rPr lang="en-US" sz="1600" dirty="0" smtClean="0"/>
              <a:t>synchrotron radiation (</a:t>
            </a:r>
            <a:r>
              <a:rPr lang="en-US" sz="1600" b="1" dirty="0" smtClean="0"/>
              <a:t>Coherent Synchrotron Radiation effects</a:t>
            </a:r>
            <a:r>
              <a:rPr lang="en-US" sz="1600" dirty="0" smtClean="0"/>
              <a:t>)</a:t>
            </a:r>
          </a:p>
          <a:p>
            <a:pPr marL="285750" indent="-285750" algn="just">
              <a:buFont typeface="Symbol" panose="05050102010706020507" pitchFamily="18" charset="2"/>
              <a:buChar char="Þ"/>
            </a:pPr>
            <a:r>
              <a:rPr lang="en-US" sz="1600" dirty="0" smtClean="0"/>
              <a:t>All these effects are important especially in LINACs for </a:t>
            </a:r>
            <a:r>
              <a:rPr lang="en-US" sz="1600" b="1" dirty="0" smtClean="0"/>
              <a:t>FEL that requires extremely good beam qualities</a:t>
            </a:r>
            <a:endParaRPr lang="en-US" sz="1600" b="1" dirty="0"/>
          </a:p>
        </p:txBody>
      </p:sp>
      <p:sp>
        <p:nvSpPr>
          <p:cNvPr id="7" name="Rettangolo 6"/>
          <p:cNvSpPr/>
          <p:nvPr/>
        </p:nvSpPr>
        <p:spPr>
          <a:xfrm>
            <a:off x="0" y="0"/>
            <a:ext cx="9144000" cy="523220"/>
          </a:xfrm>
          <a:prstGeom prst="rect">
            <a:avLst/>
          </a:prstGeom>
        </p:spPr>
        <p:txBody>
          <a:bodyPr wrap="square">
            <a:spAutoFit/>
          </a:bodyPr>
          <a:lstStyle/>
          <a:p>
            <a:pPr algn="ctr"/>
            <a:r>
              <a:rPr lang="it-IT" sz="2800" b="1" dirty="0" smtClean="0"/>
              <a:t>GENERAL CONSIDERATIONS ON LINAC OPTICS DESIGN (2/2)</a:t>
            </a:r>
            <a:endParaRPr lang="en-US" sz="2800" dirty="0"/>
          </a:p>
        </p:txBody>
      </p:sp>
      <p:pic>
        <p:nvPicPr>
          <p:cNvPr id="4" name="Immagin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440" y="4102232"/>
            <a:ext cx="3600560" cy="2738841"/>
          </a:xfrm>
          <a:prstGeom prst="rect">
            <a:avLst/>
          </a:prstGeom>
        </p:spPr>
      </p:pic>
      <p:sp>
        <p:nvSpPr>
          <p:cNvPr id="2" name="Rettangolo 1"/>
          <p:cNvSpPr/>
          <p:nvPr/>
        </p:nvSpPr>
        <p:spPr>
          <a:xfrm>
            <a:off x="3841444" y="540653"/>
            <a:ext cx="1279838" cy="369332"/>
          </a:xfrm>
          <a:prstGeom prst="rect">
            <a:avLst/>
          </a:prstGeom>
          <a:solidFill>
            <a:srgbClr val="FFC000"/>
          </a:solidFill>
        </p:spPr>
        <p:txBody>
          <a:bodyPr wrap="none">
            <a:spAutoFit/>
          </a:bodyPr>
          <a:lstStyle/>
          <a:p>
            <a:r>
              <a:rPr lang="it-IT" b="1" i="1" dirty="0"/>
              <a:t>ELECTRONS</a:t>
            </a:r>
            <a:endParaRPr lang="it-IT" dirty="0"/>
          </a:p>
        </p:txBody>
      </p:sp>
      <p:sp>
        <p:nvSpPr>
          <p:cNvPr id="8" name="Rettangolo 7"/>
          <p:cNvSpPr/>
          <p:nvPr/>
        </p:nvSpPr>
        <p:spPr>
          <a:xfrm>
            <a:off x="6876000" y="4301611"/>
            <a:ext cx="1600566" cy="276999"/>
          </a:xfrm>
          <a:prstGeom prst="rect">
            <a:avLst/>
          </a:prstGeom>
        </p:spPr>
        <p:txBody>
          <a:bodyPr wrap="none">
            <a:spAutoFit/>
          </a:bodyPr>
          <a:lstStyle/>
          <a:p>
            <a:r>
              <a:rPr lang="en-US" sz="1200" dirty="0" smtClean="0"/>
              <a:t>Courtesy C. </a:t>
            </a:r>
            <a:r>
              <a:rPr lang="en-US" sz="1200" dirty="0" err="1" smtClean="0"/>
              <a:t>Vaccarezza</a:t>
            </a:r>
            <a:endParaRPr lang="en-US" sz="1200" dirty="0"/>
          </a:p>
        </p:txBody>
      </p:sp>
      <p:sp>
        <p:nvSpPr>
          <p:cNvPr id="9" name="Rettangolo 8"/>
          <p:cNvSpPr/>
          <p:nvPr/>
        </p:nvSpPr>
        <p:spPr>
          <a:xfrm>
            <a:off x="2556000" y="5178638"/>
            <a:ext cx="1466876" cy="276999"/>
          </a:xfrm>
          <a:prstGeom prst="rect">
            <a:avLst/>
          </a:prstGeom>
        </p:spPr>
        <p:txBody>
          <a:bodyPr wrap="none">
            <a:spAutoFit/>
          </a:bodyPr>
          <a:lstStyle/>
          <a:p>
            <a:r>
              <a:rPr lang="en-US" sz="1200" dirty="0" smtClean="0"/>
              <a:t>Courtesy M. </a:t>
            </a:r>
            <a:r>
              <a:rPr lang="en-US" sz="1200" dirty="0" err="1" smtClean="0"/>
              <a:t>Ferrario</a:t>
            </a:r>
            <a:endParaRPr lang="en-US" sz="1200" dirty="0"/>
          </a:p>
        </p:txBody>
      </p:sp>
    </p:spTree>
    <p:extLst>
      <p:ext uri="{BB962C8B-B14F-4D97-AF65-F5344CB8AC3E}">
        <p14:creationId xmlns:p14="http://schemas.microsoft.com/office/powerpoint/2010/main" val="12512603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500"/>
                                        <p:tgtEl>
                                          <p:spTgt spid="1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4">
                                            <p:txEl>
                                              <p:pRg st="1" end="1"/>
                                            </p:txEl>
                                          </p:spTgt>
                                        </p:tgtEl>
                                        <p:attrNameLst>
                                          <p:attrName>style.visibility</p:attrName>
                                        </p:attrNameLst>
                                      </p:cBhvr>
                                      <p:to>
                                        <p:strVal val="visible"/>
                                      </p:to>
                                    </p:set>
                                    <p:animEffect transition="in" filter="fade">
                                      <p:cBhvr>
                                        <p:cTn id="18" dur="500"/>
                                        <p:tgtEl>
                                          <p:spTgt spid="14">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childTnLst>
                                </p:cTn>
                              </p:par>
                              <p:par>
                                <p:cTn id="22" presetID="10" presetClass="entr" presetSubtype="0" fill="hold" nodeType="withEffect">
                                  <p:stCondLst>
                                    <p:cond delay="0"/>
                                  </p:stCondLst>
                                  <p:childTnLst>
                                    <p:set>
                                      <p:cBhvr>
                                        <p:cTn id="23" dur="1" fill="hold">
                                          <p:stCondLst>
                                            <p:cond delay="0"/>
                                          </p:stCondLst>
                                        </p:cTn>
                                        <p:tgtEl>
                                          <p:spTgt spid="187395"/>
                                        </p:tgtEl>
                                        <p:attrNameLst>
                                          <p:attrName>style.visibility</p:attrName>
                                        </p:attrNameLst>
                                      </p:cBhvr>
                                      <p:to>
                                        <p:strVal val="visible"/>
                                      </p:to>
                                    </p:set>
                                    <p:animEffect transition="in" filter="fade">
                                      <p:cBhvr>
                                        <p:cTn id="24" dur="500"/>
                                        <p:tgtEl>
                                          <p:spTgt spid="18739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4">
                                            <p:txEl>
                                              <p:pRg st="2" end="2"/>
                                            </p:txEl>
                                          </p:spTgt>
                                        </p:tgtEl>
                                        <p:attrNameLst>
                                          <p:attrName>style.visibility</p:attrName>
                                        </p:attrNameLst>
                                      </p:cBhvr>
                                      <p:to>
                                        <p:strVal val="visible"/>
                                      </p:to>
                                    </p:set>
                                    <p:animEffect transition="in" filter="fade">
                                      <p:cBhvr>
                                        <p:cTn id="29" dur="500"/>
                                        <p:tgtEl>
                                          <p:spTgt spid="14">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4">
                                            <p:txEl>
                                              <p:pRg st="3" end="3"/>
                                            </p:txEl>
                                          </p:spTgt>
                                        </p:tgtEl>
                                        <p:attrNameLst>
                                          <p:attrName>style.visibility</p:attrName>
                                        </p:attrNameLst>
                                      </p:cBhvr>
                                      <p:to>
                                        <p:strVal val="visible"/>
                                      </p:to>
                                    </p:set>
                                    <p:animEffect transition="in" filter="fade">
                                      <p:cBhvr>
                                        <p:cTn id="34" dur="500"/>
                                        <p:tgtEl>
                                          <p:spTgt spid="14">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4">
                                            <p:txEl>
                                              <p:pRg st="4" end="4"/>
                                            </p:txEl>
                                          </p:spTgt>
                                        </p:tgtEl>
                                        <p:attrNameLst>
                                          <p:attrName>style.visibility</p:attrName>
                                        </p:attrNameLst>
                                      </p:cBhvr>
                                      <p:to>
                                        <p:strVal val="visible"/>
                                      </p:to>
                                    </p:set>
                                    <p:animEffect transition="in" filter="fade">
                                      <p:cBhvr>
                                        <p:cTn id="39" dur="500"/>
                                        <p:tgtEl>
                                          <p:spTgt spid="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5" descr="rfq_linac"/>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09706" y="1878874"/>
            <a:ext cx="3244332" cy="2099634"/>
          </a:xfrm>
          <a:prstGeom prst="rect">
            <a:avLst/>
          </a:prstGeom>
          <a:noFill/>
        </p:spPr>
      </p:pic>
      <p:sp>
        <p:nvSpPr>
          <p:cNvPr id="2" name="Rettangolo 1"/>
          <p:cNvSpPr/>
          <p:nvPr/>
        </p:nvSpPr>
        <p:spPr>
          <a:xfrm>
            <a:off x="0" y="0"/>
            <a:ext cx="9144000" cy="584775"/>
          </a:xfrm>
          <a:prstGeom prst="rect">
            <a:avLst/>
          </a:prstGeom>
        </p:spPr>
        <p:txBody>
          <a:bodyPr wrap="square">
            <a:spAutoFit/>
          </a:bodyPr>
          <a:lstStyle/>
          <a:p>
            <a:pPr algn="ctr"/>
            <a:r>
              <a:rPr lang="it-IT" sz="3200" b="1" dirty="0" smtClean="0"/>
              <a:t>RADIO FREQUENCY QUADRUPOLES (RFQ)</a:t>
            </a:r>
            <a:endParaRPr lang="en-US" sz="3200" dirty="0"/>
          </a:p>
        </p:txBody>
      </p:sp>
      <p:sp>
        <p:nvSpPr>
          <p:cNvPr id="3" name="Rettangolo 2"/>
          <p:cNvSpPr/>
          <p:nvPr/>
        </p:nvSpPr>
        <p:spPr>
          <a:xfrm>
            <a:off x="-1" y="584775"/>
            <a:ext cx="5846413" cy="1323439"/>
          </a:xfrm>
          <a:prstGeom prst="rect">
            <a:avLst/>
          </a:prstGeom>
        </p:spPr>
        <p:txBody>
          <a:bodyPr wrap="square">
            <a:spAutoFit/>
          </a:bodyPr>
          <a:lstStyle/>
          <a:p>
            <a:pPr algn="just"/>
            <a:r>
              <a:rPr lang="en-US" sz="1600" dirty="0" smtClean="0"/>
              <a:t>At low proton (or ion) energies (</a:t>
            </a:r>
            <a:r>
              <a:rPr lang="en-US" sz="1600" dirty="0" smtClean="0">
                <a:sym typeface="Symbol"/>
              </a:rPr>
              <a:t>0.01</a:t>
            </a:r>
            <a:r>
              <a:rPr lang="en-US" sz="1600" dirty="0" smtClean="0"/>
              <a:t>), </a:t>
            </a:r>
            <a:r>
              <a:rPr lang="en-US" sz="1600" b="1" dirty="0" smtClean="0"/>
              <a:t>space charge defocusing is high and </a:t>
            </a:r>
            <a:r>
              <a:rPr lang="en-US" sz="1600" b="1" dirty="0" err="1" smtClean="0"/>
              <a:t>quadrupole</a:t>
            </a:r>
            <a:r>
              <a:rPr lang="en-US" sz="1600" b="1" dirty="0" smtClean="0"/>
              <a:t> focusing is not very effective</a:t>
            </a:r>
            <a:r>
              <a:rPr lang="en-US" sz="1600" dirty="0" smtClean="0"/>
              <a:t>. Moreover cell length becomes small and conventional accelerating structures </a:t>
            </a:r>
            <a:r>
              <a:rPr lang="en-US" sz="1600" b="1" dirty="0" smtClean="0"/>
              <a:t>(DTL) are very inefficient</a:t>
            </a:r>
            <a:r>
              <a:rPr lang="en-US" sz="1600" dirty="0" smtClean="0"/>
              <a:t>. At this energies it is used a (relatively) new structure, the </a:t>
            </a:r>
            <a:r>
              <a:rPr lang="en-US" sz="1600" b="1" dirty="0" smtClean="0"/>
              <a:t>Radio Frequency </a:t>
            </a:r>
            <a:r>
              <a:rPr lang="en-US" sz="1600" b="1" dirty="0" err="1" smtClean="0"/>
              <a:t>Quadrupole</a:t>
            </a:r>
            <a:r>
              <a:rPr lang="en-US" sz="1600" b="1" dirty="0" smtClean="0"/>
              <a:t> </a:t>
            </a:r>
            <a:r>
              <a:rPr lang="en-US" sz="1600" dirty="0" smtClean="0"/>
              <a:t>(1970).</a:t>
            </a:r>
            <a:endParaRPr lang="en-US" sz="1600" dirty="0"/>
          </a:p>
        </p:txBody>
      </p:sp>
      <p:pic>
        <p:nvPicPr>
          <p:cNvPr id="18944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46413" y="584775"/>
            <a:ext cx="3149005" cy="25024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ttangolo 3"/>
          <p:cNvSpPr/>
          <p:nvPr/>
        </p:nvSpPr>
        <p:spPr>
          <a:xfrm>
            <a:off x="21955" y="4030337"/>
            <a:ext cx="4572000" cy="338554"/>
          </a:xfrm>
          <a:prstGeom prst="rect">
            <a:avLst/>
          </a:prstGeom>
        </p:spPr>
        <p:txBody>
          <a:bodyPr>
            <a:spAutoFit/>
          </a:bodyPr>
          <a:lstStyle/>
          <a:p>
            <a:pPr algn="just"/>
            <a:r>
              <a:rPr lang="en-US" sz="1600" dirty="0" smtClean="0"/>
              <a:t>These structures allow to simultaneously provide:</a:t>
            </a:r>
          </a:p>
        </p:txBody>
      </p:sp>
      <p:sp>
        <p:nvSpPr>
          <p:cNvPr id="5" name="Freccia in giù 4"/>
          <p:cNvSpPr/>
          <p:nvPr/>
        </p:nvSpPr>
        <p:spPr>
          <a:xfrm>
            <a:off x="3546861" y="3544683"/>
            <a:ext cx="1236169" cy="4466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ttangolo 8"/>
          <p:cNvSpPr/>
          <p:nvPr/>
        </p:nvSpPr>
        <p:spPr>
          <a:xfrm>
            <a:off x="3446371" y="4606464"/>
            <a:ext cx="1336659" cy="338554"/>
          </a:xfrm>
          <a:prstGeom prst="rect">
            <a:avLst/>
          </a:prstGeom>
        </p:spPr>
        <p:txBody>
          <a:bodyPr wrap="square">
            <a:spAutoFit/>
          </a:bodyPr>
          <a:lstStyle/>
          <a:p>
            <a:pPr algn="just"/>
            <a:r>
              <a:rPr lang="en-US" sz="1600" b="1" dirty="0" smtClean="0"/>
              <a:t>Acceleration</a:t>
            </a:r>
            <a:endParaRPr lang="en-US" sz="1600" b="1" dirty="0"/>
          </a:p>
        </p:txBody>
      </p:sp>
      <p:sp>
        <p:nvSpPr>
          <p:cNvPr id="7" name="Rettangolo 6"/>
          <p:cNvSpPr/>
          <p:nvPr/>
        </p:nvSpPr>
        <p:spPr>
          <a:xfrm>
            <a:off x="-42646" y="4398457"/>
            <a:ext cx="2255736" cy="369332"/>
          </a:xfrm>
          <a:prstGeom prst="rect">
            <a:avLst/>
          </a:prstGeom>
        </p:spPr>
        <p:txBody>
          <a:bodyPr wrap="square">
            <a:spAutoFit/>
          </a:bodyPr>
          <a:lstStyle/>
          <a:p>
            <a:pPr algn="just"/>
            <a:r>
              <a:rPr lang="en-US" b="1" dirty="0" smtClean="0"/>
              <a:t>Transverse Focusing</a:t>
            </a:r>
            <a:endParaRPr lang="en-US" b="1" dirty="0"/>
          </a:p>
        </p:txBody>
      </p:sp>
      <p:sp>
        <p:nvSpPr>
          <p:cNvPr id="8" name="Rettangolo 7"/>
          <p:cNvSpPr/>
          <p:nvPr/>
        </p:nvSpPr>
        <p:spPr>
          <a:xfrm>
            <a:off x="6319326" y="5242660"/>
            <a:ext cx="2266148" cy="338554"/>
          </a:xfrm>
          <a:prstGeom prst="rect">
            <a:avLst/>
          </a:prstGeom>
        </p:spPr>
        <p:txBody>
          <a:bodyPr wrap="square">
            <a:spAutoFit/>
          </a:bodyPr>
          <a:lstStyle/>
          <a:p>
            <a:pPr algn="just"/>
            <a:r>
              <a:rPr lang="en-US" sz="1600" b="1" dirty="0" smtClean="0"/>
              <a:t>Bunching </a:t>
            </a:r>
            <a:r>
              <a:rPr lang="en-US" sz="1600" b="1" dirty="0"/>
              <a:t>of the beam</a:t>
            </a:r>
          </a:p>
        </p:txBody>
      </p:sp>
      <p:pic>
        <p:nvPicPr>
          <p:cNvPr id="18944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65292" y="5256410"/>
            <a:ext cx="2498818" cy="1620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9445"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4284" y="5122248"/>
            <a:ext cx="1821876" cy="1705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Immagine 9"/>
          <p:cNvPicPr>
            <a:picLocks noChangeAspect="1"/>
          </p:cNvPicPr>
          <p:nvPr/>
        </p:nvPicPr>
        <p:blipFill rotWithShape="1">
          <a:blip r:embed="rId7">
            <a:extLst>
              <a:ext uri="{28A0092B-C50C-407E-A947-70E740481C1C}">
                <a14:useLocalDpi xmlns:a14="http://schemas.microsoft.com/office/drawing/2010/main" val="0"/>
              </a:ext>
            </a:extLst>
          </a:blip>
          <a:srcRect l="41949" t="78116" r="15664" b="5519"/>
          <a:stretch/>
        </p:blipFill>
        <p:spPr>
          <a:xfrm>
            <a:off x="6080632" y="5975091"/>
            <a:ext cx="2947541" cy="853499"/>
          </a:xfrm>
          <a:prstGeom prst="rect">
            <a:avLst/>
          </a:prstGeom>
        </p:spPr>
      </p:pic>
      <p:cxnSp>
        <p:nvCxnSpPr>
          <p:cNvPr id="12" name="Connettore 2 11"/>
          <p:cNvCxnSpPr>
            <a:stCxn id="7" idx="2"/>
            <a:endCxn id="189445" idx="0"/>
          </p:cNvCxnSpPr>
          <p:nvPr/>
        </p:nvCxnSpPr>
        <p:spPr>
          <a:xfrm>
            <a:off x="1085222" y="4767789"/>
            <a:ext cx="0" cy="354459"/>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a:stCxn id="9" idx="2"/>
            <a:endCxn id="189444" idx="0"/>
          </p:cNvCxnSpPr>
          <p:nvPr/>
        </p:nvCxnSpPr>
        <p:spPr>
          <a:xfrm>
            <a:off x="4114701" y="4945018"/>
            <a:ext cx="0" cy="311392"/>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7452400" y="5566485"/>
            <a:ext cx="8612" cy="408605"/>
          </a:xfrm>
          <a:prstGeom prst="straightConnector1">
            <a:avLst/>
          </a:prstGeom>
          <a:ln w="571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V="1">
            <a:off x="5148080" y="1960825"/>
            <a:ext cx="1584220" cy="67606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V="1">
            <a:off x="5148080" y="2312795"/>
            <a:ext cx="2016280" cy="324096"/>
          </a:xfrm>
          <a:prstGeom prst="straightConnector1">
            <a:avLst/>
          </a:prstGeom>
          <a:ln w="3810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29" name="Rettangolo 28"/>
          <p:cNvSpPr/>
          <p:nvPr/>
        </p:nvSpPr>
        <p:spPr>
          <a:xfrm>
            <a:off x="4262856" y="2590137"/>
            <a:ext cx="1336659" cy="338554"/>
          </a:xfrm>
          <a:prstGeom prst="rect">
            <a:avLst/>
          </a:prstGeom>
        </p:spPr>
        <p:txBody>
          <a:bodyPr wrap="square">
            <a:spAutoFit/>
          </a:bodyPr>
          <a:lstStyle/>
          <a:p>
            <a:pPr algn="just"/>
            <a:r>
              <a:rPr lang="en-US" sz="1600" b="1" dirty="0" smtClean="0"/>
              <a:t>Electrodes</a:t>
            </a:r>
            <a:endParaRPr lang="en-US" sz="1600" b="1" dirty="0"/>
          </a:p>
        </p:txBody>
      </p:sp>
      <p:sp>
        <p:nvSpPr>
          <p:cNvPr id="6" name="Rettangolo 5"/>
          <p:cNvSpPr/>
          <p:nvPr/>
        </p:nvSpPr>
        <p:spPr>
          <a:xfrm>
            <a:off x="7437282" y="3087270"/>
            <a:ext cx="1518429" cy="276999"/>
          </a:xfrm>
          <a:prstGeom prst="rect">
            <a:avLst/>
          </a:prstGeom>
        </p:spPr>
        <p:txBody>
          <a:bodyPr wrap="none">
            <a:spAutoFit/>
          </a:bodyPr>
          <a:lstStyle/>
          <a:p>
            <a:r>
              <a:rPr lang="en-US" sz="1200" dirty="0" smtClean="0"/>
              <a:t>Courtesy M. </a:t>
            </a:r>
            <a:r>
              <a:rPr lang="en-US" sz="1200" dirty="0" err="1" smtClean="0"/>
              <a:t>Vretenar</a:t>
            </a:r>
            <a:endParaRPr lang="en-US" sz="1200" dirty="0"/>
          </a:p>
        </p:txBody>
      </p:sp>
    </p:spTree>
    <p:extLst>
      <p:ext uri="{BB962C8B-B14F-4D97-AF65-F5344CB8AC3E}">
        <p14:creationId xmlns:p14="http://schemas.microsoft.com/office/powerpoint/2010/main" val="81367841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par>
                                <p:cTn id="11" presetID="10" presetClass="entr" presetSubtype="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par>
                                <p:cTn id="25" presetID="10" presetClass="entr" presetSubtype="0"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par>
                                <p:cTn id="28" presetID="10" presetClass="entr" presetSubtype="0" fill="hold" nodeType="withEffect">
                                  <p:stCondLst>
                                    <p:cond delay="0"/>
                                  </p:stCondLst>
                                  <p:childTnLst>
                                    <p:set>
                                      <p:cBhvr>
                                        <p:cTn id="29" dur="1" fill="hold">
                                          <p:stCondLst>
                                            <p:cond delay="0"/>
                                          </p:stCondLst>
                                        </p:cTn>
                                        <p:tgtEl>
                                          <p:spTgt spid="189445"/>
                                        </p:tgtEl>
                                        <p:attrNameLst>
                                          <p:attrName>style.visibility</p:attrName>
                                        </p:attrNameLst>
                                      </p:cBhvr>
                                      <p:to>
                                        <p:strVal val="visible"/>
                                      </p:to>
                                    </p:set>
                                    <p:animEffect transition="in" filter="fade">
                                      <p:cBhvr>
                                        <p:cTn id="30" dur="500"/>
                                        <p:tgtEl>
                                          <p:spTgt spid="18944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par>
                                <p:cTn id="34" presetID="10" presetClass="entr" presetSubtype="0" fill="hold"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500"/>
                                        <p:tgtEl>
                                          <p:spTgt spid="9"/>
                                        </p:tgtEl>
                                      </p:cBhvr>
                                    </p:animEffect>
                                  </p:childTnLst>
                                </p:cTn>
                              </p:par>
                              <p:par>
                                <p:cTn id="43" presetID="10" presetClass="entr" presetSubtype="0" fill="hold"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nodeType="withEffect">
                                  <p:stCondLst>
                                    <p:cond delay="0"/>
                                  </p:stCondLst>
                                  <p:childTnLst>
                                    <p:set>
                                      <p:cBhvr>
                                        <p:cTn id="47" dur="1" fill="hold">
                                          <p:stCondLst>
                                            <p:cond delay="0"/>
                                          </p:stCondLst>
                                        </p:cTn>
                                        <p:tgtEl>
                                          <p:spTgt spid="189444"/>
                                        </p:tgtEl>
                                        <p:attrNameLst>
                                          <p:attrName>style.visibility</p:attrName>
                                        </p:attrNameLst>
                                      </p:cBhvr>
                                      <p:to>
                                        <p:strVal val="visible"/>
                                      </p:to>
                                    </p:set>
                                    <p:animEffect transition="in" filter="fade">
                                      <p:cBhvr>
                                        <p:cTn id="48" dur="500"/>
                                        <p:tgtEl>
                                          <p:spTgt spid="1894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9" grpId="0"/>
      <p:bldP spid="7" grpId="0"/>
      <p:bldP spid="8" grpId="0"/>
      <p:bldP spid="29"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47639" y="521510"/>
            <a:ext cx="2187407"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1" y="521510"/>
            <a:ext cx="4678171" cy="1631216"/>
          </a:xfrm>
          <a:prstGeom prst="rect">
            <a:avLst/>
          </a:prstGeom>
        </p:spPr>
        <p:txBody>
          <a:bodyPr wrap="square">
            <a:spAutoFit/>
          </a:bodyPr>
          <a:lstStyle/>
          <a:p>
            <a:pPr algn="just"/>
            <a:r>
              <a:rPr lang="en-US" sz="1600" b="1" i="1" dirty="0" smtClean="0"/>
              <a:t>1-Focusing</a:t>
            </a:r>
          </a:p>
          <a:p>
            <a:pPr algn="just"/>
            <a:r>
              <a:rPr lang="en-US" sz="1400" dirty="0" smtClean="0"/>
              <a:t>The </a:t>
            </a:r>
            <a:r>
              <a:rPr lang="en-US" sz="1400" dirty="0"/>
              <a:t>resonating mode of the </a:t>
            </a:r>
            <a:r>
              <a:rPr lang="en-US" sz="1400" dirty="0" smtClean="0"/>
              <a:t>cavity (</a:t>
            </a:r>
            <a:r>
              <a:rPr lang="en-US" sz="1400" dirty="0"/>
              <a:t>between the four </a:t>
            </a:r>
            <a:r>
              <a:rPr lang="en-US" sz="1400" dirty="0" smtClean="0"/>
              <a:t>electrodes) is </a:t>
            </a:r>
            <a:r>
              <a:rPr lang="en-US" sz="1400" dirty="0"/>
              <a:t>a </a:t>
            </a:r>
            <a:r>
              <a:rPr lang="en-US" sz="1400" b="1" dirty="0"/>
              <a:t>focusing </a:t>
            </a:r>
            <a:r>
              <a:rPr lang="en-US" sz="1400" b="1" dirty="0" smtClean="0"/>
              <a:t>mode</a:t>
            </a:r>
            <a:r>
              <a:rPr lang="en-US" sz="1400" dirty="0" smtClean="0"/>
              <a:t>: </a:t>
            </a:r>
            <a:r>
              <a:rPr lang="en-US" sz="1400" b="1" dirty="0" err="1" smtClean="0"/>
              <a:t>Quadrupole</a:t>
            </a:r>
            <a:r>
              <a:rPr lang="en-US" sz="1400" b="1" dirty="0" smtClean="0"/>
              <a:t> </a:t>
            </a:r>
            <a:r>
              <a:rPr lang="en-US" sz="1400" b="1" dirty="0"/>
              <a:t>mode (TE</a:t>
            </a:r>
            <a:r>
              <a:rPr lang="en-US" sz="1400" b="1" baseline="-25000" dirty="0"/>
              <a:t>210</a:t>
            </a:r>
            <a:r>
              <a:rPr lang="en-US" sz="1400" b="1" dirty="0" smtClean="0"/>
              <a:t>)</a:t>
            </a:r>
            <a:r>
              <a:rPr lang="en-US" sz="1400" dirty="0" smtClean="0"/>
              <a:t>.</a:t>
            </a:r>
            <a:r>
              <a:rPr lang="en-US" sz="1400" dirty="0"/>
              <a:t> </a:t>
            </a:r>
            <a:r>
              <a:rPr lang="en-US" sz="1400" dirty="0" smtClean="0"/>
              <a:t>The alternating voltage </a:t>
            </a:r>
            <a:r>
              <a:rPr lang="en-US" sz="1400" dirty="0"/>
              <a:t>on the electrodes produces an </a:t>
            </a:r>
            <a:r>
              <a:rPr lang="en-US" sz="1400" b="1" dirty="0"/>
              <a:t>alternating focusing channel</a:t>
            </a:r>
            <a:r>
              <a:rPr lang="en-US" sz="1400" dirty="0"/>
              <a:t> </a:t>
            </a:r>
            <a:r>
              <a:rPr lang="en-US" sz="1400" dirty="0" smtClean="0"/>
              <a:t>with </a:t>
            </a:r>
            <a:r>
              <a:rPr lang="en-US" sz="1400" dirty="0"/>
              <a:t>the period of the </a:t>
            </a:r>
            <a:r>
              <a:rPr lang="en-US" sz="1400" dirty="0" smtClean="0"/>
              <a:t>RF (</a:t>
            </a:r>
            <a:r>
              <a:rPr lang="en-US" sz="1400" b="1" dirty="0" smtClean="0"/>
              <a:t>electric </a:t>
            </a:r>
            <a:r>
              <a:rPr lang="en-US" sz="1400" b="1" dirty="0"/>
              <a:t>focusing </a:t>
            </a:r>
            <a:r>
              <a:rPr lang="en-US" sz="1400" dirty="0"/>
              <a:t>does not depend on </a:t>
            </a:r>
            <a:r>
              <a:rPr lang="en-US" sz="1400" dirty="0" smtClean="0"/>
              <a:t>the velocity and is ideal </a:t>
            </a:r>
            <a:r>
              <a:rPr lang="en-US" sz="1400" dirty="0"/>
              <a:t>at low </a:t>
            </a:r>
            <a:r>
              <a:rPr lang="en-US" sz="1400" dirty="0">
                <a:sym typeface="Symbol"/>
              </a:rPr>
              <a:t></a:t>
            </a:r>
            <a:r>
              <a:rPr lang="en-US" sz="1400" dirty="0" smtClean="0"/>
              <a:t>)</a:t>
            </a:r>
            <a:endParaRPr lang="en-US" sz="1400" dirty="0"/>
          </a:p>
        </p:txBody>
      </p:sp>
      <p:sp>
        <p:nvSpPr>
          <p:cNvPr id="5" name="Rettangolo 4"/>
          <p:cNvSpPr/>
          <p:nvPr/>
        </p:nvSpPr>
        <p:spPr>
          <a:xfrm>
            <a:off x="0" y="0"/>
            <a:ext cx="9144000" cy="584775"/>
          </a:xfrm>
          <a:prstGeom prst="rect">
            <a:avLst/>
          </a:prstGeom>
        </p:spPr>
        <p:txBody>
          <a:bodyPr wrap="square">
            <a:spAutoFit/>
          </a:bodyPr>
          <a:lstStyle/>
          <a:p>
            <a:pPr algn="ctr"/>
            <a:r>
              <a:rPr lang="it-IT" sz="3200" b="1" dirty="0" smtClean="0"/>
              <a:t>RFQ: PROPERTIES </a:t>
            </a:r>
            <a:endParaRPr lang="en-US" sz="3200" dirty="0"/>
          </a:p>
        </p:txBody>
      </p:sp>
      <p:pic>
        <p:nvPicPr>
          <p:cNvPr id="1914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91163" y="521510"/>
            <a:ext cx="2236249"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ttangolo 5"/>
          <p:cNvSpPr/>
          <p:nvPr/>
        </p:nvSpPr>
        <p:spPr>
          <a:xfrm>
            <a:off x="12992" y="2204830"/>
            <a:ext cx="5315111" cy="984885"/>
          </a:xfrm>
          <a:prstGeom prst="rect">
            <a:avLst/>
          </a:prstGeom>
        </p:spPr>
        <p:txBody>
          <a:bodyPr wrap="square">
            <a:spAutoFit/>
          </a:bodyPr>
          <a:lstStyle/>
          <a:p>
            <a:r>
              <a:rPr lang="en-US" sz="1600" b="1" i="1" dirty="0" smtClean="0"/>
              <a:t>2-Acceleration</a:t>
            </a:r>
            <a:endParaRPr lang="en-US" sz="1600" b="1" i="1" dirty="0"/>
          </a:p>
          <a:p>
            <a:pPr algn="just"/>
            <a:r>
              <a:rPr lang="en-US" sz="1400" dirty="0" smtClean="0"/>
              <a:t>The </a:t>
            </a:r>
            <a:r>
              <a:rPr lang="en-US" sz="1400" dirty="0"/>
              <a:t>vanes have a </a:t>
            </a:r>
            <a:r>
              <a:rPr lang="en-US" sz="1400" b="1" dirty="0"/>
              <a:t>longitudinal modulation </a:t>
            </a:r>
            <a:r>
              <a:rPr lang="en-US" sz="1400" dirty="0" smtClean="0"/>
              <a:t>with period </a:t>
            </a:r>
            <a:r>
              <a:rPr lang="en-US" sz="1400" dirty="0"/>
              <a:t>= </a:t>
            </a:r>
            <a:r>
              <a:rPr lang="en-US" sz="1400" dirty="0" smtClean="0">
                <a:sym typeface="Symbol"/>
              </a:rPr>
              <a:t></a:t>
            </a:r>
            <a:r>
              <a:rPr lang="en-US" sz="1400" baseline="-25000" dirty="0" smtClean="0">
                <a:sym typeface="Symbol"/>
              </a:rPr>
              <a:t>RF</a:t>
            </a:r>
            <a:r>
              <a:rPr lang="en-US" sz="1400" dirty="0" smtClean="0">
                <a:sym typeface="Symbol"/>
              </a:rPr>
              <a:t> </a:t>
            </a:r>
            <a:r>
              <a:rPr lang="en-US" sz="1400" dirty="0" smtClean="0"/>
              <a:t>this </a:t>
            </a:r>
            <a:r>
              <a:rPr lang="en-US" sz="1400" dirty="0"/>
              <a:t>creates a </a:t>
            </a:r>
            <a:r>
              <a:rPr lang="en-US" sz="1400" b="1" dirty="0" smtClean="0"/>
              <a:t>longitudinal component </a:t>
            </a:r>
            <a:r>
              <a:rPr lang="en-US" sz="1400" b="1" dirty="0"/>
              <a:t>of the electric </a:t>
            </a:r>
            <a:r>
              <a:rPr lang="en-US" sz="1400" b="1" dirty="0" smtClean="0"/>
              <a:t>field </a:t>
            </a:r>
            <a:r>
              <a:rPr lang="en-US" sz="1400" dirty="0" smtClean="0"/>
              <a:t>that accelerate the beam (the modulation </a:t>
            </a:r>
            <a:r>
              <a:rPr lang="en-US" sz="1400" dirty="0"/>
              <a:t>corresponds exactly to a </a:t>
            </a:r>
            <a:r>
              <a:rPr lang="en-US" sz="1400" dirty="0" smtClean="0"/>
              <a:t>series of </a:t>
            </a:r>
            <a:r>
              <a:rPr lang="en-US" sz="1400" dirty="0"/>
              <a:t>RF </a:t>
            </a:r>
            <a:r>
              <a:rPr lang="en-US" sz="1400" dirty="0" smtClean="0"/>
              <a:t>gaps).</a:t>
            </a:r>
            <a:endParaRPr lang="en-US" sz="1400" dirty="0"/>
          </a:p>
        </p:txBody>
      </p:sp>
      <p:pic>
        <p:nvPicPr>
          <p:cNvPr id="8" name="Immagine 7"/>
          <p:cNvPicPr>
            <a:picLocks noChangeAspect="1"/>
          </p:cNvPicPr>
          <p:nvPr/>
        </p:nvPicPr>
        <p:blipFill rotWithShape="1">
          <a:blip r:embed="rId4">
            <a:extLst>
              <a:ext uri="{28A0092B-C50C-407E-A947-70E740481C1C}">
                <a14:useLocalDpi xmlns:a14="http://schemas.microsoft.com/office/drawing/2010/main" val="0"/>
              </a:ext>
            </a:extLst>
          </a:blip>
          <a:srcRect l="40464" t="78495" r="16249" b="5931"/>
          <a:stretch/>
        </p:blipFill>
        <p:spPr>
          <a:xfrm>
            <a:off x="4932231" y="3501010"/>
            <a:ext cx="4130076" cy="1114466"/>
          </a:xfrm>
          <a:prstGeom prst="rect">
            <a:avLst/>
          </a:prstGeom>
        </p:spPr>
      </p:pic>
      <p:grpSp>
        <p:nvGrpSpPr>
          <p:cNvPr id="9" name="Gruppo 8"/>
          <p:cNvGrpSpPr/>
          <p:nvPr/>
        </p:nvGrpSpPr>
        <p:grpSpPr>
          <a:xfrm>
            <a:off x="5328104" y="2231668"/>
            <a:ext cx="3659785" cy="1125322"/>
            <a:chOff x="4434991" y="2780910"/>
            <a:chExt cx="4307764" cy="1512208"/>
          </a:xfrm>
        </p:grpSpPr>
        <p:pic>
          <p:nvPicPr>
            <p:cNvPr id="4" name="Immagine 3"/>
            <p:cNvPicPr>
              <a:picLocks noChangeAspect="1"/>
            </p:cNvPicPr>
            <p:nvPr/>
          </p:nvPicPr>
          <p:blipFill rotWithShape="1">
            <a:blip r:embed="rId4">
              <a:extLst>
                <a:ext uri="{28A0092B-C50C-407E-A947-70E740481C1C}">
                  <a14:useLocalDpi xmlns:a14="http://schemas.microsoft.com/office/drawing/2010/main" val="0"/>
                </a:ext>
              </a:extLst>
            </a:blip>
            <a:srcRect l="30481" t="38165" r="3463" b="30918"/>
            <a:stretch/>
          </p:blipFill>
          <p:spPr>
            <a:xfrm>
              <a:off x="4434991" y="2780910"/>
              <a:ext cx="4307764" cy="1512208"/>
            </a:xfrm>
            <a:prstGeom prst="rect">
              <a:avLst/>
            </a:prstGeom>
          </p:spPr>
        </p:pic>
        <p:sp>
          <p:nvSpPr>
            <p:cNvPr id="7" name="Rettangolo 6"/>
            <p:cNvSpPr/>
            <p:nvPr/>
          </p:nvSpPr>
          <p:spPr>
            <a:xfrm>
              <a:off x="6156220" y="2780910"/>
              <a:ext cx="864120" cy="288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Rettangolo 9"/>
          <p:cNvSpPr/>
          <p:nvPr/>
        </p:nvSpPr>
        <p:spPr>
          <a:xfrm>
            <a:off x="0" y="3212970"/>
            <a:ext cx="4932050" cy="1846659"/>
          </a:xfrm>
          <a:prstGeom prst="rect">
            <a:avLst/>
          </a:prstGeom>
        </p:spPr>
        <p:txBody>
          <a:bodyPr wrap="square">
            <a:spAutoFit/>
          </a:bodyPr>
          <a:lstStyle/>
          <a:p>
            <a:pPr algn="just"/>
            <a:r>
              <a:rPr lang="en-US" sz="1600" b="1" dirty="0" smtClean="0"/>
              <a:t>3-Bunching</a:t>
            </a:r>
            <a:r>
              <a:rPr lang="en-US" sz="1400" b="1" dirty="0" smtClean="0"/>
              <a:t> </a:t>
            </a:r>
          </a:p>
          <a:p>
            <a:pPr algn="just"/>
            <a:r>
              <a:rPr lang="en-US" sz="1400" dirty="0" smtClean="0"/>
              <a:t>The </a:t>
            </a:r>
            <a:r>
              <a:rPr lang="en-US" sz="1400" dirty="0"/>
              <a:t>modulation period (distance </a:t>
            </a:r>
            <a:r>
              <a:rPr lang="en-US" sz="1400" dirty="0" smtClean="0"/>
              <a:t>between maxima</a:t>
            </a:r>
            <a:r>
              <a:rPr lang="en-US" sz="1400" dirty="0"/>
              <a:t>) can be slightly adjusted to </a:t>
            </a:r>
            <a:r>
              <a:rPr lang="en-US" sz="1400" dirty="0" smtClean="0"/>
              <a:t>change the </a:t>
            </a:r>
            <a:r>
              <a:rPr lang="en-US" sz="1400" dirty="0"/>
              <a:t>phase of the beam inside the RFQ </a:t>
            </a:r>
            <a:r>
              <a:rPr lang="en-US" sz="1400" dirty="0" smtClean="0"/>
              <a:t>cells, and </a:t>
            </a:r>
            <a:r>
              <a:rPr lang="en-US" sz="1400" dirty="0"/>
              <a:t>the amplitude of the modulation can </a:t>
            </a:r>
            <a:r>
              <a:rPr lang="en-US" sz="1400" dirty="0" smtClean="0"/>
              <a:t>be changed </a:t>
            </a:r>
            <a:r>
              <a:rPr lang="en-US" sz="1400" dirty="0"/>
              <a:t>to change the accelerating </a:t>
            </a:r>
            <a:r>
              <a:rPr lang="en-US" sz="1400" dirty="0" smtClean="0"/>
              <a:t>gradient. One can </a:t>
            </a:r>
            <a:r>
              <a:rPr lang="en-US" sz="1400" dirty="0"/>
              <a:t>start at -</a:t>
            </a:r>
            <a:r>
              <a:rPr lang="en-US" sz="1400" dirty="0" smtClean="0"/>
              <a:t>90</a:t>
            </a:r>
            <a:r>
              <a:rPr lang="en-US" sz="1400" dirty="0" smtClean="0">
                <a:sym typeface="Symbol"/>
              </a:rPr>
              <a:t></a:t>
            </a:r>
            <a:r>
              <a:rPr lang="en-US" sz="1400" dirty="0" smtClean="0"/>
              <a:t> </a:t>
            </a:r>
            <a:r>
              <a:rPr lang="en-US" sz="1400" dirty="0"/>
              <a:t>phase (linac) </a:t>
            </a:r>
            <a:r>
              <a:rPr lang="en-US" sz="1400" dirty="0" smtClean="0"/>
              <a:t>with some </a:t>
            </a:r>
            <a:r>
              <a:rPr lang="en-US" sz="1400" b="1" dirty="0"/>
              <a:t>bunching cells</a:t>
            </a:r>
            <a:r>
              <a:rPr lang="en-US" sz="1400" dirty="0"/>
              <a:t>, progressively </a:t>
            </a:r>
            <a:r>
              <a:rPr lang="en-US" sz="1400" b="1" dirty="0"/>
              <a:t>bunch </a:t>
            </a:r>
            <a:r>
              <a:rPr lang="en-US" sz="1400" b="1" dirty="0" smtClean="0"/>
              <a:t>the beam </a:t>
            </a:r>
            <a:r>
              <a:rPr lang="en-US" sz="1400" dirty="0"/>
              <a:t>(adiabatic bunching channel), and only </a:t>
            </a:r>
            <a:r>
              <a:rPr lang="en-US" sz="1400" dirty="0" smtClean="0"/>
              <a:t>in the </a:t>
            </a:r>
            <a:r>
              <a:rPr lang="en-US" sz="1400" dirty="0"/>
              <a:t>last cells switch on the </a:t>
            </a:r>
            <a:r>
              <a:rPr lang="en-US" sz="1400" b="1" dirty="0"/>
              <a:t>acceleration</a:t>
            </a:r>
            <a:r>
              <a:rPr lang="en-US" sz="1400" dirty="0"/>
              <a:t>.</a:t>
            </a:r>
          </a:p>
        </p:txBody>
      </p:sp>
      <p:pic>
        <p:nvPicPr>
          <p:cNvPr id="191491"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b="36168"/>
          <a:stretch/>
        </p:blipFill>
        <p:spPr bwMode="auto">
          <a:xfrm>
            <a:off x="29594" y="5012852"/>
            <a:ext cx="3718745" cy="1783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7"/>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3823763" y="4869200"/>
            <a:ext cx="1734799" cy="1347917"/>
          </a:xfrm>
          <a:prstGeom prst="rect">
            <a:avLst/>
          </a:prstGeom>
          <a:noFill/>
          <a:ln w="9525">
            <a:noFill/>
            <a:miter lim="800000"/>
            <a:headEnd/>
            <a:tailEnd/>
          </a:ln>
        </p:spPr>
      </p:pic>
      <p:cxnSp>
        <p:nvCxnSpPr>
          <p:cNvPr id="12" name="Connettore 2 11"/>
          <p:cNvCxnSpPr/>
          <p:nvPr/>
        </p:nvCxnSpPr>
        <p:spPr>
          <a:xfrm flipV="1">
            <a:off x="4788030" y="4208310"/>
            <a:ext cx="558009"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8" name="Picture 9"/>
          <p:cNvPicPr>
            <a:picLocks noChangeAspect="1" noChangeArrowheads="1"/>
          </p:cNvPicPr>
          <p:nvPr/>
        </p:nvPicPr>
        <p:blipFill>
          <a:blip r:embed="rId7" cstate="print">
            <a:extLst>
              <a:ext uri="{28A0092B-C50C-407E-A947-70E740481C1C}">
                <a14:useLocalDpi xmlns:a14="http://schemas.microsoft.com/office/drawing/2010/main"/>
              </a:ext>
            </a:extLst>
          </a:blip>
          <a:srcRect l="6000"/>
          <a:stretch>
            <a:fillRect/>
          </a:stretch>
        </p:blipFill>
        <p:spPr bwMode="auto">
          <a:xfrm>
            <a:off x="5656143" y="4869200"/>
            <a:ext cx="1652237" cy="1365868"/>
          </a:xfrm>
          <a:prstGeom prst="rect">
            <a:avLst/>
          </a:prstGeom>
          <a:noFill/>
          <a:ln w="9525">
            <a:noFill/>
            <a:miter lim="800000"/>
            <a:headEnd/>
            <a:tailEnd/>
          </a:ln>
        </p:spPr>
      </p:pic>
      <p:pic>
        <p:nvPicPr>
          <p:cNvPr id="29" name="Picture 15"/>
          <p:cNvPicPr>
            <a:picLocks noChangeAspect="1" noChangeArrowheads="1"/>
          </p:cNvPicPr>
          <p:nvPr/>
        </p:nvPicPr>
        <p:blipFill>
          <a:blip r:embed="rId8" cstate="print">
            <a:extLst>
              <a:ext uri="{28A0092B-C50C-407E-A947-70E740481C1C}">
                <a14:useLocalDpi xmlns:a14="http://schemas.microsoft.com/office/drawing/2010/main"/>
              </a:ext>
            </a:extLst>
          </a:blip>
          <a:srcRect/>
          <a:stretch>
            <a:fillRect/>
          </a:stretch>
        </p:blipFill>
        <p:spPr bwMode="auto">
          <a:xfrm>
            <a:off x="7315597" y="4869200"/>
            <a:ext cx="1793033" cy="1393422"/>
          </a:xfrm>
          <a:prstGeom prst="rect">
            <a:avLst/>
          </a:prstGeom>
          <a:noFill/>
          <a:ln w="9525">
            <a:noFill/>
            <a:miter lim="800000"/>
            <a:headEnd/>
            <a:tailEnd/>
          </a:ln>
        </p:spPr>
      </p:pic>
      <p:cxnSp>
        <p:nvCxnSpPr>
          <p:cNvPr id="30" name="Connettore 2 29"/>
          <p:cNvCxnSpPr/>
          <p:nvPr/>
        </p:nvCxnSpPr>
        <p:spPr>
          <a:xfrm flipV="1">
            <a:off x="6345373" y="4208310"/>
            <a:ext cx="314917"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flipV="1">
            <a:off x="8041342" y="4208310"/>
            <a:ext cx="170771" cy="102094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8" name="Rettangolo 37"/>
          <p:cNvSpPr/>
          <p:nvPr/>
        </p:nvSpPr>
        <p:spPr>
          <a:xfrm>
            <a:off x="3804731" y="6310532"/>
            <a:ext cx="3863699" cy="441339"/>
          </a:xfrm>
          <a:prstGeom prst="rect">
            <a:avLst/>
          </a:prstGeom>
        </p:spPr>
        <p:txBody>
          <a:bodyPr wrap="square">
            <a:spAutoFit/>
          </a:bodyPr>
          <a:lstStyle/>
          <a:p>
            <a:pPr>
              <a:lnSpc>
                <a:spcPct val="80000"/>
              </a:lnSpc>
            </a:pPr>
            <a:r>
              <a:rPr lang="en-US" altLang="en-US" sz="1400" dirty="0"/>
              <a:t>The RFQ is the only linear accelerator that can </a:t>
            </a:r>
            <a:r>
              <a:rPr lang="en-US" altLang="en-US" sz="1400" dirty="0" smtClean="0"/>
              <a:t>accept a </a:t>
            </a:r>
            <a:r>
              <a:rPr lang="en-US" altLang="en-US" sz="1400" dirty="0"/>
              <a:t>low </a:t>
            </a:r>
            <a:r>
              <a:rPr lang="en-US" altLang="en-US" sz="1400" dirty="0" smtClean="0"/>
              <a:t> energy continuous beam.</a:t>
            </a:r>
            <a:endParaRPr lang="en-US" altLang="en-US" sz="1400" dirty="0"/>
          </a:p>
        </p:txBody>
      </p:sp>
      <p:sp>
        <p:nvSpPr>
          <p:cNvPr id="20" name="Rettangolo 19"/>
          <p:cNvSpPr/>
          <p:nvPr/>
        </p:nvSpPr>
        <p:spPr>
          <a:xfrm>
            <a:off x="2224862" y="6553675"/>
            <a:ext cx="1523943" cy="276999"/>
          </a:xfrm>
          <a:prstGeom prst="rect">
            <a:avLst/>
          </a:prstGeom>
        </p:spPr>
        <p:txBody>
          <a:bodyPr wrap="none">
            <a:spAutoFit/>
          </a:bodyPr>
          <a:lstStyle/>
          <a:p>
            <a:r>
              <a:rPr lang="en-US" sz="1200" dirty="0" smtClean="0"/>
              <a:t>Courtesy A. Lombardi</a:t>
            </a:r>
            <a:endParaRPr lang="en-US" sz="1200" dirty="0"/>
          </a:p>
        </p:txBody>
      </p:sp>
      <p:sp>
        <p:nvSpPr>
          <p:cNvPr id="21" name="Rettangolo 20"/>
          <p:cNvSpPr/>
          <p:nvPr/>
        </p:nvSpPr>
        <p:spPr>
          <a:xfrm>
            <a:off x="7668430" y="6297383"/>
            <a:ext cx="1512210" cy="461665"/>
          </a:xfrm>
          <a:prstGeom prst="rect">
            <a:avLst/>
          </a:prstGeom>
        </p:spPr>
        <p:txBody>
          <a:bodyPr wrap="square">
            <a:spAutoFit/>
          </a:bodyPr>
          <a:lstStyle/>
          <a:p>
            <a:r>
              <a:rPr lang="en-US" sz="1200" dirty="0" smtClean="0"/>
              <a:t>Courtesy M. </a:t>
            </a:r>
            <a:r>
              <a:rPr lang="en-US" sz="1200" dirty="0" err="1" smtClean="0"/>
              <a:t>Vretenar</a:t>
            </a:r>
            <a:r>
              <a:rPr lang="en-US" sz="1200" dirty="0" smtClean="0"/>
              <a:t> and A. Lombardi</a:t>
            </a:r>
            <a:endParaRPr lang="en-US" sz="1200" dirty="0"/>
          </a:p>
        </p:txBody>
      </p:sp>
    </p:spTree>
    <p:extLst>
      <p:ext uri="{BB962C8B-B14F-4D97-AF65-F5344CB8AC3E}">
        <p14:creationId xmlns:p14="http://schemas.microsoft.com/office/powerpoint/2010/main" val="18057268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191491"/>
                                        </p:tgtEl>
                                        <p:attrNameLst>
                                          <p:attrName>style.visibility</p:attrName>
                                        </p:attrNameLst>
                                      </p:cBhvr>
                                      <p:to>
                                        <p:strVal val="visible"/>
                                      </p:to>
                                    </p:set>
                                    <p:animEffect transition="in" filter="fade">
                                      <p:cBhvr>
                                        <p:cTn id="21" dur="500"/>
                                        <p:tgtEl>
                                          <p:spTgt spid="19149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Effect transition="in" filter="fade">
                                      <p:cBhvr>
                                        <p:cTn id="24" dur="500"/>
                                        <p:tgtEl>
                                          <p:spTgt spid="2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500"/>
                                        <p:tgtEl>
                                          <p:spTgt spid="12"/>
                                        </p:tgtEl>
                                      </p:cBhvr>
                                    </p:animEffect>
                                  </p:childTnLst>
                                </p:cTn>
                              </p:par>
                              <p:par>
                                <p:cTn id="30" presetID="10" presetClass="entr" presetSubtype="0" fill="hold"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par>
                                <p:cTn id="38" presetID="10" presetClass="entr" presetSubtype="0" fill="hold" nodeType="with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fade">
                                      <p:cBhvr>
                                        <p:cTn id="40" dur="500"/>
                                        <p:tgtEl>
                                          <p:spTgt spid="28"/>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10" presetClass="entr" presetSubtype="0"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fade">
                                      <p:cBhvr>
                                        <p:cTn id="48" dur="500"/>
                                        <p:tgtEl>
                                          <p:spTgt spid="2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500"/>
                                        <p:tgtEl>
                                          <p:spTgt spid="21"/>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8"/>
                                        </p:tgtEl>
                                        <p:attrNameLst>
                                          <p:attrName>style.visibility</p:attrName>
                                        </p:attrNameLst>
                                      </p:cBhvr>
                                      <p:to>
                                        <p:strVal val="visible"/>
                                      </p:to>
                                    </p:set>
                                    <p:animEffect transition="in" filter="fade">
                                      <p:cBhvr>
                                        <p:cTn id="56"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38" grpId="0"/>
      <p:bldP spid="20" grpId="0"/>
      <p:bldP spid="21"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0"/>
            <a:ext cx="9144000" cy="584775"/>
          </a:xfrm>
          <a:prstGeom prst="rect">
            <a:avLst/>
          </a:prstGeom>
        </p:spPr>
        <p:txBody>
          <a:bodyPr wrap="square">
            <a:spAutoFit/>
          </a:bodyPr>
          <a:lstStyle/>
          <a:p>
            <a:pPr algn="ctr"/>
            <a:r>
              <a:rPr lang="it-IT" sz="3200" b="1" dirty="0" smtClean="0"/>
              <a:t>RFQ: EXAMPLES </a:t>
            </a:r>
            <a:endParaRPr lang="en-US" sz="3200" dirty="0"/>
          </a:p>
        </p:txBody>
      </p:sp>
      <p:pic>
        <p:nvPicPr>
          <p:cNvPr id="3" name="Picture 2"/>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07380" y="607998"/>
            <a:ext cx="2132349" cy="2747390"/>
          </a:xfrm>
          <a:prstGeom prst="rect">
            <a:avLst/>
          </a:prstGeom>
          <a:noFill/>
          <a:ln w="12700" cap="flat" cmpd="sng">
            <a:noFill/>
            <a:prstDash val="solid"/>
            <a:miter lim="800000"/>
            <a:headEnd type="none" w="sm" len="sm"/>
            <a:tailEnd type="none" w="sm" len="sm"/>
          </a:ln>
        </p:spPr>
      </p:pic>
      <p:pic>
        <p:nvPicPr>
          <p:cNvPr id="4" name="Picture 3"/>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321163" y="1203128"/>
            <a:ext cx="2250837" cy="2152260"/>
          </a:xfrm>
          <a:prstGeom prst="rect">
            <a:avLst/>
          </a:prstGeom>
          <a:noFill/>
          <a:ln w="12700" cap="flat" cmpd="sng">
            <a:noFill/>
            <a:prstDash val="solid"/>
            <a:miter lim="800000"/>
            <a:headEnd type="none" w="sm" len="sm"/>
            <a:tailEnd type="none" w="sm" len="sm"/>
          </a:ln>
        </p:spPr>
      </p:pic>
      <p:sp>
        <p:nvSpPr>
          <p:cNvPr id="5" name="TextBox 4"/>
          <p:cNvSpPr txBox="1"/>
          <p:nvPr/>
        </p:nvSpPr>
        <p:spPr>
          <a:xfrm>
            <a:off x="2268277" y="581973"/>
            <a:ext cx="3823483" cy="584775"/>
          </a:xfrm>
          <a:prstGeom prst="rect">
            <a:avLst/>
          </a:prstGeom>
          <a:noFill/>
        </p:spPr>
        <p:txBody>
          <a:bodyPr wrap="none" rtlCol="0">
            <a:spAutoFit/>
          </a:bodyPr>
          <a:lstStyle/>
          <a:p>
            <a:r>
              <a:rPr lang="en-US" sz="1600" b="1" dirty="0"/>
              <a:t>The 1</a:t>
            </a:r>
            <a:r>
              <a:rPr lang="en-US" sz="1600" b="1" baseline="30000" dirty="0"/>
              <a:t>st</a:t>
            </a:r>
            <a:r>
              <a:rPr lang="en-US" sz="1600" b="1" dirty="0"/>
              <a:t> 4-vane </a:t>
            </a:r>
            <a:r>
              <a:rPr lang="en-US" sz="1600" b="1" dirty="0" smtClean="0"/>
              <a:t>RFQ, Los Alamos</a:t>
            </a:r>
            <a:endParaRPr lang="en-US" sz="1600" b="1" dirty="0"/>
          </a:p>
          <a:p>
            <a:r>
              <a:rPr lang="en-US" sz="1600" b="1" dirty="0" smtClean="0"/>
              <a:t>1980: </a:t>
            </a:r>
            <a:r>
              <a:rPr lang="it-IT" sz="1600" b="1" dirty="0" smtClean="0"/>
              <a:t>100 </a:t>
            </a:r>
            <a:r>
              <a:rPr lang="it-IT" sz="1600" b="1" dirty="0" err="1"/>
              <a:t>KeV</a:t>
            </a:r>
            <a:r>
              <a:rPr lang="it-IT" sz="1600" b="1" dirty="0"/>
              <a:t> - 650 </a:t>
            </a:r>
            <a:r>
              <a:rPr lang="it-IT" sz="1600" b="1" dirty="0" err="1"/>
              <a:t>KeV</a:t>
            </a:r>
            <a:r>
              <a:rPr lang="it-IT" sz="1600" b="1" dirty="0"/>
              <a:t>, 30 </a:t>
            </a:r>
            <a:r>
              <a:rPr lang="it-IT" sz="1600" b="1" dirty="0" err="1"/>
              <a:t>mA</a:t>
            </a:r>
            <a:r>
              <a:rPr lang="it-IT" sz="1600" b="1" dirty="0"/>
              <a:t> </a:t>
            </a:r>
            <a:r>
              <a:rPr lang="it-IT" sz="1600" b="1" dirty="0" smtClean="0"/>
              <a:t>, </a:t>
            </a:r>
            <a:r>
              <a:rPr lang="en-US" sz="1600" b="1" dirty="0" smtClean="0"/>
              <a:t>425 </a:t>
            </a:r>
            <a:r>
              <a:rPr lang="en-US" sz="1600" b="1" dirty="0"/>
              <a:t>MHz </a:t>
            </a:r>
          </a:p>
        </p:txBody>
      </p:sp>
      <p:sp>
        <p:nvSpPr>
          <p:cNvPr id="6" name="Rettangolo 5"/>
          <p:cNvSpPr/>
          <p:nvPr/>
        </p:nvSpPr>
        <p:spPr>
          <a:xfrm>
            <a:off x="135250" y="4712926"/>
            <a:ext cx="3456480" cy="1323439"/>
          </a:xfrm>
          <a:prstGeom prst="rect">
            <a:avLst/>
          </a:prstGeom>
        </p:spPr>
        <p:txBody>
          <a:bodyPr wrap="square">
            <a:spAutoFit/>
          </a:bodyPr>
          <a:lstStyle/>
          <a:p>
            <a:r>
              <a:rPr lang="en-US" sz="1600" b="1" dirty="0" smtClean="0"/>
              <a:t>TRASCO @ INFN </a:t>
            </a:r>
            <a:r>
              <a:rPr lang="en-US" sz="1600" b="1" dirty="0" err="1" smtClean="0"/>
              <a:t>Legnaro</a:t>
            </a:r>
            <a:endParaRPr lang="en-US" sz="1600" b="1" dirty="0" smtClean="0"/>
          </a:p>
          <a:p>
            <a:r>
              <a:rPr lang="en-US" sz="1600" b="1" dirty="0" smtClean="0"/>
              <a:t>Energy In: 80 </a:t>
            </a:r>
            <a:r>
              <a:rPr lang="en-US" sz="1600" b="1" dirty="0" err="1" smtClean="0"/>
              <a:t>keV</a:t>
            </a:r>
            <a:endParaRPr lang="en-US" sz="1600" b="1" dirty="0" smtClean="0"/>
          </a:p>
          <a:p>
            <a:r>
              <a:rPr lang="en-US" sz="1600" b="1" dirty="0" smtClean="0"/>
              <a:t>Energy Out: 5 </a:t>
            </a:r>
            <a:r>
              <a:rPr lang="en-US" sz="1600" b="1" dirty="0"/>
              <a:t>MeV</a:t>
            </a:r>
          </a:p>
          <a:p>
            <a:r>
              <a:rPr lang="en-US" sz="1600" b="1" dirty="0"/>
              <a:t>Frequency 352.2 MHz</a:t>
            </a:r>
          </a:p>
          <a:p>
            <a:r>
              <a:rPr lang="en-US" sz="1600" b="1" dirty="0"/>
              <a:t>Proton Current (CW) 30 mA</a:t>
            </a:r>
          </a:p>
        </p:txBody>
      </p:sp>
      <p:pic>
        <p:nvPicPr>
          <p:cNvPr id="7" name="Picture 9"/>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555720" y="4797191"/>
            <a:ext cx="2108296" cy="2015701"/>
          </a:xfrm>
          <a:prstGeom prst="rect">
            <a:avLst/>
          </a:prstGeom>
          <a:noFill/>
          <a:ln w="9525">
            <a:noFill/>
            <a:miter lim="800000"/>
            <a:headEnd/>
            <a:tailEnd/>
          </a:ln>
          <a:effectLst/>
        </p:spPr>
      </p:pic>
      <p:pic>
        <p:nvPicPr>
          <p:cNvPr id="19251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8029" y="4820676"/>
            <a:ext cx="3127176" cy="1992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5" descr="http://mediaarchive.cern.ch/MediaArchive/Photo/Public/2010/1005113/1005113_01/1005113_01-A5-at-72-dpi.jpg"/>
          <p:cNvPicPr/>
          <p:nvPr/>
        </p:nvPicPr>
        <p:blipFill>
          <a:blip r:embed="rId6" cstate="print">
            <a:extLst>
              <a:ext uri="{28A0092B-C50C-407E-A947-70E740481C1C}">
                <a14:useLocalDpi xmlns:a14="http://schemas.microsoft.com/office/drawing/2010/main"/>
              </a:ext>
            </a:extLst>
          </a:blip>
          <a:srcRect/>
          <a:stretch>
            <a:fillRect/>
          </a:stretch>
        </p:blipFill>
        <p:spPr bwMode="auto">
          <a:xfrm>
            <a:off x="7380390" y="1166748"/>
            <a:ext cx="1680162" cy="1596846"/>
          </a:xfrm>
          <a:prstGeom prst="rect">
            <a:avLst/>
          </a:prstGeom>
          <a:noFill/>
          <a:ln w="9525">
            <a:noFill/>
            <a:miter lim="800000"/>
            <a:headEnd/>
            <a:tailEnd/>
          </a:ln>
        </p:spPr>
      </p:pic>
      <p:pic>
        <p:nvPicPr>
          <p:cNvPr id="11" name="Picture 2" descr="C:\RF_photos\Linac4_RFQ\SL701160.JPG"/>
          <p:cNvPicPr>
            <a:picLocks noChangeAspect="1" noChangeArrowheads="1"/>
          </p:cNvPicPr>
          <p:nvPr/>
        </p:nvPicPr>
        <p:blipFill>
          <a:blip r:embed="rId7" cstate="print">
            <a:extLst>
              <a:ext uri="{28A0092B-C50C-407E-A947-70E740481C1C}">
                <a14:useLocalDpi xmlns:a14="http://schemas.microsoft.com/office/drawing/2010/main"/>
              </a:ext>
            </a:extLst>
          </a:blip>
          <a:srcRect/>
          <a:stretch>
            <a:fillRect/>
          </a:stretch>
        </p:blipFill>
        <p:spPr bwMode="auto">
          <a:xfrm>
            <a:off x="6372250" y="2787079"/>
            <a:ext cx="2711463" cy="2033597"/>
          </a:xfrm>
          <a:prstGeom prst="rect">
            <a:avLst/>
          </a:prstGeom>
          <a:noFill/>
        </p:spPr>
      </p:pic>
      <p:sp>
        <p:nvSpPr>
          <p:cNvPr id="12" name="TextBox 3"/>
          <p:cNvSpPr txBox="1"/>
          <p:nvPr/>
        </p:nvSpPr>
        <p:spPr>
          <a:xfrm>
            <a:off x="5443621" y="1672135"/>
            <a:ext cx="2168501" cy="1077218"/>
          </a:xfrm>
          <a:prstGeom prst="rect">
            <a:avLst/>
          </a:prstGeom>
          <a:noFill/>
        </p:spPr>
        <p:txBody>
          <a:bodyPr wrap="square" rtlCol="0">
            <a:spAutoFit/>
          </a:bodyPr>
          <a:lstStyle/>
          <a:p>
            <a:r>
              <a:rPr lang="en-US" sz="1600" b="1" dirty="0" smtClean="0"/>
              <a:t>The CERN Linac4 RFQ</a:t>
            </a:r>
          </a:p>
          <a:p>
            <a:r>
              <a:rPr lang="en-US" sz="1600" b="1" dirty="0" smtClean="0"/>
              <a:t>45 keV – 3 MeV, 3 m</a:t>
            </a:r>
          </a:p>
          <a:p>
            <a:r>
              <a:rPr lang="en-US" sz="1600" b="1" dirty="0" smtClean="0"/>
              <a:t>80 mA H-, max. 10% duty cycle </a:t>
            </a:r>
            <a:endParaRPr lang="en-US" sz="1600" b="1" dirty="0"/>
          </a:p>
        </p:txBody>
      </p:sp>
    </p:spTree>
    <p:extLst>
      <p:ext uri="{BB962C8B-B14F-4D97-AF65-F5344CB8AC3E}">
        <p14:creationId xmlns:p14="http://schemas.microsoft.com/office/powerpoint/2010/main" val="40320402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251520" y="1484784"/>
            <a:ext cx="8727032" cy="800219"/>
          </a:xfrm>
          <a:prstGeom prst="rect">
            <a:avLst/>
          </a:prstGeom>
          <a:noFill/>
        </p:spPr>
        <p:txBody>
          <a:bodyPr wrap="square" rtlCol="0">
            <a:spAutoFit/>
          </a:bodyPr>
          <a:lstStyle/>
          <a:p>
            <a:pPr marL="285750" indent="-285750">
              <a:buFont typeface="Arial" panose="020B0604020202020204" pitchFamily="34" charset="0"/>
              <a:buChar char="•"/>
            </a:pPr>
            <a:endParaRPr lang="en-GB" dirty="0" smtClean="0">
              <a:sym typeface="Symbol" pitchFamily="18" charset="2"/>
            </a:endParaRPr>
          </a:p>
          <a:p>
            <a:endParaRPr lang="en-US" sz="2800" dirty="0"/>
          </a:p>
        </p:txBody>
      </p:sp>
      <p:sp>
        <p:nvSpPr>
          <p:cNvPr id="7" name="TextBox 6"/>
          <p:cNvSpPr txBox="1"/>
          <p:nvPr/>
        </p:nvSpPr>
        <p:spPr>
          <a:xfrm>
            <a:off x="49425" y="561006"/>
            <a:ext cx="3672510" cy="2062103"/>
          </a:xfrm>
          <a:prstGeom prst="rect">
            <a:avLst/>
          </a:prstGeom>
          <a:noFill/>
        </p:spPr>
        <p:txBody>
          <a:bodyPr wrap="square" rtlCol="0">
            <a:spAutoFit/>
          </a:bodyPr>
          <a:lstStyle/>
          <a:p>
            <a:pPr algn="just"/>
            <a:r>
              <a:rPr lang="en-US" sz="1600" dirty="0" smtClean="0"/>
              <a:t>In general </a:t>
            </a:r>
            <a:r>
              <a:rPr lang="en-US" sz="1600" b="1" dirty="0" smtClean="0"/>
              <a:t>the choice of the accelerating structure depends on</a:t>
            </a:r>
            <a:r>
              <a:rPr lang="en-US" sz="1600" dirty="0" smtClean="0"/>
              <a:t>:</a:t>
            </a:r>
          </a:p>
          <a:p>
            <a:pPr algn="just"/>
            <a:r>
              <a:rPr lang="en-US" sz="1600" dirty="0" smtClean="0"/>
              <a:t> </a:t>
            </a:r>
          </a:p>
          <a:p>
            <a:pPr algn="just"/>
            <a:r>
              <a:rPr lang="en-US" sz="1600" dirty="0" smtClean="0">
                <a:sym typeface="Symbol"/>
              </a:rPr>
              <a:t> </a:t>
            </a:r>
            <a:r>
              <a:rPr lang="en-US" sz="1600" b="1" dirty="0" smtClean="0"/>
              <a:t>Particle type</a:t>
            </a:r>
            <a:r>
              <a:rPr lang="en-US" sz="1600" dirty="0" smtClean="0"/>
              <a:t>: mass, charge, energy</a:t>
            </a:r>
            <a:endParaRPr lang="en-US" sz="1600" dirty="0"/>
          </a:p>
          <a:p>
            <a:pPr algn="just"/>
            <a:r>
              <a:rPr lang="en-US" sz="1600" dirty="0">
                <a:sym typeface="Symbol"/>
              </a:rPr>
              <a:t> </a:t>
            </a:r>
            <a:r>
              <a:rPr lang="en-US" sz="1600" b="1" dirty="0" smtClean="0"/>
              <a:t>Beam </a:t>
            </a:r>
            <a:r>
              <a:rPr lang="en-US" sz="1600" b="1" dirty="0"/>
              <a:t>current</a:t>
            </a:r>
          </a:p>
          <a:p>
            <a:pPr algn="just"/>
            <a:r>
              <a:rPr lang="en-US" sz="1600" dirty="0">
                <a:sym typeface="Symbol"/>
              </a:rPr>
              <a:t> </a:t>
            </a:r>
            <a:r>
              <a:rPr lang="en-US" sz="1600" b="1" dirty="0" smtClean="0"/>
              <a:t>Duty cycle </a:t>
            </a:r>
            <a:r>
              <a:rPr lang="en-US" sz="1600" dirty="0"/>
              <a:t>(pulsed, CW)</a:t>
            </a:r>
          </a:p>
          <a:p>
            <a:pPr algn="just"/>
            <a:r>
              <a:rPr lang="en-US" sz="1600" dirty="0">
                <a:sym typeface="Symbol"/>
              </a:rPr>
              <a:t> </a:t>
            </a:r>
            <a:r>
              <a:rPr lang="en-US" sz="1600" b="1" dirty="0" smtClean="0"/>
              <a:t>Frequency</a:t>
            </a:r>
            <a:endParaRPr lang="en-US" sz="1600" b="1" dirty="0"/>
          </a:p>
          <a:p>
            <a:pPr algn="just"/>
            <a:r>
              <a:rPr lang="en-US" sz="1600" dirty="0">
                <a:sym typeface="Symbol"/>
              </a:rPr>
              <a:t> </a:t>
            </a:r>
            <a:r>
              <a:rPr lang="en-US" sz="1600" b="1" dirty="0" smtClean="0"/>
              <a:t>Cost</a:t>
            </a:r>
            <a:r>
              <a:rPr lang="en-US" sz="1600" dirty="0" smtClean="0"/>
              <a:t> of fabrication and of operation</a:t>
            </a:r>
            <a:endParaRPr lang="en-US" sz="1600" dirty="0"/>
          </a:p>
        </p:txBody>
      </p:sp>
      <p:graphicFrame>
        <p:nvGraphicFramePr>
          <p:cNvPr id="8" name="Table 7"/>
          <p:cNvGraphicFramePr>
            <a:graphicFrameLocks noGrp="1"/>
          </p:cNvGraphicFramePr>
          <p:nvPr>
            <p:extLst>
              <p:ext uri="{D42A27DB-BD31-4B8C-83A1-F6EECF244321}">
                <p14:modId xmlns:p14="http://schemas.microsoft.com/office/powerpoint/2010/main" val="2481112090"/>
              </p:ext>
            </p:extLst>
          </p:nvPr>
        </p:nvGraphicFramePr>
        <p:xfrm>
          <a:off x="1409513" y="3645030"/>
          <a:ext cx="6370438" cy="2011680"/>
        </p:xfrm>
        <a:graphic>
          <a:graphicData uri="http://schemas.openxmlformats.org/drawingml/2006/table">
            <a:tbl>
              <a:tblPr firstRow="1" bandRow="1">
                <a:tableStyleId>{5C22544A-7EE6-4342-B048-85BDC9FD1C3A}</a:tableStyleId>
              </a:tblPr>
              <a:tblGrid>
                <a:gridCol w="1329738">
                  <a:extLst>
                    <a:ext uri="{9D8B030D-6E8A-4147-A177-3AD203B41FA5}">
                      <a16:colId xmlns:a16="http://schemas.microsoft.com/office/drawing/2014/main" val="20000"/>
                    </a:ext>
                  </a:extLst>
                </a:gridCol>
                <a:gridCol w="1296180">
                  <a:extLst>
                    <a:ext uri="{9D8B030D-6E8A-4147-A177-3AD203B41FA5}">
                      <a16:colId xmlns:a16="http://schemas.microsoft.com/office/drawing/2014/main" val="20001"/>
                    </a:ext>
                  </a:extLst>
                </a:gridCol>
                <a:gridCol w="1944270">
                  <a:extLst>
                    <a:ext uri="{9D8B030D-6E8A-4147-A177-3AD203B41FA5}">
                      <a16:colId xmlns:a16="http://schemas.microsoft.com/office/drawing/2014/main" val="20002"/>
                    </a:ext>
                  </a:extLst>
                </a:gridCol>
                <a:gridCol w="1800250">
                  <a:extLst>
                    <a:ext uri="{9D8B030D-6E8A-4147-A177-3AD203B41FA5}">
                      <a16:colId xmlns:a16="http://schemas.microsoft.com/office/drawing/2014/main" val="20003"/>
                    </a:ext>
                  </a:extLst>
                </a:gridCol>
              </a:tblGrid>
              <a:tr h="241394">
                <a:tc>
                  <a:txBody>
                    <a:bodyPr/>
                    <a:lstStyle/>
                    <a:p>
                      <a:pPr algn="ctr"/>
                      <a:r>
                        <a:rPr lang="en-US" sz="1600" dirty="0" smtClean="0">
                          <a:solidFill>
                            <a:schemeClr val="tx1"/>
                          </a:solidFill>
                        </a:rPr>
                        <a:t>Cavity</a:t>
                      </a:r>
                      <a:r>
                        <a:rPr lang="en-US" sz="1600" baseline="0" dirty="0" smtClean="0">
                          <a:solidFill>
                            <a:schemeClr val="tx1"/>
                          </a:solidFill>
                        </a:rPr>
                        <a:t> Type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600" dirty="0" smtClean="0">
                          <a:solidFill>
                            <a:schemeClr val="tx1"/>
                          </a:solidFill>
                          <a:sym typeface="Symbol"/>
                        </a:rPr>
                        <a:t> </a:t>
                      </a:r>
                      <a:r>
                        <a:rPr lang="en-US" sz="1600" dirty="0" smtClean="0">
                          <a:solidFill>
                            <a:schemeClr val="tx1"/>
                          </a:solidFill>
                        </a:rPr>
                        <a:t>Range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600" dirty="0" smtClean="0">
                          <a:solidFill>
                            <a:schemeClr val="tx1"/>
                          </a:solidFill>
                        </a:rPr>
                        <a:t>Frequency</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pPr algn="ctr"/>
                      <a:r>
                        <a:rPr lang="en-US" sz="1600" dirty="0" smtClean="0">
                          <a:solidFill>
                            <a:schemeClr val="tx1"/>
                          </a:solidFill>
                        </a:rPr>
                        <a:t>Particles</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C000"/>
                    </a:solidFill>
                  </a:tcPr>
                </a:tc>
                <a:extLst>
                  <a:ext uri="{0D108BD9-81ED-4DB2-BD59-A6C34878D82A}">
                    <a16:rowId xmlns:a16="http://schemas.microsoft.com/office/drawing/2014/main" val="10000"/>
                  </a:ext>
                </a:extLst>
              </a:tr>
              <a:tr h="241394">
                <a:tc>
                  <a:txBody>
                    <a:bodyPr/>
                    <a:lstStyle/>
                    <a:p>
                      <a:r>
                        <a:rPr lang="en-US" sz="1600" b="1" dirty="0" smtClean="0"/>
                        <a:t>RFQ</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0.01– 0.1</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40-500  MHz</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Protons,</a:t>
                      </a:r>
                      <a:r>
                        <a:rPr lang="en-US" sz="1600" baseline="0" dirty="0" smtClean="0"/>
                        <a:t> I</a:t>
                      </a:r>
                      <a:r>
                        <a:rPr lang="en-US" sz="1600" dirty="0" smtClean="0"/>
                        <a:t>ons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41394">
                <a:tc>
                  <a:txBody>
                    <a:bodyPr/>
                    <a:lstStyle/>
                    <a:p>
                      <a:r>
                        <a:rPr lang="en-US" sz="1600" b="1" dirty="0" smtClean="0"/>
                        <a:t>DTL</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0.05 – 0.5</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100-400 MHz</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Protons,</a:t>
                      </a:r>
                      <a:r>
                        <a:rPr lang="en-US" sz="1600" baseline="0" dirty="0" smtClean="0"/>
                        <a:t> Ions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241394">
                <a:tc>
                  <a:txBody>
                    <a:bodyPr/>
                    <a:lstStyle/>
                    <a:p>
                      <a:r>
                        <a:rPr lang="en-US" sz="1600" b="1" dirty="0" smtClean="0"/>
                        <a:t>SCL</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0.5 – 1</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600 MHz-3 GHz</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Protons, Electrons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41394">
                <a:tc>
                  <a:txBody>
                    <a:bodyPr/>
                    <a:lstStyle/>
                    <a:p>
                      <a:r>
                        <a:rPr lang="en-US" sz="1600" b="1" dirty="0" smtClean="0"/>
                        <a:t>SC</a:t>
                      </a:r>
                      <a:r>
                        <a:rPr lang="en-US" sz="1600" b="1" baseline="0" dirty="0" smtClean="0"/>
                        <a:t> Elliptical</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&gt; 0.5-0.7</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350</a:t>
                      </a:r>
                      <a:r>
                        <a:rPr lang="en-US" sz="1600" baseline="0" dirty="0" smtClean="0"/>
                        <a:t> MHz-3 GHz</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Protons, Electrons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41394">
                <a:tc>
                  <a:txBody>
                    <a:bodyPr/>
                    <a:lstStyle/>
                    <a:p>
                      <a:r>
                        <a:rPr lang="en-US" sz="1600" b="1" dirty="0" smtClean="0"/>
                        <a:t>TW</a:t>
                      </a:r>
                      <a:endParaRPr lang="en-US" sz="1600" b="1"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1</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3-12 GHz</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600" dirty="0" smtClean="0"/>
                        <a:t>Electrons</a:t>
                      </a:r>
                      <a:endParaRPr 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11" name="CasellaDiTesto 10"/>
          <p:cNvSpPr txBox="1"/>
          <p:nvPr/>
        </p:nvSpPr>
        <p:spPr>
          <a:xfrm>
            <a:off x="721230" y="37786"/>
            <a:ext cx="7269491" cy="523220"/>
          </a:xfrm>
          <a:prstGeom prst="rect">
            <a:avLst/>
          </a:prstGeom>
          <a:noFill/>
        </p:spPr>
        <p:txBody>
          <a:bodyPr wrap="none" rtlCol="0">
            <a:spAutoFit/>
          </a:bodyPr>
          <a:lstStyle/>
          <a:p>
            <a:r>
              <a:rPr lang="en-US" sz="2800" b="1" dirty="0" smtClean="0"/>
              <a:t>THE CHOICE OF THE ACCELERATING STRUCTURE</a:t>
            </a:r>
            <a:endParaRPr lang="en-US" sz="2800" b="1" dirty="0"/>
          </a:p>
        </p:txBody>
      </p:sp>
      <p:sp>
        <p:nvSpPr>
          <p:cNvPr id="12" name="CasellaDiTesto 11"/>
          <p:cNvSpPr txBox="1"/>
          <p:nvPr/>
        </p:nvSpPr>
        <p:spPr>
          <a:xfrm>
            <a:off x="4772998" y="632996"/>
            <a:ext cx="4205554" cy="2062103"/>
          </a:xfrm>
          <a:prstGeom prst="rect">
            <a:avLst/>
          </a:prstGeom>
          <a:noFill/>
        </p:spPr>
        <p:txBody>
          <a:bodyPr wrap="square" rtlCol="0">
            <a:spAutoFit/>
          </a:bodyPr>
          <a:lstStyle/>
          <a:p>
            <a:pPr algn="just"/>
            <a:r>
              <a:rPr lang="en-US" sz="1600" dirty="0" smtClean="0"/>
              <a:t>Moreover </a:t>
            </a:r>
            <a:r>
              <a:rPr lang="en-US" sz="1600" b="1" dirty="0" smtClean="0"/>
              <a:t>a given accelerating structure has also a curve of efficiency </a:t>
            </a:r>
            <a:r>
              <a:rPr lang="en-US" sz="1600" dirty="0" smtClean="0"/>
              <a:t>(shunt impedance) with respect to the particle energies and the choice of one structure with respect to another one depends also on this.</a:t>
            </a:r>
          </a:p>
          <a:p>
            <a:pPr algn="just"/>
            <a:endParaRPr lang="en-US" sz="1600" dirty="0"/>
          </a:p>
          <a:p>
            <a:pPr algn="just"/>
            <a:r>
              <a:rPr lang="en-US" sz="1600" dirty="0" smtClean="0"/>
              <a:t>As example a very general scheme is given in the Table (absolutely not exhaustive).</a:t>
            </a:r>
            <a:endParaRPr lang="en-US" sz="1600" dirty="0"/>
          </a:p>
        </p:txBody>
      </p:sp>
    </p:spTree>
    <p:extLst>
      <p:ext uri="{BB962C8B-B14F-4D97-AF65-F5344CB8AC3E}">
        <p14:creationId xmlns:p14="http://schemas.microsoft.com/office/powerpoint/2010/main" val="1034979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684000" y="-8535"/>
            <a:ext cx="8459999"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smtClean="0">
                <a:ln>
                  <a:noFill/>
                </a:ln>
                <a:solidFill>
                  <a:prstClr val="black"/>
                </a:solidFill>
                <a:effectLst/>
                <a:uLnTx/>
                <a:uFillTx/>
                <a:latin typeface="Calibri"/>
                <a:ea typeface="+mn-ea"/>
                <a:cs typeface="+mn-cs"/>
              </a:rPr>
              <a:t>STRUCTURE PARAMETERS SCALING WITH FREQUENCY</a:t>
            </a:r>
            <a:endParaRPr kumimoji="0" lang="en-US" sz="2800" b="1" i="0" u="none" strike="noStrike" kern="1200" cap="none" spc="0" normalizeH="0" baseline="0" noProof="0" dirty="0">
              <a:ln>
                <a:noFill/>
              </a:ln>
              <a:solidFill>
                <a:prstClr val="black"/>
              </a:solidFill>
              <a:effectLst/>
              <a:uLnTx/>
              <a:uFillTx/>
              <a:latin typeface="Calibri"/>
              <a:ea typeface="+mn-ea"/>
              <a:cs typeface="+mn-cs"/>
            </a:endParaRPr>
          </a:p>
        </p:txBody>
      </p:sp>
      <p:sp>
        <p:nvSpPr>
          <p:cNvPr id="3" name="CasellaDiTesto 2"/>
          <p:cNvSpPr txBox="1"/>
          <p:nvPr/>
        </p:nvSpPr>
        <p:spPr>
          <a:xfrm>
            <a:off x="38302" y="480025"/>
            <a:ext cx="903649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We can analyze how all parameters (r, Q) scale with frequency and what are the advantages or disadvantages in accelerate with low or high frequencies cavities.</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pic>
        <p:nvPicPr>
          <p:cNvPr id="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18011"/>
          <a:stretch/>
        </p:blipFill>
        <p:spPr bwMode="auto">
          <a:xfrm>
            <a:off x="55186" y="1121880"/>
            <a:ext cx="3174091" cy="86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18011"/>
          <a:stretch/>
        </p:blipFill>
        <p:spPr bwMode="auto">
          <a:xfrm>
            <a:off x="7668344" y="1409534"/>
            <a:ext cx="1334446" cy="363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riangolo isoscele 3"/>
          <p:cNvSpPr/>
          <p:nvPr/>
        </p:nvSpPr>
        <p:spPr>
          <a:xfrm rot="5400000">
            <a:off x="5166544" y="-756302"/>
            <a:ext cx="443764" cy="4225139"/>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Triangolo isoscele 8"/>
          <p:cNvSpPr/>
          <p:nvPr/>
        </p:nvSpPr>
        <p:spPr>
          <a:xfrm rot="16200000">
            <a:off x="5176175" y="-352778"/>
            <a:ext cx="443764" cy="4225139"/>
          </a:xfrm>
          <a:prstGeom prst="triangl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CasellaDiTesto 4"/>
          <p:cNvSpPr txBox="1"/>
          <p:nvPr/>
        </p:nvSpPr>
        <p:spPr>
          <a:xfrm rot="264574">
            <a:off x="4426822" y="903686"/>
            <a:ext cx="1754006"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smtClean="0">
                <a:ln>
                  <a:noFill/>
                </a:ln>
                <a:solidFill>
                  <a:prstClr val="black"/>
                </a:solidFill>
                <a:effectLst/>
                <a:uLnTx/>
                <a:uFillTx/>
                <a:latin typeface="Calibri"/>
                <a:ea typeface="+mn-ea"/>
                <a:cs typeface="+mn-cs"/>
              </a:rPr>
              <a:t>linear dimensions f-1</a:t>
            </a:r>
            <a:endParaRPr kumimoji="0" lang="en-US" sz="1400" b="0" i="1" u="none" strike="noStrike" kern="1200" cap="none" spc="0" normalizeH="0" baseline="0" noProof="0" dirty="0">
              <a:ln>
                <a:noFill/>
              </a:ln>
              <a:solidFill>
                <a:prstClr val="black"/>
              </a:solidFill>
              <a:effectLst/>
              <a:uLnTx/>
              <a:uFillTx/>
              <a:latin typeface="Calibri"/>
              <a:ea typeface="+mn-ea"/>
              <a:cs typeface="+mn-cs"/>
            </a:endParaRPr>
          </a:p>
        </p:txBody>
      </p:sp>
      <p:sp>
        <p:nvSpPr>
          <p:cNvPr id="11" name="CasellaDiTesto 10"/>
          <p:cNvSpPr txBox="1"/>
          <p:nvPr/>
        </p:nvSpPr>
        <p:spPr>
          <a:xfrm rot="264574">
            <a:off x="4796823" y="1836926"/>
            <a:ext cx="102387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1" u="none" strike="noStrike" kern="1200" cap="none" spc="0" normalizeH="0" baseline="0" noProof="0" dirty="0" smtClean="0">
                <a:ln>
                  <a:noFill/>
                </a:ln>
                <a:solidFill>
                  <a:prstClr val="black"/>
                </a:solidFill>
                <a:effectLst/>
                <a:uLnTx/>
                <a:uFillTx/>
                <a:latin typeface="Calibri"/>
                <a:ea typeface="+mn-ea"/>
                <a:cs typeface="+mn-cs"/>
              </a:rPr>
              <a:t>frequency f</a:t>
            </a:r>
            <a:endParaRPr kumimoji="0" lang="en-US" sz="1400" b="0" i="1" u="none" strike="noStrike" kern="1200" cap="none" spc="0" normalizeH="0" baseline="0" noProof="0" dirty="0">
              <a:ln>
                <a:noFill/>
              </a:ln>
              <a:solidFill>
                <a:prstClr val="black"/>
              </a:solidFill>
              <a:effectLst/>
              <a:uLnTx/>
              <a:uFillTx/>
              <a:latin typeface="Calibri"/>
              <a:ea typeface="+mn-ea"/>
              <a:cs typeface="+mn-cs"/>
            </a:endParaRPr>
          </a:p>
        </p:txBody>
      </p:sp>
      <p:graphicFrame>
        <p:nvGraphicFramePr>
          <p:cNvPr id="8" name="Tabella 7"/>
          <p:cNvGraphicFramePr>
            <a:graphicFrameLocks noGrp="1"/>
          </p:cNvGraphicFramePr>
          <p:nvPr>
            <p:extLst/>
          </p:nvPr>
        </p:nvGraphicFramePr>
        <p:xfrm>
          <a:off x="70074" y="2217908"/>
          <a:ext cx="2605729" cy="2346960"/>
        </p:xfrm>
        <a:graphic>
          <a:graphicData uri="http://schemas.openxmlformats.org/drawingml/2006/table">
            <a:tbl>
              <a:tblPr firstRow="1" bandRow="1">
                <a:tableStyleId>{5C22544A-7EE6-4342-B048-85BDC9FD1C3A}</a:tableStyleId>
              </a:tblPr>
              <a:tblGrid>
                <a:gridCol w="1165570">
                  <a:extLst>
                    <a:ext uri="{9D8B030D-6E8A-4147-A177-3AD203B41FA5}">
                      <a16:colId xmlns:a16="http://schemas.microsoft.com/office/drawing/2014/main" val="20000"/>
                    </a:ext>
                  </a:extLst>
                </a:gridCol>
                <a:gridCol w="807496">
                  <a:extLst>
                    <a:ext uri="{9D8B030D-6E8A-4147-A177-3AD203B41FA5}">
                      <a16:colId xmlns:a16="http://schemas.microsoft.com/office/drawing/2014/main" val="20001"/>
                    </a:ext>
                  </a:extLst>
                </a:gridCol>
                <a:gridCol w="632663">
                  <a:extLst>
                    <a:ext uri="{9D8B030D-6E8A-4147-A177-3AD203B41FA5}">
                      <a16:colId xmlns:a16="http://schemas.microsoft.com/office/drawing/2014/main" val="20002"/>
                    </a:ext>
                  </a:extLst>
                </a:gridCol>
              </a:tblGrid>
              <a:tr h="225364">
                <a:tc>
                  <a:txBody>
                    <a:bodyPr/>
                    <a:lstStyle/>
                    <a:p>
                      <a:pPr algn="ctr"/>
                      <a:r>
                        <a:rPr lang="en-US" sz="1600" dirty="0" smtClean="0">
                          <a:solidFill>
                            <a:sysClr val="windowText" lastClr="000000"/>
                          </a:solidFill>
                        </a:rPr>
                        <a:t>parameter</a:t>
                      </a:r>
                      <a:endParaRPr lang="en-US"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solidFill>
                            <a:sysClr val="windowText" lastClr="000000"/>
                          </a:solidFill>
                        </a:rPr>
                        <a:t>NC</a:t>
                      </a:r>
                      <a:endParaRPr lang="en-US"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dirty="0" smtClean="0">
                          <a:solidFill>
                            <a:sysClr val="windowText" lastClr="000000"/>
                          </a:solidFill>
                        </a:rPr>
                        <a:t>SC</a:t>
                      </a:r>
                      <a:endParaRPr lang="en-US"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25364">
                <a:tc>
                  <a:txBody>
                    <a:bodyPr/>
                    <a:lstStyle/>
                    <a:p>
                      <a:pPr algn="ctr"/>
                      <a:r>
                        <a:rPr lang="en-US" sz="1600" dirty="0" err="1" smtClean="0">
                          <a:solidFill>
                            <a:sysClr val="windowText" lastClr="000000"/>
                          </a:solidFill>
                        </a:rPr>
                        <a:t>R</a:t>
                      </a:r>
                      <a:r>
                        <a:rPr lang="en-US" sz="1600" baseline="-25000" dirty="0" err="1" smtClean="0">
                          <a:solidFill>
                            <a:sysClr val="windowText" lastClr="000000"/>
                          </a:solidFill>
                        </a:rPr>
                        <a:t>s</a:t>
                      </a:r>
                      <a:endParaRPr lang="en-US" sz="1600" baseline="-25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smtClean="0">
                          <a:solidFill>
                            <a:sysClr val="windowText" lastClr="000000"/>
                          </a:solidFill>
                          <a:sym typeface="Symbol"/>
                        </a:rPr>
                        <a:t> </a:t>
                      </a:r>
                      <a:r>
                        <a:rPr lang="en-US" sz="1600" baseline="0" dirty="0" smtClean="0">
                          <a:solidFill>
                            <a:sysClr val="windowText" lastClr="000000"/>
                          </a:solidFill>
                        </a:rPr>
                        <a:t>f</a:t>
                      </a:r>
                      <a:r>
                        <a:rPr lang="en-US" sz="1600" baseline="30000" dirty="0" smtClean="0">
                          <a:solidFill>
                            <a:sysClr val="windowText" lastClr="000000"/>
                          </a:solidFill>
                        </a:rPr>
                        <a:t>1/2</a:t>
                      </a:r>
                      <a:endParaRPr lang="en-US" sz="1600" baseline="30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smtClean="0">
                          <a:solidFill>
                            <a:sysClr val="windowText" lastClr="000000"/>
                          </a:solidFill>
                          <a:sym typeface="Symbol"/>
                        </a:rPr>
                        <a:t> </a:t>
                      </a:r>
                      <a:r>
                        <a:rPr lang="en-US" sz="1600" baseline="0" dirty="0" smtClean="0">
                          <a:solidFill>
                            <a:sysClr val="windowText" lastClr="000000"/>
                          </a:solidFill>
                        </a:rPr>
                        <a:t>f</a:t>
                      </a:r>
                      <a:r>
                        <a:rPr lang="en-US" sz="1600" baseline="30000" dirty="0" smtClean="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25364">
                <a:tc>
                  <a:txBody>
                    <a:bodyPr/>
                    <a:lstStyle/>
                    <a:p>
                      <a:pPr algn="ctr"/>
                      <a:r>
                        <a:rPr lang="en-US" sz="1600" dirty="0" smtClean="0">
                          <a:solidFill>
                            <a:sysClr val="windowText" lastClr="000000"/>
                          </a:solidFill>
                        </a:rPr>
                        <a:t>Q</a:t>
                      </a:r>
                      <a:endParaRPr lang="en-US"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smtClean="0">
                          <a:solidFill>
                            <a:sysClr val="windowText" lastClr="000000"/>
                          </a:solidFill>
                          <a:sym typeface="Symbol"/>
                        </a:rPr>
                        <a:t> </a:t>
                      </a:r>
                      <a:r>
                        <a:rPr lang="en-US" sz="1600" baseline="0" dirty="0" smtClean="0">
                          <a:solidFill>
                            <a:sysClr val="windowText" lastClr="000000"/>
                          </a:solidFill>
                        </a:rPr>
                        <a:t>f</a:t>
                      </a:r>
                      <a:r>
                        <a:rPr lang="en-US" sz="1600" baseline="30000" dirty="0" smtClean="0">
                          <a:solidFill>
                            <a:sysClr val="windowText" lastClr="000000"/>
                          </a:solidFill>
                        </a:rPr>
                        <a:t>-1/2</a:t>
                      </a:r>
                      <a:endParaRPr lang="en-US" sz="1600" baseline="30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smtClean="0">
                          <a:solidFill>
                            <a:sysClr val="windowText" lastClr="000000"/>
                          </a:solidFill>
                          <a:sym typeface="Symbol"/>
                        </a:rPr>
                        <a:t> </a:t>
                      </a:r>
                      <a:r>
                        <a:rPr lang="en-US" sz="1600" baseline="0" dirty="0" smtClean="0">
                          <a:solidFill>
                            <a:sysClr val="windowText" lastClr="000000"/>
                          </a:solidFill>
                        </a:rPr>
                        <a:t>f</a:t>
                      </a:r>
                      <a:r>
                        <a:rPr lang="en-US" sz="1600" baseline="30000" dirty="0" smtClean="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25364">
                <a:tc>
                  <a:txBody>
                    <a:bodyPr/>
                    <a:lstStyle/>
                    <a:p>
                      <a:pPr algn="ctr"/>
                      <a:r>
                        <a:rPr lang="en-US" sz="1600" dirty="0" smtClean="0">
                          <a:solidFill>
                            <a:sysClr val="windowText" lastClr="000000"/>
                          </a:solidFill>
                        </a:rPr>
                        <a:t>r</a:t>
                      </a:r>
                      <a:endParaRPr lang="en-US"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n-US" sz="1600" baseline="0" dirty="0" smtClean="0">
                          <a:solidFill>
                            <a:sysClr val="windowText" lastClr="000000"/>
                          </a:solidFill>
                          <a:sym typeface="Symbol"/>
                        </a:rPr>
                        <a:t> </a:t>
                      </a:r>
                      <a:r>
                        <a:rPr lang="en-US" sz="1600" baseline="0" dirty="0" smtClean="0">
                          <a:solidFill>
                            <a:sysClr val="windowText" lastClr="000000"/>
                          </a:solidFill>
                        </a:rPr>
                        <a:t>f</a:t>
                      </a:r>
                      <a:r>
                        <a:rPr lang="en-US" sz="1600" baseline="30000" dirty="0" smtClean="0">
                          <a:solidFill>
                            <a:sysClr val="windowText" lastClr="000000"/>
                          </a:solidFill>
                        </a:rPr>
                        <a:t>1/2</a:t>
                      </a:r>
                      <a:endParaRPr lang="en-US" sz="1600" baseline="30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smtClean="0">
                          <a:solidFill>
                            <a:sysClr val="windowText" lastClr="000000"/>
                          </a:solidFill>
                          <a:sym typeface="Symbol"/>
                        </a:rPr>
                        <a:t> </a:t>
                      </a:r>
                      <a:r>
                        <a:rPr lang="en-US" sz="1600" baseline="0" dirty="0" smtClean="0">
                          <a:solidFill>
                            <a:sysClr val="windowText" lastClr="000000"/>
                          </a:solidFill>
                        </a:rPr>
                        <a:t>f</a:t>
                      </a:r>
                      <a:r>
                        <a:rPr lang="en-US" sz="1600" baseline="30000" dirty="0" smtClean="0">
                          <a:solidFill>
                            <a:sysClr val="windowText" lastClr="000000"/>
                          </a:solidFill>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225364">
                <a:tc>
                  <a:txBody>
                    <a:bodyPr/>
                    <a:lstStyle/>
                    <a:p>
                      <a:pPr algn="ctr"/>
                      <a:r>
                        <a:rPr lang="en-US" sz="1600" dirty="0" smtClean="0">
                          <a:solidFill>
                            <a:sysClr val="windowText" lastClr="000000"/>
                          </a:solidFill>
                        </a:rPr>
                        <a:t>r/Q</a:t>
                      </a:r>
                      <a:endParaRPr lang="en-US" sz="16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n-US" sz="1600" baseline="0" dirty="0" smtClean="0">
                          <a:solidFill>
                            <a:sysClr val="windowText" lastClr="000000"/>
                          </a:solidFill>
                          <a:sym typeface="Symbol"/>
                        </a:rPr>
                        <a:t> </a:t>
                      </a:r>
                      <a:r>
                        <a:rPr lang="en-US" sz="1600" baseline="0" dirty="0" smtClean="0">
                          <a:solidFill>
                            <a:sysClr val="windowText" lastClr="000000"/>
                          </a:solidFill>
                        </a:rPr>
                        <a:t>f</a:t>
                      </a:r>
                      <a:endParaRPr lang="en-US" sz="1600" baseline="30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aseline="30000" dirty="0" smtClean="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25364">
                <a:tc>
                  <a:txBody>
                    <a:bodyPr/>
                    <a:lstStyle/>
                    <a:p>
                      <a:pPr algn="ctr"/>
                      <a:r>
                        <a:rPr lang="en-US" sz="1600" dirty="0" smtClean="0">
                          <a:solidFill>
                            <a:sysClr val="windowText" lastClr="000000"/>
                          </a:solidFill>
                        </a:rPr>
                        <a:t>w</a:t>
                      </a:r>
                      <a:r>
                        <a:rPr lang="en-US" sz="1600" baseline="-25000" dirty="0" smtClean="0">
                          <a:solidFill>
                            <a:sysClr val="windowText" lastClr="000000"/>
                          </a:solidFill>
                        </a:rPr>
                        <a:t>//</a:t>
                      </a:r>
                      <a:endParaRPr lang="en-US" sz="1600" baseline="-25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smtClean="0">
                          <a:solidFill>
                            <a:sysClr val="windowText" lastClr="000000"/>
                          </a:solidFill>
                          <a:sym typeface="Symbol"/>
                        </a:rPr>
                        <a:t> </a:t>
                      </a:r>
                      <a:r>
                        <a:rPr lang="en-US" sz="1600" baseline="0" dirty="0" smtClean="0">
                          <a:solidFill>
                            <a:sysClr val="windowText" lastClr="000000"/>
                          </a:solidFill>
                        </a:rPr>
                        <a:t>f</a:t>
                      </a:r>
                      <a:r>
                        <a:rPr lang="en-US" sz="1600" baseline="30000" dirty="0" smtClean="0">
                          <a:solidFill>
                            <a:sysClr val="windowText" lastClr="000000"/>
                          </a:solidFill>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25364">
                <a:tc>
                  <a:txBody>
                    <a:bodyPr/>
                    <a:lstStyle/>
                    <a:p>
                      <a:pPr algn="ctr"/>
                      <a:r>
                        <a:rPr lang="en-US" sz="1600" dirty="0" smtClean="0">
                          <a:solidFill>
                            <a:sysClr val="windowText" lastClr="000000"/>
                          </a:solidFill>
                        </a:rPr>
                        <a:t>w</a:t>
                      </a:r>
                      <a:r>
                        <a:rPr lang="en-US" sz="1600" baseline="-25000" dirty="0" smtClean="0">
                          <a:solidFill>
                            <a:sysClr val="windowText" lastClr="000000"/>
                          </a:solidFill>
                          <a:latin typeface="Marigold"/>
                        </a:rPr>
                        <a:t>┴</a:t>
                      </a:r>
                      <a:endParaRPr lang="en-US" sz="1600" baseline="-25000" dirty="0">
                        <a:solidFill>
                          <a:sysClr val="windowText" lastClr="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aseline="0" dirty="0" smtClean="0">
                          <a:solidFill>
                            <a:sysClr val="windowText" lastClr="000000"/>
                          </a:solidFill>
                          <a:sym typeface="Symbol"/>
                        </a:rPr>
                        <a:t> </a:t>
                      </a:r>
                      <a:r>
                        <a:rPr lang="en-US" sz="1600" baseline="0" dirty="0" smtClean="0">
                          <a:solidFill>
                            <a:sysClr val="windowText" lastClr="000000"/>
                          </a:solidFill>
                        </a:rPr>
                        <a:t>f</a:t>
                      </a:r>
                      <a:r>
                        <a:rPr lang="en-US" sz="1600" baseline="30000" dirty="0" smtClean="0">
                          <a:solidFill>
                            <a:sysClr val="windowText" lastClr="000000"/>
                          </a:solidFill>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extLst>
                  <a:ext uri="{0D108BD9-81ED-4DB2-BD59-A6C34878D82A}">
                    <a16:rowId xmlns:a16="http://schemas.microsoft.com/office/drawing/2014/main" val="10006"/>
                  </a:ext>
                </a:extLst>
              </a:tr>
            </a:tbl>
          </a:graphicData>
        </a:graphic>
      </p:graphicFrame>
      <p:sp>
        <p:nvSpPr>
          <p:cNvPr id="10" name="Parentesi graffa chiusa 9"/>
          <p:cNvSpPr/>
          <p:nvPr/>
        </p:nvSpPr>
        <p:spPr>
          <a:xfrm>
            <a:off x="2734371" y="3939469"/>
            <a:ext cx="288032" cy="648072"/>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a:ea typeface="+mn-ea"/>
              <a:cs typeface="+mn-cs"/>
            </a:endParaRPr>
          </a:p>
        </p:txBody>
      </p:sp>
      <p:sp>
        <p:nvSpPr>
          <p:cNvPr id="12" name="CasellaDiTesto 11"/>
          <p:cNvSpPr txBox="1"/>
          <p:nvPr/>
        </p:nvSpPr>
        <p:spPr>
          <a:xfrm>
            <a:off x="2991437" y="4001895"/>
            <a:ext cx="1629236"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Wakefield intensity: related to BD issues</a:t>
            </a: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4" name="CasellaDiTesto 13"/>
          <p:cNvSpPr txBox="1"/>
          <p:nvPr/>
        </p:nvSpPr>
        <p:spPr>
          <a:xfrm>
            <a:off x="4786506" y="2276872"/>
            <a:ext cx="4288292" cy="4616648"/>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Calibri"/>
                <a:ea typeface="+mn-ea"/>
                <a:cs typeface="+mn-cs"/>
                <a:sym typeface="Symbol"/>
              </a:rPr>
              <a:t></a:t>
            </a:r>
            <a:r>
              <a:rPr kumimoji="0" lang="en-US" sz="1400" b="1" i="0" u="none" strike="noStrike" kern="1200" cap="none" spc="0" normalizeH="0" baseline="0" noProof="0" dirty="0" smtClean="0">
                <a:ln>
                  <a:noFill/>
                </a:ln>
                <a:solidFill>
                  <a:prstClr val="black"/>
                </a:solidFill>
                <a:effectLst/>
                <a:uLnTx/>
                <a:uFillTx/>
                <a:latin typeface="Calibri"/>
                <a:ea typeface="+mn-ea"/>
                <a:cs typeface="+mn-cs"/>
              </a:rPr>
              <a:t>r/Q increases at high frequency </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Calibri"/>
                <a:ea typeface="+mn-ea"/>
                <a:cs typeface="+mn-cs"/>
                <a:sym typeface="Symbol"/>
              </a:rPr>
              <a:t></a:t>
            </a: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for </a:t>
            </a:r>
            <a:r>
              <a:rPr kumimoji="0" lang="en-US" sz="1400" b="1" i="0" u="none" strike="noStrike" kern="1200" cap="none" spc="0" normalizeH="0" baseline="0" noProof="0" dirty="0" smtClean="0">
                <a:ln>
                  <a:noFill/>
                </a:ln>
                <a:solidFill>
                  <a:prstClr val="black"/>
                </a:solidFill>
                <a:effectLst/>
                <a:uLnTx/>
                <a:uFillTx/>
                <a:latin typeface="Calibri"/>
                <a:ea typeface="+mn-ea"/>
                <a:cs typeface="+mn-cs"/>
              </a:rPr>
              <a:t>NC structures </a:t>
            </a: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also r increases and this push to adopt </a:t>
            </a:r>
            <a:r>
              <a:rPr kumimoji="0" lang="en-US" sz="1400" b="1" i="0" u="none" strike="noStrike" kern="1200" cap="none" spc="0" normalizeH="0" baseline="0" noProof="0" dirty="0" smtClean="0">
                <a:ln>
                  <a:noFill/>
                </a:ln>
                <a:solidFill>
                  <a:prstClr val="black"/>
                </a:solidFill>
                <a:effectLst/>
                <a:uLnTx/>
                <a:uFillTx/>
                <a:latin typeface="Calibri"/>
                <a:ea typeface="+mn-ea"/>
                <a:cs typeface="+mn-cs"/>
              </a:rPr>
              <a:t>higher frequencies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Calibri"/>
                <a:ea typeface="+mn-ea"/>
                <a:cs typeface="+mn-cs"/>
                <a:sym typeface="Symbol"/>
              </a:rPr>
              <a:t></a:t>
            </a:r>
            <a:r>
              <a:rPr kumimoji="0" lang="en-US" sz="1400" b="0" i="0" u="none" strike="noStrike" kern="1200" cap="none" spc="0" normalizeH="0" baseline="0" noProof="0" dirty="0">
                <a:ln>
                  <a:noFill/>
                </a:ln>
                <a:solidFill>
                  <a:prstClr val="black"/>
                </a:solidFill>
                <a:effectLst/>
                <a:uLnTx/>
                <a:uFillTx/>
                <a:latin typeface="Calibri"/>
                <a:ea typeface="+mn-ea"/>
                <a:cs typeface="+mn-cs"/>
                <a:sym typeface="Symbol"/>
              </a:rPr>
              <a:t>f</a:t>
            </a: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or SC structures the power losses increases with f</a:t>
            </a:r>
            <a:r>
              <a:rPr kumimoji="0" lang="en-US" sz="1400" b="0" i="0" u="none" strike="noStrike" kern="1200" cap="none" spc="0" normalizeH="0" baseline="30000" noProof="0" dirty="0" smtClean="0">
                <a:ln>
                  <a:noFill/>
                </a:ln>
                <a:solidFill>
                  <a:prstClr val="black"/>
                </a:solidFill>
                <a:effectLst/>
                <a:uLnTx/>
                <a:uFillTx/>
                <a:latin typeface="Calibri"/>
                <a:ea typeface="+mn-ea"/>
                <a:cs typeface="+mn-cs"/>
              </a:rPr>
              <a:t>2</a:t>
            </a: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 and, as a consequence, r scales with 1/f </a:t>
            </a:r>
            <a:r>
              <a:rPr kumimoji="0" lang="en-US" sz="1400" b="0" i="0" u="none" strike="noStrike" kern="1200" cap="none" spc="0" normalizeH="0" baseline="0" noProof="0" dirty="0">
                <a:ln>
                  <a:noFill/>
                </a:ln>
                <a:solidFill>
                  <a:prstClr val="black"/>
                </a:solidFill>
                <a:effectLst/>
                <a:uLnTx/>
                <a:uFillTx/>
                <a:latin typeface="Calibri"/>
                <a:ea typeface="+mn-ea"/>
                <a:cs typeface="+mn-cs"/>
              </a:rPr>
              <a:t>this push to adopt </a:t>
            </a:r>
            <a:r>
              <a:rPr kumimoji="0" lang="en-US" sz="1400" b="1" i="0" u="none" strike="noStrike" kern="1200" cap="none" spc="0" normalizeH="0" baseline="0" noProof="0" dirty="0" smtClean="0">
                <a:ln>
                  <a:noFill/>
                </a:ln>
                <a:solidFill>
                  <a:prstClr val="black"/>
                </a:solidFill>
                <a:effectLst/>
                <a:uLnTx/>
                <a:uFillTx/>
                <a:latin typeface="Calibri"/>
                <a:ea typeface="+mn-ea"/>
                <a:cs typeface="+mn-cs"/>
              </a:rPr>
              <a:t>lower </a:t>
            </a:r>
            <a:r>
              <a:rPr kumimoji="0" lang="en-US" sz="1400" b="1" i="0" u="none" strike="noStrike" kern="1200" cap="none" spc="0" normalizeH="0" baseline="0" noProof="0" dirty="0">
                <a:ln>
                  <a:noFill/>
                </a:ln>
                <a:solidFill>
                  <a:prstClr val="black"/>
                </a:solidFill>
                <a:effectLst/>
                <a:uLnTx/>
                <a:uFillTx/>
                <a:latin typeface="Calibri"/>
                <a:ea typeface="+mn-ea"/>
                <a:cs typeface="+mn-cs"/>
              </a:rPr>
              <a:t>frequencies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Calibri"/>
                <a:ea typeface="+mn-ea"/>
                <a:cs typeface="+mn-cs"/>
                <a:sym typeface="Symbol"/>
              </a:rPr>
              <a:t></a:t>
            </a: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On the other hand at very high frequencies (&gt;10 GHz) </a:t>
            </a:r>
            <a:r>
              <a:rPr kumimoji="0" lang="en-US" sz="1400" b="1" i="0" u="none" strike="noStrike" kern="1200" cap="none" spc="0" normalizeH="0" baseline="0" noProof="0" dirty="0" smtClean="0">
                <a:ln>
                  <a:noFill/>
                </a:ln>
                <a:solidFill>
                  <a:prstClr val="black"/>
                </a:solidFill>
                <a:effectLst/>
                <a:uLnTx/>
                <a:uFillTx/>
                <a:latin typeface="Calibri"/>
                <a:ea typeface="+mn-ea"/>
                <a:cs typeface="+mn-cs"/>
              </a:rPr>
              <a:t>power sources </a:t>
            </a: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are less available</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Calibri"/>
                <a:ea typeface="+mn-ea"/>
                <a:cs typeface="+mn-cs"/>
                <a:sym typeface="Symbol"/>
              </a:rPr>
              <a:t></a:t>
            </a: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Beam interaction (</a:t>
            </a:r>
            <a:r>
              <a:rPr kumimoji="0" lang="en-US" sz="1400" b="1" i="0" u="none" strike="noStrike" kern="1200" cap="none" spc="0" normalizeH="0" baseline="0" noProof="0" dirty="0" err="1" smtClean="0">
                <a:ln>
                  <a:noFill/>
                </a:ln>
                <a:solidFill>
                  <a:prstClr val="black"/>
                </a:solidFill>
                <a:effectLst/>
                <a:uLnTx/>
                <a:uFillTx/>
                <a:latin typeface="Calibri"/>
                <a:ea typeface="+mn-ea"/>
                <a:cs typeface="+mn-cs"/>
              </a:rPr>
              <a:t>wakefield</a:t>
            </a: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 became more critical at high frequency</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prstClr val="black"/>
                </a:solidFill>
                <a:effectLst/>
                <a:uLnTx/>
                <a:uFillTx/>
                <a:latin typeface="Calibri"/>
                <a:ea typeface="+mn-ea"/>
                <a:cs typeface="+mn-cs"/>
                <a:sym typeface="Symbol"/>
              </a:rPr>
              <a:t></a:t>
            </a: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Cavity fabrication at very high frequency requires </a:t>
            </a:r>
            <a:r>
              <a:rPr kumimoji="0" lang="en-US" sz="1400" b="1" i="0" u="none" strike="noStrike" kern="1200" cap="none" spc="0" normalizeH="0" baseline="0" noProof="0" dirty="0" smtClean="0">
                <a:ln>
                  <a:noFill/>
                </a:ln>
                <a:solidFill>
                  <a:prstClr val="black"/>
                </a:solidFill>
                <a:effectLst/>
                <a:uLnTx/>
                <a:uFillTx/>
                <a:latin typeface="Calibri"/>
                <a:ea typeface="+mn-ea"/>
                <a:cs typeface="+mn-cs"/>
              </a:rPr>
              <a:t>higher precision </a:t>
            </a:r>
            <a:r>
              <a:rPr kumimoji="0" lang="en-US" sz="1400" b="0" i="0" u="none" strike="noStrike" kern="1200" cap="none" spc="0" normalizeH="0" baseline="0" noProof="0" dirty="0" smtClean="0">
                <a:ln>
                  <a:noFill/>
                </a:ln>
                <a:solidFill>
                  <a:prstClr val="black"/>
                </a:solidFill>
                <a:effectLst/>
                <a:uLnTx/>
                <a:uFillTx/>
                <a:latin typeface="Calibri"/>
                <a:ea typeface="+mn-ea"/>
                <a:cs typeface="+mn-cs"/>
              </a:rPr>
              <a:t>but, on the other hand, at low frequencies one needs more material and </a:t>
            </a:r>
            <a:r>
              <a:rPr kumimoji="0" lang="en-US" sz="1400" b="1" i="0" u="none" strike="noStrike" kern="1200" cap="none" spc="0" normalizeH="0" baseline="0" noProof="0" dirty="0" smtClean="0">
                <a:ln>
                  <a:noFill/>
                </a:ln>
                <a:solidFill>
                  <a:prstClr val="black"/>
                </a:solidFill>
                <a:effectLst/>
                <a:uLnTx/>
                <a:uFillTx/>
                <a:latin typeface="Calibri"/>
                <a:ea typeface="+mn-ea"/>
                <a:cs typeface="+mn-cs"/>
              </a:rPr>
              <a:t>larger machines</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smtClean="0">
              <a:ln>
                <a:noFill/>
              </a:ln>
              <a:solidFill>
                <a:prstClr val="black"/>
              </a:solidFill>
              <a:effectLst/>
              <a:uLnTx/>
              <a:uFillTx/>
              <a:latin typeface="Calibri"/>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smtClean="0">
                <a:ln>
                  <a:noFill/>
                </a:ln>
                <a:solidFill>
                  <a:prstClr val="black"/>
                </a:solidFill>
                <a:effectLst/>
                <a:uLnTx/>
                <a:uFillTx/>
                <a:latin typeface="Calibri"/>
                <a:ea typeface="+mn-ea"/>
                <a:cs typeface="+mn-cs"/>
                <a:sym typeface="Symbol"/>
              </a:rPr>
              <a:t></a:t>
            </a:r>
            <a:r>
              <a:rPr kumimoji="0" lang="en-GB" sz="1400" b="1" i="0" u="none" strike="noStrike" kern="1200" cap="none" spc="0" normalizeH="0" baseline="0" noProof="0" dirty="0" smtClean="0">
                <a:ln>
                  <a:noFill/>
                </a:ln>
                <a:solidFill>
                  <a:prstClr val="black"/>
                </a:solidFill>
                <a:effectLst/>
                <a:uLnTx/>
                <a:uFillTx/>
                <a:latin typeface="Calibri"/>
                <a:ea typeface="+mn-ea"/>
                <a:cs typeface="+mn-cs"/>
              </a:rPr>
              <a:t>short </a:t>
            </a:r>
            <a:r>
              <a:rPr kumimoji="0" lang="en-GB" sz="1400" b="1" i="0" u="none" strike="noStrike" kern="1200" cap="none" spc="0" normalizeH="0" baseline="0" noProof="0" dirty="0">
                <a:ln>
                  <a:noFill/>
                </a:ln>
                <a:solidFill>
                  <a:prstClr val="black"/>
                </a:solidFill>
                <a:effectLst/>
                <a:uLnTx/>
                <a:uFillTx/>
                <a:latin typeface="Calibri"/>
                <a:ea typeface="+mn-ea"/>
                <a:cs typeface="+mn-cs"/>
              </a:rPr>
              <a:t>bunches </a:t>
            </a:r>
            <a:r>
              <a:rPr kumimoji="0" lang="en-GB" sz="1400" b="0" i="0" u="none" strike="noStrike" kern="1200" cap="none" spc="0" normalizeH="0" baseline="0" noProof="0" dirty="0">
                <a:ln>
                  <a:noFill/>
                </a:ln>
                <a:solidFill>
                  <a:prstClr val="black"/>
                </a:solidFill>
                <a:effectLst/>
                <a:uLnTx/>
                <a:uFillTx/>
                <a:latin typeface="Calibri"/>
                <a:ea typeface="+mn-ea"/>
                <a:cs typeface="+mn-cs"/>
              </a:rPr>
              <a:t>are easier with </a:t>
            </a:r>
            <a:r>
              <a:rPr kumimoji="0" lang="en-GB" sz="1400" b="0" i="0" u="none" strike="noStrike" kern="1200" cap="none" spc="0" normalizeH="0" baseline="0" noProof="0" dirty="0" smtClean="0">
                <a:ln>
                  <a:noFill/>
                </a:ln>
                <a:solidFill>
                  <a:prstClr val="black"/>
                </a:solidFill>
                <a:effectLst/>
                <a:uLnTx/>
                <a:uFillTx/>
                <a:latin typeface="Calibri"/>
                <a:ea typeface="+mn-ea"/>
                <a:cs typeface="+mn-cs"/>
              </a:rPr>
              <a:t>higher f</a:t>
            </a:r>
            <a:endParaRPr kumimoji="0" lang="en-US" sz="1400" b="0" i="0" u="none" strike="noStrike" kern="1200" cap="none" spc="0" normalizeH="0" baseline="0" noProof="0" dirty="0" smtClean="0">
              <a:ln>
                <a:noFill/>
              </a:ln>
              <a:solidFill>
                <a:prstClr val="black"/>
              </a:solidFill>
              <a:effectLst/>
              <a:uLnTx/>
              <a:uFillTx/>
              <a:latin typeface="Calibri"/>
              <a:ea typeface="+mn-ea"/>
              <a:cs typeface="+mn-cs"/>
            </a:endParaRPr>
          </a:p>
        </p:txBody>
      </p:sp>
      <p:sp>
        <p:nvSpPr>
          <p:cNvPr id="15" name="Freccia a destra 14"/>
          <p:cNvSpPr/>
          <p:nvPr/>
        </p:nvSpPr>
        <p:spPr>
          <a:xfrm rot="10800000">
            <a:off x="2489910" y="5585375"/>
            <a:ext cx="388476" cy="43204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CasellaDiTesto 15"/>
          <p:cNvSpPr txBox="1"/>
          <p:nvPr/>
        </p:nvSpPr>
        <p:spPr>
          <a:xfrm>
            <a:off x="17510" y="5437109"/>
            <a:ext cx="2489912" cy="83099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black"/>
                </a:solidFill>
                <a:effectLst/>
                <a:uLnTx/>
                <a:uFillTx/>
                <a:latin typeface="Calibri"/>
                <a:ea typeface="+mn-ea"/>
                <a:cs typeface="+mn-cs"/>
              </a:rPr>
              <a:t>SW SC: 500 MHz-1500 MHz</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black"/>
                </a:solidFill>
                <a:effectLst/>
                <a:uLnTx/>
                <a:uFillTx/>
                <a:latin typeface="Calibri"/>
                <a:ea typeface="+mn-ea"/>
                <a:cs typeface="+mn-cs"/>
              </a:rPr>
              <a:t>TW NC: 3 GHz-6 GHz</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smtClean="0">
                <a:ln>
                  <a:noFill/>
                </a:ln>
                <a:solidFill>
                  <a:prstClr val="black"/>
                </a:solidFill>
                <a:effectLst/>
                <a:uLnTx/>
                <a:uFillTx/>
                <a:latin typeface="Calibri"/>
                <a:ea typeface="+mn-ea"/>
                <a:cs typeface="+mn-cs"/>
              </a:rPr>
              <a:t>SW </a:t>
            </a:r>
            <a:r>
              <a:rPr kumimoji="0" lang="en-US" sz="1600" b="1" i="0" u="none" strike="noStrike" kern="1200" cap="none" spc="0" normalizeH="0" baseline="0" noProof="0" dirty="0">
                <a:ln>
                  <a:noFill/>
                </a:ln>
                <a:solidFill>
                  <a:prstClr val="black"/>
                </a:solidFill>
                <a:effectLst/>
                <a:uLnTx/>
                <a:uFillTx/>
                <a:latin typeface="Calibri"/>
                <a:ea typeface="+mn-ea"/>
                <a:cs typeface="+mn-cs"/>
              </a:rPr>
              <a:t>NC: </a:t>
            </a:r>
            <a:r>
              <a:rPr kumimoji="0" lang="en-US" sz="1600" b="1" i="0" u="none" strike="noStrike" kern="1200" cap="none" spc="0" normalizeH="0" baseline="0" noProof="0" dirty="0" smtClean="0">
                <a:ln>
                  <a:noFill/>
                </a:ln>
                <a:solidFill>
                  <a:prstClr val="black"/>
                </a:solidFill>
                <a:effectLst/>
                <a:uLnTx/>
                <a:uFillTx/>
                <a:latin typeface="Calibri"/>
                <a:ea typeface="+mn-ea"/>
                <a:cs typeface="+mn-cs"/>
              </a:rPr>
              <a:t>0.5 GHz-3 GHz</a:t>
            </a:r>
            <a:endParaRPr kumimoji="0" lang="en-US" sz="1600" b="1" i="0" u="none" strike="noStrike" kern="1200" cap="none" spc="0" normalizeH="0" baseline="0" noProof="0" dirty="0">
              <a:ln>
                <a:noFill/>
              </a:ln>
              <a:solidFill>
                <a:prstClr val="black"/>
              </a:solidFill>
              <a:effectLst/>
              <a:uLnTx/>
              <a:uFillTx/>
              <a:latin typeface="Calibri"/>
              <a:ea typeface="+mn-ea"/>
              <a:cs typeface="+mn-cs"/>
            </a:endParaRPr>
          </a:p>
        </p:txBody>
      </p:sp>
      <p:sp>
        <p:nvSpPr>
          <p:cNvPr id="13" name="Parentesi graffa aperta 12"/>
          <p:cNvSpPr/>
          <p:nvPr/>
        </p:nvSpPr>
        <p:spPr>
          <a:xfrm>
            <a:off x="4482353" y="2276872"/>
            <a:ext cx="304153" cy="4446657"/>
          </a:xfrm>
          <a:prstGeom prst="leftBrace">
            <a:avLst>
              <a:gd name="adj1" fmla="val 8333"/>
              <a:gd name="adj2" fmla="val 81450"/>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a:ea typeface="+mn-ea"/>
              <a:cs typeface="+mn-cs"/>
            </a:endParaRPr>
          </a:p>
        </p:txBody>
      </p:sp>
      <p:sp>
        <p:nvSpPr>
          <p:cNvPr id="17" name="CasellaDiTesto 16"/>
          <p:cNvSpPr txBox="1"/>
          <p:nvPr/>
        </p:nvSpPr>
        <p:spPr>
          <a:xfrm>
            <a:off x="2878387" y="5385900"/>
            <a:ext cx="1603966"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smtClean="0">
                <a:ln>
                  <a:noFill/>
                </a:ln>
                <a:solidFill>
                  <a:srgbClr val="FF0000"/>
                </a:solidFill>
                <a:effectLst/>
                <a:uLnTx/>
                <a:uFillTx/>
                <a:latin typeface="Calibri"/>
                <a:ea typeface="+mn-ea"/>
                <a:cs typeface="+mn-cs"/>
              </a:rPr>
              <a:t>Compromise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1" u="none" strike="noStrike" kern="1200" cap="none" spc="0" normalizeH="0" baseline="0" noProof="0" dirty="0" smtClean="0">
                <a:ln>
                  <a:noFill/>
                </a:ln>
                <a:solidFill>
                  <a:srgbClr val="FF0000"/>
                </a:solidFill>
                <a:effectLst/>
                <a:uLnTx/>
                <a:uFillTx/>
                <a:latin typeface="Calibri"/>
                <a:ea typeface="+mn-ea"/>
                <a:cs typeface="+mn-cs"/>
              </a:rPr>
              <a:t>between several requirements</a:t>
            </a:r>
            <a:endParaRPr kumimoji="0" lang="en-US" sz="1600" b="1" i="1" u="none" strike="noStrike" kern="1200" cap="none" spc="0" normalizeH="0" baseline="0" noProof="0" dirty="0">
              <a:ln>
                <a:noFill/>
              </a:ln>
              <a:solidFill>
                <a:srgbClr val="FF0000"/>
              </a:solidFill>
              <a:effectLst/>
              <a:uLnTx/>
              <a:uFillTx/>
              <a:latin typeface="Calibri"/>
              <a:ea typeface="+mn-ea"/>
              <a:cs typeface="+mn-cs"/>
            </a:endParaRPr>
          </a:p>
        </p:txBody>
      </p:sp>
    </p:spTree>
    <p:extLst>
      <p:ext uri="{BB962C8B-B14F-4D97-AF65-F5344CB8AC3E}">
        <p14:creationId xmlns:p14="http://schemas.microsoft.com/office/powerpoint/2010/main" val="34554394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500"/>
                                        <p:tgtEl>
                                          <p:spTgt spid="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500"/>
                                        <p:tgtEl>
                                          <p:spTgt spid="1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9" grpId="0" animBg="1"/>
      <p:bldP spid="5" grpId="0"/>
      <p:bldP spid="11" grpId="0"/>
      <p:bldP spid="10" grpId="0" animBg="1"/>
      <p:bldP spid="12" grpId="0"/>
      <p:bldP spid="14" grpId="0"/>
      <p:bldP spid="15" grpId="0" animBg="1"/>
      <p:bldP spid="16" grpId="0"/>
      <p:bldP spid="13" grpId="0" animBg="1"/>
      <p:bldP spid="1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p:cNvPicPr>
            <a:picLocks noChangeAspect="1"/>
          </p:cNvPicPr>
          <p:nvPr/>
        </p:nvPicPr>
        <p:blipFill>
          <a:blip r:embed="rId2"/>
          <a:stretch>
            <a:fillRect/>
          </a:stretch>
        </p:blipFill>
        <p:spPr>
          <a:xfrm>
            <a:off x="332125" y="1110404"/>
            <a:ext cx="1819983" cy="1707902"/>
          </a:xfrm>
          <a:prstGeom prst="rect">
            <a:avLst/>
          </a:prstGeom>
        </p:spPr>
      </p:pic>
      <p:pic>
        <p:nvPicPr>
          <p:cNvPr id="3" name="Picture 2"/>
          <p:cNvPicPr>
            <a:picLocks noChangeAspect="1"/>
          </p:cNvPicPr>
          <p:nvPr/>
        </p:nvPicPr>
        <p:blipFill>
          <a:blip r:embed="rId3"/>
          <a:stretch>
            <a:fillRect/>
          </a:stretch>
        </p:blipFill>
        <p:spPr>
          <a:xfrm>
            <a:off x="323410" y="3312710"/>
            <a:ext cx="2298755" cy="1192236"/>
          </a:xfrm>
          <a:prstGeom prst="rect">
            <a:avLst/>
          </a:prstGeom>
        </p:spPr>
      </p:pic>
      <p:pic>
        <p:nvPicPr>
          <p:cNvPr id="4" name="Immagin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430" y="4720194"/>
            <a:ext cx="2548433" cy="1868851"/>
          </a:xfrm>
          <a:prstGeom prst="rect">
            <a:avLst/>
          </a:prstGeom>
        </p:spPr>
      </p:pic>
      <p:pic>
        <p:nvPicPr>
          <p:cNvPr id="198658" name="Picture 2" descr="C:\Users\David\Desktop\MASTER LEZIONI\Incontri_di_fisica_2016\FEL\0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22250" y="1189354"/>
            <a:ext cx="2319146" cy="1550001"/>
          </a:xfrm>
          <a:prstGeom prst="rect">
            <a:avLst/>
          </a:prstGeom>
          <a:noFill/>
          <a:extLst>
            <a:ext uri="{909E8E84-426E-40DD-AFC4-6F175D3DCCD1}">
              <a14:hiddenFill xmlns:a14="http://schemas.microsoft.com/office/drawing/2010/main">
                <a:solidFill>
                  <a:srgbClr val="FFFFFF"/>
                </a:solidFill>
              </a14:hiddenFill>
            </a:ext>
          </a:extLst>
        </p:spPr>
      </p:pic>
      <p:pic>
        <p:nvPicPr>
          <p:cNvPr id="198659" name="Picture 3" descr="C:\Users\David\Desktop\MASTER LEZIONI\Incontri_di_fisica_2016\SPALLATION SOURCES\Sns-facility-desig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5770" y="1230136"/>
            <a:ext cx="2844483" cy="158817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2482" b="2886"/>
          <a:stretch/>
        </p:blipFill>
        <p:spPr bwMode="auto">
          <a:xfrm>
            <a:off x="6886788" y="3468402"/>
            <a:ext cx="2120275" cy="1405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2" descr="C:\Users\David\Desktop\MASTER LEZIONI\CAS_2016\2015-07-24_XFEL_XTL_DN-MKX-3496_big.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041411" y="5097221"/>
            <a:ext cx="2999985" cy="1479758"/>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4003789" y="3868640"/>
            <a:ext cx="1649539" cy="2125322"/>
          </a:xfrm>
          <a:prstGeom prst="rect">
            <a:avLst/>
          </a:prstGeom>
          <a:noFill/>
          <a:ln w="12700" cap="flat" cmpd="sng">
            <a:noFill/>
            <a:prstDash val="solid"/>
            <a:miter lim="800000"/>
            <a:headEnd type="none" w="sm" len="sm"/>
            <a:tailEnd type="none" w="sm" len="sm"/>
          </a:ln>
        </p:spPr>
      </p:pic>
      <p:sp>
        <p:nvSpPr>
          <p:cNvPr id="5" name="CasellaDiTesto 4"/>
          <p:cNvSpPr txBox="1"/>
          <p:nvPr/>
        </p:nvSpPr>
        <p:spPr>
          <a:xfrm>
            <a:off x="186153" y="751714"/>
            <a:ext cx="2111925" cy="369332"/>
          </a:xfrm>
          <a:prstGeom prst="rect">
            <a:avLst/>
          </a:prstGeom>
          <a:noFill/>
        </p:spPr>
        <p:txBody>
          <a:bodyPr wrap="none" rtlCol="0">
            <a:spAutoFit/>
          </a:bodyPr>
          <a:lstStyle/>
          <a:p>
            <a:r>
              <a:rPr lang="en-US" dirty="0" smtClean="0"/>
              <a:t>Medical applications</a:t>
            </a:r>
            <a:endParaRPr lang="en-US" dirty="0"/>
          </a:p>
        </p:txBody>
      </p:sp>
      <p:sp>
        <p:nvSpPr>
          <p:cNvPr id="13" name="CasellaDiTesto 12"/>
          <p:cNvSpPr txBox="1"/>
          <p:nvPr/>
        </p:nvSpPr>
        <p:spPr>
          <a:xfrm>
            <a:off x="467430" y="2926973"/>
            <a:ext cx="2225033" cy="369332"/>
          </a:xfrm>
          <a:prstGeom prst="rect">
            <a:avLst/>
          </a:prstGeom>
          <a:noFill/>
        </p:spPr>
        <p:txBody>
          <a:bodyPr wrap="none" rtlCol="0">
            <a:spAutoFit/>
          </a:bodyPr>
          <a:lstStyle/>
          <a:p>
            <a:r>
              <a:rPr lang="en-US" dirty="0" smtClean="0"/>
              <a:t>Security: Cargo scans</a:t>
            </a:r>
            <a:endParaRPr lang="en-US" dirty="0"/>
          </a:p>
        </p:txBody>
      </p:sp>
      <p:sp>
        <p:nvSpPr>
          <p:cNvPr id="14" name="CasellaDiTesto 13"/>
          <p:cNvSpPr txBox="1"/>
          <p:nvPr/>
        </p:nvSpPr>
        <p:spPr>
          <a:xfrm>
            <a:off x="1691600" y="5837100"/>
            <a:ext cx="3596626" cy="646331"/>
          </a:xfrm>
          <a:prstGeom prst="rect">
            <a:avLst/>
          </a:prstGeom>
          <a:noFill/>
        </p:spPr>
        <p:txBody>
          <a:bodyPr wrap="none" rtlCol="0">
            <a:spAutoFit/>
          </a:bodyPr>
          <a:lstStyle/>
          <a:p>
            <a:r>
              <a:rPr lang="en-US" dirty="0" smtClean="0"/>
              <a:t>Industrial applications:</a:t>
            </a:r>
          </a:p>
          <a:p>
            <a:r>
              <a:rPr lang="en-US" dirty="0" smtClean="0"/>
              <a:t>Ion implantation for semiconductors</a:t>
            </a:r>
            <a:endParaRPr lang="en-US" dirty="0"/>
          </a:p>
        </p:txBody>
      </p:sp>
      <p:sp>
        <p:nvSpPr>
          <p:cNvPr id="15" name="CasellaDiTesto 14"/>
          <p:cNvSpPr txBox="1"/>
          <p:nvPr/>
        </p:nvSpPr>
        <p:spPr>
          <a:xfrm>
            <a:off x="3428887" y="3145237"/>
            <a:ext cx="2799344" cy="646331"/>
          </a:xfrm>
          <a:prstGeom prst="rect">
            <a:avLst/>
          </a:prstGeom>
          <a:noFill/>
        </p:spPr>
        <p:txBody>
          <a:bodyPr wrap="square" rtlCol="0">
            <a:spAutoFit/>
          </a:bodyPr>
          <a:lstStyle/>
          <a:p>
            <a:r>
              <a:rPr lang="en-US" dirty="0" smtClean="0"/>
              <a:t>Injectors for colliders and synchrotron light sources </a:t>
            </a:r>
            <a:endParaRPr lang="en-US" dirty="0"/>
          </a:p>
        </p:txBody>
      </p:sp>
      <p:sp>
        <p:nvSpPr>
          <p:cNvPr id="16" name="CasellaDiTesto 15"/>
          <p:cNvSpPr txBox="1"/>
          <p:nvPr/>
        </p:nvSpPr>
        <p:spPr>
          <a:xfrm>
            <a:off x="2938339" y="790235"/>
            <a:ext cx="2799344" cy="369332"/>
          </a:xfrm>
          <a:prstGeom prst="rect">
            <a:avLst/>
          </a:prstGeom>
          <a:noFill/>
        </p:spPr>
        <p:txBody>
          <a:bodyPr wrap="square" rtlCol="0">
            <a:spAutoFit/>
          </a:bodyPr>
          <a:lstStyle/>
          <a:p>
            <a:r>
              <a:rPr lang="en-US" dirty="0" smtClean="0"/>
              <a:t>Neutron spallation sources</a:t>
            </a:r>
            <a:endParaRPr lang="en-US" dirty="0"/>
          </a:p>
        </p:txBody>
      </p:sp>
      <p:sp>
        <p:nvSpPr>
          <p:cNvPr id="17" name="CasellaDiTesto 16"/>
          <p:cNvSpPr txBox="1"/>
          <p:nvPr/>
        </p:nvSpPr>
        <p:spPr>
          <a:xfrm>
            <a:off x="7715297" y="3098701"/>
            <a:ext cx="687189" cy="369332"/>
          </a:xfrm>
          <a:prstGeom prst="rect">
            <a:avLst/>
          </a:prstGeom>
          <a:noFill/>
        </p:spPr>
        <p:txBody>
          <a:bodyPr wrap="square" rtlCol="0">
            <a:spAutoFit/>
          </a:bodyPr>
          <a:lstStyle/>
          <a:p>
            <a:r>
              <a:rPr lang="en-US" dirty="0" smtClean="0"/>
              <a:t>FEL</a:t>
            </a:r>
            <a:endParaRPr lang="en-US" dirty="0"/>
          </a:p>
        </p:txBody>
      </p:sp>
      <p:sp>
        <p:nvSpPr>
          <p:cNvPr id="6" name="CasellaDiTesto 5"/>
          <p:cNvSpPr txBox="1"/>
          <p:nvPr/>
        </p:nvSpPr>
        <p:spPr>
          <a:xfrm>
            <a:off x="1250004" y="16802"/>
            <a:ext cx="6948000" cy="646331"/>
          </a:xfrm>
          <a:prstGeom prst="rect">
            <a:avLst/>
          </a:prstGeom>
          <a:solidFill>
            <a:srgbClr val="FFC000"/>
          </a:solidFill>
        </p:spPr>
        <p:txBody>
          <a:bodyPr wrap="square" rtlCol="0">
            <a:spAutoFit/>
          </a:bodyPr>
          <a:lstStyle/>
          <a:p>
            <a:r>
              <a:rPr lang="en-US" sz="3600" b="1" dirty="0" smtClean="0"/>
              <a:t>THANK YOU FOR YOUR ATTENTION</a:t>
            </a:r>
            <a:endParaRPr lang="en-US" sz="3600" b="1" dirty="0"/>
          </a:p>
        </p:txBody>
      </p:sp>
    </p:spTree>
    <p:extLst>
      <p:ext uri="{BB962C8B-B14F-4D97-AF65-F5344CB8AC3E}">
        <p14:creationId xmlns:p14="http://schemas.microsoft.com/office/powerpoint/2010/main" val="2074147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98658"/>
                                        </p:tgtEl>
                                        <p:attrNameLst>
                                          <p:attrName>style.visibility</p:attrName>
                                        </p:attrNameLst>
                                      </p:cBhvr>
                                      <p:to>
                                        <p:strVal val="visible"/>
                                      </p:to>
                                    </p:set>
                                    <p:animEffect transition="in" filter="fade">
                                      <p:cBhvr>
                                        <p:cTn id="19" dur="500"/>
                                        <p:tgtEl>
                                          <p:spTgt spid="19865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98659"/>
                                        </p:tgtEl>
                                        <p:attrNameLst>
                                          <p:attrName>style.visibility</p:attrName>
                                        </p:attrNameLst>
                                      </p:cBhvr>
                                      <p:to>
                                        <p:strVal val="visible"/>
                                      </p:to>
                                    </p:set>
                                    <p:animEffect transition="in" filter="fade">
                                      <p:cBhvr>
                                        <p:cTn id="23" dur="500"/>
                                        <p:tgtEl>
                                          <p:spTgt spid="198659"/>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500"/>
                                        <p:tgtEl>
                                          <p:spTgt spid="13"/>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fade">
                                      <p:cBhvr>
                                        <p:cTn id="43" dur="500"/>
                                        <p:tgtEl>
                                          <p:spTgt spid="14"/>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fade">
                                      <p:cBhvr>
                                        <p:cTn id="47" dur="500"/>
                                        <p:tgtEl>
                                          <p:spTgt spid="1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fade">
                                      <p:cBhvr>
                                        <p:cTn id="5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3" grpId="0"/>
      <p:bldP spid="14" grpId="0"/>
      <p:bldP spid="15" grpId="0"/>
      <p:bldP spid="16" grpId="0"/>
      <p:bldP spid="1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555255" y="-27480"/>
            <a:ext cx="4105035" cy="584775"/>
          </a:xfrm>
          <a:prstGeom prst="rect">
            <a:avLst/>
          </a:prstGeom>
          <a:noFill/>
        </p:spPr>
        <p:txBody>
          <a:bodyPr wrap="none" rtlCol="0">
            <a:spAutoFit/>
          </a:bodyPr>
          <a:lstStyle/>
          <a:p>
            <a:r>
              <a:rPr lang="en-US" sz="3200" b="1" dirty="0" smtClean="0"/>
              <a:t>ACKNOWLEDGEMENTS</a:t>
            </a:r>
            <a:endParaRPr lang="en-US" sz="3200" b="1" dirty="0"/>
          </a:p>
        </p:txBody>
      </p:sp>
      <p:sp>
        <p:nvSpPr>
          <p:cNvPr id="3" name="CasellaDiTesto 2"/>
          <p:cNvSpPr txBox="1"/>
          <p:nvPr/>
        </p:nvSpPr>
        <p:spPr>
          <a:xfrm>
            <a:off x="49306" y="615961"/>
            <a:ext cx="9045388" cy="1077218"/>
          </a:xfrm>
          <a:prstGeom prst="rect">
            <a:avLst/>
          </a:prstGeom>
          <a:noFill/>
        </p:spPr>
        <p:txBody>
          <a:bodyPr wrap="square" rtlCol="0">
            <a:spAutoFit/>
          </a:bodyPr>
          <a:lstStyle/>
          <a:p>
            <a:pPr algn="just"/>
            <a:r>
              <a:rPr lang="en-US" sz="1600" dirty="0" smtClean="0"/>
              <a:t>Several pictures, schemes, images and plots have been taken from papers and previous presentations of the following authors that I would like to thank. </a:t>
            </a:r>
          </a:p>
          <a:p>
            <a:pPr algn="just"/>
            <a:endParaRPr lang="en-US" sz="1600" dirty="0"/>
          </a:p>
          <a:p>
            <a:pPr algn="just"/>
            <a:r>
              <a:rPr lang="en-US" sz="1600" dirty="0" smtClean="0"/>
              <a:t>I would like to </a:t>
            </a:r>
            <a:r>
              <a:rPr lang="en-US" sz="1600" b="1" dirty="0" smtClean="0"/>
              <a:t>acknowledge in particular the following authors</a:t>
            </a:r>
            <a:r>
              <a:rPr lang="en-US" sz="1600" dirty="0" smtClean="0"/>
              <a:t>:</a:t>
            </a:r>
            <a:endParaRPr lang="en-US" sz="1600" dirty="0"/>
          </a:p>
        </p:txBody>
      </p:sp>
      <p:sp>
        <p:nvSpPr>
          <p:cNvPr id="4" name="Rettangolo 3"/>
          <p:cNvSpPr/>
          <p:nvPr/>
        </p:nvSpPr>
        <p:spPr>
          <a:xfrm>
            <a:off x="-49306" y="3356990"/>
            <a:ext cx="9144000" cy="1384995"/>
          </a:xfrm>
          <a:prstGeom prst="rect">
            <a:avLst/>
          </a:prstGeom>
        </p:spPr>
        <p:txBody>
          <a:bodyPr wrap="square">
            <a:spAutoFit/>
          </a:bodyPr>
          <a:lstStyle/>
          <a:p>
            <a:pPr algn="just"/>
            <a:r>
              <a:rPr lang="en-US" sz="1400" i="1" dirty="0" smtClean="0"/>
              <a:t>Hans </a:t>
            </a:r>
            <a:r>
              <a:rPr lang="en-US" sz="1400" i="1" dirty="0"/>
              <a:t>Weise, </a:t>
            </a:r>
            <a:r>
              <a:rPr lang="en-US" sz="1400" i="1" dirty="0" smtClean="0"/>
              <a:t>Sergey </a:t>
            </a:r>
            <a:r>
              <a:rPr lang="en-US" sz="1400" i="1" dirty="0" err="1"/>
              <a:t>Belomestnykh</a:t>
            </a:r>
            <a:r>
              <a:rPr lang="en-US" sz="1400" i="1" dirty="0"/>
              <a:t>, </a:t>
            </a:r>
            <a:r>
              <a:rPr lang="en-US" sz="1400" i="1" dirty="0" err="1" smtClean="0"/>
              <a:t>Dinh</a:t>
            </a:r>
            <a:r>
              <a:rPr lang="en-US" sz="1400" i="1" dirty="0" smtClean="0"/>
              <a:t> </a:t>
            </a:r>
            <a:r>
              <a:rPr lang="en-US" sz="1400" i="1" dirty="0"/>
              <a:t>Nguyen, John </a:t>
            </a:r>
            <a:r>
              <a:rPr lang="en-US" sz="1400" i="1" dirty="0" err="1" smtClean="0"/>
              <a:t>Lewellen</a:t>
            </a:r>
            <a:r>
              <a:rPr lang="en-US" sz="1400" i="1" dirty="0" smtClean="0"/>
              <a:t>, Leanne Duffy, </a:t>
            </a:r>
            <a:r>
              <a:rPr lang="en-US" sz="1400" i="1" dirty="0" err="1" smtClean="0"/>
              <a:t>Gianluigi</a:t>
            </a:r>
            <a:r>
              <a:rPr lang="en-US" sz="1400" i="1" dirty="0" smtClean="0"/>
              <a:t> </a:t>
            </a:r>
            <a:r>
              <a:rPr lang="en-US" sz="1400" i="1" dirty="0" err="1"/>
              <a:t>Ciovati</a:t>
            </a:r>
            <a:r>
              <a:rPr lang="en-US" sz="1400" i="1" dirty="0"/>
              <a:t>, </a:t>
            </a:r>
            <a:r>
              <a:rPr lang="en-US" sz="1400" i="1" dirty="0" smtClean="0"/>
              <a:t>Jean </a:t>
            </a:r>
            <a:r>
              <a:rPr lang="en-US" sz="1400" i="1" dirty="0" err="1"/>
              <a:t>Delayen</a:t>
            </a:r>
            <a:r>
              <a:rPr lang="en-US" sz="1400" i="1" dirty="0"/>
              <a:t>, </a:t>
            </a:r>
            <a:r>
              <a:rPr lang="en-US" sz="1400" i="1" dirty="0" smtClean="0"/>
              <a:t>S</a:t>
            </a:r>
            <a:r>
              <a:rPr lang="en-US" sz="1400" i="1" dirty="0"/>
              <a:t>. Di </a:t>
            </a:r>
            <a:r>
              <a:rPr lang="en-US" sz="1400" i="1" dirty="0" err="1"/>
              <a:t>Mitri</a:t>
            </a:r>
            <a:r>
              <a:rPr lang="en-US" sz="1400" i="1" dirty="0"/>
              <a:t>, </a:t>
            </a:r>
            <a:r>
              <a:rPr lang="en-US" sz="1400" i="1" dirty="0" smtClean="0"/>
              <a:t>R</a:t>
            </a:r>
            <a:r>
              <a:rPr lang="en-US" sz="1400" i="1" dirty="0"/>
              <a:t>. Carter, </a:t>
            </a:r>
            <a:r>
              <a:rPr lang="en-US" sz="1400" i="1" dirty="0" smtClean="0"/>
              <a:t>G</a:t>
            </a:r>
            <a:r>
              <a:rPr lang="en-US" sz="1400" i="1" dirty="0"/>
              <a:t>. </a:t>
            </a:r>
            <a:r>
              <a:rPr lang="en-US" sz="1400" i="1" dirty="0" err="1"/>
              <a:t>Bisoffi</a:t>
            </a:r>
            <a:r>
              <a:rPr lang="en-US" sz="1400" i="1" dirty="0"/>
              <a:t>, </a:t>
            </a:r>
            <a:r>
              <a:rPr lang="en-US" sz="1400" i="1" dirty="0" smtClean="0"/>
              <a:t>B</a:t>
            </a:r>
            <a:r>
              <a:rPr lang="en-US" sz="1400" i="1" dirty="0"/>
              <a:t>. </a:t>
            </a:r>
            <a:r>
              <a:rPr lang="en-US" sz="1400" i="1" dirty="0" err="1" smtClean="0"/>
              <a:t>Aune</a:t>
            </a:r>
            <a:r>
              <a:rPr lang="en-US" sz="1400" i="1" dirty="0" smtClean="0"/>
              <a:t>, J</a:t>
            </a:r>
            <a:r>
              <a:rPr lang="en-US" sz="1400" i="1" dirty="0"/>
              <a:t>. </a:t>
            </a:r>
            <a:r>
              <a:rPr lang="en-US" sz="1400" i="1" dirty="0" err="1"/>
              <a:t>Sekutowicz</a:t>
            </a:r>
            <a:r>
              <a:rPr lang="en-US" sz="1400" i="1" dirty="0"/>
              <a:t>, </a:t>
            </a:r>
            <a:r>
              <a:rPr lang="en-US" sz="1400" i="1" dirty="0" smtClean="0"/>
              <a:t>H</a:t>
            </a:r>
            <a:r>
              <a:rPr lang="en-US" sz="1400" i="1" dirty="0"/>
              <a:t>. </a:t>
            </a:r>
            <a:r>
              <a:rPr lang="en-US" sz="1400" i="1" dirty="0" err="1"/>
              <a:t>Safa</a:t>
            </a:r>
            <a:r>
              <a:rPr lang="en-US" sz="1400" i="1" dirty="0"/>
              <a:t>, </a:t>
            </a:r>
            <a:r>
              <a:rPr lang="en-US" sz="1400" i="1" dirty="0" smtClean="0"/>
              <a:t>D</a:t>
            </a:r>
            <a:r>
              <a:rPr lang="en-US" sz="1400" i="1" dirty="0"/>
              <a:t>. </a:t>
            </a:r>
            <a:r>
              <a:rPr lang="en-US" sz="1400" i="1" dirty="0" err="1" smtClean="0"/>
              <a:t>Proch</a:t>
            </a:r>
            <a:r>
              <a:rPr lang="en-US" sz="1400" i="1" dirty="0"/>
              <a:t>, H. </a:t>
            </a:r>
            <a:r>
              <a:rPr lang="en-US" sz="1400" i="1" dirty="0" err="1"/>
              <a:t>Padamsee</a:t>
            </a:r>
            <a:r>
              <a:rPr lang="en-US" sz="1400" i="1" dirty="0"/>
              <a:t>, </a:t>
            </a:r>
            <a:r>
              <a:rPr lang="en-US" sz="1400" i="1" dirty="0" smtClean="0"/>
              <a:t>R</a:t>
            </a:r>
            <a:r>
              <a:rPr lang="en-US" sz="1400" i="1" dirty="0"/>
              <a:t>. </a:t>
            </a:r>
            <a:r>
              <a:rPr lang="en-US" sz="1400" i="1" dirty="0" err="1" smtClean="0"/>
              <a:t>Parodi</a:t>
            </a:r>
            <a:r>
              <a:rPr lang="en-US" sz="1400" i="1" dirty="0" smtClean="0"/>
              <a:t>, Paolo </a:t>
            </a:r>
            <a:r>
              <a:rPr lang="en-US" sz="1400" i="1" dirty="0" err="1"/>
              <a:t>Michelato</a:t>
            </a:r>
            <a:r>
              <a:rPr lang="en-US" sz="1400" i="1" dirty="0"/>
              <a:t>, </a:t>
            </a:r>
            <a:r>
              <a:rPr lang="en-US" sz="1400" i="1" dirty="0" smtClean="0"/>
              <a:t>Terry </a:t>
            </a:r>
            <a:r>
              <a:rPr lang="en-US" sz="1400" i="1" dirty="0"/>
              <a:t>Garvey, </a:t>
            </a:r>
            <a:r>
              <a:rPr lang="en-US" sz="1400" i="1" dirty="0" err="1" smtClean="0"/>
              <a:t>Yujong</a:t>
            </a:r>
            <a:r>
              <a:rPr lang="en-US" sz="1400" i="1" dirty="0" smtClean="0"/>
              <a:t> Kim, </a:t>
            </a:r>
            <a:r>
              <a:rPr lang="en-US" sz="1400" i="1" dirty="0"/>
              <a:t>S. </a:t>
            </a:r>
            <a:r>
              <a:rPr lang="en-US" sz="1400" i="1" dirty="0" err="1"/>
              <a:t>Saitiniyazi</a:t>
            </a:r>
            <a:r>
              <a:rPr lang="en-US" sz="1400" i="1" dirty="0"/>
              <a:t>, M. </a:t>
            </a:r>
            <a:r>
              <a:rPr lang="en-US" sz="1400" i="1" dirty="0" err="1"/>
              <a:t>Mayierjiang</a:t>
            </a:r>
            <a:r>
              <a:rPr lang="en-US" sz="1400" i="1" dirty="0"/>
              <a:t>, M. </a:t>
            </a:r>
            <a:r>
              <a:rPr lang="en-US" sz="1400" i="1" dirty="0" err="1"/>
              <a:t>Titberidze</a:t>
            </a:r>
            <a:r>
              <a:rPr lang="en-US" sz="1400" i="1" dirty="0"/>
              <a:t>, T. Andrews, </a:t>
            </a:r>
            <a:r>
              <a:rPr lang="en-US" sz="1400" i="1" dirty="0" smtClean="0"/>
              <a:t> </a:t>
            </a:r>
            <a:r>
              <a:rPr lang="en-US" sz="1400" i="1" dirty="0"/>
              <a:t>C. </a:t>
            </a:r>
            <a:r>
              <a:rPr lang="en-US" sz="1400" i="1" dirty="0" err="1"/>
              <a:t>Eckman</a:t>
            </a:r>
            <a:r>
              <a:rPr lang="en-US" sz="1400" i="1" dirty="0"/>
              <a:t>, </a:t>
            </a:r>
            <a:r>
              <a:rPr lang="en-US" sz="1400" i="1" dirty="0" smtClean="0"/>
              <a:t>Roger </a:t>
            </a:r>
            <a:r>
              <a:rPr lang="en-US" sz="1400" i="1" dirty="0"/>
              <a:t>M. Jones, </a:t>
            </a:r>
            <a:r>
              <a:rPr lang="en-US" sz="1400" i="1" dirty="0" smtClean="0"/>
              <a:t>T</a:t>
            </a:r>
            <a:r>
              <a:rPr lang="en-US" sz="1400" i="1" dirty="0"/>
              <a:t>. </a:t>
            </a:r>
            <a:r>
              <a:rPr lang="en-US" sz="1400" i="1" dirty="0" smtClean="0"/>
              <a:t>Inagaki, T</a:t>
            </a:r>
            <a:r>
              <a:rPr lang="en-US" sz="1400" i="1" dirty="0"/>
              <a:t>. </a:t>
            </a:r>
            <a:r>
              <a:rPr lang="en-US" sz="1400" i="1" dirty="0" err="1"/>
              <a:t>Shintake</a:t>
            </a:r>
            <a:r>
              <a:rPr lang="en-US" sz="1400" i="1" dirty="0"/>
              <a:t>, </a:t>
            </a:r>
            <a:r>
              <a:rPr lang="en-US" sz="1400" i="1" dirty="0" smtClean="0"/>
              <a:t>F</a:t>
            </a:r>
            <a:r>
              <a:rPr lang="en-US" sz="1400" i="1" dirty="0"/>
              <a:t>. </a:t>
            </a:r>
            <a:r>
              <a:rPr lang="en-US" sz="1400" i="1" dirty="0" err="1"/>
              <a:t>Löhl</a:t>
            </a:r>
            <a:r>
              <a:rPr lang="en-US" sz="1400" i="1" dirty="0"/>
              <a:t>, J. Alex, H. </a:t>
            </a:r>
            <a:r>
              <a:rPr lang="en-US" sz="1400" i="1" dirty="0" err="1"/>
              <a:t>Blumer</a:t>
            </a:r>
            <a:r>
              <a:rPr lang="en-US" sz="1400" i="1" dirty="0"/>
              <a:t>, M. Bopp, H. Braun, A. </a:t>
            </a:r>
            <a:r>
              <a:rPr lang="en-US" sz="1400" i="1" dirty="0" err="1"/>
              <a:t>Citterio</a:t>
            </a:r>
            <a:r>
              <a:rPr lang="en-US" sz="1400" i="1" dirty="0"/>
              <a:t>, U. Ellenberger, H. </a:t>
            </a:r>
            <a:r>
              <a:rPr lang="en-US" sz="1400" i="1" dirty="0" err="1"/>
              <a:t>Fitze</a:t>
            </a:r>
            <a:r>
              <a:rPr lang="en-US" sz="1400" i="1" dirty="0"/>
              <a:t>, H. </a:t>
            </a:r>
            <a:r>
              <a:rPr lang="en-US" sz="1400" i="1" dirty="0" err="1"/>
              <a:t>Joehri</a:t>
            </a:r>
            <a:r>
              <a:rPr lang="en-US" sz="1400" i="1" dirty="0"/>
              <a:t>, T. </a:t>
            </a:r>
            <a:r>
              <a:rPr lang="en-US" sz="1400" i="1" dirty="0" err="1"/>
              <a:t>Kleeb</a:t>
            </a:r>
            <a:r>
              <a:rPr lang="en-US" sz="1400" i="1" dirty="0"/>
              <a:t>, L. Paly, </a:t>
            </a:r>
            <a:r>
              <a:rPr lang="en-US" sz="1400" i="1" dirty="0" smtClean="0"/>
              <a:t>J.Y</a:t>
            </a:r>
            <a:r>
              <a:rPr lang="en-US" sz="1400" i="1" dirty="0"/>
              <a:t>. </a:t>
            </a:r>
            <a:r>
              <a:rPr lang="en-US" sz="1400" i="1" dirty="0" err="1" smtClean="0"/>
              <a:t>Raguin</a:t>
            </a:r>
            <a:r>
              <a:rPr lang="en-US" sz="1400" i="1" dirty="0" smtClean="0"/>
              <a:t>, L</a:t>
            </a:r>
            <a:r>
              <a:rPr lang="en-US" sz="1400" i="1" dirty="0"/>
              <a:t>. Schulz, R. </a:t>
            </a:r>
            <a:r>
              <a:rPr lang="en-US" sz="1400" i="1" dirty="0" err="1"/>
              <a:t>Zennaro</a:t>
            </a:r>
            <a:r>
              <a:rPr lang="en-US" sz="1400" i="1" dirty="0"/>
              <a:t>, C. </a:t>
            </a:r>
            <a:r>
              <a:rPr lang="en-US" sz="1400" i="1" dirty="0" err="1" smtClean="0"/>
              <a:t>Zumbach</a:t>
            </a:r>
            <a:r>
              <a:rPr lang="en-US" sz="1400" i="1" dirty="0" smtClean="0"/>
              <a:t>.</a:t>
            </a:r>
            <a:r>
              <a:rPr lang="en-US" sz="1400" i="1" dirty="0"/>
              <a:t> </a:t>
            </a:r>
            <a:r>
              <a:rPr lang="en-US" sz="1400" i="1" dirty="0" err="1"/>
              <a:t>Detlef</a:t>
            </a:r>
            <a:r>
              <a:rPr lang="en-US" sz="1400" i="1" dirty="0"/>
              <a:t> </a:t>
            </a:r>
            <a:r>
              <a:rPr lang="en-US" sz="1400" i="1" dirty="0" err="1" smtClean="0"/>
              <a:t>Reschke</a:t>
            </a:r>
            <a:r>
              <a:rPr lang="en-US" sz="1400" i="1" dirty="0" smtClean="0"/>
              <a:t>, </a:t>
            </a:r>
            <a:r>
              <a:rPr lang="en-US" sz="1400" i="1" dirty="0"/>
              <a:t>David </a:t>
            </a:r>
            <a:r>
              <a:rPr lang="en-US" sz="1400" i="1" dirty="0" smtClean="0"/>
              <a:t>Dowell, </a:t>
            </a:r>
            <a:r>
              <a:rPr lang="en-US" sz="1400" i="1" dirty="0"/>
              <a:t>K. </a:t>
            </a:r>
            <a:r>
              <a:rPr lang="en-US" sz="1400" i="1" dirty="0" err="1"/>
              <a:t>Smolenski</a:t>
            </a:r>
            <a:r>
              <a:rPr lang="en-US" sz="1400" i="1" dirty="0"/>
              <a:t>, I. </a:t>
            </a:r>
            <a:r>
              <a:rPr lang="en-US" sz="1400" i="1" dirty="0" err="1"/>
              <a:t>Bazarov</a:t>
            </a:r>
            <a:r>
              <a:rPr lang="en-US" sz="1400" i="1" dirty="0"/>
              <a:t>, B. Dunham, H. Li, Y. Li, X. Liu, D. </a:t>
            </a:r>
            <a:r>
              <a:rPr lang="en-US" sz="1400" i="1" dirty="0" err="1" smtClean="0"/>
              <a:t>Ouzounov</a:t>
            </a:r>
            <a:r>
              <a:rPr lang="en-US" sz="1400" i="1" dirty="0" smtClean="0"/>
              <a:t>, C</a:t>
            </a:r>
            <a:r>
              <a:rPr lang="en-US" sz="1400" i="1" dirty="0"/>
              <a:t>. Sinclair</a:t>
            </a:r>
          </a:p>
        </p:txBody>
      </p:sp>
      <p:sp>
        <p:nvSpPr>
          <p:cNvPr id="5" name="CasellaDiTesto 4"/>
          <p:cNvSpPr txBox="1"/>
          <p:nvPr/>
        </p:nvSpPr>
        <p:spPr>
          <a:xfrm>
            <a:off x="0" y="1759108"/>
            <a:ext cx="5614679" cy="369332"/>
          </a:xfrm>
          <a:prstGeom prst="rect">
            <a:avLst/>
          </a:prstGeom>
          <a:noFill/>
        </p:spPr>
        <p:txBody>
          <a:bodyPr wrap="none" rtlCol="0">
            <a:spAutoFit/>
          </a:bodyPr>
          <a:lstStyle/>
          <a:p>
            <a:r>
              <a:rPr lang="en-US" dirty="0"/>
              <a:t>A. </a:t>
            </a:r>
            <a:r>
              <a:rPr lang="en-US" dirty="0" smtClean="0"/>
              <a:t>Gallo</a:t>
            </a:r>
            <a:r>
              <a:rPr lang="en-US" dirty="0"/>
              <a:t>, E. Jensen, A</a:t>
            </a:r>
            <a:r>
              <a:rPr lang="en-US" dirty="0" smtClean="0"/>
              <a:t>. Lombardi, F</a:t>
            </a:r>
            <a:r>
              <a:rPr lang="en-US" dirty="0"/>
              <a:t>. </a:t>
            </a:r>
            <a:r>
              <a:rPr lang="en-US" dirty="0" err="1" smtClean="0"/>
              <a:t>Tecker</a:t>
            </a:r>
            <a:r>
              <a:rPr lang="en-US" dirty="0" smtClean="0"/>
              <a:t> and</a:t>
            </a:r>
            <a:r>
              <a:rPr lang="en-US" dirty="0"/>
              <a:t> M. </a:t>
            </a:r>
            <a:r>
              <a:rPr lang="en-US" dirty="0" err="1" smtClean="0"/>
              <a:t>Vretenar</a:t>
            </a:r>
            <a:endParaRPr lang="en-US" dirty="0"/>
          </a:p>
        </p:txBody>
      </p:sp>
      <p:sp>
        <p:nvSpPr>
          <p:cNvPr id="6" name="Rettangolo 5"/>
          <p:cNvSpPr/>
          <p:nvPr/>
        </p:nvSpPr>
        <p:spPr>
          <a:xfrm>
            <a:off x="-1110" y="2714421"/>
            <a:ext cx="6858000" cy="307777"/>
          </a:xfrm>
          <a:prstGeom prst="rect">
            <a:avLst/>
          </a:prstGeom>
        </p:spPr>
        <p:txBody>
          <a:bodyPr wrap="square">
            <a:spAutoFit/>
          </a:bodyPr>
          <a:lstStyle/>
          <a:p>
            <a:pPr algn="just"/>
            <a:r>
              <a:rPr lang="en-US" sz="1400" dirty="0"/>
              <a:t>I would like </a:t>
            </a:r>
            <a:r>
              <a:rPr lang="en-US" sz="1400" dirty="0" smtClean="0"/>
              <a:t>also to </a:t>
            </a:r>
            <a:r>
              <a:rPr lang="en-US" sz="1400" b="1" dirty="0"/>
              <a:t>acknowledge </a:t>
            </a:r>
            <a:r>
              <a:rPr lang="en-US" sz="1400" b="1" dirty="0" smtClean="0"/>
              <a:t>the </a:t>
            </a:r>
            <a:r>
              <a:rPr lang="en-US" sz="1400" b="1" dirty="0"/>
              <a:t>following authors</a:t>
            </a:r>
            <a:r>
              <a:rPr lang="en-US" sz="1400" dirty="0"/>
              <a:t>:</a:t>
            </a:r>
          </a:p>
        </p:txBody>
      </p:sp>
    </p:spTree>
    <p:extLst>
      <p:ext uri="{BB962C8B-B14F-4D97-AF65-F5344CB8AC3E}">
        <p14:creationId xmlns:p14="http://schemas.microsoft.com/office/powerpoint/2010/main" val="19023523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5"/>
          <p:cNvSpPr txBox="1">
            <a:spLocks noChangeArrowheads="1"/>
          </p:cNvSpPr>
          <p:nvPr/>
        </p:nvSpPr>
        <p:spPr bwMode="auto">
          <a:xfrm>
            <a:off x="3563860" y="-1"/>
            <a:ext cx="2315827" cy="584775"/>
          </a:xfrm>
          <a:prstGeom prst="rect">
            <a:avLst/>
          </a:prstGeom>
          <a:noFill/>
          <a:ln w="9525">
            <a:noFill/>
            <a:miter lim="800000"/>
            <a:headEnd/>
            <a:tailEnd/>
          </a:ln>
          <a:effectLst/>
        </p:spPr>
        <p:txBody>
          <a:bodyPr wrap="none">
            <a:spAutoFit/>
          </a:bodyPr>
          <a:lstStyle/>
          <a:p>
            <a:r>
              <a:rPr lang="en-US" sz="3200" b="1" dirty="0" smtClean="0"/>
              <a:t>REFERENCES</a:t>
            </a:r>
            <a:endParaRPr lang="en-US" sz="3200" b="1" dirty="0"/>
          </a:p>
        </p:txBody>
      </p:sp>
      <p:sp>
        <p:nvSpPr>
          <p:cNvPr id="3" name="Rettangolo 2"/>
          <p:cNvSpPr/>
          <p:nvPr/>
        </p:nvSpPr>
        <p:spPr>
          <a:xfrm>
            <a:off x="36000" y="637234"/>
            <a:ext cx="9144000" cy="6093976"/>
          </a:xfrm>
          <a:prstGeom prst="rect">
            <a:avLst/>
          </a:prstGeom>
        </p:spPr>
        <p:txBody>
          <a:bodyPr wrap="square">
            <a:spAutoFit/>
          </a:bodyPr>
          <a:lstStyle/>
          <a:p>
            <a:pPr marL="342900" indent="-342900" algn="just">
              <a:buAutoNum type="arabicPeriod"/>
            </a:pPr>
            <a:r>
              <a:rPr lang="en-US" sz="1300" b="1" i="1" dirty="0" smtClean="0"/>
              <a:t>Reference </a:t>
            </a:r>
            <a:r>
              <a:rPr lang="en-US" sz="1300" b="1" i="1" dirty="0"/>
              <a:t>Books</a:t>
            </a:r>
            <a:r>
              <a:rPr lang="en-US" sz="1300" b="1" i="1" dirty="0" smtClean="0"/>
              <a:t>:</a:t>
            </a:r>
          </a:p>
          <a:p>
            <a:pPr marL="342900" indent="-342900" algn="just">
              <a:buAutoNum type="arabicPeriod"/>
            </a:pPr>
            <a:endParaRPr lang="en-US" sz="1300" b="1" i="1" dirty="0"/>
          </a:p>
          <a:p>
            <a:pPr algn="just"/>
            <a:r>
              <a:rPr lang="en-US" sz="1300" dirty="0"/>
              <a:t>T. </a:t>
            </a:r>
            <a:r>
              <a:rPr lang="en-US" sz="1300" dirty="0" err="1"/>
              <a:t>Wangler</a:t>
            </a:r>
            <a:r>
              <a:rPr lang="en-US" sz="1300" dirty="0"/>
              <a:t>, Principles of RF Linear Accelerators (Wiley, New York, 1998).</a:t>
            </a:r>
          </a:p>
          <a:p>
            <a:pPr algn="just"/>
            <a:r>
              <a:rPr lang="en-US" sz="1300" dirty="0"/>
              <a:t>P. </a:t>
            </a:r>
            <a:r>
              <a:rPr lang="en-US" sz="1300" dirty="0" err="1"/>
              <a:t>Lapostolle</a:t>
            </a:r>
            <a:r>
              <a:rPr lang="en-US" sz="1300" dirty="0"/>
              <a:t>, A. </a:t>
            </a:r>
            <a:r>
              <a:rPr lang="en-US" sz="1300" dirty="0" err="1"/>
              <a:t>Septier</a:t>
            </a:r>
            <a:r>
              <a:rPr lang="en-US" sz="1300" dirty="0"/>
              <a:t> (editors), Linear Accelerators (Amsterdam, North Holland, 1970).</a:t>
            </a:r>
          </a:p>
          <a:p>
            <a:pPr algn="just"/>
            <a:endParaRPr lang="en-US" sz="1300" dirty="0"/>
          </a:p>
          <a:p>
            <a:pPr marL="342900" indent="-342900" algn="just">
              <a:buAutoNum type="arabicPeriod" startAt="2"/>
            </a:pPr>
            <a:r>
              <a:rPr lang="en-US" sz="1300" b="1" i="1" dirty="0" smtClean="0"/>
              <a:t>General Introduction </a:t>
            </a:r>
            <a:r>
              <a:rPr lang="en-US" sz="1300" b="1" i="1" dirty="0"/>
              <a:t>to linear </a:t>
            </a:r>
            <a:r>
              <a:rPr lang="en-US" sz="1300" b="1" i="1" dirty="0" smtClean="0"/>
              <a:t>accelerators</a:t>
            </a:r>
          </a:p>
          <a:p>
            <a:pPr algn="just"/>
            <a:endParaRPr lang="en-US" sz="1300" b="1" i="1" dirty="0"/>
          </a:p>
          <a:p>
            <a:pPr algn="just"/>
            <a:r>
              <a:rPr lang="en-US" sz="1300" dirty="0" smtClean="0"/>
              <a:t>M</a:t>
            </a:r>
            <a:r>
              <a:rPr lang="en-US" sz="1300" dirty="0"/>
              <a:t>. Puglisi, The Linear Accelerator, in E. </a:t>
            </a:r>
            <a:r>
              <a:rPr lang="en-US" sz="1300" dirty="0" err="1"/>
              <a:t>Persico</a:t>
            </a:r>
            <a:r>
              <a:rPr lang="en-US" sz="1300" dirty="0"/>
              <a:t>, E. Ferrari, S.E. </a:t>
            </a:r>
            <a:r>
              <a:rPr lang="en-US" sz="1300" dirty="0" err="1"/>
              <a:t>Segré</a:t>
            </a:r>
            <a:r>
              <a:rPr lang="en-US" sz="1300" dirty="0"/>
              <a:t>, Principles of </a:t>
            </a:r>
            <a:r>
              <a:rPr lang="en-US" sz="1300" dirty="0" smtClean="0"/>
              <a:t>Particle Accelerators </a:t>
            </a:r>
            <a:r>
              <a:rPr lang="en-US" sz="1300" dirty="0"/>
              <a:t>(W.A. Benjamin, New York, 1968).</a:t>
            </a:r>
          </a:p>
          <a:p>
            <a:pPr algn="just"/>
            <a:r>
              <a:rPr lang="en-US" sz="1300" dirty="0"/>
              <a:t>P. </a:t>
            </a:r>
            <a:r>
              <a:rPr lang="en-US" sz="1300" dirty="0" err="1"/>
              <a:t>Lapostolle</a:t>
            </a:r>
            <a:r>
              <a:rPr lang="en-US" sz="1300" dirty="0"/>
              <a:t>, Proton Linear Accelerators: A theoretical and Historical Introduction, LA-11601-MS, 1989.</a:t>
            </a:r>
          </a:p>
          <a:p>
            <a:pPr algn="just"/>
            <a:r>
              <a:rPr lang="en-US" sz="1300" dirty="0"/>
              <a:t>P. </a:t>
            </a:r>
            <a:r>
              <a:rPr lang="en-US" sz="1300" dirty="0" err="1"/>
              <a:t>Lapostolle</a:t>
            </a:r>
            <a:r>
              <a:rPr lang="en-US" sz="1300" dirty="0"/>
              <a:t>, M. Weiss, Formulae and Procedures useful for the Design of Linear Accelerators, CERNPS-</a:t>
            </a:r>
          </a:p>
          <a:p>
            <a:pPr algn="just"/>
            <a:r>
              <a:rPr lang="en-US" sz="1300" dirty="0"/>
              <a:t>2000-001 (DR), 2000.</a:t>
            </a:r>
          </a:p>
          <a:p>
            <a:pPr algn="just"/>
            <a:r>
              <a:rPr lang="en-US" sz="1300" dirty="0"/>
              <a:t>P. </a:t>
            </a:r>
            <a:r>
              <a:rPr lang="en-US" sz="1300" dirty="0" err="1"/>
              <a:t>Lapostolle</a:t>
            </a:r>
            <a:r>
              <a:rPr lang="en-US" sz="1300" dirty="0"/>
              <a:t>, R. Jameson, Linear Accelerators, in </a:t>
            </a:r>
            <a:r>
              <a:rPr lang="en-US" sz="1300" dirty="0" err="1"/>
              <a:t>Encyclopaedia</a:t>
            </a:r>
            <a:r>
              <a:rPr lang="en-US" sz="1300" dirty="0"/>
              <a:t> of Applied Physics (VCH Publishers,</a:t>
            </a:r>
          </a:p>
          <a:p>
            <a:pPr algn="just"/>
            <a:r>
              <a:rPr lang="en-US" sz="1300" dirty="0"/>
              <a:t>New York, 1991</a:t>
            </a:r>
            <a:r>
              <a:rPr lang="en-US" sz="1300" dirty="0" smtClean="0"/>
              <a:t>).</a:t>
            </a:r>
          </a:p>
          <a:p>
            <a:pPr algn="just"/>
            <a:endParaRPr lang="en-US" sz="1300" dirty="0"/>
          </a:p>
          <a:p>
            <a:pPr marL="342900" indent="-342900" algn="just">
              <a:buAutoNum type="arabicPeriod" startAt="3"/>
            </a:pPr>
            <a:r>
              <a:rPr lang="en-US" sz="1300" b="1" i="1" dirty="0" smtClean="0"/>
              <a:t>CAS Schools</a:t>
            </a:r>
          </a:p>
          <a:p>
            <a:pPr algn="just"/>
            <a:endParaRPr lang="en-US" sz="1300" b="1" i="1" dirty="0"/>
          </a:p>
          <a:p>
            <a:pPr algn="just"/>
            <a:r>
              <a:rPr lang="en-US" sz="1300" dirty="0" smtClean="0"/>
              <a:t>D. Alesini, CAS proceedings this school.</a:t>
            </a:r>
          </a:p>
          <a:p>
            <a:pPr algn="just"/>
            <a:r>
              <a:rPr lang="en-US" sz="1300" dirty="0" smtClean="0"/>
              <a:t>S</a:t>
            </a:r>
            <a:r>
              <a:rPr lang="en-US" sz="1300" dirty="0"/>
              <a:t>. Turner (ed.), CAS School: Cyclotrons, </a:t>
            </a:r>
            <a:r>
              <a:rPr lang="en-US" sz="1300" dirty="0" err="1"/>
              <a:t>Linacs</a:t>
            </a:r>
            <a:r>
              <a:rPr lang="en-US" sz="1300" dirty="0"/>
              <a:t> and their applications, CERN 96-02 (1996).</a:t>
            </a:r>
          </a:p>
          <a:p>
            <a:pPr algn="just"/>
            <a:r>
              <a:rPr lang="en-US" sz="1300" dirty="0"/>
              <a:t>M. Weiss, Introduction to RF Linear Accelerators, in CAS School: Fifth General Accelerator Physics</a:t>
            </a:r>
          </a:p>
          <a:p>
            <a:pPr algn="just"/>
            <a:r>
              <a:rPr lang="fr-FR" sz="1300" dirty="0"/>
              <a:t>Course, CERN-94-01 (1994), p. 913.</a:t>
            </a:r>
          </a:p>
          <a:p>
            <a:pPr algn="just"/>
            <a:r>
              <a:rPr lang="en-US" sz="1300" dirty="0"/>
              <a:t>N. </a:t>
            </a:r>
            <a:r>
              <a:rPr lang="en-US" sz="1300" dirty="0" err="1"/>
              <a:t>Pichoff</a:t>
            </a:r>
            <a:r>
              <a:rPr lang="en-US" sz="1300" dirty="0"/>
              <a:t>, Introduction to RF Linear Accelerators, in CAS School: Basic Course on General Accelerator</a:t>
            </a:r>
          </a:p>
          <a:p>
            <a:pPr algn="just"/>
            <a:r>
              <a:rPr lang="en-US" sz="1300" dirty="0"/>
              <a:t>Physics, CERN-2005-04 (2005).</a:t>
            </a:r>
          </a:p>
          <a:p>
            <a:pPr algn="just"/>
            <a:r>
              <a:rPr lang="en-US" sz="1300" dirty="0"/>
              <a:t>M. </a:t>
            </a:r>
            <a:r>
              <a:rPr lang="en-US" sz="1300" dirty="0" err="1"/>
              <a:t>Vretenar</a:t>
            </a:r>
            <a:r>
              <a:rPr lang="en-US" sz="1300" dirty="0"/>
              <a:t>, Differences between electron and ion </a:t>
            </a:r>
            <a:r>
              <a:rPr lang="en-US" sz="1300" dirty="0" err="1"/>
              <a:t>linacs</a:t>
            </a:r>
            <a:r>
              <a:rPr lang="en-US" sz="1300" dirty="0"/>
              <a:t>, in CAS School: Small Accelerators, CERN-</a:t>
            </a:r>
          </a:p>
          <a:p>
            <a:pPr algn="just"/>
            <a:r>
              <a:rPr lang="en-US" sz="1300" dirty="0"/>
              <a:t>2006-012</a:t>
            </a:r>
            <a:r>
              <a:rPr lang="en-US" sz="1300" dirty="0" smtClean="0"/>
              <a:t>.</a:t>
            </a:r>
          </a:p>
          <a:p>
            <a:pPr algn="just"/>
            <a:r>
              <a:rPr lang="en-GB" sz="1300" dirty="0"/>
              <a:t>M. </a:t>
            </a:r>
            <a:r>
              <a:rPr lang="en-GB" sz="1300" dirty="0" err="1"/>
              <a:t>Vretenar</a:t>
            </a:r>
            <a:r>
              <a:rPr lang="en-GB" sz="1300" dirty="0"/>
              <a:t>, Low-beta Structures, in CAS RF School, </a:t>
            </a:r>
            <a:r>
              <a:rPr lang="en-GB" sz="1300" dirty="0" err="1"/>
              <a:t>Ebeltoft</a:t>
            </a:r>
            <a:r>
              <a:rPr lang="en-GB" sz="1300" dirty="0"/>
              <a:t> </a:t>
            </a:r>
            <a:r>
              <a:rPr lang="en-GB" sz="1300" dirty="0" smtClean="0"/>
              <a:t>2010</a:t>
            </a:r>
          </a:p>
          <a:p>
            <a:pPr algn="just"/>
            <a:r>
              <a:rPr lang="en-GB" sz="1300" dirty="0" smtClean="0"/>
              <a:t>J. Le Duff, High-field electron </a:t>
            </a:r>
            <a:r>
              <a:rPr lang="en-GB" sz="1300" dirty="0" err="1" smtClean="0"/>
              <a:t>linacs</a:t>
            </a:r>
            <a:r>
              <a:rPr lang="en-GB" sz="1300" dirty="0" smtClean="0"/>
              <a:t>, CAS School: Fifth Advanced Accelerator Physics Course, CERN 95-06, 1995.</a:t>
            </a:r>
          </a:p>
          <a:p>
            <a:pPr algn="just"/>
            <a:r>
              <a:rPr lang="en-GB" sz="1300" dirty="0"/>
              <a:t>J. Le Duff, </a:t>
            </a:r>
            <a:r>
              <a:rPr lang="en-GB" sz="1300" dirty="0" smtClean="0"/>
              <a:t>Dynamics and acceleration in linear structures, </a:t>
            </a:r>
            <a:r>
              <a:rPr lang="en-GB" sz="1300" dirty="0"/>
              <a:t>CAS School: Fifth </a:t>
            </a:r>
            <a:r>
              <a:rPr lang="en-GB" sz="1300" dirty="0" smtClean="0"/>
              <a:t>General </a:t>
            </a:r>
            <a:r>
              <a:rPr lang="en-GB" sz="1300" dirty="0"/>
              <a:t>Accelerator Physics Course, CERN </a:t>
            </a:r>
            <a:r>
              <a:rPr lang="en-GB" sz="1300" dirty="0" smtClean="0"/>
              <a:t>94-01, 1994.</a:t>
            </a:r>
          </a:p>
          <a:p>
            <a:pPr algn="just"/>
            <a:r>
              <a:rPr lang="en-US" sz="1300" dirty="0"/>
              <a:t>D. Alesini, “Linear Accelerator Technology”, CERN Yellow Reports: School Proceedings, v. 1, p. 79, </a:t>
            </a:r>
            <a:r>
              <a:rPr lang="en-US" sz="1300" dirty="0" smtClean="0"/>
              <a:t>CERN-</a:t>
            </a:r>
            <a:r>
              <a:rPr lang="it-IT" sz="1300" dirty="0" smtClean="0"/>
              <a:t>2018-001-SP </a:t>
            </a:r>
            <a:r>
              <a:rPr lang="it-IT" sz="1300" dirty="0"/>
              <a:t>(CERN, Geneva, </a:t>
            </a:r>
            <a:r>
              <a:rPr lang="it-IT" sz="1300" dirty="0" smtClean="0"/>
              <a:t>2018)</a:t>
            </a:r>
            <a:r>
              <a:rPr lang="en-US" sz="1300" dirty="0" smtClean="0"/>
              <a:t>. </a:t>
            </a:r>
            <a:endParaRPr lang="en-GB" sz="1300" dirty="0" smtClean="0"/>
          </a:p>
        </p:txBody>
      </p:sp>
    </p:spTree>
    <p:extLst>
      <p:ext uri="{BB962C8B-B14F-4D97-AF65-F5344CB8AC3E}">
        <p14:creationId xmlns:p14="http://schemas.microsoft.com/office/powerpoint/2010/main" val="3280080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9" name="Rectangle 9"/>
          <p:cNvSpPr>
            <a:spLocks noChangeArrowheads="1"/>
          </p:cNvSpPr>
          <p:nvPr/>
        </p:nvSpPr>
        <p:spPr bwMode="auto">
          <a:xfrm>
            <a:off x="0" y="568039"/>
            <a:ext cx="9144000" cy="954107"/>
          </a:xfrm>
          <a:prstGeom prst="rect">
            <a:avLst/>
          </a:prstGeom>
          <a:noFill/>
          <a:ln w="9525">
            <a:noFill/>
            <a:miter lim="800000"/>
            <a:headEnd/>
            <a:tailEnd/>
          </a:ln>
          <a:effectLst/>
        </p:spPr>
        <p:txBody>
          <a:bodyPr>
            <a:spAutoFit/>
          </a:bodyPr>
          <a:lstStyle/>
          <a:p>
            <a:pPr algn="just" eaLnBrk="1" hangingPunct="1"/>
            <a:r>
              <a:rPr lang="en-US" altLang="en-US" sz="1400" b="0" dirty="0" smtClean="0"/>
              <a:t>The </a:t>
            </a:r>
            <a:r>
              <a:rPr lang="en-US" altLang="en-US" sz="1400" b="1" dirty="0" smtClean="0"/>
              <a:t>first historical linear particle accelerator </a:t>
            </a:r>
            <a:r>
              <a:rPr lang="en-US" altLang="en-US" sz="1400" b="0" dirty="0" smtClean="0"/>
              <a:t>was built by the Nobel prize Wilhelm Conrad </a:t>
            </a:r>
            <a:r>
              <a:rPr lang="en-US" altLang="en-US" sz="1400" b="0" dirty="0" err="1" smtClean="0"/>
              <a:t>Röntgen</a:t>
            </a:r>
            <a:r>
              <a:rPr lang="en-US" altLang="en-US" sz="1400" b="0" dirty="0" smtClean="0"/>
              <a:t> (1900). It consisted in a vacuum tube containing a cathode connected to the negative pole of a DC voltage generator. </a:t>
            </a:r>
            <a:r>
              <a:rPr lang="en-US" altLang="en-US" sz="1400" b="1" dirty="0" smtClean="0"/>
              <a:t>Electrons emitted by the heated cathode</a:t>
            </a:r>
            <a:r>
              <a:rPr lang="en-US" altLang="en-US" sz="1400" b="0" dirty="0" smtClean="0"/>
              <a:t> were accelerated while flowing to another electrode connected to the positive generator pole (anode). Collisions between the energetic electrons and the anode produced </a:t>
            </a:r>
            <a:r>
              <a:rPr lang="en-US" altLang="en-US" sz="1400" b="1" dirty="0" smtClean="0"/>
              <a:t>X-rays</a:t>
            </a:r>
            <a:r>
              <a:rPr lang="en-US" altLang="en-US" sz="1400" b="0" dirty="0" smtClean="0"/>
              <a:t>. </a:t>
            </a:r>
          </a:p>
        </p:txBody>
      </p:sp>
      <p:sp>
        <p:nvSpPr>
          <p:cNvPr id="102430" name="Text Box 30"/>
          <p:cNvSpPr txBox="1">
            <a:spLocks noChangeArrowheads="1"/>
          </p:cNvSpPr>
          <p:nvPr/>
        </p:nvSpPr>
        <p:spPr bwMode="auto">
          <a:xfrm>
            <a:off x="94176" y="3786037"/>
            <a:ext cx="3243069" cy="954107"/>
          </a:xfrm>
          <a:prstGeom prst="rect">
            <a:avLst/>
          </a:prstGeom>
          <a:noFill/>
          <a:ln w="38100">
            <a:noFill/>
            <a:miter lim="800000"/>
            <a:headEnd/>
            <a:tailEnd/>
          </a:ln>
          <a:effectLst/>
        </p:spPr>
        <p:txBody>
          <a:bodyPr wrap="square">
            <a:spAutoFit/>
          </a:bodyPr>
          <a:lstStyle/>
          <a:p>
            <a:pPr algn="just"/>
            <a:r>
              <a:rPr lang="en-US" sz="1400" b="0" dirty="0" smtClean="0"/>
              <a:t>The </a:t>
            </a:r>
            <a:r>
              <a:rPr lang="en-US" sz="1400" b="1" dirty="0" smtClean="0"/>
              <a:t>energy gained </a:t>
            </a:r>
            <a:r>
              <a:rPr lang="en-US" sz="1400" b="0" dirty="0" smtClean="0"/>
              <a:t>by the electrons travelling from the cathode to the anode is equal to their charge multiplied the DC voltage between the two electrodes.</a:t>
            </a:r>
          </a:p>
        </p:txBody>
      </p:sp>
      <p:graphicFrame>
        <p:nvGraphicFramePr>
          <p:cNvPr id="102432" name="Object 32"/>
          <p:cNvGraphicFramePr>
            <a:graphicFrameLocks noChangeAspect="1"/>
          </p:cNvGraphicFramePr>
          <p:nvPr>
            <p:extLst>
              <p:ext uri="{D42A27DB-BD31-4B8C-83A1-F6EECF244321}">
                <p14:modId xmlns:p14="http://schemas.microsoft.com/office/powerpoint/2010/main" val="1583600948"/>
              </p:ext>
            </p:extLst>
          </p:nvPr>
        </p:nvGraphicFramePr>
        <p:xfrm>
          <a:off x="194935" y="4802551"/>
          <a:ext cx="2693988" cy="668337"/>
        </p:xfrm>
        <a:graphic>
          <a:graphicData uri="http://schemas.openxmlformats.org/presentationml/2006/ole">
            <mc:AlternateContent xmlns:mc="http://schemas.openxmlformats.org/markup-compatibility/2006">
              <mc:Choice xmlns:v="urn:schemas-microsoft-com:vml" Requires="v">
                <p:oleObj spid="_x0000_s32672" name="Equazione" r:id="rId4" imgW="1587240" imgH="393480" progId="Equation.3">
                  <p:embed/>
                </p:oleObj>
              </mc:Choice>
              <mc:Fallback>
                <p:oleObj name="Equazione" r:id="rId4" imgW="1587240" imgH="393480" progId="Equation.3">
                  <p:embed/>
                  <p:pic>
                    <p:nvPicPr>
                      <p:cNvPr id="0" name=""/>
                      <p:cNvPicPr>
                        <a:picLocks noChangeAspect="1" noChangeArrowheads="1"/>
                      </p:cNvPicPr>
                      <p:nvPr/>
                    </p:nvPicPr>
                    <p:blipFill>
                      <a:blip r:embed="rId5"/>
                      <a:srcRect/>
                      <a:stretch>
                        <a:fillRect/>
                      </a:stretch>
                    </p:blipFill>
                    <p:spPr bwMode="auto">
                      <a:xfrm>
                        <a:off x="194935" y="4802551"/>
                        <a:ext cx="2693988" cy="668337"/>
                      </a:xfrm>
                      <a:prstGeom prst="rect">
                        <a:avLst/>
                      </a:prstGeom>
                      <a:noFill/>
                      <a:ln w="28575">
                        <a:noFill/>
                        <a:miter lim="800000"/>
                        <a:headEnd/>
                        <a:tailEnd/>
                      </a:ln>
                    </p:spPr>
                  </p:pic>
                </p:oleObj>
              </mc:Fallback>
            </mc:AlternateContent>
          </a:graphicData>
        </a:graphic>
      </p:graphicFrame>
      <p:sp>
        <p:nvSpPr>
          <p:cNvPr id="102435" name="Rectangle 35"/>
          <p:cNvSpPr>
            <a:spLocks noChangeArrowheads="1"/>
          </p:cNvSpPr>
          <p:nvPr/>
        </p:nvSpPr>
        <p:spPr bwMode="auto">
          <a:xfrm>
            <a:off x="1822078" y="-1"/>
            <a:ext cx="5330998" cy="561975"/>
          </a:xfrm>
          <a:prstGeom prst="rect">
            <a:avLst/>
          </a:prstGeom>
          <a:noFill/>
          <a:ln w="9525">
            <a:noFill/>
            <a:miter lim="800000"/>
            <a:headEnd/>
            <a:tailEnd/>
          </a:ln>
          <a:effectLst/>
        </p:spPr>
        <p:txBody>
          <a:bodyPr anchor="ctr"/>
          <a:lstStyle/>
          <a:p>
            <a:pPr marL="1117600" indent="-1117600"/>
            <a:r>
              <a:rPr lang="en-US" altLang="en-US" sz="3200" b="1" dirty="0"/>
              <a:t>ACCELERATION: </a:t>
            </a:r>
            <a:r>
              <a:rPr lang="en-US" altLang="en-US" sz="3200" b="1" dirty="0" smtClean="0"/>
              <a:t>SIMPLE CASE</a:t>
            </a:r>
            <a:endParaRPr lang="en-US" altLang="en-US" sz="3200" b="1" dirty="0"/>
          </a:p>
        </p:txBody>
      </p:sp>
      <p:pic>
        <p:nvPicPr>
          <p:cNvPr id="102437" name="Picture 37"/>
          <p:cNvPicPr>
            <a:picLocks noChangeAspect="1" noChangeArrowheads="1"/>
          </p:cNvPicPr>
          <p:nvPr/>
        </p:nvPicPr>
        <p:blipFill>
          <a:blip r:embed="rId6" cstate="print"/>
          <a:srcRect/>
          <a:stretch>
            <a:fillRect/>
          </a:stretch>
        </p:blipFill>
        <p:spPr bwMode="auto">
          <a:xfrm>
            <a:off x="6837867" y="1424212"/>
            <a:ext cx="947606" cy="1328709"/>
          </a:xfrm>
          <a:prstGeom prst="rect">
            <a:avLst/>
          </a:prstGeom>
          <a:noFill/>
          <a:ln w="9525">
            <a:noFill/>
            <a:miter lim="800000"/>
            <a:headEnd/>
            <a:tailEnd/>
          </a:ln>
          <a:effectLst/>
        </p:spPr>
      </p:pic>
      <p:pic>
        <p:nvPicPr>
          <p:cNvPr id="102438" name="Picture 38"/>
          <p:cNvPicPr>
            <a:picLocks noChangeAspect="1" noChangeArrowheads="1"/>
          </p:cNvPicPr>
          <p:nvPr/>
        </p:nvPicPr>
        <p:blipFill>
          <a:blip r:embed="rId7" cstate="print"/>
          <a:srcRect/>
          <a:stretch>
            <a:fillRect/>
          </a:stretch>
        </p:blipFill>
        <p:spPr bwMode="auto">
          <a:xfrm>
            <a:off x="7812450" y="1818693"/>
            <a:ext cx="1282700" cy="539750"/>
          </a:xfrm>
          <a:prstGeom prst="rect">
            <a:avLst/>
          </a:prstGeom>
          <a:noFill/>
          <a:ln w="9525">
            <a:noFill/>
            <a:miter lim="800000"/>
            <a:headEnd/>
            <a:tailEnd/>
          </a:ln>
          <a:effectLst/>
        </p:spPr>
      </p:pic>
      <p:sp>
        <p:nvSpPr>
          <p:cNvPr id="36" name="Rectangle 4"/>
          <p:cNvSpPr>
            <a:spLocks noChangeArrowheads="1"/>
          </p:cNvSpPr>
          <p:nvPr/>
        </p:nvSpPr>
        <p:spPr bwMode="auto">
          <a:xfrm>
            <a:off x="3826555" y="1748621"/>
            <a:ext cx="122196" cy="3713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 name="Text Box 5"/>
          <p:cNvSpPr txBox="1">
            <a:spLocks noChangeArrowheads="1"/>
          </p:cNvSpPr>
          <p:nvPr/>
        </p:nvSpPr>
        <p:spPr bwMode="auto">
          <a:xfrm>
            <a:off x="3149781" y="1773196"/>
            <a:ext cx="243048" cy="3153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a:t>+</a:t>
            </a:r>
          </a:p>
        </p:txBody>
      </p:sp>
      <p:sp>
        <p:nvSpPr>
          <p:cNvPr id="38" name="Text Box 6"/>
          <p:cNvSpPr txBox="1">
            <a:spLocks noChangeArrowheads="1"/>
          </p:cNvSpPr>
          <p:nvPr/>
        </p:nvSpPr>
        <p:spPr bwMode="auto">
          <a:xfrm>
            <a:off x="4166286" y="1595713"/>
            <a:ext cx="12206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dirty="0" smtClean="0"/>
              <a:t>Electric field</a:t>
            </a:r>
            <a:endParaRPr lang="en-US" sz="1400" dirty="0"/>
          </a:p>
        </p:txBody>
      </p:sp>
      <p:sp>
        <p:nvSpPr>
          <p:cNvPr id="39" name="Line 7"/>
          <p:cNvSpPr>
            <a:spLocks noChangeShapeType="1"/>
          </p:cNvSpPr>
          <p:nvPr/>
        </p:nvSpPr>
        <p:spPr bwMode="auto">
          <a:xfrm>
            <a:off x="3948751" y="1934295"/>
            <a:ext cx="1462316" cy="0"/>
          </a:xfrm>
          <a:prstGeom prst="line">
            <a:avLst/>
          </a:prstGeom>
          <a:noFill/>
          <a:ln w="508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40"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218265" y="1700837"/>
            <a:ext cx="516980" cy="557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Oval 13"/>
          <p:cNvSpPr>
            <a:spLocks noChangeArrowheads="1"/>
          </p:cNvSpPr>
          <p:nvPr/>
        </p:nvSpPr>
        <p:spPr bwMode="auto">
          <a:xfrm>
            <a:off x="3955465" y="1866033"/>
            <a:ext cx="135624" cy="13789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 name="Line 16"/>
          <p:cNvSpPr>
            <a:spLocks noChangeShapeType="1"/>
          </p:cNvSpPr>
          <p:nvPr/>
        </p:nvSpPr>
        <p:spPr bwMode="auto">
          <a:xfrm>
            <a:off x="3874896" y="2119969"/>
            <a:ext cx="0" cy="1965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Line 18"/>
          <p:cNvSpPr>
            <a:spLocks noChangeShapeType="1"/>
          </p:cNvSpPr>
          <p:nvPr/>
        </p:nvSpPr>
        <p:spPr bwMode="auto">
          <a:xfrm>
            <a:off x="4692666" y="2308374"/>
            <a:ext cx="102321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Line 19"/>
          <p:cNvSpPr>
            <a:spLocks noChangeShapeType="1"/>
          </p:cNvSpPr>
          <p:nvPr/>
        </p:nvSpPr>
        <p:spPr bwMode="auto">
          <a:xfrm flipH="1" flipV="1">
            <a:off x="5707827" y="2043515"/>
            <a:ext cx="2686" cy="27305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Rectangle 20"/>
          <p:cNvSpPr>
            <a:spLocks noChangeArrowheads="1"/>
          </p:cNvSpPr>
          <p:nvPr/>
        </p:nvSpPr>
        <p:spPr bwMode="auto">
          <a:xfrm>
            <a:off x="5428524" y="1781387"/>
            <a:ext cx="601577" cy="25939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Line 21"/>
          <p:cNvSpPr>
            <a:spLocks noChangeShapeType="1"/>
          </p:cNvSpPr>
          <p:nvPr/>
        </p:nvSpPr>
        <p:spPr bwMode="auto">
          <a:xfrm>
            <a:off x="4487216" y="2145908"/>
            <a:ext cx="0" cy="35496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Rectangle 22"/>
          <p:cNvSpPr>
            <a:spLocks noChangeArrowheads="1"/>
          </p:cNvSpPr>
          <p:nvPr/>
        </p:nvSpPr>
        <p:spPr bwMode="auto">
          <a:xfrm>
            <a:off x="4652382" y="2236015"/>
            <a:ext cx="75197" cy="146082"/>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 name="Text Box 27"/>
          <p:cNvSpPr txBox="1">
            <a:spLocks noChangeArrowheads="1"/>
          </p:cNvSpPr>
          <p:nvPr/>
        </p:nvSpPr>
        <p:spPr bwMode="auto">
          <a:xfrm>
            <a:off x="4082360" y="2503683"/>
            <a:ext cx="122061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800" dirty="0" smtClean="0"/>
              <a:t>Voltage </a:t>
            </a:r>
            <a:r>
              <a:rPr lang="en-US" sz="1800" dirty="0" smtClean="0">
                <a:sym typeface="Symbol"/>
              </a:rPr>
              <a:t></a:t>
            </a:r>
            <a:r>
              <a:rPr lang="en-US" sz="1800" dirty="0" smtClean="0"/>
              <a:t>V</a:t>
            </a:r>
            <a:endParaRPr lang="en-US" sz="1800" dirty="0"/>
          </a:p>
        </p:txBody>
      </p:sp>
      <p:sp>
        <p:nvSpPr>
          <p:cNvPr id="49" name="Figura a mano libera 48"/>
          <p:cNvSpPr/>
          <p:nvPr/>
        </p:nvSpPr>
        <p:spPr>
          <a:xfrm>
            <a:off x="5478381" y="1786721"/>
            <a:ext cx="399612" cy="254063"/>
          </a:xfrm>
          <a:custGeom>
            <a:avLst/>
            <a:gdLst>
              <a:gd name="connsiteX0" fmla="*/ 0 w 823866"/>
              <a:gd name="connsiteY0" fmla="*/ 129167 h 237816"/>
              <a:gd name="connsiteX1" fmla="*/ 81482 w 823866"/>
              <a:gd name="connsiteY1" fmla="*/ 2419 h 237816"/>
              <a:gd name="connsiteX2" fmla="*/ 162963 w 823866"/>
              <a:gd name="connsiteY2" fmla="*/ 228755 h 237816"/>
              <a:gd name="connsiteX3" fmla="*/ 289711 w 823866"/>
              <a:gd name="connsiteY3" fmla="*/ 2419 h 237816"/>
              <a:gd name="connsiteX4" fmla="*/ 362139 w 823866"/>
              <a:gd name="connsiteY4" fmla="*/ 237809 h 237816"/>
              <a:gd name="connsiteX5" fmla="*/ 470781 w 823866"/>
              <a:gd name="connsiteY5" fmla="*/ 11472 h 237816"/>
              <a:gd name="connsiteX6" fmla="*/ 552262 w 823866"/>
              <a:gd name="connsiteY6" fmla="*/ 237809 h 237816"/>
              <a:gd name="connsiteX7" fmla="*/ 651850 w 823866"/>
              <a:gd name="connsiteY7" fmla="*/ 2419 h 237816"/>
              <a:gd name="connsiteX8" fmla="*/ 715224 w 823866"/>
              <a:gd name="connsiteY8" fmla="*/ 147274 h 237816"/>
              <a:gd name="connsiteX9" fmla="*/ 823866 w 823866"/>
              <a:gd name="connsiteY9" fmla="*/ 156327 h 237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3866" h="237816">
                <a:moveTo>
                  <a:pt x="0" y="129167"/>
                </a:moveTo>
                <a:cubicBezTo>
                  <a:pt x="27161" y="57494"/>
                  <a:pt x="54322" y="-14179"/>
                  <a:pt x="81482" y="2419"/>
                </a:cubicBezTo>
                <a:cubicBezTo>
                  <a:pt x="108643" y="19017"/>
                  <a:pt x="128258" y="228755"/>
                  <a:pt x="162963" y="228755"/>
                </a:cubicBezTo>
                <a:cubicBezTo>
                  <a:pt x="197668" y="228755"/>
                  <a:pt x="256515" y="910"/>
                  <a:pt x="289711" y="2419"/>
                </a:cubicBezTo>
                <a:cubicBezTo>
                  <a:pt x="322907" y="3928"/>
                  <a:pt x="331961" y="236300"/>
                  <a:pt x="362139" y="237809"/>
                </a:cubicBezTo>
                <a:cubicBezTo>
                  <a:pt x="392317" y="239318"/>
                  <a:pt x="439094" y="11472"/>
                  <a:pt x="470781" y="11472"/>
                </a:cubicBezTo>
                <a:cubicBezTo>
                  <a:pt x="502468" y="11472"/>
                  <a:pt x="522084" y="239318"/>
                  <a:pt x="552262" y="237809"/>
                </a:cubicBezTo>
                <a:cubicBezTo>
                  <a:pt x="582440" y="236300"/>
                  <a:pt x="624690" y="17508"/>
                  <a:pt x="651850" y="2419"/>
                </a:cubicBezTo>
                <a:cubicBezTo>
                  <a:pt x="679010" y="-12670"/>
                  <a:pt x="686555" y="121623"/>
                  <a:pt x="715224" y="147274"/>
                </a:cubicBezTo>
                <a:cubicBezTo>
                  <a:pt x="743893" y="172925"/>
                  <a:pt x="783879" y="164626"/>
                  <a:pt x="823866" y="156327"/>
                </a:cubicBezTo>
              </a:path>
            </a:pathLst>
          </a:custGeom>
          <a:ln w="28575">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Line 18"/>
          <p:cNvSpPr>
            <a:spLocks noChangeShapeType="1"/>
          </p:cNvSpPr>
          <p:nvPr/>
        </p:nvSpPr>
        <p:spPr bwMode="auto">
          <a:xfrm>
            <a:off x="3870204" y="2316014"/>
            <a:ext cx="61701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Text Box 27"/>
          <p:cNvSpPr txBox="1">
            <a:spLocks noChangeArrowheads="1"/>
          </p:cNvSpPr>
          <p:nvPr/>
        </p:nvSpPr>
        <p:spPr bwMode="auto">
          <a:xfrm>
            <a:off x="2248601" y="1803234"/>
            <a:ext cx="9696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1800" dirty="0" smtClean="0"/>
              <a:t>Cathode</a:t>
            </a:r>
            <a:endParaRPr lang="en-US" sz="1800" dirty="0"/>
          </a:p>
        </p:txBody>
      </p:sp>
      <p:sp>
        <p:nvSpPr>
          <p:cNvPr id="52" name="Text Box 27"/>
          <p:cNvSpPr txBox="1">
            <a:spLocks noChangeArrowheads="1"/>
          </p:cNvSpPr>
          <p:nvPr/>
        </p:nvSpPr>
        <p:spPr bwMode="auto">
          <a:xfrm>
            <a:off x="6030101" y="1729086"/>
            <a:ext cx="91092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1800" dirty="0" smtClean="0"/>
              <a:t>Anode</a:t>
            </a:r>
            <a:endParaRPr lang="en-US" sz="1800" dirty="0"/>
          </a:p>
        </p:txBody>
      </p:sp>
      <p:sp>
        <p:nvSpPr>
          <p:cNvPr id="53" name="Rectangle 14"/>
          <p:cNvSpPr>
            <a:spLocks noChangeArrowheads="1"/>
          </p:cNvSpPr>
          <p:nvPr/>
        </p:nvSpPr>
        <p:spPr bwMode="auto">
          <a:xfrm>
            <a:off x="6300000" y="3847863"/>
            <a:ext cx="2591999" cy="1384995"/>
          </a:xfrm>
          <a:prstGeom prst="rect">
            <a:avLst/>
          </a:prstGeom>
          <a:noFill/>
          <a:ln w="9525">
            <a:noFill/>
            <a:miter lim="800000"/>
            <a:headEnd/>
            <a:tailEnd/>
          </a:ln>
          <a:effectLst/>
        </p:spPr>
        <p:txBody>
          <a:bodyPr wrap="square">
            <a:spAutoFit/>
          </a:bodyPr>
          <a:lstStyle/>
          <a:p>
            <a:pPr algn="just" eaLnBrk="1" hangingPunct="1"/>
            <a:r>
              <a:rPr lang="en-US" altLang="en-US" sz="1400" b="1" dirty="0" smtClean="0"/>
              <a:t>Particle energies are typically expressed in electron-volt </a:t>
            </a:r>
            <a:r>
              <a:rPr lang="en-US" altLang="en-US" sz="1400" dirty="0" smtClean="0"/>
              <a:t>[</a:t>
            </a:r>
            <a:r>
              <a:rPr lang="en-US" altLang="en-US" sz="1400" dirty="0" err="1" smtClean="0"/>
              <a:t>eV</a:t>
            </a:r>
            <a:r>
              <a:rPr lang="en-US" altLang="en-US" sz="1400" dirty="0" smtClean="0"/>
              <a:t>], equal to the energy gained by  1 electron accelerated through an electrostatic potential  of 1 volt: </a:t>
            </a:r>
          </a:p>
          <a:p>
            <a:pPr algn="just" eaLnBrk="1" hangingPunct="1"/>
            <a:r>
              <a:rPr lang="en-US" altLang="en-US" sz="1400" dirty="0" smtClean="0"/>
              <a:t>1 </a:t>
            </a:r>
            <a:r>
              <a:rPr lang="en-US" altLang="en-US" sz="1400" dirty="0" err="1" smtClean="0"/>
              <a:t>eV</a:t>
            </a:r>
            <a:r>
              <a:rPr lang="en-US" altLang="en-US" sz="1400" dirty="0" smtClean="0"/>
              <a:t>=1.6x10</a:t>
            </a:r>
            <a:r>
              <a:rPr lang="en-US" altLang="en-US" sz="1400" baseline="30000" dirty="0" smtClean="0"/>
              <a:t>-19</a:t>
            </a:r>
            <a:r>
              <a:rPr lang="en-US" altLang="en-US" sz="1400" dirty="0" smtClean="0"/>
              <a:t> J</a:t>
            </a:r>
            <a:endParaRPr lang="en-US" sz="1400" dirty="0"/>
          </a:p>
        </p:txBody>
      </p:sp>
      <p:graphicFrame>
        <p:nvGraphicFramePr>
          <p:cNvPr id="4" name="Oggetto 3"/>
          <p:cNvGraphicFramePr>
            <a:graphicFrameLocks noChangeAspect="1"/>
          </p:cNvGraphicFramePr>
          <p:nvPr>
            <p:extLst>
              <p:ext uri="{D42A27DB-BD31-4B8C-83A1-F6EECF244321}">
                <p14:modId xmlns:p14="http://schemas.microsoft.com/office/powerpoint/2010/main" val="1704547487"/>
              </p:ext>
            </p:extLst>
          </p:nvPr>
        </p:nvGraphicFramePr>
        <p:xfrm>
          <a:off x="828347" y="5506098"/>
          <a:ext cx="1427163" cy="963612"/>
        </p:xfrm>
        <a:graphic>
          <a:graphicData uri="http://schemas.openxmlformats.org/presentationml/2006/ole">
            <mc:AlternateContent xmlns:mc="http://schemas.openxmlformats.org/markup-compatibility/2006">
              <mc:Choice xmlns:v="urn:schemas-microsoft-com:vml" Requires="v">
                <p:oleObj spid="_x0000_s32673" name="Equazione" r:id="rId9" imgW="977760" imgH="660240" progId="Equation.3">
                  <p:embed/>
                </p:oleObj>
              </mc:Choice>
              <mc:Fallback>
                <p:oleObj name="Equazione" r:id="rId9" imgW="977760" imgH="660240" progId="Equation.3">
                  <p:embed/>
                  <p:pic>
                    <p:nvPicPr>
                      <p:cNvPr id="0" name="Object 8"/>
                      <p:cNvPicPr>
                        <a:picLocks noChangeAspect="1" noChangeArrowheads="1"/>
                      </p:cNvPicPr>
                      <p:nvPr/>
                    </p:nvPicPr>
                    <p:blipFill>
                      <a:blip r:embed="rId10"/>
                      <a:srcRect/>
                      <a:stretch>
                        <a:fillRect/>
                      </a:stretch>
                    </p:blipFill>
                    <p:spPr bwMode="auto">
                      <a:xfrm>
                        <a:off x="828347" y="5506098"/>
                        <a:ext cx="1427163" cy="963612"/>
                      </a:xfrm>
                      <a:prstGeom prst="rect">
                        <a:avLst/>
                      </a:prstGeom>
                      <a:noFill/>
                      <a:ln w="28575">
                        <a:noFill/>
                        <a:miter lim="800000"/>
                        <a:headEnd/>
                        <a:tailEnd/>
                      </a:ln>
                    </p:spPr>
                  </p:pic>
                </p:oleObj>
              </mc:Fallback>
            </mc:AlternateContent>
          </a:graphicData>
        </a:graphic>
      </p:graphicFrame>
      <p:cxnSp>
        <p:nvCxnSpPr>
          <p:cNvPr id="6" name="Connettore 1 5"/>
          <p:cNvCxnSpPr/>
          <p:nvPr/>
        </p:nvCxnSpPr>
        <p:spPr>
          <a:xfrm>
            <a:off x="1541929" y="3352801"/>
            <a:ext cx="5982071"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1541929" y="3352801"/>
            <a:ext cx="0" cy="4332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4" name="Connettore 2 53"/>
          <p:cNvCxnSpPr/>
          <p:nvPr/>
        </p:nvCxnSpPr>
        <p:spPr>
          <a:xfrm>
            <a:off x="4572000" y="2873015"/>
            <a:ext cx="0" cy="479786"/>
          </a:xfrm>
          <a:prstGeom prst="straightConnector1">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a:off x="7524000" y="3334432"/>
            <a:ext cx="0" cy="45160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12233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5E-6 -3.86768E-6 L 0.15573 -0.00162 " pathEditMode="relative" rAng="0" ptsTypes="AA">
                                      <p:cBhvr>
                                        <p:cTn id="6" dur="2000" fill="hold"/>
                                        <p:tgtEl>
                                          <p:spTgt spid="41"/>
                                        </p:tgtEl>
                                        <p:attrNameLst>
                                          <p:attrName>ppt_x</p:attrName>
                                          <p:attrName>ppt_y</p:attrName>
                                        </p:attrNameLst>
                                      </p:cBhvr>
                                      <p:rCtr x="7778" y="-93"/>
                                    </p:animMotion>
                                  </p:childTnLst>
                                </p:cTn>
                              </p:par>
                            </p:childTnLst>
                          </p:cTn>
                        </p:par>
                        <p:par>
                          <p:cTn id="7" fill="hold">
                            <p:stCondLst>
                              <p:cond delay="2000"/>
                            </p:stCondLst>
                            <p:childTnLst>
                              <p:par>
                                <p:cTn id="8" presetID="1" presetClass="entr" presetSubtype="0" fill="hold" grpId="0" nodeType="afterEffect">
                                  <p:stCondLst>
                                    <p:cond delay="0"/>
                                  </p:stCondLst>
                                  <p:childTnLst>
                                    <p:set>
                                      <p:cBhvr>
                                        <p:cTn id="9" dur="1" fill="hold">
                                          <p:stCondLst>
                                            <p:cond delay="0"/>
                                          </p:stCondLst>
                                        </p:cTn>
                                        <p:tgtEl>
                                          <p:spTgt spid="49"/>
                                        </p:tgtEl>
                                        <p:attrNameLst>
                                          <p:attrName>style.visibility</p:attrName>
                                        </p:attrNameLst>
                                      </p:cBhvr>
                                      <p:to>
                                        <p:strVal val="visible"/>
                                      </p:to>
                                    </p:set>
                                  </p:childTnLst>
                                </p:cTn>
                              </p:par>
                            </p:childTnLst>
                          </p:cTn>
                        </p:par>
                        <p:par>
                          <p:cTn id="10" fill="hold">
                            <p:stCondLst>
                              <p:cond delay="2000"/>
                            </p:stCondLst>
                            <p:childTnLst>
                              <p:par>
                                <p:cTn id="11" presetID="42" presetClass="path" presetSubtype="0" accel="50000" decel="50000" fill="hold" grpId="1" nodeType="afterEffect">
                                  <p:stCondLst>
                                    <p:cond delay="0"/>
                                  </p:stCondLst>
                                  <p:childTnLst>
                                    <p:animMotion origin="layout" path="M -2.77778E-7 -4.62179E-6 L 0.0849 0.00139 " pathEditMode="relative" rAng="0" ptsTypes="AA">
                                      <p:cBhvr>
                                        <p:cTn id="12" dur="2000" fill="hold"/>
                                        <p:tgtEl>
                                          <p:spTgt spid="49"/>
                                        </p:tgtEl>
                                        <p:attrNameLst>
                                          <p:attrName>ppt_x</p:attrName>
                                          <p:attrName>ppt_y</p:attrName>
                                        </p:attrNameLst>
                                      </p:cBhvr>
                                      <p:rCtr x="4236" y="69"/>
                                    </p:animMotion>
                                  </p:childTnLst>
                                </p:cTn>
                              </p:par>
                            </p:childTnLst>
                          </p:cTn>
                        </p:par>
                        <p:par>
                          <p:cTn id="13" fill="hold">
                            <p:stCondLst>
                              <p:cond delay="4000"/>
                            </p:stCondLst>
                            <p:childTnLst>
                              <p:par>
                                <p:cTn id="14" presetID="10" presetClass="entr" presetSubtype="0" fill="hold" nodeType="afterEffect">
                                  <p:stCondLst>
                                    <p:cond delay="0"/>
                                  </p:stCondLst>
                                  <p:childTnLst>
                                    <p:set>
                                      <p:cBhvr>
                                        <p:cTn id="15" dur="1" fill="hold">
                                          <p:stCondLst>
                                            <p:cond delay="0"/>
                                          </p:stCondLst>
                                        </p:cTn>
                                        <p:tgtEl>
                                          <p:spTgt spid="102437"/>
                                        </p:tgtEl>
                                        <p:attrNameLst>
                                          <p:attrName>style.visibility</p:attrName>
                                        </p:attrNameLst>
                                      </p:cBhvr>
                                      <p:to>
                                        <p:strVal val="visible"/>
                                      </p:to>
                                    </p:set>
                                    <p:animEffect transition="in" filter="fade">
                                      <p:cBhvr>
                                        <p:cTn id="16" dur="500"/>
                                        <p:tgtEl>
                                          <p:spTgt spid="102437"/>
                                        </p:tgtEl>
                                      </p:cBhvr>
                                    </p:animEffect>
                                  </p:childTnLst>
                                </p:cTn>
                              </p:par>
                              <p:par>
                                <p:cTn id="17" presetID="10" presetClass="entr" presetSubtype="0" fill="hold" nodeType="withEffect">
                                  <p:stCondLst>
                                    <p:cond delay="0"/>
                                  </p:stCondLst>
                                  <p:childTnLst>
                                    <p:set>
                                      <p:cBhvr>
                                        <p:cTn id="18" dur="1" fill="hold">
                                          <p:stCondLst>
                                            <p:cond delay="0"/>
                                          </p:stCondLst>
                                        </p:cTn>
                                        <p:tgtEl>
                                          <p:spTgt spid="102438"/>
                                        </p:tgtEl>
                                        <p:attrNameLst>
                                          <p:attrName>style.visibility</p:attrName>
                                        </p:attrNameLst>
                                      </p:cBhvr>
                                      <p:to>
                                        <p:strVal val="visible"/>
                                      </p:to>
                                    </p:set>
                                    <p:animEffect transition="in" filter="fade">
                                      <p:cBhvr>
                                        <p:cTn id="19" dur="500"/>
                                        <p:tgtEl>
                                          <p:spTgt spid="10243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nodeType="withEffect">
                                  <p:stCondLst>
                                    <p:cond delay="0"/>
                                  </p:stCondLst>
                                  <p:childTnLst>
                                    <p:set>
                                      <p:cBhvr>
                                        <p:cTn id="32" dur="1" fill="hold">
                                          <p:stCondLst>
                                            <p:cond delay="0"/>
                                          </p:stCondLst>
                                        </p:cTn>
                                        <p:tgtEl>
                                          <p:spTgt spid="32"/>
                                        </p:tgtEl>
                                        <p:attrNameLst>
                                          <p:attrName>style.visibility</p:attrName>
                                        </p:attrNameLst>
                                      </p:cBhvr>
                                      <p:to>
                                        <p:strVal val="visible"/>
                                      </p:to>
                                    </p:set>
                                    <p:animEffect transition="in" filter="fade">
                                      <p:cBhvr>
                                        <p:cTn id="33" dur="500"/>
                                        <p:tgtEl>
                                          <p:spTgt spid="3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2430"/>
                                        </p:tgtEl>
                                        <p:attrNameLst>
                                          <p:attrName>style.visibility</p:attrName>
                                        </p:attrNameLst>
                                      </p:cBhvr>
                                      <p:to>
                                        <p:strVal val="visible"/>
                                      </p:to>
                                    </p:set>
                                    <p:animEffect transition="in" filter="fade">
                                      <p:cBhvr>
                                        <p:cTn id="38" dur="500"/>
                                        <p:tgtEl>
                                          <p:spTgt spid="102430"/>
                                        </p:tgtEl>
                                      </p:cBhvr>
                                    </p:animEffect>
                                  </p:childTnLst>
                                </p:cTn>
                              </p:par>
                              <p:par>
                                <p:cTn id="39" presetID="10" presetClass="entr" presetSubtype="0" fill="hold" nodeType="withEffect">
                                  <p:stCondLst>
                                    <p:cond delay="0"/>
                                  </p:stCondLst>
                                  <p:childTnLst>
                                    <p:set>
                                      <p:cBhvr>
                                        <p:cTn id="40" dur="1" fill="hold">
                                          <p:stCondLst>
                                            <p:cond delay="0"/>
                                          </p:stCondLst>
                                        </p:cTn>
                                        <p:tgtEl>
                                          <p:spTgt spid="102432"/>
                                        </p:tgtEl>
                                        <p:attrNameLst>
                                          <p:attrName>style.visibility</p:attrName>
                                        </p:attrNameLst>
                                      </p:cBhvr>
                                      <p:to>
                                        <p:strVal val="visible"/>
                                      </p:to>
                                    </p:set>
                                    <p:animEffect transition="in" filter="fade">
                                      <p:cBhvr>
                                        <p:cTn id="41" dur="500"/>
                                        <p:tgtEl>
                                          <p:spTgt spid="102432"/>
                                        </p:tgtEl>
                                      </p:cBhvr>
                                    </p:animEffect>
                                  </p:childTnLst>
                                </p:cTn>
                              </p:par>
                              <p:par>
                                <p:cTn id="42" presetID="10" presetClass="entr" presetSubtype="0"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0" grpId="0"/>
      <p:bldP spid="41" grpId="0" animBg="1"/>
      <p:bldP spid="49" grpId="0" animBg="1"/>
      <p:bldP spid="49" grpId="1" animBg="1"/>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37818" y="-1"/>
            <a:ext cx="9181818" cy="563563"/>
          </a:xfrm>
          <a:prstGeom prst="rect">
            <a:avLst/>
          </a:prstGeom>
          <a:noFill/>
          <a:ln w="9525">
            <a:noFill/>
            <a:miter lim="800000"/>
            <a:headEnd/>
            <a:tailEnd/>
          </a:ln>
          <a:effectLst/>
        </p:spPr>
        <p:txBody>
          <a:bodyPr anchor="ctr"/>
          <a:lstStyle/>
          <a:p>
            <a:pPr algn="ctr"/>
            <a:r>
              <a:rPr lang="en-US" altLang="en-US" sz="2700" b="1" dirty="0" smtClean="0"/>
              <a:t>PARTICLE VELOCITY VS ENERGY: </a:t>
            </a:r>
            <a:r>
              <a:rPr lang="en-US" sz="2700" b="1" dirty="0"/>
              <a:t>LIGHT AND HEAVY PARTICLES</a:t>
            </a:r>
            <a:endParaRPr lang="en-US" altLang="en-US" sz="2700" b="1" dirty="0"/>
          </a:p>
        </p:txBody>
      </p:sp>
      <p:sp>
        <p:nvSpPr>
          <p:cNvPr id="6" name="Text Box 12"/>
          <p:cNvSpPr txBox="1">
            <a:spLocks noChangeArrowheads="1"/>
          </p:cNvSpPr>
          <p:nvPr/>
        </p:nvSpPr>
        <p:spPr bwMode="auto">
          <a:xfrm>
            <a:off x="5364088" y="2708920"/>
            <a:ext cx="3752516" cy="2246769"/>
          </a:xfrm>
          <a:prstGeom prst="rect">
            <a:avLst/>
          </a:prstGeom>
          <a:noFill/>
          <a:ln w="25400">
            <a:noFill/>
            <a:miter lim="800000"/>
            <a:headEnd/>
            <a:tailEnd/>
          </a:ln>
          <a:effectLst/>
        </p:spPr>
        <p:txBody>
          <a:bodyPr wrap="square">
            <a:spAutoFit/>
          </a:bodyPr>
          <a:lstStyle/>
          <a:p>
            <a:pPr algn="just"/>
            <a:r>
              <a:rPr lang="en-US" altLang="en-US" sz="1400" b="1" dirty="0" smtClean="0">
                <a:sym typeface="Symbol"/>
              </a:rPr>
              <a:t></a:t>
            </a:r>
            <a:r>
              <a:rPr lang="en-US" altLang="en-US" sz="1400" b="1" dirty="0" smtClean="0"/>
              <a:t>Light particles </a:t>
            </a:r>
            <a:r>
              <a:rPr lang="en-US" altLang="en-US" sz="1400" dirty="0" smtClean="0"/>
              <a:t>(as </a:t>
            </a:r>
            <a:r>
              <a:rPr lang="en-US" altLang="en-US" sz="1400" b="1" dirty="0" smtClean="0"/>
              <a:t>electrons</a:t>
            </a:r>
            <a:r>
              <a:rPr lang="en-US" altLang="en-US" sz="1400" dirty="0" smtClean="0"/>
              <a:t>) are practically fully relativistic (</a:t>
            </a:r>
            <a:r>
              <a:rPr lang="en-US" altLang="en-US" sz="1400" dirty="0" smtClean="0">
                <a:sym typeface="Symbol"/>
              </a:rPr>
              <a:t>1, &gt;&gt;1</a:t>
            </a:r>
            <a:r>
              <a:rPr lang="en-US" altLang="en-US" sz="1400" dirty="0" smtClean="0"/>
              <a:t>) </a:t>
            </a:r>
            <a:r>
              <a:rPr lang="en-US" sz="1400" dirty="0"/>
              <a:t>at relatively low energy </a:t>
            </a:r>
            <a:r>
              <a:rPr lang="en-US" sz="1400" dirty="0" smtClean="0"/>
              <a:t>and </a:t>
            </a:r>
            <a:r>
              <a:rPr lang="en-US" sz="1400" b="1" dirty="0" smtClean="0"/>
              <a:t>reach </a:t>
            </a:r>
            <a:r>
              <a:rPr lang="en-US" sz="1400" b="1" dirty="0"/>
              <a:t>a constant velocity </a:t>
            </a:r>
            <a:r>
              <a:rPr lang="en-US" sz="1400" dirty="0" smtClean="0"/>
              <a:t>(</a:t>
            </a:r>
            <a:r>
              <a:rPr lang="en-US" sz="1400" dirty="0" smtClean="0">
                <a:sym typeface="Symbol"/>
              </a:rPr>
              <a:t>c</a:t>
            </a:r>
            <a:r>
              <a:rPr lang="en-US" sz="1400" dirty="0" smtClean="0"/>
              <a:t>). T</a:t>
            </a:r>
            <a:r>
              <a:rPr lang="en-US" altLang="en-US" sz="1400" dirty="0" smtClean="0"/>
              <a:t>he </a:t>
            </a:r>
            <a:r>
              <a:rPr lang="en-US" altLang="en-US" sz="1400" dirty="0"/>
              <a:t>acceleration process occurs at constant particle velocity</a:t>
            </a:r>
            <a:endParaRPr lang="en-US" sz="1400" dirty="0" smtClean="0"/>
          </a:p>
          <a:p>
            <a:pPr algn="just"/>
            <a:endParaRPr lang="en-US" sz="1400" dirty="0"/>
          </a:p>
          <a:p>
            <a:pPr algn="just"/>
            <a:r>
              <a:rPr lang="en-US" sz="1400" b="1" dirty="0" smtClean="0">
                <a:sym typeface="Symbol"/>
              </a:rPr>
              <a:t></a:t>
            </a:r>
            <a:r>
              <a:rPr lang="en-US" sz="1400" b="1" dirty="0" smtClean="0"/>
              <a:t>Heavy particles </a:t>
            </a:r>
            <a:r>
              <a:rPr lang="en-US" sz="1400" dirty="0" smtClean="0"/>
              <a:t>(</a:t>
            </a:r>
            <a:r>
              <a:rPr lang="en-US" altLang="en-US" sz="1400" b="1" dirty="0" smtClean="0"/>
              <a:t>protons and ions</a:t>
            </a:r>
            <a:r>
              <a:rPr lang="en-US" altLang="en-US" sz="1400" dirty="0" smtClean="0"/>
              <a:t>) are typically weakly relativistic and </a:t>
            </a:r>
            <a:r>
              <a:rPr lang="en-US" sz="1400" b="1" dirty="0" smtClean="0"/>
              <a:t>reach </a:t>
            </a:r>
            <a:r>
              <a:rPr lang="en-US" sz="1400" b="1" dirty="0"/>
              <a:t>a constant velocity only at very high </a:t>
            </a:r>
            <a:r>
              <a:rPr lang="en-US" sz="1400" b="1" dirty="0" smtClean="0"/>
              <a:t>energy.</a:t>
            </a:r>
            <a:r>
              <a:rPr lang="en-US" altLang="en-US" sz="1400" dirty="0"/>
              <a:t> </a:t>
            </a:r>
            <a:r>
              <a:rPr lang="en-US" altLang="en-US" sz="1400" dirty="0" smtClean="0"/>
              <a:t>The </a:t>
            </a:r>
            <a:r>
              <a:rPr lang="en-US" altLang="en-US" sz="1400" dirty="0"/>
              <a:t>velocity </a:t>
            </a:r>
            <a:r>
              <a:rPr lang="en-US" altLang="en-US" sz="1400" dirty="0" smtClean="0"/>
              <a:t>changes </a:t>
            </a:r>
            <a:r>
              <a:rPr lang="en-US" altLang="en-US" sz="1400" dirty="0"/>
              <a:t>a lot during </a:t>
            </a:r>
            <a:r>
              <a:rPr lang="en-US" altLang="en-US" sz="1400" dirty="0" smtClean="0"/>
              <a:t>the acceleration </a:t>
            </a:r>
            <a:r>
              <a:rPr lang="en-US" altLang="en-US" sz="1400" dirty="0"/>
              <a:t>process. </a:t>
            </a:r>
          </a:p>
        </p:txBody>
      </p:sp>
      <p:graphicFrame>
        <p:nvGraphicFramePr>
          <p:cNvPr id="14" name="Oggetto 13"/>
          <p:cNvGraphicFramePr>
            <a:graphicFrameLocks noChangeAspect="1"/>
          </p:cNvGraphicFramePr>
          <p:nvPr>
            <p:extLst/>
          </p:nvPr>
        </p:nvGraphicFramePr>
        <p:xfrm>
          <a:off x="6332538" y="1370013"/>
          <a:ext cx="2651125" cy="527050"/>
        </p:xfrm>
        <a:graphic>
          <a:graphicData uri="http://schemas.openxmlformats.org/presentationml/2006/ole">
            <mc:AlternateContent xmlns:mc="http://schemas.openxmlformats.org/markup-compatibility/2006">
              <mc:Choice xmlns:v="urn:schemas-microsoft-com:vml" Requires="v">
                <p:oleObj spid="_x0000_s230588" name="Equazione" r:id="rId3" imgW="2260440" imgH="431640" progId="Equation.3">
                  <p:embed/>
                </p:oleObj>
              </mc:Choice>
              <mc:Fallback>
                <p:oleObj name="Equazione" r:id="rId3" imgW="2260440" imgH="431640" progId="Equation.3">
                  <p:embed/>
                  <p:pic>
                    <p:nvPicPr>
                      <p:cNvPr id="14" name="Oggetto 13"/>
                      <p:cNvPicPr>
                        <a:picLocks noChangeAspect="1" noChangeArrowheads="1"/>
                      </p:cNvPicPr>
                      <p:nvPr/>
                    </p:nvPicPr>
                    <p:blipFill>
                      <a:blip r:embed="rId4"/>
                      <a:srcRect/>
                      <a:stretch>
                        <a:fillRect/>
                      </a:stretch>
                    </p:blipFill>
                    <p:spPr bwMode="auto">
                      <a:xfrm>
                        <a:off x="6332538" y="1370013"/>
                        <a:ext cx="2651125" cy="527050"/>
                      </a:xfrm>
                      <a:prstGeom prst="rect">
                        <a:avLst/>
                      </a:prstGeom>
                      <a:noFill/>
                    </p:spPr>
                  </p:pic>
                </p:oleObj>
              </mc:Fallback>
            </mc:AlternateContent>
          </a:graphicData>
        </a:graphic>
      </p:graphicFrame>
      <p:sp>
        <p:nvSpPr>
          <p:cNvPr id="15" name="CasellaDiTesto 14"/>
          <p:cNvSpPr txBox="1"/>
          <p:nvPr/>
        </p:nvSpPr>
        <p:spPr>
          <a:xfrm>
            <a:off x="926826" y="563329"/>
            <a:ext cx="2032223" cy="1815882"/>
          </a:xfrm>
          <a:prstGeom prst="rect">
            <a:avLst/>
          </a:prstGeom>
          <a:noFill/>
        </p:spPr>
        <p:txBody>
          <a:bodyPr wrap="none" rtlCol="0">
            <a:spAutoFit/>
          </a:bodyPr>
          <a:lstStyle/>
          <a:p>
            <a:r>
              <a:rPr lang="en-US" sz="1600" dirty="0"/>
              <a:t>rest mass </a:t>
            </a:r>
            <a:r>
              <a:rPr lang="en-US" sz="1600" i="1" dirty="0"/>
              <a:t>m</a:t>
            </a:r>
            <a:r>
              <a:rPr lang="en-US" sz="1600" i="1" baseline="-25000" dirty="0"/>
              <a:t>0</a:t>
            </a:r>
          </a:p>
          <a:p>
            <a:r>
              <a:rPr lang="en-US" sz="1600" dirty="0" smtClean="0"/>
              <a:t>rest energy </a:t>
            </a:r>
            <a:r>
              <a:rPr lang="en-US" sz="1600" i="1" dirty="0" smtClean="0"/>
              <a:t>E</a:t>
            </a:r>
            <a:r>
              <a:rPr lang="en-US" sz="1600" i="1" baseline="-25000" dirty="0" smtClean="0"/>
              <a:t>0</a:t>
            </a:r>
            <a:r>
              <a:rPr lang="en-US" sz="1600" i="1" dirty="0" smtClean="0"/>
              <a:t> (=m</a:t>
            </a:r>
            <a:r>
              <a:rPr lang="en-US" sz="1600" i="1" baseline="-25000" dirty="0" smtClean="0"/>
              <a:t>0</a:t>
            </a:r>
            <a:r>
              <a:rPr lang="en-US" sz="1600" i="1" dirty="0" smtClean="0"/>
              <a:t>c</a:t>
            </a:r>
            <a:r>
              <a:rPr lang="en-US" sz="1600" i="1" baseline="30000" dirty="0" smtClean="0"/>
              <a:t>2</a:t>
            </a:r>
            <a:r>
              <a:rPr lang="en-US" sz="1600" i="1" dirty="0" smtClean="0"/>
              <a:t>)</a:t>
            </a:r>
            <a:endParaRPr lang="en-US" sz="1600" i="1" baseline="-25000" dirty="0" smtClean="0"/>
          </a:p>
          <a:p>
            <a:r>
              <a:rPr lang="en-US" sz="1600" dirty="0" smtClean="0"/>
              <a:t>total energy </a:t>
            </a:r>
            <a:r>
              <a:rPr lang="en-US" sz="1600" i="1" dirty="0" smtClean="0"/>
              <a:t>E </a:t>
            </a:r>
          </a:p>
          <a:p>
            <a:r>
              <a:rPr lang="en-US" sz="1600" dirty="0" smtClean="0"/>
              <a:t>relativistic mass </a:t>
            </a:r>
            <a:r>
              <a:rPr lang="en-US" sz="1600" i="1" dirty="0" smtClean="0"/>
              <a:t>m</a:t>
            </a:r>
          </a:p>
          <a:p>
            <a:r>
              <a:rPr lang="en-US" sz="1600" dirty="0" smtClean="0"/>
              <a:t>velocity </a:t>
            </a:r>
            <a:r>
              <a:rPr lang="en-US" sz="1600" i="1" dirty="0" smtClean="0"/>
              <a:t>v</a:t>
            </a:r>
          </a:p>
          <a:p>
            <a:r>
              <a:rPr lang="en-US" sz="1600" dirty="0"/>
              <a:t>m</a:t>
            </a:r>
            <a:r>
              <a:rPr lang="en-US" sz="1600" dirty="0" smtClean="0"/>
              <a:t>omentum</a:t>
            </a:r>
            <a:r>
              <a:rPr lang="en-US" sz="1600" i="1" dirty="0" smtClean="0"/>
              <a:t> p (=mv)</a:t>
            </a:r>
          </a:p>
          <a:p>
            <a:r>
              <a:rPr lang="en-US" sz="1600" dirty="0" smtClean="0"/>
              <a:t>Kinetic energy </a:t>
            </a:r>
            <a:r>
              <a:rPr lang="en-US" sz="1600" i="1" dirty="0" smtClean="0"/>
              <a:t>W=E-E</a:t>
            </a:r>
            <a:r>
              <a:rPr lang="en-US" sz="1600" i="1" baseline="-25000" dirty="0" smtClean="0"/>
              <a:t>0</a:t>
            </a:r>
          </a:p>
        </p:txBody>
      </p:sp>
      <p:sp>
        <p:nvSpPr>
          <p:cNvPr id="27" name="CasellaDiTesto 26"/>
          <p:cNvSpPr txBox="1"/>
          <p:nvPr/>
        </p:nvSpPr>
        <p:spPr>
          <a:xfrm>
            <a:off x="3304735" y="594691"/>
            <a:ext cx="1743445" cy="584775"/>
          </a:xfrm>
          <a:prstGeom prst="rect">
            <a:avLst/>
          </a:prstGeom>
          <a:noFill/>
        </p:spPr>
        <p:txBody>
          <a:bodyPr wrap="square" rtlCol="0">
            <a:spAutoFit/>
          </a:bodyPr>
          <a:lstStyle/>
          <a:p>
            <a:r>
              <a:rPr lang="en-US" sz="1600" dirty="0" smtClean="0"/>
              <a:t>Relativistic factor </a:t>
            </a:r>
            <a:r>
              <a:rPr lang="en-US" sz="1600" b="1" i="1" dirty="0" smtClean="0">
                <a:sym typeface="Symbol"/>
              </a:rPr>
              <a:t>=v/c</a:t>
            </a:r>
            <a:r>
              <a:rPr lang="en-US" sz="1600" b="1" dirty="0" smtClean="0">
                <a:sym typeface="Symbol"/>
              </a:rPr>
              <a:t> </a:t>
            </a:r>
            <a:r>
              <a:rPr lang="en-US" sz="1600" dirty="0" smtClean="0">
                <a:sym typeface="Symbol"/>
              </a:rPr>
              <a:t>(&lt;1)</a:t>
            </a:r>
            <a:r>
              <a:rPr lang="en-US" sz="1600" dirty="0" smtClean="0"/>
              <a:t> </a:t>
            </a:r>
            <a:endParaRPr lang="en-US" sz="1600" dirty="0"/>
          </a:p>
        </p:txBody>
      </p:sp>
      <p:sp>
        <p:nvSpPr>
          <p:cNvPr id="29" name="CasellaDiTesto 28"/>
          <p:cNvSpPr txBox="1"/>
          <p:nvPr/>
        </p:nvSpPr>
        <p:spPr>
          <a:xfrm>
            <a:off x="3285826" y="1130065"/>
            <a:ext cx="1815456" cy="584775"/>
          </a:xfrm>
          <a:prstGeom prst="rect">
            <a:avLst/>
          </a:prstGeom>
          <a:noFill/>
        </p:spPr>
        <p:txBody>
          <a:bodyPr wrap="square" rtlCol="0">
            <a:spAutoFit/>
          </a:bodyPr>
          <a:lstStyle/>
          <a:p>
            <a:r>
              <a:rPr lang="en-US" sz="1600" dirty="0" smtClean="0"/>
              <a:t>Relativistic factor </a:t>
            </a:r>
            <a:r>
              <a:rPr lang="en-US" sz="1600" b="1" i="1" dirty="0" smtClean="0">
                <a:sym typeface="Symbol"/>
              </a:rPr>
              <a:t>=E/E</a:t>
            </a:r>
            <a:r>
              <a:rPr lang="en-US" sz="1600" b="1" i="1" baseline="-25000" dirty="0" smtClean="0">
                <a:sym typeface="Symbol"/>
              </a:rPr>
              <a:t>0</a:t>
            </a:r>
            <a:r>
              <a:rPr lang="en-US" sz="1600" b="1" i="1" dirty="0" smtClean="0">
                <a:sym typeface="Symbol"/>
              </a:rPr>
              <a:t> </a:t>
            </a:r>
            <a:r>
              <a:rPr lang="en-US" sz="1600" dirty="0" smtClean="0">
                <a:sym typeface="Symbol"/>
              </a:rPr>
              <a:t>(1)</a:t>
            </a:r>
            <a:endParaRPr lang="en-US" sz="1600" dirty="0"/>
          </a:p>
        </p:txBody>
      </p:sp>
      <p:sp>
        <p:nvSpPr>
          <p:cNvPr id="36" name="Parentesi graffa aperta 35"/>
          <p:cNvSpPr/>
          <p:nvPr/>
        </p:nvSpPr>
        <p:spPr>
          <a:xfrm>
            <a:off x="743565" y="533577"/>
            <a:ext cx="366521" cy="184106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CasellaDiTesto 36"/>
          <p:cNvSpPr txBox="1"/>
          <p:nvPr/>
        </p:nvSpPr>
        <p:spPr>
          <a:xfrm>
            <a:off x="-32452" y="1179466"/>
            <a:ext cx="825684" cy="584775"/>
          </a:xfrm>
          <a:prstGeom prst="rect">
            <a:avLst/>
          </a:prstGeom>
          <a:noFill/>
        </p:spPr>
        <p:txBody>
          <a:bodyPr wrap="square" rtlCol="0">
            <a:spAutoFit/>
          </a:bodyPr>
          <a:lstStyle/>
          <a:p>
            <a:r>
              <a:rPr lang="en-US" sz="1600" dirty="0" smtClean="0"/>
              <a:t>Single particle</a:t>
            </a:r>
            <a:endParaRPr lang="en-US" sz="1600" dirty="0"/>
          </a:p>
        </p:txBody>
      </p:sp>
      <p:graphicFrame>
        <p:nvGraphicFramePr>
          <p:cNvPr id="4" name="Oggetto 3"/>
          <p:cNvGraphicFramePr>
            <a:graphicFrameLocks noChangeAspect="1"/>
          </p:cNvGraphicFramePr>
          <p:nvPr>
            <p:extLst/>
          </p:nvPr>
        </p:nvGraphicFramePr>
        <p:xfrm>
          <a:off x="6279777" y="531357"/>
          <a:ext cx="1166813" cy="347663"/>
        </p:xfrm>
        <a:graphic>
          <a:graphicData uri="http://schemas.openxmlformats.org/presentationml/2006/ole">
            <mc:AlternateContent xmlns:mc="http://schemas.openxmlformats.org/markup-compatibility/2006">
              <mc:Choice xmlns:v="urn:schemas-microsoft-com:vml" Requires="v">
                <p:oleObj spid="_x0000_s230589" name="Equazione" r:id="rId5" imgW="901440" imgH="279360" progId="Equation.3">
                  <p:embed/>
                </p:oleObj>
              </mc:Choice>
              <mc:Fallback>
                <p:oleObj name="Equazione" r:id="rId5" imgW="901440" imgH="279360" progId="Equation.3">
                  <p:embed/>
                  <p:pic>
                    <p:nvPicPr>
                      <p:cNvPr id="4" name="Oggetto 3"/>
                      <p:cNvPicPr>
                        <a:picLocks noChangeAspect="1" noChangeArrowheads="1"/>
                      </p:cNvPicPr>
                      <p:nvPr/>
                    </p:nvPicPr>
                    <p:blipFill>
                      <a:blip r:embed="rId6"/>
                      <a:srcRect/>
                      <a:stretch>
                        <a:fillRect/>
                      </a:stretch>
                    </p:blipFill>
                    <p:spPr bwMode="auto">
                      <a:xfrm>
                        <a:off x="6279777" y="531357"/>
                        <a:ext cx="1166813" cy="347663"/>
                      </a:xfrm>
                      <a:prstGeom prst="rect">
                        <a:avLst/>
                      </a:prstGeom>
                      <a:noFill/>
                      <a:ln w="28575">
                        <a:noFill/>
                      </a:ln>
                    </p:spPr>
                  </p:pic>
                </p:oleObj>
              </mc:Fallback>
            </mc:AlternateContent>
          </a:graphicData>
        </a:graphic>
      </p:graphicFrame>
      <p:sp>
        <p:nvSpPr>
          <p:cNvPr id="33" name="Text Box 12"/>
          <p:cNvSpPr txBox="1">
            <a:spLocks noChangeArrowheads="1"/>
          </p:cNvSpPr>
          <p:nvPr/>
        </p:nvSpPr>
        <p:spPr bwMode="auto">
          <a:xfrm>
            <a:off x="5436096" y="5157240"/>
            <a:ext cx="3680508" cy="1600438"/>
          </a:xfrm>
          <a:prstGeom prst="rect">
            <a:avLst/>
          </a:prstGeom>
          <a:solidFill>
            <a:srgbClr val="FFC000"/>
          </a:solidFill>
          <a:ln w="25400">
            <a:noFill/>
            <a:miter lim="800000"/>
            <a:headEnd/>
            <a:tailEnd/>
          </a:ln>
          <a:effectLst/>
        </p:spPr>
        <p:txBody>
          <a:bodyPr wrap="square">
            <a:spAutoFit/>
          </a:bodyPr>
          <a:lstStyle/>
          <a:p>
            <a:pPr algn="just"/>
            <a:r>
              <a:rPr lang="en-US" altLang="en-US" sz="1400" dirty="0" smtClean="0">
                <a:sym typeface="Symbol"/>
              </a:rPr>
              <a:t></a:t>
            </a:r>
            <a:r>
              <a:rPr lang="en-US" altLang="en-US" sz="1400" dirty="0" smtClean="0"/>
              <a:t>This implies </a:t>
            </a:r>
            <a:r>
              <a:rPr lang="en-US" altLang="en-US" sz="1400" b="1" dirty="0" smtClean="0"/>
              <a:t>important differences </a:t>
            </a:r>
            <a:r>
              <a:rPr lang="en-US" altLang="en-US" sz="1400" dirty="0" smtClean="0"/>
              <a:t>in the technical characteristics of the </a:t>
            </a:r>
            <a:r>
              <a:rPr lang="en-US" altLang="en-US" sz="1400" b="1" dirty="0" smtClean="0"/>
              <a:t>accelerating </a:t>
            </a:r>
            <a:r>
              <a:rPr lang="en-US" altLang="en-US" sz="1400" b="1" dirty="0" smtClean="0"/>
              <a:t>structures and in the beam dynamics</a:t>
            </a:r>
            <a:r>
              <a:rPr lang="en-US" altLang="en-US" sz="1400" dirty="0" smtClean="0"/>
              <a:t>. For </a:t>
            </a:r>
            <a:r>
              <a:rPr lang="en-US" altLang="en-US" sz="1400" b="1" dirty="0" smtClean="0"/>
              <a:t>protons and ions </a:t>
            </a:r>
            <a:r>
              <a:rPr lang="en-US" altLang="en-US" sz="1400" dirty="0" smtClean="0"/>
              <a:t>w</a:t>
            </a:r>
            <a:r>
              <a:rPr lang="en-US" sz="1400" dirty="0" smtClean="0"/>
              <a:t>e </a:t>
            </a:r>
            <a:r>
              <a:rPr lang="en-US" sz="1400" dirty="0"/>
              <a:t>need </a:t>
            </a:r>
            <a:r>
              <a:rPr lang="en-US" sz="1400" dirty="0" smtClean="0"/>
              <a:t>accelerating </a:t>
            </a:r>
            <a:r>
              <a:rPr lang="en-US" sz="1400" dirty="0" smtClean="0"/>
              <a:t>structures, </a:t>
            </a:r>
            <a:r>
              <a:rPr lang="en-US" sz="1400" b="1" dirty="0" smtClean="0"/>
              <a:t>optimized </a:t>
            </a:r>
            <a:r>
              <a:rPr lang="en-US" sz="1400" b="1" dirty="0"/>
              <a:t>for different </a:t>
            </a:r>
            <a:r>
              <a:rPr lang="en-US" sz="1400" b="1" dirty="0" smtClean="0"/>
              <a:t>velocities while for electrons the particles travel at the velocity of light after few MeV.</a:t>
            </a:r>
            <a:endParaRPr lang="en-US" sz="1400" dirty="0">
              <a:latin typeface="Comic Sans MS" pitchFamily="-110" charset="0"/>
            </a:endParaRPr>
          </a:p>
        </p:txBody>
      </p:sp>
      <p:sp>
        <p:nvSpPr>
          <p:cNvPr id="8" name="Freccia in giù 7"/>
          <p:cNvSpPr/>
          <p:nvPr/>
        </p:nvSpPr>
        <p:spPr>
          <a:xfrm>
            <a:off x="6847653" y="4869200"/>
            <a:ext cx="726142" cy="216072"/>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ggetto 10"/>
          <p:cNvGraphicFramePr>
            <a:graphicFrameLocks noChangeAspect="1"/>
          </p:cNvGraphicFramePr>
          <p:nvPr>
            <p:extLst/>
          </p:nvPr>
        </p:nvGraphicFramePr>
        <p:xfrm>
          <a:off x="6317784" y="971841"/>
          <a:ext cx="1165225" cy="347662"/>
        </p:xfrm>
        <a:graphic>
          <a:graphicData uri="http://schemas.openxmlformats.org/presentationml/2006/ole">
            <mc:AlternateContent xmlns:mc="http://schemas.openxmlformats.org/markup-compatibility/2006">
              <mc:Choice xmlns:v="urn:schemas-microsoft-com:vml" Requires="v">
                <p:oleObj spid="_x0000_s230590" name="Equazione" r:id="rId7" imgW="901440" imgH="279360" progId="Equation.3">
                  <p:embed/>
                </p:oleObj>
              </mc:Choice>
              <mc:Fallback>
                <p:oleObj name="Equazione" r:id="rId7" imgW="901440" imgH="279360" progId="Equation.3">
                  <p:embed/>
                  <p:pic>
                    <p:nvPicPr>
                      <p:cNvPr id="11" name="Oggetto 10"/>
                      <p:cNvPicPr>
                        <a:picLocks noChangeAspect="1" noChangeArrowheads="1"/>
                      </p:cNvPicPr>
                      <p:nvPr/>
                    </p:nvPicPr>
                    <p:blipFill>
                      <a:blip r:embed="rId8"/>
                      <a:srcRect/>
                      <a:stretch>
                        <a:fillRect/>
                      </a:stretch>
                    </p:blipFill>
                    <p:spPr bwMode="auto">
                      <a:xfrm>
                        <a:off x="6317784" y="971841"/>
                        <a:ext cx="116522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ggetto 11"/>
          <p:cNvGraphicFramePr>
            <a:graphicFrameLocks noChangeAspect="1"/>
          </p:cNvGraphicFramePr>
          <p:nvPr>
            <p:extLst/>
          </p:nvPr>
        </p:nvGraphicFramePr>
        <p:xfrm>
          <a:off x="3419841" y="1994770"/>
          <a:ext cx="1392237" cy="319088"/>
        </p:xfrm>
        <a:graphic>
          <a:graphicData uri="http://schemas.openxmlformats.org/presentationml/2006/ole">
            <mc:AlternateContent xmlns:mc="http://schemas.openxmlformats.org/markup-compatibility/2006">
              <mc:Choice xmlns:v="urn:schemas-microsoft-com:vml" Requires="v">
                <p:oleObj spid="_x0000_s230591" name="Equazione" r:id="rId9" imgW="1002960" imgH="241200" progId="Equation.3">
                  <p:embed/>
                </p:oleObj>
              </mc:Choice>
              <mc:Fallback>
                <p:oleObj name="Equazione" r:id="rId9" imgW="1002960" imgH="241200" progId="Equation.3">
                  <p:embed/>
                  <p:pic>
                    <p:nvPicPr>
                      <p:cNvPr id="12" name="Oggetto 11"/>
                      <p:cNvPicPr>
                        <a:picLocks noChangeAspect="1" noChangeArrowheads="1"/>
                      </p:cNvPicPr>
                      <p:nvPr/>
                    </p:nvPicPr>
                    <p:blipFill>
                      <a:blip r:embed="rId10"/>
                      <a:srcRect/>
                      <a:stretch>
                        <a:fillRect/>
                      </a:stretch>
                    </p:blipFill>
                    <p:spPr bwMode="auto">
                      <a:xfrm>
                        <a:off x="3419841" y="1994770"/>
                        <a:ext cx="1392237"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 name="CasellaDiTesto 27"/>
          <p:cNvSpPr txBox="1"/>
          <p:nvPr/>
        </p:nvSpPr>
        <p:spPr>
          <a:xfrm>
            <a:off x="3872751" y="1484730"/>
            <a:ext cx="439544" cy="707886"/>
          </a:xfrm>
          <a:prstGeom prst="rect">
            <a:avLst/>
          </a:prstGeom>
          <a:noFill/>
        </p:spPr>
        <p:txBody>
          <a:bodyPr wrap="none" rtlCol="0">
            <a:spAutoFit/>
          </a:bodyPr>
          <a:lstStyle/>
          <a:p>
            <a:r>
              <a:rPr lang="en-US" sz="4000" dirty="0" smtClean="0"/>
              <a:t>+</a:t>
            </a:r>
            <a:endParaRPr lang="en-US" sz="4000" dirty="0"/>
          </a:p>
        </p:txBody>
      </p:sp>
      <p:graphicFrame>
        <p:nvGraphicFramePr>
          <p:cNvPr id="34" name="Oggetto 33"/>
          <p:cNvGraphicFramePr>
            <a:graphicFrameLocks noChangeAspect="1"/>
          </p:cNvGraphicFramePr>
          <p:nvPr>
            <p:extLst/>
          </p:nvPr>
        </p:nvGraphicFramePr>
        <p:xfrm>
          <a:off x="5364088" y="2011556"/>
          <a:ext cx="3720683" cy="697364"/>
        </p:xfrm>
        <a:graphic>
          <a:graphicData uri="http://schemas.openxmlformats.org/presentationml/2006/ole">
            <mc:AlternateContent xmlns:mc="http://schemas.openxmlformats.org/markup-compatibility/2006">
              <mc:Choice xmlns:v="urn:schemas-microsoft-com:vml" Requires="v">
                <p:oleObj spid="_x0000_s230592" name="Equazione" r:id="rId11" imgW="2869920" imgH="558720" progId="Equation.3">
                  <p:embed/>
                </p:oleObj>
              </mc:Choice>
              <mc:Fallback>
                <p:oleObj name="Equazione" r:id="rId11" imgW="2869920" imgH="558720" progId="Equation.3">
                  <p:embed/>
                  <p:pic>
                    <p:nvPicPr>
                      <p:cNvPr id="34" name="Oggetto 33"/>
                      <p:cNvPicPr>
                        <a:picLocks noChangeAspect="1" noChangeArrowheads="1"/>
                      </p:cNvPicPr>
                      <p:nvPr/>
                    </p:nvPicPr>
                    <p:blipFill>
                      <a:blip r:embed="rId12"/>
                      <a:srcRect/>
                      <a:stretch>
                        <a:fillRect/>
                      </a:stretch>
                    </p:blipFill>
                    <p:spPr bwMode="auto">
                      <a:xfrm>
                        <a:off x="5364088" y="2011556"/>
                        <a:ext cx="3720683" cy="697364"/>
                      </a:xfrm>
                      <a:prstGeom prst="rect">
                        <a:avLst/>
                      </a:prstGeom>
                      <a:solidFill>
                        <a:schemeClr val="bg1"/>
                      </a:solidFill>
                      <a:ln w="28575">
                        <a:noFill/>
                        <a:miter lim="800000"/>
                        <a:headEnd/>
                        <a:tailEnd/>
                      </a:ln>
                    </p:spPr>
                  </p:pic>
                </p:oleObj>
              </mc:Fallback>
            </mc:AlternateContent>
          </a:graphicData>
        </a:graphic>
      </p:graphicFrame>
      <p:sp>
        <p:nvSpPr>
          <p:cNvPr id="35" name="Freccia a destra 34"/>
          <p:cNvSpPr/>
          <p:nvPr/>
        </p:nvSpPr>
        <p:spPr>
          <a:xfrm>
            <a:off x="5213762" y="1159382"/>
            <a:ext cx="475129" cy="402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arentesi graffa aperta 22"/>
          <p:cNvSpPr/>
          <p:nvPr/>
        </p:nvSpPr>
        <p:spPr>
          <a:xfrm>
            <a:off x="6032742" y="476672"/>
            <a:ext cx="366521" cy="136832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3" name="Oggetto 2"/>
          <p:cNvGraphicFramePr>
            <a:graphicFrameLocks noChangeAspect="1"/>
          </p:cNvGraphicFramePr>
          <p:nvPr>
            <p:extLst/>
          </p:nvPr>
        </p:nvGraphicFramePr>
        <p:xfrm>
          <a:off x="8101997" y="977112"/>
          <a:ext cx="932185" cy="304492"/>
        </p:xfrm>
        <a:graphic>
          <a:graphicData uri="http://schemas.openxmlformats.org/presentationml/2006/ole">
            <mc:AlternateContent xmlns:mc="http://schemas.openxmlformats.org/markup-compatibility/2006">
              <mc:Choice xmlns:v="urn:schemas-microsoft-com:vml" Requires="v">
                <p:oleObj spid="_x0000_s230593" name="Equazione" r:id="rId13" imgW="672840" imgH="228600" progId="Equation.3">
                  <p:embed/>
                </p:oleObj>
              </mc:Choice>
              <mc:Fallback>
                <p:oleObj name="Equazione" r:id="rId13" imgW="672840" imgH="228600" progId="Equation.3">
                  <p:embed/>
                  <p:pic>
                    <p:nvPicPr>
                      <p:cNvPr id="3" name="Oggetto 2"/>
                      <p:cNvPicPr>
                        <a:picLocks noChangeAspect="1" noChangeArrowheads="1"/>
                      </p:cNvPicPr>
                      <p:nvPr/>
                    </p:nvPicPr>
                    <p:blipFill>
                      <a:blip r:embed="rId14"/>
                      <a:srcRect/>
                      <a:stretch>
                        <a:fillRect/>
                      </a:stretch>
                    </p:blipFill>
                    <p:spPr bwMode="auto">
                      <a:xfrm>
                        <a:off x="8101997" y="977112"/>
                        <a:ext cx="932185" cy="304492"/>
                      </a:xfrm>
                      <a:prstGeom prst="rect">
                        <a:avLst/>
                      </a:prstGeom>
                      <a:noFill/>
                      <a:ln>
                        <a:noFill/>
                      </a:ln>
                    </p:spPr>
                  </p:pic>
                </p:oleObj>
              </mc:Fallback>
            </mc:AlternateContent>
          </a:graphicData>
        </a:graphic>
      </p:graphicFrame>
      <p:pic>
        <p:nvPicPr>
          <p:cNvPr id="25" name="Immagine 24"/>
          <p:cNvPicPr>
            <a:picLocks noChangeAspect="1"/>
          </p:cNvPicPr>
          <p:nvPr/>
        </p:nvPicPr>
        <p:blipFill rotWithShape="1">
          <a:blip r:embed="rId15">
            <a:extLst>
              <a:ext uri="{28A0092B-C50C-407E-A947-70E740481C1C}">
                <a14:useLocalDpi xmlns:a14="http://schemas.microsoft.com/office/drawing/2010/main" val="0"/>
              </a:ext>
            </a:extLst>
          </a:blip>
          <a:srcRect l="4246" t="3674" r="4217" b="54364"/>
          <a:stretch/>
        </p:blipFill>
        <p:spPr>
          <a:xfrm>
            <a:off x="195123" y="2660024"/>
            <a:ext cx="5240973" cy="2021186"/>
          </a:xfrm>
          <a:prstGeom prst="rect">
            <a:avLst/>
          </a:prstGeom>
        </p:spPr>
      </p:pic>
      <p:sp>
        <p:nvSpPr>
          <p:cNvPr id="31" name="AutoShape 23"/>
          <p:cNvSpPr>
            <a:spLocks noChangeArrowheads="1"/>
          </p:cNvSpPr>
          <p:nvPr/>
        </p:nvSpPr>
        <p:spPr bwMode="auto">
          <a:xfrm rot="2196152">
            <a:off x="1503719" y="3805179"/>
            <a:ext cx="1055991" cy="153309"/>
          </a:xfrm>
          <a:prstGeom prst="rightArrow">
            <a:avLst>
              <a:gd name="adj1" fmla="val 35713"/>
              <a:gd name="adj2" fmla="val 1468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Text Box 24"/>
          <p:cNvSpPr txBox="1">
            <a:spLocks noChangeArrowheads="1"/>
          </p:cNvSpPr>
          <p:nvPr/>
        </p:nvSpPr>
        <p:spPr bwMode="auto">
          <a:xfrm rot="2152993">
            <a:off x="1529420" y="3600836"/>
            <a:ext cx="14520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smtClean="0"/>
              <a:t>Heavy particles</a:t>
            </a:r>
            <a:endParaRPr lang="en-US" sz="1600" dirty="0"/>
          </a:p>
        </p:txBody>
      </p:sp>
      <p:sp>
        <p:nvSpPr>
          <p:cNvPr id="38" name="AutoShape 25"/>
          <p:cNvSpPr>
            <a:spLocks noChangeArrowheads="1"/>
          </p:cNvSpPr>
          <p:nvPr/>
        </p:nvSpPr>
        <p:spPr bwMode="auto">
          <a:xfrm rot="2196152" flipH="1" flipV="1">
            <a:off x="1946321" y="3477238"/>
            <a:ext cx="1109941" cy="145865"/>
          </a:xfrm>
          <a:prstGeom prst="rightArrow">
            <a:avLst>
              <a:gd name="adj1" fmla="val 35713"/>
              <a:gd name="adj2" fmla="val 1468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 name="Text Box 26"/>
          <p:cNvSpPr txBox="1">
            <a:spLocks noChangeArrowheads="1"/>
          </p:cNvSpPr>
          <p:nvPr/>
        </p:nvSpPr>
        <p:spPr bwMode="auto">
          <a:xfrm rot="2152993">
            <a:off x="2173667" y="3311144"/>
            <a:ext cx="134331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smtClean="0"/>
              <a:t>Light particles</a:t>
            </a:r>
            <a:endParaRPr lang="en-US" sz="1600" dirty="0"/>
          </a:p>
        </p:txBody>
      </p:sp>
      <p:sp>
        <p:nvSpPr>
          <p:cNvPr id="40" name="Line 28"/>
          <p:cNvSpPr>
            <a:spLocks noChangeShapeType="1"/>
          </p:cNvSpPr>
          <p:nvPr/>
        </p:nvSpPr>
        <p:spPr bwMode="auto">
          <a:xfrm flipV="1">
            <a:off x="183086" y="2026046"/>
            <a:ext cx="15876" cy="2706355"/>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Line 29"/>
          <p:cNvSpPr>
            <a:spLocks noChangeShapeType="1"/>
          </p:cNvSpPr>
          <p:nvPr/>
        </p:nvSpPr>
        <p:spPr bwMode="auto">
          <a:xfrm flipV="1">
            <a:off x="195123" y="4712444"/>
            <a:ext cx="5076825" cy="127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Text Box 30"/>
          <p:cNvSpPr txBox="1">
            <a:spLocks noChangeArrowheads="1"/>
          </p:cNvSpPr>
          <p:nvPr/>
        </p:nvSpPr>
        <p:spPr bwMode="auto">
          <a:xfrm>
            <a:off x="3572381" y="4110888"/>
            <a:ext cx="14934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smtClean="0"/>
              <a:t>Kin. Energy [MeV</a:t>
            </a:r>
            <a:r>
              <a:rPr lang="en-US" sz="1400" dirty="0"/>
              <a:t>]</a:t>
            </a:r>
          </a:p>
        </p:txBody>
      </p:sp>
      <p:sp>
        <p:nvSpPr>
          <p:cNvPr id="43" name="Line 31"/>
          <p:cNvSpPr>
            <a:spLocks noChangeShapeType="1"/>
          </p:cNvSpPr>
          <p:nvPr/>
        </p:nvSpPr>
        <p:spPr bwMode="auto">
          <a:xfrm flipV="1">
            <a:off x="124593" y="2836958"/>
            <a:ext cx="5079114" cy="15978"/>
          </a:xfrm>
          <a:prstGeom prst="line">
            <a:avLst/>
          </a:prstGeom>
          <a:noFill/>
          <a:ln w="825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CasellaDiTesto 43"/>
          <p:cNvSpPr txBox="1"/>
          <p:nvPr/>
        </p:nvSpPr>
        <p:spPr>
          <a:xfrm>
            <a:off x="1045161" y="3440544"/>
            <a:ext cx="346570" cy="369332"/>
          </a:xfrm>
          <a:prstGeom prst="rect">
            <a:avLst/>
          </a:prstGeom>
          <a:noFill/>
        </p:spPr>
        <p:txBody>
          <a:bodyPr wrap="none" rtlCol="0">
            <a:spAutoFit/>
          </a:bodyPr>
          <a:lstStyle/>
          <a:p>
            <a:r>
              <a:rPr lang="en-US" b="1" dirty="0" smtClean="0">
                <a:solidFill>
                  <a:srgbClr val="0070C0"/>
                </a:solidFill>
              </a:rPr>
              <a:t>e</a:t>
            </a:r>
            <a:r>
              <a:rPr lang="en-US" b="1" baseline="30000" dirty="0" smtClean="0">
                <a:solidFill>
                  <a:srgbClr val="0070C0"/>
                </a:solidFill>
              </a:rPr>
              <a:t>-</a:t>
            </a:r>
            <a:endParaRPr lang="en-US" b="1" baseline="30000" dirty="0">
              <a:solidFill>
                <a:srgbClr val="0070C0"/>
              </a:solidFill>
            </a:endParaRPr>
          </a:p>
        </p:txBody>
      </p:sp>
      <p:sp>
        <p:nvSpPr>
          <p:cNvPr id="45" name="CasellaDiTesto 44"/>
          <p:cNvSpPr txBox="1"/>
          <p:nvPr/>
        </p:nvSpPr>
        <p:spPr>
          <a:xfrm>
            <a:off x="3799312" y="3088673"/>
            <a:ext cx="383438" cy="369332"/>
          </a:xfrm>
          <a:prstGeom prst="rect">
            <a:avLst/>
          </a:prstGeom>
          <a:noFill/>
        </p:spPr>
        <p:txBody>
          <a:bodyPr wrap="none" rtlCol="0">
            <a:spAutoFit/>
          </a:bodyPr>
          <a:lstStyle/>
          <a:p>
            <a:r>
              <a:rPr lang="en-US" b="1" dirty="0">
                <a:solidFill>
                  <a:srgbClr val="FF0000"/>
                </a:solidFill>
              </a:rPr>
              <a:t>p</a:t>
            </a:r>
            <a:r>
              <a:rPr lang="en-US" b="1" baseline="30000" dirty="0" smtClean="0">
                <a:solidFill>
                  <a:srgbClr val="FF0000"/>
                </a:solidFill>
              </a:rPr>
              <a:t>+</a:t>
            </a:r>
            <a:endParaRPr lang="en-US" b="1" baseline="30000" dirty="0">
              <a:solidFill>
                <a:srgbClr val="FF0000"/>
              </a:solidFill>
            </a:endParaRPr>
          </a:p>
        </p:txBody>
      </p:sp>
      <p:pic>
        <p:nvPicPr>
          <p:cNvPr id="46" name="Immagine 45"/>
          <p:cNvPicPr>
            <a:picLocks noChangeAspect="1"/>
          </p:cNvPicPr>
          <p:nvPr/>
        </p:nvPicPr>
        <p:blipFill rotWithShape="1">
          <a:blip r:embed="rId16">
            <a:extLst>
              <a:ext uri="{28A0092B-C50C-407E-A947-70E740481C1C}">
                <a14:useLocalDpi xmlns:a14="http://schemas.microsoft.com/office/drawing/2010/main" val="0"/>
              </a:ext>
            </a:extLst>
          </a:blip>
          <a:srcRect l="2083" t="52038" r="5245" b="6833"/>
          <a:stretch/>
        </p:blipFill>
        <p:spPr>
          <a:xfrm>
            <a:off x="34555" y="4753200"/>
            <a:ext cx="5324967" cy="1988168"/>
          </a:xfrm>
          <a:prstGeom prst="rect">
            <a:avLst/>
          </a:prstGeom>
        </p:spPr>
      </p:pic>
      <p:cxnSp>
        <p:nvCxnSpPr>
          <p:cNvPr id="47" name="Connettore 2 46"/>
          <p:cNvCxnSpPr/>
          <p:nvPr/>
        </p:nvCxnSpPr>
        <p:spPr>
          <a:xfrm>
            <a:off x="2910075" y="2852936"/>
            <a:ext cx="0" cy="36724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Connettore 2 47"/>
          <p:cNvCxnSpPr/>
          <p:nvPr/>
        </p:nvCxnSpPr>
        <p:spPr>
          <a:xfrm flipH="1">
            <a:off x="694646" y="6075084"/>
            <a:ext cx="2234704" cy="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179512" y="2492896"/>
            <a:ext cx="301686" cy="369332"/>
          </a:xfrm>
          <a:prstGeom prst="rect">
            <a:avLst/>
          </a:prstGeom>
          <a:noFill/>
        </p:spPr>
        <p:txBody>
          <a:bodyPr wrap="none" rtlCol="0">
            <a:spAutoFit/>
          </a:bodyPr>
          <a:lstStyle/>
          <a:p>
            <a:r>
              <a:rPr lang="en-US" dirty="0" smtClean="0"/>
              <a:t>1</a:t>
            </a:r>
            <a:endParaRPr lang="en-US" dirty="0"/>
          </a:p>
        </p:txBody>
      </p:sp>
      <p:sp>
        <p:nvSpPr>
          <p:cNvPr id="49" name="CasellaDiTesto 48"/>
          <p:cNvSpPr txBox="1"/>
          <p:nvPr/>
        </p:nvSpPr>
        <p:spPr>
          <a:xfrm>
            <a:off x="216521" y="2026046"/>
            <a:ext cx="311304" cy="369332"/>
          </a:xfrm>
          <a:prstGeom prst="rect">
            <a:avLst/>
          </a:prstGeom>
          <a:noFill/>
        </p:spPr>
        <p:txBody>
          <a:bodyPr wrap="none" rtlCol="0">
            <a:spAutoFit/>
          </a:bodyPr>
          <a:lstStyle/>
          <a:p>
            <a:r>
              <a:rPr lang="en-US" dirty="0" smtClean="0">
                <a:sym typeface="Symbol"/>
              </a:rPr>
              <a:t></a:t>
            </a:r>
            <a:endParaRPr lang="en-US" dirty="0"/>
          </a:p>
        </p:txBody>
      </p:sp>
    </p:spTree>
    <p:extLst>
      <p:ext uri="{BB962C8B-B14F-4D97-AF65-F5344CB8AC3E}">
        <p14:creationId xmlns:p14="http://schemas.microsoft.com/office/powerpoint/2010/main" val="39046250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1000"/>
                                        <p:tgtEl>
                                          <p:spTgt spid="40"/>
                                        </p:tgtEl>
                                      </p:cBhvr>
                                    </p:animEffect>
                                    <p:anim calcmode="lin" valueType="num">
                                      <p:cBhvr>
                                        <p:cTn id="31" dur="1000" fill="hold"/>
                                        <p:tgtEl>
                                          <p:spTgt spid="40"/>
                                        </p:tgtEl>
                                        <p:attrNameLst>
                                          <p:attrName>ppt_x</p:attrName>
                                        </p:attrNameLst>
                                      </p:cBhvr>
                                      <p:tavLst>
                                        <p:tav tm="0">
                                          <p:val>
                                            <p:strVal val="#ppt_x"/>
                                          </p:val>
                                        </p:tav>
                                        <p:tav tm="100000">
                                          <p:val>
                                            <p:strVal val="#ppt_x"/>
                                          </p:val>
                                        </p:tav>
                                      </p:tavLst>
                                    </p:anim>
                                    <p:anim calcmode="lin" valueType="num">
                                      <p:cBhvr>
                                        <p:cTn id="32" dur="1000" fill="hold"/>
                                        <p:tgtEl>
                                          <p:spTgt spid="4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1000"/>
                                        <p:tgtEl>
                                          <p:spTgt spid="49"/>
                                        </p:tgtEl>
                                      </p:cBhvr>
                                    </p:animEffect>
                                    <p:anim calcmode="lin" valueType="num">
                                      <p:cBhvr>
                                        <p:cTn id="36" dur="1000" fill="hold"/>
                                        <p:tgtEl>
                                          <p:spTgt spid="49"/>
                                        </p:tgtEl>
                                        <p:attrNameLst>
                                          <p:attrName>ppt_x</p:attrName>
                                        </p:attrNameLst>
                                      </p:cBhvr>
                                      <p:tavLst>
                                        <p:tav tm="0">
                                          <p:val>
                                            <p:strVal val="#ppt_x"/>
                                          </p:val>
                                        </p:tav>
                                        <p:tav tm="100000">
                                          <p:val>
                                            <p:strVal val="#ppt_x"/>
                                          </p:val>
                                        </p:tav>
                                      </p:tavLst>
                                    </p:anim>
                                    <p:anim calcmode="lin" valueType="num">
                                      <p:cBhvr>
                                        <p:cTn id="37" dur="1000" fill="hold"/>
                                        <p:tgtEl>
                                          <p:spTgt spid="49"/>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1000"/>
                                        <p:tgtEl>
                                          <p:spTgt spid="41"/>
                                        </p:tgtEl>
                                      </p:cBhvr>
                                    </p:animEffect>
                                    <p:anim calcmode="lin" valueType="num">
                                      <p:cBhvr>
                                        <p:cTn id="41" dur="1000" fill="hold"/>
                                        <p:tgtEl>
                                          <p:spTgt spid="41"/>
                                        </p:tgtEl>
                                        <p:attrNameLst>
                                          <p:attrName>ppt_x</p:attrName>
                                        </p:attrNameLst>
                                      </p:cBhvr>
                                      <p:tavLst>
                                        <p:tav tm="0">
                                          <p:val>
                                            <p:strVal val="#ppt_x"/>
                                          </p:val>
                                        </p:tav>
                                        <p:tav tm="100000">
                                          <p:val>
                                            <p:strVal val="#ppt_x"/>
                                          </p:val>
                                        </p:tav>
                                      </p:tavLst>
                                    </p:anim>
                                    <p:anim calcmode="lin" valueType="num">
                                      <p:cBhvr>
                                        <p:cTn id="42" dur="100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1000"/>
                                        <p:tgtEl>
                                          <p:spTgt spid="42"/>
                                        </p:tgtEl>
                                      </p:cBhvr>
                                    </p:animEffect>
                                    <p:anim calcmode="lin" valueType="num">
                                      <p:cBhvr>
                                        <p:cTn id="46" dur="1000" fill="hold"/>
                                        <p:tgtEl>
                                          <p:spTgt spid="42"/>
                                        </p:tgtEl>
                                        <p:attrNameLst>
                                          <p:attrName>ppt_x</p:attrName>
                                        </p:attrNameLst>
                                      </p:cBhvr>
                                      <p:tavLst>
                                        <p:tav tm="0">
                                          <p:val>
                                            <p:strVal val="#ppt_x"/>
                                          </p:val>
                                        </p:tav>
                                        <p:tav tm="100000">
                                          <p:val>
                                            <p:strVal val="#ppt_x"/>
                                          </p:val>
                                        </p:tav>
                                      </p:tavLst>
                                    </p:anim>
                                    <p:anim calcmode="lin" valueType="num">
                                      <p:cBhvr>
                                        <p:cTn id="4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500"/>
                                        <p:tgtEl>
                                          <p:spTgt spid="7"/>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barn(inVertical)">
                                      <p:cBhvr>
                                        <p:cTn id="60" dur="500"/>
                                        <p:tgtEl>
                                          <p:spTgt spid="25"/>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barn(inVertical)">
                                      <p:cBhvr>
                                        <p:cTn id="63" dur="500"/>
                                        <p:tgtEl>
                                          <p:spTgt spid="44"/>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barn(inVertical)">
                                      <p:cBhvr>
                                        <p:cTn id="66" dur="500"/>
                                        <p:tgtEl>
                                          <p:spTgt spid="45"/>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nodeType="click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barn(inVertical)">
                                      <p:cBhvr>
                                        <p:cTn id="71" dur="500"/>
                                        <p:tgtEl>
                                          <p:spTgt spid="46"/>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47"/>
                                        </p:tgtEl>
                                        <p:attrNameLst>
                                          <p:attrName>style.visibility</p:attrName>
                                        </p:attrNameLst>
                                      </p:cBhvr>
                                      <p:to>
                                        <p:strVal val="visible"/>
                                      </p:to>
                                    </p:set>
                                    <p:animEffect transition="in" filter="fade">
                                      <p:cBhvr>
                                        <p:cTn id="76" dur="500"/>
                                        <p:tgtEl>
                                          <p:spTgt spid="4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500"/>
                                        <p:tgtEl>
                                          <p:spTgt spid="6"/>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down)">
                                      <p:cBhvr>
                                        <p:cTn id="89" dur="500"/>
                                        <p:tgtEl>
                                          <p:spTgt spid="38"/>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wipe(down)">
                                      <p:cBhvr>
                                        <p:cTn id="92" dur="500"/>
                                        <p:tgtEl>
                                          <p:spTgt spid="39"/>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wipe(down)">
                                      <p:cBhvr>
                                        <p:cTn id="95" dur="500"/>
                                        <p:tgtEl>
                                          <p:spTgt spid="32"/>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wipe(down)">
                                      <p:cBhvr>
                                        <p:cTn id="98" dur="500"/>
                                        <p:tgtEl>
                                          <p:spTgt spid="3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8"/>
                                        </p:tgtEl>
                                        <p:attrNameLst>
                                          <p:attrName>style.visibility</p:attrName>
                                        </p:attrNameLst>
                                      </p:cBhvr>
                                      <p:to>
                                        <p:strVal val="visible"/>
                                      </p:to>
                                    </p:set>
                                    <p:animEffect transition="in" filter="fade">
                                      <p:cBhvr>
                                        <p:cTn id="103" dur="500"/>
                                        <p:tgtEl>
                                          <p:spTgt spid="8"/>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3"/>
                                        </p:tgtEl>
                                        <p:attrNameLst>
                                          <p:attrName>style.visibility</p:attrName>
                                        </p:attrNameLst>
                                      </p:cBhvr>
                                      <p:to>
                                        <p:strVal val="visible"/>
                                      </p:to>
                                    </p:set>
                                    <p:animEffect transition="in" filter="fade">
                                      <p:cBhvr>
                                        <p:cTn id="10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3" grpId="0" animBg="1"/>
      <p:bldP spid="8" grpId="0" animBg="1"/>
      <p:bldP spid="35" grpId="0" animBg="1"/>
      <p:bldP spid="23" grpId="0" animBg="1"/>
      <p:bldP spid="31" grpId="0" animBg="1"/>
      <p:bldP spid="32" grpId="0"/>
      <p:bldP spid="38" grpId="0" animBg="1"/>
      <p:bldP spid="39" grpId="0"/>
      <p:bldP spid="40" grpId="0" animBg="1"/>
      <p:bldP spid="41" grpId="0" animBg="1"/>
      <p:bldP spid="42" grpId="0"/>
      <p:bldP spid="43" grpId="0" animBg="1"/>
      <p:bldP spid="44" grpId="0"/>
      <p:bldP spid="45" grpId="0"/>
      <p:bldP spid="7"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 y="548600"/>
            <a:ext cx="6126351" cy="954107"/>
          </a:xfrm>
          <a:prstGeom prst="rect">
            <a:avLst/>
          </a:prstGeom>
          <a:noFill/>
          <a:ln w="9525">
            <a:noFill/>
            <a:miter lim="800000"/>
            <a:headEnd/>
            <a:tailEnd/>
          </a:ln>
          <a:effectLst/>
        </p:spPr>
        <p:txBody>
          <a:bodyPr wrap="square">
            <a:spAutoFit/>
          </a:bodyPr>
          <a:lstStyle/>
          <a:p>
            <a:pPr algn="just" eaLnBrk="1" hangingPunct="1"/>
            <a:r>
              <a:rPr lang="en-US" altLang="en-US" sz="1400" b="0" dirty="0" smtClean="0"/>
              <a:t>To increase the achievable maximum energy, </a:t>
            </a:r>
            <a:r>
              <a:rPr lang="en-US" altLang="en-US" sz="1400" dirty="0" smtClean="0"/>
              <a:t>Van de </a:t>
            </a:r>
            <a:r>
              <a:rPr lang="en-US" altLang="en-US" sz="1400" dirty="0" err="1" smtClean="0"/>
              <a:t>Graaff</a:t>
            </a:r>
            <a:r>
              <a:rPr lang="en-US" altLang="en-US" sz="1400" b="0" dirty="0" smtClean="0"/>
              <a:t> invented an electrostatic generator based on a </a:t>
            </a:r>
            <a:r>
              <a:rPr lang="en-US" altLang="en-US" sz="1400" b="1" dirty="0" smtClean="0"/>
              <a:t>dielectric belt </a:t>
            </a:r>
            <a:r>
              <a:rPr lang="en-US" altLang="en-US" sz="1400" b="0" dirty="0" smtClean="0"/>
              <a:t>transporting positive charges to an isolated electrode hosting an </a:t>
            </a:r>
            <a:r>
              <a:rPr lang="en-US" altLang="en-US" sz="1400" b="1" dirty="0" smtClean="0"/>
              <a:t>ion source</a:t>
            </a:r>
            <a:r>
              <a:rPr lang="en-US" altLang="en-US" sz="1400" b="0" dirty="0" smtClean="0"/>
              <a:t>. The positive ions generated in a large positive potential were accelerated toward ground by the static electric field.</a:t>
            </a:r>
            <a:endParaRPr lang="en-US" sz="1400" b="0" dirty="0"/>
          </a:p>
        </p:txBody>
      </p:sp>
      <p:sp>
        <p:nvSpPr>
          <p:cNvPr id="8" name="Rettangolo 7"/>
          <p:cNvSpPr/>
          <p:nvPr/>
        </p:nvSpPr>
        <p:spPr>
          <a:xfrm>
            <a:off x="0" y="2404741"/>
            <a:ext cx="3923909" cy="954107"/>
          </a:xfrm>
          <a:prstGeom prst="rect">
            <a:avLst/>
          </a:prstGeom>
        </p:spPr>
        <p:txBody>
          <a:bodyPr wrap="square">
            <a:spAutoFit/>
          </a:bodyPr>
          <a:lstStyle/>
          <a:p>
            <a:pPr algn="just">
              <a:spcBef>
                <a:spcPct val="100000"/>
              </a:spcBef>
              <a:spcAft>
                <a:spcPct val="100000"/>
              </a:spcAft>
            </a:pPr>
            <a:r>
              <a:rPr lang="en-US" altLang="en-US" sz="1400" dirty="0"/>
              <a:t>DC voltage as large as </a:t>
            </a:r>
            <a:r>
              <a:rPr lang="en-US" altLang="en-US" sz="1400" dirty="0" smtClean="0">
                <a:sym typeface="Symbol"/>
              </a:rPr>
              <a:t></a:t>
            </a:r>
            <a:r>
              <a:rPr lang="en-US" altLang="en-US" sz="1400" dirty="0" smtClean="0"/>
              <a:t>10 </a:t>
            </a:r>
            <a:r>
              <a:rPr lang="en-US" altLang="en-US" sz="1400" dirty="0"/>
              <a:t>MV can be obtained (</a:t>
            </a:r>
            <a:r>
              <a:rPr lang="en-US" altLang="en-US" sz="1400" dirty="0" smtClean="0"/>
              <a:t>E</a:t>
            </a:r>
            <a:r>
              <a:rPr lang="en-US" altLang="en-US" sz="1400" dirty="0" smtClean="0">
                <a:sym typeface="Symbol"/>
              </a:rPr>
              <a:t></a:t>
            </a:r>
            <a:r>
              <a:rPr lang="en-US" altLang="en-US" sz="1400" dirty="0" smtClean="0"/>
              <a:t>10 MeV</a:t>
            </a:r>
            <a:r>
              <a:rPr lang="en-US" altLang="en-US" sz="1400" dirty="0"/>
              <a:t>). The main limit in the </a:t>
            </a:r>
            <a:r>
              <a:rPr lang="en-US" altLang="en-US" sz="1400" dirty="0" smtClean="0"/>
              <a:t>achievable </a:t>
            </a:r>
            <a:r>
              <a:rPr lang="en-US" altLang="en-US" sz="1400" dirty="0"/>
              <a:t>voltage is the </a:t>
            </a:r>
            <a:r>
              <a:rPr lang="en-US" altLang="en-US" sz="1400" b="1" dirty="0" smtClean="0"/>
              <a:t>breakdown</a:t>
            </a:r>
            <a:r>
              <a:rPr lang="en-US" altLang="en-US" sz="1400" dirty="0" smtClean="0"/>
              <a:t> </a:t>
            </a:r>
            <a:r>
              <a:rPr lang="en-US" sz="1400" dirty="0" smtClean="0"/>
              <a:t>due to</a:t>
            </a:r>
            <a:r>
              <a:rPr lang="en-US" sz="1400" baseline="-25000" dirty="0" smtClean="0"/>
              <a:t> </a:t>
            </a:r>
            <a:r>
              <a:rPr lang="en-US" sz="1400" dirty="0" smtClean="0"/>
              <a:t> </a:t>
            </a:r>
            <a:r>
              <a:rPr lang="en-GB" sz="1400" b="1" dirty="0"/>
              <a:t>insulation</a:t>
            </a:r>
            <a:r>
              <a:rPr lang="en-GB" sz="1400" dirty="0"/>
              <a:t> </a:t>
            </a:r>
            <a:r>
              <a:rPr lang="en-GB" sz="1400" dirty="0" smtClean="0"/>
              <a:t>problems.</a:t>
            </a:r>
            <a:endParaRPr lang="en-US" altLang="en-GB" sz="1400" dirty="0"/>
          </a:p>
        </p:txBody>
      </p:sp>
      <p:sp>
        <p:nvSpPr>
          <p:cNvPr id="9" name="Rettangolo 8"/>
          <p:cNvSpPr/>
          <p:nvPr/>
        </p:nvSpPr>
        <p:spPr>
          <a:xfrm>
            <a:off x="35370" y="3602737"/>
            <a:ext cx="3357374" cy="363176"/>
          </a:xfrm>
          <a:prstGeom prst="rect">
            <a:avLst/>
          </a:prstGeom>
        </p:spPr>
        <p:txBody>
          <a:bodyPr wrap="square">
            <a:spAutoFit/>
          </a:bodyPr>
          <a:lstStyle/>
          <a:p>
            <a:pPr algn="just">
              <a:lnSpc>
                <a:spcPct val="110000"/>
              </a:lnSpc>
              <a:spcBef>
                <a:spcPct val="20000"/>
              </a:spcBef>
            </a:pPr>
            <a:r>
              <a:rPr lang="en-US" sz="1600" b="1" dirty="0" smtClean="0"/>
              <a:t>APPLICATIONS OF DC ACCELERATORS</a:t>
            </a:r>
          </a:p>
        </p:txBody>
      </p:sp>
      <p:sp>
        <p:nvSpPr>
          <p:cNvPr id="10" name="Rectangle 11"/>
          <p:cNvSpPr>
            <a:spLocks noChangeArrowheads="1"/>
          </p:cNvSpPr>
          <p:nvPr/>
        </p:nvSpPr>
        <p:spPr bwMode="auto">
          <a:xfrm>
            <a:off x="1658119" y="-27480"/>
            <a:ext cx="5866535" cy="563563"/>
          </a:xfrm>
          <a:prstGeom prst="rect">
            <a:avLst/>
          </a:prstGeom>
          <a:noFill/>
          <a:ln w="9525">
            <a:noFill/>
            <a:miter lim="800000"/>
            <a:headEnd/>
            <a:tailEnd/>
          </a:ln>
          <a:effectLst/>
        </p:spPr>
        <p:txBody>
          <a:bodyPr anchor="ctr"/>
          <a:lstStyle/>
          <a:p>
            <a:pPr algn="ctr"/>
            <a:r>
              <a:rPr lang="en-US" altLang="en-US" sz="3200" b="1" dirty="0" smtClean="0"/>
              <a:t>(ELECTROSTATIC ACCELERATORS)</a:t>
            </a:r>
            <a:endParaRPr lang="en-US" altLang="en-US" sz="3200" b="1" dirty="0"/>
          </a:p>
        </p:txBody>
      </p:sp>
      <p:pic>
        <p:nvPicPr>
          <p:cNvPr id="11" name="Picture 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95920" y="4219586"/>
            <a:ext cx="1798030" cy="2597335"/>
          </a:xfrm>
          <a:prstGeom prst="rect">
            <a:avLst/>
          </a:prstGeom>
        </p:spPr>
      </p:pic>
      <p:pic>
        <p:nvPicPr>
          <p:cNvPr id="5" name="Immagine 4"/>
          <p:cNvPicPr>
            <a:picLocks noChangeAspect="1"/>
          </p:cNvPicPr>
          <p:nvPr/>
        </p:nvPicPr>
        <p:blipFill rotWithShape="1">
          <a:blip r:embed="rId3">
            <a:extLst>
              <a:ext uri="{28A0092B-C50C-407E-A947-70E740481C1C}">
                <a14:useLocalDpi xmlns:a14="http://schemas.microsoft.com/office/drawing/2010/main" val="0"/>
              </a:ext>
            </a:extLst>
          </a:blip>
          <a:srcRect b="4025"/>
          <a:stretch/>
        </p:blipFill>
        <p:spPr>
          <a:xfrm>
            <a:off x="6345126" y="590925"/>
            <a:ext cx="2730192" cy="3162441"/>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995920" y="1485278"/>
            <a:ext cx="2080869" cy="2519802"/>
          </a:xfrm>
          <a:prstGeom prst="rect">
            <a:avLst/>
          </a:prstGeom>
        </p:spPr>
      </p:pic>
      <p:pic>
        <p:nvPicPr>
          <p:cNvPr id="12" name="Immagin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43514" y="4005080"/>
            <a:ext cx="3290826" cy="1897476"/>
          </a:xfrm>
          <a:prstGeom prst="rect">
            <a:avLst/>
          </a:prstGeom>
        </p:spPr>
      </p:pic>
      <p:sp>
        <p:nvSpPr>
          <p:cNvPr id="13" name="Rettangolo 12"/>
          <p:cNvSpPr/>
          <p:nvPr/>
        </p:nvSpPr>
        <p:spPr>
          <a:xfrm>
            <a:off x="1639241" y="6196008"/>
            <a:ext cx="2406242" cy="646331"/>
          </a:xfrm>
          <a:prstGeom prst="rect">
            <a:avLst/>
          </a:prstGeom>
        </p:spPr>
        <p:txBody>
          <a:bodyPr wrap="square">
            <a:spAutoFit/>
          </a:bodyPr>
          <a:lstStyle/>
          <a:p>
            <a:pPr algn="just"/>
            <a:r>
              <a:rPr lang="en-US" sz="1200" dirty="0" smtClean="0"/>
              <a:t>750 </a:t>
            </a:r>
            <a:r>
              <a:rPr lang="en-US" sz="1200" dirty="0"/>
              <a:t>kV Cockcroft-Walton </a:t>
            </a:r>
          </a:p>
          <a:p>
            <a:pPr algn="just"/>
            <a:r>
              <a:rPr lang="en-US" sz="1200" dirty="0"/>
              <a:t>Linac2 injector at CERN from 1978 to 1992</a:t>
            </a:r>
          </a:p>
        </p:txBody>
      </p:sp>
      <p:sp>
        <p:nvSpPr>
          <p:cNvPr id="14" name="CasellaDiTesto 13"/>
          <p:cNvSpPr txBox="1"/>
          <p:nvPr/>
        </p:nvSpPr>
        <p:spPr>
          <a:xfrm>
            <a:off x="45869" y="2066188"/>
            <a:ext cx="3727880" cy="338554"/>
          </a:xfrm>
          <a:prstGeom prst="rect">
            <a:avLst/>
          </a:prstGeom>
          <a:noFill/>
        </p:spPr>
        <p:txBody>
          <a:bodyPr wrap="none" rtlCol="0">
            <a:spAutoFit/>
          </a:bodyPr>
          <a:lstStyle/>
          <a:p>
            <a:r>
              <a:rPr lang="en-US" sz="1600" b="1" dirty="0" smtClean="0"/>
              <a:t>LIMITS OF ELECTROSTATIC ACCELERATORS</a:t>
            </a:r>
            <a:endParaRPr lang="en-US" sz="1600" b="1" dirty="0"/>
          </a:p>
        </p:txBody>
      </p:sp>
      <p:sp>
        <p:nvSpPr>
          <p:cNvPr id="15" name="Rettangolo 14"/>
          <p:cNvSpPr/>
          <p:nvPr/>
        </p:nvSpPr>
        <p:spPr>
          <a:xfrm>
            <a:off x="1" y="3915120"/>
            <a:ext cx="4045482" cy="2160591"/>
          </a:xfrm>
          <a:prstGeom prst="rect">
            <a:avLst/>
          </a:prstGeom>
        </p:spPr>
        <p:txBody>
          <a:bodyPr wrap="square">
            <a:spAutoFit/>
          </a:bodyPr>
          <a:lstStyle/>
          <a:p>
            <a:pPr algn="just">
              <a:lnSpc>
                <a:spcPct val="110000"/>
              </a:lnSpc>
              <a:spcBef>
                <a:spcPct val="20000"/>
              </a:spcBef>
            </a:pPr>
            <a:r>
              <a:rPr lang="en-US" sz="1400" dirty="0"/>
              <a:t>DC particle accelerators are in operation worldwide, typically at </a:t>
            </a:r>
            <a:r>
              <a:rPr lang="en-US" sz="1400" dirty="0" smtClean="0"/>
              <a:t>V&lt;15MV (</a:t>
            </a:r>
            <a:r>
              <a:rPr lang="en-US" sz="1400" dirty="0" err="1" smtClean="0"/>
              <a:t>E</a:t>
            </a:r>
            <a:r>
              <a:rPr lang="en-US" sz="1400" baseline="-25000" dirty="0" err="1" smtClean="0"/>
              <a:t>max</a:t>
            </a:r>
            <a:r>
              <a:rPr lang="en-US" sz="1400" dirty="0" smtClean="0"/>
              <a:t>=15 MeV), </a:t>
            </a:r>
            <a:r>
              <a:rPr lang="en-US" sz="1400" dirty="0"/>
              <a:t>I&lt;100mA. </a:t>
            </a:r>
            <a:endParaRPr lang="en-US" sz="1400" dirty="0" smtClean="0"/>
          </a:p>
          <a:p>
            <a:pPr algn="just">
              <a:lnSpc>
                <a:spcPct val="110000"/>
              </a:lnSpc>
              <a:spcBef>
                <a:spcPct val="20000"/>
              </a:spcBef>
            </a:pPr>
            <a:r>
              <a:rPr lang="en-US" sz="1400" dirty="0" smtClean="0"/>
              <a:t>They </a:t>
            </a:r>
            <a:r>
              <a:rPr lang="en-US" sz="1400" dirty="0"/>
              <a:t>are used for</a:t>
            </a:r>
            <a:r>
              <a:rPr lang="en-US" sz="1400" dirty="0" smtClean="0"/>
              <a:t>:</a:t>
            </a:r>
          </a:p>
          <a:p>
            <a:pPr algn="just">
              <a:lnSpc>
                <a:spcPct val="110000"/>
              </a:lnSpc>
              <a:spcBef>
                <a:spcPct val="20000"/>
              </a:spcBef>
            </a:pPr>
            <a:endParaRPr lang="en-US" sz="1400" dirty="0"/>
          </a:p>
          <a:p>
            <a:pPr algn="just">
              <a:spcBef>
                <a:spcPct val="20000"/>
              </a:spcBef>
            </a:pPr>
            <a:r>
              <a:rPr lang="en-US" sz="1400" i="1" dirty="0" smtClean="0">
                <a:sym typeface="Symbol"/>
              </a:rPr>
              <a:t> </a:t>
            </a:r>
            <a:r>
              <a:rPr lang="en-US" sz="1400" i="1" dirty="0" smtClean="0"/>
              <a:t>material analysis</a:t>
            </a:r>
            <a:endParaRPr lang="en-US" sz="1400" i="1" dirty="0"/>
          </a:p>
          <a:p>
            <a:pPr algn="just">
              <a:spcBef>
                <a:spcPct val="20000"/>
              </a:spcBef>
            </a:pPr>
            <a:r>
              <a:rPr lang="en-US" sz="1400" i="1" dirty="0">
                <a:sym typeface="Symbol"/>
              </a:rPr>
              <a:t> </a:t>
            </a:r>
            <a:r>
              <a:rPr lang="en-US" sz="1400" i="1" dirty="0" smtClean="0"/>
              <a:t>X-ray </a:t>
            </a:r>
            <a:r>
              <a:rPr lang="en-US" sz="1400" i="1" dirty="0"/>
              <a:t>production,</a:t>
            </a:r>
          </a:p>
          <a:p>
            <a:pPr algn="just">
              <a:spcBef>
                <a:spcPct val="20000"/>
              </a:spcBef>
            </a:pPr>
            <a:r>
              <a:rPr lang="en-US" sz="1400" i="1" dirty="0">
                <a:sym typeface="Symbol"/>
              </a:rPr>
              <a:t> </a:t>
            </a:r>
            <a:r>
              <a:rPr lang="en-US" sz="1400" i="1" dirty="0" smtClean="0"/>
              <a:t>ion </a:t>
            </a:r>
            <a:r>
              <a:rPr lang="en-US" sz="1400" i="1" dirty="0"/>
              <a:t>implantation for </a:t>
            </a:r>
            <a:r>
              <a:rPr lang="en-US" sz="1400" i="1" dirty="0" smtClean="0"/>
              <a:t>semiconductors</a:t>
            </a:r>
          </a:p>
          <a:p>
            <a:pPr algn="just">
              <a:spcBef>
                <a:spcPct val="20000"/>
              </a:spcBef>
            </a:pPr>
            <a:r>
              <a:rPr lang="en-US" sz="1400" i="1" dirty="0">
                <a:sym typeface="Symbol"/>
              </a:rPr>
              <a:t> </a:t>
            </a:r>
            <a:r>
              <a:rPr lang="en-GB" sz="1400" i="1" dirty="0" smtClean="0">
                <a:solidFill>
                  <a:srgbClr val="000000"/>
                </a:solidFill>
              </a:rPr>
              <a:t>first </a:t>
            </a:r>
            <a:r>
              <a:rPr lang="en-GB" sz="1400" i="1" dirty="0">
                <a:solidFill>
                  <a:srgbClr val="000000"/>
                </a:solidFill>
              </a:rPr>
              <a:t>stage of </a:t>
            </a:r>
            <a:r>
              <a:rPr lang="en-GB" sz="1400" i="1" dirty="0" smtClean="0">
                <a:solidFill>
                  <a:srgbClr val="000000"/>
                </a:solidFill>
              </a:rPr>
              <a:t>acceleration (particle sources)</a:t>
            </a:r>
            <a:endParaRPr lang="en-US" sz="1400" i="1" dirty="0" smtClean="0"/>
          </a:p>
        </p:txBody>
      </p:sp>
      <p:pic>
        <p:nvPicPr>
          <p:cNvPr id="16" name="Immagine 15"/>
          <p:cNvPicPr>
            <a:picLocks noChangeAspect="1"/>
          </p:cNvPicPr>
          <p:nvPr/>
        </p:nvPicPr>
        <p:blipFill rotWithShape="1">
          <a:blip r:embed="rId6" cstate="print">
            <a:extLst>
              <a:ext uri="{28A0092B-C50C-407E-A947-70E740481C1C}">
                <a14:useLocalDpi xmlns:a14="http://schemas.microsoft.com/office/drawing/2010/main" val="0"/>
              </a:ext>
            </a:extLst>
          </a:blip>
          <a:srcRect t="4640" b="-1"/>
          <a:stretch/>
        </p:blipFill>
        <p:spPr>
          <a:xfrm>
            <a:off x="5843514" y="5923552"/>
            <a:ext cx="2266712" cy="949885"/>
          </a:xfrm>
          <a:prstGeom prst="rect">
            <a:avLst/>
          </a:prstGeom>
        </p:spPr>
      </p:pic>
    </p:spTree>
    <p:extLst>
      <p:ext uri="{BB962C8B-B14F-4D97-AF65-F5344CB8AC3E}">
        <p14:creationId xmlns:p14="http://schemas.microsoft.com/office/powerpoint/2010/main" val="114546360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71451</TotalTime>
  <Words>9047</Words>
  <Application>Microsoft Office PowerPoint</Application>
  <PresentationFormat>Presentazione su schermo (4:3)</PresentationFormat>
  <Paragraphs>1038</Paragraphs>
  <Slides>69</Slides>
  <Notes>12</Notes>
  <HiddenSlides>0</HiddenSlides>
  <MMClips>0</MMClips>
  <ScaleCrop>false</ScaleCrop>
  <HeadingPairs>
    <vt:vector size="8" baseType="variant">
      <vt:variant>
        <vt:lpstr>Caratteri utilizzati</vt:lpstr>
      </vt:variant>
      <vt:variant>
        <vt:i4>8</vt:i4>
      </vt:variant>
      <vt:variant>
        <vt:lpstr>Tema</vt:lpstr>
      </vt:variant>
      <vt:variant>
        <vt:i4>1</vt:i4>
      </vt:variant>
      <vt:variant>
        <vt:lpstr>Server OLE incorporati</vt:lpstr>
      </vt:variant>
      <vt:variant>
        <vt:i4>3</vt:i4>
      </vt:variant>
      <vt:variant>
        <vt:lpstr>Titoli diapositive</vt:lpstr>
      </vt:variant>
      <vt:variant>
        <vt:i4>69</vt:i4>
      </vt:variant>
    </vt:vector>
  </HeadingPairs>
  <TitlesOfParts>
    <vt:vector size="81" baseType="lpstr">
      <vt:lpstr>ＭＳ Ｐゴシック</vt:lpstr>
      <vt:lpstr>Arial</vt:lpstr>
      <vt:lpstr>Calibri</vt:lpstr>
      <vt:lpstr>Comic Sans MS</vt:lpstr>
      <vt:lpstr>Marigold</vt:lpstr>
      <vt:lpstr>Symbol</vt:lpstr>
      <vt:lpstr>Times</vt:lpstr>
      <vt:lpstr>Times New Roman</vt:lpstr>
      <vt:lpstr>Tema di Office</vt:lpstr>
      <vt:lpstr>Equazione</vt:lpstr>
      <vt:lpstr>Equation</vt:lpstr>
      <vt:lpstr>Microsoft Equation 3.0</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David</dc:creator>
  <cp:lastModifiedBy>David Alesini</cp:lastModifiedBy>
  <cp:revision>1230</cp:revision>
  <cp:lastPrinted>2016-09-27T09:14:04Z</cp:lastPrinted>
  <dcterms:created xsi:type="dcterms:W3CDTF">2016-04-15T08:05:59Z</dcterms:created>
  <dcterms:modified xsi:type="dcterms:W3CDTF">2021-09-27T10:00:19Z</dcterms:modified>
</cp:coreProperties>
</file>