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72" r:id="rId2"/>
  </p:sldMasterIdLst>
  <p:notesMasterIdLst>
    <p:notesMasterId r:id="rId57"/>
  </p:notesMasterIdLst>
  <p:handoutMasterIdLst>
    <p:handoutMasterId r:id="rId58"/>
  </p:handoutMasterIdLst>
  <p:sldIdLst>
    <p:sldId id="256" r:id="rId3"/>
    <p:sldId id="996" r:id="rId4"/>
    <p:sldId id="720" r:id="rId5"/>
    <p:sldId id="871" r:id="rId6"/>
    <p:sldId id="993" r:id="rId7"/>
    <p:sldId id="766" r:id="rId8"/>
    <p:sldId id="987" r:id="rId9"/>
    <p:sldId id="723" r:id="rId10"/>
    <p:sldId id="674" r:id="rId11"/>
    <p:sldId id="724" r:id="rId12"/>
    <p:sldId id="722" r:id="rId13"/>
    <p:sldId id="747" r:id="rId14"/>
    <p:sldId id="767" r:id="rId15"/>
    <p:sldId id="725" r:id="rId16"/>
    <p:sldId id="994" r:id="rId17"/>
    <p:sldId id="751" r:id="rId18"/>
    <p:sldId id="726" r:id="rId19"/>
    <p:sldId id="731" r:id="rId20"/>
    <p:sldId id="732" r:id="rId21"/>
    <p:sldId id="733" r:id="rId22"/>
    <p:sldId id="735" r:id="rId23"/>
    <p:sldId id="745" r:id="rId24"/>
    <p:sldId id="750" r:id="rId25"/>
    <p:sldId id="748" r:id="rId26"/>
    <p:sldId id="736" r:id="rId27"/>
    <p:sldId id="758" r:id="rId28"/>
    <p:sldId id="746" r:id="rId29"/>
    <p:sldId id="738" r:id="rId30"/>
    <p:sldId id="752" r:id="rId31"/>
    <p:sldId id="755" r:id="rId32"/>
    <p:sldId id="737" r:id="rId33"/>
    <p:sldId id="739" r:id="rId34"/>
    <p:sldId id="754" r:id="rId35"/>
    <p:sldId id="753" r:id="rId36"/>
    <p:sldId id="759" r:id="rId37"/>
    <p:sldId id="740" r:id="rId38"/>
    <p:sldId id="757" r:id="rId39"/>
    <p:sldId id="741" r:id="rId40"/>
    <p:sldId id="742" r:id="rId41"/>
    <p:sldId id="760" r:id="rId42"/>
    <p:sldId id="721" r:id="rId43"/>
    <p:sldId id="995" r:id="rId44"/>
    <p:sldId id="728" r:id="rId45"/>
    <p:sldId id="761" r:id="rId46"/>
    <p:sldId id="762" r:id="rId47"/>
    <p:sldId id="675" r:id="rId48"/>
    <p:sldId id="727" r:id="rId49"/>
    <p:sldId id="729" r:id="rId50"/>
    <p:sldId id="730" r:id="rId51"/>
    <p:sldId id="763" r:id="rId52"/>
    <p:sldId id="764" r:id="rId53"/>
    <p:sldId id="717" r:id="rId54"/>
    <p:sldId id="719" r:id="rId55"/>
    <p:sldId id="670" r:id="rId56"/>
  </p:sldIdLst>
  <p:sldSz cx="9144000" cy="6858000" type="screen4x3"/>
  <p:notesSz cx="6718300" cy="9855200"/>
  <p:defaultTextStyle>
    <a:defPPr>
      <a:defRPr lang="fr-FR"/>
    </a:defPPr>
    <a:lvl1pPr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1pPr>
    <a:lvl2pPr marL="4572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2pPr>
    <a:lvl3pPr marL="9144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3pPr>
    <a:lvl4pPr marL="13716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4pPr>
    <a:lvl5pPr marL="18288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5pPr>
    <a:lvl6pPr marL="2286000" algn="l" defTabSz="457200" rtl="0" eaLnBrk="1" latinLnBrk="0" hangingPunct="1">
      <a:defRPr sz="2400" b="1" kern="1200">
        <a:solidFill>
          <a:schemeClr val="tx1"/>
        </a:solidFill>
        <a:latin typeface="Tahoma" charset="0"/>
        <a:ea typeface="ＭＳ Ｐゴシック" charset="0"/>
        <a:cs typeface="ＭＳ Ｐゴシック" charset="0"/>
      </a:defRPr>
    </a:lvl6pPr>
    <a:lvl7pPr marL="2743200" algn="l" defTabSz="457200" rtl="0" eaLnBrk="1" latinLnBrk="0" hangingPunct="1">
      <a:defRPr sz="2400" b="1" kern="1200">
        <a:solidFill>
          <a:schemeClr val="tx1"/>
        </a:solidFill>
        <a:latin typeface="Tahoma" charset="0"/>
        <a:ea typeface="ＭＳ Ｐゴシック" charset="0"/>
        <a:cs typeface="ＭＳ Ｐゴシック" charset="0"/>
      </a:defRPr>
    </a:lvl7pPr>
    <a:lvl8pPr marL="3200400" algn="l" defTabSz="457200" rtl="0" eaLnBrk="1" latinLnBrk="0" hangingPunct="1">
      <a:defRPr sz="2400" b="1" kern="1200">
        <a:solidFill>
          <a:schemeClr val="tx1"/>
        </a:solidFill>
        <a:latin typeface="Tahoma" charset="0"/>
        <a:ea typeface="ＭＳ Ｐゴシック" charset="0"/>
        <a:cs typeface="ＭＳ Ｐゴシック" charset="0"/>
      </a:defRPr>
    </a:lvl8pPr>
    <a:lvl9pPr marL="3657600" algn="l" defTabSz="457200" rtl="0" eaLnBrk="1" latinLnBrk="0" hangingPunct="1">
      <a:defRPr sz="2400" b="1" kern="1200">
        <a:solidFill>
          <a:schemeClr val="tx1"/>
        </a:solidFill>
        <a:latin typeface="Tahom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bw" scaleToFitPaper="1" frameSlides="1"/>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C377B"/>
    <a:srgbClr val="00FF99"/>
    <a:srgbClr val="00FFCC"/>
    <a:srgbClr val="66FF99"/>
    <a:srgbClr val="66FFFF"/>
    <a:srgbClr val="FF9933"/>
    <a:srgbClr val="FF0000"/>
    <a:srgbClr val="22557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64"/>
    <p:restoredTop sz="86370" autoAdjust="0"/>
  </p:normalViewPr>
  <p:slideViewPr>
    <p:cSldViewPr>
      <p:cViewPr varScale="1">
        <p:scale>
          <a:sx n="108" d="100"/>
          <a:sy n="108" d="100"/>
        </p:scale>
        <p:origin x="192" y="4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p:cViewPr varScale="1">
        <p:scale>
          <a:sx n="103" d="100"/>
          <a:sy n="103" d="100"/>
        </p:scale>
        <p:origin x="-1024" y="-120"/>
      </p:cViewPr>
      <p:guideLst>
        <p:guide orient="horz" pos="3105"/>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1119" cy="493691"/>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defTabSz="919163">
              <a:defRPr sz="1200" b="0">
                <a:latin typeface="Arial" charset="0"/>
                <a:ea typeface="ＭＳ Ｐゴシック" charset="-128"/>
                <a:cs typeface="ＭＳ Ｐゴシック" charset="-128"/>
              </a:defRPr>
            </a:lvl1pPr>
          </a:lstStyle>
          <a:p>
            <a:pPr>
              <a:defRPr/>
            </a:pPr>
            <a:endParaRPr lang="en-US"/>
          </a:p>
        </p:txBody>
      </p:sp>
      <p:sp>
        <p:nvSpPr>
          <p:cNvPr id="10243" name="Rectangle 3"/>
          <p:cNvSpPr>
            <a:spLocks noGrp="1" noChangeArrowheads="1"/>
          </p:cNvSpPr>
          <p:nvPr>
            <p:ph type="dt" sz="quarter" idx="1"/>
          </p:nvPr>
        </p:nvSpPr>
        <p:spPr bwMode="auto">
          <a:xfrm>
            <a:off x="3807181" y="0"/>
            <a:ext cx="2911119" cy="493691"/>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algn="r" defTabSz="919163">
              <a:defRPr sz="1200" b="0">
                <a:latin typeface="Arial" charset="0"/>
                <a:ea typeface="ＭＳ Ｐゴシック" charset="-128"/>
                <a:cs typeface="ＭＳ Ｐゴシック" charset="-128"/>
              </a:defRPr>
            </a:lvl1pPr>
          </a:lstStyle>
          <a:p>
            <a:pPr>
              <a:defRPr/>
            </a:pPr>
            <a:endParaRPr lang="en-US"/>
          </a:p>
        </p:txBody>
      </p:sp>
      <p:sp>
        <p:nvSpPr>
          <p:cNvPr id="10244" name="Rectangle 4"/>
          <p:cNvSpPr>
            <a:spLocks noGrp="1" noChangeArrowheads="1"/>
          </p:cNvSpPr>
          <p:nvPr>
            <p:ph type="ftr" sz="quarter" idx="2"/>
          </p:nvPr>
        </p:nvSpPr>
        <p:spPr bwMode="auto">
          <a:xfrm>
            <a:off x="0" y="9361509"/>
            <a:ext cx="2911119" cy="493691"/>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defTabSz="919163">
              <a:defRPr sz="1200" b="0">
                <a:latin typeface="Arial" charset="0"/>
                <a:ea typeface="ＭＳ Ｐゴシック" charset="-128"/>
                <a:cs typeface="ＭＳ Ｐゴシック" charset="-128"/>
              </a:defRPr>
            </a:lvl1pPr>
          </a:lstStyle>
          <a:p>
            <a:pPr>
              <a:defRPr/>
            </a:pPr>
            <a:r>
              <a:rPr lang="en-US"/>
              <a:t>Gijs de Rijk, CERN</a:t>
            </a:r>
          </a:p>
        </p:txBody>
      </p:sp>
      <p:sp>
        <p:nvSpPr>
          <p:cNvPr id="10245" name="Rectangle 5"/>
          <p:cNvSpPr>
            <a:spLocks noGrp="1" noChangeArrowheads="1"/>
          </p:cNvSpPr>
          <p:nvPr>
            <p:ph type="sldNum" sz="quarter" idx="3"/>
          </p:nvPr>
        </p:nvSpPr>
        <p:spPr bwMode="auto">
          <a:xfrm>
            <a:off x="3807181" y="9361509"/>
            <a:ext cx="2911119" cy="493691"/>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algn="r" defTabSz="919163">
              <a:defRPr sz="1200" b="0">
                <a:latin typeface="Arial" charset="0"/>
              </a:defRPr>
            </a:lvl1pPr>
          </a:lstStyle>
          <a:p>
            <a:fld id="{37CE4E23-16E5-974B-9B3C-98D8B54195EC}" type="slidenum">
              <a:rPr lang="en-US"/>
              <a:pPr/>
              <a:t>‹#›</a:t>
            </a:fld>
            <a:endParaRPr lang="en-US"/>
          </a:p>
        </p:txBody>
      </p:sp>
    </p:spTree>
    <p:extLst>
      <p:ext uri="{BB962C8B-B14F-4D97-AF65-F5344CB8AC3E}">
        <p14:creationId xmlns:p14="http://schemas.microsoft.com/office/powerpoint/2010/main" val="36956732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1119" cy="493691"/>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defTabSz="919163">
              <a:defRPr sz="1200" b="0">
                <a:latin typeface="Times New Roman" charset="0"/>
                <a:ea typeface="ＭＳ Ｐゴシック" charset="-128"/>
                <a:cs typeface="ＭＳ Ｐゴシック" charset="-128"/>
              </a:defRPr>
            </a:lvl1pPr>
          </a:lstStyle>
          <a:p>
            <a:pPr>
              <a:defRPr/>
            </a:pPr>
            <a:endParaRPr lang="en-US"/>
          </a:p>
        </p:txBody>
      </p:sp>
      <p:sp>
        <p:nvSpPr>
          <p:cNvPr id="4099" name="Rectangle 3"/>
          <p:cNvSpPr>
            <a:spLocks noGrp="1" noChangeArrowheads="1"/>
          </p:cNvSpPr>
          <p:nvPr>
            <p:ph type="dt" idx="1"/>
          </p:nvPr>
        </p:nvSpPr>
        <p:spPr bwMode="auto">
          <a:xfrm>
            <a:off x="3807181" y="0"/>
            <a:ext cx="2911119" cy="493691"/>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algn="r" defTabSz="919163">
              <a:defRPr sz="1200" b="0">
                <a:latin typeface="Times New Roman" charset="0"/>
                <a:ea typeface="ＭＳ Ｐゴシック" charset="-128"/>
                <a:cs typeface="ＭＳ Ｐゴシック"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896062" y="4683084"/>
            <a:ext cx="4926176" cy="4431579"/>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4102" name="Rectangle 6"/>
          <p:cNvSpPr>
            <a:spLocks noGrp="1" noChangeArrowheads="1"/>
          </p:cNvSpPr>
          <p:nvPr>
            <p:ph type="ftr" sz="quarter" idx="4"/>
          </p:nvPr>
        </p:nvSpPr>
        <p:spPr bwMode="auto">
          <a:xfrm>
            <a:off x="0" y="9361509"/>
            <a:ext cx="2911119" cy="493691"/>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defTabSz="919163">
              <a:defRPr sz="1200" b="0">
                <a:latin typeface="Times New Roman" charset="0"/>
                <a:ea typeface="ＭＳ Ｐゴシック" charset="-128"/>
                <a:cs typeface="ＭＳ Ｐゴシック" charset="-128"/>
              </a:defRPr>
            </a:lvl1pPr>
          </a:lstStyle>
          <a:p>
            <a:pPr>
              <a:defRPr/>
            </a:pPr>
            <a:r>
              <a:rPr lang="en-US"/>
              <a:t>Gijs de Rijk, CERN</a:t>
            </a:r>
          </a:p>
        </p:txBody>
      </p:sp>
      <p:sp>
        <p:nvSpPr>
          <p:cNvPr id="4103" name="Rectangle 7"/>
          <p:cNvSpPr>
            <a:spLocks noGrp="1" noChangeArrowheads="1"/>
          </p:cNvSpPr>
          <p:nvPr>
            <p:ph type="sldNum" sz="quarter" idx="5"/>
          </p:nvPr>
        </p:nvSpPr>
        <p:spPr bwMode="auto">
          <a:xfrm>
            <a:off x="3807181" y="9361509"/>
            <a:ext cx="2911119" cy="493691"/>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algn="r" defTabSz="919163">
              <a:defRPr sz="1200" b="0">
                <a:latin typeface="Times New Roman" charset="0"/>
              </a:defRPr>
            </a:lvl1pPr>
          </a:lstStyle>
          <a:p>
            <a:fld id="{0A1DCB63-B0E9-544F-9E07-A55C4C68C510}" type="slidenum">
              <a:rPr lang="en-US"/>
              <a:pPr/>
              <a:t>‹#›</a:t>
            </a:fld>
            <a:endParaRPr lang="en-US"/>
          </a:p>
        </p:txBody>
      </p:sp>
    </p:spTree>
    <p:extLst>
      <p:ext uri="{BB962C8B-B14F-4D97-AF65-F5344CB8AC3E}">
        <p14:creationId xmlns:p14="http://schemas.microsoft.com/office/powerpoint/2010/main" val="15788166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ＭＳ Ｐゴシック" pitchFamily="-106" charset="-128"/>
      </a:defRPr>
    </a:lvl1pPr>
    <a:lvl2pPr marL="4572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1887179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This</a:t>
            </a:r>
            <a:r>
              <a:rPr lang="en-US" baseline="0" dirty="0">
                <a:latin typeface="Calibri Light" panose="020F0302020204030204" pitchFamily="34" charset="0"/>
              </a:rPr>
              <a:t> </a:t>
            </a:r>
            <a:r>
              <a:rPr lang="en-US" u="sng" baseline="0" dirty="0">
                <a:latin typeface="Calibri Light" panose="020F0302020204030204" pitchFamily="34" charset="0"/>
              </a:rPr>
              <a:t>cyclotron</a:t>
            </a:r>
            <a:r>
              <a:rPr lang="en-US" baseline="0" dirty="0">
                <a:latin typeface="Calibri Light" panose="020F0302020204030204" pitchFamily="34" charset="0"/>
              </a:rPr>
              <a:t> </a:t>
            </a:r>
            <a:r>
              <a:rPr lang="en-US" dirty="0">
                <a:latin typeface="Calibri Light" panose="020F0302020204030204" pitchFamily="34" charset="0"/>
              </a:rPr>
              <a:t>magnet</a:t>
            </a:r>
            <a:r>
              <a:rPr lang="en-US" baseline="0" dirty="0">
                <a:latin typeface="Calibri Light" panose="020F0302020204030204" pitchFamily="34" charset="0"/>
              </a:rPr>
              <a:t> was built with 4000 tons of iron and 300 tons of copper. It provided a maximum field of 2.34 T, for a dissipated power of 2.5 MW.</a:t>
            </a:r>
          </a:p>
          <a:p>
            <a:endParaRPr lang="en-US" baseline="0" dirty="0">
              <a:latin typeface="Calibri Light" panose="020F0302020204030204" pitchFamily="34" charset="0"/>
            </a:endParaRPr>
          </a:p>
          <a:p>
            <a:r>
              <a:rPr lang="en-US" baseline="0" dirty="0">
                <a:latin typeface="Calibri Light" panose="020F0302020204030204" pitchFamily="34" charset="0"/>
              </a:rPr>
              <a:t>We will not look into this kind of accelerator magnets, sticking to the ones found in </a:t>
            </a:r>
            <a:r>
              <a:rPr lang="en-US" u="sng" baseline="0" dirty="0">
                <a:latin typeface="Calibri Light" panose="020F0302020204030204" pitchFamily="34" charset="0"/>
              </a:rPr>
              <a:t>synchrotron</a:t>
            </a:r>
            <a:r>
              <a:rPr lang="en-US" baseline="0" dirty="0">
                <a:latin typeface="Calibri Light" panose="020F0302020204030204" pitchFamily="34" charset="0"/>
              </a:rPr>
              <a:t> and related </a:t>
            </a:r>
            <a:r>
              <a:rPr lang="en-US" u="sng" baseline="0" dirty="0">
                <a:latin typeface="Calibri Light" panose="020F0302020204030204" pitchFamily="34" charset="0"/>
              </a:rPr>
              <a:t>transfer lines</a:t>
            </a:r>
            <a:r>
              <a:rPr lang="en-US" baseline="0" dirty="0">
                <a:latin typeface="Calibri Light" panose="020F0302020204030204" pitchFamily="34" charset="0"/>
              </a:rPr>
              <a:t>.</a:t>
            </a: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195760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In </a:t>
            </a:r>
            <a:r>
              <a:rPr lang="en-US" u="sng" dirty="0">
                <a:latin typeface="Calibri Light" panose="020F0302020204030204" pitchFamily="34" charset="0"/>
              </a:rPr>
              <a:t>electromagnets</a:t>
            </a:r>
            <a:r>
              <a:rPr lang="en-US" baseline="0" dirty="0">
                <a:latin typeface="Calibri Light" panose="020F0302020204030204" pitchFamily="34" charset="0"/>
              </a:rPr>
              <a:t> the field is</a:t>
            </a:r>
            <a:r>
              <a:rPr lang="en-US" dirty="0">
                <a:latin typeface="Calibri Light" panose="020F0302020204030204" pitchFamily="34" charset="0"/>
              </a:rPr>
              <a:t> produced by </a:t>
            </a:r>
            <a:r>
              <a:rPr lang="en-US" baseline="0" dirty="0">
                <a:latin typeface="Calibri Light" panose="020F0302020204030204" pitchFamily="34" charset="0"/>
              </a:rPr>
              <a:t>electrical currents going through the windings. In </a:t>
            </a:r>
            <a:r>
              <a:rPr lang="en-US" u="sng" baseline="0" dirty="0">
                <a:latin typeface="Calibri Light" panose="020F0302020204030204" pitchFamily="34" charset="0"/>
              </a:rPr>
              <a:t>permanent magnets</a:t>
            </a:r>
            <a:r>
              <a:rPr lang="en-US" baseline="0" dirty="0">
                <a:latin typeface="Calibri Light" panose="020F0302020204030204" pitchFamily="34" charset="0"/>
              </a:rPr>
              <a:t>, on the other hand,</a:t>
            </a:r>
            <a:r>
              <a:rPr lang="en-US" dirty="0">
                <a:latin typeface="Calibri Light" panose="020F0302020204030204" pitchFamily="34" charset="0"/>
              </a:rPr>
              <a:t> </a:t>
            </a:r>
            <a:r>
              <a:rPr lang="en-US" baseline="0" dirty="0">
                <a:latin typeface="Calibri Light" panose="020F0302020204030204" pitchFamily="34" charset="0"/>
              </a:rPr>
              <a:t>the field</a:t>
            </a:r>
            <a:r>
              <a:rPr lang="en-US" dirty="0">
                <a:latin typeface="Calibri Light" panose="020F0302020204030204" pitchFamily="34" charset="0"/>
              </a:rPr>
              <a:t> </a:t>
            </a:r>
            <a:r>
              <a:rPr lang="en-US" baseline="0" dirty="0">
                <a:latin typeface="Calibri Light" panose="020F0302020204030204" pitchFamily="34" charset="0"/>
              </a:rPr>
              <a:t>is produced by hard magnetic material, such as </a:t>
            </a:r>
            <a:r>
              <a:rPr lang="en-US" baseline="0" dirty="0" err="1">
                <a:latin typeface="Calibri Light" panose="020F0302020204030204" pitchFamily="34" charset="0"/>
              </a:rPr>
              <a:t>NdFeB</a:t>
            </a:r>
            <a:r>
              <a:rPr lang="en-US" baseline="0" dirty="0">
                <a:latin typeface="Calibri Light" panose="020F0302020204030204" pitchFamily="34" charset="0"/>
              </a:rPr>
              <a:t> or </a:t>
            </a:r>
            <a:r>
              <a:rPr lang="en-US" baseline="0" dirty="0" err="1">
                <a:latin typeface="Calibri Light" panose="020F0302020204030204" pitchFamily="34" charset="0"/>
              </a:rPr>
              <a:t>SmCo</a:t>
            </a:r>
            <a:r>
              <a:rPr lang="en-US" dirty="0">
                <a:latin typeface="Calibri Light" panose="020F0302020204030204" pitchFamily="34" charset="0"/>
              </a:rPr>
              <a:t>.</a:t>
            </a:r>
            <a:endParaRPr lang="en-US" baseline="0" dirty="0">
              <a:latin typeface="Calibri Light" panose="020F0302020204030204" pitchFamily="34" charset="0"/>
            </a:endParaRPr>
          </a:p>
          <a:p>
            <a:r>
              <a:rPr lang="en-US" u="sng" dirty="0">
                <a:latin typeface="Calibri Light" panose="020F0302020204030204" pitchFamily="34" charset="0"/>
              </a:rPr>
              <a:t>Iron dominated</a:t>
            </a:r>
            <a:r>
              <a:rPr lang="en-US" dirty="0">
                <a:latin typeface="Calibri Light" panose="020F0302020204030204" pitchFamily="34" charset="0"/>
              </a:rPr>
              <a:t> magnets use a yoke (usually</a:t>
            </a:r>
            <a:r>
              <a:rPr lang="en-US" baseline="0" dirty="0">
                <a:latin typeface="Calibri Light" panose="020F0302020204030204" pitchFamily="34" charset="0"/>
              </a:rPr>
              <a:t> in electrical steel or iron) to guide,</a:t>
            </a:r>
            <a:r>
              <a:rPr lang="en-US" dirty="0">
                <a:latin typeface="Calibri Light" panose="020F0302020204030204" pitchFamily="34" charset="0"/>
              </a:rPr>
              <a:t> </a:t>
            </a:r>
            <a:r>
              <a:rPr lang="en-US" baseline="0" dirty="0">
                <a:latin typeface="Calibri Light" panose="020F0302020204030204" pitchFamily="34" charset="0"/>
              </a:rPr>
              <a:t>shape and reinforce the field; the position of the coils (or permanent magnets) is of minor importance for the strength and homogeneity of the field. </a:t>
            </a:r>
            <a:r>
              <a:rPr lang="en-US" u="sng" baseline="0" dirty="0">
                <a:latin typeface="Calibri Light" panose="020F0302020204030204" pitchFamily="34" charset="0"/>
              </a:rPr>
              <a:t>Coil dominated</a:t>
            </a:r>
            <a:r>
              <a:rPr lang="en-US" baseline="0" dirty="0">
                <a:latin typeface="Calibri Light" panose="020F0302020204030204" pitchFamily="34" charset="0"/>
              </a:rPr>
              <a:t> magnets use the flux directly generated by the electric current flowing in the windings to shape the field; the position of the iron yoke (if any) is of minor importance for the strength and homogeneity of the field.</a:t>
            </a:r>
          </a:p>
          <a:p>
            <a:r>
              <a:rPr lang="en-US" u="sng" dirty="0">
                <a:latin typeface="Calibri Light" panose="020F0302020204030204" pitchFamily="34" charset="0"/>
              </a:rPr>
              <a:t>Normal conducting</a:t>
            </a:r>
            <a:r>
              <a:rPr lang="en-US" baseline="0" dirty="0">
                <a:latin typeface="Calibri Light" panose="020F0302020204030204" pitchFamily="34" charset="0"/>
              </a:rPr>
              <a:t> (or </a:t>
            </a:r>
            <a:r>
              <a:rPr lang="en-US" u="sng" baseline="0" dirty="0">
                <a:latin typeface="Calibri Light" panose="020F0302020204030204" pitchFamily="34" charset="0"/>
              </a:rPr>
              <a:t>resistive</a:t>
            </a:r>
            <a:r>
              <a:rPr lang="en-US" baseline="0" dirty="0">
                <a:latin typeface="Calibri Light" panose="020F0302020204030204" pitchFamily="34" charset="0"/>
              </a:rPr>
              <a:t>) magnets have resistive coils, in copper or aluminum, and they are operated around </a:t>
            </a:r>
            <a:r>
              <a:rPr lang="en-US" dirty="0">
                <a:latin typeface="Calibri Light" panose="020F0302020204030204" pitchFamily="34" charset="0"/>
              </a:rPr>
              <a:t>room temperature</a:t>
            </a:r>
            <a:r>
              <a:rPr lang="en-US" baseline="0" dirty="0">
                <a:latin typeface="Calibri Light" panose="020F0302020204030204" pitchFamily="34" charset="0"/>
              </a:rPr>
              <a:t>. Joule heating has to be taken into consideration; </a:t>
            </a:r>
            <a:r>
              <a:rPr lang="en-US" dirty="0">
                <a:latin typeface="Calibri Light" panose="020F0302020204030204" pitchFamily="34" charset="0"/>
              </a:rPr>
              <a:t>when air </a:t>
            </a:r>
            <a:r>
              <a:rPr lang="en-US" baseline="0" dirty="0">
                <a:latin typeface="Calibri Light" panose="020F0302020204030204" pitchFamily="34" charset="0"/>
              </a:rPr>
              <a:t>cooling (natural convection)</a:t>
            </a:r>
            <a:r>
              <a:rPr lang="en-US" dirty="0">
                <a:latin typeface="Calibri Light" panose="020F0302020204030204" pitchFamily="34" charset="0"/>
              </a:rPr>
              <a:t> is not enough, </a:t>
            </a:r>
            <a:r>
              <a:rPr lang="en-US" baseline="0" dirty="0">
                <a:latin typeface="Calibri Light" panose="020F0302020204030204" pitchFamily="34" charset="0"/>
              </a:rPr>
              <a:t>typically</a:t>
            </a:r>
            <a:r>
              <a:rPr lang="en-US" dirty="0">
                <a:latin typeface="Calibri Light" panose="020F0302020204030204" pitchFamily="34" charset="0"/>
              </a:rPr>
              <a:t> a forced flow of demineralized water is added</a:t>
            </a:r>
            <a:r>
              <a:rPr lang="en-US" baseline="0" dirty="0">
                <a:latin typeface="Calibri Light" panose="020F0302020204030204" pitchFamily="34" charset="0"/>
              </a:rPr>
              <a:t>.</a:t>
            </a:r>
          </a:p>
          <a:p>
            <a:r>
              <a:rPr lang="en-US" u="sng" baseline="0" dirty="0">
                <a:latin typeface="Calibri Light" panose="020F0302020204030204" pitchFamily="34" charset="0"/>
              </a:rPr>
              <a:t>Superconducting magnets</a:t>
            </a:r>
            <a:r>
              <a:rPr lang="en-US" baseline="0" dirty="0">
                <a:latin typeface="Calibri Light" panose="020F0302020204030204" pitchFamily="34" charset="0"/>
              </a:rPr>
              <a:t> have superconducting coils, with no Joule heating. The known technical superconductors need to be cooled at cryogenic temperatures to work.</a:t>
            </a:r>
          </a:p>
          <a:p>
            <a:r>
              <a:rPr lang="en-US" baseline="0" dirty="0">
                <a:latin typeface="Calibri Light" panose="020F0302020204030204" pitchFamily="34" charset="0"/>
              </a:rPr>
              <a:t>The mode of operation can be </a:t>
            </a:r>
            <a:r>
              <a:rPr lang="en-US" u="sng" baseline="0" dirty="0">
                <a:latin typeface="Calibri Light" panose="020F0302020204030204" pitchFamily="34" charset="0"/>
              </a:rPr>
              <a:t>static</a:t>
            </a:r>
            <a:r>
              <a:rPr lang="en-US" u="none" baseline="0" dirty="0">
                <a:latin typeface="Calibri Light" panose="020F0302020204030204" pitchFamily="34" charset="0"/>
              </a:rPr>
              <a:t> </a:t>
            </a:r>
            <a:r>
              <a:rPr lang="en-US" baseline="0" dirty="0">
                <a:latin typeface="Calibri Light" panose="020F0302020204030204" pitchFamily="34" charset="0"/>
              </a:rPr>
              <a:t>(dc, ex. main magnets in a collider or synchrotron light source), </a:t>
            </a:r>
            <a:r>
              <a:rPr lang="en-US" u="sng" baseline="0" dirty="0">
                <a:latin typeface="Calibri Light" panose="020F0302020204030204" pitchFamily="34" charset="0"/>
              </a:rPr>
              <a:t>cycled</a:t>
            </a:r>
            <a:r>
              <a:rPr lang="en-US" baseline="0" dirty="0">
                <a:latin typeface="Calibri Light" panose="020F0302020204030204" pitchFamily="34" charset="0"/>
              </a:rPr>
              <a:t> / </a:t>
            </a:r>
            <a:r>
              <a:rPr lang="en-US" u="sng" baseline="0" dirty="0">
                <a:latin typeface="Calibri Light" panose="020F0302020204030204" pitchFamily="34" charset="0"/>
              </a:rPr>
              <a:t>ramped</a:t>
            </a:r>
            <a:r>
              <a:rPr lang="en-US" baseline="0" dirty="0">
                <a:latin typeface="Calibri Light" panose="020F0302020204030204" pitchFamily="34" charset="0"/>
              </a:rPr>
              <a:t> / </a:t>
            </a:r>
            <a:r>
              <a:rPr lang="en-US" u="sng" baseline="0" dirty="0">
                <a:latin typeface="Calibri Light" panose="020F0302020204030204" pitchFamily="34" charset="0"/>
              </a:rPr>
              <a:t>slow pulsed</a:t>
            </a:r>
            <a:r>
              <a:rPr lang="en-US" u="none" baseline="0" dirty="0">
                <a:latin typeface="Calibri Light" panose="020F0302020204030204" pitchFamily="34" charset="0"/>
              </a:rPr>
              <a:t> </a:t>
            </a:r>
            <a:r>
              <a:rPr lang="en-US" baseline="0" dirty="0">
                <a:latin typeface="Calibri Light" panose="020F0302020204030204" pitchFamily="34" charset="0"/>
              </a:rPr>
              <a:t>(ex. main magnets in a synchrotron for hadron therapy) or </a:t>
            </a:r>
            <a:r>
              <a:rPr lang="en-US" u="sng" baseline="0" dirty="0">
                <a:latin typeface="Calibri Light" panose="020F0302020204030204" pitchFamily="34" charset="0"/>
              </a:rPr>
              <a:t>fast pulsed</a:t>
            </a:r>
            <a:r>
              <a:rPr lang="en-US" baseline="0" dirty="0">
                <a:latin typeface="Calibri Light" panose="020F0302020204030204" pitchFamily="34" charset="0"/>
              </a:rPr>
              <a:t> (ex. kickers).</a:t>
            </a:r>
          </a:p>
          <a:p>
            <a:r>
              <a:rPr lang="en-US" baseline="0" dirty="0">
                <a:latin typeface="Calibri Light" panose="020F0302020204030204" pitchFamily="34" charset="0"/>
              </a:rPr>
              <a:t>In some cases, there might be some hybrids, e.g. an electromagnet with some permanent magnet.</a:t>
            </a:r>
          </a:p>
        </p:txBody>
      </p:sp>
    </p:spTree>
    <p:extLst>
      <p:ext uri="{BB962C8B-B14F-4D97-AF65-F5344CB8AC3E}">
        <p14:creationId xmlns:p14="http://schemas.microsoft.com/office/powerpoint/2010/main" val="9880167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Earth’s field at our latitudes is about 0.5 Gauss, that is, 5·10</a:t>
            </a:r>
            <a:r>
              <a:rPr lang="en-US" baseline="30000" dirty="0">
                <a:latin typeface="Calibri Light" panose="020F0302020204030204" pitchFamily="34" charset="0"/>
              </a:rPr>
              <a:t>-5</a:t>
            </a:r>
            <a:r>
              <a:rPr lang="en-US" baseline="0" dirty="0">
                <a:latin typeface="Calibri Light" panose="020F0302020204030204" pitchFamily="34" charset="0"/>
              </a:rPr>
              <a:t> T.</a:t>
            </a:r>
          </a:p>
          <a:p>
            <a:endParaRPr lang="en-US" dirty="0">
              <a:latin typeface="Calibri Light" panose="020F0302020204030204" pitchFamily="34" charset="0"/>
            </a:endParaRPr>
          </a:p>
          <a:p>
            <a:r>
              <a:rPr lang="en-US" baseline="0" dirty="0">
                <a:latin typeface="Calibri Light" panose="020F0302020204030204" pitchFamily="34" charset="0"/>
              </a:rPr>
              <a:t>The value above was computed using the World Magnetic Model (WMM) and the latitude / longitude / elevation of </a:t>
            </a:r>
            <a:r>
              <a:rPr lang="en-US" baseline="0" dirty="0" err="1">
                <a:latin typeface="Calibri Light" panose="020F0302020204030204" pitchFamily="34" charset="0"/>
              </a:rPr>
              <a:t>Archamps</a:t>
            </a:r>
            <a:r>
              <a:rPr lang="en-US" baseline="0" dirty="0">
                <a:latin typeface="Calibri Light" panose="020F0302020204030204" pitchFamily="34" charset="0"/>
              </a:rPr>
              <a:t>. The date also matters, because the Earth’s magnetic field changes (in direction and amplitude) with time.</a:t>
            </a:r>
          </a:p>
          <a:p>
            <a:endParaRPr lang="en-US" dirty="0">
              <a:latin typeface="Calibri Light" panose="020F0302020204030204" pitchFamily="34" charset="0"/>
            </a:endParaRPr>
          </a:p>
          <a:p>
            <a:r>
              <a:rPr lang="en-US" dirty="0">
                <a:latin typeface="Calibri Light" panose="020F0302020204030204" pitchFamily="34" charset="0"/>
              </a:rPr>
              <a:t>You can check that out at </a:t>
            </a:r>
            <a:r>
              <a:rPr lang="en-US" u="sng" dirty="0">
                <a:latin typeface="Calibri Light" panose="020F0302020204030204" pitchFamily="34" charset="0"/>
              </a:rPr>
              <a:t>www.ngdc.noaa.gov/geomag/WMM</a:t>
            </a:r>
            <a:r>
              <a:rPr lang="en-US" dirty="0">
                <a:latin typeface="Calibri Light" panose="020F0302020204030204" pitchFamily="34" charset="0"/>
              </a:rPr>
              <a:t>.</a:t>
            </a:r>
          </a:p>
          <a:p>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1773395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In </a:t>
            </a:r>
            <a:r>
              <a:rPr lang="en-US" dirty="0" err="1">
                <a:latin typeface="Calibri Light" panose="020F0302020204030204" pitchFamily="34" charset="0"/>
              </a:rPr>
              <a:t>magnetostatics</a:t>
            </a:r>
            <a:r>
              <a:rPr lang="en-US" dirty="0">
                <a:latin typeface="Calibri Light" panose="020F0302020204030204" pitchFamily="34" charset="0"/>
              </a:rPr>
              <a:t>, as there are no time dependent fields, the equations for the electric and the magnetic parts become uncoupled.</a:t>
            </a:r>
          </a:p>
          <a:p>
            <a:endParaRPr lang="en-US" dirty="0">
              <a:latin typeface="Calibri Light" panose="020F0302020204030204" pitchFamily="34" charset="0"/>
            </a:endParaRPr>
          </a:p>
          <a:p>
            <a:r>
              <a:rPr lang="en-US" dirty="0">
                <a:latin typeface="Calibri Light" panose="020F0302020204030204" pitchFamily="34" charset="0"/>
              </a:rPr>
              <a:t>We give these equations a number as we will use them much during this introduction.</a:t>
            </a:r>
          </a:p>
        </p:txBody>
      </p:sp>
    </p:spTree>
    <p:extLst>
      <p:ext uri="{BB962C8B-B14F-4D97-AF65-F5344CB8AC3E}">
        <p14:creationId xmlns:p14="http://schemas.microsoft.com/office/powerpoint/2010/main" val="2588395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different behavior of the two cases (with / without iron) can be seen also in the transfer function curves, where the central B field is plotted as a function of the Ampere-turns.</a:t>
            </a:r>
          </a:p>
          <a:p>
            <a:r>
              <a:rPr lang="en-US" baseline="0" dirty="0">
                <a:latin typeface="Calibri Light" panose="020F0302020204030204" pitchFamily="34" charset="0"/>
              </a:rPr>
              <a:t>An iron yoke introduces a non-linearity – the B-H response of the yoke material – though it greatly enhances the field up to about 2 T. After this, the saturation becomes predominant and additional field becomes (much) more expensive in terms of current. This is why resistive dipoles in the great majority of cases are meant to work till about 1.8 – 2.0 T. For example, the SPS MBB dipole (52 mm full vertical gap) has 5750 A x 16 turns for a nominal field of 2.0 T, that is, 92 kA (for a current density of about 6.2 A/mm</a:t>
            </a:r>
            <a:r>
              <a:rPr lang="en-US" baseline="30000" dirty="0">
                <a:latin typeface="Calibri Light" panose="020F0302020204030204" pitchFamily="34" charset="0"/>
              </a:rPr>
              <a:t>2</a:t>
            </a:r>
            <a:r>
              <a:rPr lang="en-US" baseline="0" dirty="0">
                <a:latin typeface="Calibri Light" panose="020F0302020204030204" pitchFamily="34" charset="0"/>
              </a:rPr>
              <a:t>).</a:t>
            </a:r>
          </a:p>
          <a:p>
            <a:r>
              <a:rPr lang="en-US" baseline="0" dirty="0">
                <a:latin typeface="Calibri Light" panose="020F0302020204030204" pitchFamily="34" charset="0"/>
              </a:rPr>
              <a:t>At low field the permeability of the material is not well behaved and very low field magnets are special in their own way too.</a:t>
            </a:r>
          </a:p>
          <a:p>
            <a:r>
              <a:rPr lang="en-US" baseline="0" dirty="0">
                <a:latin typeface="Calibri Light" panose="020F0302020204030204" pitchFamily="34" charset="0"/>
              </a:rPr>
              <a:t>Above 2 T, since many Ampere-turns are needed, it is interesting to pack a lot of current in a compact space close to the gap and to make the Ampere-turns </a:t>
            </a:r>
            <a:r>
              <a:rPr lang="en-US" i="1" baseline="0" dirty="0">
                <a:latin typeface="Calibri Light" panose="020F0302020204030204" pitchFamily="34" charset="0"/>
              </a:rPr>
              <a:t>cheap</a:t>
            </a:r>
            <a:r>
              <a:rPr lang="en-US" baseline="0" dirty="0">
                <a:latin typeface="Calibri Light" panose="020F0302020204030204" pitchFamily="34" charset="0"/>
              </a:rPr>
              <a:t>: this is when superconducting magnets are used. For example, in the LHC there are 40 cables per pole (per aperture), for a nominal current of 11850 A to get to 8.3 T: that makes 40 x 2 x 11850 = 948 kA (for an average current density of about 400 A/mm</a:t>
            </a:r>
            <a:r>
              <a:rPr lang="en-US" baseline="30000" dirty="0">
                <a:latin typeface="Calibri Light" panose="020F0302020204030204" pitchFamily="34" charset="0"/>
              </a:rPr>
              <a:t>2</a:t>
            </a:r>
            <a:r>
              <a:rPr lang="en-US" baseline="0" dirty="0">
                <a:latin typeface="Calibri Light" panose="020F0302020204030204" pitchFamily="34" charset="0"/>
              </a:rPr>
              <a:t>).</a:t>
            </a:r>
          </a:p>
          <a:p>
            <a:r>
              <a:rPr lang="en-US" baseline="0" dirty="0">
                <a:latin typeface="Calibri Light" panose="020F0302020204030204" pitchFamily="34" charset="0"/>
              </a:rPr>
              <a:t>There</a:t>
            </a:r>
            <a:r>
              <a:rPr lang="en-US" dirty="0">
                <a:latin typeface="Calibri Light" panose="020F0302020204030204" pitchFamily="34" charset="0"/>
              </a:rPr>
              <a:t> i</a:t>
            </a:r>
            <a:r>
              <a:rPr lang="en-US" baseline="0" dirty="0">
                <a:latin typeface="Calibri Light" panose="020F0302020204030204" pitchFamily="34" charset="0"/>
              </a:rPr>
              <a:t>s also a hybrid family of super-ferric magnets: these are iron-dominated, but they have superconducting coils to magnetize the iron. We will not cover this category.</a:t>
            </a:r>
          </a:p>
        </p:txBody>
      </p:sp>
    </p:spTree>
    <p:extLst>
      <p:ext uri="{BB962C8B-B14F-4D97-AF65-F5344CB8AC3E}">
        <p14:creationId xmlns:p14="http://schemas.microsoft.com/office/powerpoint/2010/main" val="862571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Looking along the longitudinal (z) direction, the field B</a:t>
            </a:r>
            <a:r>
              <a:rPr lang="en-US" dirty="0">
                <a:latin typeface="Calibri Light" panose="020F0302020204030204" pitchFamily="34" charset="0"/>
              </a:rPr>
              <a:t> is maximum at the </a:t>
            </a:r>
            <a:r>
              <a:rPr lang="en-US" dirty="0" err="1">
                <a:latin typeface="Calibri Light" panose="020F0302020204030204" pitchFamily="34" charset="0"/>
              </a:rPr>
              <a:t>centre</a:t>
            </a:r>
            <a:r>
              <a:rPr lang="en-US" dirty="0">
                <a:latin typeface="Calibri Light" panose="020F0302020204030204" pitchFamily="34" charset="0"/>
              </a:rPr>
              <a:t> (z = 0) of the magnet, it is more or less constant till reaching the ends, where it rolls off to reach a 0 value outside. The magnetic length l</a:t>
            </a:r>
            <a:r>
              <a:rPr lang="en-US" baseline="-25000" dirty="0">
                <a:latin typeface="Calibri Light" panose="020F0302020204030204" pitchFamily="34" charset="0"/>
              </a:rPr>
              <a:t>m</a:t>
            </a:r>
            <a:r>
              <a:rPr lang="en-US" dirty="0">
                <a:latin typeface="Calibri Light" panose="020F0302020204030204" pitchFamily="34" charset="0"/>
              </a:rPr>
              <a:t> is defined as that length which – multiplied by the central field value B</a:t>
            </a:r>
            <a:r>
              <a:rPr lang="en-US" baseline="-25000" dirty="0">
                <a:latin typeface="Calibri Light" panose="020F0302020204030204" pitchFamily="34" charset="0"/>
              </a:rPr>
              <a:t>0</a:t>
            </a:r>
            <a:r>
              <a:rPr lang="en-US" dirty="0">
                <a:latin typeface="Calibri Light" panose="020F0302020204030204" pitchFamily="34" charset="0"/>
              </a:rPr>
              <a:t> – returns the same integrated field.</a:t>
            </a:r>
          </a:p>
          <a:p>
            <a:endParaRPr lang="en-US" baseline="0" dirty="0">
              <a:latin typeface="Calibri Light" panose="020F0302020204030204" pitchFamily="34" charset="0"/>
            </a:endParaRPr>
          </a:p>
          <a:p>
            <a:r>
              <a:rPr lang="en-US" dirty="0">
                <a:latin typeface="Calibri Light" panose="020F0302020204030204" pitchFamily="34" charset="0"/>
              </a:rPr>
              <a:t>The same holds substituting the field B with the gradient G, or with any multipoles </a:t>
            </a:r>
            <a:r>
              <a:rPr lang="en-US" dirty="0" err="1">
                <a:latin typeface="Calibri Light" panose="020F0302020204030204" pitchFamily="34" charset="0"/>
              </a:rPr>
              <a:t>B</a:t>
            </a:r>
            <a:r>
              <a:rPr lang="en-US" baseline="-25000" dirty="0" err="1">
                <a:latin typeface="Calibri Light" panose="020F0302020204030204" pitchFamily="34" charset="0"/>
              </a:rPr>
              <a:t>n</a:t>
            </a:r>
            <a:r>
              <a:rPr lang="en-US" dirty="0">
                <a:latin typeface="Calibri Light" panose="020F0302020204030204" pitchFamily="34" charset="0"/>
              </a:rPr>
              <a:t>, A</a:t>
            </a:r>
            <a:r>
              <a:rPr lang="en-US" baseline="-25000" dirty="0">
                <a:latin typeface="Calibri Light" panose="020F0302020204030204" pitchFamily="34" charset="0"/>
              </a:rPr>
              <a:t>n</a:t>
            </a:r>
            <a:r>
              <a:rPr lang="en-US" dirty="0">
                <a:latin typeface="Calibri Light" panose="020F0302020204030204" pitchFamily="34" charset="0"/>
              </a:rPr>
              <a:t>. In this case, the integrals have to be performed on the not-normalized (upper case) coefficients, and the normalized terms (lower case) are then obtained by dividing by the integral of the fundamental harmonic.</a:t>
            </a:r>
          </a:p>
          <a:p>
            <a:endParaRPr lang="en-US" baseline="0" dirty="0">
              <a:latin typeface="Calibri Light" panose="020F0302020204030204" pitchFamily="34" charset="0"/>
            </a:endParaRPr>
          </a:p>
          <a:p>
            <a:r>
              <a:rPr lang="en-US" dirty="0">
                <a:latin typeface="Calibri Light" panose="020F0302020204030204" pitchFamily="34" charset="0"/>
              </a:rPr>
              <a:t>For long magnets – where the longitudinal dimension is much larger than the gap – the behavior is dominated by the (long) central part, so taking the values of 2D simulations and multiplying by a length yields good results. For short magnets, the behavior is intrinsically 3D.</a:t>
            </a:r>
            <a:endParaRPr lang="en-US" baseline="0" dirty="0">
              <a:latin typeface="Calibri Light" panose="020F0302020204030204" pitchFamily="34" charset="0"/>
            </a:endParaRPr>
          </a:p>
          <a:p>
            <a:endParaRPr lang="en-US"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915737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It can be shown that the ideal pole profiles are curves of constant scalar potential. This follows from the definition of the scalar potential itself (not covered here) and from the fact that the flux lines are perpendicular to the iron pole, if the iron permeability is infinite.</a:t>
            </a:r>
          </a:p>
          <a:p>
            <a:endParaRPr lang="en-US" dirty="0">
              <a:latin typeface="Calibri Light" panose="020F0302020204030204" pitchFamily="34" charset="0"/>
            </a:endParaRPr>
          </a:p>
          <a:p>
            <a:r>
              <a:rPr lang="en-US" dirty="0">
                <a:latin typeface="Calibri Light" panose="020F0302020204030204" pitchFamily="34" charset="0"/>
              </a:rPr>
              <a:t>The expressions are quite neat in polar coordinates, though they become cumbersome – already for a sextupole – in Cartesian coordinates. </a:t>
            </a:r>
          </a:p>
          <a:p>
            <a:r>
              <a:rPr lang="en-US" dirty="0">
                <a:latin typeface="Calibri Light" panose="020F0302020204030204" pitchFamily="34" charset="0"/>
              </a:rPr>
              <a:t>The ideal pole profile for a </a:t>
            </a:r>
            <a:r>
              <a:rPr lang="en-US" u="sng" dirty="0">
                <a:latin typeface="Calibri Light" panose="020F0302020204030204" pitchFamily="34" charset="0"/>
              </a:rPr>
              <a:t>dipole</a:t>
            </a:r>
            <a:r>
              <a:rPr lang="en-US" dirty="0">
                <a:latin typeface="Calibri Light" panose="020F0302020204030204" pitchFamily="34" charset="0"/>
              </a:rPr>
              <a:t> is simply a straight line.</a:t>
            </a:r>
          </a:p>
          <a:p>
            <a:r>
              <a:rPr lang="en-US" dirty="0">
                <a:latin typeface="Calibri Light" panose="020F0302020204030204" pitchFamily="34" charset="0"/>
              </a:rPr>
              <a:t>The ideal pole profile for a quadrupole is a </a:t>
            </a:r>
            <a:r>
              <a:rPr lang="en-US" u="sng" dirty="0">
                <a:latin typeface="Calibri Light" panose="020F0302020204030204" pitchFamily="34" charset="0"/>
              </a:rPr>
              <a:t>hyperbola</a:t>
            </a:r>
            <a:r>
              <a:rPr lang="en-US" dirty="0">
                <a:latin typeface="Calibri Light" panose="020F0302020204030204" pitchFamily="34" charset="0"/>
              </a:rPr>
              <a:t>. </a:t>
            </a:r>
          </a:p>
          <a:p>
            <a:endParaRPr lang="en-US" dirty="0">
              <a:latin typeface="Calibri Light" panose="020F0302020204030204" pitchFamily="34" charset="0"/>
            </a:endParaRPr>
          </a:p>
          <a:p>
            <a:r>
              <a:rPr lang="en-US" dirty="0">
                <a:latin typeface="Calibri Light" panose="020F0302020204030204" pitchFamily="34" charset="0"/>
              </a:rPr>
              <a:t>In my opinion, these formulae are more of academic interest, as anyway the pole is of finite width and its profile is optimized using some simulation tools. My preference is for simple profiles – i.e., profiles that can be described with line segments and circular arcs. This is often possible without any detrimental effect on field quality, especially when the pole is not very wide. </a:t>
            </a:r>
          </a:p>
          <a:p>
            <a:endParaRPr lang="en-US" baseline="0" dirty="0">
              <a:latin typeface="Calibri Light" panose="020F0302020204030204" pitchFamily="34" charset="0"/>
            </a:endParaRPr>
          </a:p>
          <a:p>
            <a:r>
              <a:rPr lang="en-US" dirty="0">
                <a:latin typeface="Calibri Light" panose="020F0302020204030204" pitchFamily="34" charset="0"/>
              </a:rPr>
              <a:t>All these profiles can be derived also using conformal mapping. There is quite a bit of elegant complex mathematics in it, details can be found in some of the references.</a:t>
            </a:r>
            <a:endParaRPr lang="en-US" baseline="0" dirty="0">
              <a:latin typeface="Calibri Light" panose="020F0302020204030204" pitchFamily="34" charset="0"/>
            </a:endParaRPr>
          </a:p>
        </p:txBody>
      </p:sp>
    </p:spTree>
    <p:extLst>
      <p:ext uri="{BB962C8B-B14F-4D97-AF65-F5344CB8AC3E}">
        <p14:creationId xmlns:p14="http://schemas.microsoft.com/office/powerpoint/2010/main" val="491425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The ideal </a:t>
            </a:r>
            <a:r>
              <a:rPr lang="en-US" dirty="0">
                <a:latin typeface="Calibri Light" panose="020F0302020204030204" pitchFamily="34" charset="0"/>
              </a:rPr>
              <a:t>poles for a dipole are </a:t>
            </a:r>
            <a:r>
              <a:rPr lang="en-US" baseline="0" dirty="0">
                <a:latin typeface="Calibri Light" panose="020F0302020204030204" pitchFamily="34" charset="0"/>
              </a:rPr>
              <a:t>two infinite</a:t>
            </a:r>
            <a:r>
              <a:rPr lang="en-US" dirty="0">
                <a:latin typeface="Calibri Light" panose="020F0302020204030204" pitchFamily="34" charset="0"/>
              </a:rPr>
              <a:t> parallel lines. Wide poles indeed help for field quality – though they need to be terminated somewhere. At the extremes, </a:t>
            </a:r>
            <a:r>
              <a:rPr lang="en-US" u="sng" dirty="0">
                <a:latin typeface="Calibri Light" panose="020F0302020204030204" pitchFamily="34" charset="0"/>
              </a:rPr>
              <a:t>shims</a:t>
            </a:r>
            <a:r>
              <a:rPr lang="en-US" dirty="0">
                <a:latin typeface="Calibri Light" panose="020F0302020204030204" pitchFamily="34" charset="0"/>
              </a:rPr>
              <a:t> are then introduced. For long magnets, their size and shape can be simulated in 2D to optimize the on paper field quality (basically, the expected allowed harmonics). The real field quality will depend also on the mechanical tolerances and the possible asymmetry in the magnetic properties of the material.</a:t>
            </a:r>
          </a:p>
          <a:p>
            <a:endParaRPr lang="en-US" u="sng" baseline="0" dirty="0">
              <a:latin typeface="Calibri Light" panose="020F0302020204030204" pitchFamily="34" charset="0"/>
            </a:endParaRPr>
          </a:p>
          <a:p>
            <a:r>
              <a:rPr lang="en-US" dirty="0">
                <a:latin typeface="Calibri Light" panose="020F0302020204030204" pitchFamily="34" charset="0"/>
              </a:rPr>
              <a:t>Here the lamination for the LEP magnets is shown, where about ¼ of the pole width is actually used for shims.</a:t>
            </a:r>
          </a:p>
          <a:p>
            <a:endParaRPr lang="en-US" baseline="0" dirty="0">
              <a:latin typeface="Calibri Light" panose="020F0302020204030204" pitchFamily="34" charset="0"/>
            </a:endParaRPr>
          </a:p>
          <a:p>
            <a:r>
              <a:rPr lang="en-US" dirty="0">
                <a:latin typeface="Calibri Light" panose="020F0302020204030204" pitchFamily="34" charset="0"/>
              </a:rPr>
              <a:t>These magnets were rather particular – see the right picture. Since the top field was only 110 </a:t>
            </a:r>
            <a:r>
              <a:rPr lang="en-US" dirty="0" err="1">
                <a:latin typeface="Calibri Light" panose="020F0302020204030204" pitchFamily="34" charset="0"/>
              </a:rPr>
              <a:t>mT</a:t>
            </a:r>
            <a:r>
              <a:rPr lang="en-US" dirty="0">
                <a:latin typeface="Calibri Light" panose="020F0302020204030204" pitchFamily="34" charset="0"/>
              </a:rPr>
              <a:t>, the yoke was made in steel / concrete, with the steel being 30% in volume. This is referred to as </a:t>
            </a:r>
            <a:r>
              <a:rPr lang="en-US" u="sng" dirty="0">
                <a:latin typeface="Calibri Light" panose="020F0302020204030204" pitchFamily="34" charset="0"/>
              </a:rPr>
              <a:t>dilution</a:t>
            </a:r>
            <a:r>
              <a:rPr lang="en-US" dirty="0">
                <a:latin typeface="Calibri Light" panose="020F0302020204030204" pitchFamily="34" charset="0"/>
              </a:rPr>
              <a:t>. We say that the </a:t>
            </a:r>
            <a:r>
              <a:rPr lang="en-US" u="sng" dirty="0">
                <a:latin typeface="Calibri Light" panose="020F0302020204030204" pitchFamily="34" charset="0"/>
              </a:rPr>
              <a:t>stacking factor</a:t>
            </a:r>
            <a:r>
              <a:rPr lang="en-US" dirty="0">
                <a:latin typeface="Calibri Light" panose="020F0302020204030204" pitchFamily="34" charset="0"/>
              </a:rPr>
              <a:t> is 0.30. In the great majority of cases, the stacking factor is above 97%; the few % unoccupied by iron is taken up by insulation in within the laminations and voids.</a:t>
            </a:r>
            <a:endParaRPr lang="en-US" baseline="0" dirty="0">
              <a:latin typeface="Calibri Light" panose="020F0302020204030204" pitchFamily="34" charset="0"/>
            </a:endParaRPr>
          </a:p>
          <a:p>
            <a:endParaRPr lang="en-US" baseline="0" dirty="0">
              <a:latin typeface="Calibri Light" panose="020F0302020204030204" pitchFamily="34" charset="0"/>
            </a:endParaRPr>
          </a:p>
        </p:txBody>
      </p:sp>
    </p:spTree>
    <p:extLst>
      <p:ext uri="{BB962C8B-B14F-4D97-AF65-F5344CB8AC3E}">
        <p14:creationId xmlns:p14="http://schemas.microsoft.com/office/powerpoint/2010/main" val="737643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latin typeface="Calibri Light" panose="020F0302020204030204" pitchFamily="34" charset="0"/>
              </a:rPr>
              <a:t>This is an example of a common design found in synchrotron light sources, where the (short) sextupoles have additional windings so that they can be used as corrector magnets.</a:t>
            </a:r>
            <a:r>
              <a:rPr lang="en-US" dirty="0">
                <a:latin typeface="Calibri Light" panose="020F0302020204030204" pitchFamily="34" charset="0"/>
              </a:rPr>
              <a:t> </a:t>
            </a:r>
            <a:r>
              <a:rPr lang="en-US" baseline="0" dirty="0">
                <a:latin typeface="Calibri Light" panose="020F0302020204030204" pitchFamily="34" charset="0"/>
              </a:rPr>
              <a:t>In this case, the correctors are a horizontal / vertical dipole – providing up to 0.5 mrad kick at 2.5 GeV – and a skew quadrupole.</a:t>
            </a:r>
          </a:p>
        </p:txBody>
      </p:sp>
    </p:spTree>
    <p:extLst>
      <p:ext uri="{BB962C8B-B14F-4D97-AF65-F5344CB8AC3E}">
        <p14:creationId xmlns:p14="http://schemas.microsoft.com/office/powerpoint/2010/main" val="15650933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rot="16200000">
            <a:off x="-2590800" y="3886200"/>
            <a:ext cx="5562600" cy="381000"/>
          </a:xfrm>
          <a:prstGeom prst="rect">
            <a:avLst/>
          </a:prstGeom>
          <a:noFill/>
          <a:ln w="9525">
            <a:noFill/>
            <a:miter lim="800000"/>
            <a:headEnd/>
            <a:tailEnd/>
          </a:ln>
          <a:effectLst/>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400" b="0" dirty="0">
                <a:solidFill>
                  <a:schemeClr val="bg2"/>
                </a:solidFill>
              </a:rPr>
              <a:t>CAS Chavannes de </a:t>
            </a:r>
            <a:r>
              <a:rPr lang="en-US" sz="1400" b="0" dirty="0" err="1">
                <a:solidFill>
                  <a:schemeClr val="bg2"/>
                </a:solidFill>
              </a:rPr>
              <a:t>Bogis</a:t>
            </a:r>
            <a:r>
              <a:rPr lang="en-US" sz="1400" b="0" baseline="0" dirty="0">
                <a:solidFill>
                  <a:schemeClr val="bg2"/>
                </a:solidFill>
              </a:rPr>
              <a:t>, 28-Sept-2021, warm magnets,</a:t>
            </a:r>
            <a:r>
              <a:rPr lang="en-US" sz="1400" b="0" dirty="0">
                <a:solidFill>
                  <a:schemeClr val="bg2"/>
                </a:solidFill>
              </a:rPr>
              <a:t> </a:t>
            </a:r>
            <a:r>
              <a:rPr lang="en-US" sz="1400" b="0" dirty="0" err="1">
                <a:solidFill>
                  <a:schemeClr val="bg2"/>
                </a:solidFill>
              </a:rPr>
              <a:t>GdR</a:t>
            </a:r>
            <a:endParaRPr lang="en-US" sz="1400" b="0" dirty="0">
              <a:solidFill>
                <a:schemeClr val="bg2"/>
              </a:solidFill>
            </a:endParaRPr>
          </a:p>
        </p:txBody>
      </p:sp>
      <p:sp>
        <p:nvSpPr>
          <p:cNvPr id="7" name="TextBox 6"/>
          <p:cNvSpPr txBox="1"/>
          <p:nvPr userDrawn="1"/>
        </p:nvSpPr>
        <p:spPr>
          <a:xfrm>
            <a:off x="165100" y="5549900"/>
            <a:ext cx="184150" cy="461963"/>
          </a:xfrm>
          <a:prstGeom prst="rect">
            <a:avLst/>
          </a:prstGeom>
          <a:noFill/>
        </p:spPr>
        <p:txBody>
          <a:bodyPr wrap="none">
            <a:spAutoFit/>
          </a:bodyPr>
          <a:lstStyle/>
          <a:p>
            <a:pPr>
              <a:defRPr/>
            </a:pPr>
            <a:endParaRPr lang="en-GB" dirty="0">
              <a:ea typeface="ＭＳ Ｐゴシック" charset="-128"/>
              <a:cs typeface="ＭＳ Ｐゴシック" charset="-128"/>
            </a:endParaRPr>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8" name="Rectangle 6"/>
          <p:cNvSpPr>
            <a:spLocks noGrp="1" noChangeArrowheads="1"/>
          </p:cNvSpPr>
          <p:nvPr>
            <p:ph type="sldNum" sz="quarter" idx="10"/>
          </p:nvPr>
        </p:nvSpPr>
        <p:spPr/>
        <p:txBody>
          <a:bodyPr/>
          <a:lstStyle>
            <a:lvl1pPr>
              <a:defRPr/>
            </a:lvl1pPr>
          </a:lstStyle>
          <a:p>
            <a:fld id="{BF996741-AF1D-D64C-9899-B6D81FF77E14}" type="slidenum">
              <a:rPr lang="en-US"/>
              <a:pPr/>
              <a:t>‹#›</a:t>
            </a:fld>
            <a:endParaRPr lang="en-US"/>
          </a:p>
        </p:txBody>
      </p:sp>
      <p:pic>
        <p:nvPicPr>
          <p:cNvPr id="9" name="Picture 8" descr="LogoOutline-Blue-02.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1520" y="188640"/>
            <a:ext cx="792088" cy="792088"/>
          </a:xfrm>
          <a:prstGeom prst="rect">
            <a:avLst/>
          </a:prstGeom>
        </p:spPr>
      </p:pic>
      <p:sp>
        <p:nvSpPr>
          <p:cNvPr id="10" name="Rectangle 8"/>
          <p:cNvSpPr>
            <a:spLocks noChangeArrowheads="1"/>
          </p:cNvSpPr>
          <p:nvPr userDrawn="1"/>
        </p:nvSpPr>
        <p:spPr bwMode="auto">
          <a:xfrm>
            <a:off x="1219200" y="762000"/>
            <a:ext cx="7924800" cy="381000"/>
          </a:xfrm>
          <a:prstGeom prst="rect">
            <a:avLst/>
          </a:prstGeom>
          <a:solidFill>
            <a:srgbClr val="0C377B"/>
          </a:solidFill>
          <a:ln w="9525">
            <a:noFill/>
            <a:miter lim="800000"/>
            <a:headEnd/>
            <a:tailEnd/>
          </a:ln>
          <a:effectLst/>
        </p:spPr>
        <p:txBody>
          <a:bodyPr wrap="none" anchor="ctr"/>
          <a:lstStyle/>
          <a:p>
            <a:pPr>
              <a:defRPr/>
            </a:pPr>
            <a:endParaRPr lang="en-US">
              <a:ea typeface="ＭＳ Ｐゴシック" charset="-128"/>
              <a:cs typeface="ＭＳ Ｐゴシック" charset="-128"/>
            </a:endParaRPr>
          </a:p>
        </p:txBody>
      </p:sp>
    </p:spTree>
    <p:extLst>
      <p:ext uri="{BB962C8B-B14F-4D97-AF65-F5344CB8AC3E}">
        <p14:creationId xmlns:p14="http://schemas.microsoft.com/office/powerpoint/2010/main" val="1588566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60D481BF-D856-4845-9DBE-EBA93BB7C581}" type="slidenum">
              <a:rPr lang="en-US"/>
              <a:pPr/>
              <a:t>‹#›</a:t>
            </a:fld>
            <a:endParaRPr lang="en-US"/>
          </a:p>
        </p:txBody>
      </p:sp>
    </p:spTree>
    <p:extLst>
      <p:ext uri="{BB962C8B-B14F-4D97-AF65-F5344CB8AC3E}">
        <p14:creationId xmlns:p14="http://schemas.microsoft.com/office/powerpoint/2010/main" val="140853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0"/>
            <a:ext cx="2190750" cy="6705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0"/>
            <a:ext cx="6419850" cy="6705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380544DA-F879-6A4E-B2F9-E8B8192C9078}" type="slidenum">
              <a:rPr lang="en-US"/>
              <a:pPr/>
              <a:t>‹#›</a:t>
            </a:fld>
            <a:endParaRPr lang="en-US"/>
          </a:p>
        </p:txBody>
      </p:sp>
    </p:spTree>
    <p:extLst>
      <p:ext uri="{BB962C8B-B14F-4D97-AF65-F5344CB8AC3E}">
        <p14:creationId xmlns:p14="http://schemas.microsoft.com/office/powerpoint/2010/main" val="311868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Espace réservé pour une image  4"/>
          <p:cNvSpPr>
            <a:spLocks noGrp="1"/>
          </p:cNvSpPr>
          <p:nvPr>
            <p:ph type="pic" sz="quarter" idx="10" hasCustomPrompt="1"/>
          </p:nvPr>
        </p:nvSpPr>
        <p:spPr>
          <a:xfrm>
            <a:off x="996950" y="6216949"/>
            <a:ext cx="7687104" cy="552450"/>
          </a:xfrm>
        </p:spPr>
        <p:txBody>
          <a:bodyPr/>
          <a:lstStyle/>
          <a:p>
            <a:r>
              <a:rPr lang="fr-FR" dirty="0"/>
              <a:t>LOGO</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a:t>Click to edit Master title style</a:t>
            </a:r>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fld id="{28C57388-5BA1-214C-B04D-06BAAA3280B9}" type="slidenum">
              <a:rPr lang="en-US"/>
              <a:pPr/>
              <a:t>‹#›</a:t>
            </a:fld>
            <a:endParaRPr lang="en-US"/>
          </a:p>
        </p:txBody>
      </p:sp>
    </p:spTree>
    <p:extLst>
      <p:ext uri="{BB962C8B-B14F-4D97-AF65-F5344CB8AC3E}">
        <p14:creationId xmlns:p14="http://schemas.microsoft.com/office/powerpoint/2010/main" val="20208596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lvl1pPr marL="36576" indent="0">
              <a:buNone/>
              <a:defRPr/>
            </a:lvl1pPr>
          </a:lstStyle>
          <a:p>
            <a:r>
              <a:rPr lang="fr-FR" dirty="0"/>
              <a:t>LOGO</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a:t>Click to edit Master title style</a:t>
            </a:r>
          </a:p>
        </p:txBody>
      </p:sp>
      <p:sp>
        <p:nvSpPr>
          <p:cNvPr id="3" name="Espace réservé du texte vertical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a:t>LOGO</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665278DA-FC37-D546-B04B-ACB975305FA2}" type="slidenum">
              <a:rPr lang="en-US"/>
              <a:pPr/>
              <a:t>‹#›</a:t>
            </a:fld>
            <a:endParaRPr lang="en-US"/>
          </a:p>
        </p:txBody>
      </p:sp>
    </p:spTree>
    <p:extLst>
      <p:ext uri="{BB962C8B-B14F-4D97-AF65-F5344CB8AC3E}">
        <p14:creationId xmlns:p14="http://schemas.microsoft.com/office/powerpoint/2010/main" val="59131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371600"/>
            <a:ext cx="42291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2500" y="1371600"/>
            <a:ext cx="42291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fld id="{C32E73F2-704C-DB4F-92A8-BBA19C93E754}" type="slidenum">
              <a:rPr lang="en-US"/>
              <a:pPr/>
              <a:t>‹#›</a:t>
            </a:fld>
            <a:endParaRPr lang="en-US"/>
          </a:p>
        </p:txBody>
      </p:sp>
    </p:spTree>
    <p:extLst>
      <p:ext uri="{BB962C8B-B14F-4D97-AF65-F5344CB8AC3E}">
        <p14:creationId xmlns:p14="http://schemas.microsoft.com/office/powerpoint/2010/main" val="3657461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fld id="{91327776-9446-1744-AB0B-6079ED86D1D8}" type="slidenum">
              <a:rPr lang="en-US"/>
              <a:pPr/>
              <a:t>‹#›</a:t>
            </a:fld>
            <a:endParaRPr lang="en-US"/>
          </a:p>
        </p:txBody>
      </p:sp>
    </p:spTree>
    <p:extLst>
      <p:ext uri="{BB962C8B-B14F-4D97-AF65-F5344CB8AC3E}">
        <p14:creationId xmlns:p14="http://schemas.microsoft.com/office/powerpoint/2010/main" val="1473419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9F871864-7C32-DE4E-8D05-CF0114A13786}" type="slidenum">
              <a:rPr lang="en-US"/>
              <a:pPr/>
              <a:t>‹#›</a:t>
            </a:fld>
            <a:endParaRPr lang="en-US"/>
          </a:p>
        </p:txBody>
      </p:sp>
    </p:spTree>
    <p:extLst>
      <p:ext uri="{BB962C8B-B14F-4D97-AF65-F5344CB8AC3E}">
        <p14:creationId xmlns:p14="http://schemas.microsoft.com/office/powerpoint/2010/main" val="1140412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78F6357B-6A2F-6646-A898-56152AFF367C}" type="slidenum">
              <a:rPr lang="en-US"/>
              <a:pPr/>
              <a:t>‹#›</a:t>
            </a:fld>
            <a:endParaRPr lang="en-US"/>
          </a:p>
        </p:txBody>
      </p:sp>
    </p:spTree>
    <p:extLst>
      <p:ext uri="{BB962C8B-B14F-4D97-AF65-F5344CB8AC3E}">
        <p14:creationId xmlns:p14="http://schemas.microsoft.com/office/powerpoint/2010/main" val="1286644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DBA00DEC-34D9-814C-98B9-9E868A54BFE1}" type="slidenum">
              <a:rPr lang="en-US"/>
              <a:pPr/>
              <a:t>‹#›</a:t>
            </a:fld>
            <a:endParaRPr lang="en-US"/>
          </a:p>
        </p:txBody>
      </p:sp>
    </p:spTree>
    <p:extLst>
      <p:ext uri="{BB962C8B-B14F-4D97-AF65-F5344CB8AC3E}">
        <p14:creationId xmlns:p14="http://schemas.microsoft.com/office/powerpoint/2010/main" val="223753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F2EB791C-9880-704D-9E49-1FD0BC564FB7}" type="slidenum">
              <a:rPr lang="en-US"/>
              <a:pPr/>
              <a:t>‹#›</a:t>
            </a:fld>
            <a:endParaRPr lang="en-US"/>
          </a:p>
        </p:txBody>
      </p:sp>
    </p:spTree>
    <p:extLst>
      <p:ext uri="{BB962C8B-B14F-4D97-AF65-F5344CB8AC3E}">
        <p14:creationId xmlns:p14="http://schemas.microsoft.com/office/powerpoint/2010/main" val="226023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emf"/><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1187624" y="0"/>
            <a:ext cx="7956376" cy="7620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t>Click to edit Master title style</a:t>
            </a:r>
          </a:p>
        </p:txBody>
      </p:sp>
      <p:sp>
        <p:nvSpPr>
          <p:cNvPr id="1028" name="Rectangle 3"/>
          <p:cNvSpPr>
            <a:spLocks noGrp="1" noChangeArrowheads="1"/>
          </p:cNvSpPr>
          <p:nvPr>
            <p:ph type="body" idx="1"/>
          </p:nvPr>
        </p:nvSpPr>
        <p:spPr bwMode="auto">
          <a:xfrm>
            <a:off x="381000" y="1143000"/>
            <a:ext cx="8610600" cy="55626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dirty="0"/>
              <a:t>click to </a:t>
            </a:r>
            <a:r>
              <a:rPr lang="fr-FR" dirty="0" err="1"/>
              <a:t>edit</a:t>
            </a:r>
            <a:r>
              <a:rPr lang="fr-FR" dirty="0"/>
              <a: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1030" name="Rectangle 6"/>
          <p:cNvSpPr>
            <a:spLocks noGrp="1" noChangeArrowheads="1"/>
          </p:cNvSpPr>
          <p:nvPr>
            <p:ph type="sldNum" sz="quarter" idx="4"/>
          </p:nvPr>
        </p:nvSpPr>
        <p:spPr bwMode="auto">
          <a:xfrm>
            <a:off x="8534400" y="6553200"/>
            <a:ext cx="609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Times New Roman" charset="0"/>
              </a:defRPr>
            </a:lvl1pPr>
          </a:lstStyle>
          <a:p>
            <a:fld id="{C8506450-7D1F-554C-9F3F-EA915644AE63}" type="slidenum">
              <a:rPr lang="en-US"/>
              <a:pPr/>
              <a:t>‹#›</a:t>
            </a:fld>
            <a:endParaRPr lang="en-US"/>
          </a:p>
        </p:txBody>
      </p:sp>
      <p:sp>
        <p:nvSpPr>
          <p:cNvPr id="1031" name="Rectangle 7"/>
          <p:cNvSpPr>
            <a:spLocks noChangeArrowheads="1"/>
          </p:cNvSpPr>
          <p:nvPr userDrawn="1"/>
        </p:nvSpPr>
        <p:spPr bwMode="auto">
          <a:xfrm rot="16200000">
            <a:off x="-2590800" y="3886200"/>
            <a:ext cx="5562600" cy="381000"/>
          </a:xfrm>
          <a:prstGeom prst="rect">
            <a:avLst/>
          </a:prstGeom>
          <a:noFill/>
          <a:ln w="9525">
            <a:noFill/>
            <a:miter lim="800000"/>
            <a:headEnd/>
            <a:tailEnd/>
          </a:ln>
          <a:effectLst/>
        </p:spPr>
        <p:txBody>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sz="1400" b="0" dirty="0">
                <a:solidFill>
                  <a:schemeClr val="bg2"/>
                </a:solidFill>
              </a:rPr>
              <a:t>CAS Chavannes de </a:t>
            </a:r>
            <a:r>
              <a:rPr lang="en-US" sz="1400" b="0" dirty="0" err="1">
                <a:solidFill>
                  <a:schemeClr val="bg2"/>
                </a:solidFill>
              </a:rPr>
              <a:t>Bogis</a:t>
            </a:r>
            <a:r>
              <a:rPr lang="en-US" sz="1400" b="0" baseline="0" dirty="0">
                <a:solidFill>
                  <a:schemeClr val="bg2"/>
                </a:solidFill>
              </a:rPr>
              <a:t>, 28-Sept-2021, warm magnets,</a:t>
            </a:r>
            <a:r>
              <a:rPr lang="en-US" sz="1400" b="0" dirty="0">
                <a:solidFill>
                  <a:schemeClr val="bg2"/>
                </a:solidFill>
              </a:rPr>
              <a:t> </a:t>
            </a:r>
            <a:r>
              <a:rPr lang="en-US" sz="1400" b="0" dirty="0" err="1">
                <a:solidFill>
                  <a:schemeClr val="bg2"/>
                </a:solidFill>
              </a:rPr>
              <a:t>GdR</a:t>
            </a:r>
            <a:endParaRPr lang="en-US" sz="1400" b="0" dirty="0">
              <a:solidFill>
                <a:schemeClr val="bg2"/>
              </a:solidFill>
            </a:endParaRPr>
          </a:p>
        </p:txBody>
      </p:sp>
      <p:sp>
        <p:nvSpPr>
          <p:cNvPr id="1032" name="Rectangle 8"/>
          <p:cNvSpPr>
            <a:spLocks noChangeArrowheads="1"/>
          </p:cNvSpPr>
          <p:nvPr userDrawn="1"/>
        </p:nvSpPr>
        <p:spPr bwMode="auto">
          <a:xfrm>
            <a:off x="1219200" y="762000"/>
            <a:ext cx="7924800" cy="381000"/>
          </a:xfrm>
          <a:prstGeom prst="rect">
            <a:avLst/>
          </a:prstGeom>
          <a:solidFill>
            <a:srgbClr val="0C377B"/>
          </a:solidFill>
          <a:ln w="9525">
            <a:noFill/>
            <a:miter lim="800000"/>
            <a:headEnd/>
            <a:tailEnd/>
          </a:ln>
          <a:effectLst/>
        </p:spPr>
        <p:txBody>
          <a:bodyPr wrap="none" anchor="ctr"/>
          <a:lstStyle/>
          <a:p>
            <a:pPr>
              <a:defRPr/>
            </a:pPr>
            <a:endParaRPr lang="en-US">
              <a:ea typeface="ＭＳ Ｐゴシック" charset="-128"/>
              <a:cs typeface="ＭＳ Ｐゴシック" charset="-128"/>
            </a:endParaRPr>
          </a:p>
        </p:txBody>
      </p:sp>
      <p:pic>
        <p:nvPicPr>
          <p:cNvPr id="8" name="Picture 7" descr="LogoOutline-Blue-02.jpg"/>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251520" y="188640"/>
            <a:ext cx="792088" cy="792088"/>
          </a:xfrm>
          <a:prstGeom prst="rect">
            <a:avLst/>
          </a:prstGeom>
        </p:spPr>
      </p:pic>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hdr="0" ftr="0" dt="0"/>
  <p:txStyles>
    <p:titleStyle>
      <a:lvl1pPr algn="l" rtl="0" eaLnBrk="0" fontAlgn="base" hangingPunct="0">
        <a:spcBef>
          <a:spcPct val="0"/>
        </a:spcBef>
        <a:spcAft>
          <a:spcPct val="0"/>
        </a:spcAft>
        <a:defRPr sz="2400" b="1">
          <a:solidFill>
            <a:schemeClr val="tx1"/>
          </a:solidFill>
          <a:latin typeface="Arial"/>
          <a:ea typeface="ＭＳ Ｐゴシック" pitchFamily="-106" charset="-128"/>
          <a:cs typeface="Arial"/>
        </a:defRPr>
      </a:lvl1pPr>
      <a:lvl2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2pPr>
      <a:lvl3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3pPr>
      <a:lvl4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4pPr>
      <a:lvl5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5pPr>
      <a:lvl6pPr marL="457200" algn="l" rtl="0" eaLnBrk="0" fontAlgn="base" hangingPunct="0">
        <a:spcBef>
          <a:spcPct val="0"/>
        </a:spcBef>
        <a:spcAft>
          <a:spcPct val="0"/>
        </a:spcAft>
        <a:defRPr sz="3200">
          <a:solidFill>
            <a:schemeClr val="tx2"/>
          </a:solidFill>
          <a:latin typeface="Tahoma" pitchFamily="-106" charset="0"/>
        </a:defRPr>
      </a:lvl6pPr>
      <a:lvl7pPr marL="914400" algn="l" rtl="0" eaLnBrk="0" fontAlgn="base" hangingPunct="0">
        <a:spcBef>
          <a:spcPct val="0"/>
        </a:spcBef>
        <a:spcAft>
          <a:spcPct val="0"/>
        </a:spcAft>
        <a:defRPr sz="3200">
          <a:solidFill>
            <a:schemeClr val="tx2"/>
          </a:solidFill>
          <a:latin typeface="Tahoma" pitchFamily="-106" charset="0"/>
        </a:defRPr>
      </a:lvl7pPr>
      <a:lvl8pPr marL="1371600" algn="l" rtl="0" eaLnBrk="0" fontAlgn="base" hangingPunct="0">
        <a:spcBef>
          <a:spcPct val="0"/>
        </a:spcBef>
        <a:spcAft>
          <a:spcPct val="0"/>
        </a:spcAft>
        <a:defRPr sz="3200">
          <a:solidFill>
            <a:schemeClr val="tx2"/>
          </a:solidFill>
          <a:latin typeface="Tahoma" pitchFamily="-106" charset="0"/>
        </a:defRPr>
      </a:lvl8pPr>
      <a:lvl9pPr marL="1828800" algn="l" rtl="0" eaLnBrk="0" fontAlgn="base" hangingPunct="0">
        <a:spcBef>
          <a:spcPct val="0"/>
        </a:spcBef>
        <a:spcAft>
          <a:spcPct val="0"/>
        </a:spcAft>
        <a:defRPr sz="3200">
          <a:solidFill>
            <a:schemeClr val="tx2"/>
          </a:solidFill>
          <a:latin typeface="Tahoma" pitchFamily="-106" charset="0"/>
        </a:defRPr>
      </a:lvl9pPr>
    </p:titleStyle>
    <p:body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3" name="Image 2" descr="bande-02.eps"/>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241331" y="5171606"/>
            <a:ext cx="9504905" cy="707202"/>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200.png"/><Relationship Id="rId7" Type="http://schemas.openxmlformats.org/officeDocument/2006/relationships/image" Target="../media/image24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230.png"/><Relationship Id="rId11" Type="http://schemas.openxmlformats.org/officeDocument/2006/relationships/image" Target="../media/image32.png"/><Relationship Id="rId5" Type="http://schemas.openxmlformats.org/officeDocument/2006/relationships/image" Target="../media/image220.png"/><Relationship Id="rId10" Type="http://schemas.openxmlformats.org/officeDocument/2006/relationships/image" Target="../media/image31.png"/><Relationship Id="rId4" Type="http://schemas.openxmlformats.org/officeDocument/2006/relationships/image" Target="../media/image210.png"/><Relationship Id="rId9"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13.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331.png"/><Relationship Id="rId1" Type="http://schemas.openxmlformats.org/officeDocument/2006/relationships/slideLayout" Target="../slideLayouts/slideLayout2.xml"/><Relationship Id="rId6" Type="http://schemas.openxmlformats.org/officeDocument/2006/relationships/image" Target="../media/image44.emf"/><Relationship Id="rId5" Type="http://schemas.openxmlformats.org/officeDocument/2006/relationships/image" Target="../media/image43.emf"/><Relationship Id="rId4" Type="http://schemas.openxmlformats.org/officeDocument/2006/relationships/image" Target="../media/image42.emf"/></Relationships>
</file>

<file path=ppt/slides/_rels/slide21.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370.png"/><Relationship Id="rId4" Type="http://schemas.openxmlformats.org/officeDocument/2006/relationships/image" Target="../media/image360.png"/></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71.png"/><Relationship Id="rId4" Type="http://schemas.openxmlformats.org/officeDocument/2006/relationships/image" Target="../media/image361.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8.wmf"/><Relationship Id="rId5" Type="http://schemas.openxmlformats.org/officeDocument/2006/relationships/image" Target="../media/image47.emf"/><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8" Type="http://schemas.openxmlformats.org/officeDocument/2006/relationships/hyperlink" Target="http://laacg.lanl.gov/laacg/services/download_sf.phtml)" TargetMode="External"/><Relationship Id="rId7" Type="http://schemas.openxmlformats.org/officeDocument/2006/relationships/hyperlink" Target="http://operafea.com/)" TargetMode="External"/><Relationship Id="rId1" Type="http://schemas.openxmlformats.org/officeDocument/2006/relationships/slideLayout" Target="../slideLayouts/slideLayout2.xml"/><Relationship Id="rId6" Type="http://schemas.openxmlformats.org/officeDocument/2006/relationships/image" Target="../media/image410.png"/><Relationship Id="rId10" Type="http://schemas.openxmlformats.org/officeDocument/2006/relationships/hyperlink" Target="http://www.ansys.com/Products/Electronics/ANSYS-Maxwell" TargetMode="External"/><Relationship Id="rId9" Type="http://schemas.openxmlformats.org/officeDocument/2006/relationships/hyperlink" Target="https://espace.cern.ch/roxie/default.aspx"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56.JP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59.JPG"/><Relationship Id="rId4" Type="http://schemas.openxmlformats.org/officeDocument/2006/relationships/image" Target="../media/image5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2.jpg"/><Relationship Id="rId1" Type="http://schemas.openxmlformats.org/officeDocument/2006/relationships/slideLayout" Target="../slideLayouts/slideLayout2.xml"/><Relationship Id="rId6" Type="http://schemas.openxmlformats.org/officeDocument/2006/relationships/image" Target="../media/image66.jpeg"/><Relationship Id="rId5" Type="http://schemas.openxmlformats.org/officeDocument/2006/relationships/image" Target="../media/image65.jpeg"/><Relationship Id="rId4" Type="http://schemas.openxmlformats.org/officeDocument/2006/relationships/image" Target="../media/image64.jpg"/></Relationships>
</file>

<file path=ppt/slides/_rels/slide31.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67.JPG"/><Relationship Id="rId1" Type="http://schemas.openxmlformats.org/officeDocument/2006/relationships/slideLayout" Target="../slideLayouts/slideLayout2.xml"/><Relationship Id="rId4" Type="http://schemas.openxmlformats.org/officeDocument/2006/relationships/image" Target="../media/image69.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g"/><Relationship Id="rId1" Type="http://schemas.openxmlformats.org/officeDocument/2006/relationships/slideLayout" Target="../slideLayouts/slideLayout2.xml"/><Relationship Id="rId6" Type="http://schemas.openxmlformats.org/officeDocument/2006/relationships/image" Target="../media/image74.jpeg"/><Relationship Id="rId5" Type="http://schemas.openxmlformats.org/officeDocument/2006/relationships/image" Target="../media/image73.JPG"/><Relationship Id="rId4" Type="http://schemas.openxmlformats.org/officeDocument/2006/relationships/image" Target="../media/image72.jpeg"/></Relationships>
</file>

<file path=ppt/slides/_rels/slide34.xml.rels><?xml version="1.0" encoding="UTF-8" standalone="yes"?>
<Relationships xmlns="http://schemas.openxmlformats.org/package/2006/relationships"><Relationship Id="rId3" Type="http://schemas.openxmlformats.org/officeDocument/2006/relationships/image" Target="../media/image76.jpg"/><Relationship Id="rId7" Type="http://schemas.openxmlformats.org/officeDocument/2006/relationships/image" Target="../media/image80.jpeg"/><Relationship Id="rId2" Type="http://schemas.openxmlformats.org/officeDocument/2006/relationships/image" Target="../media/image75.jpg"/><Relationship Id="rId1" Type="http://schemas.openxmlformats.org/officeDocument/2006/relationships/slideLayout" Target="../slideLayouts/slideLayout2.xml"/><Relationship Id="rId6" Type="http://schemas.openxmlformats.org/officeDocument/2006/relationships/image" Target="../media/image79.jpeg"/><Relationship Id="rId5" Type="http://schemas.openxmlformats.org/officeDocument/2006/relationships/image" Target="../media/image78.png"/><Relationship Id="rId4" Type="http://schemas.openxmlformats.org/officeDocument/2006/relationships/image" Target="../media/image77.png"/></Relationships>
</file>

<file path=ppt/slides/_rels/slide35.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image" Target="../media/image81.jpeg"/><Relationship Id="rId1" Type="http://schemas.openxmlformats.org/officeDocument/2006/relationships/slideLayout" Target="../slideLayouts/slideLayout2.xml"/><Relationship Id="rId5" Type="http://schemas.openxmlformats.org/officeDocument/2006/relationships/image" Target="../media/image83.JPG"/><Relationship Id="rId4" Type="http://schemas.openxmlformats.org/officeDocument/2006/relationships/image" Target="../media/image72.jpeg"/></Relationships>
</file>

<file path=ppt/slides/_rels/slide3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6" Type="http://schemas.openxmlformats.org/officeDocument/2006/relationships/image" Target="../media/image88.emf"/><Relationship Id="rId5" Type="http://schemas.openxmlformats.org/officeDocument/2006/relationships/image" Target="../media/image87.png"/><Relationship Id="rId4" Type="http://schemas.openxmlformats.org/officeDocument/2006/relationships/image" Target="../media/image86.emf"/></Relationships>
</file>

<file path=ppt/slides/_rels/slide37.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emf"/><Relationship Id="rId1" Type="http://schemas.openxmlformats.org/officeDocument/2006/relationships/slideLayout" Target="../slideLayouts/slideLayout2.xml"/><Relationship Id="rId5" Type="http://schemas.openxmlformats.org/officeDocument/2006/relationships/image" Target="../media/image93.jpg"/><Relationship Id="rId4" Type="http://schemas.openxmlformats.org/officeDocument/2006/relationships/image" Target="../media/image92.emf"/></Relationships>
</file>

<file path=ppt/slides/_rels/slide39.xml.rels><?xml version="1.0" encoding="UTF-8" standalone="yes"?>
<Relationships xmlns="http://schemas.openxmlformats.org/package/2006/relationships"><Relationship Id="rId2" Type="http://schemas.openxmlformats.org/officeDocument/2006/relationships/image" Target="../media/image9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jpg"/><Relationship Id="rId1" Type="http://schemas.openxmlformats.org/officeDocument/2006/relationships/slideLayout" Target="../slideLayouts/slideLayout2.xml"/><Relationship Id="rId4" Type="http://schemas.openxmlformats.org/officeDocument/2006/relationships/image" Target="../media/image98.emf"/></Relationships>
</file>

<file path=ppt/slides/_rels/slide43.xml.rels><?xml version="1.0" encoding="UTF-8" standalone="yes"?>
<Relationships xmlns="http://schemas.openxmlformats.org/package/2006/relationships"><Relationship Id="rId3" Type="http://schemas.openxmlformats.org/officeDocument/2006/relationships/image" Target="../media/image100.jpg"/><Relationship Id="rId2" Type="http://schemas.openxmlformats.org/officeDocument/2006/relationships/image" Target="../media/image99.jpg"/><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1.jpg"/></Relationships>
</file>

<file path=ppt/slides/_rels/slide44.xml.rels><?xml version="1.0" encoding="UTF-8" standalone="yes"?>
<Relationships xmlns="http://schemas.openxmlformats.org/package/2006/relationships"><Relationship Id="rId3" Type="http://schemas.openxmlformats.org/officeDocument/2006/relationships/image" Target="../media/image104.png"/><Relationship Id="rId7" Type="http://schemas.openxmlformats.org/officeDocument/2006/relationships/image" Target="../media/image108.emf"/><Relationship Id="rId2" Type="http://schemas.openxmlformats.org/officeDocument/2006/relationships/image" Target="../media/image103.emf"/><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image" Target="../media/image106.emf"/><Relationship Id="rId4" Type="http://schemas.openxmlformats.org/officeDocument/2006/relationships/image" Target="../media/image105.png"/></Relationships>
</file>

<file path=ppt/slides/_rels/slide45.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png"/><Relationship Id="rId1" Type="http://schemas.openxmlformats.org/officeDocument/2006/relationships/slideLayout" Target="../slideLayouts/slideLayout2.xml"/><Relationship Id="rId4" Type="http://schemas.openxmlformats.org/officeDocument/2006/relationships/image" Target="../media/image111.emf"/></Relationships>
</file>

<file path=ppt/slides/_rels/slide46.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2.xml"/><Relationship Id="rId4" Type="http://schemas.openxmlformats.org/officeDocument/2006/relationships/image" Target="../media/image114.emf"/></Relationships>
</file>

<file path=ppt/slides/_rels/slide47.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4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23.emf"/><Relationship Id="rId2" Type="http://schemas.openxmlformats.org/officeDocument/2006/relationships/image" Target="../media/image122.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0.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oleObject" Target="../embeddings/oleObject1.bin"/><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emf"/><Relationship Id="rId11" Type="http://schemas.openxmlformats.org/officeDocument/2006/relationships/image" Target="../media/image21.png"/><Relationship Id="rId5" Type="http://schemas.openxmlformats.org/officeDocument/2006/relationships/oleObject" Target="../embeddings/oleObject2.bin"/><Relationship Id="rId10" Type="http://schemas.openxmlformats.org/officeDocument/2006/relationships/image" Target="../media/image20.png"/><Relationship Id="rId4" Type="http://schemas.openxmlformats.org/officeDocument/2006/relationships/image" Target="../media/image8.emf"/><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oleObject" Target="../embeddings/oleObject3.bin"/><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7.emf"/><Relationship Id="rId4" Type="http://schemas.openxmlformats.org/officeDocument/2006/relationships/image" Target="../media/image22.emf"/><Relationship Id="rId9"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fld id="{77768C6F-8B60-544A-8084-CE853B9143E3}" type="slidenum">
              <a:rPr lang="en-US" sz="1200" b="0">
                <a:latin typeface="Times New Roman" charset="0"/>
              </a:rPr>
              <a:pPr/>
              <a:t>1</a:t>
            </a:fld>
            <a:endParaRPr lang="en-US" sz="1200" b="0">
              <a:latin typeface="Times New Roman" charset="0"/>
            </a:endParaRPr>
          </a:p>
        </p:txBody>
      </p:sp>
      <p:sp>
        <p:nvSpPr>
          <p:cNvPr id="15363" name="Rectangle 2"/>
          <p:cNvSpPr>
            <a:spLocks noGrp="1" noChangeArrowheads="1"/>
          </p:cNvSpPr>
          <p:nvPr>
            <p:ph type="ctrTitle"/>
          </p:nvPr>
        </p:nvSpPr>
        <p:spPr>
          <a:xfrm>
            <a:off x="533400" y="1143000"/>
            <a:ext cx="8077200" cy="1828800"/>
          </a:xfrm>
        </p:spPr>
        <p:txBody>
          <a:bodyPr/>
          <a:lstStyle/>
          <a:p>
            <a:r>
              <a:rPr lang="en-US" sz="2800" dirty="0"/>
              <a:t>Warm Magnets </a:t>
            </a:r>
            <a:br>
              <a:rPr lang="en-US" sz="2800" dirty="0"/>
            </a:br>
            <a:r>
              <a:rPr lang="en-US" sz="2800" dirty="0"/>
              <a:t> </a:t>
            </a:r>
          </a:p>
        </p:txBody>
      </p:sp>
      <p:sp>
        <p:nvSpPr>
          <p:cNvPr id="15364" name="Rectangle 9"/>
          <p:cNvSpPr>
            <a:spLocks noChangeArrowheads="1"/>
          </p:cNvSpPr>
          <p:nvPr/>
        </p:nvSpPr>
        <p:spPr bwMode="auto">
          <a:xfrm>
            <a:off x="1724025" y="4038600"/>
            <a:ext cx="5695950" cy="21852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r>
              <a:rPr lang="en-US" sz="2000" dirty="0">
                <a:latin typeface="Arial" charset="0"/>
                <a:cs typeface="Arial" charset="0"/>
              </a:rPr>
              <a:t>Gijs de Rijk</a:t>
            </a:r>
          </a:p>
          <a:p>
            <a:pPr algn="ctr"/>
            <a:r>
              <a:rPr lang="en-US" sz="2000" b="0" dirty="0">
                <a:latin typeface="Arial" charset="0"/>
                <a:cs typeface="Arial" charset="0"/>
              </a:rPr>
              <a:t>CERN</a:t>
            </a:r>
          </a:p>
          <a:p>
            <a:pPr algn="ctr"/>
            <a:endParaRPr lang="en-US" sz="2000" b="0" dirty="0">
              <a:latin typeface="Arial" charset="0"/>
              <a:cs typeface="Arial" charset="0"/>
            </a:endParaRPr>
          </a:p>
          <a:p>
            <a:pPr algn="ctr"/>
            <a:r>
              <a:rPr lang="en-US" sz="2000" dirty="0">
                <a:latin typeface="Arial" charset="0"/>
                <a:cs typeface="Arial" charset="0"/>
              </a:rPr>
              <a:t>CAS</a:t>
            </a:r>
          </a:p>
          <a:p>
            <a:pPr algn="ctr"/>
            <a:endParaRPr lang="en-US" sz="2000" b="0" dirty="0">
              <a:latin typeface="Arial" charset="0"/>
              <a:cs typeface="Arial" charset="0"/>
            </a:endParaRPr>
          </a:p>
          <a:p>
            <a:pPr algn="ctr"/>
            <a:r>
              <a:rPr lang="en-US" sz="1800" b="0" dirty="0">
                <a:latin typeface="Arial" charset="0"/>
                <a:cs typeface="Arial" charset="0"/>
              </a:rPr>
              <a:t>Chavannes de </a:t>
            </a:r>
            <a:r>
              <a:rPr lang="en-US" sz="1800" b="0" dirty="0" err="1">
                <a:latin typeface="Arial" charset="0"/>
                <a:cs typeface="Arial" charset="0"/>
              </a:rPr>
              <a:t>Bogis</a:t>
            </a:r>
            <a:r>
              <a:rPr lang="en-US" sz="1800" b="0" dirty="0">
                <a:latin typeface="Arial" charset="0"/>
                <a:cs typeface="Arial" charset="0"/>
              </a:rPr>
              <a:t>, Switzerland </a:t>
            </a:r>
          </a:p>
          <a:p>
            <a:pPr algn="ctr"/>
            <a:r>
              <a:rPr lang="en-US" sz="1800" b="0" dirty="0">
                <a:latin typeface="Arial" charset="0"/>
                <a:cs typeface="Arial" charset="0"/>
              </a:rPr>
              <a:t>28</a:t>
            </a:r>
            <a:r>
              <a:rPr lang="en-US" sz="1800" b="0" baseline="30000" dirty="0">
                <a:latin typeface="Arial" charset="0"/>
                <a:cs typeface="Arial" charset="0"/>
              </a:rPr>
              <a:t>th</a:t>
            </a:r>
            <a:r>
              <a:rPr lang="en-US" sz="1800" b="0" dirty="0">
                <a:latin typeface="Arial" charset="0"/>
                <a:cs typeface="Arial" charset="0"/>
              </a:rPr>
              <a:t> September 2021</a:t>
            </a:r>
          </a:p>
        </p:txBody>
      </p:sp>
      <p:sp>
        <p:nvSpPr>
          <p:cNvPr id="15365" name="Rectangle 23"/>
          <p:cNvSpPr>
            <a:spLocks noChangeArrowheads="1"/>
          </p:cNvSpPr>
          <p:nvPr/>
        </p:nvSpPr>
        <p:spPr bwMode="auto">
          <a:xfrm>
            <a:off x="533400" y="2971800"/>
            <a:ext cx="8610600" cy="457200"/>
          </a:xfrm>
          <a:prstGeom prst="rect">
            <a:avLst/>
          </a:prstGeom>
          <a:solidFill>
            <a:srgbClr val="0C377B"/>
          </a:solidFill>
          <a:ln>
            <a:noFill/>
          </a:ln>
        </p:spPr>
        <p:txBody>
          <a:bodyPr wrap="none" anchor="ct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471994" y="4703900"/>
            <a:ext cx="3451934" cy="1389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1800" b="0" i="0" kern="0" dirty="0">
                <a:solidFill>
                  <a:srgbClr val="0033CC"/>
                </a:solidFill>
                <a:latin typeface="Arial" charset="0"/>
                <a:ea typeface="Arial" charset="0"/>
                <a:cs typeface="Arial" charset="0"/>
              </a:rPr>
              <a:t>These two curves are the transfer functions – B field vs. current – for the two cases</a:t>
            </a:r>
          </a:p>
        </p:txBody>
      </p:sp>
      <p:sp>
        <p:nvSpPr>
          <p:cNvPr id="3" name="Title 2"/>
          <p:cNvSpPr>
            <a:spLocks noGrp="1"/>
          </p:cNvSpPr>
          <p:nvPr>
            <p:ph type="title"/>
          </p:nvPr>
        </p:nvSpPr>
        <p:spPr/>
        <p:txBody>
          <a:bodyPr/>
          <a:lstStyle/>
          <a:p>
            <a:r>
              <a:rPr lang="en-US" dirty="0"/>
              <a:t>Comparison : iron magnet and air coil</a:t>
            </a:r>
          </a:p>
        </p:txBody>
      </p:sp>
      <p:sp>
        <p:nvSpPr>
          <p:cNvPr id="4" name="Content Placeholder 3"/>
          <p:cNvSpPr>
            <a:spLocks noGrp="1"/>
          </p:cNvSpPr>
          <p:nvPr>
            <p:ph idx="1"/>
          </p:nvPr>
        </p:nvSpPr>
        <p:spPr>
          <a:xfrm>
            <a:off x="467544" y="1177351"/>
            <a:ext cx="8610600" cy="2190586"/>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Imagine a magnet with a 50 mm vertical gap ( horizontal width ~100 mm)</a:t>
            </a:r>
          </a:p>
          <a:p>
            <a:pPr marL="0" indent="0" eaLnBrk="1" fontAlgn="auto" hangingPunct="1">
              <a:spcBef>
                <a:spcPts val="0"/>
              </a:spcBef>
              <a:spcAft>
                <a:spcPts val="0"/>
              </a:spcAft>
              <a:buNone/>
            </a:pPr>
            <a:r>
              <a:rPr lang="en-US" dirty="0"/>
              <a:t>Iron magnet </a:t>
            </a:r>
            <a:r>
              <a:rPr lang="en-US" dirty="0" err="1"/>
              <a:t>wrt</a:t>
            </a:r>
            <a:r>
              <a:rPr lang="en-US" dirty="0"/>
              <a:t> to an air coil:</a:t>
            </a:r>
          </a:p>
          <a:p>
            <a:pPr lvl="1" eaLnBrk="1" fontAlgn="auto" hangingPunct="1">
              <a:spcBef>
                <a:spcPts val="0"/>
              </a:spcBef>
              <a:spcAft>
                <a:spcPts val="0"/>
              </a:spcAft>
            </a:pPr>
            <a:r>
              <a:rPr lang="en-US" dirty="0"/>
              <a:t>Up to 1.5 T we get ~6 times the field</a:t>
            </a:r>
          </a:p>
          <a:p>
            <a:pPr lvl="1" eaLnBrk="1" fontAlgn="auto" hangingPunct="1">
              <a:spcBef>
                <a:spcPts val="0"/>
              </a:spcBef>
              <a:spcAft>
                <a:spcPts val="0"/>
              </a:spcAft>
            </a:pPr>
            <a:r>
              <a:rPr lang="en-US" dirty="0"/>
              <a:t>Between 1.5 T and 2 T the gain flattens of : the iron saturates</a:t>
            </a:r>
          </a:p>
          <a:p>
            <a:pPr lvl="1" eaLnBrk="1" fontAlgn="auto" hangingPunct="1">
              <a:spcBef>
                <a:spcPts val="0"/>
              </a:spcBef>
              <a:spcAft>
                <a:spcPts val="0"/>
              </a:spcAft>
            </a:pPr>
            <a:r>
              <a:rPr lang="en-US" dirty="0"/>
              <a:t>Above 2 T the slope is like for an air-coil: currents become too large to use resistive coils</a:t>
            </a:r>
          </a:p>
        </p:txBody>
      </p:sp>
      <p:sp>
        <p:nvSpPr>
          <p:cNvPr id="2" name="Slide Number Placeholder 1"/>
          <p:cNvSpPr>
            <a:spLocks noGrp="1"/>
          </p:cNvSpPr>
          <p:nvPr>
            <p:ph type="sldNum" sz="quarter" idx="10"/>
          </p:nvPr>
        </p:nvSpPr>
        <p:spPr>
          <a:prstGeom prst="rect">
            <a:avLst/>
          </a:prstGeom>
        </p:spPr>
        <p:txBody>
          <a:bodyPr/>
          <a:lstStyle/>
          <a:p>
            <a:pPr>
              <a:defRPr/>
            </a:pPr>
            <a:fld id="{C2DE59A0-3DC2-48C0-A52D-31A153E83E0D}" type="slidenum">
              <a:rPr lang="en-US" smtClean="0"/>
              <a:pPr>
                <a:defRPr/>
              </a:pPr>
              <a:t>10</a:t>
            </a:fld>
            <a:endParaRPr lang="en-US"/>
          </a:p>
        </p:txBody>
      </p:sp>
      <p:pic>
        <p:nvPicPr>
          <p:cNvPr id="8" name="Picture 7"/>
          <p:cNvPicPr>
            <a:picLocks noChangeAspect="1"/>
          </p:cNvPicPr>
          <p:nvPr/>
        </p:nvPicPr>
        <p:blipFill>
          <a:blip r:embed="rId3"/>
          <a:stretch>
            <a:fillRect/>
          </a:stretch>
        </p:blipFill>
        <p:spPr>
          <a:xfrm>
            <a:off x="3586053" y="2996953"/>
            <a:ext cx="5459877" cy="3861048"/>
          </a:xfrm>
          <a:prstGeom prst="rect">
            <a:avLst/>
          </a:prstGeom>
        </p:spPr>
      </p:pic>
      <p:sp>
        <p:nvSpPr>
          <p:cNvPr id="5" name="TextBox 4"/>
          <p:cNvSpPr txBox="1"/>
          <p:nvPr/>
        </p:nvSpPr>
        <p:spPr>
          <a:xfrm>
            <a:off x="4283968" y="6553200"/>
            <a:ext cx="2155911" cy="276999"/>
          </a:xfrm>
          <a:prstGeom prst="rect">
            <a:avLst/>
          </a:prstGeom>
          <a:noFill/>
        </p:spPr>
        <p:txBody>
          <a:bodyPr wrap="none" rtlCol="0">
            <a:spAutoFit/>
          </a:bodyPr>
          <a:lstStyle/>
          <a:p>
            <a:r>
              <a:rPr lang="en-US" sz="1200" b="0" dirty="0">
                <a:latin typeface="Arial" charset="0"/>
                <a:ea typeface="Arial" charset="0"/>
                <a:cs typeface="Arial" charset="0"/>
              </a:rPr>
              <a:t>Courtesy A. Milanese, CERN</a:t>
            </a:r>
          </a:p>
        </p:txBody>
      </p:sp>
    </p:spTree>
    <p:extLst>
      <p:ext uri="{BB962C8B-B14F-4D97-AF65-F5344CB8AC3E}">
        <p14:creationId xmlns:p14="http://schemas.microsoft.com/office/powerpoint/2010/main" val="720819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Magnetic field quality: multipole description</a:t>
            </a:r>
          </a:p>
        </p:txBody>
      </p:sp>
      <p:sp>
        <p:nvSpPr>
          <p:cNvPr id="4" name="Slide Number Placeholder 3"/>
          <p:cNvSpPr>
            <a:spLocks noGrp="1"/>
          </p:cNvSpPr>
          <p:nvPr>
            <p:ph type="sldNum" sz="quarter" idx="10"/>
          </p:nvPr>
        </p:nvSpPr>
        <p:spPr/>
        <p:txBody>
          <a:bodyPr/>
          <a:lstStyle/>
          <a:p>
            <a:fld id="{28C57388-5BA1-214C-B04D-06BAAA3280B9}" type="slidenum">
              <a:rPr lang="en-US" smtClean="0"/>
              <a:pPr/>
              <a:t>11</a:t>
            </a:fld>
            <a:endParaRPr lang="en-US"/>
          </a:p>
        </p:txBody>
      </p:sp>
      <mc:AlternateContent xmlns:mc="http://schemas.openxmlformats.org/markup-compatibility/2006" xmlns:a14="http://schemas.microsoft.com/office/drawing/2010/main">
        <mc:Choice Requires="a14">
          <p:sp>
            <p:nvSpPr>
              <p:cNvPr id="6" name="Content Placeholder 2"/>
              <p:cNvSpPr txBox="1">
                <a:spLocks/>
              </p:cNvSpPr>
              <p:nvPr/>
            </p:nvSpPr>
            <p:spPr bwMode="auto">
              <a:xfrm>
                <a:off x="457200" y="5353872"/>
                <a:ext cx="8610600" cy="902293"/>
              </a:xfrm>
              <a:prstGeom prst="rect">
                <a:avLst/>
              </a:prstGeom>
              <a:noFill/>
              <a:ln>
                <a:noFill/>
              </a:ln>
              <a:extLst>
                <a:ext uri="{FAA26D3D-D897-4be2-8F04-BA451C77F1D7}">
                  <ma14:placeholderFlag xmlns="" xmlns:ma14="http://schemas.microsoft.com/office/mac/drawingml/2011/main" val="1"/>
                </a:ex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US" b="0" kern="0" dirty="0"/>
                  <a:t>The “wanted” </a:t>
                </a:r>
                <a14:m>
                  <m:oMath xmlns:m="http://schemas.openxmlformats.org/officeDocument/2006/math">
                    <m:sSub>
                      <m:sSubPr>
                        <m:ctrlPr>
                          <a:rPr lang="en-US" i="1">
                            <a:latin typeface="Cambria Math" panose="02040503050406030204" pitchFamily="18" charset="0"/>
                          </a:rPr>
                        </m:ctrlPr>
                      </m:sSubPr>
                      <m:e>
                        <m:r>
                          <a:rPr lang="en-US" i="1">
                            <a:latin typeface="Cambria Math" charset="0"/>
                          </a:rPr>
                          <m:t>𝑏</m:t>
                        </m:r>
                      </m:e>
                      <m:sub>
                        <m:r>
                          <a:rPr lang="en-US" i="1">
                            <a:latin typeface="Cambria Math" charset="0"/>
                          </a:rPr>
                          <m:t>𝑛</m:t>
                        </m:r>
                      </m:sub>
                    </m:sSub>
                    <m:r>
                      <a:rPr lang="en-US" i="1">
                        <a:latin typeface="Cambria Math" charset="0"/>
                      </a:rPr>
                      <m:t> </m:t>
                    </m:r>
                  </m:oMath>
                </a14:m>
                <a:r>
                  <a:rPr lang="en-US" b="0" kern="0" dirty="0"/>
                  <a:t>or </a:t>
                </a:r>
                <a14:m>
                  <m:oMath xmlns:m="http://schemas.openxmlformats.org/officeDocument/2006/math">
                    <m:sSub>
                      <m:sSubPr>
                        <m:ctrlPr>
                          <a:rPr lang="en-US" i="1">
                            <a:latin typeface="Cambria Math" panose="02040503050406030204" pitchFamily="18" charset="0"/>
                          </a:rPr>
                        </m:ctrlPr>
                      </m:sSubPr>
                      <m:e>
                        <m:r>
                          <a:rPr lang="en-US" i="1">
                            <a:latin typeface="Cambria Math" charset="0"/>
                          </a:rPr>
                          <m:t>𝑎</m:t>
                        </m:r>
                      </m:e>
                      <m:sub>
                        <m:r>
                          <a:rPr lang="en-US" i="1">
                            <a:latin typeface="Cambria Math" charset="0"/>
                          </a:rPr>
                          <m:t>𝑛</m:t>
                        </m:r>
                        <m:r>
                          <a:rPr lang="en-US" i="1">
                            <a:latin typeface="Cambria Math" charset="0"/>
                          </a:rPr>
                          <m:t>  </m:t>
                        </m:r>
                      </m:sub>
                    </m:sSub>
                  </m:oMath>
                </a14:m>
                <a:r>
                  <a:rPr lang="en-US" b="0" kern="0" dirty="0"/>
                  <a:t>is equal to 1</a:t>
                </a:r>
              </a:p>
              <a:p>
                <a:pPr marL="0" indent="0">
                  <a:buNone/>
                </a:pPr>
                <a:r>
                  <a:rPr lang="en-US" b="0" kern="0" dirty="0"/>
                  <a:t>In a ring-shaped accelerator, where the beam does multiple passes, one typically demands :</a:t>
                </a:r>
              </a:p>
            </p:txBody>
          </p:sp>
        </mc:Choice>
        <mc:Fallback xmlns="">
          <p:sp>
            <p:nvSpPr>
              <p:cNvPr id="6" name="Content Placeholder 2"/>
              <p:cNvSpPr txBox="1">
                <a:spLocks noRot="1" noChangeAspect="1" noMove="1" noResize="1" noEditPoints="1" noAdjustHandles="1" noChangeArrowheads="1" noChangeShapeType="1" noTextEdit="1"/>
              </p:cNvSpPr>
              <p:nvPr/>
            </p:nvSpPr>
            <p:spPr bwMode="auto">
              <a:xfrm>
                <a:off x="457200" y="5353872"/>
                <a:ext cx="8610600" cy="902293"/>
              </a:xfrm>
              <a:prstGeom prst="rect">
                <a:avLst/>
              </a:prstGeom>
              <a:blipFill>
                <a:blip r:embed="rId2"/>
                <a:stretch>
                  <a:fillRect l="-589" t="-2778" b="-18056"/>
                </a:stretch>
              </a:blip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589901" y="1203991"/>
                <a:ext cx="7056784" cy="93153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charset="0"/>
                            </a:rPr>
                            <m:t>𝐵</m:t>
                          </m:r>
                        </m:e>
                        <m:sub>
                          <m:r>
                            <a:rPr lang="en-US" sz="2000" i="1">
                              <a:latin typeface="Cambria Math" charset="0"/>
                            </a:rPr>
                            <m:t>𝑦</m:t>
                          </m:r>
                        </m:sub>
                      </m:sSub>
                      <m:d>
                        <m:dPr>
                          <m:ctrlPr>
                            <a:rPr lang="en-US" sz="2000" i="1">
                              <a:latin typeface="Cambria Math" panose="02040503050406030204" pitchFamily="18" charset="0"/>
                            </a:rPr>
                          </m:ctrlPr>
                        </m:dPr>
                        <m:e>
                          <m:r>
                            <a:rPr lang="en-US" sz="2000" i="1">
                              <a:latin typeface="Cambria Math" charset="0"/>
                            </a:rPr>
                            <m:t>𝑧</m:t>
                          </m:r>
                        </m:e>
                      </m:d>
                      <m:r>
                        <a:rPr lang="en-US" sz="2000" i="0">
                          <a:latin typeface="Cambria Math" charset="0"/>
                        </a:rPr>
                        <m:t>+</m:t>
                      </m:r>
                      <m:sSub>
                        <m:sSubPr>
                          <m:ctrlPr>
                            <a:rPr lang="en-US" sz="2000" i="1">
                              <a:latin typeface="Cambria Math" panose="02040503050406030204" pitchFamily="18" charset="0"/>
                            </a:rPr>
                          </m:ctrlPr>
                        </m:sSubPr>
                        <m:e>
                          <m:r>
                            <a:rPr lang="en-US" sz="2000" i="1">
                              <a:latin typeface="Cambria Math" charset="0"/>
                            </a:rPr>
                            <m:t>𝑖𝐵</m:t>
                          </m:r>
                        </m:e>
                        <m:sub>
                          <m:r>
                            <a:rPr lang="en-US" sz="2000" i="1">
                              <a:latin typeface="Cambria Math" charset="0"/>
                            </a:rPr>
                            <m:t>𝑥</m:t>
                          </m:r>
                        </m:sub>
                      </m:sSub>
                      <m:d>
                        <m:dPr>
                          <m:ctrlPr>
                            <a:rPr lang="en-US" sz="2000" i="1">
                              <a:latin typeface="Cambria Math" panose="02040503050406030204" pitchFamily="18" charset="0"/>
                            </a:rPr>
                          </m:ctrlPr>
                        </m:dPr>
                        <m:e>
                          <m:r>
                            <a:rPr lang="en-US" sz="2000" i="1">
                              <a:latin typeface="Cambria Math" charset="0"/>
                            </a:rPr>
                            <m:t>𝑧</m:t>
                          </m:r>
                        </m:e>
                      </m:d>
                      <m:r>
                        <a:rPr lang="en-US" sz="2000" i="0">
                          <a:latin typeface="Cambria Math" charset="0"/>
                        </a:rPr>
                        <m:t>=</m:t>
                      </m:r>
                      <m:sSup>
                        <m:sSupPr>
                          <m:ctrlPr>
                            <a:rPr lang="en-US" sz="2000" i="1">
                              <a:latin typeface="Cambria Math" panose="02040503050406030204" pitchFamily="18" charset="0"/>
                            </a:rPr>
                          </m:ctrlPr>
                        </m:sSupPr>
                        <m:e>
                          <m:r>
                            <a:rPr lang="en-US" sz="2000" i="0">
                              <a:latin typeface="Cambria Math" charset="0"/>
                            </a:rPr>
                            <m:t>10</m:t>
                          </m:r>
                        </m:e>
                        <m:sup>
                          <m:r>
                            <a:rPr lang="en-US" sz="2000" i="0">
                              <a:latin typeface="Cambria Math" charset="0"/>
                            </a:rPr>
                            <m:t>−4</m:t>
                          </m:r>
                        </m:sup>
                      </m:sSup>
                      <m:sSub>
                        <m:sSubPr>
                          <m:ctrlPr>
                            <a:rPr lang="en-US" sz="2000" i="1">
                              <a:latin typeface="Cambria Math" panose="02040503050406030204" pitchFamily="18" charset="0"/>
                            </a:rPr>
                          </m:ctrlPr>
                        </m:sSubPr>
                        <m:e>
                          <m:r>
                            <a:rPr lang="en-US" sz="2000" i="1">
                              <a:latin typeface="Cambria Math" charset="0"/>
                            </a:rPr>
                            <m:t>𝐵</m:t>
                          </m:r>
                        </m:e>
                        <m:sub>
                          <m:r>
                            <a:rPr lang="en-US" sz="2000" i="0">
                              <a:latin typeface="Cambria Math" charset="0"/>
                            </a:rPr>
                            <m:t>1</m:t>
                          </m:r>
                        </m:sub>
                      </m:sSub>
                      <m:nary>
                        <m:naryPr>
                          <m:chr m:val="∑"/>
                          <m:limLoc m:val="undOvr"/>
                          <m:ctrlPr>
                            <a:rPr lang="en-US" sz="2000" i="1">
                              <a:latin typeface="Cambria Math" panose="02040503050406030204" pitchFamily="18" charset="0"/>
                            </a:rPr>
                          </m:ctrlPr>
                        </m:naryPr>
                        <m:sub>
                          <m:r>
                            <a:rPr lang="en-US" sz="2000" i="1">
                              <a:latin typeface="Cambria Math" charset="0"/>
                            </a:rPr>
                            <m:t>𝑛</m:t>
                          </m:r>
                          <m:r>
                            <a:rPr lang="en-US" sz="2000" i="0">
                              <a:latin typeface="Cambria Math" charset="0"/>
                            </a:rPr>
                            <m:t>=1</m:t>
                          </m:r>
                        </m:sub>
                        <m:sup>
                          <m:r>
                            <a:rPr lang="en-US" sz="2000" i="0">
                              <a:latin typeface="Cambria Math" charset="0"/>
                            </a:rPr>
                            <m:t>∞</m:t>
                          </m:r>
                        </m:sup>
                        <m:e>
                          <m:d>
                            <m:dPr>
                              <m:endChr m:val=""/>
                              <m:ctrlPr>
                                <a:rPr lang="en-US" sz="2000" i="1">
                                  <a:latin typeface="Cambria Math" panose="02040503050406030204" pitchFamily="18" charset="0"/>
                                </a:rPr>
                              </m:ctrlPr>
                            </m:dPr>
                            <m:e>
                              <m:sSub>
                                <m:sSubPr>
                                  <m:ctrlPr>
                                    <a:rPr lang="en-US" sz="2000" i="1">
                                      <a:latin typeface="Cambria Math" panose="02040503050406030204" pitchFamily="18" charset="0"/>
                                    </a:rPr>
                                  </m:ctrlPr>
                                </m:sSubPr>
                                <m:e>
                                  <m:r>
                                    <a:rPr lang="en-US" sz="2000" i="1">
                                      <a:latin typeface="Cambria Math" charset="0"/>
                                    </a:rPr>
                                    <m:t>𝑏</m:t>
                                  </m:r>
                                </m:e>
                                <m:sub>
                                  <m:r>
                                    <a:rPr lang="en-US" sz="2000" i="1">
                                      <a:latin typeface="Cambria Math" charset="0"/>
                                    </a:rPr>
                                    <m:t>𝑛</m:t>
                                  </m:r>
                                </m:sub>
                              </m:sSub>
                            </m:e>
                          </m:d>
                        </m:e>
                      </m:nary>
                      <m:r>
                        <a:rPr lang="en-US" sz="2000" i="0">
                          <a:latin typeface="Cambria Math" charset="0"/>
                        </a:rPr>
                        <m:t>+</m:t>
                      </m:r>
                      <m:r>
                        <a:rPr lang="en-US" sz="2000" i="1">
                          <a:latin typeface="Cambria Math" charset="0"/>
                        </a:rPr>
                        <m:t>𝑖</m:t>
                      </m:r>
                      <m:sSub>
                        <m:sSubPr>
                          <m:ctrlPr>
                            <a:rPr lang="en-US" sz="2000" i="1">
                              <a:latin typeface="Cambria Math" panose="02040503050406030204" pitchFamily="18" charset="0"/>
                            </a:rPr>
                          </m:ctrlPr>
                        </m:sSubPr>
                        <m:e>
                          <m:r>
                            <a:rPr lang="en-US" sz="2000" i="1">
                              <a:latin typeface="Cambria Math" charset="0"/>
                            </a:rPr>
                            <m:t>𝑎</m:t>
                          </m:r>
                        </m:e>
                        <m:sub>
                          <m:r>
                            <a:rPr lang="en-US" sz="2000" i="1">
                              <a:latin typeface="Cambria Math" charset="0"/>
                            </a:rPr>
                            <m:t>𝑛</m:t>
                          </m:r>
                        </m:sub>
                      </m:sSub>
                      <m:r>
                        <a:rPr lang="en-US" sz="2000" i="0">
                          <a:latin typeface="Cambria Math" charset="0"/>
                        </a:rPr>
                        <m:t>)</m:t>
                      </m:r>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f>
                                <m:fPr>
                                  <m:ctrlPr>
                                    <a:rPr lang="en-US" sz="2000" i="1">
                                      <a:latin typeface="Cambria Math" panose="02040503050406030204" pitchFamily="18" charset="0"/>
                                    </a:rPr>
                                  </m:ctrlPr>
                                </m:fPr>
                                <m:num>
                                  <m:r>
                                    <a:rPr lang="en-US" sz="2000" i="1">
                                      <a:latin typeface="Cambria Math" charset="0"/>
                                    </a:rPr>
                                    <m:t>𝑥</m:t>
                                  </m:r>
                                  <m:r>
                                    <a:rPr lang="en-US" sz="2000" i="0">
                                      <a:latin typeface="Cambria Math" charset="0"/>
                                    </a:rPr>
                                    <m:t>+</m:t>
                                  </m:r>
                                  <m:r>
                                    <a:rPr lang="en-US" sz="2000" i="1">
                                      <a:latin typeface="Cambria Math" charset="0"/>
                                    </a:rPr>
                                    <m:t>𝑖𝑦</m:t>
                                  </m:r>
                                </m:num>
                                <m:den>
                                  <m:sSub>
                                    <m:sSubPr>
                                      <m:ctrlPr>
                                        <a:rPr lang="en-US" sz="2000" i="1">
                                          <a:latin typeface="Cambria Math" panose="02040503050406030204" pitchFamily="18" charset="0"/>
                                        </a:rPr>
                                      </m:ctrlPr>
                                    </m:sSubPr>
                                    <m:e>
                                      <m:r>
                                        <a:rPr lang="en-US" sz="2000" i="1">
                                          <a:latin typeface="Cambria Math" charset="0"/>
                                        </a:rPr>
                                        <m:t>𝑅</m:t>
                                      </m:r>
                                    </m:e>
                                    <m:sub>
                                      <m:r>
                                        <a:rPr lang="en-US" sz="2000" i="1">
                                          <a:latin typeface="Cambria Math" charset="0"/>
                                        </a:rPr>
                                        <m:t>𝑟𝑒𝑓</m:t>
                                      </m:r>
                                    </m:sub>
                                  </m:sSub>
                                </m:den>
                              </m:f>
                            </m:e>
                          </m:d>
                        </m:e>
                        <m:sup>
                          <m:r>
                            <a:rPr lang="en-US" sz="2000" i="1">
                              <a:latin typeface="Cambria Math" charset="0"/>
                            </a:rPr>
                            <m:t>𝑛</m:t>
                          </m:r>
                          <m:r>
                            <a:rPr lang="en-US" sz="2000" i="0">
                              <a:latin typeface="Cambria Math" charset="0"/>
                            </a:rPr>
                            <m:t>−1</m:t>
                          </m:r>
                        </m:sup>
                      </m:sSup>
                    </m:oMath>
                  </m:oMathPara>
                </a14:m>
                <a:endParaRPr lang="en-US" sz="2000" dirty="0"/>
              </a:p>
            </p:txBody>
          </p:sp>
        </mc:Choice>
        <mc:Fallback xmlns="">
          <p:sp>
            <p:nvSpPr>
              <p:cNvPr id="9" name="Rectangle 8"/>
              <p:cNvSpPr>
                <a:spLocks noRot="1" noChangeAspect="1" noMove="1" noResize="1" noEditPoints="1" noAdjustHandles="1" noChangeArrowheads="1" noChangeShapeType="1" noTextEdit="1"/>
              </p:cNvSpPr>
              <p:nvPr/>
            </p:nvSpPr>
            <p:spPr>
              <a:xfrm>
                <a:off x="589901" y="1203991"/>
                <a:ext cx="7056784" cy="93153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1147943" y="2060035"/>
                <a:ext cx="90236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charset="0"/>
                        </a:rPr>
                        <m:t>𝑤𝑖𝑡h</m:t>
                      </m:r>
                      <m:r>
                        <a:rPr lang="en-US" sz="2000" b="1" i="1" smtClean="0">
                          <a:latin typeface="Cambria Math" charset="0"/>
                        </a:rPr>
                        <m:t>:</m:t>
                      </m:r>
                      <m:r>
                        <a:rPr lang="en-US" sz="2000" i="0">
                          <a:latin typeface="Cambria Math" charset="0"/>
                        </a:rPr>
                        <m:t> </m:t>
                      </m:r>
                    </m:oMath>
                  </m:oMathPara>
                </a14:m>
                <a:endParaRPr lang="en-US" sz="2000" dirty="0"/>
              </a:p>
            </p:txBody>
          </p:sp>
        </mc:Choice>
        <mc:Fallback xmlns="">
          <p:sp>
            <p:nvSpPr>
              <p:cNvPr id="10" name="Rectangle 9"/>
              <p:cNvSpPr>
                <a:spLocks noRot="1" noChangeAspect="1" noMove="1" noResize="1" noEditPoints="1" noAdjustHandles="1" noChangeArrowheads="1" noChangeShapeType="1" noTextEdit="1"/>
              </p:cNvSpPr>
              <p:nvPr/>
            </p:nvSpPr>
            <p:spPr>
              <a:xfrm>
                <a:off x="1147943" y="2060035"/>
                <a:ext cx="902363" cy="400110"/>
              </a:xfrm>
              <a:prstGeom prst="rect">
                <a:avLst/>
              </a:prstGeom>
              <a:blipFill rotWithShape="0">
                <a:blip r:embed="rId4"/>
                <a:stretch>
                  <a:fillRect t="-95455" b="-1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1147943" y="2479240"/>
                <a:ext cx="151240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a:latin typeface="Cambria Math" charset="0"/>
                        </a:rPr>
                        <m:t>𝑧</m:t>
                      </m:r>
                      <m:r>
                        <a:rPr lang="en-US" sz="2000" i="0">
                          <a:latin typeface="Cambria Math" charset="0"/>
                        </a:rPr>
                        <m:t>=</m:t>
                      </m:r>
                      <m:r>
                        <a:rPr lang="en-US" sz="2000" i="1">
                          <a:latin typeface="Cambria Math" charset="0"/>
                        </a:rPr>
                        <m:t>𝑥</m:t>
                      </m:r>
                      <m:r>
                        <a:rPr lang="en-US" sz="2000" i="0">
                          <a:latin typeface="Cambria Math" charset="0"/>
                        </a:rPr>
                        <m:t>+</m:t>
                      </m:r>
                      <m:r>
                        <a:rPr lang="en-US" sz="2000" i="1">
                          <a:latin typeface="Cambria Math" charset="0"/>
                        </a:rPr>
                        <m:t>𝑖𝑦</m:t>
                      </m:r>
                      <m:r>
                        <a:rPr lang="en-US" sz="2000" i="0">
                          <a:latin typeface="Cambria Math" charset="0"/>
                        </a:rPr>
                        <m:t>, </m:t>
                      </m:r>
                    </m:oMath>
                  </m:oMathPara>
                </a14:m>
                <a:endParaRPr lang="en-US" sz="2000" dirty="0"/>
              </a:p>
            </p:txBody>
          </p:sp>
        </mc:Choice>
        <mc:Fallback xmlns="">
          <p:sp>
            <p:nvSpPr>
              <p:cNvPr id="11" name="Rectangle 10"/>
              <p:cNvSpPr>
                <a:spLocks noRot="1" noChangeAspect="1" noMove="1" noResize="1" noEditPoints="1" noAdjustHandles="1" noChangeArrowheads="1" noChangeShapeType="1" noTextEdit="1"/>
              </p:cNvSpPr>
              <p:nvPr/>
            </p:nvSpPr>
            <p:spPr>
              <a:xfrm>
                <a:off x="1147943" y="2479240"/>
                <a:ext cx="1512402" cy="400110"/>
              </a:xfrm>
              <a:prstGeom prst="rect">
                <a:avLst/>
              </a:prstGeom>
              <a:blipFill rotWithShape="0">
                <a:blip r:embed="rId5"/>
                <a:stretch>
                  <a:fillRect t="-98462" b="-1292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1117640" y="2941224"/>
                <a:ext cx="7617983"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charset="0"/>
                            </a:rPr>
                            <m:t>𝐵</m:t>
                          </m:r>
                        </m:e>
                        <m:sub>
                          <m:r>
                            <a:rPr lang="en-US" sz="2000" i="1">
                              <a:latin typeface="Cambria Math" charset="0"/>
                            </a:rPr>
                            <m:t>𝑥</m:t>
                          </m:r>
                        </m:sub>
                      </m:sSub>
                      <m:r>
                        <a:rPr lang="en-US" sz="2000" i="0">
                          <a:latin typeface="Cambria Math" charset="0"/>
                        </a:rPr>
                        <m:t> </m:t>
                      </m:r>
                      <m:r>
                        <a:rPr lang="en-US" sz="2000" i="1">
                          <a:latin typeface="Cambria Math" charset="0"/>
                        </a:rPr>
                        <m:t>𝑎𝑛𝑑</m:t>
                      </m:r>
                      <m:r>
                        <a:rPr lang="en-US" sz="2000" i="0">
                          <a:latin typeface="Cambria Math" charset="0"/>
                        </a:rPr>
                        <m:t> </m:t>
                      </m:r>
                      <m:sSub>
                        <m:sSubPr>
                          <m:ctrlPr>
                            <a:rPr lang="en-US" sz="2000" i="1">
                              <a:latin typeface="Cambria Math" panose="02040503050406030204" pitchFamily="18" charset="0"/>
                            </a:rPr>
                          </m:ctrlPr>
                        </m:sSubPr>
                        <m:e>
                          <m:r>
                            <a:rPr lang="en-US" sz="2000" i="1">
                              <a:latin typeface="Cambria Math" charset="0"/>
                            </a:rPr>
                            <m:t>𝐵</m:t>
                          </m:r>
                        </m:e>
                        <m:sub>
                          <m:r>
                            <a:rPr lang="en-US" sz="2000" i="1">
                              <a:latin typeface="Cambria Math" charset="0"/>
                            </a:rPr>
                            <m:t>𝑦</m:t>
                          </m:r>
                        </m:sub>
                      </m:sSub>
                      <m:r>
                        <a:rPr lang="en-US" sz="2000" i="0">
                          <a:latin typeface="Cambria Math" charset="0"/>
                        </a:rPr>
                        <m:t> </m:t>
                      </m:r>
                      <m:r>
                        <a:rPr lang="en-US" sz="2000" b="1" i="1" smtClean="0">
                          <a:latin typeface="Cambria Math" charset="0"/>
                        </a:rPr>
                        <m:t> </m:t>
                      </m:r>
                      <m:r>
                        <a:rPr lang="en-US" sz="2000" i="1">
                          <a:latin typeface="Cambria Math" charset="0"/>
                        </a:rPr>
                        <m:t>𝑡h𝑒</m:t>
                      </m:r>
                      <m:r>
                        <a:rPr lang="en-US" sz="2000" i="0">
                          <a:latin typeface="Cambria Math" charset="0"/>
                        </a:rPr>
                        <m:t> </m:t>
                      </m:r>
                      <m:r>
                        <a:rPr lang="en-US" sz="2000" i="1">
                          <a:latin typeface="Cambria Math" charset="0"/>
                        </a:rPr>
                        <m:t>𝑓𝑙𝑢𝑥</m:t>
                      </m:r>
                      <m:r>
                        <a:rPr lang="en-US" sz="2000" i="0">
                          <a:latin typeface="Cambria Math" charset="0"/>
                        </a:rPr>
                        <m:t> </m:t>
                      </m:r>
                      <m:r>
                        <a:rPr lang="en-US" sz="2000" i="1">
                          <a:latin typeface="Cambria Math" charset="0"/>
                        </a:rPr>
                        <m:t>𝑑𝑒𝑛𝑠𝑖𝑡𝑦</m:t>
                      </m:r>
                      <m:r>
                        <a:rPr lang="en-US" sz="2000" i="0">
                          <a:latin typeface="Cambria Math" charset="0"/>
                        </a:rPr>
                        <m:t> </m:t>
                      </m:r>
                      <m:r>
                        <a:rPr lang="en-US" sz="2000" i="1">
                          <a:latin typeface="Cambria Math" charset="0"/>
                        </a:rPr>
                        <m:t>𝑐𝑜𝑚𝑝𝑜𝑛𝑒𝑛𝑡𝑠</m:t>
                      </m:r>
                      <m:r>
                        <a:rPr lang="en-US" sz="2000" i="0">
                          <a:latin typeface="Cambria Math" charset="0"/>
                        </a:rPr>
                        <m:t> </m:t>
                      </m:r>
                      <m:r>
                        <a:rPr lang="en-US" sz="2000" i="1">
                          <a:latin typeface="Cambria Math" charset="0"/>
                        </a:rPr>
                        <m:t>𝑖𝑛</m:t>
                      </m:r>
                      <m:r>
                        <a:rPr lang="en-US" sz="2000" i="0">
                          <a:latin typeface="Cambria Math" charset="0"/>
                        </a:rPr>
                        <m:t> </m:t>
                      </m:r>
                      <m:r>
                        <a:rPr lang="en-US" sz="2000" i="1">
                          <a:latin typeface="Cambria Math" charset="0"/>
                        </a:rPr>
                        <m:t>𝑡h𝑒</m:t>
                      </m:r>
                      <m:r>
                        <a:rPr lang="en-US" sz="2000" i="0">
                          <a:latin typeface="Cambria Math" charset="0"/>
                        </a:rPr>
                        <m:t> </m:t>
                      </m:r>
                      <m:r>
                        <a:rPr lang="en-US" sz="2000" i="1">
                          <a:latin typeface="Cambria Math" charset="0"/>
                        </a:rPr>
                        <m:t>𝑥</m:t>
                      </m:r>
                      <m:r>
                        <a:rPr lang="en-US" sz="2000" i="0">
                          <a:latin typeface="Cambria Math" charset="0"/>
                        </a:rPr>
                        <m:t> </m:t>
                      </m:r>
                      <m:r>
                        <a:rPr lang="en-US" sz="2000" i="1">
                          <a:latin typeface="Cambria Math" charset="0"/>
                        </a:rPr>
                        <m:t>𝑎𝑛𝑑</m:t>
                      </m:r>
                      <m:r>
                        <a:rPr lang="en-US" sz="2000" i="0">
                          <a:latin typeface="Cambria Math" charset="0"/>
                        </a:rPr>
                        <m:t> </m:t>
                      </m:r>
                      <m:r>
                        <a:rPr lang="en-US" sz="2000" i="1">
                          <a:latin typeface="Cambria Math" charset="0"/>
                        </a:rPr>
                        <m:t>𝑦</m:t>
                      </m:r>
                      <m:r>
                        <a:rPr lang="en-US" sz="2000" i="0">
                          <a:latin typeface="Cambria Math" charset="0"/>
                        </a:rPr>
                        <m:t> </m:t>
                      </m:r>
                      <m:r>
                        <a:rPr lang="en-US" sz="2000" i="1">
                          <a:latin typeface="Cambria Math" charset="0"/>
                        </a:rPr>
                        <m:t>𝑑𝑖𝑟𝑒𝑐𝑡𝑖𝑜𝑛</m:t>
                      </m:r>
                      <m:r>
                        <a:rPr lang="en-US" sz="2000" i="0">
                          <a:latin typeface="Cambria Math" charset="0"/>
                        </a:rPr>
                        <m:t>, </m:t>
                      </m:r>
                    </m:oMath>
                  </m:oMathPara>
                </a14:m>
                <a:endParaRPr lang="en-US" sz="2000" dirty="0"/>
              </a:p>
            </p:txBody>
          </p:sp>
        </mc:Choice>
        <mc:Fallback xmlns="">
          <p:sp>
            <p:nvSpPr>
              <p:cNvPr id="12" name="Rectangle 11"/>
              <p:cNvSpPr>
                <a:spLocks noRot="1" noChangeAspect="1" noMove="1" noResize="1" noEditPoints="1" noAdjustHandles="1" noChangeArrowheads="1" noChangeShapeType="1" noTextEdit="1"/>
              </p:cNvSpPr>
              <p:nvPr/>
            </p:nvSpPr>
            <p:spPr>
              <a:xfrm>
                <a:off x="1117640" y="2941224"/>
                <a:ext cx="7617983" cy="424283"/>
              </a:xfrm>
              <a:prstGeom prst="rect">
                <a:avLst/>
              </a:prstGeom>
              <a:blipFill rotWithShape="0">
                <a:blip r:embed="rId6"/>
                <a:stretch>
                  <a:fillRect t="-91429" b="-11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1064070" y="3404023"/>
                <a:ext cx="4870372" cy="424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charset="0"/>
                            </a:rPr>
                            <m:t>𝑅</m:t>
                          </m:r>
                        </m:e>
                        <m:sub>
                          <m:r>
                            <a:rPr lang="en-US" sz="2000" i="1">
                              <a:latin typeface="Cambria Math" charset="0"/>
                            </a:rPr>
                            <m:t>𝑟𝑒𝑓</m:t>
                          </m:r>
                        </m:sub>
                      </m:sSub>
                      <m:r>
                        <a:rPr lang="en-US" sz="2000" i="0">
                          <a:latin typeface="Cambria Math" charset="0"/>
                        </a:rPr>
                        <m:t> </m:t>
                      </m:r>
                      <m:r>
                        <a:rPr lang="en-US" sz="2000" b="1" i="0" smtClean="0">
                          <a:latin typeface="Cambria Math" charset="0"/>
                        </a:rPr>
                        <m:t> </m:t>
                      </m:r>
                      <m:r>
                        <a:rPr lang="en-US" sz="2000" i="1">
                          <a:latin typeface="Cambria Math" charset="0"/>
                        </a:rPr>
                        <m:t>𝑡h𝑒</m:t>
                      </m:r>
                      <m:r>
                        <a:rPr lang="en-US" sz="2000" i="0">
                          <a:latin typeface="Cambria Math" charset="0"/>
                        </a:rPr>
                        <m:t> </m:t>
                      </m:r>
                      <m:r>
                        <a:rPr lang="en-US" sz="2000" i="1">
                          <a:latin typeface="Cambria Math" charset="0"/>
                        </a:rPr>
                        <m:t>𝑟𝑎𝑑𝑖𝑢𝑠</m:t>
                      </m:r>
                      <m:r>
                        <a:rPr lang="en-US" sz="2000" i="0">
                          <a:latin typeface="Cambria Math" charset="0"/>
                        </a:rPr>
                        <m:t> </m:t>
                      </m:r>
                      <m:r>
                        <a:rPr lang="en-US" sz="2000" i="1">
                          <a:latin typeface="Cambria Math" charset="0"/>
                        </a:rPr>
                        <m:t>𝑜𝑓</m:t>
                      </m:r>
                      <m:r>
                        <a:rPr lang="en-US" sz="2000" i="0">
                          <a:latin typeface="Cambria Math" charset="0"/>
                        </a:rPr>
                        <m:t> </m:t>
                      </m:r>
                      <m:r>
                        <a:rPr lang="en-US" sz="2000" i="1">
                          <a:latin typeface="Cambria Math" charset="0"/>
                        </a:rPr>
                        <m:t>𝑡h𝑒</m:t>
                      </m:r>
                      <m:r>
                        <a:rPr lang="en-US" sz="2000" i="0">
                          <a:latin typeface="Cambria Math" charset="0"/>
                        </a:rPr>
                        <m:t> </m:t>
                      </m:r>
                      <m:r>
                        <a:rPr lang="en-US" sz="2000" i="1">
                          <a:latin typeface="Cambria Math" charset="0"/>
                        </a:rPr>
                        <m:t>𝑟𝑒𝑓𝑒𝑟𝑒𝑛𝑐𝑒</m:t>
                      </m:r>
                      <m:r>
                        <a:rPr lang="en-US" sz="2000" i="0">
                          <a:latin typeface="Cambria Math" charset="0"/>
                        </a:rPr>
                        <m:t> </m:t>
                      </m:r>
                      <m:r>
                        <a:rPr lang="en-US" sz="2000" i="1">
                          <a:latin typeface="Cambria Math" charset="0"/>
                        </a:rPr>
                        <m:t>𝑐𝑖𝑟𝑐𝑙𝑒</m:t>
                      </m:r>
                      <m:r>
                        <a:rPr lang="en-US" sz="2000" b="1" i="1" smtClean="0">
                          <a:latin typeface="Cambria Math" charset="0"/>
                        </a:rPr>
                        <m:t>,</m:t>
                      </m:r>
                      <m:r>
                        <a:rPr lang="en-US" sz="2000" i="0">
                          <a:latin typeface="Cambria Math" charset="0"/>
                        </a:rPr>
                        <m:t> </m:t>
                      </m:r>
                    </m:oMath>
                  </m:oMathPara>
                </a14:m>
                <a:endParaRPr lang="en-US" sz="2000" dirty="0"/>
              </a:p>
            </p:txBody>
          </p:sp>
        </mc:Choice>
        <mc:Fallback xmlns="">
          <p:sp>
            <p:nvSpPr>
              <p:cNvPr id="13" name="Rectangle 12"/>
              <p:cNvSpPr>
                <a:spLocks noRot="1" noChangeAspect="1" noMove="1" noResize="1" noEditPoints="1" noAdjustHandles="1" noChangeArrowheads="1" noChangeShapeType="1" noTextEdit="1"/>
              </p:cNvSpPr>
              <p:nvPr/>
            </p:nvSpPr>
            <p:spPr>
              <a:xfrm>
                <a:off x="1064070" y="3404023"/>
                <a:ext cx="4870372" cy="424732"/>
              </a:xfrm>
              <a:prstGeom prst="rect">
                <a:avLst/>
              </a:prstGeom>
              <a:blipFill rotWithShape="0">
                <a:blip r:embed="rId7"/>
                <a:stretch>
                  <a:fillRect t="-91429" b="-11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1064070" y="3879700"/>
                <a:ext cx="649793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charset="0"/>
                            </a:rPr>
                            <m:t>𝐵</m:t>
                          </m:r>
                        </m:e>
                        <m:sub>
                          <m:r>
                            <a:rPr lang="en-US" sz="2000" i="0">
                              <a:latin typeface="Cambria Math" charset="0"/>
                            </a:rPr>
                            <m:t>1</m:t>
                          </m:r>
                        </m:sub>
                      </m:sSub>
                      <m:r>
                        <a:rPr lang="en-US" sz="2000" i="0">
                          <a:latin typeface="Cambria Math" charset="0"/>
                        </a:rPr>
                        <m:t> </m:t>
                      </m:r>
                      <m:r>
                        <a:rPr lang="en-US" sz="2000" b="1" i="0" smtClean="0">
                          <a:latin typeface="Cambria Math" charset="0"/>
                        </a:rPr>
                        <m:t> </m:t>
                      </m:r>
                      <m:r>
                        <a:rPr lang="en-US" sz="2000" i="1">
                          <a:latin typeface="Cambria Math" charset="0"/>
                        </a:rPr>
                        <m:t>𝑡h𝑒</m:t>
                      </m:r>
                      <m:r>
                        <a:rPr lang="en-US" sz="2000" i="0">
                          <a:latin typeface="Cambria Math" charset="0"/>
                        </a:rPr>
                        <m:t> </m:t>
                      </m:r>
                      <m:r>
                        <a:rPr lang="en-US" sz="2000" i="1">
                          <a:latin typeface="Cambria Math" charset="0"/>
                        </a:rPr>
                        <m:t>𝑑𝑖𝑝𝑜𝑙𝑒</m:t>
                      </m:r>
                      <m:r>
                        <a:rPr lang="en-US" sz="2000" i="0">
                          <a:latin typeface="Cambria Math" charset="0"/>
                        </a:rPr>
                        <m:t> </m:t>
                      </m:r>
                      <m:r>
                        <a:rPr lang="en-US" sz="2000" i="1">
                          <a:latin typeface="Cambria Math" charset="0"/>
                        </a:rPr>
                        <m:t>𝑓𝑖𝑒𝑙𝑑</m:t>
                      </m:r>
                      <m:r>
                        <a:rPr lang="en-US" sz="2000" i="0">
                          <a:latin typeface="Cambria Math" charset="0"/>
                        </a:rPr>
                        <m:t> </m:t>
                      </m:r>
                      <m:r>
                        <a:rPr lang="en-US" sz="2000" i="1">
                          <a:latin typeface="Cambria Math" charset="0"/>
                        </a:rPr>
                        <m:t>𝑐𝑜𝑚𝑝𝑜𝑛𝑒𝑛𝑡</m:t>
                      </m:r>
                      <m:r>
                        <a:rPr lang="en-US" sz="2000" i="0">
                          <a:latin typeface="Cambria Math" charset="0"/>
                        </a:rPr>
                        <m:t> </m:t>
                      </m:r>
                      <m:r>
                        <a:rPr lang="en-US" sz="2000" i="1">
                          <a:latin typeface="Cambria Math" charset="0"/>
                        </a:rPr>
                        <m:t>𝑎𝑡</m:t>
                      </m:r>
                      <m:r>
                        <a:rPr lang="en-US" sz="2000" i="0">
                          <a:latin typeface="Cambria Math" charset="0"/>
                        </a:rPr>
                        <m:t> </m:t>
                      </m:r>
                      <m:r>
                        <a:rPr lang="en-US" sz="2000" i="1">
                          <a:latin typeface="Cambria Math" charset="0"/>
                        </a:rPr>
                        <m:t>𝑡h𝑒</m:t>
                      </m:r>
                      <m:r>
                        <a:rPr lang="en-US" sz="2000" i="0">
                          <a:latin typeface="Cambria Math" charset="0"/>
                        </a:rPr>
                        <m:t> </m:t>
                      </m:r>
                      <m:r>
                        <a:rPr lang="en-US" sz="2000" i="1">
                          <a:latin typeface="Cambria Math" charset="0"/>
                        </a:rPr>
                        <m:t>𝑟𝑒𝑓𝑒𝑟𝑒𝑛𝑐𝑒</m:t>
                      </m:r>
                      <m:r>
                        <a:rPr lang="en-US" sz="2000" i="0">
                          <a:latin typeface="Cambria Math" charset="0"/>
                        </a:rPr>
                        <m:t> </m:t>
                      </m:r>
                      <m:r>
                        <a:rPr lang="en-US" sz="2000" i="1">
                          <a:latin typeface="Cambria Math" charset="0"/>
                        </a:rPr>
                        <m:t>𝑐𝑖𝑟𝑐𝑙𝑒</m:t>
                      </m:r>
                      <m:r>
                        <a:rPr lang="en-US" sz="2000" b="1" i="1" smtClean="0">
                          <a:latin typeface="Cambria Math" charset="0"/>
                        </a:rPr>
                        <m:t>,</m:t>
                      </m:r>
                    </m:oMath>
                  </m:oMathPara>
                </a14:m>
                <a:endParaRPr lang="en-US" sz="2000" dirty="0"/>
              </a:p>
            </p:txBody>
          </p:sp>
        </mc:Choice>
        <mc:Fallback xmlns="">
          <p:sp>
            <p:nvSpPr>
              <p:cNvPr id="14" name="Rectangle 13"/>
              <p:cNvSpPr>
                <a:spLocks noRot="1" noChangeAspect="1" noMove="1" noResize="1" noEditPoints="1" noAdjustHandles="1" noChangeArrowheads="1" noChangeShapeType="1" noTextEdit="1"/>
              </p:cNvSpPr>
              <p:nvPr/>
            </p:nvSpPr>
            <p:spPr>
              <a:xfrm>
                <a:off x="1064070" y="3879700"/>
                <a:ext cx="6497933" cy="400110"/>
              </a:xfrm>
              <a:prstGeom prst="rect">
                <a:avLst/>
              </a:prstGeom>
              <a:blipFill rotWithShape="0">
                <a:blip r:embed="rId8"/>
                <a:stretch>
                  <a:fillRect t="-95455" b="-1272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098624" y="4393893"/>
                <a:ext cx="5053050"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charset="0"/>
                            </a:rPr>
                            <m:t>𝑏</m:t>
                          </m:r>
                        </m:e>
                        <m:sub>
                          <m:r>
                            <a:rPr lang="en-US" sz="2000" i="1">
                              <a:latin typeface="Cambria Math" charset="0"/>
                            </a:rPr>
                            <m:t>𝑛</m:t>
                          </m:r>
                        </m:sub>
                      </m:sSub>
                      <m:r>
                        <a:rPr lang="en-US" sz="2000" b="1" i="1" smtClean="0">
                          <a:latin typeface="Cambria Math" charset="0"/>
                        </a:rPr>
                        <m:t>  </m:t>
                      </m:r>
                      <m:r>
                        <a:rPr lang="en-US" sz="2000" i="1">
                          <a:latin typeface="Cambria Math" charset="0"/>
                        </a:rPr>
                        <m:t>𝑡h𝑒</m:t>
                      </m:r>
                      <m:r>
                        <a:rPr lang="en-US" sz="2000" i="0">
                          <a:latin typeface="Cambria Math" charset="0"/>
                        </a:rPr>
                        <m:t> </m:t>
                      </m:r>
                      <m:r>
                        <a:rPr lang="en-US" sz="2000" i="1">
                          <a:latin typeface="Cambria Math" charset="0"/>
                        </a:rPr>
                        <m:t>𝑛𝑜𝑟𝑚𝑎𝑙</m:t>
                      </m:r>
                      <m:r>
                        <a:rPr lang="en-US" sz="2000" i="0">
                          <a:latin typeface="Cambria Math" charset="0"/>
                        </a:rPr>
                        <m:t> </m:t>
                      </m:r>
                      <m:r>
                        <a:rPr lang="en-US" sz="2000" i="1">
                          <a:latin typeface="Cambria Math" charset="0"/>
                        </a:rPr>
                        <m:t>𝑛</m:t>
                      </m:r>
                      <m:r>
                        <a:rPr lang="en-US" sz="2000" i="1" baseline="30000">
                          <a:latin typeface="Cambria Math" charset="0"/>
                        </a:rPr>
                        <m:t>𝑡h</m:t>
                      </m:r>
                      <m:r>
                        <a:rPr lang="en-US" sz="2000" i="0">
                          <a:latin typeface="Cambria Math" charset="0"/>
                        </a:rPr>
                        <m:t> </m:t>
                      </m:r>
                      <m:r>
                        <a:rPr lang="en-US" sz="2000" i="1">
                          <a:latin typeface="Cambria Math" charset="0"/>
                        </a:rPr>
                        <m:t>𝑚𝑢𝑙𝑡𝑖𝑝𝑜𝑙𝑒</m:t>
                      </m:r>
                      <m:r>
                        <a:rPr lang="en-US" sz="2000" i="0">
                          <a:latin typeface="Cambria Math" charset="0"/>
                        </a:rPr>
                        <m:t> </m:t>
                      </m:r>
                      <m:r>
                        <a:rPr lang="en-US" sz="2000" i="1">
                          <a:latin typeface="Cambria Math" charset="0"/>
                        </a:rPr>
                        <m:t>𝑐𝑜𝑚𝑝𝑜𝑛𝑒𝑛𝑡</m:t>
                      </m:r>
                      <m:r>
                        <a:rPr lang="en-US" sz="2000" i="0">
                          <a:latin typeface="Cambria Math" charset="0"/>
                        </a:rPr>
                        <m:t>, </m:t>
                      </m:r>
                    </m:oMath>
                  </m:oMathPara>
                </a14:m>
                <a:endParaRPr lang="en-US" sz="2000" dirty="0"/>
              </a:p>
            </p:txBody>
          </p:sp>
        </mc:Choice>
        <mc:Fallback xmlns="">
          <p:sp>
            <p:nvSpPr>
              <p:cNvPr id="16" name="Rectangle 15"/>
              <p:cNvSpPr>
                <a:spLocks noRot="1" noChangeAspect="1" noMove="1" noResize="1" noEditPoints="1" noAdjustHandles="1" noChangeArrowheads="1" noChangeShapeType="1" noTextEdit="1"/>
              </p:cNvSpPr>
              <p:nvPr/>
            </p:nvSpPr>
            <p:spPr>
              <a:xfrm>
                <a:off x="1098624" y="4393893"/>
                <a:ext cx="5053050" cy="400110"/>
              </a:xfrm>
              <a:prstGeom prst="rect">
                <a:avLst/>
              </a:prstGeom>
              <a:blipFill>
                <a:blip r:embed="rId9"/>
                <a:stretch>
                  <a:fillRect b="-21875"/>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1134497" y="4849640"/>
                <a:ext cx="4549643"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i="1">
                              <a:latin typeface="Cambria Math" charset="0"/>
                            </a:rPr>
                            <m:t>𝑎</m:t>
                          </m:r>
                        </m:e>
                        <m:sub>
                          <m:r>
                            <a:rPr lang="en-US" sz="2000" i="1">
                              <a:latin typeface="Cambria Math" charset="0"/>
                            </a:rPr>
                            <m:t>𝑛</m:t>
                          </m:r>
                          <m:r>
                            <a:rPr lang="en-US" sz="2000" b="1" i="1" smtClean="0">
                              <a:latin typeface="Cambria Math" charset="0"/>
                            </a:rPr>
                            <m:t>  </m:t>
                          </m:r>
                        </m:sub>
                      </m:sSub>
                      <m:r>
                        <a:rPr lang="en-US" sz="2000" i="1">
                          <a:latin typeface="Cambria Math" charset="0"/>
                        </a:rPr>
                        <m:t>𝑡h𝑒</m:t>
                      </m:r>
                      <m:r>
                        <a:rPr lang="en-US" sz="2000" i="0">
                          <a:latin typeface="Cambria Math" charset="0"/>
                        </a:rPr>
                        <m:t> </m:t>
                      </m:r>
                      <m:r>
                        <a:rPr lang="en-US" sz="2000" i="1">
                          <a:latin typeface="Cambria Math" charset="0"/>
                        </a:rPr>
                        <m:t>𝑠𝑘𝑒𝑤</m:t>
                      </m:r>
                      <m:r>
                        <a:rPr lang="en-US" sz="2000" b="1" i="1" smtClean="0">
                          <a:latin typeface="Cambria Math" panose="02040503050406030204" pitchFamily="18" charset="0"/>
                        </a:rPr>
                        <m:t> </m:t>
                      </m:r>
                      <m:r>
                        <a:rPr lang="en-US" sz="2000" i="1">
                          <a:latin typeface="Cambria Math" charset="0"/>
                        </a:rPr>
                        <m:t>𝑛</m:t>
                      </m:r>
                      <m:r>
                        <a:rPr lang="en-US" sz="2000" i="1" baseline="30000">
                          <a:latin typeface="Cambria Math" charset="0"/>
                        </a:rPr>
                        <m:t>𝑡h</m:t>
                      </m:r>
                      <m:r>
                        <a:rPr lang="en-US" sz="2000" b="1" i="1" baseline="30000" smtClean="0">
                          <a:latin typeface="Cambria Math" panose="02040503050406030204" pitchFamily="18" charset="0"/>
                        </a:rPr>
                        <m:t> </m:t>
                      </m:r>
                      <m:r>
                        <a:rPr lang="en-US" sz="2000" i="1">
                          <a:latin typeface="Cambria Math" charset="0"/>
                        </a:rPr>
                        <m:t>𝑚𝑢𝑙𝑡𝑖𝑝𝑜𝑙𝑒</m:t>
                      </m:r>
                      <m:r>
                        <a:rPr lang="en-US" sz="2000" i="0">
                          <a:latin typeface="Cambria Math" charset="0"/>
                        </a:rPr>
                        <m:t> </m:t>
                      </m:r>
                      <m:r>
                        <a:rPr lang="en-US" sz="2000" i="1">
                          <a:latin typeface="Cambria Math" charset="0"/>
                        </a:rPr>
                        <m:t>𝑐𝑜𝑚𝑝𝑜𝑛𝑒𝑛𝑡</m:t>
                      </m:r>
                      <m:r>
                        <a:rPr lang="en-US" sz="2000" b="1" i="1" smtClean="0">
                          <a:latin typeface="Cambria Math" charset="0"/>
                        </a:rPr>
                        <m:t>.</m:t>
                      </m:r>
                    </m:oMath>
                  </m:oMathPara>
                </a14:m>
                <a:endParaRPr lang="en-US" sz="2000" dirty="0"/>
              </a:p>
            </p:txBody>
          </p:sp>
        </mc:Choice>
        <mc:Fallback xmlns="">
          <p:sp>
            <p:nvSpPr>
              <p:cNvPr id="17" name="Rectangle 16"/>
              <p:cNvSpPr>
                <a:spLocks noRot="1" noChangeAspect="1" noMove="1" noResize="1" noEditPoints="1" noAdjustHandles="1" noChangeArrowheads="1" noChangeShapeType="1" noTextEdit="1"/>
              </p:cNvSpPr>
              <p:nvPr/>
            </p:nvSpPr>
            <p:spPr>
              <a:xfrm>
                <a:off x="1134497" y="4849640"/>
                <a:ext cx="4549643" cy="400110"/>
              </a:xfrm>
              <a:prstGeom prst="rect">
                <a:avLst/>
              </a:prstGeom>
              <a:blipFill>
                <a:blip r:embed="rId10"/>
                <a:stretch>
                  <a:fillRect t="-9375" b="-21875"/>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1912100" y="6256166"/>
                <a:ext cx="2570447"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r>
                            <a:rPr lang="en-US" sz="2000" i="1">
                              <a:latin typeface="Cambria Math" charset="0"/>
                            </a:rPr>
                            <m:t>𝑎</m:t>
                          </m:r>
                        </m:e>
                        <m:sub>
                          <m:r>
                            <a:rPr lang="en-US" sz="2000" i="1">
                              <a:latin typeface="Cambria Math" charset="0"/>
                            </a:rPr>
                            <m:t>𝑛</m:t>
                          </m:r>
                        </m:sub>
                      </m:sSub>
                      <m:r>
                        <a:rPr lang="en-US" sz="2000" i="0">
                          <a:latin typeface="Cambria Math" charset="0"/>
                        </a:rPr>
                        <m:t>, </m:t>
                      </m:r>
                      <m:sSub>
                        <m:sSubPr>
                          <m:ctrlPr>
                            <a:rPr lang="en-US" sz="2000" i="1">
                              <a:latin typeface="Cambria Math" panose="02040503050406030204" pitchFamily="18" charset="0"/>
                            </a:rPr>
                          </m:ctrlPr>
                        </m:sSubPr>
                        <m:e>
                          <m:r>
                            <a:rPr lang="en-US" sz="2000" i="1">
                              <a:latin typeface="Cambria Math" charset="0"/>
                            </a:rPr>
                            <m:t>𝑏</m:t>
                          </m:r>
                        </m:e>
                        <m:sub>
                          <m:r>
                            <a:rPr lang="en-US" sz="2000" i="1">
                              <a:latin typeface="Cambria Math" charset="0"/>
                            </a:rPr>
                            <m:t>𝑛</m:t>
                          </m:r>
                        </m:sub>
                      </m:sSub>
                      <m:r>
                        <a:rPr lang="en-US" sz="2000" i="0">
                          <a:latin typeface="Cambria Math" charset="0"/>
                        </a:rPr>
                        <m:t> ≤1 </m:t>
                      </m:r>
                      <m:r>
                        <a:rPr lang="en-US" sz="2000" i="1">
                          <a:latin typeface="Cambria Math" charset="0"/>
                        </a:rPr>
                        <m:t>𝑢𝑛𝑖𝑡</m:t>
                      </m:r>
                      <m:r>
                        <a:rPr lang="en-US" sz="2000" i="0">
                          <a:latin typeface="Cambria Math" charset="0"/>
                        </a:rPr>
                        <m:t> </m:t>
                      </m:r>
                      <m:sSup>
                        <m:sSupPr>
                          <m:ctrlPr>
                            <a:rPr lang="en-US" sz="2000" i="1">
                              <a:latin typeface="Cambria Math" panose="02040503050406030204" pitchFamily="18" charset="0"/>
                            </a:rPr>
                          </m:ctrlPr>
                        </m:sSupPr>
                        <m:e>
                          <m:r>
                            <a:rPr lang="en-US" sz="2000" i="0">
                              <a:latin typeface="Cambria Math" charset="0"/>
                            </a:rPr>
                            <m:t>10</m:t>
                          </m:r>
                        </m:e>
                        <m:sup>
                          <m:r>
                            <a:rPr lang="en-US" sz="2000" i="0">
                              <a:latin typeface="Cambria Math" charset="0"/>
                            </a:rPr>
                            <m:t>−4</m:t>
                          </m:r>
                        </m:sup>
                      </m:sSup>
                    </m:oMath>
                  </m:oMathPara>
                </a14:m>
                <a:endParaRPr lang="en-US" sz="2000" dirty="0"/>
              </a:p>
            </p:txBody>
          </p:sp>
        </mc:Choice>
        <mc:Fallback xmlns="">
          <p:sp>
            <p:nvSpPr>
              <p:cNvPr id="18" name="Rectangle 17"/>
              <p:cNvSpPr>
                <a:spLocks noRot="1" noChangeAspect="1" noMove="1" noResize="1" noEditPoints="1" noAdjustHandles="1" noChangeArrowheads="1" noChangeShapeType="1" noTextEdit="1"/>
              </p:cNvSpPr>
              <p:nvPr/>
            </p:nvSpPr>
            <p:spPr>
              <a:xfrm>
                <a:off x="1912100" y="6256166"/>
                <a:ext cx="2570447" cy="400110"/>
              </a:xfrm>
              <a:prstGeom prst="rect">
                <a:avLst/>
              </a:prstGeom>
              <a:blipFill>
                <a:blip r:embed="rId11"/>
                <a:stretch>
                  <a:fillRect b="-18182"/>
                </a:stretch>
              </a:blipFill>
            </p:spPr>
            <p:txBody>
              <a:bodyPr/>
              <a:lstStyle/>
              <a:p>
                <a:r>
                  <a:rPr lang="en-CH">
                    <a:noFill/>
                  </a:rPr>
                  <a:t> </a:t>
                </a:r>
              </a:p>
            </p:txBody>
          </p:sp>
        </mc:Fallback>
      </mc:AlternateContent>
    </p:spTree>
    <p:extLst>
      <p:ext uri="{BB962C8B-B14F-4D97-AF65-F5344CB8AC3E}">
        <p14:creationId xmlns:p14="http://schemas.microsoft.com/office/powerpoint/2010/main" val="1273729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Arial" charset="0"/>
                <a:ea typeface="Arial" charset="0"/>
                <a:cs typeface="Arial" charset="0"/>
              </a:rPr>
              <a:t>Magnetic Length</a:t>
            </a:r>
          </a:p>
        </p:txBody>
      </p:sp>
      <p:sp>
        <p:nvSpPr>
          <p:cNvPr id="9" name="Content Placeholder 8"/>
          <p:cNvSpPr>
            <a:spLocks noGrp="1"/>
          </p:cNvSpPr>
          <p:nvPr>
            <p:ph idx="1"/>
          </p:nvPr>
        </p:nvSpPr>
        <p:spPr>
          <a:xfrm>
            <a:off x="338530" y="1196752"/>
            <a:ext cx="8610600" cy="864096"/>
          </a:xfrm>
        </p:spPr>
        <p:txBody>
          <a:bodyPr/>
          <a:lstStyle/>
          <a:p>
            <a:pPr marL="0" indent="0">
              <a:buNone/>
            </a:pPr>
            <a:endParaRPr lang="en-US" dirty="0"/>
          </a:p>
          <a:p>
            <a:pPr marL="0" indent="0">
              <a:buNone/>
            </a:pPr>
            <a:r>
              <a:rPr lang="en-US" dirty="0"/>
              <a:t>In 3D, the longitudinal dimension of the magnet is described by a magnetic length</a:t>
            </a:r>
          </a:p>
        </p:txBody>
      </p:sp>
      <p:sp>
        <p:nvSpPr>
          <p:cNvPr id="2" name="Slide Number Placeholder 1"/>
          <p:cNvSpPr>
            <a:spLocks noGrp="1"/>
          </p:cNvSpPr>
          <p:nvPr>
            <p:ph type="sldNum" sz="quarter" idx="10"/>
          </p:nvPr>
        </p:nvSpPr>
        <p:spPr>
          <a:prstGeom prst="rect">
            <a:avLst/>
          </a:prstGeom>
        </p:spPr>
        <p:txBody>
          <a:bodyPr/>
          <a:lstStyle/>
          <a:p>
            <a:pPr>
              <a:defRPr/>
            </a:pPr>
            <a:fld id="{C2DE59A0-3DC2-48C0-A52D-31A153E83E0D}" type="slidenum">
              <a:rPr lang="en-US" smtClean="0"/>
              <a:pPr>
                <a:defRPr/>
              </a:pPr>
              <a:t>12</a:t>
            </a:fld>
            <a:endParaRPr lang="en-US"/>
          </a:p>
        </p:txBody>
      </p:sp>
      <mc:AlternateContent xmlns:mc="http://schemas.openxmlformats.org/markup-compatibility/2006" xmlns:a14="http://schemas.microsoft.com/office/drawing/2010/main">
        <mc:Choice Requires="a14">
          <p:sp>
            <p:nvSpPr>
              <p:cNvPr id="8" name="TextBox 7"/>
              <p:cNvSpPr txBox="1"/>
              <p:nvPr/>
            </p:nvSpPr>
            <p:spPr>
              <a:xfrm>
                <a:off x="6823311" y="3501008"/>
                <a:ext cx="2115707" cy="80964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𝑙</m:t>
                          </m:r>
                        </m:e>
                        <m:sub>
                          <m:r>
                            <a:rPr lang="en-GB" sz="1800" b="0" i="1" smtClean="0">
                              <a:latin typeface="Cambria Math" panose="02040503050406030204" pitchFamily="18" charset="0"/>
                              <a:ea typeface="Cambria Math" panose="02040503050406030204" pitchFamily="18" charset="0"/>
                            </a:rPr>
                            <m:t>𝑚</m:t>
                          </m:r>
                          <m:r>
                            <a:rPr lang="en-US" sz="1800" b="0" i="1" smtClean="0">
                              <a:latin typeface="Cambria Math" panose="02040503050406030204" pitchFamily="18" charset="0"/>
                              <a:ea typeface="Cambria Math" panose="02040503050406030204" pitchFamily="18" charset="0"/>
                            </a:rPr>
                            <m:t>𝑎𝑔</m:t>
                          </m:r>
                        </m:sub>
                      </m:sSub>
                      <m:sSub>
                        <m:sSubPr>
                          <m:ctrlPr>
                            <a:rPr lang="en-GB" sz="1800" b="0" i="1">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𝐵</m:t>
                          </m:r>
                        </m:e>
                        <m:sub>
                          <m:r>
                            <a:rPr lang="en-GB" sz="1800" b="0" i="1" smtClean="0">
                              <a:latin typeface="Cambria Math" panose="02040503050406030204" pitchFamily="18" charset="0"/>
                              <a:ea typeface="Cambria Math" panose="02040503050406030204" pitchFamily="18" charset="0"/>
                            </a:rPr>
                            <m:t>0</m:t>
                          </m:r>
                        </m:sub>
                      </m:sSub>
                      <m:r>
                        <a:rPr lang="en-GB" sz="1800" b="0" i="1" smtClean="0">
                          <a:latin typeface="Cambria Math" panose="02040503050406030204" pitchFamily="18" charset="0"/>
                          <a:ea typeface="Cambria Math" panose="02040503050406030204" pitchFamily="18" charset="0"/>
                        </a:rPr>
                        <m:t>=</m:t>
                      </m:r>
                      <m:nary>
                        <m:naryPr>
                          <m:limLoc m:val="undOvr"/>
                          <m:ctrlPr>
                            <a:rPr lang="en-GB" sz="1800" b="0" i="1" smtClean="0">
                              <a:latin typeface="Cambria Math" panose="02040503050406030204" pitchFamily="18" charset="0"/>
                              <a:ea typeface="Cambria Math" panose="02040503050406030204" pitchFamily="18" charset="0"/>
                            </a:rPr>
                          </m:ctrlPr>
                        </m:naryPr>
                        <m:sub>
                          <m:r>
                            <m:rPr>
                              <m:brk m:alnAt="24"/>
                            </m:rPr>
                            <a:rPr lang="en-GB" sz="1800" b="0" i="1" smtClean="0">
                              <a:latin typeface="Cambria Math" panose="02040503050406030204" pitchFamily="18" charset="0"/>
                              <a:ea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m:t>
                          </m:r>
                        </m:sub>
                        <m:sup>
                          <m:r>
                            <a:rPr lang="en-GB" sz="1800" b="0" i="1" smtClean="0">
                              <a:latin typeface="Cambria Math" panose="02040503050406030204" pitchFamily="18" charset="0"/>
                              <a:ea typeface="Cambria Math" panose="02040503050406030204" pitchFamily="18" charset="0"/>
                            </a:rPr>
                            <m:t>∞</m:t>
                          </m:r>
                        </m:sup>
                        <m:e>
                          <m:r>
                            <a:rPr lang="en-GB" sz="1800" b="0" i="1" smtClean="0">
                              <a:latin typeface="Cambria Math" panose="02040503050406030204" pitchFamily="18" charset="0"/>
                              <a:ea typeface="Cambria Math" panose="02040503050406030204" pitchFamily="18" charset="0"/>
                            </a:rPr>
                            <m:t>𝐵</m:t>
                          </m:r>
                          <m:d>
                            <m:dPr>
                              <m:ctrlPr>
                                <a:rPr lang="en-GB" sz="1800" b="0" i="1" smtClean="0">
                                  <a:latin typeface="Cambria Math" panose="02040503050406030204" pitchFamily="18" charset="0"/>
                                  <a:ea typeface="Cambria Math" panose="02040503050406030204" pitchFamily="18" charset="0"/>
                                </a:rPr>
                              </m:ctrlPr>
                            </m:dPr>
                            <m:e>
                              <m:r>
                                <a:rPr lang="en-GB" sz="1800" b="0" i="1" smtClean="0">
                                  <a:latin typeface="Cambria Math" panose="02040503050406030204" pitchFamily="18" charset="0"/>
                                  <a:ea typeface="Cambria Math" panose="02040503050406030204" pitchFamily="18" charset="0"/>
                                </a:rPr>
                                <m:t>𝑧</m:t>
                              </m:r>
                            </m:e>
                          </m:d>
                          <m:r>
                            <a:rPr lang="en-GB" sz="1800" b="0" i="1" smtClean="0">
                              <a:latin typeface="Cambria Math" panose="02040503050406030204" pitchFamily="18" charset="0"/>
                              <a:ea typeface="Cambria Math" panose="02040503050406030204" pitchFamily="18" charset="0"/>
                            </a:rPr>
                            <m:t>𝑑𝑧</m:t>
                          </m:r>
                        </m:e>
                      </m:nary>
                    </m:oMath>
                  </m:oMathPara>
                </a14:m>
                <a:br>
                  <a:rPr lang="en-GB" sz="1800" b="0" i="1" dirty="0">
                    <a:latin typeface="Cambria Math" panose="02040503050406030204" pitchFamily="18" charset="0"/>
                  </a:rPr>
                </a:br>
                <a:endParaRPr lang="en-GB" sz="1800" b="0" dirty="0"/>
              </a:p>
            </p:txBody>
          </p:sp>
        </mc:Choice>
        <mc:Fallback xmlns="">
          <p:sp>
            <p:nvSpPr>
              <p:cNvPr id="8" name="TextBox 7"/>
              <p:cNvSpPr txBox="1">
                <a:spLocks noRot="1" noChangeAspect="1" noMove="1" noResize="1" noEditPoints="1" noAdjustHandles="1" noChangeArrowheads="1" noChangeShapeType="1" noTextEdit="1"/>
              </p:cNvSpPr>
              <p:nvPr/>
            </p:nvSpPr>
            <p:spPr>
              <a:xfrm>
                <a:off x="6823311" y="3501008"/>
                <a:ext cx="2115707" cy="809645"/>
              </a:xfrm>
              <a:prstGeom prst="rect">
                <a:avLst/>
              </a:prstGeom>
              <a:blipFill>
                <a:blip r:embed="rId3"/>
                <a:stretch>
                  <a:fillRect l="-4192" t="-127692" r="-599" b="-195385"/>
                </a:stretch>
              </a:blipFill>
            </p:spPr>
            <p:txBody>
              <a:bodyPr/>
              <a:lstStyle/>
              <a:p>
                <a:r>
                  <a:rPr lang="en-CH">
                    <a:noFill/>
                  </a:rPr>
                  <a:t> </a:t>
                </a:r>
              </a:p>
            </p:txBody>
          </p:sp>
        </mc:Fallback>
      </mc:AlternateContent>
      <p:sp>
        <p:nvSpPr>
          <p:cNvPr id="7" name="Content Placeholder 8"/>
          <p:cNvSpPr txBox="1">
            <a:spLocks/>
          </p:cNvSpPr>
          <p:nvPr/>
        </p:nvSpPr>
        <p:spPr bwMode="auto">
          <a:xfrm>
            <a:off x="338530" y="5273296"/>
            <a:ext cx="8610600" cy="1432304"/>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dirty="0"/>
              <a:t>magnetic length </a:t>
            </a:r>
            <a:r>
              <a:rPr lang="en-US" b="0" kern="0" dirty="0" err="1"/>
              <a:t>L</a:t>
            </a:r>
            <a:r>
              <a:rPr lang="en-US" b="0" kern="0" baseline="-25000" dirty="0" err="1"/>
              <a:t>mag</a:t>
            </a:r>
            <a:r>
              <a:rPr lang="en-US" b="0" kern="0" dirty="0"/>
              <a:t> as a first approximation:</a:t>
            </a:r>
          </a:p>
          <a:p>
            <a:r>
              <a:rPr lang="en-US" b="0" kern="0" dirty="0"/>
              <a:t>For dipoles  </a:t>
            </a:r>
            <a:r>
              <a:rPr lang="en-US" b="0" kern="0" dirty="0" err="1"/>
              <a:t>L</a:t>
            </a:r>
            <a:r>
              <a:rPr lang="en-US" b="0" kern="0" baseline="-25000" dirty="0" err="1"/>
              <a:t>mag</a:t>
            </a:r>
            <a:r>
              <a:rPr lang="en-US" b="0" kern="0" dirty="0"/>
              <a:t> = </a:t>
            </a:r>
            <a:r>
              <a:rPr lang="en-US" b="0" kern="0" dirty="0" err="1"/>
              <a:t>L</a:t>
            </a:r>
            <a:r>
              <a:rPr lang="en-US" b="0" kern="0" baseline="-25000" dirty="0" err="1"/>
              <a:t>yoke</a:t>
            </a:r>
            <a:r>
              <a:rPr lang="en-US" b="0" kern="0" dirty="0"/>
              <a:t> + d	   	d = pole distance</a:t>
            </a:r>
          </a:p>
          <a:p>
            <a:r>
              <a:rPr lang="en-US" b="0" kern="0" dirty="0"/>
              <a:t>For quadrupoles: </a:t>
            </a:r>
            <a:r>
              <a:rPr lang="en-US" b="0" kern="0" dirty="0" err="1"/>
              <a:t>L</a:t>
            </a:r>
            <a:r>
              <a:rPr lang="en-US" b="0" kern="0" baseline="-25000" dirty="0" err="1"/>
              <a:t>mag</a:t>
            </a:r>
            <a:r>
              <a:rPr lang="en-US" b="0" kern="0" dirty="0"/>
              <a:t> = </a:t>
            </a:r>
            <a:r>
              <a:rPr lang="en-US" b="0" kern="0" dirty="0" err="1"/>
              <a:t>L</a:t>
            </a:r>
            <a:r>
              <a:rPr lang="en-US" b="0" kern="0" baseline="-25000" dirty="0" err="1"/>
              <a:t>yoke</a:t>
            </a:r>
            <a:r>
              <a:rPr lang="en-US" b="0" kern="0" dirty="0"/>
              <a:t> + r		r = radius of  the inscribed circle  						      between the 4 poles</a:t>
            </a:r>
          </a:p>
        </p:txBody>
      </p:sp>
      <p:sp>
        <p:nvSpPr>
          <p:cNvPr id="10" name="TextBox 9"/>
          <p:cNvSpPr txBox="1"/>
          <p:nvPr/>
        </p:nvSpPr>
        <p:spPr>
          <a:xfrm>
            <a:off x="4667400" y="4982396"/>
            <a:ext cx="2155911" cy="276999"/>
          </a:xfrm>
          <a:prstGeom prst="rect">
            <a:avLst/>
          </a:prstGeom>
          <a:noFill/>
        </p:spPr>
        <p:txBody>
          <a:bodyPr wrap="none" rtlCol="0">
            <a:spAutoFit/>
          </a:bodyPr>
          <a:lstStyle/>
          <a:p>
            <a:r>
              <a:rPr lang="en-US" sz="1200" b="0" dirty="0">
                <a:latin typeface="Arial" charset="0"/>
                <a:ea typeface="Arial" charset="0"/>
                <a:cs typeface="Arial" charset="0"/>
              </a:rPr>
              <a:t>Courtesy A. Milanese, CERN</a:t>
            </a:r>
          </a:p>
        </p:txBody>
      </p:sp>
      <p:pic>
        <p:nvPicPr>
          <p:cNvPr id="6" name="Picture 5">
            <a:extLst>
              <a:ext uri="{FF2B5EF4-FFF2-40B4-BE49-F238E27FC236}">
                <a16:creationId xmlns:a16="http://schemas.microsoft.com/office/drawing/2014/main" id="{B856C4ED-2C11-8C44-B7AE-DE52614C8007}"/>
              </a:ext>
            </a:extLst>
          </p:cNvPr>
          <p:cNvPicPr>
            <a:picLocks noChangeAspect="1"/>
          </p:cNvPicPr>
          <p:nvPr/>
        </p:nvPicPr>
        <p:blipFill>
          <a:blip r:embed="rId4"/>
          <a:stretch>
            <a:fillRect/>
          </a:stretch>
        </p:blipFill>
        <p:spPr>
          <a:xfrm>
            <a:off x="467544" y="2010601"/>
            <a:ext cx="6005086" cy="2996327"/>
          </a:xfrm>
          <a:prstGeom prst="rect">
            <a:avLst/>
          </a:prstGeom>
        </p:spPr>
      </p:pic>
    </p:spTree>
    <p:extLst>
      <p:ext uri="{BB962C8B-B14F-4D97-AF65-F5344CB8AC3E}">
        <p14:creationId xmlns:p14="http://schemas.microsoft.com/office/powerpoint/2010/main" val="1040128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67EEB-E03F-CC4A-95A9-865D5A1975EF}"/>
              </a:ext>
            </a:extLst>
          </p:cNvPr>
          <p:cNvSpPr>
            <a:spLocks noGrp="1"/>
          </p:cNvSpPr>
          <p:nvPr>
            <p:ph type="title"/>
          </p:nvPr>
        </p:nvSpPr>
        <p:spPr/>
        <p:txBody>
          <a:bodyPr/>
          <a:lstStyle/>
          <a:p>
            <a:r>
              <a:rPr lang="en-GB" dirty="0"/>
              <a:t>Magnets in an accelerator: power convertor and circuit</a:t>
            </a:r>
          </a:p>
        </p:txBody>
      </p:sp>
      <p:sp>
        <p:nvSpPr>
          <p:cNvPr id="3" name="Content Placeholder 2">
            <a:extLst>
              <a:ext uri="{FF2B5EF4-FFF2-40B4-BE49-F238E27FC236}">
                <a16:creationId xmlns:a16="http://schemas.microsoft.com/office/drawing/2014/main" id="{34B5A3CD-B183-594E-80FA-9AF173CB7297}"/>
              </a:ext>
            </a:extLst>
          </p:cNvPr>
          <p:cNvSpPr>
            <a:spLocks noGrp="1"/>
          </p:cNvSpPr>
          <p:nvPr>
            <p:ph idx="1"/>
          </p:nvPr>
        </p:nvSpPr>
        <p:spPr>
          <a:xfrm>
            <a:off x="323528" y="4407735"/>
            <a:ext cx="4608512" cy="2426584"/>
          </a:xfrm>
        </p:spPr>
        <p:txBody>
          <a:bodyPr numCol="1"/>
          <a:lstStyle/>
          <a:p>
            <a:r>
              <a:rPr lang="en-GB" dirty="0"/>
              <a:t>B field stability in time: ~10</a:t>
            </a:r>
            <a:r>
              <a:rPr lang="en-GB" baseline="30000" dirty="0"/>
              <a:t>-5 </a:t>
            </a:r>
            <a:r>
              <a:rPr lang="en-GB" dirty="0"/>
              <a:t>-</a:t>
            </a:r>
            <a:r>
              <a:rPr lang="en-GB" baseline="30000" dirty="0"/>
              <a:t> </a:t>
            </a:r>
            <a:r>
              <a:rPr lang="en-GB" dirty="0"/>
              <a:t>10</a:t>
            </a:r>
            <a:r>
              <a:rPr lang="en-GB" baseline="30000" dirty="0"/>
              <a:t>-6</a:t>
            </a:r>
            <a:endParaRPr lang="en-GB" dirty="0"/>
          </a:p>
          <a:p>
            <a:r>
              <a:rPr lang="en-GB" dirty="0"/>
              <a:t>Typical R of a magnet ~20m</a:t>
            </a:r>
            <a:r>
              <a:rPr lang="en-GB" dirty="0">
                <a:latin typeface="Symbol" pitchFamily="2" charset="2"/>
              </a:rPr>
              <a:t>W </a:t>
            </a:r>
            <a:r>
              <a:rPr lang="en-GB" dirty="0"/>
              <a:t>- 60m</a:t>
            </a:r>
            <a:r>
              <a:rPr lang="en-GB" dirty="0">
                <a:latin typeface="Symbol" pitchFamily="2" charset="2"/>
              </a:rPr>
              <a:t>W</a:t>
            </a:r>
            <a:r>
              <a:rPr lang="en-GB" dirty="0"/>
              <a:t>   </a:t>
            </a:r>
          </a:p>
          <a:p>
            <a:r>
              <a:rPr lang="en-GB" dirty="0"/>
              <a:t>Typical L of a magnet ~20mH – 200mH</a:t>
            </a:r>
          </a:p>
          <a:p>
            <a:r>
              <a:rPr lang="en-GB" dirty="0"/>
              <a:t>Powering cable (for 500A): Cu 250 mm</a:t>
            </a:r>
            <a:r>
              <a:rPr lang="en-GB" baseline="30000" dirty="0"/>
              <a:t>2</a:t>
            </a:r>
            <a:r>
              <a:rPr lang="en-GB" dirty="0"/>
              <a:t> (Cu: 17 </a:t>
            </a:r>
            <a:r>
              <a:rPr lang="en-GB" dirty="0" err="1"/>
              <a:t>n</a:t>
            </a:r>
            <a:r>
              <a:rPr lang="en-GB" dirty="0" err="1">
                <a:latin typeface="Symbol" pitchFamily="2" charset="2"/>
              </a:rPr>
              <a:t>W</a:t>
            </a:r>
            <a:r>
              <a:rPr lang="en-GB" dirty="0" err="1"/>
              <a:t>.m</a:t>
            </a:r>
            <a:r>
              <a:rPr lang="en-GB" dirty="0"/>
              <a:t>) R = 70 </a:t>
            </a:r>
            <a:r>
              <a:rPr lang="en-GB" dirty="0" err="1">
                <a:latin typeface="Symbol" pitchFamily="2" charset="2"/>
              </a:rPr>
              <a:t>mW</a:t>
            </a:r>
            <a:r>
              <a:rPr lang="en-GB" dirty="0"/>
              <a:t>/m, for 200m: R= 13m</a:t>
            </a:r>
            <a:r>
              <a:rPr lang="en-GB" dirty="0">
                <a:latin typeface="Symbol" pitchFamily="2" charset="2"/>
              </a:rPr>
              <a:t>W</a:t>
            </a:r>
            <a:r>
              <a:rPr lang="en-GB" dirty="0"/>
              <a:t>  </a:t>
            </a:r>
          </a:p>
          <a:p>
            <a:r>
              <a:rPr lang="en-GB" dirty="0"/>
              <a:t>Take a typical rise time 1s</a:t>
            </a:r>
          </a:p>
        </p:txBody>
      </p:sp>
      <p:sp>
        <p:nvSpPr>
          <p:cNvPr id="4" name="Slide Number Placeholder 3">
            <a:extLst>
              <a:ext uri="{FF2B5EF4-FFF2-40B4-BE49-F238E27FC236}">
                <a16:creationId xmlns:a16="http://schemas.microsoft.com/office/drawing/2014/main" id="{F28C68FE-2F80-6248-BE7C-5F7A1E3849C6}"/>
              </a:ext>
            </a:extLst>
          </p:cNvPr>
          <p:cNvSpPr>
            <a:spLocks noGrp="1"/>
          </p:cNvSpPr>
          <p:nvPr>
            <p:ph type="sldNum" sz="quarter" idx="10"/>
          </p:nvPr>
        </p:nvSpPr>
        <p:spPr/>
        <p:txBody>
          <a:bodyPr/>
          <a:lstStyle/>
          <a:p>
            <a:fld id="{28C57388-5BA1-214C-B04D-06BAAA3280B9}" type="slidenum">
              <a:rPr lang="en-US" smtClean="0"/>
              <a:pPr/>
              <a:t>13</a:t>
            </a:fld>
            <a:endParaRPr lang="en-US"/>
          </a:p>
        </p:txBody>
      </p:sp>
      <p:grpSp>
        <p:nvGrpSpPr>
          <p:cNvPr id="5" name="Group 4">
            <a:extLst>
              <a:ext uri="{FF2B5EF4-FFF2-40B4-BE49-F238E27FC236}">
                <a16:creationId xmlns:a16="http://schemas.microsoft.com/office/drawing/2014/main" id="{CB7569BE-C2BE-4B44-B717-6BECDA7125AF}"/>
              </a:ext>
            </a:extLst>
          </p:cNvPr>
          <p:cNvGrpSpPr>
            <a:grpSpLocks noChangeAspect="1"/>
          </p:cNvGrpSpPr>
          <p:nvPr/>
        </p:nvGrpSpPr>
        <p:grpSpPr>
          <a:xfrm>
            <a:off x="614399" y="1340768"/>
            <a:ext cx="7920001" cy="3337272"/>
            <a:chOff x="2152198" y="1376486"/>
            <a:chExt cx="8653475" cy="3646339"/>
          </a:xfrm>
        </p:grpSpPr>
        <p:grpSp>
          <p:nvGrpSpPr>
            <p:cNvPr id="6" name="Group 5">
              <a:extLst>
                <a:ext uri="{FF2B5EF4-FFF2-40B4-BE49-F238E27FC236}">
                  <a16:creationId xmlns:a16="http://schemas.microsoft.com/office/drawing/2014/main" id="{A972E2C6-BB6D-0B45-B043-C9D4BF130E59}"/>
                </a:ext>
              </a:extLst>
            </p:cNvPr>
            <p:cNvGrpSpPr/>
            <p:nvPr/>
          </p:nvGrpSpPr>
          <p:grpSpPr>
            <a:xfrm>
              <a:off x="3878847" y="1679424"/>
              <a:ext cx="5024626" cy="2773120"/>
              <a:chOff x="1503947" y="904724"/>
              <a:chExt cx="5024626" cy="2773120"/>
            </a:xfrm>
          </p:grpSpPr>
          <p:grpSp>
            <p:nvGrpSpPr>
              <p:cNvPr id="23" name="Group 22">
                <a:extLst>
                  <a:ext uri="{FF2B5EF4-FFF2-40B4-BE49-F238E27FC236}">
                    <a16:creationId xmlns:a16="http://schemas.microsoft.com/office/drawing/2014/main" id="{F5463A3A-779E-BC42-B0E1-9F1E0B11A7D5}"/>
                  </a:ext>
                </a:extLst>
              </p:cNvPr>
              <p:cNvGrpSpPr/>
              <p:nvPr/>
            </p:nvGrpSpPr>
            <p:grpSpPr>
              <a:xfrm>
                <a:off x="4608000" y="1598471"/>
                <a:ext cx="1920573" cy="1440043"/>
                <a:chOff x="4516248" y="1518694"/>
                <a:chExt cx="1920573" cy="1440043"/>
              </a:xfrm>
            </p:grpSpPr>
            <p:cxnSp>
              <p:nvCxnSpPr>
                <p:cNvPr id="35" name="Straight Connector 34">
                  <a:extLst>
                    <a:ext uri="{FF2B5EF4-FFF2-40B4-BE49-F238E27FC236}">
                      <a16:creationId xmlns:a16="http://schemas.microsoft.com/office/drawing/2014/main" id="{DBB1BFAC-6622-FD43-B44E-8EC8EAD0B32F}"/>
                    </a:ext>
                  </a:extLst>
                </p:cNvPr>
                <p:cNvCxnSpPr>
                  <a:cxnSpLocks/>
                </p:cNvCxnSpPr>
                <p:nvPr/>
              </p:nvCxnSpPr>
              <p:spPr>
                <a:xfrm>
                  <a:off x="4999086" y="1518694"/>
                  <a:ext cx="0" cy="144004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9B3FCEE0-DFC2-2C49-B164-CD9B62D8B8C3}"/>
                    </a:ext>
                  </a:extLst>
                </p:cNvPr>
                <p:cNvCxnSpPr>
                  <a:cxnSpLocks/>
                </p:cNvCxnSpPr>
                <p:nvPr/>
              </p:nvCxnSpPr>
              <p:spPr>
                <a:xfrm rot="5400000">
                  <a:off x="5716800" y="817200"/>
                  <a:ext cx="0" cy="144004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C3087F77-50B6-A341-8F2D-BDB947B2191B}"/>
                    </a:ext>
                  </a:extLst>
                </p:cNvPr>
                <p:cNvCxnSpPr>
                  <a:cxnSpLocks/>
                </p:cNvCxnSpPr>
                <p:nvPr/>
              </p:nvCxnSpPr>
              <p:spPr>
                <a:xfrm rot="5400000">
                  <a:off x="5716800" y="2219941"/>
                  <a:ext cx="0" cy="144004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04BFA5F-2198-5847-8CCC-1B2C3D560EB0}"/>
                    </a:ext>
                  </a:extLst>
                </p:cNvPr>
                <p:cNvCxnSpPr>
                  <a:cxnSpLocks/>
                </p:cNvCxnSpPr>
                <p:nvPr/>
              </p:nvCxnSpPr>
              <p:spPr>
                <a:xfrm>
                  <a:off x="6418800" y="1533600"/>
                  <a:ext cx="0" cy="63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CF5AAC5-19A1-F648-A283-C57A81BBCC2F}"/>
                    </a:ext>
                  </a:extLst>
                </p:cNvPr>
                <p:cNvCxnSpPr>
                  <a:cxnSpLocks/>
                </p:cNvCxnSpPr>
                <p:nvPr/>
              </p:nvCxnSpPr>
              <p:spPr>
                <a:xfrm>
                  <a:off x="6418800" y="2324345"/>
                  <a:ext cx="0" cy="63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571FA5A-C085-2A4F-A70F-F1F2B5455F96}"/>
                    </a:ext>
                  </a:extLst>
                </p:cNvPr>
                <p:cNvCxnSpPr>
                  <a:cxnSpLocks/>
                </p:cNvCxnSpPr>
                <p:nvPr/>
              </p:nvCxnSpPr>
              <p:spPr>
                <a:xfrm rot="5400000">
                  <a:off x="5717229" y="1533600"/>
                  <a:ext cx="0" cy="72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3090253-7747-2648-9336-CBF6FD8DE9B1}"/>
                    </a:ext>
                  </a:extLst>
                </p:cNvPr>
                <p:cNvCxnSpPr>
                  <a:cxnSpLocks/>
                </p:cNvCxnSpPr>
                <p:nvPr/>
              </p:nvCxnSpPr>
              <p:spPr>
                <a:xfrm rot="5400000">
                  <a:off x="5723981" y="2221852"/>
                  <a:ext cx="0" cy="72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2322D68F-A183-A04E-8362-4DA40E5D467F}"/>
                    </a:ext>
                  </a:extLst>
                </p:cNvPr>
                <p:cNvCxnSpPr>
                  <a:cxnSpLocks/>
                </p:cNvCxnSpPr>
                <p:nvPr/>
              </p:nvCxnSpPr>
              <p:spPr>
                <a:xfrm>
                  <a:off x="5372339" y="1874345"/>
                  <a:ext cx="0" cy="72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17D0CF6-BF74-2A44-AC06-A3357D2D1758}"/>
                    </a:ext>
                  </a:extLst>
                </p:cNvPr>
                <p:cNvCxnSpPr>
                  <a:cxnSpLocks/>
                </p:cNvCxnSpPr>
                <p:nvPr/>
              </p:nvCxnSpPr>
              <p:spPr>
                <a:xfrm rot="5400000">
                  <a:off x="6246000" y="2156400"/>
                  <a:ext cx="0" cy="36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6AFA739-5533-4546-B0FB-ABCE08EB38F5}"/>
                    </a:ext>
                  </a:extLst>
                </p:cNvPr>
                <p:cNvCxnSpPr>
                  <a:cxnSpLocks/>
                </p:cNvCxnSpPr>
                <p:nvPr/>
              </p:nvCxnSpPr>
              <p:spPr>
                <a:xfrm rot="5400000">
                  <a:off x="6240252" y="1967357"/>
                  <a:ext cx="0" cy="36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E14DF6D-32D5-484F-821C-DB0314273BDE}"/>
                    </a:ext>
                  </a:extLst>
                </p:cNvPr>
                <p:cNvCxnSpPr>
                  <a:cxnSpLocks/>
                </p:cNvCxnSpPr>
                <p:nvPr/>
              </p:nvCxnSpPr>
              <p:spPr>
                <a:xfrm>
                  <a:off x="6077229" y="2324345"/>
                  <a:ext cx="0" cy="270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512BB7D-D49A-EC44-9040-86996AA3F31D}"/>
                    </a:ext>
                  </a:extLst>
                </p:cNvPr>
                <p:cNvCxnSpPr>
                  <a:cxnSpLocks/>
                </p:cNvCxnSpPr>
                <p:nvPr/>
              </p:nvCxnSpPr>
              <p:spPr>
                <a:xfrm>
                  <a:off x="6080400" y="1877357"/>
                  <a:ext cx="0" cy="270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685A4C3D-4556-014D-AA67-B9BBD6B1FA76}"/>
                    </a:ext>
                  </a:extLst>
                </p:cNvPr>
                <p:cNvSpPr/>
                <p:nvPr/>
              </p:nvSpPr>
              <p:spPr>
                <a:xfrm>
                  <a:off x="6066000" y="2173252"/>
                  <a:ext cx="365748" cy="138275"/>
                </a:xfrm>
                <a:prstGeom prst="ellipse">
                  <a:avLst/>
                </a:prstGeom>
                <a:noFill/>
                <a:ln w="222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Arc 47">
                  <a:extLst>
                    <a:ext uri="{FF2B5EF4-FFF2-40B4-BE49-F238E27FC236}">
                      <a16:creationId xmlns:a16="http://schemas.microsoft.com/office/drawing/2014/main" id="{40E4C9CB-ECF0-1F4C-A83D-2188329D1C62}"/>
                    </a:ext>
                  </a:extLst>
                </p:cNvPr>
                <p:cNvSpPr/>
                <p:nvPr/>
              </p:nvSpPr>
              <p:spPr>
                <a:xfrm>
                  <a:off x="4520824" y="1884568"/>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 name="Arc 48">
                  <a:extLst>
                    <a:ext uri="{FF2B5EF4-FFF2-40B4-BE49-F238E27FC236}">
                      <a16:creationId xmlns:a16="http://schemas.microsoft.com/office/drawing/2014/main" id="{6550D4C5-63FE-F94E-AD1B-26869F3335E8}"/>
                    </a:ext>
                  </a:extLst>
                </p:cNvPr>
                <p:cNvSpPr/>
                <p:nvPr/>
              </p:nvSpPr>
              <p:spPr>
                <a:xfrm>
                  <a:off x="4520824" y="1939913"/>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b="1" dirty="0"/>
                </a:p>
              </p:txBody>
            </p:sp>
            <p:sp>
              <p:nvSpPr>
                <p:cNvPr id="50" name="Arc 49">
                  <a:extLst>
                    <a:ext uri="{FF2B5EF4-FFF2-40B4-BE49-F238E27FC236}">
                      <a16:creationId xmlns:a16="http://schemas.microsoft.com/office/drawing/2014/main" id="{89F69C2D-7FBF-6348-BB05-A8D95019E533}"/>
                    </a:ext>
                  </a:extLst>
                </p:cNvPr>
                <p:cNvSpPr/>
                <p:nvPr/>
              </p:nvSpPr>
              <p:spPr>
                <a:xfrm>
                  <a:off x="4517847" y="2059886"/>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 name="Arc 50">
                  <a:extLst>
                    <a:ext uri="{FF2B5EF4-FFF2-40B4-BE49-F238E27FC236}">
                      <a16:creationId xmlns:a16="http://schemas.microsoft.com/office/drawing/2014/main" id="{0A0D5313-CA22-1343-89B0-1B862FCBD36B}"/>
                    </a:ext>
                  </a:extLst>
                </p:cNvPr>
                <p:cNvSpPr/>
                <p:nvPr/>
              </p:nvSpPr>
              <p:spPr>
                <a:xfrm>
                  <a:off x="4519446" y="2122902"/>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 name="Arc 51">
                  <a:extLst>
                    <a:ext uri="{FF2B5EF4-FFF2-40B4-BE49-F238E27FC236}">
                      <a16:creationId xmlns:a16="http://schemas.microsoft.com/office/drawing/2014/main" id="{8A561B45-36FE-6F45-B0CC-35C99B65A3D7}"/>
                    </a:ext>
                  </a:extLst>
                </p:cNvPr>
                <p:cNvSpPr/>
                <p:nvPr/>
              </p:nvSpPr>
              <p:spPr>
                <a:xfrm>
                  <a:off x="4516248" y="2235204"/>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Arc 52">
                  <a:extLst>
                    <a:ext uri="{FF2B5EF4-FFF2-40B4-BE49-F238E27FC236}">
                      <a16:creationId xmlns:a16="http://schemas.microsoft.com/office/drawing/2014/main" id="{B308C3FB-CFEE-C44E-9B91-F89E663E41E5}"/>
                    </a:ext>
                  </a:extLst>
                </p:cNvPr>
                <p:cNvSpPr/>
                <p:nvPr/>
              </p:nvSpPr>
              <p:spPr>
                <a:xfrm>
                  <a:off x="4516627" y="2289623"/>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4" name="Arc 53">
                  <a:extLst>
                    <a:ext uri="{FF2B5EF4-FFF2-40B4-BE49-F238E27FC236}">
                      <a16:creationId xmlns:a16="http://schemas.microsoft.com/office/drawing/2014/main" id="{D38BFF08-C86D-DD4A-AD3C-F6484DEA6E36}"/>
                    </a:ext>
                  </a:extLst>
                </p:cNvPr>
                <p:cNvSpPr/>
                <p:nvPr/>
              </p:nvSpPr>
              <p:spPr>
                <a:xfrm>
                  <a:off x="4516248" y="2344142"/>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Arc 54">
                  <a:extLst>
                    <a:ext uri="{FF2B5EF4-FFF2-40B4-BE49-F238E27FC236}">
                      <a16:creationId xmlns:a16="http://schemas.microsoft.com/office/drawing/2014/main" id="{387C0C58-F078-8C41-B436-ECB197A8DA05}"/>
                    </a:ext>
                  </a:extLst>
                </p:cNvPr>
                <p:cNvSpPr/>
                <p:nvPr/>
              </p:nvSpPr>
              <p:spPr>
                <a:xfrm>
                  <a:off x="4520824" y="2001636"/>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6" name="Arc 55">
                  <a:extLst>
                    <a:ext uri="{FF2B5EF4-FFF2-40B4-BE49-F238E27FC236}">
                      <a16:creationId xmlns:a16="http://schemas.microsoft.com/office/drawing/2014/main" id="{4951B857-E326-D241-A859-DE7AFBF0379C}"/>
                    </a:ext>
                  </a:extLst>
                </p:cNvPr>
                <p:cNvSpPr/>
                <p:nvPr/>
              </p:nvSpPr>
              <p:spPr>
                <a:xfrm>
                  <a:off x="4516248" y="2183571"/>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Arc 56">
                  <a:extLst>
                    <a:ext uri="{FF2B5EF4-FFF2-40B4-BE49-F238E27FC236}">
                      <a16:creationId xmlns:a16="http://schemas.microsoft.com/office/drawing/2014/main" id="{5BD6A631-9CA5-004F-9C65-2F18E605A98E}"/>
                    </a:ext>
                  </a:extLst>
                </p:cNvPr>
                <p:cNvSpPr/>
                <p:nvPr/>
              </p:nvSpPr>
              <p:spPr>
                <a:xfrm>
                  <a:off x="4516248" y="2404505"/>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 name="Arc 57">
                  <a:extLst>
                    <a:ext uri="{FF2B5EF4-FFF2-40B4-BE49-F238E27FC236}">
                      <a16:creationId xmlns:a16="http://schemas.microsoft.com/office/drawing/2014/main" id="{BE2285F3-FBE8-6545-815D-767420C1B1A1}"/>
                    </a:ext>
                  </a:extLst>
                </p:cNvPr>
                <p:cNvSpPr/>
                <p:nvPr/>
              </p:nvSpPr>
              <p:spPr>
                <a:xfrm>
                  <a:off x="4516248" y="2463975"/>
                  <a:ext cx="880150" cy="151765"/>
                </a:xfrm>
                <a:prstGeom prst="arc">
                  <a:avLst>
                    <a:gd name="adj1" fmla="val 15414512"/>
                    <a:gd name="adj2" fmla="val 68021"/>
                  </a:avLst>
                </a:prstGeom>
                <a:ln w="317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9" name="Straight Connector 58">
                  <a:extLst>
                    <a:ext uri="{FF2B5EF4-FFF2-40B4-BE49-F238E27FC236}">
                      <a16:creationId xmlns:a16="http://schemas.microsoft.com/office/drawing/2014/main" id="{D3C22B7E-E3AE-EC4F-8AC2-7346922F8029}"/>
                    </a:ext>
                  </a:extLst>
                </p:cNvPr>
                <p:cNvCxnSpPr>
                  <a:cxnSpLocks/>
                </p:cNvCxnSpPr>
                <p:nvPr/>
              </p:nvCxnSpPr>
              <p:spPr>
                <a:xfrm rot="5400000">
                  <a:off x="4951800" y="2512857"/>
                  <a:ext cx="0" cy="5400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AFA4B3F2-BE98-CA4D-B779-517AA519491A}"/>
                  </a:ext>
                </a:extLst>
              </p:cNvPr>
              <p:cNvGrpSpPr/>
              <p:nvPr/>
            </p:nvGrpSpPr>
            <p:grpSpPr>
              <a:xfrm>
                <a:off x="1503947" y="904724"/>
                <a:ext cx="3539605" cy="2773120"/>
                <a:chOff x="1503947" y="904724"/>
                <a:chExt cx="3539605" cy="2773120"/>
              </a:xfrm>
            </p:grpSpPr>
            <p:sp>
              <p:nvSpPr>
                <p:cNvPr id="25" name="Oval 24">
                  <a:extLst>
                    <a:ext uri="{FF2B5EF4-FFF2-40B4-BE49-F238E27FC236}">
                      <a16:creationId xmlns:a16="http://schemas.microsoft.com/office/drawing/2014/main" id="{A3C31E6E-53F2-984E-A318-2F8A2532D8B6}"/>
                    </a:ext>
                  </a:extLst>
                </p:cNvPr>
                <p:cNvSpPr/>
                <p:nvPr/>
              </p:nvSpPr>
              <p:spPr>
                <a:xfrm>
                  <a:off x="1503947" y="1985211"/>
                  <a:ext cx="397042" cy="397042"/>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Oval 25">
                  <a:extLst>
                    <a:ext uri="{FF2B5EF4-FFF2-40B4-BE49-F238E27FC236}">
                      <a16:creationId xmlns:a16="http://schemas.microsoft.com/office/drawing/2014/main" id="{974B275D-4093-5545-9C0E-22203B198296}"/>
                    </a:ext>
                  </a:extLst>
                </p:cNvPr>
                <p:cNvSpPr/>
                <p:nvPr/>
              </p:nvSpPr>
              <p:spPr>
                <a:xfrm>
                  <a:off x="1503947" y="2200315"/>
                  <a:ext cx="397042" cy="397042"/>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7" name="Straight Connector 26">
                  <a:extLst>
                    <a:ext uri="{FF2B5EF4-FFF2-40B4-BE49-F238E27FC236}">
                      <a16:creationId xmlns:a16="http://schemas.microsoft.com/office/drawing/2014/main" id="{19C04E85-B15B-DF49-997C-F0D410CD072A}"/>
                    </a:ext>
                  </a:extLst>
                </p:cNvPr>
                <p:cNvCxnSpPr>
                  <a:cxnSpLocks/>
                  <a:stCxn id="25" idx="0"/>
                </p:cNvCxnSpPr>
                <p:nvPr/>
              </p:nvCxnSpPr>
              <p:spPr>
                <a:xfrm flipV="1">
                  <a:off x="1702468" y="904724"/>
                  <a:ext cx="0" cy="10804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016F51C-CCF7-F745-9DF1-C8919891F08E}"/>
                    </a:ext>
                  </a:extLst>
                </p:cNvPr>
                <p:cNvCxnSpPr/>
                <p:nvPr/>
              </p:nvCxnSpPr>
              <p:spPr>
                <a:xfrm flipV="1">
                  <a:off x="1704346" y="2597357"/>
                  <a:ext cx="0" cy="1080487"/>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71D8319-B2F5-734F-986F-00136833EB62}"/>
                    </a:ext>
                  </a:extLst>
                </p:cNvPr>
                <p:cNvCxnSpPr>
                  <a:cxnSpLocks/>
                </p:cNvCxnSpPr>
                <p:nvPr/>
              </p:nvCxnSpPr>
              <p:spPr>
                <a:xfrm rot="5400000" flipV="1">
                  <a:off x="3322800" y="-698400"/>
                  <a:ext cx="0" cy="324000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7C88085-8D07-FE4B-8358-E54AA9DD1988}"/>
                    </a:ext>
                  </a:extLst>
                </p:cNvPr>
                <p:cNvCxnSpPr>
                  <a:cxnSpLocks/>
                </p:cNvCxnSpPr>
                <p:nvPr/>
              </p:nvCxnSpPr>
              <p:spPr>
                <a:xfrm rot="5400000" flipV="1">
                  <a:off x="3322800" y="2044800"/>
                  <a:ext cx="0" cy="324000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EABE30A-2492-7F46-997D-64B988D4F00B}"/>
                    </a:ext>
                  </a:extLst>
                </p:cNvPr>
                <p:cNvCxnSpPr/>
                <p:nvPr/>
              </p:nvCxnSpPr>
              <p:spPr>
                <a:xfrm flipV="1">
                  <a:off x="4935619" y="921600"/>
                  <a:ext cx="0" cy="105480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D850B854-1055-094B-B738-69E3CCC4A8DC}"/>
                    </a:ext>
                  </a:extLst>
                </p:cNvPr>
                <p:cNvCxnSpPr/>
                <p:nvPr/>
              </p:nvCxnSpPr>
              <p:spPr>
                <a:xfrm flipV="1">
                  <a:off x="4935619" y="2610000"/>
                  <a:ext cx="0" cy="106200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2BCA0F9-FD4D-7646-9819-6DE431BE4236}"/>
                    </a:ext>
                  </a:extLst>
                </p:cNvPr>
                <p:cNvCxnSpPr>
                  <a:cxnSpLocks/>
                </p:cNvCxnSpPr>
                <p:nvPr/>
              </p:nvCxnSpPr>
              <p:spPr>
                <a:xfrm rot="5400000" flipV="1">
                  <a:off x="4989552" y="1900122"/>
                  <a:ext cx="0" cy="10800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3C36202-3A23-3A4C-87E4-2EBD22ED1E14}"/>
                    </a:ext>
                  </a:extLst>
                </p:cNvPr>
                <p:cNvCxnSpPr>
                  <a:cxnSpLocks/>
                </p:cNvCxnSpPr>
                <p:nvPr/>
              </p:nvCxnSpPr>
              <p:spPr>
                <a:xfrm rot="5400000" flipV="1">
                  <a:off x="4989552" y="2565634"/>
                  <a:ext cx="0" cy="10800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 name="TextBox 6">
              <a:extLst>
                <a:ext uri="{FF2B5EF4-FFF2-40B4-BE49-F238E27FC236}">
                  <a16:creationId xmlns:a16="http://schemas.microsoft.com/office/drawing/2014/main" id="{F4E5240D-183C-6B45-80D2-55353BF2C208}"/>
                </a:ext>
              </a:extLst>
            </p:cNvPr>
            <p:cNvSpPr txBox="1"/>
            <p:nvPr/>
          </p:nvSpPr>
          <p:spPr>
            <a:xfrm>
              <a:off x="2152198" y="3129144"/>
              <a:ext cx="1266391" cy="1176980"/>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power </a:t>
              </a:r>
            </a:p>
            <a:p>
              <a:r>
                <a:rPr lang="en-GB" sz="1600" dirty="0">
                  <a:latin typeface="Arial" panose="020B0604020202020204" pitchFamily="34" charset="0"/>
                  <a:cs typeface="Arial" panose="020B0604020202020204" pitchFamily="34" charset="0"/>
                </a:rPr>
                <a:t>Convertor (current source)</a:t>
              </a:r>
            </a:p>
          </p:txBody>
        </p:sp>
        <p:sp>
          <p:nvSpPr>
            <p:cNvPr id="8" name="TextBox 7">
              <a:extLst>
                <a:ext uri="{FF2B5EF4-FFF2-40B4-BE49-F238E27FC236}">
                  <a16:creationId xmlns:a16="http://schemas.microsoft.com/office/drawing/2014/main" id="{791769FF-A969-5A45-A798-0684CB61178E}"/>
                </a:ext>
              </a:extLst>
            </p:cNvPr>
            <p:cNvSpPr txBox="1"/>
            <p:nvPr/>
          </p:nvSpPr>
          <p:spPr>
            <a:xfrm>
              <a:off x="2152198" y="1376486"/>
              <a:ext cx="1417160" cy="907956"/>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Cu (or Al) cables or busbars</a:t>
              </a:r>
            </a:p>
          </p:txBody>
        </p:sp>
        <p:sp>
          <p:nvSpPr>
            <p:cNvPr id="9" name="TextBox 8">
              <a:extLst>
                <a:ext uri="{FF2B5EF4-FFF2-40B4-BE49-F238E27FC236}">
                  <a16:creationId xmlns:a16="http://schemas.microsoft.com/office/drawing/2014/main" id="{5B0F8545-E748-4E44-A164-A75D68A4E968}"/>
                </a:ext>
              </a:extLst>
            </p:cNvPr>
            <p:cNvSpPr txBox="1"/>
            <p:nvPr/>
          </p:nvSpPr>
          <p:spPr>
            <a:xfrm>
              <a:off x="6751413" y="4652917"/>
              <a:ext cx="1691816" cy="369908"/>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Cu or Al coil</a:t>
              </a:r>
            </a:p>
          </p:txBody>
        </p:sp>
        <p:sp>
          <p:nvSpPr>
            <p:cNvPr id="10" name="TextBox 9">
              <a:extLst>
                <a:ext uri="{FF2B5EF4-FFF2-40B4-BE49-F238E27FC236}">
                  <a16:creationId xmlns:a16="http://schemas.microsoft.com/office/drawing/2014/main" id="{8ED54795-446C-EB43-876B-6E643FB95598}"/>
                </a:ext>
              </a:extLst>
            </p:cNvPr>
            <p:cNvSpPr txBox="1"/>
            <p:nvPr/>
          </p:nvSpPr>
          <p:spPr>
            <a:xfrm>
              <a:off x="8209436" y="4635599"/>
              <a:ext cx="1388076"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Steel yoke</a:t>
              </a:r>
            </a:p>
          </p:txBody>
        </p:sp>
        <p:sp>
          <p:nvSpPr>
            <p:cNvPr id="11" name="TextBox 10">
              <a:extLst>
                <a:ext uri="{FF2B5EF4-FFF2-40B4-BE49-F238E27FC236}">
                  <a16:creationId xmlns:a16="http://schemas.microsoft.com/office/drawing/2014/main" id="{2ED8ACFD-E3FE-4C46-83C8-19160A9B2055}"/>
                </a:ext>
              </a:extLst>
            </p:cNvPr>
            <p:cNvSpPr txBox="1"/>
            <p:nvPr/>
          </p:nvSpPr>
          <p:spPr>
            <a:xfrm>
              <a:off x="9417597" y="3808822"/>
              <a:ext cx="1388076"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Vacuum chamber</a:t>
              </a:r>
            </a:p>
          </p:txBody>
        </p:sp>
        <p:sp>
          <p:nvSpPr>
            <p:cNvPr id="12" name="TextBox 11">
              <a:extLst>
                <a:ext uri="{FF2B5EF4-FFF2-40B4-BE49-F238E27FC236}">
                  <a16:creationId xmlns:a16="http://schemas.microsoft.com/office/drawing/2014/main" id="{2D659615-2949-4945-8600-C599F2DA5E19}"/>
                </a:ext>
              </a:extLst>
            </p:cNvPr>
            <p:cNvSpPr txBox="1"/>
            <p:nvPr/>
          </p:nvSpPr>
          <p:spPr>
            <a:xfrm>
              <a:off x="9375606" y="2748077"/>
              <a:ext cx="936528" cy="369908"/>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beam</a:t>
              </a:r>
            </a:p>
          </p:txBody>
        </p:sp>
        <p:sp>
          <p:nvSpPr>
            <p:cNvPr id="13" name="Oval 12">
              <a:extLst>
                <a:ext uri="{FF2B5EF4-FFF2-40B4-BE49-F238E27FC236}">
                  <a16:creationId xmlns:a16="http://schemas.microsoft.com/office/drawing/2014/main" id="{92D063DC-AD33-014F-8554-3C248BA6B173}"/>
                </a:ext>
              </a:extLst>
            </p:cNvPr>
            <p:cNvSpPr/>
            <p:nvPr/>
          </p:nvSpPr>
          <p:spPr>
            <a:xfrm>
              <a:off x="8692666" y="3073496"/>
              <a:ext cx="45719" cy="4571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4" name="Straight Arrow Connector 13">
              <a:extLst>
                <a:ext uri="{FF2B5EF4-FFF2-40B4-BE49-F238E27FC236}">
                  <a16:creationId xmlns:a16="http://schemas.microsoft.com/office/drawing/2014/main" id="{98AA1CB5-95FF-6644-A351-6D8026E20168}"/>
                </a:ext>
              </a:extLst>
            </p:cNvPr>
            <p:cNvCxnSpPr/>
            <p:nvPr/>
          </p:nvCxnSpPr>
          <p:spPr>
            <a:xfrm flipV="1">
              <a:off x="8692666" y="3021465"/>
              <a:ext cx="0" cy="135488"/>
            </a:xfrm>
            <a:prstGeom prst="straightConnector1">
              <a:avLst/>
            </a:prstGeom>
            <a:ln>
              <a:solidFill>
                <a:schemeClr val="tx1"/>
              </a:solidFill>
              <a:tailEnd type="triangle" w="sm" len="sm"/>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4F53585-2629-914B-91AD-233A6B8FA73B}"/>
                </a:ext>
              </a:extLst>
            </p:cNvPr>
            <p:cNvSpPr txBox="1"/>
            <p:nvPr/>
          </p:nvSpPr>
          <p:spPr>
            <a:xfrm>
              <a:off x="7640741" y="1483389"/>
              <a:ext cx="1956770" cy="369908"/>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B (flux density)</a:t>
              </a:r>
            </a:p>
          </p:txBody>
        </p:sp>
        <p:cxnSp>
          <p:nvCxnSpPr>
            <p:cNvPr id="16" name="Straight Arrow Connector 15">
              <a:extLst>
                <a:ext uri="{FF2B5EF4-FFF2-40B4-BE49-F238E27FC236}">
                  <a16:creationId xmlns:a16="http://schemas.microsoft.com/office/drawing/2014/main" id="{F6F497A4-869E-2749-8AF5-CD6A715D00B5}"/>
                </a:ext>
              </a:extLst>
            </p:cNvPr>
            <p:cNvCxnSpPr>
              <a:cxnSpLocks/>
            </p:cNvCxnSpPr>
            <p:nvPr/>
          </p:nvCxnSpPr>
          <p:spPr>
            <a:xfrm flipV="1">
              <a:off x="3216752" y="3127607"/>
              <a:ext cx="632293" cy="168258"/>
            </a:xfrm>
            <a:prstGeom prst="straightConnector1">
              <a:avLst/>
            </a:prstGeom>
            <a:ln w="34925">
              <a:solidFill>
                <a:schemeClr val="accent6"/>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A757AE3-5CB1-1940-9B9D-D6F5425F1D64}"/>
                </a:ext>
              </a:extLst>
            </p:cNvPr>
            <p:cNvCxnSpPr>
              <a:cxnSpLocks/>
            </p:cNvCxnSpPr>
            <p:nvPr/>
          </p:nvCxnSpPr>
          <p:spPr>
            <a:xfrm>
              <a:off x="3283916" y="1885814"/>
              <a:ext cx="759286" cy="178704"/>
            </a:xfrm>
            <a:prstGeom prst="straightConnector1">
              <a:avLst/>
            </a:prstGeom>
            <a:ln w="34925">
              <a:solidFill>
                <a:schemeClr val="accent6"/>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D099843-BD27-934C-BA51-36152F6B32FD}"/>
                </a:ext>
              </a:extLst>
            </p:cNvPr>
            <p:cNvCxnSpPr>
              <a:cxnSpLocks/>
            </p:cNvCxnSpPr>
            <p:nvPr/>
          </p:nvCxnSpPr>
          <p:spPr>
            <a:xfrm flipV="1">
              <a:off x="7640743" y="3428284"/>
              <a:ext cx="18527" cy="1207315"/>
            </a:xfrm>
            <a:prstGeom prst="straightConnector1">
              <a:avLst/>
            </a:prstGeom>
            <a:ln w="34925">
              <a:solidFill>
                <a:schemeClr val="accent6"/>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14A195B-D1C3-0C48-B395-28F7EB122C1E}"/>
                </a:ext>
              </a:extLst>
            </p:cNvPr>
            <p:cNvCxnSpPr>
              <a:cxnSpLocks/>
            </p:cNvCxnSpPr>
            <p:nvPr/>
          </p:nvCxnSpPr>
          <p:spPr>
            <a:xfrm flipH="1" flipV="1">
              <a:off x="8251914" y="3912300"/>
              <a:ext cx="547705" cy="724908"/>
            </a:xfrm>
            <a:prstGeom prst="straightConnector1">
              <a:avLst/>
            </a:prstGeom>
            <a:ln w="34925">
              <a:solidFill>
                <a:schemeClr val="accent6"/>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9C0C436-C0C9-9346-B15C-B0A5E073ECD9}"/>
                </a:ext>
              </a:extLst>
            </p:cNvPr>
            <p:cNvCxnSpPr>
              <a:cxnSpLocks/>
            </p:cNvCxnSpPr>
            <p:nvPr/>
          </p:nvCxnSpPr>
          <p:spPr>
            <a:xfrm flipH="1" flipV="1">
              <a:off x="8896717" y="3113930"/>
              <a:ext cx="547705" cy="724908"/>
            </a:xfrm>
            <a:prstGeom prst="straightConnector1">
              <a:avLst/>
            </a:prstGeom>
            <a:ln w="34925">
              <a:solidFill>
                <a:schemeClr val="accent6"/>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1646BC3-02F2-AF42-9BB5-A3640989AB21}"/>
                </a:ext>
              </a:extLst>
            </p:cNvPr>
            <p:cNvCxnSpPr>
              <a:cxnSpLocks/>
            </p:cNvCxnSpPr>
            <p:nvPr/>
          </p:nvCxnSpPr>
          <p:spPr>
            <a:xfrm flipH="1">
              <a:off x="8799621" y="2916728"/>
              <a:ext cx="644801" cy="171577"/>
            </a:xfrm>
            <a:prstGeom prst="straightConnector1">
              <a:avLst/>
            </a:prstGeom>
            <a:ln w="34925">
              <a:solidFill>
                <a:schemeClr val="accent6"/>
              </a:solidFill>
              <a:tailEnd type="stealth"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536DC5D-7C4D-5B43-AB24-597D3F67745B}"/>
                </a:ext>
              </a:extLst>
            </p:cNvPr>
            <p:cNvCxnSpPr>
              <a:cxnSpLocks/>
            </p:cNvCxnSpPr>
            <p:nvPr/>
          </p:nvCxnSpPr>
          <p:spPr>
            <a:xfrm>
              <a:off x="7784364" y="1821943"/>
              <a:ext cx="846208" cy="1265539"/>
            </a:xfrm>
            <a:prstGeom prst="straightConnector1">
              <a:avLst/>
            </a:prstGeom>
            <a:ln w="34925">
              <a:solidFill>
                <a:schemeClr val="accent6"/>
              </a:solidFill>
              <a:tailEnd type="stealth" w="lg" len="med"/>
            </a:ln>
          </p:spPr>
          <p:style>
            <a:lnRef idx="1">
              <a:schemeClr val="accent1"/>
            </a:lnRef>
            <a:fillRef idx="0">
              <a:schemeClr val="accent1"/>
            </a:fillRef>
            <a:effectRef idx="0">
              <a:schemeClr val="accent1"/>
            </a:effectRef>
            <a:fontRef idx="minor">
              <a:schemeClr val="tx1"/>
            </a:fontRef>
          </p:style>
        </p:cxnSp>
      </p:grpSp>
      <p:sp>
        <p:nvSpPr>
          <p:cNvPr id="62" name="Content Placeholder 2">
            <a:extLst>
              <a:ext uri="{FF2B5EF4-FFF2-40B4-BE49-F238E27FC236}">
                <a16:creationId xmlns:a16="http://schemas.microsoft.com/office/drawing/2014/main" id="{3378CBFE-E6BF-EF43-A18F-3F1E43E09985}"/>
              </a:ext>
            </a:extLst>
          </p:cNvPr>
          <p:cNvSpPr txBox="1">
            <a:spLocks/>
          </p:cNvSpPr>
          <p:nvPr/>
        </p:nvSpPr>
        <p:spPr bwMode="auto">
          <a:xfrm>
            <a:off x="5335435" y="4915051"/>
            <a:ext cx="3745758" cy="1875076"/>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GB" b="0" kern="0" dirty="0"/>
              <a:t>Then the Power Convertor has to Supply :  0-500 A with a stability of a few ppm.</a:t>
            </a:r>
          </a:p>
          <a:p>
            <a:pPr marL="0" indent="0">
              <a:buNone/>
            </a:pPr>
            <a:r>
              <a:rPr lang="en-GB" b="0" kern="0" dirty="0"/>
              <a:t>Voltage up to   40 V (</a:t>
            </a:r>
            <a:r>
              <a:rPr lang="en-GB" b="0" kern="0" dirty="0" err="1"/>
              <a:t>resitive</a:t>
            </a:r>
            <a:r>
              <a:rPr lang="en-GB" b="0" kern="0" dirty="0"/>
              <a:t>)</a:t>
            </a:r>
          </a:p>
          <a:p>
            <a:pPr marL="0" indent="0">
              <a:buNone/>
            </a:pPr>
            <a:r>
              <a:rPr lang="en-GB" b="0" kern="0" dirty="0"/>
              <a:t>And                100 V </a:t>
            </a:r>
            <a:r>
              <a:rPr lang="en-GB" b="0" kern="0"/>
              <a:t>(inductive)</a:t>
            </a:r>
            <a:endParaRPr lang="en-GB" b="0" kern="0" dirty="0"/>
          </a:p>
        </p:txBody>
      </p:sp>
      <p:pic>
        <p:nvPicPr>
          <p:cNvPr id="63" name="Content Placeholder 5">
            <a:extLst>
              <a:ext uri="{FF2B5EF4-FFF2-40B4-BE49-F238E27FC236}">
                <a16:creationId xmlns:a16="http://schemas.microsoft.com/office/drawing/2014/main" id="{8FA976E3-7459-ED44-AC0E-4F5A1FC5E0F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bwMode="auto">
          <a:xfrm>
            <a:off x="8053667" y="1175281"/>
            <a:ext cx="1060477" cy="1503235"/>
          </a:xfrm>
          <a:prstGeom prst="rect">
            <a:avLst/>
          </a:prstGeom>
          <a:noFill/>
          <a:ln>
            <a:solidFill>
              <a:schemeClr val="tx1"/>
            </a:solid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8166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39552" y="1256719"/>
            <a:ext cx="8474071" cy="5589586"/>
          </a:xfrm>
          <a:prstGeom prst="rect">
            <a:avLst/>
          </a:prstGeom>
        </p:spPr>
      </p:pic>
      <p:sp>
        <p:nvSpPr>
          <p:cNvPr id="2" name="Title 1"/>
          <p:cNvSpPr>
            <a:spLocks noGrp="1"/>
          </p:cNvSpPr>
          <p:nvPr>
            <p:ph type="title"/>
          </p:nvPr>
        </p:nvSpPr>
        <p:spPr/>
        <p:txBody>
          <a:bodyPr/>
          <a:lstStyle/>
          <a:p>
            <a:r>
              <a:rPr lang="en-US" dirty="0"/>
              <a:t>Types of magnetic fields for accelerators</a:t>
            </a:r>
          </a:p>
        </p:txBody>
      </p:sp>
      <p:sp>
        <p:nvSpPr>
          <p:cNvPr id="4" name="Slide Number Placeholder 3"/>
          <p:cNvSpPr>
            <a:spLocks noGrp="1"/>
          </p:cNvSpPr>
          <p:nvPr>
            <p:ph type="sldNum" sz="quarter" idx="10"/>
          </p:nvPr>
        </p:nvSpPr>
        <p:spPr/>
        <p:txBody>
          <a:bodyPr/>
          <a:lstStyle/>
          <a:p>
            <a:fld id="{28C57388-5BA1-214C-B04D-06BAAA3280B9}" type="slidenum">
              <a:rPr lang="en-US" smtClean="0"/>
              <a:pPr/>
              <a:t>14</a:t>
            </a:fld>
            <a:endParaRPr lang="en-US"/>
          </a:p>
        </p:txBody>
      </p:sp>
      <p:sp>
        <p:nvSpPr>
          <p:cNvPr id="3" name="TextBox 2"/>
          <p:cNvSpPr txBox="1"/>
          <p:nvPr/>
        </p:nvSpPr>
        <p:spPr>
          <a:xfrm>
            <a:off x="409175" y="6468169"/>
            <a:ext cx="2290563" cy="276999"/>
          </a:xfrm>
          <a:prstGeom prst="rect">
            <a:avLst/>
          </a:prstGeom>
          <a:noFill/>
        </p:spPr>
        <p:txBody>
          <a:bodyPr wrap="none" rtlCol="0">
            <a:spAutoFit/>
          </a:bodyPr>
          <a:lstStyle/>
          <a:p>
            <a:r>
              <a:rPr lang="en-US" sz="1200" b="0" dirty="0">
                <a:latin typeface="Arial" charset="0"/>
                <a:ea typeface="Arial" charset="0"/>
                <a:cs typeface="Arial" charset="0"/>
              </a:rPr>
              <a:t>Courtesy D. </a:t>
            </a:r>
            <a:r>
              <a:rPr lang="en-US" sz="1200" b="0" dirty="0" err="1">
                <a:latin typeface="Arial" charset="0"/>
                <a:ea typeface="Arial" charset="0"/>
                <a:cs typeface="Arial" charset="0"/>
              </a:rPr>
              <a:t>Tommasini</a:t>
            </a:r>
            <a:r>
              <a:rPr lang="en-US" sz="1200" b="0" dirty="0">
                <a:latin typeface="Arial" charset="0"/>
                <a:ea typeface="Arial" charset="0"/>
                <a:cs typeface="Arial" charset="0"/>
              </a:rPr>
              <a:t>, CERN</a:t>
            </a:r>
          </a:p>
        </p:txBody>
      </p:sp>
      <p:cxnSp>
        <p:nvCxnSpPr>
          <p:cNvPr id="7" name="Straight Connector 6">
            <a:extLst>
              <a:ext uri="{FF2B5EF4-FFF2-40B4-BE49-F238E27FC236}">
                <a16:creationId xmlns:a16="http://schemas.microsoft.com/office/drawing/2014/main" id="{5A465AEC-3E41-D446-8D4E-DE9BF8A5BB1A}"/>
              </a:ext>
            </a:extLst>
          </p:cNvPr>
          <p:cNvCxnSpPr>
            <a:cxnSpLocks/>
          </p:cNvCxnSpPr>
          <p:nvPr/>
        </p:nvCxnSpPr>
        <p:spPr bwMode="auto">
          <a:xfrm>
            <a:off x="755576" y="2636912"/>
            <a:ext cx="1656184" cy="0"/>
          </a:xfrm>
          <a:prstGeom prst="line">
            <a:avLst/>
          </a:prstGeom>
          <a:noFill/>
          <a:ln w="9525" cap="flat" cmpd="sng" algn="ctr">
            <a:solidFill>
              <a:srgbClr val="0000FF"/>
            </a:solidFill>
            <a:prstDash val="solid"/>
            <a:round/>
            <a:headEnd type="none" w="med" len="med"/>
            <a:tailEnd type="none" w="med" len="med"/>
          </a:ln>
          <a:effectLst/>
        </p:spPr>
      </p:cxnSp>
      <p:cxnSp>
        <p:nvCxnSpPr>
          <p:cNvPr id="10" name="Straight Connector 9">
            <a:extLst>
              <a:ext uri="{FF2B5EF4-FFF2-40B4-BE49-F238E27FC236}">
                <a16:creationId xmlns:a16="http://schemas.microsoft.com/office/drawing/2014/main" id="{1D2EF390-F790-F14B-91DA-00A43537D11A}"/>
              </a:ext>
            </a:extLst>
          </p:cNvPr>
          <p:cNvCxnSpPr>
            <a:cxnSpLocks/>
          </p:cNvCxnSpPr>
          <p:nvPr/>
        </p:nvCxnSpPr>
        <p:spPr bwMode="auto">
          <a:xfrm>
            <a:off x="7512891" y="1484784"/>
            <a:ext cx="886969" cy="0"/>
          </a:xfrm>
          <a:prstGeom prst="line">
            <a:avLst/>
          </a:prstGeom>
          <a:noFill/>
          <a:ln w="9525" cap="flat" cmpd="sng" algn="ctr">
            <a:solidFill>
              <a:srgbClr val="0000FF"/>
            </a:solidFill>
            <a:prstDash val="solid"/>
            <a:round/>
            <a:headEnd type="none" w="med" len="med"/>
            <a:tailEnd type="none" w="med" len="med"/>
          </a:ln>
          <a:effectLst/>
        </p:spPr>
      </p:cxnSp>
    </p:spTree>
    <p:extLst>
      <p:ext uri="{BB962C8B-B14F-4D97-AF65-F5344CB8AC3E}">
        <p14:creationId xmlns:p14="http://schemas.microsoft.com/office/powerpoint/2010/main" val="19507568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96874-6F6F-1843-9498-48285714D20F}"/>
              </a:ext>
            </a:extLst>
          </p:cNvPr>
          <p:cNvSpPr>
            <a:spLocks noGrp="1"/>
          </p:cNvSpPr>
          <p:nvPr>
            <p:ph type="title"/>
          </p:nvPr>
        </p:nvSpPr>
        <p:spPr/>
        <p:txBody>
          <a:bodyPr/>
          <a:lstStyle/>
          <a:p>
            <a:r>
              <a:rPr lang="en-US" dirty="0" err="1"/>
              <a:t>fluxlines</a:t>
            </a:r>
            <a:r>
              <a:rPr lang="en-US" dirty="0"/>
              <a:t> in magnets</a:t>
            </a:r>
          </a:p>
        </p:txBody>
      </p:sp>
      <p:sp>
        <p:nvSpPr>
          <p:cNvPr id="3" name="Content Placeholder 2">
            <a:extLst>
              <a:ext uri="{FF2B5EF4-FFF2-40B4-BE49-F238E27FC236}">
                <a16:creationId xmlns:a16="http://schemas.microsoft.com/office/drawing/2014/main" id="{C6A5BC90-4C95-F348-886D-FADDD6AE5B28}"/>
              </a:ext>
            </a:extLst>
          </p:cNvPr>
          <p:cNvSpPr>
            <a:spLocks noGrp="1"/>
          </p:cNvSpPr>
          <p:nvPr>
            <p:ph idx="1"/>
          </p:nvPr>
        </p:nvSpPr>
        <p:spPr>
          <a:xfrm>
            <a:off x="319711" y="1272216"/>
            <a:ext cx="8610600" cy="386686"/>
          </a:xfrm>
        </p:spPr>
        <p:txBody>
          <a:bodyPr/>
          <a:lstStyle/>
          <a:p>
            <a:pPr marL="0" indent="0">
              <a:buNone/>
            </a:pPr>
            <a:r>
              <a:rPr lang="en-US" dirty="0"/>
              <a:t>	Dipole			Quadrupole		      </a:t>
            </a:r>
            <a:r>
              <a:rPr lang="en-US" dirty="0" err="1"/>
              <a:t>sextupole</a:t>
            </a:r>
            <a:endParaRPr lang="en-US" dirty="0"/>
          </a:p>
        </p:txBody>
      </p:sp>
      <p:sp>
        <p:nvSpPr>
          <p:cNvPr id="4" name="Slide Number Placeholder 3">
            <a:extLst>
              <a:ext uri="{FF2B5EF4-FFF2-40B4-BE49-F238E27FC236}">
                <a16:creationId xmlns:a16="http://schemas.microsoft.com/office/drawing/2014/main" id="{88E3CA5B-4BD0-1B42-9CBE-798BE1166B2D}"/>
              </a:ext>
            </a:extLst>
          </p:cNvPr>
          <p:cNvSpPr>
            <a:spLocks noGrp="1"/>
          </p:cNvSpPr>
          <p:nvPr>
            <p:ph type="sldNum" sz="quarter" idx="10"/>
          </p:nvPr>
        </p:nvSpPr>
        <p:spPr/>
        <p:txBody>
          <a:bodyPr/>
          <a:lstStyle/>
          <a:p>
            <a:fld id="{28C57388-5BA1-214C-B04D-06BAAA3280B9}" type="slidenum">
              <a:rPr lang="en-US" smtClean="0"/>
              <a:pPr/>
              <a:t>15</a:t>
            </a:fld>
            <a:endParaRPr lang="en-US"/>
          </a:p>
        </p:txBody>
      </p:sp>
      <p:grpSp>
        <p:nvGrpSpPr>
          <p:cNvPr id="7" name="Group 6">
            <a:extLst>
              <a:ext uri="{FF2B5EF4-FFF2-40B4-BE49-F238E27FC236}">
                <a16:creationId xmlns:a16="http://schemas.microsoft.com/office/drawing/2014/main" id="{1D1ADD8F-C0ED-B64E-8D64-C283755D85B1}"/>
              </a:ext>
            </a:extLst>
          </p:cNvPr>
          <p:cNvGrpSpPr>
            <a:grpSpLocks noChangeAspect="1"/>
          </p:cNvGrpSpPr>
          <p:nvPr/>
        </p:nvGrpSpPr>
        <p:grpSpPr>
          <a:xfrm>
            <a:off x="405334" y="4557263"/>
            <a:ext cx="2664296" cy="196070"/>
            <a:chOff x="1374035" y="4970589"/>
            <a:chExt cx="6327066" cy="465631"/>
          </a:xfrm>
        </p:grpSpPr>
        <p:pic>
          <p:nvPicPr>
            <p:cNvPr id="8" name="Picture 7">
              <a:extLst>
                <a:ext uri="{FF2B5EF4-FFF2-40B4-BE49-F238E27FC236}">
                  <a16:creationId xmlns:a16="http://schemas.microsoft.com/office/drawing/2014/main" id="{6FB3B290-35A0-504D-B862-1069523E3F3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859461" y="5207000"/>
              <a:ext cx="5425079" cy="229220"/>
            </a:xfrm>
            <a:prstGeom prst="rect">
              <a:avLst/>
            </a:prstGeom>
          </p:spPr>
        </p:pic>
        <p:sp>
          <p:nvSpPr>
            <p:cNvPr id="9" name="TextBox 8">
              <a:extLst>
                <a:ext uri="{FF2B5EF4-FFF2-40B4-BE49-F238E27FC236}">
                  <a16:creationId xmlns:a16="http://schemas.microsoft.com/office/drawing/2014/main" id="{D36EA9DF-D8D2-C64B-9F6E-7288147D191D}"/>
                </a:ext>
              </a:extLst>
            </p:cNvPr>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a:latin typeface="Calibri" panose="020F0502020204030204" pitchFamily="34" charset="0"/>
                  <a:cs typeface="Courier New" panose="02070309020205020404" pitchFamily="49" charset="0"/>
                </a:rPr>
                <a:t>0</a:t>
              </a:r>
            </a:p>
          </p:txBody>
        </p:sp>
        <p:sp>
          <p:nvSpPr>
            <p:cNvPr id="10" name="TextBox 9">
              <a:extLst>
                <a:ext uri="{FF2B5EF4-FFF2-40B4-BE49-F238E27FC236}">
                  <a16:creationId xmlns:a16="http://schemas.microsoft.com/office/drawing/2014/main" id="{F081A459-7B38-744F-BCD5-BC57B1B10695}"/>
                </a:ext>
              </a:extLst>
            </p:cNvPr>
            <p:cNvSpPr txBox="1"/>
            <p:nvPr/>
          </p:nvSpPr>
          <p:spPr>
            <a:xfrm>
              <a:off x="4029218"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a:latin typeface="Calibri" panose="020F0502020204030204" pitchFamily="34" charset="0"/>
                  <a:cs typeface="Courier New" panose="02070309020205020404" pitchFamily="49" charset="0"/>
                </a:rPr>
                <a:t>0.8 T</a:t>
              </a:r>
            </a:p>
          </p:txBody>
        </p:sp>
        <p:sp>
          <p:nvSpPr>
            <p:cNvPr id="11" name="TextBox 10">
              <a:extLst>
                <a:ext uri="{FF2B5EF4-FFF2-40B4-BE49-F238E27FC236}">
                  <a16:creationId xmlns:a16="http://schemas.microsoft.com/office/drawing/2014/main" id="{92C5DE01-4A7D-074A-9659-3ACEDE5AAD27}"/>
                </a:ext>
              </a:extLst>
            </p:cNvPr>
            <p:cNvSpPr txBox="1"/>
            <p:nvPr/>
          </p:nvSpPr>
          <p:spPr>
            <a:xfrm>
              <a:off x="6693101"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a:latin typeface="Calibri" panose="020F0502020204030204" pitchFamily="34" charset="0"/>
                  <a:cs typeface="Courier New" panose="02070309020205020404" pitchFamily="49" charset="0"/>
                </a:rPr>
                <a:t>1.6 T</a:t>
              </a:r>
            </a:p>
          </p:txBody>
        </p:sp>
      </p:grpSp>
      <p:pic>
        <p:nvPicPr>
          <p:cNvPr id="32" name="Picture 31">
            <a:extLst>
              <a:ext uri="{FF2B5EF4-FFF2-40B4-BE49-F238E27FC236}">
                <a16:creationId xmlns:a16="http://schemas.microsoft.com/office/drawing/2014/main" id="{9FC601FA-9E8B-654A-AA6A-A535538C424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441009" y="1707449"/>
            <a:ext cx="2717163" cy="2764014"/>
          </a:xfrm>
          <a:prstGeom prst="rect">
            <a:avLst/>
          </a:prstGeom>
        </p:spPr>
      </p:pic>
      <p:grpSp>
        <p:nvGrpSpPr>
          <p:cNvPr id="33" name="Group 32">
            <a:extLst>
              <a:ext uri="{FF2B5EF4-FFF2-40B4-BE49-F238E27FC236}">
                <a16:creationId xmlns:a16="http://schemas.microsoft.com/office/drawing/2014/main" id="{DDCFB596-6C79-BF49-A7BD-3B23D0C42CD2}"/>
              </a:ext>
            </a:extLst>
          </p:cNvPr>
          <p:cNvGrpSpPr>
            <a:grpSpLocks noChangeAspect="1"/>
          </p:cNvGrpSpPr>
          <p:nvPr/>
        </p:nvGrpSpPr>
        <p:grpSpPr>
          <a:xfrm>
            <a:off x="3503590" y="4520010"/>
            <a:ext cx="2592000" cy="255558"/>
            <a:chOff x="1374035" y="4970589"/>
            <a:chExt cx="6327066" cy="465631"/>
          </a:xfrm>
        </p:grpSpPr>
        <p:pic>
          <p:nvPicPr>
            <p:cNvPr id="34" name="Picture 33">
              <a:extLst>
                <a:ext uri="{FF2B5EF4-FFF2-40B4-BE49-F238E27FC236}">
                  <a16:creationId xmlns:a16="http://schemas.microsoft.com/office/drawing/2014/main" id="{55A2BA07-D806-264E-A91E-5540BE190D1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859461" y="5207000"/>
              <a:ext cx="5425079" cy="229220"/>
            </a:xfrm>
            <a:prstGeom prst="rect">
              <a:avLst/>
            </a:prstGeom>
          </p:spPr>
        </p:pic>
        <p:sp>
          <p:nvSpPr>
            <p:cNvPr id="35" name="TextBox 34">
              <a:extLst>
                <a:ext uri="{FF2B5EF4-FFF2-40B4-BE49-F238E27FC236}">
                  <a16:creationId xmlns:a16="http://schemas.microsoft.com/office/drawing/2014/main" id="{E670CEFC-9935-E940-9F5B-6BB053189A26}"/>
                </a:ext>
              </a:extLst>
            </p:cNvPr>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a:latin typeface="Calibri" panose="020F0502020204030204" pitchFamily="34" charset="0"/>
                  <a:cs typeface="Courier New" panose="02070309020205020404" pitchFamily="49" charset="0"/>
                </a:rPr>
                <a:t>0</a:t>
              </a:r>
            </a:p>
          </p:txBody>
        </p:sp>
        <p:sp>
          <p:nvSpPr>
            <p:cNvPr id="36" name="TextBox 35">
              <a:extLst>
                <a:ext uri="{FF2B5EF4-FFF2-40B4-BE49-F238E27FC236}">
                  <a16:creationId xmlns:a16="http://schemas.microsoft.com/office/drawing/2014/main" id="{935964B2-D5ED-AF4E-9240-08A99C5FC2A2}"/>
                </a:ext>
              </a:extLst>
            </p:cNvPr>
            <p:cNvSpPr txBox="1"/>
            <p:nvPr/>
          </p:nvSpPr>
          <p:spPr>
            <a:xfrm>
              <a:off x="4029218" y="4970589"/>
              <a:ext cx="1008001" cy="255883"/>
            </a:xfrm>
            <a:prstGeom prst="rect">
              <a:avLst/>
            </a:prstGeom>
            <a:noFill/>
            <a:ln w="12700">
              <a:noFill/>
            </a:ln>
          </p:spPr>
          <p:txBody>
            <a:bodyPr wrap="square" rtlCol="0">
              <a:spAutoFit/>
            </a:bodyPr>
            <a:lstStyle/>
            <a:p>
              <a:pPr algn="ctr" defTabSz="216000">
                <a:spcBef>
                  <a:spcPts val="600"/>
                </a:spcBef>
              </a:pPr>
              <a:r>
                <a:rPr lang="en-GB" sz="1200" b="0" i="0" dirty="0">
                  <a:latin typeface="Calibri" panose="020F0502020204030204" pitchFamily="34" charset="0"/>
                  <a:cs typeface="Courier New" panose="02070309020205020404" pitchFamily="49" charset="0"/>
                </a:rPr>
                <a:t>0.8 T</a:t>
              </a:r>
            </a:p>
          </p:txBody>
        </p:sp>
        <p:sp>
          <p:nvSpPr>
            <p:cNvPr id="37" name="TextBox 36">
              <a:extLst>
                <a:ext uri="{FF2B5EF4-FFF2-40B4-BE49-F238E27FC236}">
                  <a16:creationId xmlns:a16="http://schemas.microsoft.com/office/drawing/2014/main" id="{8D9D5F0C-48A6-544D-8856-65D51EEFC67D}"/>
                </a:ext>
              </a:extLst>
            </p:cNvPr>
            <p:cNvSpPr txBox="1"/>
            <p:nvPr/>
          </p:nvSpPr>
          <p:spPr>
            <a:xfrm>
              <a:off x="6693100" y="4970589"/>
              <a:ext cx="1008001" cy="255883"/>
            </a:xfrm>
            <a:prstGeom prst="rect">
              <a:avLst/>
            </a:prstGeom>
            <a:noFill/>
            <a:ln w="12700">
              <a:noFill/>
            </a:ln>
          </p:spPr>
          <p:txBody>
            <a:bodyPr wrap="square" rtlCol="0">
              <a:spAutoFit/>
            </a:bodyPr>
            <a:lstStyle/>
            <a:p>
              <a:pPr algn="ctr" defTabSz="216000">
                <a:spcBef>
                  <a:spcPts val="600"/>
                </a:spcBef>
              </a:pPr>
              <a:r>
                <a:rPr lang="en-GB" sz="1200" b="0" i="0" dirty="0">
                  <a:latin typeface="Calibri" panose="020F0502020204030204" pitchFamily="34" charset="0"/>
                  <a:cs typeface="Courier New" panose="02070309020205020404" pitchFamily="49" charset="0"/>
                </a:rPr>
                <a:t>1.6 T</a:t>
              </a:r>
            </a:p>
          </p:txBody>
        </p:sp>
      </p:grpSp>
      <p:pic>
        <p:nvPicPr>
          <p:cNvPr id="38" name="Picture 37">
            <a:extLst>
              <a:ext uri="{FF2B5EF4-FFF2-40B4-BE49-F238E27FC236}">
                <a16:creationId xmlns:a16="http://schemas.microsoft.com/office/drawing/2014/main" id="{0FBC557B-D6DA-4845-A1BD-A76D94792EA7}"/>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199531" y="1740683"/>
            <a:ext cx="2730780" cy="2730780"/>
          </a:xfrm>
          <a:prstGeom prst="rect">
            <a:avLst/>
          </a:prstGeom>
        </p:spPr>
      </p:pic>
      <p:grpSp>
        <p:nvGrpSpPr>
          <p:cNvPr id="39" name="Group 38">
            <a:extLst>
              <a:ext uri="{FF2B5EF4-FFF2-40B4-BE49-F238E27FC236}">
                <a16:creationId xmlns:a16="http://schemas.microsoft.com/office/drawing/2014/main" id="{D0CCF441-5891-1345-BC16-F6F497EF08C2}"/>
              </a:ext>
            </a:extLst>
          </p:cNvPr>
          <p:cNvGrpSpPr>
            <a:grpSpLocks noChangeAspect="1"/>
          </p:cNvGrpSpPr>
          <p:nvPr/>
        </p:nvGrpSpPr>
        <p:grpSpPr>
          <a:xfrm>
            <a:off x="6302311" y="4512913"/>
            <a:ext cx="2628000" cy="259099"/>
            <a:chOff x="1374035" y="4970589"/>
            <a:chExt cx="6327066" cy="465631"/>
          </a:xfrm>
        </p:grpSpPr>
        <p:pic>
          <p:nvPicPr>
            <p:cNvPr id="40" name="Picture 39">
              <a:extLst>
                <a:ext uri="{FF2B5EF4-FFF2-40B4-BE49-F238E27FC236}">
                  <a16:creationId xmlns:a16="http://schemas.microsoft.com/office/drawing/2014/main" id="{70AF78C9-BEB2-FB44-B8EA-F99D43545C05}"/>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859461" y="5207000"/>
              <a:ext cx="5425079" cy="229220"/>
            </a:xfrm>
            <a:prstGeom prst="rect">
              <a:avLst/>
            </a:prstGeom>
          </p:spPr>
        </p:pic>
        <p:sp>
          <p:nvSpPr>
            <p:cNvPr id="41" name="TextBox 40">
              <a:extLst>
                <a:ext uri="{FF2B5EF4-FFF2-40B4-BE49-F238E27FC236}">
                  <a16:creationId xmlns:a16="http://schemas.microsoft.com/office/drawing/2014/main" id="{B787C03F-002E-FF43-B289-55F4A974A86C}"/>
                </a:ext>
              </a:extLst>
            </p:cNvPr>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a:latin typeface="Calibri" panose="020F0502020204030204" pitchFamily="34" charset="0"/>
                  <a:cs typeface="Courier New" panose="02070309020205020404" pitchFamily="49" charset="0"/>
                </a:rPr>
                <a:t>0</a:t>
              </a:r>
            </a:p>
          </p:txBody>
        </p:sp>
        <p:sp>
          <p:nvSpPr>
            <p:cNvPr id="42" name="TextBox 41">
              <a:extLst>
                <a:ext uri="{FF2B5EF4-FFF2-40B4-BE49-F238E27FC236}">
                  <a16:creationId xmlns:a16="http://schemas.microsoft.com/office/drawing/2014/main" id="{9D77FB6B-ACA4-A042-8760-83CE82F0838A}"/>
                </a:ext>
              </a:extLst>
            </p:cNvPr>
            <p:cNvSpPr txBox="1"/>
            <p:nvPr/>
          </p:nvSpPr>
          <p:spPr>
            <a:xfrm>
              <a:off x="4029218" y="4970589"/>
              <a:ext cx="1008001" cy="255883"/>
            </a:xfrm>
            <a:prstGeom prst="rect">
              <a:avLst/>
            </a:prstGeom>
            <a:noFill/>
            <a:ln w="12700">
              <a:noFill/>
            </a:ln>
          </p:spPr>
          <p:txBody>
            <a:bodyPr wrap="square" rtlCol="0">
              <a:spAutoFit/>
            </a:bodyPr>
            <a:lstStyle/>
            <a:p>
              <a:pPr algn="ctr" defTabSz="216000">
                <a:spcBef>
                  <a:spcPts val="600"/>
                </a:spcBef>
              </a:pPr>
              <a:r>
                <a:rPr lang="en-GB" sz="1200" b="0" i="0" dirty="0">
                  <a:latin typeface="Calibri" panose="020F0502020204030204" pitchFamily="34" charset="0"/>
                  <a:cs typeface="Courier New" panose="02070309020205020404" pitchFamily="49" charset="0"/>
                </a:rPr>
                <a:t>0.5 T</a:t>
              </a:r>
            </a:p>
          </p:txBody>
        </p:sp>
        <p:sp>
          <p:nvSpPr>
            <p:cNvPr id="43" name="TextBox 42">
              <a:extLst>
                <a:ext uri="{FF2B5EF4-FFF2-40B4-BE49-F238E27FC236}">
                  <a16:creationId xmlns:a16="http://schemas.microsoft.com/office/drawing/2014/main" id="{5D59A328-E3A4-0F40-8DCA-0EDDF6CB6425}"/>
                </a:ext>
              </a:extLst>
            </p:cNvPr>
            <p:cNvSpPr txBox="1"/>
            <p:nvPr/>
          </p:nvSpPr>
          <p:spPr>
            <a:xfrm>
              <a:off x="6693100" y="4970589"/>
              <a:ext cx="1008001" cy="255883"/>
            </a:xfrm>
            <a:prstGeom prst="rect">
              <a:avLst/>
            </a:prstGeom>
            <a:noFill/>
            <a:ln w="12700">
              <a:noFill/>
            </a:ln>
          </p:spPr>
          <p:txBody>
            <a:bodyPr wrap="square" rtlCol="0">
              <a:spAutoFit/>
            </a:bodyPr>
            <a:lstStyle/>
            <a:p>
              <a:pPr algn="ctr" defTabSz="216000">
                <a:spcBef>
                  <a:spcPts val="600"/>
                </a:spcBef>
              </a:pPr>
              <a:r>
                <a:rPr lang="en-GB" sz="1200" b="0" i="0" dirty="0">
                  <a:latin typeface="Calibri" panose="020F0502020204030204" pitchFamily="34" charset="0"/>
                  <a:cs typeface="Courier New" panose="02070309020205020404" pitchFamily="49" charset="0"/>
                </a:rPr>
                <a:t>1.0 T</a:t>
              </a:r>
            </a:p>
          </p:txBody>
        </p:sp>
      </p:grpSp>
      <p:pic>
        <p:nvPicPr>
          <p:cNvPr id="45" name="Picture 44">
            <a:extLst>
              <a:ext uri="{FF2B5EF4-FFF2-40B4-BE49-F238E27FC236}">
                <a16:creationId xmlns:a16="http://schemas.microsoft.com/office/drawing/2014/main" id="{5F2DECBA-3F22-C848-9BC9-C5A2E659361F}"/>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01465" y="1768850"/>
            <a:ext cx="2558367" cy="2609463"/>
          </a:xfrm>
          <a:prstGeom prst="rect">
            <a:avLst/>
          </a:prstGeom>
        </p:spPr>
      </p:pic>
    </p:spTree>
    <p:extLst>
      <p:ext uri="{BB962C8B-B14F-4D97-AF65-F5344CB8AC3E}">
        <p14:creationId xmlns:p14="http://schemas.microsoft.com/office/powerpoint/2010/main" val="18522205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Symmetry and allowed harmonics</a:t>
            </a:r>
          </a:p>
        </p:txBody>
      </p:sp>
      <p:sp>
        <p:nvSpPr>
          <p:cNvPr id="3" name="Content Placeholder 2"/>
          <p:cNvSpPr>
            <a:spLocks noGrp="1"/>
          </p:cNvSpPr>
          <p:nvPr>
            <p:ph idx="1"/>
          </p:nvPr>
        </p:nvSpPr>
        <p:spPr>
          <a:xfrm>
            <a:off x="611560" y="1340768"/>
            <a:ext cx="8380040" cy="648072"/>
          </a:xfrm>
        </p:spPr>
        <p:txBody>
          <a:bodyPr/>
          <a:lstStyle/>
          <a:p>
            <a:pPr marL="0" indent="0">
              <a:buNone/>
            </a:pPr>
            <a:r>
              <a:rPr lang="en-US" dirty="0"/>
              <a:t>In a fully symmetric magnet certain field harmonics </a:t>
            </a:r>
            <a:r>
              <a:rPr lang="en-US"/>
              <a:t>are natural.</a:t>
            </a:r>
          </a:p>
        </p:txBody>
      </p:sp>
      <p:sp>
        <p:nvSpPr>
          <p:cNvPr id="4" name="Slide Number Placeholder 3"/>
          <p:cNvSpPr>
            <a:spLocks noGrp="1"/>
          </p:cNvSpPr>
          <p:nvPr>
            <p:ph type="sldNum" sz="quarter" idx="10"/>
          </p:nvPr>
        </p:nvSpPr>
        <p:spPr/>
        <p:txBody>
          <a:bodyPr/>
          <a:lstStyle/>
          <a:p>
            <a:fld id="{28C57388-5BA1-214C-B04D-06BAAA3280B9}" type="slidenum">
              <a:rPr lang="en-US" smtClean="0"/>
              <a:pPr/>
              <a:t>16</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631714194"/>
              </p:ext>
            </p:extLst>
          </p:nvPr>
        </p:nvGraphicFramePr>
        <p:xfrm>
          <a:off x="2339752" y="2348880"/>
          <a:ext cx="4272136" cy="1849120"/>
        </p:xfrm>
        <a:graphic>
          <a:graphicData uri="http://schemas.openxmlformats.org/drawingml/2006/table">
            <a:tbl>
              <a:tblPr firstRow="1" bandRow="1">
                <a:tableStyleId>{5940675A-B579-460E-94D1-54222C63F5DA}</a:tableStyleId>
              </a:tblPr>
              <a:tblGrid>
                <a:gridCol w="1895872">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tblGrid>
              <a:tr h="355064">
                <a:tc>
                  <a:txBody>
                    <a:bodyPr/>
                    <a:lstStyle/>
                    <a:p>
                      <a:r>
                        <a:rPr lang="en-US" b="1" dirty="0"/>
                        <a:t>Magnet type</a:t>
                      </a:r>
                    </a:p>
                  </a:txBody>
                  <a:tcPr/>
                </a:tc>
                <a:tc>
                  <a:txBody>
                    <a:bodyPr/>
                    <a:lstStyle/>
                    <a:p>
                      <a:r>
                        <a:rPr lang="en-US" b="1" dirty="0"/>
                        <a:t>Allowed harmonics </a:t>
                      </a:r>
                      <a:r>
                        <a:rPr lang="en-US" b="1" i="1" dirty="0" err="1"/>
                        <a:t>b</a:t>
                      </a:r>
                      <a:r>
                        <a:rPr lang="en-US" b="1" i="1" baseline="-25000" dirty="0" err="1"/>
                        <a:t>n</a:t>
                      </a:r>
                      <a:endParaRPr lang="en-US" b="1" i="1" baseline="-25000" dirty="0"/>
                    </a:p>
                  </a:txBody>
                  <a:tcPr/>
                </a:tc>
                <a:extLst>
                  <a:ext uri="{0D108BD9-81ED-4DB2-BD59-A6C34878D82A}">
                    <a16:rowId xmlns:a16="http://schemas.microsoft.com/office/drawing/2014/main" val="10000"/>
                  </a:ext>
                </a:extLst>
              </a:tr>
              <a:tr h="370840">
                <a:tc>
                  <a:txBody>
                    <a:bodyPr/>
                    <a:lstStyle/>
                    <a:p>
                      <a:r>
                        <a:rPr lang="en-US" dirty="0"/>
                        <a:t>n=1 Dipole</a:t>
                      </a:r>
                    </a:p>
                  </a:txBody>
                  <a:tcPr/>
                </a:tc>
                <a:tc>
                  <a:txBody>
                    <a:bodyPr/>
                    <a:lstStyle/>
                    <a:p>
                      <a:r>
                        <a:rPr lang="en-US" dirty="0"/>
                        <a:t>n=3,5,7,...</a:t>
                      </a:r>
                    </a:p>
                  </a:txBody>
                  <a:tcPr/>
                </a:tc>
                <a:extLst>
                  <a:ext uri="{0D108BD9-81ED-4DB2-BD59-A6C34878D82A}">
                    <a16:rowId xmlns:a16="http://schemas.microsoft.com/office/drawing/2014/main" val="10001"/>
                  </a:ext>
                </a:extLst>
              </a:tr>
              <a:tr h="370840">
                <a:tc>
                  <a:txBody>
                    <a:bodyPr/>
                    <a:lstStyle/>
                    <a:p>
                      <a:r>
                        <a:rPr lang="en-US" dirty="0"/>
                        <a:t>n=2 Quadrupole</a:t>
                      </a:r>
                    </a:p>
                  </a:txBody>
                  <a:tcPr/>
                </a:tc>
                <a:tc>
                  <a:txBody>
                    <a:bodyPr/>
                    <a:lstStyle/>
                    <a:p>
                      <a:r>
                        <a:rPr lang="en-US" dirty="0"/>
                        <a:t>n=6,10,14</a:t>
                      </a:r>
                    </a:p>
                  </a:txBody>
                  <a:tcPr/>
                </a:tc>
                <a:extLst>
                  <a:ext uri="{0D108BD9-81ED-4DB2-BD59-A6C34878D82A}">
                    <a16:rowId xmlns:a16="http://schemas.microsoft.com/office/drawing/2014/main" val="10002"/>
                  </a:ext>
                </a:extLst>
              </a:tr>
              <a:tr h="370840">
                <a:tc>
                  <a:txBody>
                    <a:bodyPr/>
                    <a:lstStyle/>
                    <a:p>
                      <a:r>
                        <a:rPr lang="en-US" dirty="0"/>
                        <a:t>n=3 </a:t>
                      </a:r>
                      <a:r>
                        <a:rPr lang="en-US" dirty="0" err="1"/>
                        <a:t>Sextupole</a:t>
                      </a:r>
                      <a:endParaRPr lang="en-US" dirty="0"/>
                    </a:p>
                  </a:txBody>
                  <a:tcPr/>
                </a:tc>
                <a:tc>
                  <a:txBody>
                    <a:bodyPr/>
                    <a:lstStyle/>
                    <a:p>
                      <a:r>
                        <a:rPr lang="en-US" dirty="0"/>
                        <a:t>n=9,15,21</a:t>
                      </a:r>
                    </a:p>
                  </a:txBody>
                  <a:tcPr/>
                </a:tc>
                <a:extLst>
                  <a:ext uri="{0D108BD9-81ED-4DB2-BD59-A6C34878D82A}">
                    <a16:rowId xmlns:a16="http://schemas.microsoft.com/office/drawing/2014/main" val="10003"/>
                  </a:ext>
                </a:extLst>
              </a:tr>
              <a:tr h="370840">
                <a:tc>
                  <a:txBody>
                    <a:bodyPr/>
                    <a:lstStyle/>
                    <a:p>
                      <a:r>
                        <a:rPr lang="en-US" dirty="0"/>
                        <a:t>n=4 </a:t>
                      </a:r>
                      <a:r>
                        <a:rPr lang="en-US" dirty="0" err="1"/>
                        <a:t>Octupole</a:t>
                      </a:r>
                      <a:endParaRPr lang="en-US" dirty="0"/>
                    </a:p>
                  </a:txBody>
                  <a:tcPr/>
                </a:tc>
                <a:tc>
                  <a:txBody>
                    <a:bodyPr/>
                    <a:lstStyle/>
                    <a:p>
                      <a:r>
                        <a:rPr lang="en-US" dirty="0"/>
                        <a:t>n=12,20,28</a:t>
                      </a:r>
                    </a:p>
                  </a:txBody>
                  <a:tcPr/>
                </a:tc>
                <a:extLst>
                  <a:ext uri="{0D108BD9-81ED-4DB2-BD59-A6C34878D82A}">
                    <a16:rowId xmlns:a16="http://schemas.microsoft.com/office/drawing/2014/main" val="10004"/>
                  </a:ext>
                </a:extLst>
              </a:tr>
            </a:tbl>
          </a:graphicData>
        </a:graphic>
      </p:graphicFrame>
      <p:sp>
        <p:nvSpPr>
          <p:cNvPr id="6" name="Content Placeholder 2"/>
          <p:cNvSpPr txBox="1">
            <a:spLocks/>
          </p:cNvSpPr>
          <p:nvPr/>
        </p:nvSpPr>
        <p:spPr bwMode="auto">
          <a:xfrm>
            <a:off x="589789" y="4725144"/>
            <a:ext cx="8380040" cy="1584176"/>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dirty="0"/>
              <a:t>Non-symmetric designs and fabrication errors give rise to non allowed harmonics: </a:t>
            </a:r>
            <a:r>
              <a:rPr lang="en-US" b="0" i="1" kern="0" dirty="0" err="1"/>
              <a:t>b</a:t>
            </a:r>
            <a:r>
              <a:rPr lang="en-US" b="0" i="1" kern="0" baseline="-25000" dirty="0" err="1"/>
              <a:t>n</a:t>
            </a:r>
            <a:r>
              <a:rPr lang="en-US" b="0" kern="0" dirty="0"/>
              <a:t> with n other than listed above and </a:t>
            </a:r>
            <a:r>
              <a:rPr lang="en-US" b="0" i="1" kern="0" dirty="0"/>
              <a:t>a</a:t>
            </a:r>
            <a:r>
              <a:rPr lang="en-US" b="0" i="1" kern="0" baseline="-25000" dirty="0"/>
              <a:t>n</a:t>
            </a:r>
            <a:r>
              <a:rPr lang="en-US" b="0" kern="0" dirty="0"/>
              <a:t> with any n</a:t>
            </a:r>
          </a:p>
          <a:p>
            <a:pPr marL="0" indent="0">
              <a:buFontTx/>
              <a:buNone/>
            </a:pPr>
            <a:endParaRPr lang="en-US" b="0" i="1" kern="0" dirty="0"/>
          </a:p>
          <a:p>
            <a:pPr marL="0" indent="0">
              <a:buFontTx/>
              <a:buNone/>
            </a:pPr>
            <a:r>
              <a:rPr lang="en-US" b="0" kern="0" dirty="0"/>
              <a:t>NB: For “skew” magnets this logic is inverted !</a:t>
            </a:r>
          </a:p>
          <a:p>
            <a:pPr marL="0" indent="0">
              <a:buFontTx/>
              <a:buNone/>
            </a:pPr>
            <a:endParaRPr lang="en-US" b="0" i="1" kern="0" dirty="0"/>
          </a:p>
        </p:txBody>
      </p:sp>
    </p:spTree>
    <p:extLst>
      <p:ext uri="{BB962C8B-B14F-4D97-AF65-F5344CB8AC3E}">
        <p14:creationId xmlns:p14="http://schemas.microsoft.com/office/powerpoint/2010/main" val="1987713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60625" y="1233600"/>
            <a:ext cx="8851349" cy="5472000"/>
          </a:xfrm>
          <a:prstGeom prst="rect">
            <a:avLst/>
          </a:prstGeom>
        </p:spPr>
      </p:pic>
      <p:sp>
        <p:nvSpPr>
          <p:cNvPr id="2" name="Title 1"/>
          <p:cNvSpPr>
            <a:spLocks noGrp="1"/>
          </p:cNvSpPr>
          <p:nvPr>
            <p:ph type="title"/>
          </p:nvPr>
        </p:nvSpPr>
        <p:spPr/>
        <p:txBody>
          <a:bodyPr/>
          <a:lstStyle/>
          <a:p>
            <a:r>
              <a:rPr lang="en-US" dirty="0"/>
              <a:t>Basic magnet types </a:t>
            </a:r>
          </a:p>
        </p:txBody>
      </p:sp>
      <p:sp>
        <p:nvSpPr>
          <p:cNvPr id="4" name="Slide Number Placeholder 3"/>
          <p:cNvSpPr>
            <a:spLocks noGrp="1"/>
          </p:cNvSpPr>
          <p:nvPr>
            <p:ph type="sldNum" sz="quarter" idx="10"/>
          </p:nvPr>
        </p:nvSpPr>
        <p:spPr/>
        <p:txBody>
          <a:bodyPr/>
          <a:lstStyle/>
          <a:p>
            <a:fld id="{28C57388-5BA1-214C-B04D-06BAAA3280B9}" type="slidenum">
              <a:rPr lang="en-US" smtClean="0"/>
              <a:pPr/>
              <a:t>17</a:t>
            </a:fld>
            <a:endParaRPr lang="en-US"/>
          </a:p>
        </p:txBody>
      </p:sp>
      <p:sp>
        <p:nvSpPr>
          <p:cNvPr id="6" name="TextBox 5"/>
          <p:cNvSpPr txBox="1"/>
          <p:nvPr/>
        </p:nvSpPr>
        <p:spPr>
          <a:xfrm>
            <a:off x="1475656" y="6612516"/>
            <a:ext cx="2290563" cy="276999"/>
          </a:xfrm>
          <a:prstGeom prst="rect">
            <a:avLst/>
          </a:prstGeom>
          <a:noFill/>
        </p:spPr>
        <p:txBody>
          <a:bodyPr wrap="none" rtlCol="0">
            <a:spAutoFit/>
          </a:bodyPr>
          <a:lstStyle/>
          <a:p>
            <a:r>
              <a:rPr lang="en-US" sz="1200" b="0" dirty="0">
                <a:latin typeface="Arial" charset="0"/>
                <a:ea typeface="Arial" charset="0"/>
                <a:cs typeface="Arial" charset="0"/>
              </a:rPr>
              <a:t>Courtesy D. </a:t>
            </a:r>
            <a:r>
              <a:rPr lang="en-US" sz="1200" b="0" dirty="0" err="1">
                <a:latin typeface="Arial" charset="0"/>
                <a:ea typeface="Arial" charset="0"/>
                <a:cs typeface="Arial" charset="0"/>
              </a:rPr>
              <a:t>Tommasini</a:t>
            </a:r>
            <a:r>
              <a:rPr lang="en-US" sz="1200" b="0" dirty="0">
                <a:latin typeface="Arial" charset="0"/>
                <a:ea typeface="Arial" charset="0"/>
                <a:cs typeface="Arial" charset="0"/>
              </a:rPr>
              <a:t>, CERN</a:t>
            </a:r>
          </a:p>
        </p:txBody>
      </p:sp>
    </p:spTree>
    <p:extLst>
      <p:ext uri="{BB962C8B-B14F-4D97-AF65-F5344CB8AC3E}">
        <p14:creationId xmlns:p14="http://schemas.microsoft.com/office/powerpoint/2010/main" val="1699344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Arial" charset="0"/>
                <a:ea typeface="ＭＳ Ｐゴシック" charset="0"/>
              </a:rPr>
              <a:t>Practical magnet design &amp; manufacturing</a:t>
            </a:r>
            <a:endParaRPr lang="en-US"/>
          </a:p>
        </p:txBody>
      </p:sp>
      <p:sp>
        <p:nvSpPr>
          <p:cNvPr id="5" name="Content Placeholder 4"/>
          <p:cNvSpPr>
            <a:spLocks noGrp="1"/>
          </p:cNvSpPr>
          <p:nvPr>
            <p:ph idx="1"/>
          </p:nvPr>
        </p:nvSpPr>
        <p:spPr/>
        <p:txBody>
          <a:bodyPr/>
          <a:lstStyle/>
          <a:p>
            <a:pPr marL="0" indent="0">
              <a:buNone/>
            </a:pPr>
            <a:r>
              <a:rPr lang="en-US" sz="2000" dirty="0"/>
              <a:t>Steps in the process:</a:t>
            </a:r>
          </a:p>
          <a:p>
            <a:pPr marL="0" indent="0">
              <a:buNone/>
            </a:pPr>
            <a:endParaRPr lang="en-US" sz="2000" dirty="0"/>
          </a:p>
          <a:p>
            <a:pPr marL="457200" indent="-457200">
              <a:buFont typeface="+mj-lt"/>
              <a:buAutoNum type="arabicPeriod"/>
            </a:pPr>
            <a:r>
              <a:rPr lang="en-US" sz="2000" dirty="0"/>
              <a:t>Specification</a:t>
            </a:r>
          </a:p>
          <a:p>
            <a:pPr marL="457200" indent="-457200">
              <a:buFont typeface="+mj-lt"/>
              <a:buAutoNum type="arabicPeriod"/>
            </a:pPr>
            <a:r>
              <a:rPr lang="en-US" sz="2000" dirty="0"/>
              <a:t>Conceptual design</a:t>
            </a:r>
          </a:p>
          <a:p>
            <a:pPr marL="457200" indent="-457200">
              <a:buFont typeface="+mj-lt"/>
              <a:buAutoNum type="arabicPeriod"/>
            </a:pPr>
            <a:r>
              <a:rPr lang="en-US" sz="2000" dirty="0"/>
              <a:t>Detailed design</a:t>
            </a:r>
          </a:p>
          <a:p>
            <a:pPr marL="857250" lvl="1" indent="-457200">
              <a:buFont typeface="+mj-lt"/>
              <a:buAutoNum type="arabicPeriod"/>
            </a:pPr>
            <a:r>
              <a:rPr lang="en-US" sz="2000" dirty="0"/>
              <a:t>Yoke: yoke size, pole shape, FE model optimization</a:t>
            </a:r>
          </a:p>
          <a:p>
            <a:pPr marL="857250" lvl="1" indent="-457200">
              <a:buFont typeface="+mj-lt"/>
              <a:buAutoNum type="arabicPeriod"/>
            </a:pPr>
            <a:r>
              <a:rPr lang="en-US" sz="2000" dirty="0"/>
              <a:t>Coils: cross-section, geometry, cooling</a:t>
            </a:r>
          </a:p>
          <a:p>
            <a:pPr marL="857250" lvl="1" indent="-457200">
              <a:buFont typeface="+mj-lt"/>
              <a:buAutoNum type="arabicPeriod"/>
            </a:pPr>
            <a:r>
              <a:rPr lang="en-US" sz="2000" dirty="0"/>
              <a:t>Raw material choice</a:t>
            </a:r>
          </a:p>
          <a:p>
            <a:pPr marL="857250" lvl="1" indent="-457200">
              <a:buFont typeface="+mj-lt"/>
              <a:buAutoNum type="arabicPeriod"/>
            </a:pPr>
            <a:r>
              <a:rPr lang="en-US" sz="2000" dirty="0"/>
              <a:t>Yoke ends, coil ends design</a:t>
            </a:r>
          </a:p>
          <a:p>
            <a:pPr marL="457200" indent="-457200">
              <a:buFont typeface="+mj-lt"/>
              <a:buAutoNum type="arabicPeriod"/>
            </a:pPr>
            <a:r>
              <a:rPr lang="en-US" sz="2000" dirty="0"/>
              <a:t>Yoke manufacturing,  tolerances, alignment, structure</a:t>
            </a:r>
          </a:p>
          <a:p>
            <a:pPr marL="457200" indent="-457200">
              <a:buFont typeface="+mj-lt"/>
              <a:buAutoNum type="arabicPeriod"/>
            </a:pPr>
            <a:r>
              <a:rPr lang="en-US" sz="2000" dirty="0"/>
              <a:t>Coil manufacturing, insulation, impregnation type</a:t>
            </a:r>
          </a:p>
          <a:p>
            <a:pPr marL="457200" indent="-457200">
              <a:buFont typeface="+mj-lt"/>
              <a:buAutoNum type="arabicPeriod"/>
            </a:pPr>
            <a:r>
              <a:rPr lang="en-US" sz="2000" dirty="0"/>
              <a:t>Magnetic field measurements</a:t>
            </a:r>
          </a:p>
          <a:p>
            <a:pPr marL="457200" indent="-457200">
              <a:buFont typeface="+mj-lt"/>
              <a:buAutoNum type="arabicPeriod"/>
            </a:pPr>
            <a:endParaRPr lang="en-US" sz="2000"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18</a:t>
            </a:fld>
            <a:endParaRPr lang="en-US"/>
          </a:p>
        </p:txBody>
      </p:sp>
    </p:spTree>
    <p:extLst>
      <p:ext uri="{BB962C8B-B14F-4D97-AF65-F5344CB8AC3E}">
        <p14:creationId xmlns:p14="http://schemas.microsoft.com/office/powerpoint/2010/main" val="17715557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Specification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95536" y="1143000"/>
                <a:ext cx="8610600" cy="5715000"/>
              </a:xfrm>
            </p:spPr>
            <p:txBody>
              <a:bodyPr/>
              <a:lstStyle/>
              <a:p>
                <a:pPr marL="0" indent="0">
                  <a:buNone/>
                </a:pPr>
                <a:r>
                  <a:rPr lang="en-US" dirty="0">
                    <a:solidFill>
                      <a:schemeClr val="accent2"/>
                    </a:solidFill>
                  </a:rPr>
                  <a:t>Before you start designing you need to get from the accelerator designers:</a:t>
                </a:r>
              </a:p>
              <a:p>
                <a:r>
                  <a:rPr lang="en-US" dirty="0"/>
                  <a:t>B(T) or G (T/m)       (higher orders:  G</a:t>
                </a:r>
                <a:r>
                  <a:rPr lang="en-US" baseline="-25000" dirty="0"/>
                  <a:t>3</a:t>
                </a:r>
                <a:r>
                  <a:rPr lang="en-US" dirty="0"/>
                  <a:t>(T/m</a:t>
                </a:r>
                <a:r>
                  <a:rPr lang="en-US" baseline="30000" dirty="0"/>
                  <a:t>2</a:t>
                </a:r>
                <a:r>
                  <a:rPr lang="en-US" dirty="0"/>
                  <a:t>), </a:t>
                </a:r>
                <a:r>
                  <a:rPr lang="en-US" dirty="0" err="1"/>
                  <a:t>etc</a:t>
                </a:r>
                <a:r>
                  <a:rPr lang="en-US" dirty="0"/>
                  <a:t>)</a:t>
                </a:r>
              </a:p>
              <a:p>
                <a:r>
                  <a:rPr lang="en-US" dirty="0"/>
                  <a:t>Magnet type: C-type, H-type, DC (slow ramp) or AC (fast ramp)</a:t>
                </a:r>
              </a:p>
              <a:p>
                <a:r>
                  <a:rPr lang="en-US" dirty="0"/>
                  <a:t>Aperture:</a:t>
                </a:r>
              </a:p>
              <a:p>
                <a:pPr lvl="1"/>
                <a:r>
                  <a:rPr lang="en-US" dirty="0"/>
                  <a:t>Dipole :  “good field region“ </a:t>
                </a:r>
                <a:r>
                  <a:rPr lang="en-US" dirty="0">
                    <a:sym typeface="Wingdings"/>
                  </a:rPr>
                  <a:t> </a:t>
                </a:r>
                <a:r>
                  <a:rPr lang="en-US" dirty="0"/>
                  <a:t>airgap height and width  </a:t>
                </a:r>
              </a:p>
              <a:p>
                <a:pPr lvl="1"/>
                <a:r>
                  <a:rPr lang="en-US" dirty="0"/>
                  <a:t>Quads and higher order: “good field region“ </a:t>
                </a:r>
                <a:r>
                  <a:rPr lang="en-US" dirty="0">
                    <a:sym typeface="Wingdings"/>
                  </a:rPr>
                  <a:t> </a:t>
                </a:r>
                <a:r>
                  <a:rPr lang="en-US" dirty="0"/>
                  <a:t>aperture inscribed circle</a:t>
                </a:r>
              </a:p>
              <a:p>
                <a:r>
                  <a:rPr lang="en-US" dirty="0"/>
                  <a:t>Magnetic length and estimated real length</a:t>
                </a:r>
              </a:p>
              <a:p>
                <a:r>
                  <a:rPr lang="en-US" dirty="0"/>
                  <a:t>Current range of the power convertor (and the voltage range: watch out for the cables )</a:t>
                </a:r>
              </a:p>
              <a:p>
                <a:r>
                  <a:rPr lang="en-US" dirty="0"/>
                  <a:t>Field quality:</a:t>
                </a:r>
                <a:endParaRPr lang="en-US" i="1" dirty="0">
                  <a:latin typeface="Cambria Math" charset="0"/>
                  <a:ea typeface="ＭＳ 明朝" charset="-128"/>
                  <a:cs typeface="Times New Roman" charset="0"/>
                </a:endParaRPr>
              </a:p>
              <a:p>
                <a:pPr marL="457200" lvl="1" indent="0">
                  <a:buNone/>
                </a:pPr>
                <a14:m>
                  <m:oMathPara xmlns:m="http://schemas.openxmlformats.org/officeDocument/2006/math">
                    <m:oMathParaPr>
                      <m:jc m:val="centerGroup"/>
                    </m:oMathParaPr>
                    <m:oMath xmlns:m="http://schemas.openxmlformats.org/officeDocument/2006/math">
                      <m:r>
                        <a:rPr lang="en-US" i="1">
                          <a:latin typeface="Cambria Math" charset="0"/>
                          <a:ea typeface="ＭＳ 明朝" charset="-128"/>
                          <a:cs typeface="Times New Roman" charset="0"/>
                        </a:rPr>
                        <m:t>𝑑𝑖𝑝𝑜𝑙𝑒</m:t>
                      </m:r>
                      <m:r>
                        <a:rPr lang="en-US" i="1">
                          <a:latin typeface="Cambria Math" charset="0"/>
                          <a:ea typeface="ＭＳ 明朝" charset="-128"/>
                          <a:cs typeface="Times New Roman" charset="0"/>
                        </a:rPr>
                        <m:t>: </m:t>
                      </m:r>
                      <m:f>
                        <m:fPr>
                          <m:ctrlPr>
                            <a:rPr lang="en-US" i="1">
                              <a:effectLst/>
                              <a:latin typeface="Cambria Math" panose="02040503050406030204" pitchFamily="18" charset="0"/>
                              <a:ea typeface="ＭＳ 明朝" charset="-128"/>
                            </a:rPr>
                          </m:ctrlPr>
                        </m:fPr>
                        <m:num>
                          <m:r>
                            <a:rPr lang="en-US" i="1">
                              <a:effectLst/>
                              <a:latin typeface="Cambria Math" charset="0"/>
                              <a:ea typeface="ＭＳ 明朝" charset="-128"/>
                              <a:cs typeface="Times New Roman" charset="0"/>
                            </a:rPr>
                            <m:t>∆</m:t>
                          </m:r>
                          <m:r>
                            <a:rPr lang="en-US" i="1">
                              <a:effectLst/>
                              <a:latin typeface="Cambria Math" charset="0"/>
                              <a:ea typeface="ＭＳ 明朝" charset="-128"/>
                              <a:cs typeface="Times New Roman" charset="0"/>
                            </a:rPr>
                            <m:t>𝐵</m:t>
                          </m:r>
                        </m:num>
                        <m:den>
                          <m:r>
                            <a:rPr lang="en-US" i="1">
                              <a:effectLst/>
                              <a:latin typeface="Cambria Math" charset="0"/>
                              <a:ea typeface="ＭＳ 明朝" charset="-128"/>
                              <a:cs typeface="Times New Roman" charset="0"/>
                            </a:rPr>
                            <m:t>𝐵</m:t>
                          </m:r>
                        </m:den>
                      </m:f>
                      <m:d>
                        <m:dPr>
                          <m:ctrlPr>
                            <a:rPr lang="en-US" i="1">
                              <a:effectLst/>
                              <a:latin typeface="Cambria Math" panose="02040503050406030204" pitchFamily="18" charset="0"/>
                              <a:ea typeface="ＭＳ 明朝" charset="-128"/>
                            </a:rPr>
                          </m:ctrlPr>
                        </m:dPr>
                        <m:e>
                          <m:r>
                            <a:rPr lang="en-US" i="1">
                              <a:effectLst/>
                              <a:latin typeface="Cambria Math" charset="0"/>
                              <a:ea typeface="ＭＳ 明朝" charset="-128"/>
                              <a:cs typeface="Times New Roman" charset="0"/>
                            </a:rPr>
                            <m:t>𝑟𝑒𝑓</m:t>
                          </m:r>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𝑣𝑜𝑙𝑢𝑚𝑒</m:t>
                          </m:r>
                        </m:e>
                      </m:d>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𝑞𝑢𝑎𝑑𝑟𝑢𝑝𝑜𝑙𝑒</m:t>
                      </m:r>
                      <m:r>
                        <a:rPr lang="en-US" i="1">
                          <a:effectLst/>
                          <a:latin typeface="Cambria Math" charset="0"/>
                          <a:ea typeface="ＭＳ 明朝" charset="-128"/>
                          <a:cs typeface="Times New Roman" charset="0"/>
                        </a:rPr>
                        <m:t>: </m:t>
                      </m:r>
                      <m:f>
                        <m:fPr>
                          <m:ctrlPr>
                            <a:rPr lang="en-US" i="1">
                              <a:effectLst/>
                              <a:latin typeface="Cambria Math" panose="02040503050406030204" pitchFamily="18" charset="0"/>
                              <a:ea typeface="ＭＳ 明朝" charset="-128"/>
                            </a:rPr>
                          </m:ctrlPr>
                        </m:fPr>
                        <m:num>
                          <m:r>
                            <a:rPr lang="en-US" i="1">
                              <a:effectLst/>
                              <a:latin typeface="Cambria Math" charset="0"/>
                              <a:ea typeface="ＭＳ 明朝" charset="-128"/>
                              <a:cs typeface="Times New Roman" charset="0"/>
                            </a:rPr>
                            <m:t>∆</m:t>
                          </m:r>
                          <m:r>
                            <a:rPr lang="en-US" i="1">
                              <a:effectLst/>
                              <a:latin typeface="Cambria Math" charset="0"/>
                              <a:ea typeface="ＭＳ 明朝" charset="-128"/>
                              <a:cs typeface="Times New Roman" charset="0"/>
                            </a:rPr>
                            <m:t>𝐺</m:t>
                          </m:r>
                        </m:num>
                        <m:den>
                          <m:r>
                            <a:rPr lang="en-US" i="1">
                              <a:effectLst/>
                              <a:latin typeface="Cambria Math" charset="0"/>
                              <a:ea typeface="ＭＳ 明朝" charset="-128"/>
                              <a:cs typeface="Times New Roman" charset="0"/>
                            </a:rPr>
                            <m:t>𝐺</m:t>
                          </m:r>
                        </m:den>
                      </m:f>
                      <m:d>
                        <m:dPr>
                          <m:ctrlPr>
                            <a:rPr lang="en-US" i="1">
                              <a:effectLst/>
                              <a:latin typeface="Cambria Math" panose="02040503050406030204" pitchFamily="18" charset="0"/>
                              <a:ea typeface="ＭＳ 明朝" charset="-128"/>
                            </a:rPr>
                          </m:ctrlPr>
                        </m:dPr>
                        <m:e>
                          <m:r>
                            <a:rPr lang="en-US" i="1">
                              <a:effectLst/>
                              <a:latin typeface="Cambria Math" charset="0"/>
                              <a:ea typeface="ＭＳ 明朝" charset="-128"/>
                              <a:cs typeface="Times New Roman" charset="0"/>
                            </a:rPr>
                            <m:t>𝑟𝑒𝑓𝑒𝑟𝑒𝑛𝑐𝑒</m:t>
                          </m:r>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𝑐𝑖𝑟𝑐𝑙𝑒</m:t>
                          </m:r>
                        </m:e>
                      </m:d>
                      <m:r>
                        <a:rPr lang="en-US" i="1">
                          <a:effectLst/>
                          <a:latin typeface="Cambria Math" charset="0"/>
                          <a:ea typeface="ＭＳ 明朝" charset="-128"/>
                          <a:cs typeface="Times New Roman" charset="0"/>
                        </a:rPr>
                        <m:t> </m:t>
                      </m:r>
                    </m:oMath>
                  </m:oMathPara>
                </a14:m>
                <a:endParaRPr lang="en-US" dirty="0"/>
              </a:p>
              <a:p>
                <a:pPr marL="457200" lvl="1" indent="0">
                  <a:buNone/>
                </a:pPr>
                <a14:m>
                  <m:oMath xmlns:m="http://schemas.openxmlformats.org/officeDocument/2006/math">
                    <m:r>
                      <a:rPr lang="en-US" i="1">
                        <a:latin typeface="Cambria Math" charset="0"/>
                        <a:ea typeface="ＭＳ 明朝" charset="-128"/>
                        <a:cs typeface="Times New Roman" charset="0"/>
                      </a:rPr>
                      <m:t>𝑜𝑟</m:t>
                    </m:r>
                    <m:r>
                      <a:rPr lang="en-US" i="1">
                        <a:latin typeface="Cambria Math" charset="0"/>
                        <a:ea typeface="ＭＳ 明朝" charset="-128"/>
                        <a:cs typeface="Times New Roman" charset="0"/>
                      </a:rPr>
                      <m:t>         </m:t>
                    </m:r>
                    <m:sSub>
                      <m:sSubPr>
                        <m:ctrlPr>
                          <a:rPr lang="en-US" i="1">
                            <a:effectLst/>
                            <a:latin typeface="Cambria Math" panose="02040503050406030204" pitchFamily="18" charset="0"/>
                            <a:ea typeface="ＭＳ 明朝" charset="-128"/>
                          </a:rPr>
                        </m:ctrlPr>
                      </m:sSubPr>
                      <m:e>
                        <m:r>
                          <a:rPr lang="en-US" i="1">
                            <a:effectLst/>
                            <a:latin typeface="Cambria Math" charset="0"/>
                            <a:ea typeface="ＭＳ 明朝" charset="-128"/>
                            <a:cs typeface="Times New Roman" charset="0"/>
                          </a:rPr>
                          <m:t>𝑏</m:t>
                        </m:r>
                      </m:e>
                      <m:sub>
                        <m:r>
                          <a:rPr lang="en-US" i="1">
                            <a:effectLst/>
                            <a:latin typeface="Cambria Math" charset="0"/>
                            <a:ea typeface="ＭＳ 明朝" charset="-128"/>
                            <a:cs typeface="Times New Roman" charset="0"/>
                          </a:rPr>
                          <m:t>𝑛</m:t>
                        </m:r>
                      </m:sub>
                    </m:sSub>
                    <m:r>
                      <a:rPr lang="en-US" i="1">
                        <a:effectLst/>
                        <a:latin typeface="Cambria Math" charset="0"/>
                        <a:ea typeface="ＭＳ 明朝" charset="-128"/>
                        <a:cs typeface="Times New Roman" charset="0"/>
                      </a:rPr>
                      <m:t>, </m:t>
                    </m:r>
                    <m:sSub>
                      <m:sSubPr>
                        <m:ctrlPr>
                          <a:rPr lang="en-US" i="1">
                            <a:effectLst/>
                            <a:latin typeface="Cambria Math" panose="02040503050406030204" pitchFamily="18" charset="0"/>
                            <a:ea typeface="ＭＳ 明朝" charset="-128"/>
                          </a:rPr>
                        </m:ctrlPr>
                      </m:sSubPr>
                      <m:e>
                        <m:r>
                          <a:rPr lang="en-US" i="1">
                            <a:effectLst/>
                            <a:latin typeface="Cambria Math" charset="0"/>
                            <a:ea typeface="ＭＳ 明朝" charset="-128"/>
                            <a:cs typeface="Times New Roman" charset="0"/>
                          </a:rPr>
                          <m:t>𝑎</m:t>
                        </m:r>
                      </m:e>
                      <m:sub>
                        <m:r>
                          <a:rPr lang="en-US" i="1">
                            <a:effectLst/>
                            <a:latin typeface="Cambria Math" charset="0"/>
                            <a:ea typeface="ＭＳ 明朝" charset="-128"/>
                            <a:cs typeface="Times New Roman" charset="0"/>
                          </a:rPr>
                          <m:t>𝑛</m:t>
                        </m:r>
                      </m:sub>
                    </m:sSub>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𝑓𝑜𝑟</m:t>
                    </m:r>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𝑛</m:t>
                    </m:r>
                    <m:r>
                      <a:rPr lang="en-US" i="1">
                        <a:effectLst/>
                        <a:latin typeface="Cambria Math" charset="0"/>
                        <a:ea typeface="ＭＳ 明朝" charset="-128"/>
                        <a:cs typeface="Times New Roman" charset="0"/>
                      </a:rPr>
                      <m:t>=1,2,3,4,5,…</m:t>
                    </m:r>
                  </m:oMath>
                </a14:m>
                <a:r>
                  <a:rPr lang="en-US" dirty="0">
                    <a:effectLst/>
                  </a:rPr>
                  <a:t> </a:t>
                </a:r>
              </a:p>
              <a:p>
                <a:pPr indent="-285750"/>
                <a:r>
                  <a:rPr lang="en-US" dirty="0"/>
                  <a:t>Cooling type:   air,  water (P</a:t>
                </a:r>
                <a:r>
                  <a:rPr lang="en-US" baseline="-25000" dirty="0"/>
                  <a:t>max</a:t>
                </a:r>
                <a:r>
                  <a:rPr lang="en-US" dirty="0"/>
                  <a:t> , </a:t>
                </a:r>
                <a:r>
                  <a:rPr lang="en-US" dirty="0" err="1">
                    <a:latin typeface="Symbol" charset="2"/>
                    <a:ea typeface="Symbol" charset="2"/>
                    <a:cs typeface="Symbol" charset="2"/>
                  </a:rPr>
                  <a:t>D</a:t>
                </a:r>
                <a:r>
                  <a:rPr lang="en-US" dirty="0" err="1"/>
                  <a:t>p</a:t>
                </a:r>
                <a:r>
                  <a:rPr lang="en-US" baseline="-25000" dirty="0" err="1"/>
                  <a:t>max</a:t>
                </a:r>
                <a:r>
                  <a:rPr lang="en-US" baseline="-25000" dirty="0"/>
                  <a:t> </a:t>
                </a:r>
                <a:r>
                  <a:rPr lang="en-US" dirty="0"/>
                  <a:t>and </a:t>
                </a:r>
                <a:r>
                  <a:rPr lang="en-US" dirty="0" err="1"/>
                  <a:t>Q</a:t>
                </a:r>
                <a:r>
                  <a:rPr lang="en-US" baseline="-25000" dirty="0" err="1"/>
                  <a:t>max</a:t>
                </a:r>
                <a:r>
                  <a:rPr lang="en-US" dirty="0"/>
                  <a:t> (l/</a:t>
                </a:r>
                <a:r>
                  <a:rPr lang="en-US"/>
                  <a:t>min))</a:t>
                </a:r>
                <a:endParaRPr lang="en-US" dirty="0"/>
              </a:p>
              <a:p>
                <a:pPr indent="-285750"/>
                <a:r>
                  <a:rPr lang="en-US" dirty="0"/>
                  <a:t>Jacks and Alignment features</a:t>
                </a:r>
              </a:p>
              <a:p>
                <a:pPr indent="-285750"/>
                <a:r>
                  <a:rPr lang="en-US" dirty="0"/>
                  <a:t>Vacuum chamber to be used </a:t>
                </a:r>
                <a:r>
                  <a:rPr lang="en-US" dirty="0">
                    <a:sym typeface="Wingdings"/>
                  </a:rPr>
                  <a:t> fixations, bake-out specifics</a:t>
                </a:r>
              </a:p>
              <a:p>
                <a:pPr marL="57150" indent="0">
                  <a:buNone/>
                </a:pPr>
                <a:r>
                  <a:rPr lang="en-US" dirty="0">
                    <a:solidFill>
                      <a:srgbClr val="FF0000"/>
                    </a:solidFill>
                  </a:rPr>
                  <a:t>These need careful negotiation and often iteration after conceptual (and detailed) design, and will probably be a compromise.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95536" y="1143000"/>
                <a:ext cx="8610600" cy="5715000"/>
              </a:xfrm>
              <a:blipFill>
                <a:blip r:embed="rId2"/>
                <a:stretch>
                  <a:fillRect l="-737" t="-667" b="-1556"/>
                </a:stretch>
              </a:blipFill>
            </p:spPr>
            <p:txBody>
              <a:bodyPr/>
              <a:lstStyle/>
              <a:p>
                <a:r>
                  <a:rPr lang="en-CH">
                    <a:noFill/>
                  </a:rPr>
                  <a:t> </a:t>
                </a:r>
              </a:p>
            </p:txBody>
          </p:sp>
        </mc:Fallback>
      </mc:AlternateContent>
      <p:sp>
        <p:nvSpPr>
          <p:cNvPr id="4" name="Slide Number Placeholder 3"/>
          <p:cNvSpPr>
            <a:spLocks noGrp="1"/>
          </p:cNvSpPr>
          <p:nvPr>
            <p:ph type="sldNum" sz="quarter" idx="10"/>
          </p:nvPr>
        </p:nvSpPr>
        <p:spPr/>
        <p:txBody>
          <a:bodyPr/>
          <a:lstStyle/>
          <a:p>
            <a:fld id="{28C57388-5BA1-214C-B04D-06BAAA3280B9}" type="slidenum">
              <a:rPr lang="en-US" smtClean="0"/>
              <a:pPr/>
              <a:t>19</a:t>
            </a:fld>
            <a:endParaRPr lang="en-US"/>
          </a:p>
        </p:txBody>
      </p:sp>
    </p:spTree>
    <p:extLst>
      <p:ext uri="{BB962C8B-B14F-4D97-AF65-F5344CB8AC3E}">
        <p14:creationId xmlns:p14="http://schemas.microsoft.com/office/powerpoint/2010/main" val="899353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D536E-1E46-A946-B5FC-1F3C06EA22F8}"/>
              </a:ext>
            </a:extLst>
          </p:cNvPr>
          <p:cNvSpPr>
            <a:spLocks noGrp="1"/>
          </p:cNvSpPr>
          <p:nvPr>
            <p:ph type="title"/>
          </p:nvPr>
        </p:nvSpPr>
        <p:spPr/>
        <p:txBody>
          <a:bodyPr/>
          <a:lstStyle/>
          <a:p>
            <a:endParaRPr lang="en-CH"/>
          </a:p>
        </p:txBody>
      </p:sp>
      <p:sp>
        <p:nvSpPr>
          <p:cNvPr id="4" name="Slide Number Placeholder 3">
            <a:extLst>
              <a:ext uri="{FF2B5EF4-FFF2-40B4-BE49-F238E27FC236}">
                <a16:creationId xmlns:a16="http://schemas.microsoft.com/office/drawing/2014/main" id="{BF08B797-4B6A-0E40-8DC6-58E5FA16F4C0}"/>
              </a:ext>
            </a:extLst>
          </p:cNvPr>
          <p:cNvSpPr>
            <a:spLocks noGrp="1"/>
          </p:cNvSpPr>
          <p:nvPr>
            <p:ph type="sldNum" sz="quarter" idx="10"/>
          </p:nvPr>
        </p:nvSpPr>
        <p:spPr/>
        <p:txBody>
          <a:bodyPr/>
          <a:lstStyle/>
          <a:p>
            <a:fld id="{28C57388-5BA1-214C-B04D-06BAAA3280B9}" type="slidenum">
              <a:rPr lang="en-US" smtClean="0"/>
              <a:pPr/>
              <a:t>2</a:t>
            </a:fld>
            <a:endParaRPr lang="en-US"/>
          </a:p>
        </p:txBody>
      </p:sp>
      <p:pic>
        <p:nvPicPr>
          <p:cNvPr id="5" name="Picture 4">
            <a:extLst>
              <a:ext uri="{FF2B5EF4-FFF2-40B4-BE49-F238E27FC236}">
                <a16:creationId xmlns:a16="http://schemas.microsoft.com/office/drawing/2014/main" id="{82A57007-04A8-1844-96CD-CB3B56582F1A}"/>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561627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Conceptual design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81000" y="1143000"/>
                <a:ext cx="5271120" cy="5562600"/>
              </a:xfrm>
            </p:spPr>
            <p:txBody>
              <a:bodyPr/>
              <a:lstStyle/>
              <a:p>
                <a:r>
                  <a:rPr lang="en-US" dirty="0"/>
                  <a:t>From </a:t>
                </a:r>
                <a:r>
                  <a:rPr lang="en-US" i="1" dirty="0"/>
                  <a:t>B</a:t>
                </a:r>
                <a:r>
                  <a:rPr lang="en-US" dirty="0"/>
                  <a:t> and </a:t>
                </a:r>
                <a:r>
                  <a:rPr lang="en-US" i="1" dirty="0"/>
                  <a:t>l</a:t>
                </a:r>
                <a:r>
                  <a:rPr lang="en-US" dirty="0"/>
                  <a:t> you get </a:t>
                </a:r>
                <a:r>
                  <a:rPr lang="en-US" i="1" dirty="0"/>
                  <a:t>NI </a:t>
                </a:r>
                <a:r>
                  <a:rPr lang="en-US" dirty="0"/>
                  <a:t>(A)</a:t>
                </a:r>
              </a:p>
              <a:p>
                <a:endParaRPr lang="en-US" i="1" dirty="0"/>
              </a:p>
              <a:p>
                <a:r>
                  <a:rPr lang="en-US" i="1" dirty="0"/>
                  <a:t>From NI </a:t>
                </a:r>
                <a:r>
                  <a:rPr lang="en-US" dirty="0"/>
                  <a:t>(A) and the power convertor </a:t>
                </a:r>
                <a:r>
                  <a:rPr lang="en-US" i="1" dirty="0"/>
                  <a:t>I</a:t>
                </a:r>
                <a:r>
                  <a:rPr lang="en-US" i="1" baseline="-25000" dirty="0"/>
                  <a:t>max</a:t>
                </a:r>
                <a:r>
                  <a:rPr lang="en-US" i="1" dirty="0"/>
                  <a:t> </a:t>
                </a:r>
                <a:r>
                  <a:rPr lang="en-US" dirty="0"/>
                  <a:t>you get </a:t>
                </a:r>
                <a:r>
                  <a:rPr lang="en-US" i="1" dirty="0"/>
                  <a:t>N</a:t>
                </a:r>
              </a:p>
              <a:p>
                <a:r>
                  <a:rPr lang="en-US" dirty="0"/>
                  <a:t>Then you decide on a coil X-section using:  </a:t>
                </a:r>
                <a:endParaRPr lang="en-US" i="1" dirty="0">
                  <a:latin typeface="Cambria Math" charset="0"/>
                  <a:ea typeface="ＭＳ 明朝" charset="-128"/>
                </a:endParaRPr>
              </a:p>
              <a:p>
                <a:pPr marL="0" indent="0" algn="ctr">
                  <a:buNone/>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ea typeface="ＭＳ 明朝" charset="-128"/>
                            </a:rPr>
                          </m:ctrlPr>
                        </m:sSubPr>
                        <m:e>
                          <m:r>
                            <a:rPr lang="en-US" sz="1600" i="1">
                              <a:effectLst/>
                              <a:latin typeface="Cambria Math" charset="0"/>
                              <a:ea typeface="ＭＳ 明朝" charset="-128"/>
                              <a:cs typeface="Times New Roman" charset="0"/>
                            </a:rPr>
                            <m:t>𝑗</m:t>
                          </m:r>
                        </m:e>
                        <m:sub>
                          <m:r>
                            <a:rPr lang="en-US" sz="1600" i="1">
                              <a:effectLst/>
                              <a:latin typeface="Cambria Math" charset="0"/>
                              <a:ea typeface="ＭＳ 明朝" charset="-128"/>
                              <a:cs typeface="Times New Roman" charset="0"/>
                            </a:rPr>
                            <m:t>𝑐𝑜𝑖𝑙</m:t>
                          </m:r>
                        </m:sub>
                      </m:sSub>
                      <m:r>
                        <a:rPr lang="en-US" sz="1600" i="1">
                          <a:effectLst/>
                          <a:latin typeface="Cambria Math" charset="0"/>
                          <a:ea typeface="ＭＳ 明朝" charset="-128"/>
                          <a:cs typeface="Times New Roman" charset="0"/>
                        </a:rPr>
                        <m:t>=5 </m:t>
                      </m:r>
                      <m:f>
                        <m:fPr>
                          <m:type m:val="skw"/>
                          <m:ctrlPr>
                            <a:rPr lang="en-US" sz="1600" i="1">
                              <a:effectLst/>
                              <a:latin typeface="Cambria Math" panose="02040503050406030204" pitchFamily="18" charset="0"/>
                              <a:ea typeface="ＭＳ 明朝" charset="-128"/>
                            </a:rPr>
                          </m:ctrlPr>
                        </m:fPr>
                        <m:num>
                          <m:r>
                            <a:rPr lang="en-US" sz="1600" i="1">
                              <a:effectLst/>
                              <a:latin typeface="Cambria Math" charset="0"/>
                              <a:ea typeface="ＭＳ 明朝" charset="-128"/>
                              <a:cs typeface="Times New Roman" charset="0"/>
                            </a:rPr>
                            <m:t>𝐴</m:t>
                          </m:r>
                        </m:num>
                        <m:den>
                          <m:sSup>
                            <m:sSupPr>
                              <m:ctrlPr>
                                <a:rPr lang="en-US" sz="1600" i="1">
                                  <a:effectLst/>
                                  <a:latin typeface="Cambria Math" panose="02040503050406030204" pitchFamily="18" charset="0"/>
                                  <a:ea typeface="ＭＳ 明朝" charset="-128"/>
                                </a:rPr>
                              </m:ctrlPr>
                            </m:sSupPr>
                            <m:e>
                              <m:r>
                                <a:rPr lang="en-US" sz="1600" i="1">
                                  <a:effectLst/>
                                  <a:latin typeface="Cambria Math" charset="0"/>
                                  <a:ea typeface="ＭＳ 明朝" charset="-128"/>
                                  <a:cs typeface="Times New Roman" charset="0"/>
                                </a:rPr>
                                <m:t>𝑚𝑚</m:t>
                              </m:r>
                            </m:e>
                            <m:sup>
                              <m:r>
                                <a:rPr lang="en-US" sz="1600" i="1">
                                  <a:effectLst/>
                                  <a:latin typeface="Cambria Math" charset="0"/>
                                  <a:ea typeface="ＭＳ 明朝" charset="-128"/>
                                  <a:cs typeface="Times New Roman" charset="0"/>
                                </a:rPr>
                                <m:t>2</m:t>
                              </m:r>
                            </m:sup>
                          </m:sSup>
                        </m:den>
                      </m:f>
                      <m:r>
                        <a:rPr lang="en-US" sz="1600" i="1">
                          <a:effectLst/>
                          <a:latin typeface="Cambria Math" charset="0"/>
                          <a:ea typeface="ＭＳ 明朝" charset="-128"/>
                          <a:cs typeface="Times New Roman" charset="0"/>
                        </a:rPr>
                        <m:t> </m:t>
                      </m:r>
                      <m:r>
                        <a:rPr lang="en-US" sz="1600" i="1">
                          <a:effectLst/>
                          <a:latin typeface="Cambria Math" charset="0"/>
                          <a:ea typeface="ＭＳ 明朝" charset="-128"/>
                          <a:cs typeface="Times New Roman" charset="0"/>
                        </a:rPr>
                        <m:t>𝑓𝑜𝑟</m:t>
                      </m:r>
                      <m:r>
                        <a:rPr lang="en-US" sz="1600" i="1">
                          <a:effectLst/>
                          <a:latin typeface="Cambria Math" charset="0"/>
                          <a:ea typeface="ＭＳ 明朝" charset="-128"/>
                          <a:cs typeface="Times New Roman" charset="0"/>
                        </a:rPr>
                        <m:t> </m:t>
                      </m:r>
                      <m:r>
                        <a:rPr lang="en-US" sz="1600" i="1">
                          <a:effectLst/>
                          <a:latin typeface="Cambria Math" charset="0"/>
                          <a:ea typeface="ＭＳ 明朝" charset="-128"/>
                          <a:cs typeface="Times New Roman" charset="0"/>
                        </a:rPr>
                        <m:t>𝑤𝑎𝑡𝑒𝑟</m:t>
                      </m:r>
                      <m:r>
                        <a:rPr lang="en-US" sz="1600" i="1">
                          <a:effectLst/>
                          <a:latin typeface="Cambria Math" charset="0"/>
                          <a:ea typeface="ＭＳ 明朝" charset="-128"/>
                          <a:cs typeface="Times New Roman" charset="0"/>
                        </a:rPr>
                        <m:t> </m:t>
                      </m:r>
                      <m:r>
                        <a:rPr lang="en-US" sz="1600" i="1">
                          <a:effectLst/>
                          <a:latin typeface="Cambria Math" charset="0"/>
                          <a:ea typeface="ＭＳ 明朝" charset="-128"/>
                          <a:cs typeface="Times New Roman" charset="0"/>
                        </a:rPr>
                        <m:t>𝑐𝑜𝑜𝑙𝑒𝑑</m:t>
                      </m:r>
                      <m:r>
                        <a:rPr lang="en-US" sz="1600" i="1">
                          <a:effectLst/>
                          <a:latin typeface="Cambria Math" charset="0"/>
                          <a:ea typeface="ＭＳ 明朝" charset="-128"/>
                          <a:cs typeface="Times New Roman" charset="0"/>
                        </a:rPr>
                        <m:t> </m:t>
                      </m:r>
                    </m:oMath>
                  </m:oMathPara>
                </a14:m>
                <a:endParaRPr lang="en-US" sz="1600" i="1" dirty="0">
                  <a:effectLst/>
                  <a:latin typeface="Cambria Math" charset="0"/>
                  <a:ea typeface="ＭＳ 明朝" charset="-128"/>
                  <a:cs typeface="Times New Roman" charset="0"/>
                </a:endParaRPr>
              </a:p>
              <a:p>
                <a:pPr marL="0" indent="0" algn="ctr">
                  <a:buNone/>
                </a:pPr>
                <a14:m>
                  <m:oMath xmlns:m="http://schemas.openxmlformats.org/officeDocument/2006/math">
                    <m:r>
                      <a:rPr lang="en-US" sz="1600" i="1">
                        <a:effectLst/>
                        <a:latin typeface="Cambria Math" charset="0"/>
                        <a:ea typeface="ＭＳ 明朝" charset="-128"/>
                        <a:cs typeface="Times New Roman" charset="0"/>
                      </a:rPr>
                      <m:t>𝑜𝑟</m:t>
                    </m:r>
                    <m:r>
                      <a:rPr lang="en-US" sz="1600" i="1">
                        <a:effectLst/>
                        <a:latin typeface="Cambria Math" charset="0"/>
                        <a:ea typeface="ＭＳ 明朝" charset="-128"/>
                        <a:cs typeface="Times New Roman" charset="0"/>
                      </a:rPr>
                      <m:t> </m:t>
                    </m:r>
                    <m:sSub>
                      <m:sSubPr>
                        <m:ctrlPr>
                          <a:rPr lang="en-US" sz="1600" i="1">
                            <a:effectLst/>
                            <a:latin typeface="Cambria Math" panose="02040503050406030204" pitchFamily="18" charset="0"/>
                            <a:ea typeface="ＭＳ 明朝" charset="-128"/>
                          </a:rPr>
                        </m:ctrlPr>
                      </m:sSubPr>
                      <m:e>
                        <m:r>
                          <a:rPr lang="en-US" sz="1600" i="1">
                            <a:effectLst/>
                            <a:latin typeface="Cambria Math" charset="0"/>
                            <a:ea typeface="ＭＳ 明朝" charset="-128"/>
                            <a:cs typeface="Times New Roman" charset="0"/>
                          </a:rPr>
                          <m:t>𝑗</m:t>
                        </m:r>
                      </m:e>
                      <m:sub>
                        <m:r>
                          <a:rPr lang="en-US" sz="1600" i="1">
                            <a:effectLst/>
                            <a:latin typeface="Cambria Math" charset="0"/>
                            <a:ea typeface="ＭＳ 明朝" charset="-128"/>
                            <a:cs typeface="Times New Roman" charset="0"/>
                          </a:rPr>
                          <m:t>𝑐𝑜𝑖𝑙</m:t>
                        </m:r>
                      </m:sub>
                    </m:sSub>
                    <m:r>
                      <a:rPr lang="en-US" sz="1600" i="1">
                        <a:effectLst/>
                        <a:latin typeface="Cambria Math" charset="0"/>
                        <a:ea typeface="ＭＳ 明朝" charset="-128"/>
                        <a:cs typeface="Times New Roman" charset="0"/>
                      </a:rPr>
                      <m:t>=1 </m:t>
                    </m:r>
                    <m:f>
                      <m:fPr>
                        <m:type m:val="skw"/>
                        <m:ctrlPr>
                          <a:rPr lang="en-US" sz="1600" i="1">
                            <a:effectLst/>
                            <a:latin typeface="Cambria Math" panose="02040503050406030204" pitchFamily="18" charset="0"/>
                            <a:ea typeface="ＭＳ 明朝" charset="-128"/>
                          </a:rPr>
                        </m:ctrlPr>
                      </m:fPr>
                      <m:num>
                        <m:r>
                          <a:rPr lang="en-US" sz="1600" i="1">
                            <a:effectLst/>
                            <a:latin typeface="Cambria Math" charset="0"/>
                            <a:ea typeface="ＭＳ 明朝" charset="-128"/>
                            <a:cs typeface="Times New Roman" charset="0"/>
                          </a:rPr>
                          <m:t>𝐴</m:t>
                        </m:r>
                      </m:num>
                      <m:den>
                        <m:sSup>
                          <m:sSupPr>
                            <m:ctrlPr>
                              <a:rPr lang="en-US" sz="1600" i="1">
                                <a:effectLst/>
                                <a:latin typeface="Cambria Math" panose="02040503050406030204" pitchFamily="18" charset="0"/>
                                <a:ea typeface="ＭＳ 明朝" charset="-128"/>
                              </a:rPr>
                            </m:ctrlPr>
                          </m:sSupPr>
                          <m:e>
                            <m:r>
                              <a:rPr lang="en-US" sz="1600" i="1">
                                <a:effectLst/>
                                <a:latin typeface="Cambria Math" charset="0"/>
                                <a:ea typeface="ＭＳ 明朝" charset="-128"/>
                                <a:cs typeface="Times New Roman" charset="0"/>
                              </a:rPr>
                              <m:t>𝑚𝑚</m:t>
                            </m:r>
                          </m:e>
                          <m:sup>
                            <m:r>
                              <a:rPr lang="en-US" sz="1600" i="1">
                                <a:effectLst/>
                                <a:latin typeface="Cambria Math" charset="0"/>
                                <a:ea typeface="ＭＳ 明朝" charset="-128"/>
                                <a:cs typeface="Times New Roman" charset="0"/>
                              </a:rPr>
                              <m:t>2</m:t>
                            </m:r>
                          </m:sup>
                        </m:sSup>
                      </m:den>
                    </m:f>
                    <m:r>
                      <a:rPr lang="en-US" sz="1600" i="1">
                        <a:effectLst/>
                        <a:latin typeface="Cambria Math" charset="0"/>
                        <a:ea typeface="ＭＳ 明朝" charset="-128"/>
                        <a:cs typeface="Times New Roman" charset="0"/>
                      </a:rPr>
                      <m:t> </m:t>
                    </m:r>
                    <m:r>
                      <a:rPr lang="en-US" sz="1600" i="1">
                        <a:effectLst/>
                        <a:latin typeface="Cambria Math" charset="0"/>
                        <a:ea typeface="ＭＳ 明朝" charset="-128"/>
                        <a:cs typeface="Times New Roman" charset="0"/>
                      </a:rPr>
                      <m:t>𝑓𝑜𝑟</m:t>
                    </m:r>
                    <m:r>
                      <a:rPr lang="en-US" sz="1600" i="1">
                        <a:effectLst/>
                        <a:latin typeface="Cambria Math" charset="0"/>
                        <a:ea typeface="ＭＳ 明朝" charset="-128"/>
                        <a:cs typeface="Times New Roman" charset="0"/>
                      </a:rPr>
                      <m:t> </m:t>
                    </m:r>
                    <m:r>
                      <a:rPr lang="en-US" sz="1600" i="1">
                        <a:effectLst/>
                        <a:latin typeface="Cambria Math" charset="0"/>
                        <a:ea typeface="ＭＳ 明朝" charset="-128"/>
                        <a:cs typeface="Times New Roman" charset="0"/>
                      </a:rPr>
                      <m:t>𝑎𝑖𝑟</m:t>
                    </m:r>
                    <m:r>
                      <a:rPr lang="en-US" sz="1600" i="1">
                        <a:effectLst/>
                        <a:latin typeface="Cambria Math" charset="0"/>
                        <a:ea typeface="ＭＳ 明朝" charset="-128"/>
                        <a:cs typeface="Times New Roman" charset="0"/>
                      </a:rPr>
                      <m:t> </m:t>
                    </m:r>
                    <m:r>
                      <a:rPr lang="en-US" sz="1600" i="1">
                        <a:effectLst/>
                        <a:latin typeface="Cambria Math" charset="0"/>
                        <a:ea typeface="ＭＳ 明朝" charset="-128"/>
                        <a:cs typeface="Times New Roman" charset="0"/>
                      </a:rPr>
                      <m:t>𝑐𝑜𝑜𝑙𝑒𝑑</m:t>
                    </m:r>
                  </m:oMath>
                </a14:m>
                <a:r>
                  <a:rPr lang="en-US" sz="1600" dirty="0">
                    <a:effectLst/>
                  </a:rPr>
                  <a:t> </a:t>
                </a:r>
                <a:endParaRPr lang="en-US" sz="1600" dirty="0"/>
              </a:p>
              <a:p>
                <a:r>
                  <a:rPr lang="en-US" dirty="0"/>
                  <a:t>This defines the coil cavity in the yoke (you add 0.5 mm insulation around each conductor and 1 mm ground insulation around the coil) and select the best fitting rectangular </a:t>
                </a:r>
              </a:p>
              <a:p>
                <a:r>
                  <a:rPr lang="en-US" dirty="0"/>
                  <a:t>You can the draw the draft X-section using: </a:t>
                </a:r>
              </a:p>
              <a:p>
                <a:pPr marL="457200" lvl="1" indent="0">
                  <a:buNone/>
                </a:pPr>
                <a14:m>
                  <m:oMath xmlns:m="http://schemas.openxmlformats.org/officeDocument/2006/math">
                    <m:sSub>
                      <m:sSubPr>
                        <m:ctrlPr>
                          <a:rPr lang="en-US" i="1">
                            <a:latin typeface="Cambria Math" panose="02040503050406030204" pitchFamily="18" charset="0"/>
                          </a:rPr>
                        </m:ctrlPr>
                      </m:sSubPr>
                      <m:e>
                        <m:r>
                          <a:rPr lang="en-US" i="1">
                            <a:effectLst/>
                            <a:latin typeface="Cambria Math" charset="0"/>
                            <a:ea typeface="Calibri" charset="0"/>
                            <a:cs typeface="Times New Roman" charset="0"/>
                          </a:rPr>
                          <m:t>𝑊</m:t>
                        </m:r>
                      </m:e>
                      <m:sub>
                        <m:r>
                          <a:rPr lang="en-US" i="1">
                            <a:effectLst/>
                            <a:latin typeface="Cambria Math" charset="0"/>
                            <a:ea typeface="Calibri" charset="0"/>
                            <a:cs typeface="Times New Roman" charset="0"/>
                          </a:rPr>
                          <m:t>𝑦𝑜𝑘𝑒</m:t>
                        </m:r>
                      </m:sub>
                    </m:sSub>
                    <m:r>
                      <a:rPr lang="en-US" i="1">
                        <a:effectLst/>
                        <a:latin typeface="Cambria Math" charset="0"/>
                        <a:ea typeface="Calibri" charset="0"/>
                        <a:cs typeface="Times New Roman" charset="0"/>
                      </a:rPr>
                      <m:t>=</m:t>
                    </m:r>
                    <m:sSub>
                      <m:sSubPr>
                        <m:ctrlPr>
                          <a:rPr lang="en-US" i="1">
                            <a:effectLst/>
                            <a:latin typeface="Cambria Math" panose="02040503050406030204" pitchFamily="18" charset="0"/>
                          </a:rPr>
                        </m:ctrlPr>
                      </m:sSubPr>
                      <m:e>
                        <m:r>
                          <a:rPr lang="en-US" i="1">
                            <a:effectLst/>
                            <a:latin typeface="Cambria Math" charset="0"/>
                            <a:ea typeface="Calibri" charset="0"/>
                            <a:cs typeface="Times New Roman" charset="0"/>
                          </a:rPr>
                          <m:t>𝑊</m:t>
                        </m:r>
                      </m:e>
                      <m:sub>
                        <m:r>
                          <a:rPr lang="en-US" i="1">
                            <a:effectLst/>
                            <a:latin typeface="Cambria Math" charset="0"/>
                            <a:ea typeface="Calibri" charset="0"/>
                            <a:cs typeface="Times New Roman" charset="0"/>
                          </a:rPr>
                          <m:t>𝑝𝑜𝑙𝑒</m:t>
                        </m:r>
                      </m:sub>
                    </m:sSub>
                    <m:f>
                      <m:fPr>
                        <m:ctrlPr>
                          <a:rPr lang="en-US" i="1">
                            <a:effectLst/>
                            <a:latin typeface="Cambria Math" panose="02040503050406030204" pitchFamily="18" charset="0"/>
                          </a:rPr>
                        </m:ctrlPr>
                      </m:fPr>
                      <m:num>
                        <m:r>
                          <a:rPr lang="en-US" i="1">
                            <a:effectLst/>
                            <a:latin typeface="Cambria Math" charset="0"/>
                            <a:ea typeface="Calibri" charset="0"/>
                            <a:cs typeface="Times New Roman" charset="0"/>
                          </a:rPr>
                          <m:t>𝐵</m:t>
                        </m:r>
                      </m:num>
                      <m:den>
                        <m:sSub>
                          <m:sSubPr>
                            <m:ctrlPr>
                              <a:rPr lang="en-US" i="1">
                                <a:effectLst/>
                                <a:latin typeface="Cambria Math" panose="02040503050406030204" pitchFamily="18" charset="0"/>
                              </a:rPr>
                            </m:ctrlPr>
                          </m:sSubPr>
                          <m:e>
                            <m:r>
                              <a:rPr lang="en-US" i="1">
                                <a:effectLst/>
                                <a:latin typeface="Cambria Math" charset="0"/>
                                <a:ea typeface="Calibri" charset="0"/>
                                <a:cs typeface="Times New Roman" charset="0"/>
                              </a:rPr>
                              <m:t>𝐵</m:t>
                            </m:r>
                          </m:e>
                          <m:sub>
                            <m:r>
                              <a:rPr lang="en-US" i="1">
                                <a:effectLst/>
                                <a:latin typeface="Cambria Math" charset="0"/>
                                <a:ea typeface="Calibri" charset="0"/>
                                <a:cs typeface="Times New Roman" charset="0"/>
                              </a:rPr>
                              <m:t>𝑠𝑎𝑡</m:t>
                            </m:r>
                          </m:sub>
                        </m:sSub>
                      </m:den>
                    </m:f>
                    <m:r>
                      <a:rPr lang="en-US" i="1">
                        <a:effectLst/>
                        <a:latin typeface="Cambria Math" charset="0"/>
                        <a:ea typeface="Calibri" charset="0"/>
                        <a:cs typeface="Times New Roman" charset="0"/>
                      </a:rPr>
                      <m:t>    </m:t>
                    </m:r>
                    <m:r>
                      <a:rPr lang="en-US" i="1">
                        <a:effectLst/>
                        <a:latin typeface="Cambria Math" charset="0"/>
                        <a:ea typeface="Calibri" charset="0"/>
                        <a:cs typeface="Times New Roman" charset="0"/>
                      </a:rPr>
                      <m:t>𝑤𝑖𝑡h</m:t>
                    </m:r>
                    <m:r>
                      <a:rPr lang="en-US" i="1">
                        <a:effectLst/>
                        <a:latin typeface="Cambria Math" charset="0"/>
                        <a:ea typeface="Calibri" charset="0"/>
                        <a:cs typeface="Times New Roman" charset="0"/>
                      </a:rPr>
                      <m:t>   1.5 </m:t>
                    </m:r>
                    <m:r>
                      <a:rPr lang="en-US" i="1">
                        <a:effectLst/>
                        <a:latin typeface="Cambria Math" charset="0"/>
                        <a:ea typeface="Calibri" charset="0"/>
                        <a:cs typeface="Times New Roman" charset="0"/>
                      </a:rPr>
                      <m:t>𝑇</m:t>
                    </m:r>
                    <m:r>
                      <a:rPr lang="en-US" i="1">
                        <a:effectLst/>
                        <a:latin typeface="Cambria Math" charset="0"/>
                        <a:ea typeface="Calibri" charset="0"/>
                        <a:cs typeface="Times New Roman" charset="0"/>
                      </a:rPr>
                      <m:t>&lt;</m:t>
                    </m:r>
                    <m:sSub>
                      <m:sSubPr>
                        <m:ctrlPr>
                          <a:rPr lang="en-US" i="1">
                            <a:effectLst/>
                            <a:latin typeface="Cambria Math" panose="02040503050406030204" pitchFamily="18" charset="0"/>
                          </a:rPr>
                        </m:ctrlPr>
                      </m:sSubPr>
                      <m:e>
                        <m:r>
                          <a:rPr lang="en-US" i="1">
                            <a:effectLst/>
                            <a:latin typeface="Cambria Math" charset="0"/>
                            <a:ea typeface="Calibri" charset="0"/>
                            <a:cs typeface="Times New Roman" charset="0"/>
                          </a:rPr>
                          <m:t>𝐵</m:t>
                        </m:r>
                      </m:e>
                      <m:sub>
                        <m:r>
                          <a:rPr lang="en-US" i="1">
                            <a:effectLst/>
                            <a:latin typeface="Cambria Math" charset="0"/>
                            <a:ea typeface="Calibri" charset="0"/>
                            <a:cs typeface="Times New Roman" charset="0"/>
                          </a:rPr>
                          <m:t>𝑠𝑎𝑡</m:t>
                        </m:r>
                      </m:sub>
                    </m:sSub>
                    <m:r>
                      <a:rPr lang="en-US" i="1">
                        <a:effectLst/>
                        <a:latin typeface="Cambria Math" charset="0"/>
                        <a:ea typeface="Calibri" charset="0"/>
                        <a:cs typeface="Times New Roman" charset="0"/>
                      </a:rPr>
                      <m:t>&lt;2 </m:t>
                    </m:r>
                    <m:r>
                      <a:rPr lang="en-US" i="1">
                        <a:effectLst/>
                        <a:latin typeface="Cambria Math" charset="0"/>
                        <a:ea typeface="Calibri" charset="0"/>
                        <a:cs typeface="Times New Roman" charset="0"/>
                      </a:rPr>
                      <m:t>𝑇</m:t>
                    </m:r>
                  </m:oMath>
                </a14:m>
                <a:r>
                  <a:rPr lang="en-US" dirty="0">
                    <a:effectLst/>
                  </a:rPr>
                  <a:t> </a:t>
                </a:r>
                <a:endParaRPr lang="en-US" dirty="0"/>
              </a:p>
              <a:p>
                <a:r>
                  <a:rPr lang="en-US" dirty="0"/>
                  <a:t>Decide on the coil ends: racetrack, bedstead</a:t>
                </a:r>
              </a:p>
              <a:p>
                <a:r>
                  <a:rPr lang="en-US" dirty="0"/>
                  <a:t>You now have the rough magnet cross section and envelope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81000" y="1143000"/>
                <a:ext cx="5271120" cy="5562600"/>
              </a:xfrm>
              <a:blipFill rotWithShape="0">
                <a:blip r:embed="rId2"/>
                <a:stretch>
                  <a:fillRect l="-810" t="-658" r="-1273"/>
                </a:stretch>
              </a:blipFill>
            </p:spPr>
            <p:txBody>
              <a:bodyPr/>
              <a:lstStyle/>
              <a:p>
                <a:r>
                  <a:rPr lang="en-US">
                    <a:noFill/>
                  </a:rPr>
                  <a:t> </a:t>
                </a:r>
              </a:p>
            </p:txBody>
          </p:sp>
        </mc:Fallback>
      </mc:AlternateContent>
      <p:sp>
        <p:nvSpPr>
          <p:cNvPr id="4" name="Slide Number Placeholder 3"/>
          <p:cNvSpPr>
            <a:spLocks noGrp="1"/>
          </p:cNvSpPr>
          <p:nvPr>
            <p:ph type="sldNum" sz="quarter" idx="10"/>
          </p:nvPr>
        </p:nvSpPr>
        <p:spPr/>
        <p:txBody>
          <a:bodyPr/>
          <a:lstStyle/>
          <a:p>
            <a:fld id="{28C57388-5BA1-214C-B04D-06BAAA3280B9}" type="slidenum">
              <a:rPr lang="en-US" smtClean="0"/>
              <a:pPr/>
              <a:t>20</a:t>
            </a:fld>
            <a:endParaRPr lang="en-US"/>
          </a:p>
        </p:txBody>
      </p:sp>
      <mc:AlternateContent xmlns:mc="http://schemas.openxmlformats.org/markup-compatibility/2006" xmlns:a14="http://schemas.microsoft.com/office/drawing/2010/main">
        <mc:Choice Requires="a14">
          <p:sp>
            <p:nvSpPr>
              <p:cNvPr id="51" name="Rectangle 50"/>
              <p:cNvSpPr/>
              <p:nvPr/>
            </p:nvSpPr>
            <p:spPr>
              <a:xfrm>
                <a:off x="4008567" y="1143000"/>
                <a:ext cx="1636474" cy="67351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800" i="1">
                          <a:latin typeface="Cambria Math" charset="0"/>
                        </a:rPr>
                        <m:t>𝑁𝐼</m:t>
                      </m:r>
                      <m:r>
                        <a:rPr lang="en-US" sz="1800" i="0">
                          <a:latin typeface="Cambria Math" charset="0"/>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charset="0"/>
                                </a:rPr>
                                <m:t>𝑙</m:t>
                              </m:r>
                            </m:e>
                            <m:sub>
                              <m:r>
                                <a:rPr lang="en-US" sz="1800" i="1">
                                  <a:latin typeface="Cambria Math" charset="0"/>
                                </a:rPr>
                                <m:t>𝑎𝑖𝑟𝑔𝑎𝑝</m:t>
                              </m:r>
                            </m:sub>
                          </m:sSub>
                          <m:r>
                            <a:rPr lang="en-US" sz="1800" i="1">
                              <a:latin typeface="Cambria Math" charset="0"/>
                            </a:rPr>
                            <m:t>𝐵</m:t>
                          </m:r>
                        </m:num>
                        <m:den>
                          <m:sSub>
                            <m:sSubPr>
                              <m:ctrlPr>
                                <a:rPr lang="en-US" sz="1800" i="1">
                                  <a:latin typeface="Cambria Math" panose="02040503050406030204" pitchFamily="18" charset="0"/>
                                </a:rPr>
                              </m:ctrlPr>
                            </m:sSubPr>
                            <m:e>
                              <m:r>
                                <a:rPr lang="en-US" sz="1800" i="1">
                                  <a:latin typeface="Cambria Math" charset="0"/>
                                </a:rPr>
                                <m:t>𝜇</m:t>
                              </m:r>
                            </m:e>
                            <m:sub>
                              <m:r>
                                <a:rPr lang="en-US" sz="1800" i="0">
                                  <a:latin typeface="Cambria Math" charset="0"/>
                                </a:rPr>
                                <m:t>0</m:t>
                              </m:r>
                            </m:sub>
                          </m:sSub>
                        </m:den>
                      </m:f>
                    </m:oMath>
                  </m:oMathPara>
                </a14:m>
                <a:endParaRPr lang="en-US" sz="1800" dirty="0"/>
              </a:p>
            </p:txBody>
          </p:sp>
        </mc:Choice>
        <mc:Fallback xmlns="">
          <p:sp>
            <p:nvSpPr>
              <p:cNvPr id="51" name="Rectangle 50"/>
              <p:cNvSpPr>
                <a:spLocks noRot="1" noChangeAspect="1" noMove="1" noResize="1" noEditPoints="1" noAdjustHandles="1" noChangeArrowheads="1" noChangeShapeType="1" noTextEdit="1"/>
              </p:cNvSpPr>
              <p:nvPr/>
            </p:nvSpPr>
            <p:spPr>
              <a:xfrm>
                <a:off x="4008567" y="1143000"/>
                <a:ext cx="1636474" cy="673518"/>
              </a:xfrm>
              <a:prstGeom prst="rect">
                <a:avLst/>
              </a:prstGeom>
              <a:blipFill rotWithShape="0">
                <a:blip r:embed="rId3"/>
                <a:stretch>
                  <a:fillRect/>
                </a:stretch>
              </a:blipFill>
            </p:spPr>
            <p:txBody>
              <a:bodyPr/>
              <a:lstStyle/>
              <a:p>
                <a:r>
                  <a:rPr lang="en-US">
                    <a:noFill/>
                  </a:rPr>
                  <a:t> </a:t>
                </a:r>
              </a:p>
            </p:txBody>
          </p:sp>
        </mc:Fallback>
      </mc:AlternateContent>
      <p:pic>
        <p:nvPicPr>
          <p:cNvPr id="52" name="Picture 51"/>
          <p:cNvPicPr>
            <a:picLocks noChangeAspect="1"/>
          </p:cNvPicPr>
          <p:nvPr/>
        </p:nvPicPr>
        <p:blipFill rotWithShape="1">
          <a:blip r:embed="rId4" cstate="print">
            <a:extLst>
              <a:ext uri="{28A0092B-C50C-407E-A947-70E740481C1C}">
                <a14:useLocalDpi xmlns:a14="http://schemas.microsoft.com/office/drawing/2010/main"/>
              </a:ext>
            </a:extLst>
          </a:blip>
          <a:srcRect l="20337" t="20601" r="9869" b="41600"/>
          <a:stretch/>
        </p:blipFill>
        <p:spPr>
          <a:xfrm>
            <a:off x="5761653" y="1224282"/>
            <a:ext cx="3382347" cy="2592288"/>
          </a:xfrm>
          <a:prstGeom prst="rect">
            <a:avLst/>
          </a:prstGeom>
        </p:spPr>
      </p:pic>
      <p:pic>
        <p:nvPicPr>
          <p:cNvPr id="53" name="Picture 52"/>
          <p:cNvPicPr>
            <a:picLocks noChangeAspect="1"/>
          </p:cNvPicPr>
          <p:nvPr/>
        </p:nvPicPr>
        <p:blipFill rotWithShape="1">
          <a:blip r:embed="rId5" cstate="print">
            <a:extLst>
              <a:ext uri="{28A0092B-C50C-407E-A947-70E740481C1C}">
                <a14:useLocalDpi xmlns:a14="http://schemas.microsoft.com/office/drawing/2010/main"/>
              </a:ext>
            </a:extLst>
          </a:blip>
          <a:srcRect l="12907" t="8442" r="20229" b="73379"/>
          <a:stretch/>
        </p:blipFill>
        <p:spPr>
          <a:xfrm>
            <a:off x="6610171" y="5479411"/>
            <a:ext cx="2512572" cy="1082210"/>
          </a:xfrm>
          <a:prstGeom prst="rect">
            <a:avLst/>
          </a:prstGeom>
        </p:spPr>
      </p:pic>
      <p:pic>
        <p:nvPicPr>
          <p:cNvPr id="54" name="Picture 53"/>
          <p:cNvPicPr>
            <a:picLocks noChangeAspect="1"/>
          </p:cNvPicPr>
          <p:nvPr/>
        </p:nvPicPr>
        <p:blipFill rotWithShape="1">
          <a:blip r:embed="rId6" cstate="print">
            <a:extLst>
              <a:ext uri="{28A0092B-C50C-407E-A947-70E740481C1C}">
                <a14:useLocalDpi xmlns:a14="http://schemas.microsoft.com/office/drawing/2010/main"/>
              </a:ext>
            </a:extLst>
          </a:blip>
          <a:srcRect l="17365" t="9051" r="23201" b="54200"/>
          <a:stretch/>
        </p:blipFill>
        <p:spPr>
          <a:xfrm>
            <a:off x="7252624" y="3873409"/>
            <a:ext cx="1760848" cy="1540742"/>
          </a:xfrm>
          <a:prstGeom prst="rect">
            <a:avLst/>
          </a:prstGeom>
        </p:spPr>
      </p:pic>
      <p:grpSp>
        <p:nvGrpSpPr>
          <p:cNvPr id="55" name="Group 54"/>
          <p:cNvGrpSpPr>
            <a:grpSpLocks noChangeAspect="1"/>
          </p:cNvGrpSpPr>
          <p:nvPr/>
        </p:nvGrpSpPr>
        <p:grpSpPr>
          <a:xfrm>
            <a:off x="5490974" y="3979807"/>
            <a:ext cx="1602285" cy="668366"/>
            <a:chOff x="486910" y="1556792"/>
            <a:chExt cx="3744000" cy="1584000"/>
          </a:xfrm>
        </p:grpSpPr>
        <p:sp>
          <p:nvSpPr>
            <p:cNvPr id="56" name="Rounded Rectangle 55"/>
            <p:cNvSpPr/>
            <p:nvPr/>
          </p:nvSpPr>
          <p:spPr bwMode="auto">
            <a:xfrm>
              <a:off x="486910" y="1556792"/>
              <a:ext cx="3744000" cy="1584000"/>
            </a:xfrm>
            <a:prstGeom prst="roundRect">
              <a:avLst>
                <a:gd name="adj" fmla="val 3839"/>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7" name="Rounded Rectangle 56"/>
            <p:cNvSpPr/>
            <p:nvPr/>
          </p:nvSpPr>
          <p:spPr bwMode="auto">
            <a:xfrm>
              <a:off x="127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8" name="Rounded Rectangle 57"/>
            <p:cNvSpPr/>
            <p:nvPr/>
          </p:nvSpPr>
          <p:spPr bwMode="auto">
            <a:xfrm>
              <a:off x="131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59" name="Rounded Rectangle 58"/>
            <p:cNvSpPr/>
            <p:nvPr/>
          </p:nvSpPr>
          <p:spPr bwMode="auto">
            <a:xfrm>
              <a:off x="163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0" name="Rounded Rectangle 59"/>
            <p:cNvSpPr/>
            <p:nvPr/>
          </p:nvSpPr>
          <p:spPr bwMode="auto">
            <a:xfrm>
              <a:off x="167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1" name="Rounded Rectangle 60"/>
            <p:cNvSpPr/>
            <p:nvPr/>
          </p:nvSpPr>
          <p:spPr bwMode="auto">
            <a:xfrm>
              <a:off x="199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2" name="Rounded Rectangle 61"/>
            <p:cNvSpPr/>
            <p:nvPr/>
          </p:nvSpPr>
          <p:spPr bwMode="auto">
            <a:xfrm>
              <a:off x="203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3" name="Rounded Rectangle 62"/>
            <p:cNvSpPr/>
            <p:nvPr/>
          </p:nvSpPr>
          <p:spPr bwMode="auto">
            <a:xfrm>
              <a:off x="235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4" name="Rounded Rectangle 63"/>
            <p:cNvSpPr/>
            <p:nvPr/>
          </p:nvSpPr>
          <p:spPr bwMode="auto">
            <a:xfrm>
              <a:off x="239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5" name="Rounded Rectangle 64"/>
            <p:cNvSpPr/>
            <p:nvPr/>
          </p:nvSpPr>
          <p:spPr bwMode="auto">
            <a:xfrm>
              <a:off x="271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6" name="Rounded Rectangle 65"/>
            <p:cNvSpPr/>
            <p:nvPr/>
          </p:nvSpPr>
          <p:spPr bwMode="auto">
            <a:xfrm>
              <a:off x="275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7" name="Rounded Rectangle 66"/>
            <p:cNvSpPr/>
            <p:nvPr/>
          </p:nvSpPr>
          <p:spPr bwMode="auto">
            <a:xfrm>
              <a:off x="307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8" name="Rounded Rectangle 67"/>
            <p:cNvSpPr/>
            <p:nvPr/>
          </p:nvSpPr>
          <p:spPr bwMode="auto">
            <a:xfrm>
              <a:off x="311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69" name="Rounded Rectangle 68"/>
            <p:cNvSpPr/>
            <p:nvPr/>
          </p:nvSpPr>
          <p:spPr bwMode="auto">
            <a:xfrm>
              <a:off x="343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0" name="Rounded Rectangle 69"/>
            <p:cNvSpPr/>
            <p:nvPr/>
          </p:nvSpPr>
          <p:spPr bwMode="auto">
            <a:xfrm>
              <a:off x="347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1" name="Rounded Rectangle 70"/>
            <p:cNvSpPr/>
            <p:nvPr/>
          </p:nvSpPr>
          <p:spPr bwMode="auto">
            <a:xfrm>
              <a:off x="379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2" name="Rounded Rectangle 71"/>
            <p:cNvSpPr/>
            <p:nvPr/>
          </p:nvSpPr>
          <p:spPr bwMode="auto">
            <a:xfrm>
              <a:off x="383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3" name="Rounded Rectangle 72"/>
            <p:cNvSpPr/>
            <p:nvPr/>
          </p:nvSpPr>
          <p:spPr bwMode="auto">
            <a:xfrm>
              <a:off x="55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4" name="Rounded Rectangle 73"/>
            <p:cNvSpPr/>
            <p:nvPr/>
          </p:nvSpPr>
          <p:spPr bwMode="auto">
            <a:xfrm>
              <a:off x="59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5" name="Rounded Rectangle 74"/>
            <p:cNvSpPr/>
            <p:nvPr/>
          </p:nvSpPr>
          <p:spPr bwMode="auto">
            <a:xfrm>
              <a:off x="918910" y="162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6" name="Rounded Rectangle 75"/>
            <p:cNvSpPr/>
            <p:nvPr/>
          </p:nvSpPr>
          <p:spPr bwMode="auto">
            <a:xfrm>
              <a:off x="954910" y="166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7" name="Rounded Rectangle 76"/>
            <p:cNvSpPr/>
            <p:nvPr/>
          </p:nvSpPr>
          <p:spPr bwMode="auto">
            <a:xfrm>
              <a:off x="127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8" name="Rounded Rectangle 77"/>
            <p:cNvSpPr/>
            <p:nvPr/>
          </p:nvSpPr>
          <p:spPr bwMode="auto">
            <a:xfrm>
              <a:off x="131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79" name="Rounded Rectangle 78"/>
            <p:cNvSpPr/>
            <p:nvPr/>
          </p:nvSpPr>
          <p:spPr bwMode="auto">
            <a:xfrm>
              <a:off x="163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0" name="Rounded Rectangle 79"/>
            <p:cNvSpPr/>
            <p:nvPr/>
          </p:nvSpPr>
          <p:spPr bwMode="auto">
            <a:xfrm>
              <a:off x="167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1" name="Rounded Rectangle 80"/>
            <p:cNvSpPr/>
            <p:nvPr/>
          </p:nvSpPr>
          <p:spPr bwMode="auto">
            <a:xfrm>
              <a:off x="199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2" name="Rounded Rectangle 81"/>
            <p:cNvSpPr/>
            <p:nvPr/>
          </p:nvSpPr>
          <p:spPr bwMode="auto">
            <a:xfrm>
              <a:off x="203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3" name="Rounded Rectangle 82"/>
            <p:cNvSpPr/>
            <p:nvPr/>
          </p:nvSpPr>
          <p:spPr bwMode="auto">
            <a:xfrm>
              <a:off x="235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4" name="Rounded Rectangle 83"/>
            <p:cNvSpPr/>
            <p:nvPr/>
          </p:nvSpPr>
          <p:spPr bwMode="auto">
            <a:xfrm>
              <a:off x="239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5" name="Rounded Rectangle 84"/>
            <p:cNvSpPr/>
            <p:nvPr/>
          </p:nvSpPr>
          <p:spPr bwMode="auto">
            <a:xfrm>
              <a:off x="271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6" name="Rounded Rectangle 85"/>
            <p:cNvSpPr/>
            <p:nvPr/>
          </p:nvSpPr>
          <p:spPr bwMode="auto">
            <a:xfrm>
              <a:off x="275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7" name="Rounded Rectangle 86"/>
            <p:cNvSpPr/>
            <p:nvPr/>
          </p:nvSpPr>
          <p:spPr bwMode="auto">
            <a:xfrm>
              <a:off x="307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8" name="Rounded Rectangle 87"/>
            <p:cNvSpPr/>
            <p:nvPr/>
          </p:nvSpPr>
          <p:spPr bwMode="auto">
            <a:xfrm>
              <a:off x="311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89" name="Rounded Rectangle 88"/>
            <p:cNvSpPr/>
            <p:nvPr/>
          </p:nvSpPr>
          <p:spPr bwMode="auto">
            <a:xfrm>
              <a:off x="343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0" name="Rounded Rectangle 89"/>
            <p:cNvSpPr/>
            <p:nvPr/>
          </p:nvSpPr>
          <p:spPr bwMode="auto">
            <a:xfrm>
              <a:off x="347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1" name="Rounded Rectangle 90"/>
            <p:cNvSpPr/>
            <p:nvPr/>
          </p:nvSpPr>
          <p:spPr bwMode="auto">
            <a:xfrm>
              <a:off x="379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2" name="Rounded Rectangle 91"/>
            <p:cNvSpPr/>
            <p:nvPr/>
          </p:nvSpPr>
          <p:spPr bwMode="auto">
            <a:xfrm>
              <a:off x="383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3" name="Rounded Rectangle 92"/>
            <p:cNvSpPr/>
            <p:nvPr/>
          </p:nvSpPr>
          <p:spPr bwMode="auto">
            <a:xfrm>
              <a:off x="55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4" name="Rounded Rectangle 93"/>
            <p:cNvSpPr/>
            <p:nvPr/>
          </p:nvSpPr>
          <p:spPr bwMode="auto">
            <a:xfrm>
              <a:off x="59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5" name="Rounded Rectangle 94"/>
            <p:cNvSpPr/>
            <p:nvPr/>
          </p:nvSpPr>
          <p:spPr bwMode="auto">
            <a:xfrm>
              <a:off x="918910" y="198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6" name="Rounded Rectangle 95"/>
            <p:cNvSpPr/>
            <p:nvPr/>
          </p:nvSpPr>
          <p:spPr bwMode="auto">
            <a:xfrm>
              <a:off x="954910" y="202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7" name="Rounded Rectangle 96"/>
            <p:cNvSpPr/>
            <p:nvPr/>
          </p:nvSpPr>
          <p:spPr bwMode="auto">
            <a:xfrm>
              <a:off x="127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8" name="Rounded Rectangle 97"/>
            <p:cNvSpPr/>
            <p:nvPr/>
          </p:nvSpPr>
          <p:spPr bwMode="auto">
            <a:xfrm>
              <a:off x="131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99" name="Rounded Rectangle 98"/>
            <p:cNvSpPr/>
            <p:nvPr/>
          </p:nvSpPr>
          <p:spPr bwMode="auto">
            <a:xfrm>
              <a:off x="163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0" name="Rounded Rectangle 99"/>
            <p:cNvSpPr/>
            <p:nvPr/>
          </p:nvSpPr>
          <p:spPr bwMode="auto">
            <a:xfrm>
              <a:off x="167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1" name="Rounded Rectangle 100"/>
            <p:cNvSpPr/>
            <p:nvPr/>
          </p:nvSpPr>
          <p:spPr bwMode="auto">
            <a:xfrm>
              <a:off x="199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2" name="Rounded Rectangle 101"/>
            <p:cNvSpPr/>
            <p:nvPr/>
          </p:nvSpPr>
          <p:spPr bwMode="auto">
            <a:xfrm>
              <a:off x="203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3" name="Rounded Rectangle 102"/>
            <p:cNvSpPr/>
            <p:nvPr/>
          </p:nvSpPr>
          <p:spPr bwMode="auto">
            <a:xfrm>
              <a:off x="235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4" name="Rounded Rectangle 103"/>
            <p:cNvSpPr/>
            <p:nvPr/>
          </p:nvSpPr>
          <p:spPr bwMode="auto">
            <a:xfrm>
              <a:off x="239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5" name="Rounded Rectangle 104"/>
            <p:cNvSpPr/>
            <p:nvPr/>
          </p:nvSpPr>
          <p:spPr bwMode="auto">
            <a:xfrm>
              <a:off x="271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6" name="Rounded Rectangle 105"/>
            <p:cNvSpPr/>
            <p:nvPr/>
          </p:nvSpPr>
          <p:spPr bwMode="auto">
            <a:xfrm>
              <a:off x="275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7" name="Rounded Rectangle 106"/>
            <p:cNvSpPr/>
            <p:nvPr/>
          </p:nvSpPr>
          <p:spPr bwMode="auto">
            <a:xfrm>
              <a:off x="307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8" name="Rounded Rectangle 107"/>
            <p:cNvSpPr/>
            <p:nvPr/>
          </p:nvSpPr>
          <p:spPr bwMode="auto">
            <a:xfrm>
              <a:off x="311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09" name="Rounded Rectangle 108"/>
            <p:cNvSpPr/>
            <p:nvPr/>
          </p:nvSpPr>
          <p:spPr bwMode="auto">
            <a:xfrm>
              <a:off x="343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0" name="Rounded Rectangle 109"/>
            <p:cNvSpPr/>
            <p:nvPr/>
          </p:nvSpPr>
          <p:spPr bwMode="auto">
            <a:xfrm>
              <a:off x="347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1" name="Rounded Rectangle 110"/>
            <p:cNvSpPr/>
            <p:nvPr/>
          </p:nvSpPr>
          <p:spPr bwMode="auto">
            <a:xfrm>
              <a:off x="379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2" name="Rounded Rectangle 111"/>
            <p:cNvSpPr/>
            <p:nvPr/>
          </p:nvSpPr>
          <p:spPr bwMode="auto">
            <a:xfrm>
              <a:off x="383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3" name="Rounded Rectangle 112"/>
            <p:cNvSpPr/>
            <p:nvPr/>
          </p:nvSpPr>
          <p:spPr bwMode="auto">
            <a:xfrm>
              <a:off x="55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4" name="Rounded Rectangle 113"/>
            <p:cNvSpPr/>
            <p:nvPr/>
          </p:nvSpPr>
          <p:spPr bwMode="auto">
            <a:xfrm>
              <a:off x="59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5" name="Rounded Rectangle 114"/>
            <p:cNvSpPr/>
            <p:nvPr/>
          </p:nvSpPr>
          <p:spPr bwMode="auto">
            <a:xfrm>
              <a:off x="918910" y="234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6" name="Rounded Rectangle 115"/>
            <p:cNvSpPr/>
            <p:nvPr/>
          </p:nvSpPr>
          <p:spPr bwMode="auto">
            <a:xfrm>
              <a:off x="954910" y="238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7" name="Rounded Rectangle 116"/>
            <p:cNvSpPr/>
            <p:nvPr/>
          </p:nvSpPr>
          <p:spPr bwMode="auto">
            <a:xfrm>
              <a:off x="127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8" name="Rounded Rectangle 117"/>
            <p:cNvSpPr/>
            <p:nvPr/>
          </p:nvSpPr>
          <p:spPr bwMode="auto">
            <a:xfrm>
              <a:off x="131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9" name="Rounded Rectangle 118"/>
            <p:cNvSpPr/>
            <p:nvPr/>
          </p:nvSpPr>
          <p:spPr bwMode="auto">
            <a:xfrm>
              <a:off x="163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0" name="Rounded Rectangle 119"/>
            <p:cNvSpPr/>
            <p:nvPr/>
          </p:nvSpPr>
          <p:spPr bwMode="auto">
            <a:xfrm>
              <a:off x="167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1" name="Rounded Rectangle 120"/>
            <p:cNvSpPr/>
            <p:nvPr/>
          </p:nvSpPr>
          <p:spPr bwMode="auto">
            <a:xfrm>
              <a:off x="199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2" name="Rounded Rectangle 121"/>
            <p:cNvSpPr/>
            <p:nvPr/>
          </p:nvSpPr>
          <p:spPr bwMode="auto">
            <a:xfrm>
              <a:off x="203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3" name="Rounded Rectangle 122"/>
            <p:cNvSpPr/>
            <p:nvPr/>
          </p:nvSpPr>
          <p:spPr bwMode="auto">
            <a:xfrm>
              <a:off x="235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4" name="Rounded Rectangle 123"/>
            <p:cNvSpPr/>
            <p:nvPr/>
          </p:nvSpPr>
          <p:spPr bwMode="auto">
            <a:xfrm>
              <a:off x="239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5" name="Rounded Rectangle 124"/>
            <p:cNvSpPr/>
            <p:nvPr/>
          </p:nvSpPr>
          <p:spPr bwMode="auto">
            <a:xfrm>
              <a:off x="271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6" name="Rounded Rectangle 125"/>
            <p:cNvSpPr/>
            <p:nvPr/>
          </p:nvSpPr>
          <p:spPr bwMode="auto">
            <a:xfrm>
              <a:off x="275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7" name="Rounded Rectangle 126"/>
            <p:cNvSpPr/>
            <p:nvPr/>
          </p:nvSpPr>
          <p:spPr bwMode="auto">
            <a:xfrm>
              <a:off x="307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8" name="Rounded Rectangle 127"/>
            <p:cNvSpPr/>
            <p:nvPr/>
          </p:nvSpPr>
          <p:spPr bwMode="auto">
            <a:xfrm>
              <a:off x="311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9" name="Rounded Rectangle 128"/>
            <p:cNvSpPr/>
            <p:nvPr/>
          </p:nvSpPr>
          <p:spPr bwMode="auto">
            <a:xfrm>
              <a:off x="343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0" name="Rounded Rectangle 129"/>
            <p:cNvSpPr/>
            <p:nvPr/>
          </p:nvSpPr>
          <p:spPr bwMode="auto">
            <a:xfrm>
              <a:off x="347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1" name="Rounded Rectangle 130"/>
            <p:cNvSpPr/>
            <p:nvPr/>
          </p:nvSpPr>
          <p:spPr bwMode="auto">
            <a:xfrm>
              <a:off x="379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2" name="Rounded Rectangle 131"/>
            <p:cNvSpPr/>
            <p:nvPr/>
          </p:nvSpPr>
          <p:spPr bwMode="auto">
            <a:xfrm>
              <a:off x="383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3" name="Rounded Rectangle 132"/>
            <p:cNvSpPr/>
            <p:nvPr/>
          </p:nvSpPr>
          <p:spPr bwMode="auto">
            <a:xfrm>
              <a:off x="55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4" name="Rounded Rectangle 133"/>
            <p:cNvSpPr/>
            <p:nvPr/>
          </p:nvSpPr>
          <p:spPr bwMode="auto">
            <a:xfrm>
              <a:off x="59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5" name="Rounded Rectangle 134"/>
            <p:cNvSpPr/>
            <p:nvPr/>
          </p:nvSpPr>
          <p:spPr bwMode="auto">
            <a:xfrm>
              <a:off x="918910" y="2708792"/>
              <a:ext cx="360000" cy="36000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6" name="Rounded Rectangle 135"/>
            <p:cNvSpPr/>
            <p:nvPr/>
          </p:nvSpPr>
          <p:spPr bwMode="auto">
            <a:xfrm>
              <a:off x="954910" y="2744792"/>
              <a:ext cx="288000" cy="28800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7" name="Oval 136"/>
            <p:cNvSpPr/>
            <p:nvPr/>
          </p:nvSpPr>
          <p:spPr bwMode="auto">
            <a:xfrm>
              <a:off x="64299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8" name="Oval 137"/>
            <p:cNvSpPr/>
            <p:nvPr/>
          </p:nvSpPr>
          <p:spPr bwMode="auto">
            <a:xfrm>
              <a:off x="100328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9" name="Oval 138"/>
            <p:cNvSpPr/>
            <p:nvPr/>
          </p:nvSpPr>
          <p:spPr bwMode="auto">
            <a:xfrm>
              <a:off x="172386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0" name="Oval 139"/>
            <p:cNvSpPr/>
            <p:nvPr/>
          </p:nvSpPr>
          <p:spPr bwMode="auto">
            <a:xfrm>
              <a:off x="316502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1" name="Oval 140"/>
            <p:cNvSpPr/>
            <p:nvPr/>
          </p:nvSpPr>
          <p:spPr bwMode="auto">
            <a:xfrm>
              <a:off x="136357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2" name="Oval 141"/>
            <p:cNvSpPr/>
            <p:nvPr/>
          </p:nvSpPr>
          <p:spPr bwMode="auto">
            <a:xfrm>
              <a:off x="244444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3" name="Oval 142"/>
            <p:cNvSpPr/>
            <p:nvPr/>
          </p:nvSpPr>
          <p:spPr bwMode="auto">
            <a:xfrm>
              <a:off x="352531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4" name="Oval 143"/>
            <p:cNvSpPr/>
            <p:nvPr/>
          </p:nvSpPr>
          <p:spPr bwMode="auto">
            <a:xfrm>
              <a:off x="208415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5" name="Oval 144"/>
            <p:cNvSpPr/>
            <p:nvPr/>
          </p:nvSpPr>
          <p:spPr bwMode="auto">
            <a:xfrm>
              <a:off x="2804736"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6" name="Oval 145"/>
            <p:cNvSpPr/>
            <p:nvPr/>
          </p:nvSpPr>
          <p:spPr bwMode="auto">
            <a:xfrm>
              <a:off x="3885610" y="171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7" name="Oval 146"/>
            <p:cNvSpPr/>
            <p:nvPr/>
          </p:nvSpPr>
          <p:spPr bwMode="auto">
            <a:xfrm>
              <a:off x="64299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8" name="Oval 147"/>
            <p:cNvSpPr/>
            <p:nvPr/>
          </p:nvSpPr>
          <p:spPr bwMode="auto">
            <a:xfrm>
              <a:off x="100328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49" name="Oval 148"/>
            <p:cNvSpPr/>
            <p:nvPr/>
          </p:nvSpPr>
          <p:spPr bwMode="auto">
            <a:xfrm>
              <a:off x="172386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0" name="Oval 149"/>
            <p:cNvSpPr/>
            <p:nvPr/>
          </p:nvSpPr>
          <p:spPr bwMode="auto">
            <a:xfrm>
              <a:off x="316502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1" name="Oval 150"/>
            <p:cNvSpPr/>
            <p:nvPr/>
          </p:nvSpPr>
          <p:spPr bwMode="auto">
            <a:xfrm>
              <a:off x="136357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2" name="Oval 151"/>
            <p:cNvSpPr/>
            <p:nvPr/>
          </p:nvSpPr>
          <p:spPr bwMode="auto">
            <a:xfrm>
              <a:off x="244444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3" name="Oval 152"/>
            <p:cNvSpPr/>
            <p:nvPr/>
          </p:nvSpPr>
          <p:spPr bwMode="auto">
            <a:xfrm>
              <a:off x="352531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4" name="Oval 153"/>
            <p:cNvSpPr/>
            <p:nvPr/>
          </p:nvSpPr>
          <p:spPr bwMode="auto">
            <a:xfrm>
              <a:off x="208415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5" name="Oval 154"/>
            <p:cNvSpPr/>
            <p:nvPr/>
          </p:nvSpPr>
          <p:spPr bwMode="auto">
            <a:xfrm>
              <a:off x="2804736"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6" name="Oval 155"/>
            <p:cNvSpPr/>
            <p:nvPr/>
          </p:nvSpPr>
          <p:spPr bwMode="auto">
            <a:xfrm>
              <a:off x="3885610" y="2079908"/>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7" name="Oval 156"/>
            <p:cNvSpPr/>
            <p:nvPr/>
          </p:nvSpPr>
          <p:spPr bwMode="auto">
            <a:xfrm>
              <a:off x="64299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8" name="Oval 157"/>
            <p:cNvSpPr/>
            <p:nvPr/>
          </p:nvSpPr>
          <p:spPr bwMode="auto">
            <a:xfrm>
              <a:off x="100328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59" name="Oval 158"/>
            <p:cNvSpPr/>
            <p:nvPr/>
          </p:nvSpPr>
          <p:spPr bwMode="auto">
            <a:xfrm>
              <a:off x="172386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0" name="Oval 159"/>
            <p:cNvSpPr/>
            <p:nvPr/>
          </p:nvSpPr>
          <p:spPr bwMode="auto">
            <a:xfrm>
              <a:off x="316502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1" name="Oval 160"/>
            <p:cNvSpPr/>
            <p:nvPr/>
          </p:nvSpPr>
          <p:spPr bwMode="auto">
            <a:xfrm>
              <a:off x="136357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2" name="Oval 161"/>
            <p:cNvSpPr/>
            <p:nvPr/>
          </p:nvSpPr>
          <p:spPr bwMode="auto">
            <a:xfrm>
              <a:off x="244444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3" name="Oval 162"/>
            <p:cNvSpPr/>
            <p:nvPr/>
          </p:nvSpPr>
          <p:spPr bwMode="auto">
            <a:xfrm>
              <a:off x="352531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4" name="Oval 163"/>
            <p:cNvSpPr/>
            <p:nvPr/>
          </p:nvSpPr>
          <p:spPr bwMode="auto">
            <a:xfrm>
              <a:off x="208415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5" name="Oval 164"/>
            <p:cNvSpPr/>
            <p:nvPr/>
          </p:nvSpPr>
          <p:spPr bwMode="auto">
            <a:xfrm>
              <a:off x="2804736"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6" name="Oval 165"/>
            <p:cNvSpPr/>
            <p:nvPr/>
          </p:nvSpPr>
          <p:spPr bwMode="auto">
            <a:xfrm>
              <a:off x="3885610" y="243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7" name="Oval 166"/>
            <p:cNvSpPr/>
            <p:nvPr/>
          </p:nvSpPr>
          <p:spPr bwMode="auto">
            <a:xfrm>
              <a:off x="64299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8" name="Oval 167"/>
            <p:cNvSpPr/>
            <p:nvPr/>
          </p:nvSpPr>
          <p:spPr bwMode="auto">
            <a:xfrm>
              <a:off x="100328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69" name="Oval 168"/>
            <p:cNvSpPr/>
            <p:nvPr/>
          </p:nvSpPr>
          <p:spPr bwMode="auto">
            <a:xfrm>
              <a:off x="172386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0" name="Oval 169"/>
            <p:cNvSpPr/>
            <p:nvPr/>
          </p:nvSpPr>
          <p:spPr bwMode="auto">
            <a:xfrm>
              <a:off x="316502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1" name="Oval 170"/>
            <p:cNvSpPr/>
            <p:nvPr/>
          </p:nvSpPr>
          <p:spPr bwMode="auto">
            <a:xfrm>
              <a:off x="136357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2" name="Oval 171"/>
            <p:cNvSpPr/>
            <p:nvPr/>
          </p:nvSpPr>
          <p:spPr bwMode="auto">
            <a:xfrm>
              <a:off x="244444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3" name="Oval 172"/>
            <p:cNvSpPr/>
            <p:nvPr/>
          </p:nvSpPr>
          <p:spPr bwMode="auto">
            <a:xfrm>
              <a:off x="352531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4" name="Oval 173"/>
            <p:cNvSpPr/>
            <p:nvPr/>
          </p:nvSpPr>
          <p:spPr bwMode="auto">
            <a:xfrm>
              <a:off x="208415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5" name="Oval 174"/>
            <p:cNvSpPr/>
            <p:nvPr/>
          </p:nvSpPr>
          <p:spPr bwMode="auto">
            <a:xfrm>
              <a:off x="2804736"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76" name="Oval 175"/>
            <p:cNvSpPr/>
            <p:nvPr/>
          </p:nvSpPr>
          <p:spPr bwMode="auto">
            <a:xfrm>
              <a:off x="3885610" y="2798226"/>
              <a:ext cx="180000" cy="180000"/>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1552603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Power generated</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dirty="0"/>
                  <a:t>Power generated by coil</a:t>
                </a:r>
              </a:p>
              <a:p>
                <a:r>
                  <a:rPr lang="en-US" dirty="0"/>
                  <a:t>DC: from the length of the conductor </a:t>
                </a:r>
                <a:r>
                  <a:rPr lang="en-US" i="1" dirty="0" err="1"/>
                  <a:t>N∙L</a:t>
                </a:r>
                <a:r>
                  <a:rPr lang="en-US" i="1" baseline="-25000" dirty="0" err="1"/>
                  <a:t>turn</a:t>
                </a:r>
                <a:r>
                  <a:rPr lang="en-US" dirty="0"/>
                  <a:t> , the cross-section </a:t>
                </a:r>
                <a:r>
                  <a:rPr lang="en-US" dirty="0">
                    <a:latin typeface="Symbol" charset="2"/>
                    <a:ea typeface="Symbol" charset="2"/>
                    <a:cs typeface="Symbol" charset="2"/>
                  </a:rPr>
                  <a:t>s</a:t>
                </a:r>
                <a:r>
                  <a:rPr lang="en-US" dirty="0"/>
                  <a:t>  and the specific resistivity </a:t>
                </a:r>
                <a:r>
                  <a:rPr lang="en-US" dirty="0">
                    <a:latin typeface="Symbol" charset="2"/>
                    <a:ea typeface="Symbol" charset="2"/>
                    <a:cs typeface="Symbol" charset="2"/>
                  </a:rPr>
                  <a:t>r</a:t>
                </a:r>
                <a:r>
                  <a:rPr lang="en-US" dirty="0"/>
                  <a:t> of the material one gets the spent Power in the coil</a:t>
                </a:r>
              </a:p>
              <a:p>
                <a:pPr marL="0" indent="0">
                  <a:buNone/>
                </a:pPr>
                <a:endParaRPr lang="en-US" dirty="0"/>
              </a:p>
              <a:p>
                <a:endParaRPr lang="en-US" dirty="0"/>
              </a:p>
              <a:p>
                <a:endParaRPr lang="en-US" dirty="0"/>
              </a:p>
              <a:p>
                <a:pPr marL="0" indent="0">
                  <a:buNone/>
                </a:pPr>
                <a:r>
                  <a:rPr lang="en-US" dirty="0"/>
                  <a:t>      For AC: take the average </a:t>
                </a:r>
                <a:r>
                  <a:rPr lang="en-US" i="1" dirty="0"/>
                  <a:t>I</a:t>
                </a:r>
                <a:r>
                  <a:rPr lang="en-US" i="1" baseline="30000" dirty="0"/>
                  <a:t>2</a:t>
                </a:r>
                <a:r>
                  <a:rPr lang="en-US" dirty="0"/>
                  <a:t> for the duty cycle</a:t>
                </a:r>
              </a:p>
              <a:p>
                <a:pPr marL="0" indent="0">
                  <a:buNone/>
                </a:pPr>
                <a:endParaRPr lang="en-US" dirty="0"/>
              </a:p>
              <a:p>
                <a:pPr marL="0" indent="0">
                  <a:buNone/>
                </a:pPr>
                <a:r>
                  <a:rPr lang="en-US" dirty="0"/>
                  <a:t>Power losses due to hysteresis in the yoke: (Steinmetz law up to 1.5 T)</a:t>
                </a:r>
              </a:p>
              <a:p>
                <a:pPr marL="0" indent="0">
                  <a:buNone/>
                </a:pPr>
                <a:r>
                  <a:rPr lang="en-US" dirty="0">
                    <a:ea typeface="ＭＳ 明朝" charset="-128"/>
                    <a:cs typeface="Times New Roman" charset="0"/>
                  </a:rPr>
                  <a:t>      </a:t>
                </a:r>
                <a14:m>
                  <m:oMath xmlns:m="http://schemas.openxmlformats.org/officeDocument/2006/math">
                    <m:r>
                      <a:rPr lang="en-US" i="1">
                        <a:latin typeface="Cambria Math" charset="0"/>
                        <a:ea typeface="ＭＳ 明朝" charset="-128"/>
                        <a:cs typeface="Times New Roman" charset="0"/>
                      </a:rPr>
                      <m:t>𝑃</m:t>
                    </m:r>
                    <m:d>
                      <m:dPr>
                        <m:begChr m:val="["/>
                        <m:endChr m:val="]"/>
                        <m:ctrlPr>
                          <a:rPr lang="en-US" i="1">
                            <a:effectLst/>
                            <a:latin typeface="Cambria Math" panose="02040503050406030204" pitchFamily="18" charset="0"/>
                            <a:ea typeface="ＭＳ 明朝" charset="-128"/>
                          </a:rPr>
                        </m:ctrlPr>
                      </m:dPr>
                      <m:e>
                        <m:f>
                          <m:fPr>
                            <m:type m:val="lin"/>
                            <m:ctrlPr>
                              <a:rPr lang="en-US" i="1">
                                <a:effectLst/>
                                <a:latin typeface="Cambria Math" panose="02040503050406030204" pitchFamily="18" charset="0"/>
                                <a:ea typeface="ＭＳ 明朝" charset="-128"/>
                              </a:rPr>
                            </m:ctrlPr>
                          </m:fPr>
                          <m:num>
                            <m:r>
                              <a:rPr lang="en-US" i="1">
                                <a:effectLst/>
                                <a:latin typeface="Cambria Math" charset="0"/>
                                <a:ea typeface="ＭＳ 明朝" charset="-128"/>
                                <a:cs typeface="Times New Roman" charset="0"/>
                              </a:rPr>
                              <m:t>𝑊</m:t>
                            </m:r>
                          </m:num>
                          <m:den>
                            <m:r>
                              <a:rPr lang="en-US" i="1">
                                <a:effectLst/>
                                <a:latin typeface="Cambria Math" charset="0"/>
                                <a:ea typeface="ＭＳ 明朝" charset="-128"/>
                                <a:cs typeface="Times New Roman" charset="0"/>
                              </a:rPr>
                              <m:t>𝑘𝑔</m:t>
                            </m:r>
                          </m:den>
                        </m:f>
                      </m:e>
                    </m:d>
                    <m:r>
                      <a:rPr lang="en-US" i="1">
                        <a:effectLst/>
                        <a:latin typeface="Cambria Math" charset="0"/>
                        <a:ea typeface="ＭＳ 明朝" charset="-128"/>
                        <a:cs typeface="Times New Roman" charset="0"/>
                      </a:rPr>
                      <m:t>=</m:t>
                    </m:r>
                    <m:r>
                      <a:rPr lang="en-US" i="1">
                        <a:effectLst/>
                        <a:latin typeface="Cambria Math" charset="0"/>
                        <a:ea typeface="ＭＳ 明朝" charset="-128"/>
                        <a:cs typeface="Times New Roman" charset="0"/>
                      </a:rPr>
                      <m:t>𝜂</m:t>
                    </m:r>
                    <m:r>
                      <a:rPr lang="en-US" i="1">
                        <a:effectLst/>
                        <a:latin typeface="Cambria Math" charset="0"/>
                        <a:ea typeface="ＭＳ 明朝" charset="-128"/>
                        <a:cs typeface="Times New Roman" charset="0"/>
                      </a:rPr>
                      <m:t>𝑓</m:t>
                    </m:r>
                    <m:sSup>
                      <m:sSupPr>
                        <m:ctrlPr>
                          <a:rPr lang="en-US" i="1">
                            <a:effectLst/>
                            <a:latin typeface="Cambria Math" panose="02040503050406030204" pitchFamily="18" charset="0"/>
                            <a:ea typeface="ＭＳ 明朝" charset="-128"/>
                          </a:rPr>
                        </m:ctrlPr>
                      </m:sSupPr>
                      <m:e>
                        <m:r>
                          <a:rPr lang="en-US" i="1">
                            <a:effectLst/>
                            <a:latin typeface="Cambria Math" charset="0"/>
                            <a:ea typeface="ＭＳ 明朝" charset="-128"/>
                            <a:cs typeface="Times New Roman" charset="0"/>
                          </a:rPr>
                          <m:t>𝐵</m:t>
                        </m:r>
                      </m:e>
                      <m:sup>
                        <m:r>
                          <a:rPr lang="en-US" i="1">
                            <a:effectLst/>
                            <a:latin typeface="Cambria Math" charset="0"/>
                            <a:ea typeface="ＭＳ 明朝" charset="-128"/>
                            <a:cs typeface="Times New Roman" charset="0"/>
                          </a:rPr>
                          <m:t>1.6</m:t>
                        </m:r>
                      </m:sup>
                    </m:sSup>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𝑤𝑖𝑡h</m:t>
                    </m:r>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𝜂</m:t>
                    </m:r>
                    <m:r>
                      <a:rPr lang="en-US" i="1">
                        <a:effectLst/>
                        <a:latin typeface="Cambria Math" charset="0"/>
                        <a:ea typeface="ＭＳ 明朝" charset="-128"/>
                        <a:cs typeface="Times New Roman" charset="0"/>
                      </a:rPr>
                      <m:t>=0.01 </m:t>
                    </m:r>
                    <m:r>
                      <a:rPr lang="en-US" i="1">
                        <a:effectLst/>
                        <a:latin typeface="Cambria Math" charset="0"/>
                        <a:ea typeface="ＭＳ 明朝" charset="-128"/>
                        <a:cs typeface="Times New Roman" charset="0"/>
                      </a:rPr>
                      <m:t>𝑡𝑜</m:t>
                    </m:r>
                    <m:r>
                      <a:rPr lang="en-US" i="1">
                        <a:effectLst/>
                        <a:latin typeface="Cambria Math" charset="0"/>
                        <a:ea typeface="ＭＳ 明朝" charset="-128"/>
                        <a:cs typeface="Times New Roman" charset="0"/>
                      </a:rPr>
                      <m:t> 0.1,  </m:t>
                    </m:r>
                    <m:sSub>
                      <m:sSubPr>
                        <m:ctrlPr>
                          <a:rPr lang="en-US" i="1">
                            <a:effectLst/>
                            <a:latin typeface="Cambria Math" panose="02040503050406030204" pitchFamily="18" charset="0"/>
                            <a:ea typeface="ＭＳ 明朝" charset="-128"/>
                          </a:rPr>
                        </m:ctrlPr>
                      </m:sSubPr>
                      <m:e>
                        <m:r>
                          <a:rPr lang="en-US" i="1">
                            <a:effectLst/>
                            <a:latin typeface="Cambria Math" charset="0"/>
                            <a:ea typeface="ＭＳ 明朝" charset="-128"/>
                            <a:cs typeface="Times New Roman" charset="0"/>
                          </a:rPr>
                          <m:t>𝜂</m:t>
                        </m:r>
                      </m:e>
                      <m:sub>
                        <m:r>
                          <a:rPr lang="en-US" i="1">
                            <a:effectLst/>
                            <a:latin typeface="Cambria Math" charset="0"/>
                            <a:ea typeface="ＭＳ 明朝" charset="-128"/>
                            <a:cs typeface="Times New Roman" charset="0"/>
                          </a:rPr>
                          <m:t>𝑆𝑖</m:t>
                        </m:r>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𝑠𝑡𝑒𝑒𝑙</m:t>
                        </m:r>
                      </m:sub>
                    </m:sSub>
                    <m:r>
                      <a:rPr lang="en-US" i="1">
                        <a:effectLst/>
                        <a:latin typeface="Cambria Math" charset="0"/>
                        <a:ea typeface="ＭＳ 明朝" charset="-128"/>
                        <a:cs typeface="Times New Roman" charset="0"/>
                      </a:rPr>
                      <m:t>≈0.02</m:t>
                    </m:r>
                  </m:oMath>
                </a14:m>
                <a:r>
                  <a:rPr lang="en-US" dirty="0">
                    <a:effectLst/>
                  </a:rPr>
                  <a:t> </a:t>
                </a:r>
                <a:endParaRPr lang="en-US" dirty="0"/>
              </a:p>
              <a:p>
                <a:pPr marL="0" indent="0">
                  <a:buNone/>
                </a:pPr>
                <a:endParaRPr lang="en-US" dirty="0"/>
              </a:p>
              <a:p>
                <a:pPr marL="0" indent="0">
                  <a:buNone/>
                </a:pPr>
                <a:r>
                  <a:rPr lang="en-US" dirty="0"/>
                  <a:t>Power losses due to eddy currents in the yoke</a:t>
                </a:r>
              </a:p>
              <a:p>
                <a:pPr marL="0" indent="0">
                  <a:buNone/>
                </a:pPr>
                <a:r>
                  <a:rPr lang="en-US" dirty="0">
                    <a:ea typeface="ＭＳ 明朝" charset="-128"/>
                    <a:cs typeface="Times New Roman" charset="0"/>
                  </a:rPr>
                  <a:t>      </a:t>
                </a:r>
                <a14:m>
                  <m:oMath xmlns:m="http://schemas.openxmlformats.org/officeDocument/2006/math">
                    <m:r>
                      <a:rPr lang="en-US" i="1">
                        <a:latin typeface="Cambria Math" charset="0"/>
                        <a:ea typeface="ＭＳ 明朝" charset="-128"/>
                        <a:cs typeface="Times New Roman" charset="0"/>
                      </a:rPr>
                      <m:t>𝑃</m:t>
                    </m:r>
                    <m:d>
                      <m:dPr>
                        <m:begChr m:val="["/>
                        <m:endChr m:val="]"/>
                        <m:ctrlPr>
                          <a:rPr lang="en-US" i="1">
                            <a:effectLst/>
                            <a:latin typeface="Cambria Math" panose="02040503050406030204" pitchFamily="18" charset="0"/>
                            <a:ea typeface="ＭＳ 明朝" charset="-128"/>
                          </a:rPr>
                        </m:ctrlPr>
                      </m:dPr>
                      <m:e>
                        <m:f>
                          <m:fPr>
                            <m:type m:val="lin"/>
                            <m:ctrlPr>
                              <a:rPr lang="en-US" i="1">
                                <a:effectLst/>
                                <a:latin typeface="Cambria Math" panose="02040503050406030204" pitchFamily="18" charset="0"/>
                                <a:ea typeface="ＭＳ 明朝" charset="-128"/>
                              </a:rPr>
                            </m:ctrlPr>
                          </m:fPr>
                          <m:num>
                            <m:r>
                              <a:rPr lang="en-US" i="1">
                                <a:effectLst/>
                                <a:latin typeface="Cambria Math" charset="0"/>
                                <a:ea typeface="ＭＳ 明朝" charset="-128"/>
                                <a:cs typeface="Times New Roman" charset="0"/>
                              </a:rPr>
                              <m:t>𝑊</m:t>
                            </m:r>
                          </m:num>
                          <m:den>
                            <m:r>
                              <a:rPr lang="en-US" i="1">
                                <a:effectLst/>
                                <a:latin typeface="Cambria Math" charset="0"/>
                                <a:ea typeface="ＭＳ 明朝" charset="-128"/>
                                <a:cs typeface="Times New Roman" charset="0"/>
                              </a:rPr>
                              <m:t>𝑘𝑔</m:t>
                            </m:r>
                          </m:den>
                        </m:f>
                      </m:e>
                    </m:d>
                    <m:r>
                      <a:rPr lang="en-US" i="1">
                        <a:effectLst/>
                        <a:latin typeface="Cambria Math" charset="0"/>
                        <a:ea typeface="ＭＳ 明朝" charset="-128"/>
                        <a:cs typeface="Times New Roman" charset="0"/>
                      </a:rPr>
                      <m:t>=0.05</m:t>
                    </m:r>
                    <m:sSup>
                      <m:sSupPr>
                        <m:ctrlPr>
                          <a:rPr lang="en-US" i="1">
                            <a:effectLst/>
                            <a:latin typeface="Cambria Math" panose="02040503050406030204" pitchFamily="18" charset="0"/>
                            <a:ea typeface="ＭＳ 明朝" charset="-128"/>
                          </a:rPr>
                        </m:ctrlPr>
                      </m:sSupPr>
                      <m:e>
                        <m:d>
                          <m:dPr>
                            <m:ctrlPr>
                              <a:rPr lang="en-US" i="1">
                                <a:effectLst/>
                                <a:latin typeface="Cambria Math" panose="02040503050406030204" pitchFamily="18" charset="0"/>
                                <a:ea typeface="ＭＳ 明朝" charset="-128"/>
                              </a:rPr>
                            </m:ctrlPr>
                          </m:dPr>
                          <m:e>
                            <m:sSub>
                              <m:sSubPr>
                                <m:ctrlPr>
                                  <a:rPr lang="en-US" i="1">
                                    <a:effectLst/>
                                    <a:latin typeface="Cambria Math" panose="02040503050406030204" pitchFamily="18" charset="0"/>
                                    <a:ea typeface="ＭＳ 明朝" charset="-128"/>
                                  </a:rPr>
                                </m:ctrlPr>
                              </m:sSubPr>
                              <m:e>
                                <m:r>
                                  <a:rPr lang="en-US" i="1">
                                    <a:effectLst/>
                                    <a:latin typeface="Cambria Math" charset="0"/>
                                    <a:ea typeface="ＭＳ 明朝" charset="-128"/>
                                    <a:cs typeface="Times New Roman" charset="0"/>
                                  </a:rPr>
                                  <m:t>𝑑</m:t>
                                </m:r>
                              </m:e>
                              <m:sub>
                                <m:r>
                                  <a:rPr lang="en-US" i="1">
                                    <a:effectLst/>
                                    <a:latin typeface="Cambria Math" charset="0"/>
                                    <a:ea typeface="ＭＳ 明朝" charset="-128"/>
                                    <a:cs typeface="Times New Roman" charset="0"/>
                                  </a:rPr>
                                  <m:t>𝑙𝑎𝑚</m:t>
                                </m:r>
                              </m:sub>
                            </m:sSub>
                            <m:f>
                              <m:fPr>
                                <m:ctrlPr>
                                  <a:rPr lang="en-US" i="1">
                                    <a:effectLst/>
                                    <a:latin typeface="Cambria Math" panose="02040503050406030204" pitchFamily="18" charset="0"/>
                                    <a:ea typeface="ＭＳ 明朝" charset="-128"/>
                                  </a:rPr>
                                </m:ctrlPr>
                              </m:fPr>
                              <m:num>
                                <m:r>
                                  <a:rPr lang="en-US" i="1">
                                    <a:effectLst/>
                                    <a:latin typeface="Cambria Math" charset="0"/>
                                    <a:ea typeface="ＭＳ 明朝" charset="-128"/>
                                    <a:cs typeface="Times New Roman" charset="0"/>
                                  </a:rPr>
                                  <m:t>𝑓</m:t>
                                </m:r>
                              </m:num>
                              <m:den>
                                <m:r>
                                  <a:rPr lang="en-US" i="1">
                                    <a:effectLst/>
                                    <a:latin typeface="Cambria Math" charset="0"/>
                                    <a:ea typeface="ＭＳ 明朝" charset="-128"/>
                                    <a:cs typeface="Times New Roman" charset="0"/>
                                  </a:rPr>
                                  <m:t>10</m:t>
                                </m:r>
                              </m:den>
                            </m:f>
                            <m:sSub>
                              <m:sSubPr>
                                <m:ctrlPr>
                                  <a:rPr lang="en-US" i="1">
                                    <a:effectLst/>
                                    <a:latin typeface="Cambria Math" panose="02040503050406030204" pitchFamily="18" charset="0"/>
                                    <a:ea typeface="ＭＳ 明朝" charset="-128"/>
                                  </a:rPr>
                                </m:ctrlPr>
                              </m:sSubPr>
                              <m:e>
                                <m:r>
                                  <a:rPr lang="en-US" i="1">
                                    <a:effectLst/>
                                    <a:latin typeface="Cambria Math" charset="0"/>
                                    <a:ea typeface="ＭＳ 明朝" charset="-128"/>
                                    <a:cs typeface="Times New Roman" charset="0"/>
                                  </a:rPr>
                                  <m:t>𝐵</m:t>
                                </m:r>
                              </m:e>
                              <m:sub>
                                <m:r>
                                  <a:rPr lang="en-US" i="1">
                                    <a:effectLst/>
                                    <a:latin typeface="Cambria Math" charset="0"/>
                                    <a:ea typeface="ＭＳ 明朝" charset="-128"/>
                                    <a:cs typeface="Times New Roman" charset="0"/>
                                  </a:rPr>
                                  <m:t>𝑎𝑣</m:t>
                                </m:r>
                              </m:sub>
                            </m:sSub>
                          </m:e>
                        </m:d>
                      </m:e>
                      <m:sup>
                        <m:r>
                          <a:rPr lang="en-US" i="1">
                            <a:effectLst/>
                            <a:latin typeface="Cambria Math" charset="0"/>
                            <a:ea typeface="ＭＳ 明朝" charset="-128"/>
                            <a:cs typeface="Times New Roman" charset="0"/>
                          </a:rPr>
                          <m:t>2</m:t>
                        </m:r>
                      </m:sup>
                    </m:sSup>
                    <m:r>
                      <a:rPr lang="en-US" i="1">
                        <a:effectLst/>
                        <a:latin typeface="Cambria Math" charset="0"/>
                        <a:ea typeface="ＭＳ 明朝" charset="-128"/>
                        <a:cs typeface="Times New Roman" charset="0"/>
                      </a:rPr>
                      <m:t> </m:t>
                    </m:r>
                  </m:oMath>
                </a14:m>
                <a:endParaRPr lang="en-US" i="1" dirty="0">
                  <a:effectLst/>
                  <a:latin typeface="Cambria Math" charset="0"/>
                  <a:ea typeface="ＭＳ 明朝" charset="-128"/>
                  <a:cs typeface="Times New Roman" charset="0"/>
                </a:endParaRPr>
              </a:p>
              <a:p>
                <a:pPr marL="0" indent="0">
                  <a:buNone/>
                </a:pPr>
                <a:r>
                  <a:rPr lang="en-US" dirty="0">
                    <a:ea typeface="ＭＳ 明朝" charset="-128"/>
                    <a:cs typeface="Times New Roman" charset="0"/>
                  </a:rPr>
                  <a:t>               </a:t>
                </a:r>
                <a14:m>
                  <m:oMath xmlns:m="http://schemas.openxmlformats.org/officeDocument/2006/math">
                    <m:r>
                      <m:rPr>
                        <m:sty m:val="p"/>
                      </m:rPr>
                      <a:rPr lang="en-US" i="0">
                        <a:latin typeface="Cambria Math" charset="0"/>
                        <a:ea typeface="ＭＳ 明朝" charset="-128"/>
                        <a:cs typeface="Times New Roman" charset="0"/>
                      </a:rPr>
                      <m:t>with</m:t>
                    </m:r>
                    <m:r>
                      <a:rPr lang="en-US" i="1">
                        <a:latin typeface="Cambria Math" charset="0"/>
                        <a:ea typeface="ＭＳ 明朝" charset="-128"/>
                        <a:cs typeface="Times New Roman" charset="0"/>
                      </a:rPr>
                      <m:t> </m:t>
                    </m:r>
                    <m:sSub>
                      <m:sSubPr>
                        <m:ctrlPr>
                          <a:rPr lang="en-US" i="1">
                            <a:effectLst/>
                            <a:latin typeface="Cambria Math" panose="02040503050406030204" pitchFamily="18" charset="0"/>
                            <a:ea typeface="ＭＳ 明朝" charset="-128"/>
                          </a:rPr>
                        </m:ctrlPr>
                      </m:sSubPr>
                      <m:e>
                        <m:r>
                          <a:rPr lang="en-US" i="1">
                            <a:effectLst/>
                            <a:latin typeface="Cambria Math" charset="0"/>
                            <a:ea typeface="ＭＳ 明朝" charset="-128"/>
                            <a:cs typeface="Times New Roman" charset="0"/>
                          </a:rPr>
                          <m:t>𝑑</m:t>
                        </m:r>
                      </m:e>
                      <m:sub>
                        <m:r>
                          <a:rPr lang="en-US" i="1">
                            <a:effectLst/>
                            <a:latin typeface="Cambria Math" charset="0"/>
                            <a:ea typeface="ＭＳ 明朝" charset="-128"/>
                            <a:cs typeface="Times New Roman" charset="0"/>
                          </a:rPr>
                          <m:t>𝑙𝑎𝑚</m:t>
                        </m:r>
                      </m:sub>
                    </m:sSub>
                    <m:r>
                      <m:rPr>
                        <m:sty m:val="p"/>
                      </m:rPr>
                      <a:rPr lang="en-US" i="0">
                        <a:effectLst/>
                        <a:latin typeface="Cambria Math" charset="0"/>
                        <a:ea typeface="ＭＳ 明朝" charset="-128"/>
                        <a:cs typeface="Times New Roman" charset="0"/>
                      </a:rPr>
                      <m:t>the</m:t>
                    </m:r>
                    <m:r>
                      <a:rPr lang="en-US" i="0">
                        <a:effectLst/>
                        <a:latin typeface="Cambria Math" charset="0"/>
                        <a:ea typeface="ＭＳ 明朝" charset="-128"/>
                        <a:cs typeface="Times New Roman" charset="0"/>
                      </a:rPr>
                      <m:t> </m:t>
                    </m:r>
                    <m:r>
                      <m:rPr>
                        <m:sty m:val="p"/>
                      </m:rPr>
                      <a:rPr lang="en-US" i="0">
                        <a:effectLst/>
                        <a:latin typeface="Cambria Math" charset="0"/>
                        <a:ea typeface="ＭＳ 明朝" charset="-128"/>
                        <a:cs typeface="Times New Roman" charset="0"/>
                      </a:rPr>
                      <m:t>lamination</m:t>
                    </m:r>
                    <m:r>
                      <a:rPr lang="en-US" i="0">
                        <a:effectLst/>
                        <a:latin typeface="Cambria Math" charset="0"/>
                        <a:ea typeface="ＭＳ 明朝" charset="-128"/>
                        <a:cs typeface="Times New Roman" charset="0"/>
                      </a:rPr>
                      <m:t> </m:t>
                    </m:r>
                    <m:r>
                      <m:rPr>
                        <m:sty m:val="p"/>
                      </m:rPr>
                      <a:rPr lang="en-US" i="0">
                        <a:effectLst/>
                        <a:latin typeface="Cambria Math" charset="0"/>
                        <a:ea typeface="ＭＳ 明朝" charset="-128"/>
                        <a:cs typeface="Times New Roman" charset="0"/>
                      </a:rPr>
                      <m:t>thickness</m:t>
                    </m:r>
                    <m:r>
                      <a:rPr lang="en-US" i="0">
                        <a:effectLst/>
                        <a:latin typeface="Cambria Math" charset="0"/>
                        <a:ea typeface="ＭＳ 明朝" charset="-128"/>
                        <a:cs typeface="Times New Roman" charset="0"/>
                      </a:rPr>
                      <m:t> </m:t>
                    </m:r>
                    <m:r>
                      <m:rPr>
                        <m:sty m:val="p"/>
                      </m:rPr>
                      <a:rPr lang="en-US" i="0">
                        <a:effectLst/>
                        <a:latin typeface="Cambria Math" charset="0"/>
                        <a:ea typeface="ＭＳ 明朝" charset="-128"/>
                        <a:cs typeface="Times New Roman" charset="0"/>
                      </a:rPr>
                      <m:t>in</m:t>
                    </m:r>
                    <m:r>
                      <a:rPr lang="en-US" i="0">
                        <a:effectLst/>
                        <a:latin typeface="Cambria Math" charset="0"/>
                        <a:ea typeface="ＭＳ 明朝" charset="-128"/>
                        <a:cs typeface="Times New Roman" charset="0"/>
                      </a:rPr>
                      <m:t> </m:t>
                    </m:r>
                    <m:r>
                      <m:rPr>
                        <m:sty m:val="p"/>
                      </m:rPr>
                      <a:rPr lang="en-US" i="0">
                        <a:effectLst/>
                        <a:latin typeface="Cambria Math" charset="0"/>
                        <a:ea typeface="ＭＳ 明朝" charset="-128"/>
                        <a:cs typeface="Times New Roman" charset="0"/>
                      </a:rPr>
                      <m:t>mm</m:t>
                    </m:r>
                    <m:r>
                      <a:rPr lang="en-US" i="0">
                        <a:effectLst/>
                        <a:latin typeface="Cambria Math" charset="0"/>
                        <a:ea typeface="ＭＳ 明朝" charset="-128"/>
                        <a:cs typeface="Times New Roman" charset="0"/>
                      </a:rPr>
                      <m:t>, </m:t>
                    </m:r>
                    <m:sSub>
                      <m:sSubPr>
                        <m:ctrlPr>
                          <a:rPr lang="en-US" i="1">
                            <a:effectLst/>
                            <a:latin typeface="Cambria Math" panose="02040503050406030204" pitchFamily="18" charset="0"/>
                            <a:ea typeface="ＭＳ 明朝" charset="-128"/>
                          </a:rPr>
                        </m:ctrlPr>
                      </m:sSubPr>
                      <m:e>
                        <m:r>
                          <a:rPr lang="en-US" i="1">
                            <a:effectLst/>
                            <a:latin typeface="Cambria Math" charset="0"/>
                            <a:ea typeface="ＭＳ 明朝" charset="-128"/>
                            <a:cs typeface="Times New Roman" charset="0"/>
                          </a:rPr>
                          <m:t>𝐵</m:t>
                        </m:r>
                      </m:e>
                      <m:sub>
                        <m:r>
                          <a:rPr lang="en-US" i="1">
                            <a:effectLst/>
                            <a:latin typeface="Cambria Math" charset="0"/>
                            <a:ea typeface="ＭＳ 明朝" charset="-128"/>
                            <a:cs typeface="Times New Roman" charset="0"/>
                          </a:rPr>
                          <m:t>𝑎𝑣</m:t>
                        </m:r>
                      </m:sub>
                    </m:sSub>
                    <m:r>
                      <a:rPr lang="en-US" i="1">
                        <a:effectLst/>
                        <a:latin typeface="Cambria Math" charset="0"/>
                        <a:ea typeface="ＭＳ 明朝" charset="-128"/>
                        <a:cs typeface="Times New Roman" charset="0"/>
                      </a:rPr>
                      <m:t>𝑡h𝑒</m:t>
                    </m:r>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𝑎𝑣𝑒𝑟𝑎𝑔𝑒</m:t>
                    </m:r>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𝑓𝑙𝑢𝑥</m:t>
                    </m:r>
                    <m:r>
                      <a:rPr lang="en-US" i="1">
                        <a:effectLst/>
                        <a:latin typeface="Cambria Math" charset="0"/>
                        <a:ea typeface="ＭＳ 明朝" charset="-128"/>
                        <a:cs typeface="Times New Roman" charset="0"/>
                      </a:rPr>
                      <m:t> </m:t>
                    </m:r>
                    <m:r>
                      <a:rPr lang="en-US" i="1">
                        <a:effectLst/>
                        <a:latin typeface="Cambria Math" charset="0"/>
                        <a:ea typeface="ＭＳ 明朝" charset="-128"/>
                        <a:cs typeface="Times New Roman" charset="0"/>
                      </a:rPr>
                      <m:t>𝑑𝑒𝑛𝑠𝑖𝑡𝑦</m:t>
                    </m:r>
                    <m:r>
                      <a:rPr lang="en-US" i="1">
                        <a:effectLst/>
                        <a:latin typeface="Cambria Math" charset="0"/>
                        <a:ea typeface="ＭＳ 明朝" charset="-128"/>
                        <a:cs typeface="Times New Roman" charset="0"/>
                      </a:rPr>
                      <m:t> </m:t>
                    </m:r>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37" t="-685"/>
                </a:stretch>
              </a:blipFill>
            </p:spPr>
            <p:txBody>
              <a:bodyPr/>
              <a:lstStyle/>
              <a:p>
                <a:r>
                  <a:rPr lang="en-CH">
                    <a:noFill/>
                  </a:rPr>
                  <a:t> </a:t>
                </a:r>
              </a:p>
            </p:txBody>
          </p:sp>
        </mc:Fallback>
      </mc:AlternateContent>
      <p:sp>
        <p:nvSpPr>
          <p:cNvPr id="4" name="Slide Number Placeholder 3"/>
          <p:cNvSpPr>
            <a:spLocks noGrp="1"/>
          </p:cNvSpPr>
          <p:nvPr>
            <p:ph type="sldNum" sz="quarter" idx="10"/>
          </p:nvPr>
        </p:nvSpPr>
        <p:spPr/>
        <p:txBody>
          <a:bodyPr/>
          <a:lstStyle/>
          <a:p>
            <a:fld id="{28C57388-5BA1-214C-B04D-06BAAA3280B9}" type="slidenum">
              <a:rPr lang="en-US" smtClean="0"/>
              <a:pPr/>
              <a:t>21</a:t>
            </a:fld>
            <a:endParaRPr lang="en-US"/>
          </a:p>
        </p:txBody>
      </p:sp>
      <mc:AlternateContent xmlns:mc="http://schemas.openxmlformats.org/markup-compatibility/2006" xmlns:a14="http://schemas.microsoft.com/office/drawing/2010/main">
        <mc:Choice Requires="a14">
          <p:sp>
            <p:nvSpPr>
              <p:cNvPr id="6" name="Rectangle 5"/>
              <p:cNvSpPr/>
              <p:nvPr/>
            </p:nvSpPr>
            <p:spPr>
              <a:xfrm>
                <a:off x="2733680" y="2333726"/>
                <a:ext cx="83144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charset="0"/>
                        </a:rPr>
                        <m:t>𝑤𝑖𝑡h</m:t>
                      </m:r>
                      <m:r>
                        <a:rPr lang="en-US" sz="1800" b="1" i="1" smtClean="0">
                          <a:latin typeface="Cambria Math" charset="0"/>
                        </a:rPr>
                        <m:t>:</m:t>
                      </m:r>
                      <m:r>
                        <a:rPr lang="en-US" sz="1800" i="0">
                          <a:latin typeface="Cambria Math" charset="0"/>
                        </a:rPr>
                        <m:t> </m:t>
                      </m:r>
                    </m:oMath>
                  </m:oMathPara>
                </a14:m>
                <a:endParaRPr lang="en-US" sz="1800" dirty="0"/>
              </a:p>
            </p:txBody>
          </p:sp>
        </mc:Choice>
        <mc:Fallback xmlns="">
          <p:sp>
            <p:nvSpPr>
              <p:cNvPr id="6" name="Rectangle 5"/>
              <p:cNvSpPr>
                <a:spLocks noRot="1" noChangeAspect="1" noMove="1" noResize="1" noEditPoints="1" noAdjustHandles="1" noChangeArrowheads="1" noChangeShapeType="1" noTextEdit="1"/>
              </p:cNvSpPr>
              <p:nvPr/>
            </p:nvSpPr>
            <p:spPr>
              <a:xfrm>
                <a:off x="2733680" y="2333726"/>
                <a:ext cx="831445" cy="369332"/>
              </a:xfrm>
              <a:prstGeom prst="rect">
                <a:avLst/>
              </a:prstGeom>
              <a:blipFill rotWithShape="0">
                <a:blip r:embed="rId3"/>
                <a:stretch>
                  <a:fillRect t="-95000" b="-1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355976" y="2138817"/>
                <a:ext cx="4544615" cy="40498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800">
                          <a:latin typeface="Cambria Math" charset="0"/>
                        </a:rPr>
                        <m:t> </m:t>
                      </m:r>
                      <m:sSub>
                        <m:sSubPr>
                          <m:ctrlPr>
                            <a:rPr lang="en-US" sz="1800" i="1">
                              <a:latin typeface="Cambria Math" panose="02040503050406030204" pitchFamily="18" charset="0"/>
                            </a:rPr>
                          </m:ctrlPr>
                        </m:sSubPr>
                        <m:e>
                          <m:r>
                            <a:rPr lang="en-US" sz="1800" i="1">
                              <a:latin typeface="Cambria Math" charset="0"/>
                            </a:rPr>
                            <m:t>𝜌</m:t>
                          </m:r>
                        </m:e>
                        <m:sub>
                          <m:r>
                            <a:rPr lang="en-US" sz="1800" i="1">
                              <a:latin typeface="Cambria Math" charset="0"/>
                            </a:rPr>
                            <m:t>𝐶𝑢</m:t>
                          </m:r>
                        </m:sub>
                      </m:sSub>
                      <m:r>
                        <a:rPr lang="en-US" sz="1800" i="0">
                          <a:latin typeface="Cambria Math" charset="0"/>
                        </a:rPr>
                        <m:t>=1.72</m:t>
                      </m:r>
                      <m:d>
                        <m:dPr>
                          <m:ctrlPr>
                            <a:rPr lang="en-US" sz="1800" i="1">
                              <a:latin typeface="Cambria Math" panose="02040503050406030204" pitchFamily="18" charset="0"/>
                            </a:rPr>
                          </m:ctrlPr>
                        </m:dPr>
                        <m:e>
                          <m:r>
                            <a:rPr lang="en-US" sz="1800" i="0">
                              <a:latin typeface="Cambria Math" charset="0"/>
                            </a:rPr>
                            <m:t>1+0.0039</m:t>
                          </m:r>
                          <m:d>
                            <m:dPr>
                              <m:ctrlPr>
                                <a:rPr lang="en-US" sz="1800" i="1">
                                  <a:latin typeface="Cambria Math" panose="02040503050406030204" pitchFamily="18" charset="0"/>
                                </a:rPr>
                              </m:ctrlPr>
                            </m:dPr>
                            <m:e>
                              <m:r>
                                <a:rPr lang="en-US" sz="1800" i="1">
                                  <a:latin typeface="Cambria Math" charset="0"/>
                                </a:rPr>
                                <m:t>𝑇</m:t>
                              </m:r>
                              <m:r>
                                <a:rPr lang="en-US" sz="1800" i="0">
                                  <a:latin typeface="Cambria Math" charset="0"/>
                                </a:rPr>
                                <m:t>−20</m:t>
                              </m:r>
                            </m:e>
                          </m:d>
                        </m:e>
                      </m:d>
                      <m:sSup>
                        <m:sSupPr>
                          <m:ctrlPr>
                            <a:rPr lang="en-US" sz="1800" i="1">
                              <a:latin typeface="Cambria Math" panose="02040503050406030204" pitchFamily="18" charset="0"/>
                            </a:rPr>
                          </m:ctrlPr>
                        </m:sSupPr>
                        <m:e>
                          <m:r>
                            <a:rPr lang="en-US" sz="1800" i="0">
                              <a:latin typeface="Cambria Math" charset="0"/>
                            </a:rPr>
                            <m:t>10</m:t>
                          </m:r>
                        </m:e>
                        <m:sup>
                          <m:r>
                            <a:rPr lang="en-US" sz="1800" i="0">
                              <a:latin typeface="Cambria Math" charset="0"/>
                            </a:rPr>
                            <m:t>−8</m:t>
                          </m:r>
                        </m:sup>
                      </m:sSup>
                      <m:r>
                        <m:rPr>
                          <m:sty m:val="p"/>
                        </m:rPr>
                        <a:rPr lang="en-US" sz="1800" i="0">
                          <a:latin typeface="Cambria Math" charset="0"/>
                        </a:rPr>
                        <m:t>Ω</m:t>
                      </m:r>
                      <m:r>
                        <a:rPr lang="en-US" sz="1800" i="1">
                          <a:latin typeface="Cambria Math" charset="0"/>
                        </a:rPr>
                        <m:t>𝑚</m:t>
                      </m:r>
                      <m:r>
                        <a:rPr lang="en-US" sz="1800" i="0">
                          <a:latin typeface="Cambria Math" charset="0"/>
                        </a:rPr>
                        <m:t> </m:t>
                      </m:r>
                    </m:oMath>
                  </m:oMathPara>
                </a14:m>
                <a:endParaRPr lang="en-US" sz="1800" dirty="0"/>
              </a:p>
            </p:txBody>
          </p:sp>
        </mc:Choice>
        <mc:Fallback xmlns="">
          <p:sp>
            <p:nvSpPr>
              <p:cNvPr id="7" name="Rectangle 6"/>
              <p:cNvSpPr>
                <a:spLocks noRot="1" noChangeAspect="1" noMove="1" noResize="1" noEditPoints="1" noAdjustHandles="1" noChangeArrowheads="1" noChangeShapeType="1" noTextEdit="1"/>
              </p:cNvSpPr>
              <p:nvPr/>
            </p:nvSpPr>
            <p:spPr>
              <a:xfrm>
                <a:off x="4355976" y="2138817"/>
                <a:ext cx="4544615" cy="404983"/>
              </a:xfrm>
              <a:prstGeom prst="rect">
                <a:avLst/>
              </a:prstGeom>
              <a:blipFill rotWithShape="0">
                <a:blip r:embed="rId4"/>
                <a:stretch>
                  <a:fillRect t="-83333" b="-10909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4338444" y="2434335"/>
                <a:ext cx="4559261" cy="40498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800">
                          <a:latin typeface="Cambria Math" charset="0"/>
                        </a:rPr>
                        <m:t> </m:t>
                      </m:r>
                      <m:sSub>
                        <m:sSubPr>
                          <m:ctrlPr>
                            <a:rPr lang="en-US" sz="1800" i="1">
                              <a:latin typeface="Cambria Math" panose="02040503050406030204" pitchFamily="18" charset="0"/>
                            </a:rPr>
                          </m:ctrlPr>
                        </m:sSubPr>
                        <m:e>
                          <m:r>
                            <a:rPr lang="en-US" sz="1800" i="1">
                              <a:latin typeface="Cambria Math" charset="0"/>
                            </a:rPr>
                            <m:t>𝜌</m:t>
                          </m:r>
                        </m:e>
                        <m:sub>
                          <m:r>
                            <a:rPr lang="en-US" sz="1800" i="1">
                              <a:latin typeface="Cambria Math" charset="0"/>
                            </a:rPr>
                            <m:t>𝐴𝑙</m:t>
                          </m:r>
                        </m:sub>
                      </m:sSub>
                      <m:r>
                        <a:rPr lang="en-US" sz="1800" i="0">
                          <a:latin typeface="Cambria Math" charset="0"/>
                        </a:rPr>
                        <m:t>=2.65</m:t>
                      </m:r>
                      <m:d>
                        <m:dPr>
                          <m:ctrlPr>
                            <a:rPr lang="en-US" sz="1800" i="1">
                              <a:latin typeface="Cambria Math" panose="02040503050406030204" pitchFamily="18" charset="0"/>
                            </a:rPr>
                          </m:ctrlPr>
                        </m:dPr>
                        <m:e>
                          <m:r>
                            <a:rPr lang="en-US" sz="1800" i="0">
                              <a:latin typeface="Cambria Math" charset="0"/>
                            </a:rPr>
                            <m:t>1+0.0039</m:t>
                          </m:r>
                          <m:d>
                            <m:dPr>
                              <m:ctrlPr>
                                <a:rPr lang="en-US" sz="1800" i="1">
                                  <a:latin typeface="Cambria Math" panose="02040503050406030204" pitchFamily="18" charset="0"/>
                                </a:rPr>
                              </m:ctrlPr>
                            </m:dPr>
                            <m:e>
                              <m:r>
                                <a:rPr lang="en-US" sz="1800" i="1">
                                  <a:latin typeface="Cambria Math" charset="0"/>
                                </a:rPr>
                                <m:t>𝑇</m:t>
                              </m:r>
                              <m:r>
                                <a:rPr lang="en-US" sz="1800" i="0">
                                  <a:latin typeface="Cambria Math" charset="0"/>
                                </a:rPr>
                                <m:t>−20</m:t>
                              </m:r>
                            </m:e>
                          </m:d>
                        </m:e>
                      </m:d>
                      <m:sSup>
                        <m:sSupPr>
                          <m:ctrlPr>
                            <a:rPr lang="en-US" sz="1800" i="1">
                              <a:latin typeface="Cambria Math" panose="02040503050406030204" pitchFamily="18" charset="0"/>
                            </a:rPr>
                          </m:ctrlPr>
                        </m:sSupPr>
                        <m:e>
                          <m:r>
                            <a:rPr lang="en-US" sz="1800" i="0">
                              <a:latin typeface="Cambria Math" charset="0"/>
                            </a:rPr>
                            <m:t>10</m:t>
                          </m:r>
                        </m:e>
                        <m:sup>
                          <m:r>
                            <a:rPr lang="en-US" sz="1800" i="0">
                              <a:latin typeface="Cambria Math" charset="0"/>
                            </a:rPr>
                            <m:t>−8</m:t>
                          </m:r>
                        </m:sup>
                      </m:sSup>
                      <m:r>
                        <m:rPr>
                          <m:sty m:val="p"/>
                        </m:rPr>
                        <a:rPr lang="en-US" sz="1800" i="0">
                          <a:latin typeface="Cambria Math" charset="0"/>
                        </a:rPr>
                        <m:t>Ω</m:t>
                      </m:r>
                      <m:r>
                        <a:rPr lang="en-US" sz="1800" i="1">
                          <a:latin typeface="Cambria Math" charset="0"/>
                        </a:rPr>
                        <m:t>𝑚</m:t>
                      </m:r>
                    </m:oMath>
                  </m:oMathPara>
                </a14:m>
                <a:endParaRPr lang="en-US" sz="1800" dirty="0"/>
              </a:p>
            </p:txBody>
          </p:sp>
        </mc:Choice>
        <mc:Fallback xmlns="">
          <p:sp>
            <p:nvSpPr>
              <p:cNvPr id="8" name="Rectangle 7"/>
              <p:cNvSpPr>
                <a:spLocks noRot="1" noChangeAspect="1" noMove="1" noResize="1" noEditPoints="1" noAdjustHandles="1" noChangeArrowheads="1" noChangeShapeType="1" noTextEdit="1"/>
              </p:cNvSpPr>
              <p:nvPr/>
            </p:nvSpPr>
            <p:spPr>
              <a:xfrm>
                <a:off x="4338444" y="2434335"/>
                <a:ext cx="4559261" cy="404983"/>
              </a:xfrm>
              <a:prstGeom prst="rect">
                <a:avLst/>
              </a:prstGeom>
              <a:blipFill rotWithShape="0">
                <a:blip r:embed="rId5"/>
                <a:stretch>
                  <a:fillRect t="-80597" b="-1074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683568" y="2276872"/>
                <a:ext cx="2050112" cy="5666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type m:val="lin"/>
                          <m:ctrlPr>
                            <a:rPr lang="en-US" sz="1800" i="1" smtClean="0">
                              <a:latin typeface="Cambria Math" panose="02040503050406030204" pitchFamily="18" charset="0"/>
                            </a:rPr>
                          </m:ctrlPr>
                        </m:fPr>
                        <m:num>
                          <m:r>
                            <a:rPr lang="en-US" sz="1800" i="1">
                              <a:latin typeface="Cambria Math" charset="0"/>
                            </a:rPr>
                            <m:t>𝑃</m:t>
                          </m:r>
                        </m:num>
                        <m:den>
                          <m:r>
                            <a:rPr lang="en-US" sz="1800" i="1">
                              <a:latin typeface="Cambria Math" charset="0"/>
                            </a:rPr>
                            <m:t>𝑙</m:t>
                          </m:r>
                          <m:d>
                            <m:dPr>
                              <m:begChr m:val="["/>
                              <m:endChr m:val="]"/>
                              <m:ctrlPr>
                                <a:rPr lang="en-US" sz="1800" i="1">
                                  <a:latin typeface="Cambria Math" panose="02040503050406030204" pitchFamily="18" charset="0"/>
                                </a:rPr>
                              </m:ctrlPr>
                            </m:dPr>
                            <m:e>
                              <m:f>
                                <m:fPr>
                                  <m:type m:val="lin"/>
                                  <m:ctrlPr>
                                    <a:rPr lang="en-US" sz="1800" i="1">
                                      <a:latin typeface="Cambria Math" panose="02040503050406030204" pitchFamily="18" charset="0"/>
                                    </a:rPr>
                                  </m:ctrlPr>
                                </m:fPr>
                                <m:num>
                                  <m:r>
                                    <a:rPr lang="en-US" sz="1800" i="1">
                                      <a:latin typeface="Cambria Math" charset="0"/>
                                    </a:rPr>
                                    <m:t>𝑊</m:t>
                                  </m:r>
                                </m:num>
                                <m:den>
                                  <m:r>
                                    <a:rPr lang="en-US" sz="1800" i="1">
                                      <a:latin typeface="Cambria Math" charset="0"/>
                                    </a:rPr>
                                    <m:t>𝑚</m:t>
                                  </m:r>
                                </m:den>
                              </m:f>
                            </m:e>
                          </m:d>
                        </m:den>
                      </m:f>
                      <m:r>
                        <a:rPr lang="en-US" sz="1800" i="0">
                          <a:latin typeface="Cambria Math" charset="0"/>
                        </a:rPr>
                        <m:t>=</m:t>
                      </m:r>
                      <m:f>
                        <m:fPr>
                          <m:ctrlPr>
                            <a:rPr lang="en-US" sz="1800" i="1">
                              <a:latin typeface="Cambria Math" panose="02040503050406030204" pitchFamily="18" charset="0"/>
                            </a:rPr>
                          </m:ctrlPr>
                        </m:fPr>
                        <m:num>
                          <m:r>
                            <a:rPr lang="en-US" sz="1800" i="1">
                              <a:latin typeface="Cambria Math" charset="0"/>
                            </a:rPr>
                            <m:t>𝜌</m:t>
                          </m:r>
                        </m:num>
                        <m:den>
                          <m:r>
                            <a:rPr lang="en-US" sz="1800" i="1">
                              <a:latin typeface="Cambria Math" charset="0"/>
                            </a:rPr>
                            <m:t>𝑆</m:t>
                          </m:r>
                        </m:den>
                      </m:f>
                      <m:sSup>
                        <m:sSupPr>
                          <m:ctrlPr>
                            <a:rPr lang="en-US" sz="1800" i="1">
                              <a:latin typeface="Cambria Math" panose="02040503050406030204" pitchFamily="18" charset="0"/>
                            </a:rPr>
                          </m:ctrlPr>
                        </m:sSupPr>
                        <m:e>
                          <m:r>
                            <a:rPr lang="en-US" sz="1800" b="1" i="1" smtClean="0">
                              <a:latin typeface="Cambria Math" panose="02040503050406030204" pitchFamily="18" charset="0"/>
                            </a:rPr>
                            <m:t> </m:t>
                          </m:r>
                          <m:r>
                            <a:rPr lang="en-US" sz="1800" i="1">
                              <a:latin typeface="Cambria Math" charset="0"/>
                            </a:rPr>
                            <m:t>𝐼</m:t>
                          </m:r>
                        </m:e>
                        <m:sup>
                          <m:r>
                            <a:rPr lang="en-US" sz="1800" i="0">
                              <a:latin typeface="Cambria Math" charset="0"/>
                            </a:rPr>
                            <m:t>2</m:t>
                          </m:r>
                        </m:sup>
                      </m:sSup>
                      <m:r>
                        <a:rPr lang="en-US" sz="1800" i="0">
                          <a:latin typeface="Cambria Math" charset="0"/>
                        </a:rPr>
                        <m:t> </m:t>
                      </m:r>
                    </m:oMath>
                  </m:oMathPara>
                </a14:m>
                <a:endParaRPr lang="en-US" sz="1800" dirty="0"/>
              </a:p>
            </p:txBody>
          </p:sp>
        </mc:Choice>
        <mc:Fallback xmlns="">
          <p:sp>
            <p:nvSpPr>
              <p:cNvPr id="9" name="Rectangle 8"/>
              <p:cNvSpPr>
                <a:spLocks noRot="1" noChangeAspect="1" noMove="1" noResize="1" noEditPoints="1" noAdjustHandles="1" noChangeArrowheads="1" noChangeShapeType="1" noTextEdit="1"/>
              </p:cNvSpPr>
              <p:nvPr/>
            </p:nvSpPr>
            <p:spPr>
              <a:xfrm>
                <a:off x="683568" y="2276872"/>
                <a:ext cx="2050112" cy="566694"/>
              </a:xfrm>
              <a:prstGeom prst="rect">
                <a:avLst/>
              </a:prstGeom>
              <a:blipFill>
                <a:blip r:embed="rId6"/>
                <a:stretch>
                  <a:fillRect l="-6135" t="-55556" b="-95556"/>
                </a:stretch>
              </a:blipFill>
            </p:spPr>
            <p:txBody>
              <a:bodyPr/>
              <a:lstStyle/>
              <a:p>
                <a:r>
                  <a:rPr lang="en-CH">
                    <a:noFill/>
                  </a:rPr>
                  <a:t> </a:t>
                </a:r>
              </a:p>
            </p:txBody>
          </p:sp>
        </mc:Fallback>
      </mc:AlternateContent>
      <p:sp>
        <p:nvSpPr>
          <p:cNvPr id="10" name="TextBox 9"/>
          <p:cNvSpPr txBox="1"/>
          <p:nvPr/>
        </p:nvSpPr>
        <p:spPr>
          <a:xfrm>
            <a:off x="6091437" y="6567100"/>
            <a:ext cx="2290563" cy="276999"/>
          </a:xfrm>
          <a:prstGeom prst="rect">
            <a:avLst/>
          </a:prstGeom>
          <a:noFill/>
        </p:spPr>
        <p:txBody>
          <a:bodyPr wrap="none" rtlCol="0">
            <a:spAutoFit/>
          </a:bodyPr>
          <a:lstStyle/>
          <a:p>
            <a:r>
              <a:rPr lang="en-US" sz="1200" b="0" dirty="0">
                <a:latin typeface="Arial" charset="0"/>
                <a:ea typeface="Arial" charset="0"/>
                <a:cs typeface="Arial" charset="0"/>
              </a:rPr>
              <a:t>Courtesy D. </a:t>
            </a:r>
            <a:r>
              <a:rPr lang="en-US" sz="1200" b="0" dirty="0" err="1">
                <a:latin typeface="Arial" charset="0"/>
                <a:ea typeface="Arial" charset="0"/>
                <a:cs typeface="Arial" charset="0"/>
              </a:rPr>
              <a:t>Tommasini</a:t>
            </a:r>
            <a:r>
              <a:rPr lang="en-US" sz="1200" b="0" dirty="0">
                <a:latin typeface="Arial" charset="0"/>
                <a:ea typeface="Arial" charset="0"/>
                <a:cs typeface="Arial" charset="0"/>
              </a:rPr>
              <a:t>, CERN</a:t>
            </a:r>
          </a:p>
        </p:txBody>
      </p:sp>
    </p:spTree>
    <p:extLst>
      <p:ext uri="{BB962C8B-B14F-4D97-AF65-F5344CB8AC3E}">
        <p14:creationId xmlns:p14="http://schemas.microsoft.com/office/powerpoint/2010/main" val="1559927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Cooling circuit parameters</a:t>
            </a:r>
          </a:p>
        </p:txBody>
      </p:sp>
      <p:sp>
        <p:nvSpPr>
          <p:cNvPr id="3" name="Content Placeholder 2"/>
          <p:cNvSpPr>
            <a:spLocks noGrp="1"/>
          </p:cNvSpPr>
          <p:nvPr>
            <p:ph idx="1"/>
          </p:nvPr>
        </p:nvSpPr>
        <p:spPr/>
        <p:txBody>
          <a:bodyPr/>
          <a:lstStyle/>
          <a:p>
            <a:pPr marL="0" indent="0">
              <a:buNone/>
            </a:pPr>
            <a:r>
              <a:rPr lang="en-US" dirty="0"/>
              <a:t>Aim: to design </a:t>
            </a:r>
            <a:r>
              <a:rPr lang="en-US" i="1" dirty="0" err="1"/>
              <a:t>d</a:t>
            </a:r>
            <a:r>
              <a:rPr lang="en-US" i="1" baseline="-25000" dirty="0" err="1"/>
              <a:t>cooling</a:t>
            </a:r>
            <a:r>
              <a:rPr lang="en-US" i="1" baseline="-25000" dirty="0"/>
              <a:t> </a:t>
            </a:r>
            <a:r>
              <a:rPr lang="en-US" i="1" dirty="0"/>
              <a:t>,  </a:t>
            </a:r>
            <a:r>
              <a:rPr lang="en-US" i="1" dirty="0" err="1"/>
              <a:t>P</a:t>
            </a:r>
            <a:r>
              <a:rPr lang="en-US" i="1" baseline="-25000" dirty="0" err="1"/>
              <a:t>water</a:t>
            </a:r>
            <a:r>
              <a:rPr lang="en-US" i="1" dirty="0"/>
              <a:t>[bar],  </a:t>
            </a:r>
            <a:r>
              <a:rPr lang="en-US" i="1" dirty="0">
                <a:latin typeface="Symbol" charset="2"/>
                <a:ea typeface="Symbol" charset="2"/>
                <a:cs typeface="Symbol" charset="2"/>
              </a:rPr>
              <a:t>D</a:t>
            </a:r>
            <a:r>
              <a:rPr lang="en-US" i="1" dirty="0"/>
              <a:t>P[bar],  Q[l/min]</a:t>
            </a:r>
          </a:p>
          <a:p>
            <a:pPr marL="0" indent="0">
              <a:buNone/>
            </a:pPr>
            <a:endParaRPr lang="en-US" i="1" dirty="0"/>
          </a:p>
          <a:p>
            <a:r>
              <a:rPr lang="en-US" dirty="0"/>
              <a:t>Choose a desired </a:t>
            </a:r>
            <a:r>
              <a:rPr lang="en-US" i="1" dirty="0">
                <a:latin typeface="Symbol" charset="2"/>
                <a:ea typeface="Symbol" charset="2"/>
                <a:cs typeface="Symbol" charset="2"/>
              </a:rPr>
              <a:t>D</a:t>
            </a:r>
            <a:r>
              <a:rPr lang="en-US" i="1" dirty="0"/>
              <a:t>T    </a:t>
            </a:r>
            <a:r>
              <a:rPr lang="en-US" dirty="0"/>
              <a:t>(20ºC</a:t>
            </a:r>
            <a:r>
              <a:rPr lang="en-US" sz="2400" dirty="0"/>
              <a:t> </a:t>
            </a:r>
            <a:r>
              <a:rPr lang="en-US" dirty="0"/>
              <a:t>or 30ºC depending on the </a:t>
            </a:r>
            <a:r>
              <a:rPr lang="en-US" i="1" dirty="0" err="1"/>
              <a:t>T</a:t>
            </a:r>
            <a:r>
              <a:rPr lang="en-US" i="1" baseline="-25000" dirty="0" err="1"/>
              <a:t>cooling</a:t>
            </a:r>
            <a:r>
              <a:rPr lang="en-US" i="1" baseline="-25000" dirty="0"/>
              <a:t> water</a:t>
            </a:r>
            <a:r>
              <a:rPr lang="en-US" dirty="0"/>
              <a:t> )</a:t>
            </a:r>
          </a:p>
          <a:p>
            <a:endParaRPr lang="en-US" dirty="0"/>
          </a:p>
          <a:p>
            <a:r>
              <a:rPr lang="en-US" dirty="0"/>
              <a:t>with the heat capacity of water (4.186 kJ/</a:t>
            </a:r>
            <a:r>
              <a:rPr lang="en-US" dirty="0" err="1"/>
              <a:t>kgºC</a:t>
            </a:r>
            <a:r>
              <a:rPr lang="en-US" dirty="0"/>
              <a:t>) we now know the required water flow rate:  </a:t>
            </a:r>
            <a:r>
              <a:rPr lang="en-US" i="1" dirty="0"/>
              <a:t>Q</a:t>
            </a:r>
            <a:r>
              <a:rPr lang="en-US" dirty="0"/>
              <a:t>(l/min)</a:t>
            </a:r>
          </a:p>
          <a:p>
            <a:endParaRPr lang="en-US" dirty="0"/>
          </a:p>
          <a:p>
            <a:r>
              <a:rPr lang="en-US" dirty="0"/>
              <a:t>The cooling water needs to be in moderately turbulent regime (with laminar flow the flow speed is zero on the wall !):   </a:t>
            </a:r>
            <a:r>
              <a:rPr lang="en-US" i="1" dirty="0"/>
              <a:t>Reynolds</a:t>
            </a:r>
            <a:r>
              <a:rPr lang="en-US" dirty="0"/>
              <a:t> &gt; 2000</a:t>
            </a:r>
          </a:p>
          <a:p>
            <a:pPr lvl="1"/>
            <a:endParaRPr lang="en-US" dirty="0"/>
          </a:p>
          <a:p>
            <a:pPr lvl="1"/>
            <a:endParaRPr lang="en-US" dirty="0"/>
          </a:p>
          <a:p>
            <a:endParaRPr lang="en-US" dirty="0"/>
          </a:p>
          <a:p>
            <a:r>
              <a:rPr lang="en-US" dirty="0"/>
              <a:t>A good approximation for the pressure drop in smooth pipes can be derived from the Blasius law, giving:</a:t>
            </a:r>
          </a:p>
          <a:p>
            <a:pPr lvl="1"/>
            <a:endParaRPr lang="en-US"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22</a:t>
            </a:fld>
            <a:endParaRPr lang="en-US"/>
          </a:p>
        </p:txBody>
      </p:sp>
      <mc:AlternateContent xmlns:mc="http://schemas.openxmlformats.org/markup-compatibility/2006" xmlns:a14="http://schemas.microsoft.com/office/drawing/2010/main">
        <mc:Choice Requires="a14">
          <p:sp>
            <p:nvSpPr>
              <p:cNvPr id="5" name="Rectangle 4"/>
              <p:cNvSpPr/>
              <p:nvPr/>
            </p:nvSpPr>
            <p:spPr>
              <a:xfrm>
                <a:off x="1043608" y="4293096"/>
                <a:ext cx="7056784" cy="61824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smtClean="0">
                              <a:latin typeface="Cambria Math" panose="02040503050406030204" pitchFamily="18" charset="0"/>
                            </a:rPr>
                          </m:ctrlPr>
                        </m:sSubPr>
                        <m:e>
                          <m:r>
                            <a:rPr lang="en-US" sz="1800" i="1">
                              <a:latin typeface="Cambria Math" charset="0"/>
                            </a:rPr>
                            <m:t>𝑅</m:t>
                          </m:r>
                        </m:e>
                        <m:sub>
                          <m:r>
                            <a:rPr lang="en-US" sz="1800" i="1">
                              <a:latin typeface="Cambria Math" charset="0"/>
                            </a:rPr>
                            <m:t>𝑒</m:t>
                          </m:r>
                        </m:sub>
                      </m:sSub>
                      <m:r>
                        <a:rPr lang="en-US" sz="1800" i="0">
                          <a:latin typeface="Cambria Math" charset="0"/>
                        </a:rPr>
                        <m:t>=</m:t>
                      </m:r>
                      <m:f>
                        <m:fPr>
                          <m:ctrlPr>
                            <a:rPr lang="en-US" sz="1800" i="1">
                              <a:latin typeface="Cambria Math" panose="02040503050406030204" pitchFamily="18" charset="0"/>
                            </a:rPr>
                          </m:ctrlPr>
                        </m:fPr>
                        <m:num>
                          <m:r>
                            <a:rPr lang="en-US" sz="1800" i="1">
                              <a:latin typeface="Cambria Math" charset="0"/>
                            </a:rPr>
                            <m:t>𝑑𝑣</m:t>
                          </m:r>
                        </m:num>
                        <m:den>
                          <m:r>
                            <a:rPr lang="en-US" sz="1800" i="1">
                              <a:latin typeface="Cambria Math" charset="0"/>
                            </a:rPr>
                            <m:t>𝜐</m:t>
                          </m:r>
                        </m:den>
                      </m:f>
                      <m:r>
                        <a:rPr lang="en-US" sz="1800" i="0">
                          <a:latin typeface="Cambria Math" charset="0"/>
                        </a:rPr>
                        <m:t>  ~ 140</m:t>
                      </m:r>
                      <m:r>
                        <a:rPr lang="en-US" sz="1800" b="1" i="0" smtClean="0">
                          <a:latin typeface="Cambria Math" panose="02040503050406030204" pitchFamily="18" charset="0"/>
                        </a:rPr>
                        <m:t> </m:t>
                      </m:r>
                      <m:r>
                        <a:rPr lang="en-US" sz="1800" i="1">
                          <a:latin typeface="Cambria Math" charset="0"/>
                        </a:rPr>
                        <m:t>𝑑</m:t>
                      </m:r>
                      <m:d>
                        <m:dPr>
                          <m:begChr m:val="["/>
                          <m:endChr m:val="]"/>
                          <m:ctrlPr>
                            <a:rPr lang="en-US" sz="1800" i="1">
                              <a:latin typeface="Cambria Math" panose="02040503050406030204" pitchFamily="18" charset="0"/>
                            </a:rPr>
                          </m:ctrlPr>
                        </m:dPr>
                        <m:e>
                          <m:r>
                            <a:rPr lang="en-US" sz="1800" i="1">
                              <a:latin typeface="Cambria Math" charset="0"/>
                            </a:rPr>
                            <m:t>𝑚𝑚</m:t>
                          </m:r>
                        </m:e>
                      </m:d>
                      <m:r>
                        <a:rPr lang="en-US" sz="1800" b="1" i="1" smtClean="0">
                          <a:latin typeface="Cambria Math" panose="02040503050406030204" pitchFamily="18" charset="0"/>
                        </a:rPr>
                        <m:t> </m:t>
                      </m:r>
                      <m:r>
                        <a:rPr lang="en-US" sz="1800" i="1">
                          <a:latin typeface="Cambria Math" charset="0"/>
                        </a:rPr>
                        <m:t>𝑣</m:t>
                      </m:r>
                      <m:d>
                        <m:dPr>
                          <m:begChr m:val="["/>
                          <m:endChr m:val="]"/>
                          <m:ctrlPr>
                            <a:rPr lang="en-US" sz="1800" i="1">
                              <a:latin typeface="Cambria Math" panose="02040503050406030204" pitchFamily="18" charset="0"/>
                            </a:rPr>
                          </m:ctrlPr>
                        </m:dPr>
                        <m:e>
                          <m:f>
                            <m:fPr>
                              <m:type m:val="lin"/>
                              <m:ctrlPr>
                                <a:rPr lang="en-US" sz="1800" i="1">
                                  <a:latin typeface="Cambria Math" panose="02040503050406030204" pitchFamily="18" charset="0"/>
                                </a:rPr>
                              </m:ctrlPr>
                            </m:fPr>
                            <m:num>
                              <m:r>
                                <a:rPr lang="en-US" sz="1800" i="1">
                                  <a:latin typeface="Cambria Math" charset="0"/>
                                </a:rPr>
                                <m:t>𝑚</m:t>
                              </m:r>
                            </m:num>
                            <m:den>
                              <m:r>
                                <a:rPr lang="en-US" sz="1800" i="1">
                                  <a:latin typeface="Cambria Math" charset="0"/>
                                </a:rPr>
                                <m:t>𝑠</m:t>
                              </m:r>
                            </m:den>
                          </m:f>
                        </m:e>
                      </m:d>
                      <m:r>
                        <a:rPr lang="en-US" sz="1800" i="0">
                          <a:latin typeface="Cambria Math" charset="0"/>
                        </a:rPr>
                        <m:t>  </m:t>
                      </m:r>
                      <m:r>
                        <a:rPr lang="en-US" sz="1800" i="1">
                          <a:latin typeface="Cambria Math" charset="0"/>
                        </a:rPr>
                        <m:t>𝑓𝑜𝑟</m:t>
                      </m:r>
                      <m:r>
                        <a:rPr lang="en-US" sz="1800" i="0">
                          <a:latin typeface="Cambria Math" charset="0"/>
                        </a:rPr>
                        <m:t> </m:t>
                      </m:r>
                      <m:sSub>
                        <m:sSubPr>
                          <m:ctrlPr>
                            <a:rPr lang="en-US" sz="1800" i="1">
                              <a:latin typeface="Cambria Math" panose="02040503050406030204" pitchFamily="18" charset="0"/>
                            </a:rPr>
                          </m:ctrlPr>
                        </m:sSubPr>
                        <m:e>
                          <m:r>
                            <a:rPr lang="en-US" sz="1800" i="1">
                              <a:latin typeface="Cambria Math" charset="0"/>
                            </a:rPr>
                            <m:t>𝑇</m:t>
                          </m:r>
                        </m:e>
                        <m:sub>
                          <m:r>
                            <a:rPr lang="en-US" sz="1800" i="1">
                              <a:latin typeface="Cambria Math" charset="0"/>
                            </a:rPr>
                            <m:t>𝑤𝑎𝑡𝑒𝑟</m:t>
                          </m:r>
                        </m:sub>
                      </m:sSub>
                      <m:r>
                        <a:rPr lang="en-US" sz="1800" i="0">
                          <a:latin typeface="Cambria Math" charset="0"/>
                        </a:rPr>
                        <m:t>~40°</m:t>
                      </m:r>
                      <m:r>
                        <a:rPr lang="en-US" sz="1800" i="1">
                          <a:latin typeface="Cambria Math" charset="0"/>
                        </a:rPr>
                        <m:t>𝐶</m:t>
                      </m:r>
                    </m:oMath>
                  </m:oMathPara>
                </a14:m>
                <a:endParaRPr lang="en-US" sz="1800" dirty="0"/>
              </a:p>
            </p:txBody>
          </p:sp>
        </mc:Choice>
        <mc:Fallback xmlns="">
          <p:sp>
            <p:nvSpPr>
              <p:cNvPr id="5" name="Rectangle 4"/>
              <p:cNvSpPr>
                <a:spLocks noRot="1" noChangeAspect="1" noMove="1" noResize="1" noEditPoints="1" noAdjustHandles="1" noChangeArrowheads="1" noChangeShapeType="1" noTextEdit="1"/>
              </p:cNvSpPr>
              <p:nvPr/>
            </p:nvSpPr>
            <p:spPr>
              <a:xfrm>
                <a:off x="1043608" y="4293096"/>
                <a:ext cx="7056784" cy="618246"/>
              </a:xfrm>
              <a:prstGeom prst="rect">
                <a:avLst/>
              </a:prstGeom>
              <a:blipFill>
                <a:blip r:embed="rId2"/>
                <a:stretch>
                  <a:fillRect t="-42000" b="-86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2627784" y="5774261"/>
                <a:ext cx="3522695" cy="69179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sty m:val="p"/>
                        </m:rPr>
                        <a:rPr lang="en-US" sz="1800" smtClean="0">
                          <a:latin typeface="Cambria Math" charset="0"/>
                        </a:rPr>
                        <m:t>Δ</m:t>
                      </m:r>
                      <m:r>
                        <a:rPr lang="en-US" sz="1800" i="1">
                          <a:latin typeface="Cambria Math" charset="0"/>
                        </a:rPr>
                        <m:t>𝑃</m:t>
                      </m:r>
                      <m:d>
                        <m:dPr>
                          <m:begChr m:val="["/>
                          <m:endChr m:val="]"/>
                          <m:ctrlPr>
                            <a:rPr lang="en-US" sz="1800" i="1">
                              <a:latin typeface="Cambria Math" panose="02040503050406030204" pitchFamily="18" charset="0"/>
                            </a:rPr>
                          </m:ctrlPr>
                        </m:dPr>
                        <m:e>
                          <m:r>
                            <a:rPr lang="en-US" sz="1800" i="1">
                              <a:latin typeface="Cambria Math" charset="0"/>
                            </a:rPr>
                            <m:t>𝑏𝑎𝑟</m:t>
                          </m:r>
                        </m:e>
                      </m:d>
                      <m:r>
                        <a:rPr lang="en-US" sz="1800" i="0">
                          <a:latin typeface="Cambria Math" charset="0"/>
                        </a:rPr>
                        <m:t>=60</m:t>
                      </m:r>
                      <m:r>
                        <a:rPr lang="en-US" sz="1800" b="1" i="1" smtClean="0">
                          <a:latin typeface="Cambria Math" panose="02040503050406030204" pitchFamily="18" charset="0"/>
                        </a:rPr>
                        <m:t> </m:t>
                      </m:r>
                      <m:r>
                        <a:rPr lang="en-US" sz="1800" i="1">
                          <a:latin typeface="Cambria Math" charset="0"/>
                        </a:rPr>
                        <m:t>𝐿</m:t>
                      </m:r>
                      <m:d>
                        <m:dPr>
                          <m:begChr m:val="["/>
                          <m:endChr m:val="]"/>
                          <m:ctrlPr>
                            <a:rPr lang="en-US" sz="1800" i="1">
                              <a:latin typeface="Cambria Math" panose="02040503050406030204" pitchFamily="18" charset="0"/>
                            </a:rPr>
                          </m:ctrlPr>
                        </m:dPr>
                        <m:e>
                          <m:r>
                            <a:rPr lang="en-US" sz="1800" i="1">
                              <a:latin typeface="Cambria Math" charset="0"/>
                            </a:rPr>
                            <m:t>𝑚</m:t>
                          </m:r>
                        </m:e>
                      </m:d>
                      <m:r>
                        <a:rPr lang="en-US" sz="1800" b="1" i="1" smtClean="0">
                          <a:latin typeface="Cambria Math" panose="02040503050406030204" pitchFamily="18" charset="0"/>
                        </a:rPr>
                        <m:t> </m:t>
                      </m:r>
                      <m:f>
                        <m:fPr>
                          <m:ctrlPr>
                            <a:rPr lang="en-US" sz="1800" i="1">
                              <a:latin typeface="Cambria Math" panose="02040503050406030204" pitchFamily="18" charset="0"/>
                            </a:rPr>
                          </m:ctrlPr>
                        </m:fPr>
                        <m:num>
                          <m:r>
                            <a:rPr lang="en-US" sz="1800" i="1">
                              <a:latin typeface="Cambria Math" charset="0"/>
                            </a:rPr>
                            <m:t>𝑄</m:t>
                          </m:r>
                          <m:sSup>
                            <m:sSupPr>
                              <m:ctrlPr>
                                <a:rPr lang="en-US" sz="1800" i="1">
                                  <a:latin typeface="Cambria Math" panose="02040503050406030204" pitchFamily="18" charset="0"/>
                                </a:rPr>
                              </m:ctrlPr>
                            </m:sSupPr>
                            <m:e>
                              <m:d>
                                <m:dPr>
                                  <m:begChr m:val="["/>
                                  <m:endChr m:val="]"/>
                                  <m:ctrlPr>
                                    <a:rPr lang="en-US" sz="1800" i="1">
                                      <a:latin typeface="Cambria Math" panose="02040503050406030204" pitchFamily="18" charset="0"/>
                                    </a:rPr>
                                  </m:ctrlPr>
                                </m:dPr>
                                <m:e>
                                  <m:f>
                                    <m:fPr>
                                      <m:type m:val="lin"/>
                                      <m:ctrlPr>
                                        <a:rPr lang="en-US" sz="1800" i="1">
                                          <a:latin typeface="Cambria Math" panose="02040503050406030204" pitchFamily="18" charset="0"/>
                                        </a:rPr>
                                      </m:ctrlPr>
                                    </m:fPr>
                                    <m:num>
                                      <m:r>
                                        <a:rPr lang="en-US" sz="1800" i="1">
                                          <a:latin typeface="Cambria Math" charset="0"/>
                                        </a:rPr>
                                        <m:t>𝑙</m:t>
                                      </m:r>
                                    </m:num>
                                    <m:den>
                                      <m:r>
                                        <a:rPr lang="en-US" sz="1800" i="1">
                                          <a:latin typeface="Cambria Math" charset="0"/>
                                        </a:rPr>
                                        <m:t>𝑚𝑖𝑛</m:t>
                                      </m:r>
                                    </m:den>
                                  </m:f>
                                </m:e>
                              </m:d>
                            </m:e>
                            <m:sup>
                              <m:r>
                                <a:rPr lang="en-US" sz="1800" i="0">
                                  <a:latin typeface="Cambria Math" charset="0"/>
                                </a:rPr>
                                <m:t>1.75</m:t>
                              </m:r>
                            </m:sup>
                          </m:sSup>
                        </m:num>
                        <m:den>
                          <m:r>
                            <a:rPr lang="en-US" sz="1800" i="1">
                              <a:latin typeface="Cambria Math" charset="0"/>
                            </a:rPr>
                            <m:t>𝑑</m:t>
                          </m:r>
                          <m:sSup>
                            <m:sSupPr>
                              <m:ctrlPr>
                                <a:rPr lang="en-US" sz="1800" i="1">
                                  <a:latin typeface="Cambria Math" panose="02040503050406030204" pitchFamily="18" charset="0"/>
                                </a:rPr>
                              </m:ctrlPr>
                            </m:sSupPr>
                            <m:e>
                              <m:d>
                                <m:dPr>
                                  <m:begChr m:val="["/>
                                  <m:endChr m:val="]"/>
                                  <m:ctrlPr>
                                    <a:rPr lang="en-US" sz="1800" i="1">
                                      <a:latin typeface="Cambria Math" panose="02040503050406030204" pitchFamily="18" charset="0"/>
                                    </a:rPr>
                                  </m:ctrlPr>
                                </m:dPr>
                                <m:e>
                                  <m:r>
                                    <a:rPr lang="en-US" sz="1800" i="1">
                                      <a:latin typeface="Cambria Math" charset="0"/>
                                    </a:rPr>
                                    <m:t>𝑚𝑚</m:t>
                                  </m:r>
                                </m:e>
                              </m:d>
                            </m:e>
                            <m:sup>
                              <m:r>
                                <a:rPr lang="en-US" sz="1800" i="0">
                                  <a:latin typeface="Cambria Math" charset="0"/>
                                </a:rPr>
                                <m:t>4.75</m:t>
                              </m:r>
                            </m:sup>
                          </m:sSup>
                        </m:den>
                      </m:f>
                    </m:oMath>
                  </m:oMathPara>
                </a14:m>
                <a:endParaRPr lang="en-US" sz="1800" dirty="0"/>
              </a:p>
            </p:txBody>
          </p:sp>
        </mc:Choice>
        <mc:Fallback xmlns="">
          <p:sp>
            <p:nvSpPr>
              <p:cNvPr id="10" name="Rectangle 9"/>
              <p:cNvSpPr>
                <a:spLocks noRot="1" noChangeAspect="1" noMove="1" noResize="1" noEditPoints="1" noAdjustHandles="1" noChangeArrowheads="1" noChangeShapeType="1" noTextEdit="1"/>
              </p:cNvSpPr>
              <p:nvPr/>
            </p:nvSpPr>
            <p:spPr>
              <a:xfrm>
                <a:off x="2627784" y="5774261"/>
                <a:ext cx="3522695" cy="691792"/>
              </a:xfrm>
              <a:prstGeom prst="rect">
                <a:avLst/>
              </a:prstGeom>
              <a:blipFill>
                <a:blip r:embed="rId3"/>
                <a:stretch>
                  <a:fillRect t="-58929" b="-44643"/>
                </a:stretch>
              </a:blipFill>
            </p:spPr>
            <p:txBody>
              <a:bodyPr/>
              <a:lstStyle/>
              <a:p>
                <a:r>
                  <a:rPr lang="en-CH">
                    <a:noFill/>
                  </a:rPr>
                  <a:t> </a:t>
                </a:r>
              </a:p>
            </p:txBody>
          </p:sp>
        </mc:Fallback>
      </mc:AlternateContent>
      <p:sp>
        <p:nvSpPr>
          <p:cNvPr id="8" name="TextBox 7"/>
          <p:cNvSpPr txBox="1"/>
          <p:nvPr/>
        </p:nvSpPr>
        <p:spPr>
          <a:xfrm>
            <a:off x="6372200" y="6581001"/>
            <a:ext cx="2290563" cy="276999"/>
          </a:xfrm>
          <a:prstGeom prst="rect">
            <a:avLst/>
          </a:prstGeom>
          <a:noFill/>
        </p:spPr>
        <p:txBody>
          <a:bodyPr wrap="none" rtlCol="0">
            <a:spAutoFit/>
          </a:bodyPr>
          <a:lstStyle/>
          <a:p>
            <a:r>
              <a:rPr lang="en-US" sz="1200" b="0" dirty="0">
                <a:latin typeface="Arial" charset="0"/>
                <a:ea typeface="Arial" charset="0"/>
                <a:cs typeface="Arial" charset="0"/>
              </a:rPr>
              <a:t>Courtesy D. </a:t>
            </a:r>
            <a:r>
              <a:rPr lang="en-US" sz="1200" b="0" dirty="0" err="1">
                <a:latin typeface="Arial" charset="0"/>
                <a:ea typeface="Arial" charset="0"/>
                <a:cs typeface="Arial" charset="0"/>
              </a:rPr>
              <a:t>Tommasini</a:t>
            </a:r>
            <a:r>
              <a:rPr lang="en-US" sz="1200" b="0" dirty="0">
                <a:latin typeface="Arial" charset="0"/>
                <a:ea typeface="Arial" charset="0"/>
                <a:cs typeface="Arial" charset="0"/>
              </a:rPr>
              <a:t>, CERN</a:t>
            </a:r>
          </a:p>
        </p:txBody>
      </p:sp>
    </p:spTree>
    <p:extLst>
      <p:ext uri="{BB962C8B-B14F-4D97-AF65-F5344CB8AC3E}">
        <p14:creationId xmlns:p14="http://schemas.microsoft.com/office/powerpoint/2010/main" val="15168793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b="0" i="0" kern="0" dirty="0">
              <a:solidFill>
                <a:srgbClr val="0033CC"/>
              </a:solidFill>
              <a:latin typeface="Calibri Light" panose="020F0302020204030204" pitchFamily="34" charset="0"/>
            </a:endParaRPr>
          </a:p>
        </p:txBody>
      </p:sp>
      <p:sp>
        <p:nvSpPr>
          <p:cNvPr id="3" name="Title 2"/>
          <p:cNvSpPr>
            <a:spLocks noGrp="1"/>
          </p:cNvSpPr>
          <p:nvPr>
            <p:ph type="title"/>
          </p:nvPr>
        </p:nvSpPr>
        <p:spPr/>
        <p:txBody>
          <a:bodyPr/>
          <a:lstStyle/>
          <a:p>
            <a:r>
              <a:rPr lang="en-US" dirty="0"/>
              <a:t>Theoretical pole shapes</a:t>
            </a:r>
          </a:p>
        </p:txBody>
      </p:sp>
      <p:sp>
        <p:nvSpPr>
          <p:cNvPr id="5" name="Content Placeholder 4"/>
          <p:cNvSpPr>
            <a:spLocks noGrp="1"/>
          </p:cNvSpPr>
          <p:nvPr>
            <p:ph idx="1"/>
          </p:nvPr>
        </p:nvSpPr>
        <p:spPr>
          <a:xfrm>
            <a:off x="505438" y="1143000"/>
            <a:ext cx="8610600" cy="686680"/>
          </a:xfrm>
        </p:spPr>
        <p:txBody>
          <a:bodyPr/>
          <a:lstStyle/>
          <a:p>
            <a:pPr marL="0" indent="0">
              <a:buNone/>
            </a:pPr>
            <a:r>
              <a:rPr lang="en-US" sz="2000" dirty="0"/>
              <a:t>The ideal poles for dipole, quadrupole, </a:t>
            </a:r>
            <a:r>
              <a:rPr lang="en-US" sz="2000" dirty="0" err="1"/>
              <a:t>sextupole</a:t>
            </a:r>
            <a:r>
              <a:rPr lang="en-US" sz="2000" dirty="0"/>
              <a:t>, etc. are lines of constant scalar potential</a:t>
            </a:r>
          </a:p>
          <a:p>
            <a:endParaRPr lang="en-US" dirty="0"/>
          </a:p>
        </p:txBody>
      </p:sp>
      <p:sp>
        <p:nvSpPr>
          <p:cNvPr id="2" name="Slide Number Placeholder 1"/>
          <p:cNvSpPr>
            <a:spLocks noGrp="1"/>
          </p:cNvSpPr>
          <p:nvPr>
            <p:ph type="sldNum" sz="quarter" idx="10"/>
          </p:nvPr>
        </p:nvSpPr>
        <p:spPr>
          <a:prstGeom prst="rect">
            <a:avLst/>
          </a:prstGeom>
        </p:spPr>
        <p:txBody>
          <a:bodyPr/>
          <a:lstStyle/>
          <a:p>
            <a:pPr>
              <a:defRPr/>
            </a:pPr>
            <a:fld id="{C2DE59A0-3DC2-48C0-A52D-31A153E83E0D}" type="slidenum">
              <a:rPr lang="en-US" smtClean="0"/>
              <a:pPr>
                <a:defRPr/>
              </a:pPr>
              <a:t>23</a:t>
            </a:fld>
            <a:endParaRPr lang="en-US"/>
          </a:p>
        </p:txBody>
      </p:sp>
      <mc:AlternateContent xmlns:mc="http://schemas.openxmlformats.org/markup-compatibility/2006" xmlns:a14="http://schemas.microsoft.com/office/drawing/2010/main">
        <mc:Choice Requires="a14">
          <p:sp>
            <p:nvSpPr>
              <p:cNvPr id="4" name="TextBox 3"/>
              <p:cNvSpPr txBox="1"/>
              <p:nvPr/>
            </p:nvSpPr>
            <p:spPr>
              <a:xfrm>
                <a:off x="2699792" y="1996059"/>
                <a:ext cx="137088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/2</m:t>
                      </m:r>
                    </m:oMath>
                  </m:oMathPara>
                </a14:m>
                <a:br>
                  <a:rPr lang="en-GB" b="0" i="1" dirty="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2699792" y="1996059"/>
                <a:ext cx="1370888" cy="369397"/>
              </a:xfrm>
              <a:prstGeom prst="rect">
                <a:avLst/>
              </a:prstGeom>
              <a:blipFill rotWithShape="0">
                <a:blip r:embed="rId3"/>
                <a:stretch>
                  <a:fillRect l="-8000" r="-2222" b="-327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2699792" y="3614727"/>
                <a:ext cx="1510413"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𝑥𝑦</m:t>
                      </m:r>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oMath>
                  </m:oMathPara>
                </a14:m>
                <a:br>
                  <a:rPr lang="en-GB" b="0" i="1" dirty="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2699792" y="3614727"/>
                <a:ext cx="1510413" cy="369397"/>
              </a:xfrm>
              <a:prstGeom prst="rect">
                <a:avLst/>
              </a:prstGeom>
              <a:blipFill rotWithShape="0">
                <a:blip r:embed="rId4"/>
                <a:stretch>
                  <a:fillRect l="-9274" b="-311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699792" y="5133082"/>
                <a:ext cx="2365006"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3</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𝑥</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𝑦</m:t>
                          </m:r>
                        </m:e>
                        <m:sup>
                          <m:r>
                            <a:rPr lang="en-GB" b="0" i="1" smtClean="0">
                              <a:latin typeface="Cambria Math" panose="02040503050406030204" pitchFamily="18" charset="0"/>
                              <a:ea typeface="Cambria Math" panose="02040503050406030204" pitchFamily="18" charset="0"/>
                            </a:rPr>
                            <m:t>3</m:t>
                          </m:r>
                        </m:sup>
                      </m:sSup>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br>
                  <a:rPr lang="en-GB" b="0" i="1" dirty="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2699792" y="5133082"/>
                <a:ext cx="2365006" cy="369397"/>
              </a:xfrm>
              <a:prstGeom prst="rect">
                <a:avLst/>
              </a:prstGeom>
              <a:blipFill rotWithShape="0">
                <a:blip r:embed="rId5"/>
                <a:stretch>
                  <a:fillRect l="-4639" b="-24590"/>
                </a:stretch>
              </a:blipFill>
            </p:spPr>
            <p:txBody>
              <a:bodyPr/>
              <a:lstStyle/>
              <a:p>
                <a:r>
                  <a:rPr lang="en-US">
                    <a:noFill/>
                  </a:rPr>
                  <a:t> </a:t>
                </a:r>
              </a:p>
            </p:txBody>
          </p:sp>
        </mc:Fallback>
      </mc:AlternateContent>
      <p:sp>
        <p:nvSpPr>
          <p:cNvPr id="12" name="Text Box 36"/>
          <p:cNvSpPr txBox="1">
            <a:spLocks noChangeArrowheads="1"/>
          </p:cNvSpPr>
          <p:nvPr/>
        </p:nvSpPr>
        <p:spPr bwMode="auto">
          <a:xfrm>
            <a:off x="4463988" y="1949926"/>
            <a:ext cx="1750640" cy="461665"/>
          </a:xfrm>
          <a:prstGeom prst="rect">
            <a:avLst/>
          </a:prstGeom>
          <a:noFill/>
          <a:ln w="9525" algn="ctr">
            <a:noFill/>
            <a:miter lim="800000"/>
            <a:headEnd/>
            <a:tailEnd/>
          </a:ln>
        </p:spPr>
        <p:txBody>
          <a:bodyPr wrap="square">
            <a:spAutoFit/>
          </a:bodyPr>
          <a:lstStyle/>
          <a:p>
            <a:pPr eaLnBrk="0" hangingPunct="0"/>
            <a:r>
              <a:rPr lang="en-US" i="0" dirty="0">
                <a:latin typeface="Calibri Light" panose="020F0302020204030204" pitchFamily="34" charset="0"/>
                <a:ea typeface="ＭＳ Ｐゴシック" pitchFamily="34" charset="-128"/>
              </a:rPr>
              <a:t>straight line</a:t>
            </a:r>
          </a:p>
        </p:txBody>
      </p:sp>
      <p:sp>
        <p:nvSpPr>
          <p:cNvPr id="13" name="Text Box 36"/>
          <p:cNvSpPr txBox="1">
            <a:spLocks noChangeArrowheads="1"/>
          </p:cNvSpPr>
          <p:nvPr/>
        </p:nvSpPr>
        <p:spPr bwMode="auto">
          <a:xfrm>
            <a:off x="4463988" y="3571381"/>
            <a:ext cx="1518558" cy="461665"/>
          </a:xfrm>
          <a:prstGeom prst="rect">
            <a:avLst/>
          </a:prstGeom>
          <a:noFill/>
          <a:ln w="9525" algn="ctr">
            <a:noFill/>
            <a:miter lim="800000"/>
            <a:headEnd/>
            <a:tailEnd/>
          </a:ln>
        </p:spPr>
        <p:txBody>
          <a:bodyPr wrap="square">
            <a:spAutoFit/>
          </a:bodyPr>
          <a:lstStyle/>
          <a:p>
            <a:pPr eaLnBrk="0" hangingPunct="0"/>
            <a:r>
              <a:rPr lang="en-US" i="0" dirty="0">
                <a:latin typeface="Calibri Light" panose="020F0302020204030204" pitchFamily="34" charset="0"/>
                <a:ea typeface="ＭＳ Ｐゴシック" pitchFamily="34" charset="-128"/>
              </a:rPr>
              <a:t>hyperbola</a:t>
            </a:r>
          </a:p>
        </p:txBody>
      </p:sp>
      <p:sp>
        <p:nvSpPr>
          <p:cNvPr id="14" name="Text Box 36"/>
          <p:cNvSpPr txBox="1">
            <a:spLocks noChangeArrowheads="1"/>
          </p:cNvSpPr>
          <p:nvPr/>
        </p:nvSpPr>
        <p:spPr bwMode="auto">
          <a:xfrm>
            <a:off x="797970" y="1989926"/>
            <a:ext cx="1017238" cy="461665"/>
          </a:xfrm>
          <a:prstGeom prst="rect">
            <a:avLst/>
          </a:prstGeom>
          <a:noFill/>
          <a:ln w="9525" algn="ctr">
            <a:noFill/>
            <a:miter lim="800000"/>
            <a:headEnd/>
            <a:tailEnd/>
          </a:ln>
        </p:spPr>
        <p:txBody>
          <a:bodyPr wrap="square">
            <a:spAutoFit/>
          </a:bodyPr>
          <a:lstStyle/>
          <a:p>
            <a:pPr eaLnBrk="0" hangingPunct="0"/>
            <a:r>
              <a:rPr lang="en-US" i="0" dirty="0">
                <a:latin typeface="Calibri Light" panose="020F0302020204030204" pitchFamily="34" charset="0"/>
                <a:ea typeface="ＭＳ Ｐゴシック" pitchFamily="34" charset="-128"/>
              </a:rPr>
              <a:t>Dipole                    </a:t>
            </a:r>
          </a:p>
        </p:txBody>
      </p:sp>
      <p:sp>
        <p:nvSpPr>
          <p:cNvPr id="15" name="Text Box 36"/>
          <p:cNvSpPr txBox="1">
            <a:spLocks noChangeArrowheads="1"/>
          </p:cNvSpPr>
          <p:nvPr/>
        </p:nvSpPr>
        <p:spPr bwMode="auto">
          <a:xfrm>
            <a:off x="797970" y="3561504"/>
            <a:ext cx="3528392" cy="461665"/>
          </a:xfrm>
          <a:prstGeom prst="rect">
            <a:avLst/>
          </a:prstGeom>
          <a:noFill/>
          <a:ln w="9525" algn="ctr">
            <a:noFill/>
            <a:miter lim="800000"/>
            <a:headEnd/>
            <a:tailEnd/>
          </a:ln>
        </p:spPr>
        <p:txBody>
          <a:bodyPr wrap="square">
            <a:spAutoFit/>
          </a:bodyPr>
          <a:lstStyle/>
          <a:p>
            <a:pPr eaLnBrk="0" hangingPunct="0"/>
            <a:r>
              <a:rPr lang="en-US" i="0" dirty="0">
                <a:latin typeface="Calibri Light" panose="020F0302020204030204" pitchFamily="34" charset="0"/>
                <a:ea typeface="ＭＳ Ｐゴシック" pitchFamily="34" charset="-128"/>
              </a:rPr>
              <a:t>quadrupole</a:t>
            </a:r>
          </a:p>
        </p:txBody>
      </p:sp>
      <p:sp>
        <p:nvSpPr>
          <p:cNvPr id="16" name="Text Box 36"/>
          <p:cNvSpPr txBox="1">
            <a:spLocks noChangeArrowheads="1"/>
          </p:cNvSpPr>
          <p:nvPr/>
        </p:nvSpPr>
        <p:spPr bwMode="auto">
          <a:xfrm>
            <a:off x="812248" y="5086947"/>
            <a:ext cx="1757806" cy="461665"/>
          </a:xfrm>
          <a:prstGeom prst="rect">
            <a:avLst/>
          </a:prstGeom>
          <a:noFill/>
          <a:ln w="9525" algn="ctr">
            <a:noFill/>
            <a:miter lim="800000"/>
            <a:headEnd/>
            <a:tailEnd/>
          </a:ln>
        </p:spPr>
        <p:txBody>
          <a:bodyPr wrap="square">
            <a:spAutoFit/>
          </a:bodyPr>
          <a:lstStyle/>
          <a:p>
            <a:pPr eaLnBrk="0" hangingPunct="0"/>
            <a:r>
              <a:rPr lang="en-US" i="0" dirty="0">
                <a:latin typeface="Calibri Light" panose="020F0302020204030204" pitchFamily="34" charset="0"/>
                <a:ea typeface="ＭＳ Ｐゴシック" pitchFamily="34" charset="-128"/>
              </a:rPr>
              <a:t>sextupole</a:t>
            </a:r>
          </a:p>
        </p:txBody>
      </p:sp>
    </p:spTree>
    <p:extLst>
      <p:ext uri="{BB962C8B-B14F-4D97-AF65-F5344CB8AC3E}">
        <p14:creationId xmlns:p14="http://schemas.microsoft.com/office/powerpoint/2010/main" val="5661921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3" descr="H:\MS\DF\lhc\MQW\series\PDMD-meas\left-plot-final.gi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012160" y="4780060"/>
            <a:ext cx="3099731" cy="211964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a:grpSpLocks noChangeAspect="1"/>
          </p:cNvGrpSpPr>
          <p:nvPr/>
        </p:nvGrpSpPr>
        <p:grpSpPr>
          <a:xfrm>
            <a:off x="336067" y="2047253"/>
            <a:ext cx="4176464" cy="2551014"/>
            <a:chOff x="539552" y="1700808"/>
            <a:chExt cx="7773976" cy="4748400"/>
          </a:xfrm>
        </p:grpSpPr>
        <p:pic>
          <p:nvPicPr>
            <p:cNvPr id="5"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9552" y="1700808"/>
              <a:ext cx="7773976" cy="47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a:spLocks noChangeAspect="1"/>
            </p:cNvSpPr>
            <p:nvPr/>
          </p:nvSpPr>
          <p:spPr bwMode="auto">
            <a:xfrm>
              <a:off x="3131840" y="3501008"/>
              <a:ext cx="420000" cy="180000"/>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1" name="Oval 10"/>
            <p:cNvSpPr>
              <a:spLocks noChangeAspect="1"/>
            </p:cNvSpPr>
            <p:nvPr/>
          </p:nvSpPr>
          <p:spPr bwMode="auto">
            <a:xfrm>
              <a:off x="4362000" y="3501008"/>
              <a:ext cx="420000" cy="180000"/>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2" name="Oval 11"/>
            <p:cNvSpPr>
              <a:spLocks noChangeAspect="1"/>
            </p:cNvSpPr>
            <p:nvPr/>
          </p:nvSpPr>
          <p:spPr bwMode="auto">
            <a:xfrm>
              <a:off x="3131840" y="4028250"/>
              <a:ext cx="420000" cy="180000"/>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sp>
          <p:nvSpPr>
            <p:cNvPr id="13" name="Oval 12"/>
            <p:cNvSpPr>
              <a:spLocks noChangeAspect="1"/>
            </p:cNvSpPr>
            <p:nvPr/>
          </p:nvSpPr>
          <p:spPr bwMode="auto">
            <a:xfrm>
              <a:off x="4362000" y="3985008"/>
              <a:ext cx="420000" cy="180000"/>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a:ln>
                  <a:noFill/>
                </a:ln>
                <a:solidFill>
                  <a:schemeClr val="tx1"/>
                </a:solidFill>
                <a:effectLst/>
                <a:latin typeface="Times New Roman" pitchFamily="18" charset="0"/>
              </a:endParaRPr>
            </a:p>
          </p:txBody>
        </p:sp>
      </p:gr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b="0" i="0" kern="0" dirty="0">
              <a:solidFill>
                <a:srgbClr val="0033CC"/>
              </a:solidFill>
              <a:latin typeface="Calibri Light" panose="020F0302020204030204" pitchFamily="34" charset="0"/>
            </a:endParaRPr>
          </a:p>
        </p:txBody>
      </p:sp>
      <p:sp>
        <p:nvSpPr>
          <p:cNvPr id="4" name="Title 3"/>
          <p:cNvSpPr>
            <a:spLocks noGrp="1"/>
          </p:cNvSpPr>
          <p:nvPr>
            <p:ph type="title"/>
          </p:nvPr>
        </p:nvSpPr>
        <p:spPr/>
        <p:txBody>
          <a:bodyPr/>
          <a:lstStyle/>
          <a:p>
            <a:r>
              <a:rPr lang="en-US" dirty="0"/>
              <a:t>Practical pole shapes: shims and alignment features</a:t>
            </a:r>
          </a:p>
        </p:txBody>
      </p:sp>
      <p:sp>
        <p:nvSpPr>
          <p:cNvPr id="10" name="Content Placeholder 9"/>
          <p:cNvSpPr>
            <a:spLocks noGrp="1"/>
          </p:cNvSpPr>
          <p:nvPr>
            <p:ph idx="1"/>
          </p:nvPr>
        </p:nvSpPr>
        <p:spPr>
          <a:xfrm>
            <a:off x="408980" y="1194051"/>
            <a:ext cx="4349959" cy="899665"/>
          </a:xfrm>
        </p:spPr>
        <p:txBody>
          <a:bodyPr/>
          <a:lstStyle/>
          <a:p>
            <a:r>
              <a:rPr lang="en-US" dirty="0"/>
              <a:t>Dipole example: below a lamination of the LEP main bending magnets, with the pole shims </a:t>
            </a:r>
            <a:r>
              <a:rPr lang="en-US"/>
              <a:t>well visible </a:t>
            </a:r>
            <a:endParaRPr lang="en-US" dirty="0"/>
          </a:p>
          <a:p>
            <a:endParaRPr lang="en-US" dirty="0"/>
          </a:p>
        </p:txBody>
      </p:sp>
      <p:sp>
        <p:nvSpPr>
          <p:cNvPr id="2" name="Slide Number Placeholder 1"/>
          <p:cNvSpPr>
            <a:spLocks noGrp="1"/>
          </p:cNvSpPr>
          <p:nvPr>
            <p:ph type="sldNum" sz="quarter" idx="10"/>
          </p:nvPr>
        </p:nvSpPr>
        <p:spPr>
          <a:prstGeom prst="rect">
            <a:avLst/>
          </a:prstGeom>
        </p:spPr>
        <p:txBody>
          <a:bodyPr/>
          <a:lstStyle/>
          <a:p>
            <a:pPr>
              <a:defRPr/>
            </a:pPr>
            <a:fld id="{C2DE59A0-3DC2-48C0-A52D-31A153E83E0D}" type="slidenum">
              <a:rPr lang="en-US" smtClean="0"/>
              <a:pPr>
                <a:defRPr/>
              </a:pPr>
              <a:t>24</a:t>
            </a:fld>
            <a:endParaRPr lang="en-US"/>
          </a:p>
        </p:txBody>
      </p:sp>
      <p:pic>
        <p:nvPicPr>
          <p:cNvPr id="18" name="Picture 17"/>
          <p:cNvPicPr>
            <a:picLocks noChangeAspect="1"/>
          </p:cNvPicPr>
          <p:nvPr/>
        </p:nvPicPr>
        <p:blipFill rotWithShape="1">
          <a:blip r:embed="rId5" cstate="print">
            <a:extLst>
              <a:ext uri="{28A0092B-C50C-407E-A947-70E740481C1C}">
                <a14:useLocalDpi xmlns:a14="http://schemas.microsoft.com/office/drawing/2010/main"/>
              </a:ext>
            </a:extLst>
          </a:blip>
          <a:srcRect l="40237" t="37511" r="48983" b="51786"/>
          <a:stretch/>
        </p:blipFill>
        <p:spPr>
          <a:xfrm>
            <a:off x="6606585" y="1215027"/>
            <a:ext cx="2563136" cy="1896062"/>
          </a:xfrm>
          <a:prstGeom prst="rect">
            <a:avLst/>
          </a:prstGeom>
        </p:spPr>
      </p:pic>
      <p:grpSp>
        <p:nvGrpSpPr>
          <p:cNvPr id="15" name="Group 5"/>
          <p:cNvGrpSpPr>
            <a:grpSpLocks/>
          </p:cNvGrpSpPr>
          <p:nvPr/>
        </p:nvGrpSpPr>
        <p:grpSpPr bwMode="auto">
          <a:xfrm>
            <a:off x="4796680" y="1307689"/>
            <a:ext cx="1635125" cy="1803400"/>
            <a:chOff x="4544" y="1054"/>
            <a:chExt cx="958" cy="1028"/>
          </a:xfrm>
        </p:grpSpPr>
        <p:pic>
          <p:nvPicPr>
            <p:cNvPr id="16" name="Picture 6" descr="H:\MS\DF\lhc\Presentations\aperture-2.eps"/>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544" y="1054"/>
              <a:ext cx="958" cy="1028"/>
            </a:xfrm>
            <a:prstGeom prst="rect">
              <a:avLst/>
            </a:prstGeom>
          </p:spPr>
        </p:pic>
        <p:sp>
          <p:nvSpPr>
            <p:cNvPr id="17" name="AutoShape 7"/>
            <p:cNvSpPr>
              <a:spLocks noChangeAspect="1" noChangeArrowheads="1"/>
            </p:cNvSpPr>
            <p:nvPr/>
          </p:nvSpPr>
          <p:spPr bwMode="auto">
            <a:xfrm>
              <a:off x="4999" y="1518"/>
              <a:ext cx="45" cy="47"/>
            </a:xfrm>
            <a:prstGeom prst="star4">
              <a:avLst>
                <a:gd name="adj" fmla="val 12500"/>
              </a:avLst>
            </a:prstGeom>
            <a:solidFill>
              <a:srgbClr val="0000FF"/>
            </a:solidFill>
            <a:ln w="12700">
              <a:solidFill>
                <a:srgbClr val="0000FF"/>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8"/>
            <p:cNvSpPr>
              <a:spLocks noChangeShapeType="1"/>
            </p:cNvSpPr>
            <p:nvPr/>
          </p:nvSpPr>
          <p:spPr bwMode="auto">
            <a:xfrm>
              <a:off x="4962" y="1238"/>
              <a:ext cx="124" cy="0"/>
            </a:xfrm>
            <a:prstGeom prst="line">
              <a:avLst/>
            </a:prstGeom>
            <a:noFill/>
            <a:ln w="12700">
              <a:solidFill>
                <a:srgbClr val="0000FF"/>
              </a:solidFill>
              <a:round/>
              <a:headEnd type="triangle" w="med"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 name="Line 9"/>
            <p:cNvSpPr>
              <a:spLocks noChangeShapeType="1"/>
            </p:cNvSpPr>
            <p:nvPr/>
          </p:nvSpPr>
          <p:spPr bwMode="auto">
            <a:xfrm>
              <a:off x="4728" y="1480"/>
              <a:ext cx="0" cy="130"/>
            </a:xfrm>
            <a:prstGeom prst="line">
              <a:avLst/>
            </a:prstGeom>
            <a:noFill/>
            <a:ln w="12700">
              <a:solidFill>
                <a:srgbClr val="0000FF"/>
              </a:solidFill>
              <a:round/>
              <a:headEnd type="triangle" w="med"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1" name="Line 10"/>
            <p:cNvSpPr>
              <a:spLocks noChangeShapeType="1"/>
            </p:cNvSpPr>
            <p:nvPr/>
          </p:nvSpPr>
          <p:spPr bwMode="auto">
            <a:xfrm>
              <a:off x="5319" y="1483"/>
              <a:ext cx="0" cy="129"/>
            </a:xfrm>
            <a:prstGeom prst="line">
              <a:avLst/>
            </a:prstGeom>
            <a:noFill/>
            <a:ln w="12700">
              <a:solidFill>
                <a:srgbClr val="0000FF"/>
              </a:solidFill>
              <a:round/>
              <a:headEnd type="triangle" w="med"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2" name="Line 11"/>
            <p:cNvSpPr>
              <a:spLocks noChangeShapeType="1"/>
            </p:cNvSpPr>
            <p:nvPr/>
          </p:nvSpPr>
          <p:spPr bwMode="auto">
            <a:xfrm>
              <a:off x="4960" y="1844"/>
              <a:ext cx="124" cy="0"/>
            </a:xfrm>
            <a:prstGeom prst="line">
              <a:avLst/>
            </a:prstGeom>
            <a:noFill/>
            <a:ln w="12700">
              <a:solidFill>
                <a:srgbClr val="0000FF"/>
              </a:solidFill>
              <a:round/>
              <a:headEnd type="triangle" w="med"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pic>
        <p:nvPicPr>
          <p:cNvPr id="23" name="Picture 12" descr="H:\MS\DF\lhc\MQW\Photos\Grabomet_2.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092280" y="3111089"/>
            <a:ext cx="1865404" cy="1512773"/>
          </a:xfrm>
          <a:prstGeom prst="rect">
            <a:avLst/>
          </a:prstGeom>
          <a:noFill/>
          <a:extLst>
            <a:ext uri="{909E8E84-426E-40DD-AFC4-6F175D3DCCD1}">
              <a14:hiddenFill xmlns:a14="http://schemas.microsoft.com/office/drawing/2010/main">
                <a:solidFill>
                  <a:srgbClr val="FFFFFF"/>
                </a:solidFill>
              </a14:hiddenFill>
            </a:ext>
          </a:extLst>
        </p:spPr>
      </p:pic>
      <p:sp>
        <p:nvSpPr>
          <p:cNvPr id="25" name="Content Placeholder 9"/>
          <p:cNvSpPr txBox="1">
            <a:spLocks/>
          </p:cNvSpPr>
          <p:nvPr/>
        </p:nvSpPr>
        <p:spPr bwMode="auto">
          <a:xfrm>
            <a:off x="397318" y="4668625"/>
            <a:ext cx="5470826" cy="2096413"/>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r>
              <a:rPr lang="en-US" b="0" kern="0" dirty="0"/>
              <a:t>Quadrupoles: at the edge of the pole one can put a combination a shim and alignment feature (examples: LHC-MQW, SESAME quads, </a:t>
            </a:r>
            <a:r>
              <a:rPr lang="en-US" b="0" kern="0" dirty="0" err="1"/>
              <a:t>etc</a:t>
            </a:r>
            <a:r>
              <a:rPr lang="en-US" b="0" kern="0" dirty="0"/>
              <a:t>)</a:t>
            </a:r>
          </a:p>
          <a:p>
            <a:r>
              <a:rPr lang="en-US" b="0" kern="0" dirty="0"/>
              <a:t>This then also allows to measure the pole distances : special instrumentation can be made for this</a:t>
            </a:r>
          </a:p>
          <a:p>
            <a:endParaRPr lang="en-US" b="0" kern="0" dirty="0"/>
          </a:p>
        </p:txBody>
      </p:sp>
    </p:spTree>
    <p:extLst>
      <p:ext uri="{BB962C8B-B14F-4D97-AF65-F5344CB8AC3E}">
        <p14:creationId xmlns:p14="http://schemas.microsoft.com/office/powerpoint/2010/main" val="16189299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610600" cy="2646040"/>
          </a:xfrm>
        </p:spPr>
        <p:txBody>
          <a:bodyPr/>
          <a:lstStyle/>
          <a:p>
            <a:r>
              <a:rPr lang="en-US" dirty="0"/>
              <a:t>Aim of the electromagnetic FE models:</a:t>
            </a:r>
          </a:p>
          <a:p>
            <a:pPr lvl="1"/>
            <a:r>
              <a:rPr lang="en-US"/>
              <a:t>The exact </a:t>
            </a:r>
            <a:r>
              <a:rPr lang="en-US" dirty="0"/>
              <a:t>shape of the yoke needs to be designed</a:t>
            </a:r>
          </a:p>
          <a:p>
            <a:pPr lvl="2"/>
            <a:r>
              <a:rPr lang="en-US" dirty="0"/>
              <a:t>Optimize field quality: adjust pole shape, minimize high saturation zones</a:t>
            </a:r>
          </a:p>
          <a:p>
            <a:pPr lvl="2"/>
            <a:r>
              <a:rPr lang="en-US" dirty="0"/>
              <a:t>Minimize the total steel amount ( magnet weight, raw material cost )</a:t>
            </a:r>
          </a:p>
          <a:p>
            <a:pPr lvl="1"/>
            <a:r>
              <a:rPr lang="en-US" dirty="0"/>
              <a:t>Calculate the field: needed for the optics and dynamic aperture modelling</a:t>
            </a:r>
          </a:p>
          <a:p>
            <a:pPr lvl="2"/>
            <a:r>
              <a:rPr lang="en-US" dirty="0"/>
              <a:t>transfer function </a:t>
            </a:r>
            <a:r>
              <a:rPr lang="en-US" i="1" dirty="0" err="1"/>
              <a:t>B</a:t>
            </a:r>
            <a:r>
              <a:rPr lang="en-US" i="1" baseline="-25000" dirty="0" err="1"/>
              <a:t>xsection</a:t>
            </a:r>
            <a:r>
              <a:rPr lang="en-US" dirty="0"/>
              <a:t>(</a:t>
            </a:r>
            <a:r>
              <a:rPr lang="en-US" i="1" dirty="0"/>
              <a:t>I</a:t>
            </a:r>
            <a:r>
              <a:rPr lang="en-US" dirty="0"/>
              <a:t>) ,               , magnetic length</a:t>
            </a:r>
          </a:p>
          <a:p>
            <a:pPr lvl="2"/>
            <a:r>
              <a:rPr lang="en-US" dirty="0"/>
              <a:t>multipoles (in the </a:t>
            </a:r>
            <a:r>
              <a:rPr lang="en-US" dirty="0" err="1"/>
              <a:t>centre</a:t>
            </a:r>
            <a:r>
              <a:rPr lang="en-US" dirty="0"/>
              <a:t> of the magnet and integrated)  </a:t>
            </a:r>
            <a:r>
              <a:rPr lang="en-US" i="1" dirty="0" err="1"/>
              <a:t>b</a:t>
            </a:r>
            <a:r>
              <a:rPr lang="en-US" i="1" baseline="-25000" dirty="0" err="1"/>
              <a:t>n</a:t>
            </a:r>
            <a:r>
              <a:rPr lang="en-US" dirty="0"/>
              <a:t> and </a:t>
            </a:r>
            <a:r>
              <a:rPr lang="en-US" i="1" dirty="0"/>
              <a:t>a</a:t>
            </a:r>
            <a:r>
              <a:rPr lang="en-US" i="1" baseline="-25000" dirty="0"/>
              <a:t>n</a:t>
            </a:r>
            <a:endParaRPr lang="en-US" baseline="-25000" dirty="0"/>
          </a:p>
          <a:p>
            <a:endParaRPr lang="en-US"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25</a:t>
            </a:fld>
            <a:endParaRPr lang="en-US"/>
          </a:p>
        </p:txBody>
      </p:sp>
      <mc:AlternateContent xmlns:mc="http://schemas.openxmlformats.org/markup-compatibility/2006" xmlns:a14="http://schemas.microsoft.com/office/drawing/2010/main">
        <mc:Choice Requires="a14">
          <p:sp>
            <p:nvSpPr>
              <p:cNvPr id="5" name="Rectangle 4"/>
              <p:cNvSpPr/>
              <p:nvPr/>
            </p:nvSpPr>
            <p:spPr>
              <a:xfrm>
                <a:off x="4499992" y="2996952"/>
                <a:ext cx="735009" cy="5958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subHide m:val="on"/>
                          <m:supHide m:val="on"/>
                          <m:ctrlPr>
                            <a:rPr lang="en-US" sz="1600" i="1">
                              <a:latin typeface="Cambria Math" panose="02040503050406030204" pitchFamily="18" charset="0"/>
                            </a:rPr>
                          </m:ctrlPr>
                        </m:naryPr>
                        <m:sub/>
                        <m:sup/>
                        <m:e>
                          <m:r>
                            <a:rPr lang="en-US" sz="1600" i="1">
                              <a:latin typeface="Cambria Math" charset="0"/>
                            </a:rPr>
                            <m:t>𝐵𝑑𝑙</m:t>
                          </m:r>
                        </m:e>
                      </m:nary>
                    </m:oMath>
                  </m:oMathPara>
                </a14:m>
                <a:endParaRPr lang="en-US" sz="1600" dirty="0"/>
              </a:p>
            </p:txBody>
          </p:sp>
        </mc:Choice>
        <mc:Fallback xmlns="">
          <p:sp>
            <p:nvSpPr>
              <p:cNvPr id="5" name="Rectangle 4"/>
              <p:cNvSpPr>
                <a:spLocks noRot="1" noChangeAspect="1" noMove="1" noResize="1" noEditPoints="1" noAdjustHandles="1" noChangeArrowheads="1" noChangeShapeType="1" noTextEdit="1"/>
              </p:cNvSpPr>
              <p:nvPr/>
            </p:nvSpPr>
            <p:spPr>
              <a:xfrm>
                <a:off x="4499992" y="2996952"/>
                <a:ext cx="735009" cy="595804"/>
              </a:xfrm>
              <a:prstGeom prst="rect">
                <a:avLst/>
              </a:prstGeom>
              <a:blipFill rotWithShape="0">
                <a:blip r:embed="rId6"/>
                <a:stretch>
                  <a:fillRect l="-100826" t="-169072" r="-104132" b="-244330"/>
                </a:stretch>
              </a:blipFill>
            </p:spPr>
            <p:txBody>
              <a:bodyPr/>
              <a:lstStyle/>
              <a:p>
                <a:r>
                  <a:rPr lang="en-US">
                    <a:noFill/>
                  </a:rPr>
                  <a:t> </a:t>
                </a:r>
              </a:p>
            </p:txBody>
          </p:sp>
        </mc:Fallback>
      </mc:AlternateContent>
      <p:sp>
        <p:nvSpPr>
          <p:cNvPr id="7" name="Title 1"/>
          <p:cNvSpPr>
            <a:spLocks noGrp="1"/>
          </p:cNvSpPr>
          <p:nvPr>
            <p:ph type="title"/>
          </p:nvPr>
        </p:nvSpPr>
        <p:spPr/>
        <p:txBody>
          <a:bodyPr/>
          <a:lstStyle/>
          <a:p>
            <a:r>
              <a:rPr lang="en-US" dirty="0"/>
              <a:t>Finite Element electromagnetic models</a:t>
            </a:r>
          </a:p>
        </p:txBody>
      </p:sp>
      <p:sp>
        <p:nvSpPr>
          <p:cNvPr id="6" name="Content Placeholder 2"/>
          <p:cNvSpPr txBox="1">
            <a:spLocks/>
          </p:cNvSpPr>
          <p:nvPr/>
        </p:nvSpPr>
        <p:spPr bwMode="auto">
          <a:xfrm>
            <a:off x="467544" y="4005064"/>
            <a:ext cx="7791400" cy="2852936"/>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r>
              <a:rPr lang="en-US" sz="1600" b="0" kern="0" dirty="0"/>
              <a:t>Some Electromagnetic FE software packages that are often used:</a:t>
            </a:r>
          </a:p>
          <a:p>
            <a:pPr lvl="1"/>
            <a:r>
              <a:rPr lang="en-US" sz="1600" b="0" kern="0" dirty="0">
                <a:solidFill>
                  <a:srgbClr val="C00000"/>
                </a:solidFill>
              </a:rPr>
              <a:t>Opera</a:t>
            </a:r>
            <a:r>
              <a:rPr lang="en-US" sz="1600" b="0" kern="0" dirty="0"/>
              <a:t> from </a:t>
            </a:r>
            <a:r>
              <a:rPr lang="en-US" sz="1600" b="0" kern="0" dirty="0" err="1"/>
              <a:t>Cobham</a:t>
            </a:r>
            <a:r>
              <a:rPr lang="en-US" sz="1600" b="0" kern="0" dirty="0"/>
              <a:t>: 2D and 3D commercial software see: </a:t>
            </a:r>
            <a:r>
              <a:rPr lang="en-US" sz="1600" b="0" kern="0" dirty="0">
                <a:hlinkClick r:id="rId7"/>
              </a:rPr>
              <a:t>http://operafea.com/</a:t>
            </a:r>
            <a:r>
              <a:rPr lang="en-US" sz="1600" b="0" kern="0" dirty="0"/>
              <a:t>   </a:t>
            </a:r>
          </a:p>
          <a:p>
            <a:pPr lvl="1"/>
            <a:r>
              <a:rPr lang="en-US" sz="1600" b="0" kern="0" dirty="0"/>
              <a:t>“Good old” </a:t>
            </a:r>
            <a:r>
              <a:rPr lang="en-US" sz="1600" b="0" kern="0" dirty="0">
                <a:solidFill>
                  <a:srgbClr val="C00000"/>
                </a:solidFill>
              </a:rPr>
              <a:t>Poisson</a:t>
            </a:r>
            <a:r>
              <a:rPr lang="en-US" sz="1600" b="0" kern="0" dirty="0"/>
              <a:t>, 2D: now distributed by LANL-LAACG see: </a:t>
            </a:r>
            <a:r>
              <a:rPr lang="en-US" sz="1600" b="0" kern="0" dirty="0">
                <a:hlinkClick r:id="rId8"/>
              </a:rPr>
              <a:t>http://laacg.lanl.gov/laacg/services/download_sf.phtml </a:t>
            </a:r>
            <a:endParaRPr lang="en-US" sz="1600" b="0" kern="0" dirty="0"/>
          </a:p>
          <a:p>
            <a:pPr lvl="1"/>
            <a:r>
              <a:rPr lang="en-US" sz="1600" b="0" kern="0" dirty="0">
                <a:solidFill>
                  <a:srgbClr val="C00000"/>
                </a:solidFill>
              </a:rPr>
              <a:t>ROXIE</a:t>
            </a:r>
            <a:r>
              <a:rPr lang="en-US" sz="1600" b="0" kern="0" dirty="0"/>
              <a:t> (CERN)  2D and 3D, specialized for accelerator magnets; single fee license for labs &amp; universities see: </a:t>
            </a:r>
            <a:r>
              <a:rPr lang="en-US" sz="1600" b="0" kern="0" dirty="0">
                <a:hlinkClick r:id="rId9"/>
              </a:rPr>
              <a:t>ttps://espace.cern.ch/roxie/default.aspx</a:t>
            </a:r>
            <a:r>
              <a:rPr lang="en-US" sz="1600" b="0" kern="0" dirty="0"/>
              <a:t> </a:t>
            </a:r>
          </a:p>
          <a:p>
            <a:pPr lvl="1"/>
            <a:r>
              <a:rPr lang="en-US" sz="1600" b="0" kern="0" dirty="0">
                <a:solidFill>
                  <a:srgbClr val="C00000"/>
                </a:solidFill>
              </a:rPr>
              <a:t>ANSYS Maxwell</a:t>
            </a:r>
            <a:r>
              <a:rPr lang="en-US" sz="1600" b="0" kern="0" dirty="0"/>
              <a:t>: 2D and 3D commercial software                                    see: </a:t>
            </a:r>
            <a:r>
              <a:rPr lang="en-US" sz="1600" b="0" kern="0" dirty="0">
                <a:hlinkClick r:id="rId10"/>
              </a:rPr>
              <a:t>http://www.ansys.com/Products/Electronics/ANSYS-Maxwell</a:t>
            </a:r>
            <a:r>
              <a:rPr lang="en-US" sz="1600" b="0" kern="0" dirty="0"/>
              <a:t>  </a:t>
            </a:r>
          </a:p>
          <a:p>
            <a:pPr lvl="1"/>
            <a:endParaRPr lang="en-US" sz="1600" b="0" kern="0" dirty="0"/>
          </a:p>
        </p:txBody>
      </p:sp>
    </p:spTree>
    <p:extLst>
      <p:ext uri="{BB962C8B-B14F-4D97-AF65-F5344CB8AC3E}">
        <p14:creationId xmlns:p14="http://schemas.microsoft.com/office/powerpoint/2010/main" val="10804439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 models: steel curves</a:t>
            </a:r>
          </a:p>
        </p:txBody>
      </p:sp>
      <p:sp>
        <p:nvSpPr>
          <p:cNvPr id="3" name="Content Placeholder 2"/>
          <p:cNvSpPr>
            <a:spLocks noGrp="1"/>
          </p:cNvSpPr>
          <p:nvPr>
            <p:ph idx="1"/>
          </p:nvPr>
        </p:nvSpPr>
        <p:spPr>
          <a:xfrm>
            <a:off x="381000" y="1143000"/>
            <a:ext cx="8610600" cy="1277888"/>
          </a:xfrm>
        </p:spPr>
        <p:txBody>
          <a:bodyPr/>
          <a:lstStyle/>
          <a:p>
            <a:pPr marL="0" indent="0">
              <a:buNone/>
            </a:pPr>
            <a:r>
              <a:rPr lang="en-US" dirty="0"/>
              <a:t>You can use a close ‘generic’ B(H) curve for a first cut design</a:t>
            </a:r>
          </a:p>
          <a:p>
            <a:pPr marL="0" lvl="2" indent="0">
              <a:buNone/>
            </a:pPr>
            <a:r>
              <a:rPr lang="en-US" dirty="0"/>
              <a:t>You HAVE to use a measured, and smoothed, curve to properly calculate                       </a:t>
            </a:r>
            <a:r>
              <a:rPr lang="en-US" i="1" dirty="0" err="1"/>
              <a:t>B</a:t>
            </a:r>
            <a:r>
              <a:rPr lang="en-US" i="1" baseline="-25000" dirty="0" err="1"/>
              <a:t>xsection</a:t>
            </a:r>
            <a:r>
              <a:rPr lang="en-US" dirty="0"/>
              <a:t>(</a:t>
            </a:r>
            <a:r>
              <a:rPr lang="en-US" i="1" dirty="0"/>
              <a:t>I</a:t>
            </a:r>
            <a:r>
              <a:rPr lang="en-US" dirty="0"/>
              <a:t>) ,                 , </a:t>
            </a:r>
            <a:r>
              <a:rPr lang="en-US" i="1" dirty="0" err="1"/>
              <a:t>b</a:t>
            </a:r>
            <a:r>
              <a:rPr lang="en-US" i="1" baseline="-25000" dirty="0" err="1"/>
              <a:t>n</a:t>
            </a:r>
            <a:r>
              <a:rPr lang="en-US" dirty="0"/>
              <a:t> and </a:t>
            </a:r>
            <a:r>
              <a:rPr lang="en-US" i="1" dirty="0"/>
              <a:t>a</a:t>
            </a:r>
            <a:r>
              <a:rPr lang="en-US" i="1" baseline="-25000" dirty="0"/>
              <a:t>n </a:t>
            </a:r>
            <a:r>
              <a:rPr lang="en-US" dirty="0"/>
              <a:t>  </a:t>
            </a:r>
          </a:p>
          <a:p>
            <a:pPr marL="0" lvl="2" indent="0">
              <a:buNone/>
            </a:pPr>
            <a:r>
              <a:rPr lang="en-US" dirty="0"/>
              <a:t>As illustration the curves for several types of steel: </a:t>
            </a:r>
          </a:p>
          <a:p>
            <a:endParaRPr lang="en-US"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26</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75656" y="2492896"/>
            <a:ext cx="6147693" cy="4331485"/>
          </a:xfrm>
          <a:prstGeom prst="rect">
            <a:avLst/>
          </a:prstGeom>
        </p:spPr>
      </p:pic>
      <mc:AlternateContent xmlns:mc="http://schemas.openxmlformats.org/markup-compatibility/2006" xmlns:a14="http://schemas.microsoft.com/office/drawing/2010/main">
        <mc:Choice Requires="a14">
          <p:sp>
            <p:nvSpPr>
              <p:cNvPr id="6" name="Rectangle 5"/>
              <p:cNvSpPr/>
              <p:nvPr/>
            </p:nvSpPr>
            <p:spPr>
              <a:xfrm>
                <a:off x="1835696" y="1689183"/>
                <a:ext cx="735009" cy="5958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subHide m:val="on"/>
                          <m:supHide m:val="on"/>
                          <m:ctrlPr>
                            <a:rPr lang="en-US" sz="1600" i="1">
                              <a:latin typeface="Cambria Math" panose="02040503050406030204" pitchFamily="18" charset="0"/>
                            </a:rPr>
                          </m:ctrlPr>
                        </m:naryPr>
                        <m:sub/>
                        <m:sup/>
                        <m:e>
                          <m:r>
                            <a:rPr lang="en-US" sz="1600" i="1">
                              <a:latin typeface="Cambria Math" charset="0"/>
                            </a:rPr>
                            <m:t>𝐵𝑑𝑙</m:t>
                          </m:r>
                        </m:e>
                      </m:nary>
                    </m:oMath>
                  </m:oMathPara>
                </a14:m>
                <a:endParaRPr lang="en-US" sz="1600" dirty="0"/>
              </a:p>
            </p:txBody>
          </p:sp>
        </mc:Choice>
        <mc:Fallback xmlns="">
          <p:sp>
            <p:nvSpPr>
              <p:cNvPr id="6" name="Rectangle 5"/>
              <p:cNvSpPr>
                <a:spLocks noRot="1" noChangeAspect="1" noMove="1" noResize="1" noEditPoints="1" noAdjustHandles="1" noChangeArrowheads="1" noChangeShapeType="1" noTextEdit="1"/>
              </p:cNvSpPr>
              <p:nvPr/>
            </p:nvSpPr>
            <p:spPr>
              <a:xfrm>
                <a:off x="1835696" y="1689183"/>
                <a:ext cx="735009" cy="595804"/>
              </a:xfrm>
              <a:prstGeom prst="rect">
                <a:avLst/>
              </a:prstGeom>
              <a:blipFill rotWithShape="0">
                <a:blip r:embed="rId3"/>
                <a:stretch>
                  <a:fillRect l="-100826" t="-167347" r="-104132" b="-240816"/>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060D7E0C-C9BB-2F40-A729-3191C7724CF9}"/>
              </a:ext>
            </a:extLst>
          </p:cNvPr>
          <p:cNvSpPr txBox="1"/>
          <p:nvPr/>
        </p:nvSpPr>
        <p:spPr>
          <a:xfrm>
            <a:off x="3059832" y="5237497"/>
            <a:ext cx="1355560" cy="338554"/>
          </a:xfrm>
          <a:prstGeom prst="rect">
            <a:avLst/>
          </a:prstGeom>
          <a:noFill/>
        </p:spPr>
        <p:txBody>
          <a:bodyPr wrap="square" rtlCol="0">
            <a:spAutoFit/>
          </a:bodyPr>
          <a:lstStyle/>
          <a:p>
            <a:r>
              <a:rPr lang="en-US" sz="1600" b="0" dirty="0">
                <a:solidFill>
                  <a:schemeClr val="accent1">
                    <a:lumMod val="75000"/>
                  </a:schemeClr>
                </a:solidFill>
                <a:latin typeface="Arial" panose="020B0604020202020204" pitchFamily="34" charset="0"/>
                <a:cs typeface="Arial" panose="020B0604020202020204" pitchFamily="34" charset="0"/>
              </a:rPr>
              <a:t>slope is </a:t>
            </a:r>
            <a:r>
              <a:rPr lang="en-US" sz="1600" b="0" dirty="0">
                <a:solidFill>
                  <a:schemeClr val="accent1">
                    <a:lumMod val="75000"/>
                  </a:schemeClr>
                </a:solidFill>
                <a:latin typeface="Symbol" pitchFamily="2" charset="2"/>
                <a:cs typeface="Arial" panose="020B0604020202020204" pitchFamily="34" charset="0"/>
              </a:rPr>
              <a:t>m</a:t>
            </a:r>
            <a:r>
              <a:rPr lang="en-US" sz="1600" b="0" baseline="-25000" dirty="0">
                <a:solidFill>
                  <a:schemeClr val="accent1">
                    <a:lumMod val="75000"/>
                  </a:schemeClr>
                </a:solidFill>
                <a:latin typeface="Arial" panose="020B0604020202020204" pitchFamily="34" charset="0"/>
                <a:cs typeface="Arial" panose="020B0604020202020204" pitchFamily="34" charset="0"/>
              </a:rPr>
              <a:t>r</a:t>
            </a:r>
            <a:r>
              <a:rPr lang="en-US" sz="1600" b="0" dirty="0">
                <a:solidFill>
                  <a:schemeClr val="accent1">
                    <a:lumMod val="75000"/>
                  </a:schemeClr>
                </a:solidFill>
                <a:latin typeface="Symbol" pitchFamily="2" charset="2"/>
                <a:cs typeface="Arial" panose="020B0604020202020204" pitchFamily="34" charset="0"/>
              </a:rPr>
              <a:t>m</a:t>
            </a:r>
            <a:r>
              <a:rPr lang="en-US" sz="1600" b="0" baseline="-25000" dirty="0">
                <a:solidFill>
                  <a:schemeClr val="accent1">
                    <a:lumMod val="75000"/>
                  </a:schemeClr>
                </a:solidFill>
                <a:latin typeface="Arial" panose="020B0604020202020204" pitchFamily="34" charset="0"/>
                <a:cs typeface="Arial" panose="020B0604020202020204" pitchFamily="34" charset="0"/>
              </a:rPr>
              <a:t>0</a:t>
            </a:r>
          </a:p>
        </p:txBody>
      </p:sp>
      <p:cxnSp>
        <p:nvCxnSpPr>
          <p:cNvPr id="9" name="Straight Arrow Connector 8">
            <a:extLst>
              <a:ext uri="{FF2B5EF4-FFF2-40B4-BE49-F238E27FC236}">
                <a16:creationId xmlns:a16="http://schemas.microsoft.com/office/drawing/2014/main" id="{D4686A0B-A43D-F54B-B7C0-06239443D076}"/>
              </a:ext>
            </a:extLst>
          </p:cNvPr>
          <p:cNvCxnSpPr>
            <a:cxnSpLocks/>
            <a:endCxn id="8" idx="1"/>
          </p:cNvCxnSpPr>
          <p:nvPr/>
        </p:nvCxnSpPr>
        <p:spPr bwMode="auto">
          <a:xfrm>
            <a:off x="2051720" y="5323929"/>
            <a:ext cx="1008112" cy="82845"/>
          </a:xfrm>
          <a:prstGeom prst="straightConnector1">
            <a:avLst/>
          </a:prstGeom>
          <a:noFill/>
          <a:ln w="9525" cap="flat" cmpd="sng" algn="ctr">
            <a:solidFill>
              <a:schemeClr val="accent1">
                <a:lumMod val="75000"/>
              </a:schemeClr>
            </a:solidFill>
            <a:prstDash val="solid"/>
            <a:round/>
            <a:headEnd type="triangle" w="med" len="lg"/>
            <a:tailEnd type="none" w="med" len="lg"/>
          </a:ln>
          <a:effectLst/>
        </p:spPr>
      </p:cxnSp>
      <p:sp>
        <p:nvSpPr>
          <p:cNvPr id="11" name="Oval 10">
            <a:extLst>
              <a:ext uri="{FF2B5EF4-FFF2-40B4-BE49-F238E27FC236}">
                <a16:creationId xmlns:a16="http://schemas.microsoft.com/office/drawing/2014/main" id="{BD02B297-D620-3347-B301-91C175526406}"/>
              </a:ext>
            </a:extLst>
          </p:cNvPr>
          <p:cNvSpPr/>
          <p:nvPr/>
        </p:nvSpPr>
        <p:spPr bwMode="auto">
          <a:xfrm>
            <a:off x="5940152" y="3068960"/>
            <a:ext cx="1368152" cy="504056"/>
          </a:xfrm>
          <a:prstGeom prst="ellipse">
            <a:avLst/>
          </a:prstGeom>
          <a:noFill/>
          <a:ln w="9525" cap="flat" cmpd="sng" algn="ctr">
            <a:solidFill>
              <a:schemeClr val="accent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a:ln>
                <a:noFill/>
              </a:ln>
              <a:solidFill>
                <a:schemeClr val="tx1"/>
              </a:solidFill>
              <a:effectLst/>
              <a:latin typeface="Tahoma" pitchFamily="-106" charset="0"/>
            </a:endParaRPr>
          </a:p>
        </p:txBody>
      </p:sp>
      <p:sp>
        <p:nvSpPr>
          <p:cNvPr id="12" name="TextBox 11">
            <a:extLst>
              <a:ext uri="{FF2B5EF4-FFF2-40B4-BE49-F238E27FC236}">
                <a16:creationId xmlns:a16="http://schemas.microsoft.com/office/drawing/2014/main" id="{57D81C16-01A8-3945-A78B-97C88F5B3E89}"/>
              </a:ext>
            </a:extLst>
          </p:cNvPr>
          <p:cNvSpPr txBox="1"/>
          <p:nvPr/>
        </p:nvSpPr>
        <p:spPr>
          <a:xfrm>
            <a:off x="7141684" y="2451741"/>
            <a:ext cx="1585690" cy="338554"/>
          </a:xfrm>
          <a:prstGeom prst="rect">
            <a:avLst/>
          </a:prstGeom>
          <a:noFill/>
        </p:spPr>
        <p:txBody>
          <a:bodyPr wrap="none" rtlCol="0">
            <a:spAutoFit/>
          </a:bodyPr>
          <a:lstStyle/>
          <a:p>
            <a:r>
              <a:rPr lang="en-US" sz="1600" b="0" dirty="0">
                <a:solidFill>
                  <a:schemeClr val="accent1">
                    <a:lumMod val="75000"/>
                  </a:schemeClr>
                </a:solidFill>
                <a:latin typeface="Arial" panose="020B0604020202020204" pitchFamily="34" charset="0"/>
                <a:cs typeface="Arial" panose="020B0604020202020204" pitchFamily="34" charset="0"/>
              </a:rPr>
              <a:t>End slope is </a:t>
            </a:r>
            <a:r>
              <a:rPr lang="en-US" sz="1600" b="0" dirty="0">
                <a:solidFill>
                  <a:schemeClr val="accent1">
                    <a:lumMod val="75000"/>
                  </a:schemeClr>
                </a:solidFill>
                <a:latin typeface="Symbol" pitchFamily="2" charset="2"/>
                <a:cs typeface="Arial" panose="020B0604020202020204" pitchFamily="34" charset="0"/>
              </a:rPr>
              <a:t>m</a:t>
            </a:r>
            <a:r>
              <a:rPr lang="en-US" sz="1600" b="0" baseline="-25000" dirty="0">
                <a:solidFill>
                  <a:schemeClr val="accent1">
                    <a:lumMod val="75000"/>
                  </a:schemeClr>
                </a:solidFill>
                <a:latin typeface="Arial" panose="020B0604020202020204" pitchFamily="34" charset="0"/>
                <a:cs typeface="Arial" panose="020B0604020202020204" pitchFamily="34" charset="0"/>
              </a:rPr>
              <a:t>0</a:t>
            </a:r>
          </a:p>
        </p:txBody>
      </p:sp>
      <p:cxnSp>
        <p:nvCxnSpPr>
          <p:cNvPr id="13" name="Straight Arrow Connector 12">
            <a:extLst>
              <a:ext uri="{FF2B5EF4-FFF2-40B4-BE49-F238E27FC236}">
                <a16:creationId xmlns:a16="http://schemas.microsoft.com/office/drawing/2014/main" id="{6AF992C4-BE12-1F4F-AD30-3F03E0F7B870}"/>
              </a:ext>
            </a:extLst>
          </p:cNvPr>
          <p:cNvCxnSpPr>
            <a:cxnSpLocks/>
            <a:endCxn id="11" idx="7"/>
          </p:cNvCxnSpPr>
          <p:nvPr/>
        </p:nvCxnSpPr>
        <p:spPr bwMode="auto">
          <a:xfrm flipH="1">
            <a:off x="7107943" y="2759416"/>
            <a:ext cx="604890" cy="383361"/>
          </a:xfrm>
          <a:prstGeom prst="straightConnector1">
            <a:avLst/>
          </a:prstGeom>
          <a:noFill/>
          <a:ln w="9525" cap="flat" cmpd="sng" algn="ctr">
            <a:solidFill>
              <a:schemeClr val="accent1">
                <a:lumMod val="75000"/>
              </a:schemeClr>
            </a:solidFill>
            <a:prstDash val="solid"/>
            <a:round/>
            <a:headEnd type="none" w="med" len="lg"/>
            <a:tailEnd type="triangle" w="med" len="lg"/>
          </a:ln>
          <a:effectLst/>
        </p:spPr>
      </p:cxnSp>
    </p:spTree>
    <p:extLst>
      <p:ext uri="{BB962C8B-B14F-4D97-AF65-F5344CB8AC3E}">
        <p14:creationId xmlns:p14="http://schemas.microsoft.com/office/powerpoint/2010/main" val="20591755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9151" y="3227032"/>
            <a:ext cx="3696786" cy="3630968"/>
          </a:xfrm>
          <a:prstGeom prst="rect">
            <a:avLst/>
          </a:prstGeom>
        </p:spPr>
      </p:pic>
      <p:sp>
        <p:nvSpPr>
          <p:cNvPr id="2" name="Title 1"/>
          <p:cNvSpPr>
            <a:spLocks noGrp="1"/>
          </p:cNvSpPr>
          <p:nvPr>
            <p:ph type="title"/>
          </p:nvPr>
        </p:nvSpPr>
        <p:spPr/>
        <p:txBody>
          <a:bodyPr/>
          <a:lstStyle/>
          <a:p>
            <a:r>
              <a:rPr lang="en-US" dirty="0"/>
              <a:t>Yoke shape, pole shape: FE model optimization</a:t>
            </a: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6082680" y="1268760"/>
            <a:ext cx="2986493" cy="2272634"/>
          </a:xfrm>
        </p:spPr>
      </p:pic>
      <p:sp>
        <p:nvSpPr>
          <p:cNvPr id="4" name="Slide Number Placeholder 3"/>
          <p:cNvSpPr>
            <a:spLocks noGrp="1"/>
          </p:cNvSpPr>
          <p:nvPr>
            <p:ph type="sldNum" sz="quarter" idx="10"/>
          </p:nvPr>
        </p:nvSpPr>
        <p:spPr/>
        <p:txBody>
          <a:bodyPr/>
          <a:lstStyle/>
          <a:p>
            <a:fld id="{28C57388-5BA1-214C-B04D-06BAAA3280B9}" type="slidenum">
              <a:rPr lang="en-US" smtClean="0"/>
              <a:pPr/>
              <a:t>27</a:t>
            </a:fld>
            <a:endParaRPr lang="en-US"/>
          </a:p>
        </p:txBody>
      </p:sp>
      <p:pic>
        <p:nvPicPr>
          <p:cNvPr id="7" name="Picture 6"/>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660507" y="3789040"/>
            <a:ext cx="3483492" cy="306896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269356" y="4285712"/>
            <a:ext cx="2391150" cy="1310913"/>
          </a:xfrm>
          <a:prstGeom prst="rect">
            <a:avLst/>
          </a:prstGeom>
        </p:spPr>
      </p:pic>
      <p:sp>
        <p:nvSpPr>
          <p:cNvPr id="11" name="Content Placeholder 2"/>
          <p:cNvSpPr txBox="1">
            <a:spLocks/>
          </p:cNvSpPr>
          <p:nvPr/>
        </p:nvSpPr>
        <p:spPr bwMode="auto">
          <a:xfrm>
            <a:off x="381000" y="1143000"/>
            <a:ext cx="5631160" cy="19259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en-US" b="0" kern="0" dirty="0"/>
              <a:t>Use symmetry and the thus appropriate boundary conditions to model only ¼</a:t>
            </a:r>
            <a:r>
              <a:rPr lang="en-US" b="0" kern="0" baseline="30000" dirty="0"/>
              <a:t>th</a:t>
            </a:r>
            <a:r>
              <a:rPr lang="en-US" b="0" kern="0" dirty="0"/>
              <a:t> (dipoles, quadrupoles ) or even 1/6</a:t>
            </a:r>
            <a:r>
              <a:rPr lang="en-US" b="0" kern="0" baseline="30000" dirty="0"/>
              <a:t>th</a:t>
            </a:r>
            <a:r>
              <a:rPr lang="en-US" b="0" kern="0" dirty="0"/>
              <a:t> </a:t>
            </a:r>
            <a:r>
              <a:rPr lang="en-US" b="0" kern="0" dirty="0" err="1"/>
              <a:t>sextupoles</a:t>
            </a:r>
            <a:r>
              <a:rPr lang="en-US" b="0" kern="0" dirty="0"/>
              <a:t>.</a:t>
            </a:r>
          </a:p>
          <a:p>
            <a:pPr marL="0" marR="0" lvl="0" indent="0" defTabSz="914400" eaLnBrk="1" fontAlgn="auto" latinLnBrk="0" hangingPunct="1">
              <a:lnSpc>
                <a:spcPct val="100000"/>
              </a:lnSpc>
              <a:spcBef>
                <a:spcPts val="0"/>
              </a:spcBef>
              <a:spcAft>
                <a:spcPts val="0"/>
              </a:spcAft>
              <a:buClrTx/>
              <a:buSzTx/>
              <a:buFontTx/>
              <a:buNone/>
              <a:tabLst/>
              <a:defRPr/>
            </a:pPr>
            <a:r>
              <a:rPr lang="en-US" b="0" kern="0" dirty="0"/>
              <a:t>Meshing needs attention in the detailed areas like poles, slits, </a:t>
            </a:r>
            <a:r>
              <a:rPr lang="en-US" b="0" kern="0" dirty="0" err="1"/>
              <a:t>etc</a:t>
            </a:r>
            <a:endParaRPr lang="en-US" b="0" kern="0" dirty="0"/>
          </a:p>
          <a:p>
            <a:pPr marL="0" marR="0" lvl="0" indent="0" defTabSz="914400" eaLnBrk="1" fontAlgn="auto" latinLnBrk="0" hangingPunct="1">
              <a:lnSpc>
                <a:spcPct val="100000"/>
              </a:lnSpc>
              <a:spcBef>
                <a:spcPts val="0"/>
              </a:spcBef>
              <a:spcAft>
                <a:spcPts val="0"/>
              </a:spcAft>
              <a:buClrTx/>
              <a:buSzTx/>
              <a:buFontTx/>
              <a:buNone/>
              <a:tabLst/>
              <a:defRPr/>
            </a:pPr>
            <a:endParaRPr lang="en-US" b="0" kern="0" dirty="0"/>
          </a:p>
          <a:p>
            <a:pPr marL="0" marR="0" lvl="0" indent="0" defTabSz="914400" eaLnBrk="1" fontAlgn="auto" latinLnBrk="0" hangingPunct="1">
              <a:lnSpc>
                <a:spcPct val="100000"/>
              </a:lnSpc>
              <a:spcBef>
                <a:spcPts val="0"/>
              </a:spcBef>
              <a:spcAft>
                <a:spcPts val="0"/>
              </a:spcAft>
              <a:buClrTx/>
              <a:buSzTx/>
              <a:buFontTx/>
              <a:buNone/>
              <a:tabLst/>
              <a:defRPr/>
            </a:pPr>
            <a:endParaRPr lang="en-US" b="0" kern="0" dirty="0"/>
          </a:p>
        </p:txBody>
      </p:sp>
      <p:pic>
        <p:nvPicPr>
          <p:cNvPr id="6" name="Picture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574078" y="2317317"/>
            <a:ext cx="2794025" cy="1903772"/>
          </a:xfrm>
          <a:prstGeom prst="rect">
            <a:avLst/>
          </a:prstGeom>
        </p:spPr>
      </p:pic>
    </p:spTree>
    <p:extLst>
      <p:ext uri="{BB962C8B-B14F-4D97-AF65-F5344CB8AC3E}">
        <p14:creationId xmlns:p14="http://schemas.microsoft.com/office/powerpoint/2010/main" val="6173862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Yoke manufacturing</a:t>
            </a:r>
          </a:p>
        </p:txBody>
      </p:sp>
      <p:sp>
        <p:nvSpPr>
          <p:cNvPr id="3" name="Content Placeholder 2"/>
          <p:cNvSpPr>
            <a:spLocks noGrp="1"/>
          </p:cNvSpPr>
          <p:nvPr>
            <p:ph idx="1"/>
          </p:nvPr>
        </p:nvSpPr>
        <p:spPr>
          <a:xfrm>
            <a:off x="381000" y="1143000"/>
            <a:ext cx="8610600" cy="3222104"/>
          </a:xfrm>
        </p:spPr>
        <p:txBody>
          <a:bodyPr/>
          <a:lstStyle/>
          <a:p>
            <a:r>
              <a:rPr lang="en-US" dirty="0"/>
              <a:t>Yokes are nearly always laminated to reduce eddy currents during ramping</a:t>
            </a:r>
          </a:p>
          <a:p>
            <a:r>
              <a:rPr lang="en-US" dirty="0"/>
              <a:t>Laminations can be coated with an inorganic (oxidation, phosphating, </a:t>
            </a:r>
            <a:r>
              <a:rPr lang="en-US" dirty="0" err="1"/>
              <a:t>Carlite</a:t>
            </a:r>
            <a:r>
              <a:rPr lang="en-US" dirty="0"/>
              <a:t>) or organic (epoxy) layer to increase the resistance</a:t>
            </a:r>
          </a:p>
          <a:p>
            <a:r>
              <a:rPr lang="en-US" dirty="0"/>
              <a:t>Magnetic properties: depend on chemical composition + temperature and mechanical history</a:t>
            </a:r>
          </a:p>
          <a:p>
            <a:r>
              <a:rPr lang="en-US" dirty="0"/>
              <a:t>Important parameters: coercive field </a:t>
            </a:r>
            <a:r>
              <a:rPr lang="en-US" i="1" dirty="0" err="1"/>
              <a:t>H</a:t>
            </a:r>
            <a:r>
              <a:rPr lang="en-US" i="1" baseline="-25000" dirty="0" err="1"/>
              <a:t>c</a:t>
            </a:r>
            <a:r>
              <a:rPr lang="en-US" i="1" dirty="0"/>
              <a:t> </a:t>
            </a:r>
            <a:r>
              <a:rPr lang="en-US" dirty="0"/>
              <a:t>and the saturation induction. </a:t>
            </a:r>
          </a:p>
          <a:p>
            <a:pPr lvl="1"/>
            <a:r>
              <a:rPr lang="en-US" i="1" dirty="0" err="1"/>
              <a:t>H</a:t>
            </a:r>
            <a:r>
              <a:rPr lang="en-US" i="1" baseline="-25000" dirty="0" err="1"/>
              <a:t>c</a:t>
            </a:r>
            <a:r>
              <a:rPr lang="en-US" dirty="0"/>
              <a:t> has an impact on the remnant field at low current</a:t>
            </a:r>
          </a:p>
          <a:p>
            <a:pPr lvl="2"/>
            <a:r>
              <a:rPr lang="en-US" i="1" dirty="0" err="1"/>
              <a:t>H</a:t>
            </a:r>
            <a:r>
              <a:rPr lang="en-US" i="1" baseline="-25000" dirty="0" err="1"/>
              <a:t>c</a:t>
            </a:r>
            <a:r>
              <a:rPr lang="en-US" i="1" dirty="0"/>
              <a:t> </a:t>
            </a:r>
            <a:r>
              <a:rPr lang="en-US" dirty="0"/>
              <a:t>&lt; 80 A/m typical</a:t>
            </a:r>
          </a:p>
          <a:p>
            <a:pPr lvl="2"/>
            <a:r>
              <a:rPr lang="en-US" i="1" dirty="0" err="1"/>
              <a:t>H</a:t>
            </a:r>
            <a:r>
              <a:rPr lang="en-US" i="1" baseline="-25000" dirty="0" err="1"/>
              <a:t>c</a:t>
            </a:r>
            <a:r>
              <a:rPr lang="en-US" i="1" dirty="0"/>
              <a:t> </a:t>
            </a:r>
            <a:r>
              <a:rPr lang="en-US" dirty="0"/>
              <a:t>&lt; 20 A/m for magnets ranging down also to low field </a:t>
            </a:r>
            <a:r>
              <a:rPr lang="en-US" i="1" dirty="0"/>
              <a:t>B</a:t>
            </a:r>
            <a:r>
              <a:rPr lang="en-US" dirty="0"/>
              <a:t> &lt; 0.05 T</a:t>
            </a:r>
          </a:p>
          <a:p>
            <a:pPr lvl="1"/>
            <a:r>
              <a:rPr lang="en-US" dirty="0"/>
              <a:t>low carbon steel (C content &lt; 0.006%) is best for higher fields B &gt; 1 T</a:t>
            </a:r>
            <a:br>
              <a:rPr lang="en-US" dirty="0"/>
            </a:b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Yoke laminations can be glued together (small to medium size magnets), bolted or welded into stacks</a:t>
            </a:r>
          </a:p>
        </p:txBody>
      </p:sp>
      <p:sp>
        <p:nvSpPr>
          <p:cNvPr id="4" name="Slide Number Placeholder 3"/>
          <p:cNvSpPr>
            <a:spLocks noGrp="1"/>
          </p:cNvSpPr>
          <p:nvPr>
            <p:ph type="sldNum" sz="quarter" idx="10"/>
          </p:nvPr>
        </p:nvSpPr>
        <p:spPr/>
        <p:txBody>
          <a:bodyPr/>
          <a:lstStyle/>
          <a:p>
            <a:fld id="{28C57388-5BA1-214C-B04D-06BAAA3280B9}" type="slidenum">
              <a:rPr lang="en-US" smtClean="0"/>
              <a:pPr/>
              <a:t>28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002757618"/>
              </p:ext>
            </p:extLst>
          </p:nvPr>
        </p:nvGraphicFramePr>
        <p:xfrm>
          <a:off x="4755747" y="4446387"/>
          <a:ext cx="2500950" cy="1815246"/>
        </p:xfrm>
        <a:graphic>
          <a:graphicData uri="http://schemas.openxmlformats.org/drawingml/2006/table">
            <a:tbl>
              <a:tblPr firstRow="1" firstCol="1" bandRow="1" bandCol="1">
                <a:tableStyleId>{5C22544A-7EE6-4342-B048-85BDC9FD1C3A}</a:tableStyleId>
              </a:tblPr>
              <a:tblGrid>
                <a:gridCol w="1280480">
                  <a:extLst>
                    <a:ext uri="{9D8B030D-6E8A-4147-A177-3AD203B41FA5}">
                      <a16:colId xmlns:a16="http://schemas.microsoft.com/office/drawing/2014/main" val="20000"/>
                    </a:ext>
                  </a:extLst>
                </a:gridCol>
                <a:gridCol w="1220470">
                  <a:extLst>
                    <a:ext uri="{9D8B030D-6E8A-4147-A177-3AD203B41FA5}">
                      <a16:colId xmlns:a16="http://schemas.microsoft.com/office/drawing/2014/main" val="20001"/>
                    </a:ext>
                  </a:extLst>
                </a:gridCol>
              </a:tblGrid>
              <a:tr h="288290">
                <a:tc>
                  <a:txBody>
                    <a:bodyPr/>
                    <a:lstStyle/>
                    <a:p>
                      <a:pPr marL="180340" indent="-180340" algn="ctr">
                        <a:lnSpc>
                          <a:spcPts val="1600"/>
                        </a:lnSpc>
                        <a:spcBef>
                          <a:spcPts val="300"/>
                        </a:spcBef>
                        <a:spcAft>
                          <a:spcPts val="300"/>
                        </a:spcAft>
                      </a:pPr>
                      <a:r>
                        <a:rPr lang="en-US" sz="1000">
                          <a:effectLst/>
                        </a:rPr>
                        <a:t>Field Strength H [A/m]</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Minimum Induction B [T]</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0"/>
                  </a:ext>
                </a:extLst>
              </a:tr>
              <a:tr h="0">
                <a:tc>
                  <a:txBody>
                    <a:bodyPr/>
                    <a:lstStyle/>
                    <a:p>
                      <a:pPr marL="180340" indent="-180340" algn="ctr">
                        <a:lnSpc>
                          <a:spcPts val="1600"/>
                        </a:lnSpc>
                        <a:spcBef>
                          <a:spcPts val="300"/>
                        </a:spcBef>
                        <a:spcAft>
                          <a:spcPts val="300"/>
                        </a:spcAft>
                      </a:pPr>
                      <a:r>
                        <a:rPr lang="en-US" sz="1000" dirty="0">
                          <a:effectLst/>
                        </a:rPr>
                        <a:t>100</a:t>
                      </a:r>
                      <a:endParaRPr lang="en-US" sz="1200" dirty="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0.07</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1"/>
                  </a:ext>
                </a:extLst>
              </a:tr>
              <a:tr h="336772">
                <a:tc>
                  <a:txBody>
                    <a:bodyPr/>
                    <a:lstStyle/>
                    <a:p>
                      <a:pPr marL="180340" indent="-180340" algn="ctr">
                        <a:lnSpc>
                          <a:spcPts val="1600"/>
                        </a:lnSpc>
                        <a:spcBef>
                          <a:spcPts val="300"/>
                        </a:spcBef>
                        <a:spcAft>
                          <a:spcPts val="300"/>
                        </a:spcAft>
                      </a:pPr>
                      <a:r>
                        <a:rPr lang="en-US" sz="1000" dirty="0">
                          <a:effectLst/>
                        </a:rPr>
                        <a:t>300</a:t>
                      </a:r>
                      <a:endParaRPr lang="en-US" sz="1200" dirty="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1.05</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2"/>
                  </a:ext>
                </a:extLst>
              </a:tr>
              <a:tr h="0">
                <a:tc>
                  <a:txBody>
                    <a:bodyPr/>
                    <a:lstStyle/>
                    <a:p>
                      <a:pPr marL="180340" indent="-180340" algn="ctr">
                        <a:lnSpc>
                          <a:spcPts val="1600"/>
                        </a:lnSpc>
                        <a:spcBef>
                          <a:spcPts val="300"/>
                        </a:spcBef>
                        <a:spcAft>
                          <a:spcPts val="300"/>
                        </a:spcAft>
                      </a:pPr>
                      <a:r>
                        <a:rPr lang="en-US" sz="1000">
                          <a:effectLst/>
                        </a:rPr>
                        <a:t>500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1.35</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3"/>
                  </a:ext>
                </a:extLst>
              </a:tr>
              <a:tr h="0">
                <a:tc>
                  <a:txBody>
                    <a:bodyPr/>
                    <a:lstStyle/>
                    <a:p>
                      <a:pPr marL="180340" indent="-180340" algn="ctr">
                        <a:lnSpc>
                          <a:spcPts val="1600"/>
                        </a:lnSpc>
                        <a:spcBef>
                          <a:spcPts val="300"/>
                        </a:spcBef>
                        <a:spcAft>
                          <a:spcPts val="300"/>
                        </a:spcAft>
                      </a:pPr>
                      <a:r>
                        <a:rPr lang="en-US" sz="1000">
                          <a:effectLst/>
                        </a:rPr>
                        <a:t>1000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1.50</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4"/>
                  </a:ext>
                </a:extLst>
              </a:tr>
              <a:tr h="0">
                <a:tc>
                  <a:txBody>
                    <a:bodyPr/>
                    <a:lstStyle/>
                    <a:p>
                      <a:pPr marL="180340" indent="-180340" algn="ctr">
                        <a:lnSpc>
                          <a:spcPts val="1600"/>
                        </a:lnSpc>
                        <a:spcBef>
                          <a:spcPts val="300"/>
                        </a:spcBef>
                        <a:spcAft>
                          <a:spcPts val="300"/>
                        </a:spcAft>
                      </a:pPr>
                      <a:r>
                        <a:rPr lang="en-US" sz="1000">
                          <a:effectLst/>
                        </a:rPr>
                        <a:t>2500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1.62</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5"/>
                  </a:ext>
                </a:extLst>
              </a:tr>
              <a:tr h="0">
                <a:tc>
                  <a:txBody>
                    <a:bodyPr/>
                    <a:lstStyle/>
                    <a:p>
                      <a:pPr marL="180340" indent="-180340" algn="ctr">
                        <a:lnSpc>
                          <a:spcPts val="1600"/>
                        </a:lnSpc>
                        <a:spcBef>
                          <a:spcPts val="300"/>
                        </a:spcBef>
                        <a:spcAft>
                          <a:spcPts val="300"/>
                        </a:spcAft>
                      </a:pPr>
                      <a:r>
                        <a:rPr lang="en-US" sz="1000">
                          <a:effectLst/>
                        </a:rPr>
                        <a:t>5000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1.72</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6"/>
                  </a:ext>
                </a:extLst>
              </a:tr>
              <a:tr h="0">
                <a:tc>
                  <a:txBody>
                    <a:bodyPr/>
                    <a:lstStyle/>
                    <a:p>
                      <a:pPr marL="180340" indent="-180340" algn="ctr">
                        <a:lnSpc>
                          <a:spcPts val="1600"/>
                        </a:lnSpc>
                        <a:spcBef>
                          <a:spcPts val="300"/>
                        </a:spcBef>
                        <a:spcAft>
                          <a:spcPts val="300"/>
                        </a:spcAft>
                      </a:pPr>
                      <a:r>
                        <a:rPr lang="en-US" sz="1000">
                          <a:effectLst/>
                        </a:rPr>
                        <a:t>10000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dirty="0">
                          <a:effectLst/>
                        </a:rPr>
                        <a:t>1.82</a:t>
                      </a:r>
                      <a:endParaRPr lang="en-US" sz="1200" dirty="0">
                        <a:effectLst/>
                        <a:latin typeface="Times New Roman" charset="0"/>
                        <a:ea typeface="Times New Roman" charset="0"/>
                      </a:endParaRPr>
                    </a:p>
                  </a:txBody>
                  <a:tcPr marL="68580" marR="68580" marT="0" marB="0"/>
                </a:tc>
                <a:extLst>
                  <a:ext uri="{0D108BD9-81ED-4DB2-BD59-A6C34878D82A}">
                    <a16:rowId xmlns:a16="http://schemas.microsoft.com/office/drawing/2014/main" val="10007"/>
                  </a:ext>
                </a:extLst>
              </a:tr>
            </a:tbl>
          </a:graphicData>
        </a:graphic>
      </p:graphicFrame>
      <p:sp>
        <p:nvSpPr>
          <p:cNvPr id="6" name="TextBox 5"/>
          <p:cNvSpPr txBox="1"/>
          <p:nvPr/>
        </p:nvSpPr>
        <p:spPr>
          <a:xfrm>
            <a:off x="7247508" y="4530912"/>
            <a:ext cx="1732062" cy="2062103"/>
          </a:xfrm>
          <a:prstGeom prst="rect">
            <a:avLst/>
          </a:prstGeom>
          <a:noFill/>
        </p:spPr>
        <p:txBody>
          <a:bodyPr wrap="square" rtlCol="0">
            <a:spAutoFit/>
          </a:bodyPr>
          <a:lstStyle/>
          <a:p>
            <a:r>
              <a:rPr lang="en-US" sz="1600" b="0" dirty="0">
                <a:latin typeface="Arial" charset="0"/>
                <a:ea typeface="Arial" charset="0"/>
                <a:cs typeface="Arial" charset="0"/>
              </a:rPr>
              <a:t>Example specification for  0.5 mm thick epoxy coated steel for LHC transfer line corrector magnet</a:t>
            </a:r>
          </a:p>
          <a:p>
            <a:r>
              <a:rPr lang="en-US" sz="1600" b="0" i="1" dirty="0" err="1">
                <a:latin typeface="Arial" charset="0"/>
                <a:ea typeface="Arial" charset="0"/>
                <a:cs typeface="Arial" charset="0"/>
              </a:rPr>
              <a:t>B</a:t>
            </a:r>
            <a:r>
              <a:rPr lang="en-US" sz="1600" b="0" i="1" baseline="-25000" dirty="0" err="1">
                <a:latin typeface="Arial" charset="0"/>
                <a:ea typeface="Arial" charset="0"/>
                <a:cs typeface="Arial" charset="0"/>
              </a:rPr>
              <a:t>max</a:t>
            </a:r>
            <a:r>
              <a:rPr lang="en-US" sz="1600" b="0" dirty="0">
                <a:latin typeface="Arial" charset="0"/>
                <a:ea typeface="Arial" charset="0"/>
                <a:cs typeface="Arial" charset="0"/>
              </a:rPr>
              <a:t>=0.3 T</a:t>
            </a:r>
          </a:p>
        </p:txBody>
      </p:sp>
      <p:sp>
        <p:nvSpPr>
          <p:cNvPr id="7" name="TextBox 6"/>
          <p:cNvSpPr txBox="1"/>
          <p:nvPr/>
        </p:nvSpPr>
        <p:spPr>
          <a:xfrm>
            <a:off x="2740026" y="4519632"/>
            <a:ext cx="1765648" cy="2062103"/>
          </a:xfrm>
          <a:prstGeom prst="rect">
            <a:avLst/>
          </a:prstGeom>
          <a:noFill/>
        </p:spPr>
        <p:txBody>
          <a:bodyPr wrap="square" rtlCol="0">
            <a:spAutoFit/>
          </a:bodyPr>
          <a:lstStyle/>
          <a:p>
            <a:r>
              <a:rPr lang="en-US" sz="1600" b="0" dirty="0">
                <a:latin typeface="Arial" charset="0"/>
                <a:ea typeface="Arial" charset="0"/>
                <a:cs typeface="Arial" charset="0"/>
              </a:rPr>
              <a:t>Example specification for  1.5 mm thick oxide coated steel for the LHC warm separation magnets,      </a:t>
            </a:r>
            <a:r>
              <a:rPr lang="en-US" sz="1600" b="0" i="1" dirty="0" err="1">
                <a:latin typeface="Arial" charset="0"/>
                <a:ea typeface="Arial" charset="0"/>
                <a:cs typeface="Arial" charset="0"/>
              </a:rPr>
              <a:t>B</a:t>
            </a:r>
            <a:r>
              <a:rPr lang="en-US" sz="1600" b="0" i="1" baseline="-25000" dirty="0" err="1">
                <a:latin typeface="Arial" charset="0"/>
                <a:ea typeface="Arial" charset="0"/>
                <a:cs typeface="Arial" charset="0"/>
              </a:rPr>
              <a:t>max</a:t>
            </a:r>
            <a:r>
              <a:rPr lang="en-US" sz="1600" b="0" dirty="0">
                <a:latin typeface="Arial" charset="0"/>
                <a:ea typeface="Arial" charset="0"/>
                <a:cs typeface="Arial" charset="0"/>
              </a:rPr>
              <a:t>= 1.53 T</a:t>
            </a:r>
          </a:p>
        </p:txBody>
      </p:sp>
      <p:graphicFrame>
        <p:nvGraphicFramePr>
          <p:cNvPr id="8" name="Table 7"/>
          <p:cNvGraphicFramePr>
            <a:graphicFrameLocks noGrp="1"/>
          </p:cNvGraphicFramePr>
          <p:nvPr>
            <p:extLst>
              <p:ext uri="{D42A27DB-BD31-4B8C-83A1-F6EECF244321}">
                <p14:modId xmlns:p14="http://schemas.microsoft.com/office/powerpoint/2010/main" val="1988151267"/>
              </p:ext>
            </p:extLst>
          </p:nvPr>
        </p:nvGraphicFramePr>
        <p:xfrm>
          <a:off x="381000" y="4466127"/>
          <a:ext cx="2390800" cy="2054545"/>
        </p:xfrm>
        <a:graphic>
          <a:graphicData uri="http://schemas.openxmlformats.org/drawingml/2006/table">
            <a:tbl>
              <a:tblPr firstRow="1" firstCol="1" bandRow="1" bandCol="1">
                <a:tableStyleId>{5C22544A-7EE6-4342-B048-85BDC9FD1C3A}</a:tableStyleId>
              </a:tblPr>
              <a:tblGrid>
                <a:gridCol w="1329690">
                  <a:extLst>
                    <a:ext uri="{9D8B030D-6E8A-4147-A177-3AD203B41FA5}">
                      <a16:colId xmlns:a16="http://schemas.microsoft.com/office/drawing/2014/main" val="20000"/>
                    </a:ext>
                  </a:extLst>
                </a:gridCol>
                <a:gridCol w="1061110">
                  <a:extLst>
                    <a:ext uri="{9D8B030D-6E8A-4147-A177-3AD203B41FA5}">
                      <a16:colId xmlns:a16="http://schemas.microsoft.com/office/drawing/2014/main" val="20001"/>
                    </a:ext>
                  </a:extLst>
                </a:gridCol>
              </a:tblGrid>
              <a:tr h="288290">
                <a:tc>
                  <a:txBody>
                    <a:bodyPr/>
                    <a:lstStyle/>
                    <a:p>
                      <a:pPr marL="180340" indent="-180340" algn="ctr">
                        <a:lnSpc>
                          <a:spcPts val="1600"/>
                        </a:lnSpc>
                        <a:spcBef>
                          <a:spcPts val="300"/>
                        </a:spcBef>
                        <a:spcAft>
                          <a:spcPts val="300"/>
                        </a:spcAft>
                      </a:pPr>
                      <a:r>
                        <a:rPr lang="en-US" sz="1000">
                          <a:effectLst/>
                        </a:rPr>
                        <a:t>Field Strength [A/m]</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Minimum Induction [T]</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0"/>
                  </a:ext>
                </a:extLst>
              </a:tr>
              <a:tr h="0">
                <a:tc>
                  <a:txBody>
                    <a:bodyPr/>
                    <a:lstStyle/>
                    <a:p>
                      <a:pPr marL="180340" indent="-180340" algn="ctr">
                        <a:lnSpc>
                          <a:spcPts val="1600"/>
                        </a:lnSpc>
                        <a:spcBef>
                          <a:spcPts val="300"/>
                        </a:spcBef>
                        <a:spcAft>
                          <a:spcPts val="300"/>
                        </a:spcAft>
                      </a:pPr>
                      <a:r>
                        <a:rPr lang="en-US" sz="1000">
                          <a:effectLst/>
                        </a:rPr>
                        <a:t>40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0.20</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1"/>
                  </a:ext>
                </a:extLst>
              </a:tr>
              <a:tr h="0">
                <a:tc>
                  <a:txBody>
                    <a:bodyPr/>
                    <a:lstStyle/>
                    <a:p>
                      <a:pPr marL="180340" indent="-180340" algn="ctr">
                        <a:lnSpc>
                          <a:spcPts val="1600"/>
                        </a:lnSpc>
                        <a:spcBef>
                          <a:spcPts val="300"/>
                        </a:spcBef>
                        <a:spcAft>
                          <a:spcPts val="300"/>
                        </a:spcAft>
                      </a:pPr>
                      <a:r>
                        <a:rPr lang="en-US" sz="1000">
                          <a:effectLst/>
                        </a:rPr>
                        <a:t>60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0.50</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2"/>
                  </a:ext>
                </a:extLst>
              </a:tr>
              <a:tr h="0">
                <a:tc>
                  <a:txBody>
                    <a:bodyPr/>
                    <a:lstStyle/>
                    <a:p>
                      <a:pPr marL="180340" indent="-180340" algn="ctr">
                        <a:lnSpc>
                          <a:spcPts val="1600"/>
                        </a:lnSpc>
                        <a:spcBef>
                          <a:spcPts val="300"/>
                        </a:spcBef>
                        <a:spcAft>
                          <a:spcPts val="300"/>
                        </a:spcAft>
                      </a:pPr>
                      <a:r>
                        <a:rPr lang="en-US" sz="1000">
                          <a:effectLst/>
                        </a:rPr>
                        <a:t>120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0.95</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3"/>
                  </a:ext>
                </a:extLst>
              </a:tr>
              <a:tr h="0">
                <a:tc>
                  <a:txBody>
                    <a:bodyPr/>
                    <a:lstStyle/>
                    <a:p>
                      <a:pPr marL="180340" indent="-180340" algn="ctr">
                        <a:lnSpc>
                          <a:spcPts val="1600"/>
                        </a:lnSpc>
                        <a:spcBef>
                          <a:spcPts val="300"/>
                        </a:spcBef>
                        <a:spcAft>
                          <a:spcPts val="300"/>
                        </a:spcAft>
                      </a:pPr>
                      <a:r>
                        <a:rPr lang="en-US" sz="1000">
                          <a:effectLst/>
                        </a:rPr>
                        <a:t>500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1.4</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4"/>
                  </a:ext>
                </a:extLst>
              </a:tr>
              <a:tr h="0">
                <a:tc>
                  <a:txBody>
                    <a:bodyPr/>
                    <a:lstStyle/>
                    <a:p>
                      <a:pPr marL="180340" indent="-180340" algn="ctr">
                        <a:lnSpc>
                          <a:spcPts val="1600"/>
                        </a:lnSpc>
                        <a:spcBef>
                          <a:spcPts val="300"/>
                        </a:spcBef>
                        <a:spcAft>
                          <a:spcPts val="300"/>
                        </a:spcAft>
                      </a:pPr>
                      <a:r>
                        <a:rPr lang="en-US" sz="1000">
                          <a:effectLst/>
                        </a:rPr>
                        <a:t>1</a:t>
                      </a:r>
                      <a:r>
                        <a:rPr lang="en-US" sz="1200">
                          <a:effectLst/>
                        </a:rPr>
                        <a:t> </a:t>
                      </a:r>
                      <a:r>
                        <a:rPr lang="en-US" sz="1000">
                          <a:effectLst/>
                        </a:rPr>
                        <a:t>200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1.5</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5"/>
                  </a:ext>
                </a:extLst>
              </a:tr>
              <a:tr h="0">
                <a:tc>
                  <a:txBody>
                    <a:bodyPr/>
                    <a:lstStyle/>
                    <a:p>
                      <a:pPr marL="180340" indent="-180340" algn="ctr">
                        <a:lnSpc>
                          <a:spcPts val="1600"/>
                        </a:lnSpc>
                        <a:spcBef>
                          <a:spcPts val="300"/>
                        </a:spcBef>
                        <a:spcAft>
                          <a:spcPts val="300"/>
                        </a:spcAft>
                      </a:pPr>
                      <a:r>
                        <a:rPr lang="en-US" sz="1000">
                          <a:effectLst/>
                        </a:rPr>
                        <a:t>2</a:t>
                      </a:r>
                      <a:r>
                        <a:rPr lang="en-US" sz="1200">
                          <a:effectLst/>
                        </a:rPr>
                        <a:t> </a:t>
                      </a:r>
                      <a:r>
                        <a:rPr lang="en-US" sz="1000">
                          <a:effectLst/>
                        </a:rPr>
                        <a:t>500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1.62</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6"/>
                  </a:ext>
                </a:extLst>
              </a:tr>
              <a:tr h="0">
                <a:tc>
                  <a:txBody>
                    <a:bodyPr/>
                    <a:lstStyle/>
                    <a:p>
                      <a:pPr marL="180340" indent="-180340" algn="ctr">
                        <a:lnSpc>
                          <a:spcPts val="1600"/>
                        </a:lnSpc>
                        <a:spcBef>
                          <a:spcPts val="300"/>
                        </a:spcBef>
                        <a:spcAft>
                          <a:spcPts val="300"/>
                        </a:spcAft>
                      </a:pPr>
                      <a:r>
                        <a:rPr lang="en-US" sz="1000">
                          <a:effectLst/>
                        </a:rPr>
                        <a:t>5</a:t>
                      </a:r>
                      <a:r>
                        <a:rPr lang="en-US" sz="1200">
                          <a:effectLst/>
                        </a:rPr>
                        <a:t> </a:t>
                      </a:r>
                      <a:r>
                        <a:rPr lang="en-US" sz="1000">
                          <a:effectLst/>
                        </a:rPr>
                        <a:t>000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1.71</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7"/>
                  </a:ext>
                </a:extLst>
              </a:tr>
              <a:tr h="0">
                <a:tc>
                  <a:txBody>
                    <a:bodyPr/>
                    <a:lstStyle/>
                    <a:p>
                      <a:pPr marL="180340" indent="-180340" algn="ctr">
                        <a:lnSpc>
                          <a:spcPts val="1600"/>
                        </a:lnSpc>
                        <a:spcBef>
                          <a:spcPts val="300"/>
                        </a:spcBef>
                        <a:spcAft>
                          <a:spcPts val="300"/>
                        </a:spcAft>
                      </a:pPr>
                      <a:r>
                        <a:rPr lang="en-US" sz="1000">
                          <a:effectLst/>
                        </a:rPr>
                        <a:t>10</a:t>
                      </a:r>
                      <a:r>
                        <a:rPr lang="en-US" sz="1200">
                          <a:effectLst/>
                        </a:rPr>
                        <a:t> </a:t>
                      </a:r>
                      <a:r>
                        <a:rPr lang="en-US" sz="1000">
                          <a:effectLst/>
                        </a:rPr>
                        <a:t>000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a:effectLst/>
                        </a:rPr>
                        <a:t>1.81</a:t>
                      </a:r>
                      <a:endParaRPr lang="en-US" sz="1200">
                        <a:effectLst/>
                        <a:latin typeface="Times New Roman" charset="0"/>
                        <a:ea typeface="Times New Roman" charset="0"/>
                      </a:endParaRPr>
                    </a:p>
                  </a:txBody>
                  <a:tcPr marL="68580" marR="68580" marT="0" marB="0"/>
                </a:tc>
                <a:extLst>
                  <a:ext uri="{0D108BD9-81ED-4DB2-BD59-A6C34878D82A}">
                    <a16:rowId xmlns:a16="http://schemas.microsoft.com/office/drawing/2014/main" val="10008"/>
                  </a:ext>
                </a:extLst>
              </a:tr>
              <a:tr h="0">
                <a:tc>
                  <a:txBody>
                    <a:bodyPr/>
                    <a:lstStyle/>
                    <a:p>
                      <a:pPr marL="180340" indent="-180340" algn="ctr">
                        <a:lnSpc>
                          <a:spcPts val="1600"/>
                        </a:lnSpc>
                        <a:spcBef>
                          <a:spcPts val="300"/>
                        </a:spcBef>
                        <a:spcAft>
                          <a:spcPts val="300"/>
                        </a:spcAft>
                      </a:pPr>
                      <a:r>
                        <a:rPr lang="en-US" sz="1000">
                          <a:effectLst/>
                        </a:rPr>
                        <a:t>24</a:t>
                      </a:r>
                      <a:r>
                        <a:rPr lang="en-US" sz="1200">
                          <a:effectLst/>
                        </a:rPr>
                        <a:t> </a:t>
                      </a:r>
                      <a:r>
                        <a:rPr lang="en-US" sz="1000">
                          <a:effectLst/>
                        </a:rPr>
                        <a:t>000</a:t>
                      </a:r>
                      <a:endParaRPr lang="en-US" sz="1200">
                        <a:effectLst/>
                        <a:latin typeface="Times New Roman" charset="0"/>
                        <a:ea typeface="Times New Roman" charset="0"/>
                      </a:endParaRPr>
                    </a:p>
                  </a:txBody>
                  <a:tcPr marL="68580" marR="68580" marT="0" marB="0"/>
                </a:tc>
                <a:tc>
                  <a:txBody>
                    <a:bodyPr/>
                    <a:lstStyle/>
                    <a:p>
                      <a:pPr marL="180340" indent="-180340" algn="ctr">
                        <a:lnSpc>
                          <a:spcPts val="1600"/>
                        </a:lnSpc>
                        <a:spcBef>
                          <a:spcPts val="300"/>
                        </a:spcBef>
                        <a:spcAft>
                          <a:spcPts val="300"/>
                        </a:spcAft>
                      </a:pPr>
                      <a:r>
                        <a:rPr lang="en-US" sz="1000" dirty="0">
                          <a:effectLst/>
                        </a:rPr>
                        <a:t>2.00</a:t>
                      </a:r>
                      <a:endParaRPr lang="en-US" sz="1200" dirty="0">
                        <a:effectLst/>
                        <a:latin typeface="Times New Roman" charset="0"/>
                        <a:ea typeface="Times New Roman" charset="0"/>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5991234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Yoke manufacturing </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5225022" y="1554032"/>
            <a:ext cx="3777244" cy="2518163"/>
          </a:xfrm>
        </p:spPr>
      </p:pic>
      <p:sp>
        <p:nvSpPr>
          <p:cNvPr id="4" name="Slide Number Placeholder 3"/>
          <p:cNvSpPr>
            <a:spLocks noGrp="1"/>
          </p:cNvSpPr>
          <p:nvPr>
            <p:ph type="sldNum" sz="quarter" idx="10"/>
          </p:nvPr>
        </p:nvSpPr>
        <p:spPr/>
        <p:txBody>
          <a:bodyPr/>
          <a:lstStyle/>
          <a:p>
            <a:fld id="{28C57388-5BA1-214C-B04D-06BAAA3280B9}" type="slidenum">
              <a:rPr lang="en-US" smtClean="0"/>
              <a:pPr/>
              <a:t>29</a:t>
            </a:fld>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5536" y="1554032"/>
            <a:ext cx="3744416" cy="2518163"/>
          </a:xfrm>
          <a:prstGeom prst="rect">
            <a:avLst/>
          </a:prstGeom>
        </p:spPr>
      </p:pic>
      <p:sp>
        <p:nvSpPr>
          <p:cNvPr id="7" name="Content Placeholder 2"/>
          <p:cNvSpPr txBox="1">
            <a:spLocks/>
          </p:cNvSpPr>
          <p:nvPr/>
        </p:nvSpPr>
        <p:spPr bwMode="auto">
          <a:xfrm>
            <a:off x="391666" y="1157752"/>
            <a:ext cx="8610600" cy="39628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eaLnBrk="1" fontAlgn="auto" hangingPunct="1">
              <a:spcBef>
                <a:spcPts val="0"/>
              </a:spcBef>
              <a:spcAft>
                <a:spcPts val="0"/>
              </a:spcAft>
              <a:buNone/>
            </a:pPr>
            <a:r>
              <a:rPr lang="en-US" b="0" kern="0" dirty="0"/>
              <a:t>Stacking an MBW dipole yoke </a:t>
            </a:r>
            <a:r>
              <a:rPr lang="en-US" b="0" kern="0"/>
              <a:t>stack         Stacking an MQW </a:t>
            </a:r>
            <a:r>
              <a:rPr lang="en-US" b="0" kern="0" dirty="0"/>
              <a:t>quadrupole </a:t>
            </a:r>
            <a:r>
              <a:rPr lang="en-US" b="0" kern="0"/>
              <a:t>yoke stack</a:t>
            </a:r>
            <a:endParaRPr lang="en-US" b="0" kern="0" dirty="0"/>
          </a:p>
          <a:p>
            <a:pPr marL="0" marR="0" lvl="0" indent="0" defTabSz="914400" eaLnBrk="1" fontAlgn="auto" latinLnBrk="0" hangingPunct="1">
              <a:lnSpc>
                <a:spcPct val="100000"/>
              </a:lnSpc>
              <a:spcBef>
                <a:spcPts val="0"/>
              </a:spcBef>
              <a:spcAft>
                <a:spcPts val="0"/>
              </a:spcAft>
              <a:buClrTx/>
              <a:buSzTx/>
              <a:buFontTx/>
              <a:buNone/>
              <a:tabLst/>
              <a:defRPr/>
            </a:pPr>
            <a:endParaRPr lang="en-US" b="0" kern="0" dirty="0"/>
          </a:p>
        </p:txBody>
      </p:sp>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23528" y="4885158"/>
            <a:ext cx="2915816" cy="1943878"/>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271253" y="4885159"/>
            <a:ext cx="2915818" cy="1943878"/>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218980" y="4885159"/>
            <a:ext cx="2919264" cy="1943878"/>
          </a:xfrm>
          <a:prstGeom prst="rect">
            <a:avLst/>
          </a:prstGeom>
        </p:spPr>
      </p:pic>
      <p:sp>
        <p:nvSpPr>
          <p:cNvPr id="11" name="Content Placeholder 2"/>
          <p:cNvSpPr txBox="1">
            <a:spLocks/>
          </p:cNvSpPr>
          <p:nvPr/>
        </p:nvSpPr>
        <p:spPr bwMode="auto">
          <a:xfrm>
            <a:off x="391666" y="4517842"/>
            <a:ext cx="8610600" cy="39628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eaLnBrk="1" fontAlgn="auto" hangingPunct="1">
              <a:spcBef>
                <a:spcPts val="0"/>
              </a:spcBef>
              <a:spcAft>
                <a:spcPts val="0"/>
              </a:spcAft>
              <a:buNone/>
            </a:pPr>
            <a:r>
              <a:rPr lang="en-US" b="0" kern="0" dirty="0"/>
              <a:t>MQW yoke assembly</a:t>
            </a:r>
          </a:p>
          <a:p>
            <a:pPr marL="0" marR="0" lvl="0" indent="0" defTabSz="914400" eaLnBrk="1" fontAlgn="auto" latinLnBrk="0" hangingPunct="1">
              <a:lnSpc>
                <a:spcPct val="100000"/>
              </a:lnSpc>
              <a:spcBef>
                <a:spcPts val="0"/>
              </a:spcBef>
              <a:spcAft>
                <a:spcPts val="0"/>
              </a:spcAft>
              <a:buClrTx/>
              <a:buSzTx/>
              <a:buFontTx/>
              <a:buNone/>
              <a:tabLst/>
              <a:defRPr/>
            </a:pPr>
            <a:endParaRPr lang="en-US" b="0" kern="0" dirty="0"/>
          </a:p>
        </p:txBody>
      </p:sp>
    </p:spTree>
    <p:extLst>
      <p:ext uri="{BB962C8B-B14F-4D97-AF65-F5344CB8AC3E}">
        <p14:creationId xmlns:p14="http://schemas.microsoft.com/office/powerpoint/2010/main" val="317818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6"/>
          <p:cNvSpPr>
            <a:spLocks noGrp="1" noChangeArrowheads="1"/>
          </p:cNvSpPr>
          <p:nvPr>
            <p:ph type="sldNum" sz="quarter" idx="10"/>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742950" indent="-285750">
              <a:defRPr sz="2400" b="1">
                <a:solidFill>
                  <a:schemeClr val="tx1"/>
                </a:solidFill>
                <a:latin typeface="Tahoma" charset="0"/>
                <a:ea typeface="ＭＳ Ｐゴシック" charset="0"/>
              </a:defRPr>
            </a:lvl2pPr>
            <a:lvl3pPr marL="1143000" indent="-228600">
              <a:defRPr sz="2400" b="1">
                <a:solidFill>
                  <a:schemeClr val="tx1"/>
                </a:solidFill>
                <a:latin typeface="Tahoma" charset="0"/>
                <a:ea typeface="ＭＳ Ｐゴシック" charset="0"/>
              </a:defRPr>
            </a:lvl3pPr>
            <a:lvl4pPr marL="1600200" indent="-228600">
              <a:defRPr sz="2400" b="1">
                <a:solidFill>
                  <a:schemeClr val="tx1"/>
                </a:solidFill>
                <a:latin typeface="Tahoma" charset="0"/>
                <a:ea typeface="ＭＳ Ｐゴシック" charset="0"/>
              </a:defRPr>
            </a:lvl4pPr>
            <a:lvl5pPr marL="2057400" indent="-22860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B7CC8E6A-4D26-6D47-9A8C-CEA21F02ECFE}" type="slidenum">
              <a:rPr lang="en-US" sz="1200" b="0">
                <a:latin typeface="Times New Roman" charset="0"/>
              </a:rPr>
              <a:pPr/>
              <a:t>3</a:t>
            </a:fld>
            <a:endParaRPr lang="en-US" sz="1200" b="0">
              <a:latin typeface="Times New Roman" charset="0"/>
            </a:endParaRPr>
          </a:p>
        </p:txBody>
      </p:sp>
      <p:sp>
        <p:nvSpPr>
          <p:cNvPr id="17410" name="Title 1"/>
          <p:cNvSpPr>
            <a:spLocks noGrp="1"/>
          </p:cNvSpPr>
          <p:nvPr>
            <p:ph type="title"/>
          </p:nvPr>
        </p:nvSpPr>
        <p:spPr/>
        <p:txBody>
          <a:bodyPr/>
          <a:lstStyle/>
          <a:p>
            <a:r>
              <a:rPr lang="en-GB" dirty="0">
                <a:latin typeface="Arial" charset="0"/>
                <a:ea typeface="ＭＳ Ｐゴシック" charset="0"/>
                <a:cs typeface="ＭＳ Ｐゴシック" charset="0"/>
              </a:rPr>
              <a:t>Contents</a:t>
            </a:r>
          </a:p>
        </p:txBody>
      </p:sp>
      <p:sp>
        <p:nvSpPr>
          <p:cNvPr id="17411" name="Content Placeholder 2"/>
          <p:cNvSpPr>
            <a:spLocks noGrp="1"/>
          </p:cNvSpPr>
          <p:nvPr>
            <p:ph idx="1"/>
          </p:nvPr>
        </p:nvSpPr>
        <p:spPr/>
        <p:txBody>
          <a:bodyPr/>
          <a:lstStyle/>
          <a:p>
            <a:endParaRPr lang="en-US" sz="2400" dirty="0">
              <a:latin typeface="Arial" charset="0"/>
              <a:ea typeface="ＭＳ Ｐゴシック" charset="0"/>
            </a:endParaRPr>
          </a:p>
          <a:p>
            <a:r>
              <a:rPr lang="en-US" sz="2400" dirty="0">
                <a:latin typeface="Arial" charset="0"/>
                <a:ea typeface="ＭＳ Ｐゴシック" charset="0"/>
              </a:rPr>
              <a:t>Introduction: magnetic field and warm magnet principles</a:t>
            </a:r>
          </a:p>
          <a:p>
            <a:r>
              <a:rPr lang="en-US" sz="2400" dirty="0">
                <a:latin typeface="Arial" charset="0"/>
                <a:ea typeface="ＭＳ Ｐゴシック" charset="0"/>
              </a:rPr>
              <a:t>Field description and magnet types </a:t>
            </a:r>
          </a:p>
          <a:p>
            <a:r>
              <a:rPr lang="en-US" sz="2400" dirty="0">
                <a:latin typeface="Arial" charset="0"/>
                <a:ea typeface="ＭＳ Ｐゴシック" charset="0"/>
              </a:rPr>
              <a:t>Practical magnet design &amp; manufacturing</a:t>
            </a:r>
          </a:p>
          <a:p>
            <a:r>
              <a:rPr lang="en-US" sz="2400" dirty="0">
                <a:latin typeface="Arial" charset="0"/>
                <a:ea typeface="ＭＳ Ｐゴシック" charset="0"/>
              </a:rPr>
              <a:t>Permanent magnets</a:t>
            </a:r>
          </a:p>
          <a:p>
            <a:r>
              <a:rPr lang="en-US" sz="2400" dirty="0">
                <a:latin typeface="Arial" charset="0"/>
                <a:ea typeface="ＭＳ Ｐゴシック" charset="0"/>
              </a:rPr>
              <a:t>Examples of accelerator magnets from the early times until the present</a:t>
            </a:r>
          </a:p>
          <a:p>
            <a:r>
              <a:rPr lang="en-US" sz="2400" dirty="0">
                <a:latin typeface="Arial" charset="0"/>
                <a:ea typeface="ＭＳ Ｐゴシック" charset="0"/>
              </a:rPr>
              <a:t>Literature on warm Magnets</a:t>
            </a:r>
          </a:p>
        </p:txBody>
      </p:sp>
      <p:sp>
        <p:nvSpPr>
          <p:cNvPr id="17412"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742950" indent="-285750">
              <a:defRPr sz="2400" b="1">
                <a:solidFill>
                  <a:schemeClr val="tx1"/>
                </a:solidFill>
                <a:latin typeface="Tahoma" charset="0"/>
                <a:ea typeface="ＭＳ Ｐゴシック" charset="0"/>
              </a:defRPr>
            </a:lvl2pPr>
            <a:lvl3pPr marL="1143000" indent="-228600">
              <a:defRPr sz="2400" b="1">
                <a:solidFill>
                  <a:schemeClr val="tx1"/>
                </a:solidFill>
                <a:latin typeface="Tahoma" charset="0"/>
                <a:ea typeface="ＭＳ Ｐゴシック" charset="0"/>
              </a:defRPr>
            </a:lvl3pPr>
            <a:lvl4pPr marL="1600200" indent="-228600">
              <a:defRPr sz="2400" b="1">
                <a:solidFill>
                  <a:schemeClr val="tx1"/>
                </a:solidFill>
                <a:latin typeface="Tahoma" charset="0"/>
                <a:ea typeface="ＭＳ Ｐゴシック" charset="0"/>
              </a:defRPr>
            </a:lvl4pPr>
            <a:lvl5pPr marL="2057400" indent="-22860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lgn="r"/>
            <a:fld id="{95BEB809-2429-E245-A659-EE666D19E28E}" type="slidenum">
              <a:rPr lang="en-US" sz="1200" b="0">
                <a:latin typeface="Times New Roman" charset="0"/>
              </a:rPr>
              <a:pPr algn="r"/>
              <a:t>3</a:t>
            </a:fld>
            <a:endParaRPr lang="en-US" sz="1200" b="0">
              <a:latin typeface="Times New Roman" charset="0"/>
            </a:endParaRPr>
          </a:p>
        </p:txBody>
      </p:sp>
    </p:spTree>
    <p:extLst>
      <p:ext uri="{BB962C8B-B14F-4D97-AF65-F5344CB8AC3E}">
        <p14:creationId xmlns:p14="http://schemas.microsoft.com/office/powerpoint/2010/main" val="16047998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Yoke stack manufacturing</a:t>
            </a:r>
          </a:p>
        </p:txBody>
      </p:sp>
      <p:sp>
        <p:nvSpPr>
          <p:cNvPr id="3" name="Content Placeholder 2"/>
          <p:cNvSpPr>
            <a:spLocks noGrp="1"/>
          </p:cNvSpPr>
          <p:nvPr>
            <p:ph idx="1"/>
          </p:nvPr>
        </p:nvSpPr>
        <p:spPr>
          <a:xfrm>
            <a:off x="390197" y="1178558"/>
            <a:ext cx="6486059" cy="880208"/>
          </a:xfrm>
        </p:spPr>
        <p:txBody>
          <a:bodyPr/>
          <a:lstStyle/>
          <a:p>
            <a:pPr marL="0" indent="0" algn="ctr">
              <a:buNone/>
            </a:pPr>
            <a:r>
              <a:rPr lang="en-US" dirty="0"/>
              <a:t>Double aperture LHC quadrupole MQW</a:t>
            </a:r>
          </a:p>
          <a:p>
            <a:pPr marL="0" indent="0">
              <a:buNone/>
            </a:pPr>
            <a:r>
              <a:rPr lang="en-US" dirty="0"/>
              <a:t>Stacking on a precision table</a:t>
            </a:r>
          </a:p>
        </p:txBody>
      </p:sp>
      <p:sp>
        <p:nvSpPr>
          <p:cNvPr id="4" name="Slide Number Placeholder 3"/>
          <p:cNvSpPr>
            <a:spLocks noGrp="1"/>
          </p:cNvSpPr>
          <p:nvPr>
            <p:ph type="sldNum" sz="quarter" idx="10"/>
          </p:nvPr>
        </p:nvSpPr>
        <p:spPr/>
        <p:txBody>
          <a:bodyPr/>
          <a:lstStyle/>
          <a:p>
            <a:fld id="{28C57388-5BA1-214C-B04D-06BAAA3280B9}" type="slidenum">
              <a:rPr lang="en-US" smtClean="0"/>
              <a:pPr/>
              <a:t>30</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0197" y="2004253"/>
            <a:ext cx="3383868" cy="2255912"/>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13752" y="2038505"/>
            <a:ext cx="3170448" cy="2113632"/>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81000" y="4790728"/>
            <a:ext cx="3100908" cy="2067272"/>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020272" y="4274989"/>
            <a:ext cx="1709936" cy="2564904"/>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137648" y="1371209"/>
            <a:ext cx="1853952" cy="2780928"/>
          </a:xfrm>
          <a:prstGeom prst="rect">
            <a:avLst/>
          </a:prstGeom>
        </p:spPr>
      </p:pic>
      <p:sp>
        <p:nvSpPr>
          <p:cNvPr id="12" name="Content Placeholder 2"/>
          <p:cNvSpPr txBox="1">
            <a:spLocks/>
          </p:cNvSpPr>
          <p:nvPr/>
        </p:nvSpPr>
        <p:spPr bwMode="auto">
          <a:xfrm>
            <a:off x="316132" y="4448944"/>
            <a:ext cx="3457933" cy="341784"/>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dirty="0"/>
              <a:t>Welding the </a:t>
            </a:r>
            <a:r>
              <a:rPr lang="en-US" b="0" kern="0"/>
              <a:t>structural plates </a:t>
            </a:r>
            <a:endParaRPr lang="en-US" b="0" kern="0" dirty="0"/>
          </a:p>
        </p:txBody>
      </p:sp>
      <p:sp>
        <p:nvSpPr>
          <p:cNvPr id="13" name="Content Placeholder 2"/>
          <p:cNvSpPr txBox="1">
            <a:spLocks/>
          </p:cNvSpPr>
          <p:nvPr/>
        </p:nvSpPr>
        <p:spPr bwMode="auto">
          <a:xfrm>
            <a:off x="5220072" y="4951181"/>
            <a:ext cx="1656184" cy="341784"/>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a:t>Finished stack</a:t>
            </a:r>
            <a:endParaRPr lang="en-US" b="0" kern="0" dirty="0"/>
          </a:p>
        </p:txBody>
      </p:sp>
    </p:spTree>
    <p:extLst>
      <p:ext uri="{BB962C8B-B14F-4D97-AF65-F5344CB8AC3E}">
        <p14:creationId xmlns:p14="http://schemas.microsoft.com/office/powerpoint/2010/main" val="20927190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a:t>Yokes: holding a laminated stack together</a:t>
            </a:r>
          </a:p>
        </p:txBody>
      </p:sp>
      <p:sp>
        <p:nvSpPr>
          <p:cNvPr id="3" name="Content Placeholder 2"/>
          <p:cNvSpPr>
            <a:spLocks noGrp="1"/>
          </p:cNvSpPr>
          <p:nvPr>
            <p:ph idx="1"/>
          </p:nvPr>
        </p:nvSpPr>
        <p:spPr>
          <a:xfrm>
            <a:off x="395536" y="1196752"/>
            <a:ext cx="8610600" cy="2988568"/>
          </a:xfrm>
        </p:spPr>
        <p:txBody>
          <a:bodyPr/>
          <a:lstStyle/>
          <a:p>
            <a:r>
              <a:rPr lang="en-US" dirty="0"/>
              <a:t>Yokes are either </a:t>
            </a:r>
          </a:p>
          <a:p>
            <a:pPr lvl="1"/>
            <a:r>
              <a:rPr lang="en-US" dirty="0"/>
              <a:t>Glued ,   using epoxy coated laminations</a:t>
            </a:r>
          </a:p>
          <a:p>
            <a:pPr lvl="1"/>
            <a:r>
              <a:rPr lang="en-US" dirty="0"/>
              <a:t>Welded, full length plates are welded on the outside</a:t>
            </a:r>
          </a:p>
          <a:p>
            <a:pPr lvl="1"/>
            <a:r>
              <a:rPr lang="en-US" dirty="0"/>
              <a:t>Compressed by tie rods in holes</a:t>
            </a:r>
          </a:p>
          <a:p>
            <a:pPr marL="457200" lvl="1" indent="0">
              <a:buNone/>
            </a:pPr>
            <a:r>
              <a:rPr lang="en-US" dirty="0"/>
              <a:t>or a combination of all these</a:t>
            </a:r>
          </a:p>
          <a:p>
            <a:r>
              <a:rPr lang="en-US" dirty="0"/>
              <a:t>To be able to keep the yoke (or yoke stack) stable you probably need end plates (can range from ± 1 cm to 5 cm depending on the size)</a:t>
            </a:r>
          </a:p>
          <a:p>
            <a:r>
              <a:rPr lang="en-US" dirty="0"/>
              <a:t>The end plates have pole chamfers and often carry end shims</a:t>
            </a:r>
          </a:p>
        </p:txBody>
      </p:sp>
      <p:sp>
        <p:nvSpPr>
          <p:cNvPr id="4" name="Slide Number Placeholder 3"/>
          <p:cNvSpPr>
            <a:spLocks noGrp="1"/>
          </p:cNvSpPr>
          <p:nvPr>
            <p:ph type="sldNum" sz="quarter" idx="10"/>
          </p:nvPr>
        </p:nvSpPr>
        <p:spPr/>
        <p:txBody>
          <a:bodyPr/>
          <a:lstStyle/>
          <a:p>
            <a:fld id="{28C57388-5BA1-214C-B04D-06BAAA3280B9}" type="slidenum">
              <a:rPr lang="en-US" smtClean="0"/>
              <a:pPr/>
              <a:t>31</a:t>
            </a:fld>
            <a:endParaRPr 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04203" y="4935353"/>
            <a:ext cx="2843808" cy="189587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50515" y="3958935"/>
            <a:ext cx="1914860" cy="2872290"/>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l="5900" t="40091" r="53150" b="11990"/>
          <a:stretch/>
        </p:blipFill>
        <p:spPr>
          <a:xfrm>
            <a:off x="430763" y="4180825"/>
            <a:ext cx="3205134" cy="2650399"/>
          </a:xfrm>
          <a:prstGeom prst="rect">
            <a:avLst/>
          </a:prstGeom>
        </p:spPr>
      </p:pic>
      <p:sp>
        <p:nvSpPr>
          <p:cNvPr id="8" name="TextBox 7"/>
          <p:cNvSpPr txBox="1"/>
          <p:nvPr/>
        </p:nvSpPr>
        <p:spPr>
          <a:xfrm>
            <a:off x="7944916" y="4566021"/>
            <a:ext cx="894284" cy="369332"/>
          </a:xfrm>
          <a:prstGeom prst="rect">
            <a:avLst/>
          </a:prstGeom>
          <a:noFill/>
        </p:spPr>
        <p:txBody>
          <a:bodyPr wrap="none" rtlCol="0">
            <a:spAutoFit/>
          </a:bodyPr>
          <a:lstStyle/>
          <a:p>
            <a:r>
              <a:rPr lang="en-US" sz="1800" b="0" dirty="0">
                <a:latin typeface="Arial" charset="0"/>
                <a:ea typeface="Arial" charset="0"/>
                <a:cs typeface="Arial" charset="0"/>
              </a:rPr>
              <a:t>Tie rod</a:t>
            </a:r>
          </a:p>
        </p:txBody>
      </p:sp>
      <p:sp>
        <p:nvSpPr>
          <p:cNvPr id="9" name="TextBox 8"/>
          <p:cNvSpPr txBox="1"/>
          <p:nvPr/>
        </p:nvSpPr>
        <p:spPr>
          <a:xfrm>
            <a:off x="5965375" y="3938719"/>
            <a:ext cx="1565493" cy="369332"/>
          </a:xfrm>
          <a:prstGeom prst="rect">
            <a:avLst/>
          </a:prstGeom>
          <a:noFill/>
        </p:spPr>
        <p:txBody>
          <a:bodyPr wrap="none" rtlCol="0">
            <a:spAutoFit/>
          </a:bodyPr>
          <a:lstStyle/>
          <a:p>
            <a:r>
              <a:rPr lang="en-US" sz="1800" b="0" dirty="0">
                <a:latin typeface="Arial" charset="0"/>
                <a:ea typeface="Arial" charset="0"/>
                <a:cs typeface="Arial" charset="0"/>
              </a:rPr>
              <a:t>Welded stack</a:t>
            </a:r>
          </a:p>
        </p:txBody>
      </p:sp>
      <p:sp>
        <p:nvSpPr>
          <p:cNvPr id="10" name="TextBox 9"/>
          <p:cNvSpPr txBox="1"/>
          <p:nvPr/>
        </p:nvSpPr>
        <p:spPr>
          <a:xfrm>
            <a:off x="611560" y="3811493"/>
            <a:ext cx="3053977" cy="369332"/>
          </a:xfrm>
          <a:prstGeom prst="rect">
            <a:avLst/>
          </a:prstGeom>
          <a:noFill/>
        </p:spPr>
        <p:txBody>
          <a:bodyPr wrap="square" rtlCol="0">
            <a:spAutoFit/>
          </a:bodyPr>
          <a:lstStyle/>
          <a:p>
            <a:r>
              <a:rPr lang="en-US" sz="1800" b="0" dirty="0">
                <a:latin typeface="Arial" charset="0"/>
                <a:ea typeface="Arial" charset="0"/>
                <a:cs typeface="Arial" charset="0"/>
              </a:rPr>
              <a:t>Glued yoke (MCIA LHC TL)</a:t>
            </a:r>
          </a:p>
        </p:txBody>
      </p:sp>
    </p:spTree>
    <p:extLst>
      <p:ext uri="{BB962C8B-B14F-4D97-AF65-F5344CB8AC3E}">
        <p14:creationId xmlns:p14="http://schemas.microsoft.com/office/powerpoint/2010/main" val="10629431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Coil manufacturing, insulation, impregnation type</a:t>
            </a:r>
          </a:p>
        </p:txBody>
      </p:sp>
      <p:sp>
        <p:nvSpPr>
          <p:cNvPr id="3" name="Content Placeholder 2"/>
          <p:cNvSpPr>
            <a:spLocks noGrp="1"/>
          </p:cNvSpPr>
          <p:nvPr>
            <p:ph idx="1"/>
          </p:nvPr>
        </p:nvSpPr>
        <p:spPr/>
        <p:txBody>
          <a:bodyPr/>
          <a:lstStyle/>
          <a:p>
            <a:r>
              <a:rPr lang="en-US" dirty="0"/>
              <a:t>Winding Cu conductors is an well established technique</a:t>
            </a:r>
          </a:p>
          <a:p>
            <a:r>
              <a:rPr lang="en-US" dirty="0"/>
              <a:t>When the Cu conductor is thick it is best to use “dead soft” Cu (T treatment)</a:t>
            </a:r>
          </a:p>
          <a:p>
            <a:r>
              <a:rPr lang="en-US" dirty="0"/>
              <a:t>Insulation of the coil</a:t>
            </a:r>
          </a:p>
          <a:p>
            <a:pPr lvl="1"/>
            <a:r>
              <a:rPr lang="en-US" dirty="0"/>
              <a:t>Glass </a:t>
            </a:r>
            <a:r>
              <a:rPr lang="en-US" dirty="0" err="1"/>
              <a:t>fibre</a:t>
            </a:r>
            <a:r>
              <a:rPr lang="en-US" dirty="0"/>
              <a:t> – epoxy impregnated</a:t>
            </a:r>
          </a:p>
          <a:p>
            <a:pPr lvl="2"/>
            <a:r>
              <a:rPr lang="en-US" dirty="0"/>
              <a:t>Individual conductor 0.5 mm glass </a:t>
            </a:r>
            <a:r>
              <a:rPr lang="en-US" dirty="0" err="1"/>
              <a:t>fibre</a:t>
            </a:r>
            <a:r>
              <a:rPr lang="en-US" dirty="0"/>
              <a:t>, 0.25 mm tape wound half lapped</a:t>
            </a:r>
          </a:p>
          <a:p>
            <a:pPr lvl="2"/>
            <a:r>
              <a:rPr lang="en-US" dirty="0"/>
              <a:t>Impregnated with radiation resistant epoxy, total glass volume ratio &gt;50%</a:t>
            </a:r>
          </a:p>
          <a:p>
            <a:pPr lvl="1"/>
            <a:r>
              <a:rPr lang="en-US" dirty="0"/>
              <a:t>For thin conductors: Cu </a:t>
            </a:r>
            <a:r>
              <a:rPr lang="en-US" dirty="0" err="1"/>
              <a:t>emanel</a:t>
            </a:r>
            <a:r>
              <a:rPr lang="en-US" dirty="0"/>
              <a:t> coated, possibly epoxy impregnated afterwards</a:t>
            </a:r>
          </a:p>
          <a:p>
            <a:pPr lvl="1"/>
            <a:endParaRPr lang="en-US"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32</a:t>
            </a:fld>
            <a:endParaRPr lang="en-US"/>
          </a:p>
        </p:txBody>
      </p:sp>
    </p:spTree>
    <p:extLst>
      <p:ext uri="{BB962C8B-B14F-4D97-AF65-F5344CB8AC3E}">
        <p14:creationId xmlns:p14="http://schemas.microsoft.com/office/powerpoint/2010/main" val="926040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Coil ends</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455402" y="4581128"/>
            <a:ext cx="1464444" cy="2196666"/>
          </a:xfrm>
        </p:spPr>
      </p:pic>
      <p:sp>
        <p:nvSpPr>
          <p:cNvPr id="4" name="Slide Number Placeholder 3"/>
          <p:cNvSpPr>
            <a:spLocks noGrp="1"/>
          </p:cNvSpPr>
          <p:nvPr>
            <p:ph type="sldNum" sz="quarter" idx="10"/>
          </p:nvPr>
        </p:nvSpPr>
        <p:spPr/>
        <p:txBody>
          <a:bodyPr/>
          <a:lstStyle/>
          <a:p>
            <a:fld id="{28C57388-5BA1-214C-B04D-06BAAA3280B9}" type="slidenum">
              <a:rPr lang="en-US" smtClean="0"/>
              <a:pPr/>
              <a:t>33</a:t>
            </a:fld>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08068" y="4874500"/>
            <a:ext cx="1726332" cy="1726332"/>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225686" y="5246332"/>
            <a:ext cx="2276541" cy="1517694"/>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43135" y="1968769"/>
            <a:ext cx="3024336" cy="2016224"/>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4247841" y="2319531"/>
            <a:ext cx="1835942" cy="1665462"/>
          </a:xfrm>
          <a:prstGeom prst="rect">
            <a:avLst/>
          </a:prstGeom>
        </p:spPr>
      </p:pic>
      <p:sp>
        <p:nvSpPr>
          <p:cNvPr id="10" name="Content Placeholder 2"/>
          <p:cNvSpPr txBox="1">
            <a:spLocks/>
          </p:cNvSpPr>
          <p:nvPr/>
        </p:nvSpPr>
        <p:spPr bwMode="auto">
          <a:xfrm>
            <a:off x="390197" y="1484784"/>
            <a:ext cx="8502283" cy="483985"/>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dirty="0"/>
              <a:t>For dipoles some main types are racetrack of bedstead</a:t>
            </a:r>
          </a:p>
        </p:txBody>
      </p:sp>
      <p:sp>
        <p:nvSpPr>
          <p:cNvPr id="11" name="Content Placeholder 2"/>
          <p:cNvSpPr txBox="1">
            <a:spLocks/>
          </p:cNvSpPr>
          <p:nvPr/>
        </p:nvSpPr>
        <p:spPr bwMode="auto">
          <a:xfrm>
            <a:off x="2051721" y="4581127"/>
            <a:ext cx="4608511" cy="519207"/>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a:t>Quadrupoles</a:t>
            </a:r>
            <a:endParaRPr lang="en-US" b="0" kern="0" dirty="0"/>
          </a:p>
        </p:txBody>
      </p:sp>
    </p:spTree>
    <p:extLst>
      <p:ext uri="{BB962C8B-B14F-4D97-AF65-F5344CB8AC3E}">
        <p14:creationId xmlns:p14="http://schemas.microsoft.com/office/powerpoint/2010/main" val="3706086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Coil manufacturing</a:t>
            </a:r>
          </a:p>
        </p:txBody>
      </p:sp>
      <p:sp>
        <p:nvSpPr>
          <p:cNvPr id="4" name="Slide Number Placeholder 3"/>
          <p:cNvSpPr>
            <a:spLocks noGrp="1"/>
          </p:cNvSpPr>
          <p:nvPr>
            <p:ph type="sldNum" sz="quarter" idx="10"/>
          </p:nvPr>
        </p:nvSpPr>
        <p:spPr/>
        <p:txBody>
          <a:bodyPr/>
          <a:lstStyle/>
          <a:p>
            <a:fld id="{28C57388-5BA1-214C-B04D-06BAAA3280B9}" type="slidenum">
              <a:rPr lang="en-US" smtClean="0"/>
              <a:pPr/>
              <a:t>34</a:t>
            </a:fld>
            <a:endParaRPr lang="en-US"/>
          </a:p>
        </p:txBody>
      </p:sp>
      <p:sp>
        <p:nvSpPr>
          <p:cNvPr id="6" name="Content Placeholder 5"/>
          <p:cNvSpPr>
            <a:spLocks noGrp="1"/>
          </p:cNvSpPr>
          <p:nvPr>
            <p:ph idx="1"/>
          </p:nvPr>
        </p:nvSpPr>
        <p:spPr>
          <a:xfrm>
            <a:off x="381000" y="1143000"/>
            <a:ext cx="6495256" cy="485800"/>
          </a:xfrm>
        </p:spPr>
        <p:txBody>
          <a:bodyPr/>
          <a:lstStyle/>
          <a:p>
            <a:pPr marL="0" indent="0">
              <a:buNone/>
            </a:pPr>
            <a:r>
              <a:rPr lang="en-US" dirty="0"/>
              <a:t>MQW Glass </a:t>
            </a:r>
            <a:r>
              <a:rPr lang="en-US" dirty="0" err="1"/>
              <a:t>fibre</a:t>
            </a:r>
            <a:r>
              <a:rPr lang="en-US" dirty="0"/>
              <a:t> tape  wrapping.  </a:t>
            </a:r>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2179" y="1649512"/>
            <a:ext cx="3228013" cy="2152009"/>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51920" y="1657731"/>
            <a:ext cx="2824549" cy="211841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20272" y="1261350"/>
            <a:ext cx="1818928" cy="2471688"/>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81000" y="4543414"/>
            <a:ext cx="3168352" cy="2133788"/>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718502" y="4212704"/>
            <a:ext cx="1661931" cy="2492896"/>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582580" y="4763751"/>
            <a:ext cx="2951820" cy="1967880"/>
          </a:xfrm>
          <a:prstGeom prst="rect">
            <a:avLst/>
          </a:prstGeom>
        </p:spPr>
      </p:pic>
      <p:sp>
        <p:nvSpPr>
          <p:cNvPr id="15" name="Content Placeholder 5"/>
          <p:cNvSpPr txBox="1">
            <a:spLocks/>
          </p:cNvSpPr>
          <p:nvPr/>
        </p:nvSpPr>
        <p:spPr bwMode="auto">
          <a:xfrm>
            <a:off x="381000" y="3969804"/>
            <a:ext cx="3254896" cy="48580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dirty="0"/>
              <a:t>Winding the hollow </a:t>
            </a:r>
            <a:r>
              <a:rPr lang="en-US" b="0" kern="0"/>
              <a:t>Cu conductor</a:t>
            </a:r>
            <a:endParaRPr lang="en-US" b="0" kern="0" dirty="0"/>
          </a:p>
        </p:txBody>
      </p:sp>
    </p:spTree>
    <p:extLst>
      <p:ext uri="{BB962C8B-B14F-4D97-AF65-F5344CB8AC3E}">
        <p14:creationId xmlns:p14="http://schemas.microsoft.com/office/powerpoint/2010/main" val="9869888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Coil manufacturing</a:t>
            </a:r>
          </a:p>
        </p:txBody>
      </p:sp>
      <p:sp>
        <p:nvSpPr>
          <p:cNvPr id="4" name="Slide Number Placeholder 3"/>
          <p:cNvSpPr>
            <a:spLocks noGrp="1"/>
          </p:cNvSpPr>
          <p:nvPr>
            <p:ph type="sldNum" sz="quarter" idx="10"/>
          </p:nvPr>
        </p:nvSpPr>
        <p:spPr/>
        <p:txBody>
          <a:bodyPr/>
          <a:lstStyle/>
          <a:p>
            <a:fld id="{28C57388-5BA1-214C-B04D-06BAAA3280B9}" type="slidenum">
              <a:rPr lang="en-US" smtClean="0"/>
              <a:pPr/>
              <a:t>35</a:t>
            </a:fld>
            <a:endParaRPr lang="en-US"/>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92179" y="4142564"/>
            <a:ext cx="2571750" cy="2556520"/>
          </a:xfrm>
          <a:prstGeom prst="rect">
            <a:avLst/>
          </a:prstGeom>
        </p:spPr>
      </p:pic>
      <p:sp>
        <p:nvSpPr>
          <p:cNvPr id="10" name="Content Placeholder 5"/>
          <p:cNvSpPr txBox="1">
            <a:spLocks/>
          </p:cNvSpPr>
          <p:nvPr/>
        </p:nvSpPr>
        <p:spPr bwMode="auto">
          <a:xfrm>
            <a:off x="3123456" y="4121724"/>
            <a:ext cx="2787934" cy="2577359"/>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dirty="0"/>
              <a:t>MBXW Coil winding</a:t>
            </a:r>
          </a:p>
          <a:p>
            <a:pPr marL="0" indent="0">
              <a:buFontTx/>
              <a:buNone/>
            </a:pPr>
            <a:endParaRPr lang="en-US" b="0" kern="0" dirty="0"/>
          </a:p>
          <a:p>
            <a:pPr marL="0" indent="0">
              <a:buFontTx/>
              <a:buNone/>
            </a:pPr>
            <a:endParaRPr lang="en-US" b="0" kern="0" dirty="0"/>
          </a:p>
          <a:p>
            <a:pPr marL="0" indent="0">
              <a:buFontTx/>
              <a:buNone/>
            </a:pPr>
            <a:endParaRPr lang="en-US" b="0" kern="0" dirty="0"/>
          </a:p>
          <a:p>
            <a:pPr marL="0" indent="0">
              <a:buFontTx/>
              <a:buNone/>
            </a:pPr>
            <a:endParaRPr lang="en-US" b="0" kern="0" dirty="0"/>
          </a:p>
          <a:p>
            <a:pPr marL="0" indent="0" algn="r">
              <a:buFontTx/>
              <a:buNone/>
            </a:pPr>
            <a:r>
              <a:rPr lang="en-US" b="0" kern="0" dirty="0"/>
              <a:t>Finished MBXW coil</a:t>
            </a:r>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11390" y="4194812"/>
            <a:ext cx="2927810" cy="2645721"/>
          </a:xfrm>
          <a:prstGeom prst="rect">
            <a:avLst/>
          </a:prstGeom>
        </p:spPr>
      </p:pic>
      <p:sp>
        <p:nvSpPr>
          <p:cNvPr id="9" name="Content Placeholder 8"/>
          <p:cNvSpPr>
            <a:spLocks noGrp="1"/>
          </p:cNvSpPr>
          <p:nvPr>
            <p:ph idx="1"/>
          </p:nvPr>
        </p:nvSpPr>
        <p:spPr>
          <a:xfrm>
            <a:off x="323528" y="1182478"/>
            <a:ext cx="8610600" cy="641556"/>
          </a:xfrm>
        </p:spPr>
        <p:txBody>
          <a:bodyPr/>
          <a:lstStyle/>
          <a:p>
            <a:pPr marL="0" indent="0">
              <a:buNone/>
            </a:pPr>
            <a:r>
              <a:rPr lang="en-US" dirty="0"/>
              <a:t>Mounted coil				</a:t>
            </a:r>
            <a:r>
              <a:rPr lang="en-US"/>
              <a:t>coil electrical test (under water !)</a:t>
            </a:r>
            <a:endParaRPr lang="en-US" dirty="0"/>
          </a:p>
        </p:txBody>
      </p:sp>
      <p:pic>
        <p:nvPicPr>
          <p:cNvPr id="12" name="Picture 1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46915" y="1511658"/>
            <a:ext cx="2276541" cy="1517694"/>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932040" y="1511658"/>
            <a:ext cx="2767666" cy="1845110"/>
          </a:xfrm>
          <a:prstGeom prst="rect">
            <a:avLst/>
          </a:prstGeom>
        </p:spPr>
      </p:pic>
      <p:sp>
        <p:nvSpPr>
          <p:cNvPr id="14" name="Content Placeholder 8"/>
          <p:cNvSpPr txBox="1">
            <a:spLocks/>
          </p:cNvSpPr>
          <p:nvPr/>
        </p:nvSpPr>
        <p:spPr bwMode="auto">
          <a:xfrm>
            <a:off x="330491" y="3730688"/>
            <a:ext cx="8610600" cy="411876"/>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a:t>Dipoles racetrack coil</a:t>
            </a:r>
            <a:endParaRPr lang="en-US" b="0" kern="0" dirty="0"/>
          </a:p>
        </p:txBody>
      </p:sp>
    </p:spTree>
    <p:extLst>
      <p:ext uri="{BB962C8B-B14F-4D97-AF65-F5344CB8AC3E}">
        <p14:creationId xmlns:p14="http://schemas.microsoft.com/office/powerpoint/2010/main" val="17221468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Magnetic field measurements</a:t>
            </a:r>
          </a:p>
        </p:txBody>
      </p:sp>
      <p:sp>
        <p:nvSpPr>
          <p:cNvPr id="3" name="Content Placeholder 2"/>
          <p:cNvSpPr>
            <a:spLocks noGrp="1"/>
          </p:cNvSpPr>
          <p:nvPr>
            <p:ph idx="1"/>
          </p:nvPr>
        </p:nvSpPr>
        <p:spPr>
          <a:xfrm>
            <a:off x="381000" y="1143000"/>
            <a:ext cx="8610600" cy="1781944"/>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a:t>Several Magnetic Measurements techniques can be applied, e.g.:</a:t>
            </a:r>
          </a:p>
          <a:p>
            <a:pPr lvl="1" eaLnBrk="1" fontAlgn="auto" hangingPunct="1">
              <a:spcBef>
                <a:spcPts val="0"/>
              </a:spcBef>
              <a:spcAft>
                <a:spcPts val="0"/>
              </a:spcAft>
              <a:buFont typeface="Arial" charset="0"/>
              <a:buChar char="•"/>
            </a:pPr>
            <a:r>
              <a:rPr lang="en-US" dirty="0"/>
              <a:t>Rotating coils: multipoles and integrated field or gradient in all magnets</a:t>
            </a:r>
          </a:p>
          <a:p>
            <a:pPr lvl="1" eaLnBrk="1" fontAlgn="auto" hangingPunct="1">
              <a:spcBef>
                <a:spcPts val="0"/>
              </a:spcBef>
              <a:spcAft>
                <a:spcPts val="0"/>
              </a:spcAft>
              <a:buFont typeface="Arial" charset="0"/>
              <a:buChar char="•"/>
            </a:pPr>
            <a:r>
              <a:rPr lang="en-US" dirty="0"/>
              <a:t>Stretched wire: magnetic </a:t>
            </a:r>
            <a:r>
              <a:rPr lang="en-US" dirty="0" err="1"/>
              <a:t>centre</a:t>
            </a:r>
            <a:r>
              <a:rPr lang="en-US" dirty="0"/>
              <a:t> and integrated gradient for </a:t>
            </a:r>
            <a:r>
              <a:rPr lang="en-US" i="1" dirty="0"/>
              <a:t>n </a:t>
            </a:r>
            <a:r>
              <a:rPr lang="en-US" dirty="0"/>
              <a:t>&gt; 1 magnets</a:t>
            </a:r>
          </a:p>
          <a:p>
            <a:pPr lvl="1" eaLnBrk="1" fontAlgn="auto" hangingPunct="1">
              <a:spcBef>
                <a:spcPts val="0"/>
              </a:spcBef>
              <a:spcAft>
                <a:spcPts val="0"/>
              </a:spcAft>
              <a:buFont typeface="Arial" charset="0"/>
              <a:buChar char="•"/>
            </a:pPr>
            <a:r>
              <a:rPr lang="en-US" dirty="0"/>
              <a:t>Hall probes: field map</a:t>
            </a:r>
          </a:p>
          <a:p>
            <a:pPr lvl="1" eaLnBrk="1" fontAlgn="auto" hangingPunct="1">
              <a:spcBef>
                <a:spcPts val="0"/>
              </a:spcBef>
              <a:spcAft>
                <a:spcPts val="0"/>
              </a:spcAft>
              <a:buFont typeface="Arial" charset="0"/>
              <a:buChar char="•"/>
            </a:pPr>
            <a:r>
              <a:rPr lang="en-US" dirty="0"/>
              <a:t>Pickup coils: field on a current ramp</a:t>
            </a:r>
          </a:p>
          <a:p>
            <a:pPr eaLnBrk="1" fontAlgn="auto" hangingPunct="1">
              <a:spcBef>
                <a:spcPts val="0"/>
              </a:spcBef>
              <a:spcAft>
                <a:spcPts val="0"/>
              </a:spcAft>
              <a:buFont typeface="Arial" charset="0"/>
              <a:buChar char="•"/>
            </a:pPr>
            <a:r>
              <a:rPr lang="en-US" dirty="0"/>
              <a:t>Example below : MQW : double aperture quadrupole for the LHC.</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36</a:t>
            </a:fld>
            <a:endParaRPr lang="en-US"/>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076000" y="2924944"/>
            <a:ext cx="3974040" cy="1831053"/>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32000" y="2938765"/>
            <a:ext cx="2724210" cy="1829968"/>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a:ext>
            </a:extLst>
          </a:blip>
          <a:srcRect l="6505" t="17705" r="3442" b="3161"/>
          <a:stretch/>
        </p:blipFill>
        <p:spPr>
          <a:xfrm>
            <a:off x="5814255" y="4790346"/>
            <a:ext cx="3329745" cy="2067654"/>
          </a:xfrm>
          <a:prstGeom prst="rect">
            <a:avLst/>
          </a:prstGeom>
        </p:spPr>
      </p:pic>
      <p:pic>
        <p:nvPicPr>
          <p:cNvPr id="5" name="Picture 4"/>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85684" y="4329336"/>
            <a:ext cx="1965259" cy="2376264"/>
          </a:xfrm>
          <a:prstGeom prst="rect">
            <a:avLst/>
          </a:prstGeom>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a:ext>
            </a:extLst>
          </a:blip>
          <a:srcRect l="57087" t="23374" r="10626" b="33165"/>
          <a:stretch/>
        </p:blipFill>
        <p:spPr>
          <a:xfrm>
            <a:off x="3771483" y="4803082"/>
            <a:ext cx="1880638" cy="1788900"/>
          </a:xfrm>
          <a:prstGeom prst="rect">
            <a:avLst/>
          </a:prstGeom>
        </p:spPr>
      </p:pic>
      <p:sp>
        <p:nvSpPr>
          <p:cNvPr id="13" name="TextBox 12"/>
          <p:cNvSpPr txBox="1"/>
          <p:nvPr/>
        </p:nvSpPr>
        <p:spPr>
          <a:xfrm>
            <a:off x="3571403" y="6581001"/>
            <a:ext cx="1444626" cy="276999"/>
          </a:xfrm>
          <a:prstGeom prst="rect">
            <a:avLst/>
          </a:prstGeom>
          <a:noFill/>
        </p:spPr>
        <p:txBody>
          <a:bodyPr wrap="none" rtlCol="0">
            <a:spAutoFit/>
          </a:bodyPr>
          <a:lstStyle/>
          <a:p>
            <a:r>
              <a:rPr lang="en-US" sz="1200" b="0">
                <a:latin typeface="Arial" charset="0"/>
                <a:ea typeface="Arial" charset="0"/>
                <a:cs typeface="Arial" charset="0"/>
              </a:rPr>
              <a:t>Rotating radial coil</a:t>
            </a:r>
          </a:p>
        </p:txBody>
      </p:sp>
    </p:spTree>
    <p:extLst>
      <p:ext uri="{BB962C8B-B14F-4D97-AF65-F5344CB8AC3E}">
        <p14:creationId xmlns:p14="http://schemas.microsoft.com/office/powerpoint/2010/main" val="3037998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63070" y="1556792"/>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b="0" i="0" kern="0" dirty="0">
              <a:solidFill>
                <a:srgbClr val="0033CC"/>
              </a:solidFill>
              <a:latin typeface="Calibri Light" panose="020F0302020204030204" pitchFamily="34" charset="0"/>
            </a:endParaRPr>
          </a:p>
        </p:txBody>
      </p:sp>
      <p:sp>
        <p:nvSpPr>
          <p:cNvPr id="3" name="Title 2"/>
          <p:cNvSpPr>
            <a:spLocks noGrp="1"/>
          </p:cNvSpPr>
          <p:nvPr>
            <p:ph type="title"/>
          </p:nvPr>
        </p:nvSpPr>
        <p:spPr/>
        <p:txBody>
          <a:bodyPr/>
          <a:lstStyle/>
          <a:p>
            <a:r>
              <a:rPr lang="en-US" dirty="0" err="1"/>
              <a:t>Sextupoles</a:t>
            </a:r>
            <a:endParaRPr lang="en-US" dirty="0"/>
          </a:p>
        </p:txBody>
      </p:sp>
      <p:sp>
        <p:nvSpPr>
          <p:cNvPr id="4" name="Content Placeholder 3"/>
          <p:cNvSpPr>
            <a:spLocks noGrp="1"/>
          </p:cNvSpPr>
          <p:nvPr>
            <p:ph idx="1"/>
          </p:nvPr>
        </p:nvSpPr>
        <p:spPr>
          <a:xfrm>
            <a:off x="381000" y="1143000"/>
            <a:ext cx="8610600" cy="701824"/>
          </a:xfrm>
        </p:spPr>
        <p:txBody>
          <a:bodyPr/>
          <a:lstStyle/>
          <a:p>
            <a:r>
              <a:rPr lang="en-US" dirty="0"/>
              <a:t>These are </a:t>
            </a:r>
            <a:r>
              <a:rPr lang="en-US" dirty="0" err="1"/>
              <a:t>sextupoles</a:t>
            </a:r>
            <a:r>
              <a:rPr lang="en-US" dirty="0"/>
              <a:t> (with embedded correctors) of the main ring of the SESAME light source</a:t>
            </a:r>
          </a:p>
          <a:p>
            <a:endParaRPr lang="en-US" dirty="0"/>
          </a:p>
        </p:txBody>
      </p:sp>
      <p:sp>
        <p:nvSpPr>
          <p:cNvPr id="2" name="Slide Number Placeholder 1"/>
          <p:cNvSpPr>
            <a:spLocks noGrp="1"/>
          </p:cNvSpPr>
          <p:nvPr>
            <p:ph type="sldNum" sz="quarter" idx="10"/>
          </p:nvPr>
        </p:nvSpPr>
        <p:spPr>
          <a:prstGeom prst="rect">
            <a:avLst/>
          </a:prstGeom>
        </p:spPr>
        <p:txBody>
          <a:bodyPr/>
          <a:lstStyle/>
          <a:p>
            <a:pPr>
              <a:defRPr/>
            </a:pPr>
            <a:fld id="{C2DE59A0-3DC2-48C0-A52D-31A153E83E0D}" type="slidenum">
              <a:rPr lang="en-US" smtClean="0"/>
              <a:pPr>
                <a:defRPr/>
              </a:pPr>
              <a:t>37</a:t>
            </a:fld>
            <a:endParaRPr lang="en-US"/>
          </a:p>
        </p:txBody>
      </p:sp>
      <p:pic>
        <p:nvPicPr>
          <p:cNvPr id="5" name="Picture 4"/>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204392" y="1902409"/>
            <a:ext cx="7200000" cy="4680000"/>
          </a:xfrm>
          <a:prstGeom prst="rect">
            <a:avLst/>
          </a:prstGeom>
        </p:spPr>
      </p:pic>
      <p:sp>
        <p:nvSpPr>
          <p:cNvPr id="7" name="TextBox 6"/>
          <p:cNvSpPr txBox="1"/>
          <p:nvPr/>
        </p:nvSpPr>
        <p:spPr>
          <a:xfrm>
            <a:off x="6284384" y="6581001"/>
            <a:ext cx="2155911" cy="276999"/>
          </a:xfrm>
          <a:prstGeom prst="rect">
            <a:avLst/>
          </a:prstGeom>
          <a:noFill/>
        </p:spPr>
        <p:txBody>
          <a:bodyPr wrap="none" rtlCol="0">
            <a:spAutoFit/>
          </a:bodyPr>
          <a:lstStyle/>
          <a:p>
            <a:r>
              <a:rPr lang="en-US" sz="1200" b="0" dirty="0">
                <a:latin typeface="Arial" charset="0"/>
                <a:ea typeface="Arial" charset="0"/>
                <a:cs typeface="Arial" charset="0"/>
              </a:rPr>
              <a:t>Courtesy A. Milanese, CERN</a:t>
            </a:r>
          </a:p>
        </p:txBody>
      </p:sp>
    </p:spTree>
    <p:extLst>
      <p:ext uri="{BB962C8B-B14F-4D97-AF65-F5344CB8AC3E}">
        <p14:creationId xmlns:p14="http://schemas.microsoft.com/office/powerpoint/2010/main" val="21055393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Permanent magnets</a:t>
            </a:r>
          </a:p>
        </p:txBody>
      </p:sp>
      <p:sp>
        <p:nvSpPr>
          <p:cNvPr id="3" name="Content Placeholder 2"/>
          <p:cNvSpPr>
            <a:spLocks noGrp="1"/>
          </p:cNvSpPr>
          <p:nvPr>
            <p:ph idx="1"/>
          </p:nvPr>
        </p:nvSpPr>
        <p:spPr>
          <a:xfrm>
            <a:off x="381000" y="1143000"/>
            <a:ext cx="8610600" cy="629816"/>
          </a:xfrm>
        </p:spPr>
        <p:txBody>
          <a:bodyPr/>
          <a:lstStyle/>
          <a:p>
            <a:pPr marL="0" indent="0">
              <a:buNone/>
            </a:pPr>
            <a:r>
              <a:rPr lang="en-US" dirty="0"/>
              <a:t>Linac4 @ CERN permanent magnets , quadrupoles</a:t>
            </a:r>
          </a:p>
        </p:txBody>
      </p:sp>
      <p:sp>
        <p:nvSpPr>
          <p:cNvPr id="4" name="Slide Number Placeholder 3"/>
          <p:cNvSpPr>
            <a:spLocks noGrp="1"/>
          </p:cNvSpPr>
          <p:nvPr>
            <p:ph type="sldNum" sz="quarter" idx="10"/>
          </p:nvPr>
        </p:nvSpPr>
        <p:spPr/>
        <p:txBody>
          <a:bodyPr/>
          <a:lstStyle/>
          <a:p>
            <a:fld id="{28C57388-5BA1-214C-B04D-06BAAA3280B9}" type="slidenum">
              <a:rPr lang="en-US" smtClean="0"/>
              <a:pPr/>
              <a:t>38</a:t>
            </a:fld>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l="5032" t="4234" r="8787" b="3367"/>
          <a:stretch/>
        </p:blipFill>
        <p:spPr>
          <a:xfrm rot="16200000">
            <a:off x="1572213" y="1329546"/>
            <a:ext cx="4271385" cy="6480721"/>
          </a:xfrm>
          <a:prstGeom prst="rect">
            <a:avLst/>
          </a:prstGeom>
        </p:spPr>
      </p:pic>
      <p:sp>
        <p:nvSpPr>
          <p:cNvPr id="6" name="TextBox 5"/>
          <p:cNvSpPr txBox="1"/>
          <p:nvPr/>
        </p:nvSpPr>
        <p:spPr>
          <a:xfrm>
            <a:off x="2359902" y="6428601"/>
            <a:ext cx="2290563" cy="276999"/>
          </a:xfrm>
          <a:prstGeom prst="rect">
            <a:avLst/>
          </a:prstGeom>
          <a:noFill/>
        </p:spPr>
        <p:txBody>
          <a:bodyPr wrap="none" rtlCol="0">
            <a:spAutoFit/>
          </a:bodyPr>
          <a:lstStyle/>
          <a:p>
            <a:r>
              <a:rPr lang="en-US" sz="1200" b="0" dirty="0">
                <a:latin typeface="Arial" charset="0"/>
                <a:ea typeface="Arial" charset="0"/>
                <a:cs typeface="Arial" charset="0"/>
              </a:rPr>
              <a:t>Courtesy D. </a:t>
            </a:r>
            <a:r>
              <a:rPr lang="en-US" sz="1200" b="0" dirty="0" err="1">
                <a:latin typeface="Arial" charset="0"/>
                <a:ea typeface="Arial" charset="0"/>
                <a:cs typeface="Arial" charset="0"/>
              </a:rPr>
              <a:t>Tommasini</a:t>
            </a:r>
            <a:r>
              <a:rPr lang="en-US" sz="1200" b="0" dirty="0">
                <a:latin typeface="Arial" charset="0"/>
                <a:ea typeface="Arial" charset="0"/>
                <a:cs typeface="Arial" charset="0"/>
              </a:rPr>
              <a:t>, CERN</a:t>
            </a:r>
          </a:p>
        </p:txBody>
      </p:sp>
      <p:pic>
        <p:nvPicPr>
          <p:cNvPr id="8" name="Picture 7">
            <a:extLst>
              <a:ext uri="{FF2B5EF4-FFF2-40B4-BE49-F238E27FC236}">
                <a16:creationId xmlns:a16="http://schemas.microsoft.com/office/drawing/2014/main" id="{900C8FD2-2A92-DF40-AF77-84B20D387F5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59451" y="1156108"/>
            <a:ext cx="1827316" cy="1622209"/>
          </a:xfrm>
          <a:prstGeom prst="rect">
            <a:avLst/>
          </a:prstGeom>
        </p:spPr>
      </p:pic>
      <p:pic>
        <p:nvPicPr>
          <p:cNvPr id="9" name="Picture 8">
            <a:extLst>
              <a:ext uri="{FF2B5EF4-FFF2-40B4-BE49-F238E27FC236}">
                <a16:creationId xmlns:a16="http://schemas.microsoft.com/office/drawing/2014/main" id="{5FFA1D82-C542-BB41-BCA5-31263ACD8FD2}"/>
              </a:ext>
            </a:extLst>
          </p:cNvPr>
          <p:cNvPicPr>
            <a:picLocks noChangeAspect="1"/>
          </p:cNvPicPr>
          <p:nvPr/>
        </p:nvPicPr>
        <p:blipFill>
          <a:blip r:embed="rId4"/>
          <a:stretch>
            <a:fillRect/>
          </a:stretch>
        </p:blipFill>
        <p:spPr>
          <a:xfrm>
            <a:off x="6697149" y="3068960"/>
            <a:ext cx="2294451" cy="1913670"/>
          </a:xfrm>
          <a:prstGeom prst="rect">
            <a:avLst/>
          </a:prstGeom>
        </p:spPr>
      </p:pic>
      <p:pic>
        <p:nvPicPr>
          <p:cNvPr id="11" name="Picture 10">
            <a:extLst>
              <a:ext uri="{FF2B5EF4-FFF2-40B4-BE49-F238E27FC236}">
                <a16:creationId xmlns:a16="http://schemas.microsoft.com/office/drawing/2014/main" id="{645F53F5-7A09-7F47-AB86-BC22C0243761}"/>
              </a:ext>
            </a:extLst>
          </p:cNvPr>
          <p:cNvPicPr>
            <a:picLocks noChangeAspect="1"/>
          </p:cNvPicPr>
          <p:nvPr/>
        </p:nvPicPr>
        <p:blipFill>
          <a:blip r:embed="rId5"/>
          <a:stretch>
            <a:fillRect/>
          </a:stretch>
        </p:blipFill>
        <p:spPr>
          <a:xfrm>
            <a:off x="7300009" y="5139936"/>
            <a:ext cx="1346200" cy="1346200"/>
          </a:xfrm>
          <a:prstGeom prst="rect">
            <a:avLst/>
          </a:prstGeom>
        </p:spPr>
      </p:pic>
      <p:sp>
        <p:nvSpPr>
          <p:cNvPr id="12" name="TextBox 11">
            <a:extLst>
              <a:ext uri="{FF2B5EF4-FFF2-40B4-BE49-F238E27FC236}">
                <a16:creationId xmlns:a16="http://schemas.microsoft.com/office/drawing/2014/main" id="{6073310C-DE26-FE47-B711-87044630D7D0}"/>
              </a:ext>
            </a:extLst>
          </p:cNvPr>
          <p:cNvSpPr txBox="1"/>
          <p:nvPr/>
        </p:nvSpPr>
        <p:spPr>
          <a:xfrm>
            <a:off x="7059564" y="6486136"/>
            <a:ext cx="1897827" cy="276999"/>
          </a:xfrm>
          <a:prstGeom prst="rect">
            <a:avLst/>
          </a:prstGeom>
          <a:noFill/>
        </p:spPr>
        <p:txBody>
          <a:bodyPr wrap="none" rtlCol="0">
            <a:spAutoFit/>
          </a:bodyPr>
          <a:lstStyle/>
          <a:p>
            <a:r>
              <a:rPr lang="en-US" sz="1200" b="0" dirty="0" err="1">
                <a:latin typeface="Arial" panose="020B0604020202020204" pitchFamily="34" charset="0"/>
                <a:cs typeface="Arial" panose="020B0604020202020204" pitchFamily="34" charset="0"/>
              </a:rPr>
              <a:t>Sextupole</a:t>
            </a:r>
            <a:r>
              <a:rPr lang="en-US" sz="1200" b="0" dirty="0">
                <a:latin typeface="Arial" panose="020B0604020202020204" pitchFamily="34" charset="0"/>
                <a:cs typeface="Arial" panose="020B0604020202020204" pitchFamily="34" charset="0"/>
              </a:rPr>
              <a:t> </a:t>
            </a:r>
            <a:r>
              <a:rPr lang="en-US" sz="1200" b="0" dirty="0" err="1">
                <a:latin typeface="Arial" panose="020B0604020202020204" pitchFamily="34" charset="0"/>
                <a:cs typeface="Arial" panose="020B0604020202020204" pitchFamily="34" charset="0"/>
              </a:rPr>
              <a:t>Hallback</a:t>
            </a:r>
            <a:r>
              <a:rPr lang="en-US" sz="1200" b="0" dirty="0">
                <a:latin typeface="Arial" panose="020B0604020202020204" pitchFamily="34" charset="0"/>
                <a:cs typeface="Arial" panose="020B0604020202020204" pitchFamily="34" charset="0"/>
              </a:rPr>
              <a:t> Array</a:t>
            </a:r>
          </a:p>
        </p:txBody>
      </p:sp>
    </p:spTree>
    <p:extLst>
      <p:ext uri="{BB962C8B-B14F-4D97-AF65-F5344CB8AC3E}">
        <p14:creationId xmlns:p14="http://schemas.microsoft.com/office/powerpoint/2010/main" val="2255860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Hybrid magnets</a:t>
            </a:r>
          </a:p>
        </p:txBody>
      </p:sp>
      <p:pic>
        <p:nvPicPr>
          <p:cNvPr id="5" name="Content Placeholder 4"/>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5812" r="8090"/>
          <a:stretch/>
        </p:blipFill>
        <p:spPr>
          <a:xfrm rot="16200000">
            <a:off x="2182706" y="-6595"/>
            <a:ext cx="5076220" cy="8343332"/>
          </a:xfrm>
        </p:spPr>
      </p:pic>
      <p:sp>
        <p:nvSpPr>
          <p:cNvPr id="4" name="Slide Number Placeholder 3"/>
          <p:cNvSpPr>
            <a:spLocks noGrp="1"/>
          </p:cNvSpPr>
          <p:nvPr>
            <p:ph type="sldNum" sz="quarter" idx="10"/>
          </p:nvPr>
        </p:nvSpPr>
        <p:spPr/>
        <p:txBody>
          <a:bodyPr/>
          <a:lstStyle/>
          <a:p>
            <a:fld id="{28C57388-5BA1-214C-B04D-06BAAA3280B9}" type="slidenum">
              <a:rPr lang="en-US" smtClean="0"/>
              <a:pPr/>
              <a:t>39</a:t>
            </a:fld>
            <a:endParaRPr lang="en-US"/>
          </a:p>
        </p:txBody>
      </p:sp>
      <p:sp>
        <p:nvSpPr>
          <p:cNvPr id="6" name="Rectangle 5"/>
          <p:cNvSpPr/>
          <p:nvPr/>
        </p:nvSpPr>
        <p:spPr bwMode="auto">
          <a:xfrm>
            <a:off x="549149" y="1472140"/>
            <a:ext cx="4382891" cy="30067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a:ln>
                <a:noFill/>
              </a:ln>
              <a:solidFill>
                <a:schemeClr val="tx1"/>
              </a:solidFill>
              <a:effectLst/>
              <a:latin typeface="Tahoma" pitchFamily="-106" charset="0"/>
            </a:endParaRPr>
          </a:p>
        </p:txBody>
      </p:sp>
      <p:sp>
        <p:nvSpPr>
          <p:cNvPr id="7" name="Rectangle 6"/>
          <p:cNvSpPr/>
          <p:nvPr/>
        </p:nvSpPr>
        <p:spPr bwMode="auto">
          <a:xfrm>
            <a:off x="4932040" y="1512000"/>
            <a:ext cx="3960442" cy="15033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a:ln>
                <a:noFill/>
              </a:ln>
              <a:solidFill>
                <a:schemeClr val="tx1"/>
              </a:solidFill>
              <a:effectLst/>
              <a:latin typeface="Tahoma" pitchFamily="-106" charset="0"/>
            </a:endParaRPr>
          </a:p>
        </p:txBody>
      </p:sp>
      <p:sp>
        <p:nvSpPr>
          <p:cNvPr id="8" name="Content Placeholder 2"/>
          <p:cNvSpPr txBox="1">
            <a:spLocks/>
          </p:cNvSpPr>
          <p:nvPr/>
        </p:nvSpPr>
        <p:spPr bwMode="auto">
          <a:xfrm>
            <a:off x="381000" y="1143000"/>
            <a:ext cx="8610600" cy="4839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dirty="0"/>
              <a:t>CLIC </a:t>
            </a:r>
            <a:r>
              <a:rPr lang="en-US" b="0" kern="0"/>
              <a:t>final focus,    </a:t>
            </a:r>
            <a:endParaRPr lang="en-US" b="0" kern="0" dirty="0"/>
          </a:p>
        </p:txBody>
      </p:sp>
      <p:sp>
        <p:nvSpPr>
          <p:cNvPr id="9" name="TextBox 8"/>
          <p:cNvSpPr txBox="1"/>
          <p:nvPr/>
        </p:nvSpPr>
        <p:spPr>
          <a:xfrm>
            <a:off x="5988329" y="6503591"/>
            <a:ext cx="2290563" cy="276999"/>
          </a:xfrm>
          <a:prstGeom prst="rect">
            <a:avLst/>
          </a:prstGeom>
          <a:noFill/>
        </p:spPr>
        <p:txBody>
          <a:bodyPr wrap="none" rtlCol="0">
            <a:spAutoFit/>
          </a:bodyPr>
          <a:lstStyle/>
          <a:p>
            <a:r>
              <a:rPr lang="en-US" sz="1200" b="0" dirty="0">
                <a:latin typeface="Arial" charset="0"/>
                <a:ea typeface="Arial" charset="0"/>
                <a:cs typeface="Arial" charset="0"/>
              </a:rPr>
              <a:t>Courtesy D. </a:t>
            </a:r>
            <a:r>
              <a:rPr lang="en-US" sz="1200" b="0" dirty="0" err="1">
                <a:latin typeface="Arial" charset="0"/>
                <a:ea typeface="Arial" charset="0"/>
                <a:cs typeface="Arial" charset="0"/>
              </a:rPr>
              <a:t>Tommasini</a:t>
            </a:r>
            <a:r>
              <a:rPr lang="en-US" sz="1200" b="0" dirty="0">
                <a:latin typeface="Arial" charset="0"/>
                <a:ea typeface="Arial" charset="0"/>
                <a:cs typeface="Arial" charset="0"/>
              </a:rPr>
              <a:t>, CERN</a:t>
            </a:r>
          </a:p>
        </p:txBody>
      </p:sp>
    </p:spTree>
    <p:extLst>
      <p:ext uri="{BB962C8B-B14F-4D97-AF65-F5344CB8AC3E}">
        <p14:creationId xmlns:p14="http://schemas.microsoft.com/office/powerpoint/2010/main" val="727740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D12DB9A-F7E1-724C-A300-D4267DC4776C}"/>
              </a:ext>
            </a:extLst>
          </p:cNvPr>
          <p:cNvGrpSpPr/>
          <p:nvPr/>
        </p:nvGrpSpPr>
        <p:grpSpPr>
          <a:xfrm>
            <a:off x="1182296" y="2348880"/>
            <a:ext cx="6876480" cy="4010383"/>
            <a:chOff x="1177428" y="1824744"/>
            <a:chExt cx="6876480" cy="4010383"/>
          </a:xfrm>
        </p:grpSpPr>
        <p:sp>
          <p:nvSpPr>
            <p:cNvPr id="17" name="TextBox 16"/>
            <p:cNvSpPr txBox="1"/>
            <p:nvPr/>
          </p:nvSpPr>
          <p:spPr>
            <a:xfrm>
              <a:off x="1177428" y="2976872"/>
              <a:ext cx="2556000" cy="400110"/>
            </a:xfrm>
            <a:prstGeom prst="rect">
              <a:avLst/>
            </a:prstGeom>
            <a:noFill/>
            <a:ln w="12700">
              <a:solidFill>
                <a:schemeClr val="tx1"/>
              </a:solidFill>
            </a:ln>
          </p:spPr>
          <p:txBody>
            <a:bodyPr wrap="square" rtlCol="0" anchor="ctr">
              <a:spAutoFit/>
            </a:bodyPr>
            <a:lstStyle/>
            <a:p>
              <a:pPr algn="ctr"/>
              <a:r>
                <a:rPr lang="en-GB" sz="2000" b="0" i="0" dirty="0">
                  <a:latin typeface="Arial" panose="020B0604020202020204" pitchFamily="34" charset="0"/>
                  <a:cs typeface="Arial" panose="020B0604020202020204" pitchFamily="34" charset="0"/>
                </a:rPr>
                <a:t>iron dominated</a:t>
              </a:r>
            </a:p>
          </p:txBody>
        </p:sp>
        <p:sp>
          <p:nvSpPr>
            <p:cNvPr id="18" name="TextBox 17"/>
            <p:cNvSpPr txBox="1"/>
            <p:nvPr/>
          </p:nvSpPr>
          <p:spPr>
            <a:xfrm>
              <a:off x="1177428" y="1824744"/>
              <a:ext cx="2556000" cy="400110"/>
            </a:xfrm>
            <a:prstGeom prst="rect">
              <a:avLst/>
            </a:prstGeom>
            <a:noFill/>
            <a:ln w="12700">
              <a:solidFill>
                <a:schemeClr val="tx1"/>
              </a:solidFill>
            </a:ln>
          </p:spPr>
          <p:txBody>
            <a:bodyPr wrap="square" rtlCol="0" anchor="ctr">
              <a:spAutoFit/>
            </a:bodyPr>
            <a:lstStyle/>
            <a:p>
              <a:pPr algn="ctr"/>
              <a:r>
                <a:rPr lang="en-GB" sz="2000" b="0" i="0" dirty="0">
                  <a:latin typeface="Arial" panose="020B0604020202020204" pitchFamily="34" charset="0"/>
                  <a:cs typeface="Arial" panose="020B0604020202020204" pitchFamily="34" charset="0"/>
                </a:rPr>
                <a:t>electromagnet</a:t>
              </a:r>
            </a:p>
          </p:txBody>
        </p:sp>
        <p:sp>
          <p:nvSpPr>
            <p:cNvPr id="19" name="TextBox 18"/>
            <p:cNvSpPr txBox="1"/>
            <p:nvPr/>
          </p:nvSpPr>
          <p:spPr>
            <a:xfrm>
              <a:off x="5497908" y="1824745"/>
              <a:ext cx="2556000" cy="400110"/>
            </a:xfrm>
            <a:prstGeom prst="rect">
              <a:avLst/>
            </a:prstGeom>
            <a:noFill/>
            <a:ln w="12700">
              <a:solidFill>
                <a:schemeClr val="tx1"/>
              </a:solidFill>
            </a:ln>
          </p:spPr>
          <p:txBody>
            <a:bodyPr wrap="square" rtlCol="0" anchor="ctr">
              <a:spAutoFit/>
            </a:bodyPr>
            <a:lstStyle/>
            <a:p>
              <a:pPr algn="ctr"/>
              <a:r>
                <a:rPr lang="en-GB" sz="2000" b="0" i="0" dirty="0">
                  <a:latin typeface="Arial" panose="020B0604020202020204" pitchFamily="34" charset="0"/>
                  <a:cs typeface="Arial" panose="020B0604020202020204" pitchFamily="34" charset="0"/>
                </a:rPr>
                <a:t>permanent magnet</a:t>
              </a:r>
            </a:p>
          </p:txBody>
        </p:sp>
        <p:sp>
          <p:nvSpPr>
            <p:cNvPr id="20" name="TextBox 19"/>
            <p:cNvSpPr txBox="1"/>
            <p:nvPr/>
          </p:nvSpPr>
          <p:spPr>
            <a:xfrm>
              <a:off x="5497908" y="2976872"/>
              <a:ext cx="2556000" cy="400110"/>
            </a:xfrm>
            <a:prstGeom prst="rect">
              <a:avLst/>
            </a:prstGeom>
            <a:noFill/>
            <a:ln w="12700">
              <a:solidFill>
                <a:schemeClr val="tx1"/>
              </a:solidFill>
            </a:ln>
          </p:spPr>
          <p:txBody>
            <a:bodyPr wrap="square" rtlCol="0" anchor="ctr">
              <a:spAutoFit/>
            </a:bodyPr>
            <a:lstStyle/>
            <a:p>
              <a:pPr algn="ctr"/>
              <a:r>
                <a:rPr lang="en-GB" sz="2000" b="0" i="0" dirty="0">
                  <a:latin typeface="Arial" panose="020B0604020202020204" pitchFamily="34" charset="0"/>
                  <a:cs typeface="Arial" panose="020B0604020202020204" pitchFamily="34" charset="0"/>
                </a:rPr>
                <a:t>coil dominated</a:t>
              </a:r>
            </a:p>
          </p:txBody>
        </p:sp>
        <p:sp>
          <p:nvSpPr>
            <p:cNvPr id="21" name="TextBox 20"/>
            <p:cNvSpPr txBox="1"/>
            <p:nvPr/>
          </p:nvSpPr>
          <p:spPr>
            <a:xfrm>
              <a:off x="5497908" y="4129001"/>
              <a:ext cx="2556000" cy="400110"/>
            </a:xfrm>
            <a:prstGeom prst="rect">
              <a:avLst/>
            </a:prstGeom>
            <a:noFill/>
            <a:ln w="12700">
              <a:solidFill>
                <a:schemeClr val="tx1"/>
              </a:solidFill>
            </a:ln>
          </p:spPr>
          <p:txBody>
            <a:bodyPr wrap="square" rtlCol="0" anchor="ctr">
              <a:spAutoFit/>
            </a:bodyPr>
            <a:lstStyle/>
            <a:p>
              <a:pPr algn="ctr"/>
              <a:r>
                <a:rPr lang="en-GB" sz="2000" b="0" i="0" dirty="0">
                  <a:latin typeface="Arial" panose="020B0604020202020204" pitchFamily="34" charset="0"/>
                  <a:cs typeface="Arial" panose="020B0604020202020204" pitchFamily="34" charset="0"/>
                </a:rPr>
                <a:t>superconducting</a:t>
              </a:r>
            </a:p>
          </p:txBody>
        </p:sp>
        <p:sp>
          <p:nvSpPr>
            <p:cNvPr id="22" name="TextBox 21"/>
            <p:cNvSpPr txBox="1"/>
            <p:nvPr/>
          </p:nvSpPr>
          <p:spPr>
            <a:xfrm>
              <a:off x="1177428" y="3975113"/>
              <a:ext cx="2556000" cy="707886"/>
            </a:xfrm>
            <a:prstGeom prst="rect">
              <a:avLst/>
            </a:prstGeom>
            <a:noFill/>
            <a:ln w="12700">
              <a:solidFill>
                <a:schemeClr val="tx1"/>
              </a:solidFill>
            </a:ln>
          </p:spPr>
          <p:txBody>
            <a:bodyPr wrap="square" rtlCol="0" anchor="ctr">
              <a:spAutoFit/>
            </a:bodyPr>
            <a:lstStyle/>
            <a:p>
              <a:pPr algn="ctr"/>
              <a:r>
                <a:rPr lang="en-GB" sz="2000" b="0" i="0" dirty="0">
                  <a:latin typeface="Arial" panose="020B0604020202020204" pitchFamily="34" charset="0"/>
                  <a:cs typeface="Arial" panose="020B0604020202020204" pitchFamily="34" charset="0"/>
                </a:rPr>
                <a:t>normal conducting (resistive)</a:t>
              </a:r>
            </a:p>
          </p:txBody>
        </p:sp>
        <p:sp>
          <p:nvSpPr>
            <p:cNvPr id="23" name="TextBox 22"/>
            <p:cNvSpPr txBox="1"/>
            <p:nvPr/>
          </p:nvSpPr>
          <p:spPr>
            <a:xfrm>
              <a:off x="1177428" y="5281128"/>
              <a:ext cx="2016224" cy="400110"/>
            </a:xfrm>
            <a:prstGeom prst="rect">
              <a:avLst/>
            </a:prstGeom>
            <a:noFill/>
            <a:ln w="12700">
              <a:solidFill>
                <a:schemeClr val="tx1"/>
              </a:solidFill>
            </a:ln>
          </p:spPr>
          <p:txBody>
            <a:bodyPr wrap="square" rtlCol="0" anchor="ctr">
              <a:spAutoFit/>
            </a:bodyPr>
            <a:lstStyle/>
            <a:p>
              <a:pPr algn="ctr"/>
              <a:r>
                <a:rPr lang="en-GB" sz="2000" b="0" i="0" dirty="0">
                  <a:latin typeface="Arial" panose="020B0604020202020204" pitchFamily="34" charset="0"/>
                  <a:cs typeface="Arial" panose="020B0604020202020204" pitchFamily="34" charset="0"/>
                </a:rPr>
                <a:t>static</a:t>
              </a:r>
            </a:p>
          </p:txBody>
        </p:sp>
        <p:sp>
          <p:nvSpPr>
            <p:cNvPr id="24" name="TextBox 23"/>
            <p:cNvSpPr txBox="1"/>
            <p:nvPr/>
          </p:nvSpPr>
          <p:spPr>
            <a:xfrm>
              <a:off x="3536065" y="5127241"/>
              <a:ext cx="2160000" cy="707886"/>
            </a:xfrm>
            <a:prstGeom prst="rect">
              <a:avLst/>
            </a:prstGeom>
            <a:noFill/>
            <a:ln w="12700">
              <a:solidFill>
                <a:schemeClr val="tx1"/>
              </a:solidFill>
            </a:ln>
          </p:spPr>
          <p:txBody>
            <a:bodyPr wrap="square" rtlCol="0" anchor="ctr">
              <a:spAutoFit/>
            </a:bodyPr>
            <a:lstStyle/>
            <a:p>
              <a:pPr algn="ctr"/>
              <a:r>
                <a:rPr lang="en-GB" sz="2000" b="0" i="0" dirty="0">
                  <a:latin typeface="Arial" panose="020B0604020202020204" pitchFamily="34" charset="0"/>
                  <a:cs typeface="Arial" panose="020B0604020202020204" pitchFamily="34" charset="0"/>
                </a:rPr>
                <a:t>cycled / ramped  slow pulsed</a:t>
              </a:r>
            </a:p>
          </p:txBody>
        </p:sp>
        <p:sp>
          <p:nvSpPr>
            <p:cNvPr id="27" name="TextBox 26"/>
            <p:cNvSpPr txBox="1"/>
            <p:nvPr/>
          </p:nvSpPr>
          <p:spPr>
            <a:xfrm>
              <a:off x="6037684" y="5281128"/>
              <a:ext cx="2016224" cy="400110"/>
            </a:xfrm>
            <a:prstGeom prst="rect">
              <a:avLst/>
            </a:prstGeom>
            <a:noFill/>
            <a:ln w="12700">
              <a:solidFill>
                <a:schemeClr val="tx1"/>
              </a:solidFill>
            </a:ln>
          </p:spPr>
          <p:txBody>
            <a:bodyPr wrap="square" rtlCol="0" anchor="ctr">
              <a:spAutoFit/>
            </a:bodyPr>
            <a:lstStyle/>
            <a:p>
              <a:pPr algn="ctr"/>
              <a:r>
                <a:rPr lang="en-GB" sz="2000" b="0" i="0" dirty="0">
                  <a:latin typeface="Arial" panose="020B0604020202020204" pitchFamily="34" charset="0"/>
                  <a:cs typeface="Arial" panose="020B0604020202020204" pitchFamily="34" charset="0"/>
                </a:rPr>
                <a:t>fast pulsed</a:t>
              </a:r>
            </a:p>
          </p:txBody>
        </p:sp>
      </p:grpSp>
      <p:sp>
        <p:nvSpPr>
          <p:cNvPr id="3" name="Title 2">
            <a:extLst>
              <a:ext uri="{FF2B5EF4-FFF2-40B4-BE49-F238E27FC236}">
                <a16:creationId xmlns:a16="http://schemas.microsoft.com/office/drawing/2014/main" id="{99227DC3-9922-C44A-9795-9ABEC58DA172}"/>
              </a:ext>
            </a:extLst>
          </p:cNvPr>
          <p:cNvSpPr>
            <a:spLocks noGrp="1"/>
          </p:cNvSpPr>
          <p:nvPr>
            <p:ph type="title"/>
          </p:nvPr>
        </p:nvSpPr>
        <p:spPr/>
        <p:txBody>
          <a:bodyPr/>
          <a:lstStyle/>
          <a:p>
            <a:r>
              <a:rPr lang="en-US" dirty="0"/>
              <a:t>Magnet types, technological view</a:t>
            </a:r>
          </a:p>
        </p:txBody>
      </p:sp>
      <p:sp>
        <p:nvSpPr>
          <p:cNvPr id="4" name="Content Placeholder 3">
            <a:extLst>
              <a:ext uri="{FF2B5EF4-FFF2-40B4-BE49-F238E27FC236}">
                <a16:creationId xmlns:a16="http://schemas.microsoft.com/office/drawing/2014/main" id="{12CD140D-014E-AC41-A658-B364F8A62F94}"/>
              </a:ext>
            </a:extLst>
          </p:cNvPr>
          <p:cNvSpPr>
            <a:spLocks noGrp="1"/>
          </p:cNvSpPr>
          <p:nvPr>
            <p:ph idx="1"/>
          </p:nvPr>
        </p:nvSpPr>
        <p:spPr>
          <a:xfrm>
            <a:off x="381000" y="1143000"/>
            <a:ext cx="8610600" cy="967789"/>
          </a:xfrm>
        </p:spPr>
        <p:txBody>
          <a:bodyPr/>
          <a:lstStyle/>
          <a:p>
            <a:pPr marL="0" indent="0">
              <a:buNone/>
            </a:pPr>
            <a:r>
              <a:rPr lang="en-US" sz="2400" dirty="0">
                <a:solidFill>
                  <a:srgbClr val="0033CC"/>
                </a:solidFill>
                <a:latin typeface="Arial" panose="020B0604020202020204" pitchFamily="34" charset="0"/>
                <a:cs typeface="Arial" panose="020B0604020202020204" pitchFamily="34" charset="0"/>
              </a:rPr>
              <a:t>We can also classify magnets based on their technology</a:t>
            </a:r>
          </a:p>
          <a:p>
            <a:endParaRPr lang="en-US" sz="2400" dirty="0">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4A4437D4-8468-BC49-9FD5-6151B4027234}"/>
              </a:ext>
            </a:extLst>
          </p:cNvPr>
          <p:cNvSpPr>
            <a:spLocks noGrp="1"/>
          </p:cNvSpPr>
          <p:nvPr>
            <p:ph type="sldNum" sz="quarter" idx="10"/>
          </p:nvPr>
        </p:nvSpPr>
        <p:spPr/>
        <p:txBody>
          <a:bodyPr/>
          <a:lstStyle/>
          <a:p>
            <a:fld id="{28C57388-5BA1-214C-B04D-06BAAA3280B9}" type="slidenum">
              <a:rPr lang="en-US" smtClean="0"/>
              <a:pPr/>
              <a:t>4</a:t>
            </a:fld>
            <a:endParaRPr lang="en-US"/>
          </a:p>
        </p:txBody>
      </p:sp>
    </p:spTree>
    <p:extLst>
      <p:ext uri="{BB962C8B-B14F-4D97-AF65-F5344CB8AC3E}">
        <p14:creationId xmlns:p14="http://schemas.microsoft.com/office/powerpoint/2010/main" val="21860993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endParaRPr lang="en-US" dirty="0"/>
          </a:p>
          <a:p>
            <a:pPr marL="0" indent="0" algn="ctr">
              <a:buNone/>
            </a:pPr>
            <a:r>
              <a:rPr lang="en-US" sz="2400" dirty="0"/>
              <a:t>Examples; </a:t>
            </a:r>
          </a:p>
          <a:p>
            <a:pPr marL="0" indent="0" algn="ctr">
              <a:buNone/>
            </a:pPr>
            <a:endParaRPr lang="en-US" sz="2400" dirty="0"/>
          </a:p>
          <a:p>
            <a:pPr marL="0" indent="0" algn="ctr">
              <a:buNone/>
            </a:pPr>
            <a:r>
              <a:rPr lang="en-US" sz="2400" dirty="0"/>
              <a:t>Some history, some modern regular magnets and some special cases</a:t>
            </a:r>
          </a:p>
          <a:p>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40</a:t>
            </a:fld>
            <a:endParaRPr lang="en-US"/>
          </a:p>
        </p:txBody>
      </p:sp>
    </p:spTree>
    <p:extLst>
      <p:ext uri="{BB962C8B-B14F-4D97-AF65-F5344CB8AC3E}">
        <p14:creationId xmlns:p14="http://schemas.microsoft.com/office/powerpoint/2010/main" val="5611839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Calibri Light" panose="020F0302020204030204" pitchFamily="34" charset="0"/>
              </a:rPr>
              <a:t>The 184’’ (4.7 m) cyclotron at Berkeley (1942)</a:t>
            </a:r>
            <a:endParaRPr lang="en-US" dirty="0"/>
          </a:p>
        </p:txBody>
      </p:sp>
      <p:sp>
        <p:nvSpPr>
          <p:cNvPr id="2" name="Slide Number Placeholder 1"/>
          <p:cNvSpPr>
            <a:spLocks noGrp="1"/>
          </p:cNvSpPr>
          <p:nvPr>
            <p:ph type="sldNum" sz="quarter" idx="10"/>
          </p:nvPr>
        </p:nvSpPr>
        <p:spPr>
          <a:prstGeom prst="rect">
            <a:avLst/>
          </a:prstGeom>
        </p:spPr>
        <p:txBody>
          <a:bodyPr/>
          <a:lstStyle/>
          <a:p>
            <a:pPr>
              <a:defRPr/>
            </a:pPr>
            <a:fld id="{C2DE59A0-3DC2-48C0-A52D-31A153E83E0D}" type="slidenum">
              <a:rPr lang="en-US" smtClean="0"/>
              <a:pPr>
                <a:defRPr/>
              </a:pPr>
              <a:t>41</a:t>
            </a:fld>
            <a:endParaRPr lang="en-US"/>
          </a:p>
        </p:txBody>
      </p:sp>
      <p:pic>
        <p:nvPicPr>
          <p:cNvPr id="12" name="Picture 4" descr="\\cern.ch\dfs\Users\t\tomma\Desktop\fig_1_1200.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01587" y="1198527"/>
            <a:ext cx="7340827" cy="5254809"/>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5"/>
          <p:cNvSpPr txBox="1">
            <a:spLocks noGrp="1"/>
          </p:cNvSpPr>
          <p:nvPr>
            <p:ph idx="1"/>
          </p:nvPr>
        </p:nvSpPr>
        <p:spPr>
          <a:xfrm>
            <a:off x="1058821" y="6478555"/>
            <a:ext cx="2505067" cy="276999"/>
          </a:xfrm>
          <a:prstGeom prst="rect">
            <a:avLst/>
          </a:prstGeom>
          <a:noFill/>
        </p:spPr>
        <p:txBody>
          <a:bodyPr wrap="square" rtlCol="0">
            <a:spAutoFit/>
          </a:bodyPr>
          <a:lstStyle/>
          <a:p>
            <a:pPr marL="0" indent="0">
              <a:buNone/>
            </a:pPr>
            <a:r>
              <a:rPr lang="en-US" sz="1200" b="0" dirty="0">
                <a:latin typeface="Arial" charset="0"/>
                <a:ea typeface="Arial" charset="0"/>
                <a:cs typeface="Arial" charset="0"/>
              </a:rPr>
              <a:t>Courtesy A. Milanese, CERN</a:t>
            </a:r>
          </a:p>
        </p:txBody>
      </p:sp>
    </p:spTree>
    <p:extLst>
      <p:ext uri="{BB962C8B-B14F-4D97-AF65-F5344CB8AC3E}">
        <p14:creationId xmlns:p14="http://schemas.microsoft.com/office/powerpoint/2010/main" val="11460686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0620B-5886-EB44-87E4-23A212350160}"/>
              </a:ext>
            </a:extLst>
          </p:cNvPr>
          <p:cNvSpPr>
            <a:spLocks noGrp="1"/>
          </p:cNvSpPr>
          <p:nvPr>
            <p:ph type="title"/>
          </p:nvPr>
        </p:nvSpPr>
        <p:spPr/>
        <p:txBody>
          <a:bodyPr/>
          <a:lstStyle/>
          <a:p>
            <a:r>
              <a:rPr lang="en-US" dirty="0"/>
              <a:t>Cyclotrons</a:t>
            </a:r>
          </a:p>
        </p:txBody>
      </p:sp>
      <p:pic>
        <p:nvPicPr>
          <p:cNvPr id="6" name="Content Placeholder 5">
            <a:extLst>
              <a:ext uri="{FF2B5EF4-FFF2-40B4-BE49-F238E27FC236}">
                <a16:creationId xmlns:a16="http://schemas.microsoft.com/office/drawing/2014/main" id="{1851C053-1728-1640-953F-2D4C6297EF74}"/>
              </a:ext>
            </a:extLst>
          </p:cNvPr>
          <p:cNvPicPr>
            <a:picLocks noGrp="1" noChangeAspect="1"/>
          </p:cNvPicPr>
          <p:nvPr>
            <p:ph idx="1"/>
          </p:nvPr>
        </p:nvPicPr>
        <p:blipFill>
          <a:blip r:embed="rId2"/>
          <a:stretch>
            <a:fillRect/>
          </a:stretch>
        </p:blipFill>
        <p:spPr>
          <a:xfrm>
            <a:off x="5610660" y="1209328"/>
            <a:ext cx="3479123" cy="2448272"/>
          </a:xfrm>
        </p:spPr>
      </p:pic>
      <p:sp>
        <p:nvSpPr>
          <p:cNvPr id="4" name="Slide Number Placeholder 3">
            <a:extLst>
              <a:ext uri="{FF2B5EF4-FFF2-40B4-BE49-F238E27FC236}">
                <a16:creationId xmlns:a16="http://schemas.microsoft.com/office/drawing/2014/main" id="{D43A865D-7743-4E46-BC64-83903326AA6B}"/>
              </a:ext>
            </a:extLst>
          </p:cNvPr>
          <p:cNvSpPr>
            <a:spLocks noGrp="1"/>
          </p:cNvSpPr>
          <p:nvPr>
            <p:ph type="sldNum" sz="quarter" idx="10"/>
          </p:nvPr>
        </p:nvSpPr>
        <p:spPr/>
        <p:txBody>
          <a:bodyPr/>
          <a:lstStyle/>
          <a:p>
            <a:fld id="{28C57388-5BA1-214C-B04D-06BAAA3280B9}" type="slidenum">
              <a:rPr lang="en-US" smtClean="0"/>
              <a:pPr/>
              <a:t>42</a:t>
            </a:fld>
            <a:endParaRPr lang="en-US"/>
          </a:p>
        </p:txBody>
      </p:sp>
      <p:sp>
        <p:nvSpPr>
          <p:cNvPr id="7" name="TextBox 6">
            <a:extLst>
              <a:ext uri="{FF2B5EF4-FFF2-40B4-BE49-F238E27FC236}">
                <a16:creationId xmlns:a16="http://schemas.microsoft.com/office/drawing/2014/main" id="{ECB4104E-6AC4-4041-95C8-099CAE08A17E}"/>
              </a:ext>
            </a:extLst>
          </p:cNvPr>
          <p:cNvSpPr txBox="1"/>
          <p:nvPr/>
        </p:nvSpPr>
        <p:spPr>
          <a:xfrm>
            <a:off x="6660232" y="3657600"/>
            <a:ext cx="1582484" cy="369332"/>
          </a:xfrm>
          <a:prstGeom prst="rect">
            <a:avLst/>
          </a:prstGeom>
          <a:noFill/>
        </p:spPr>
        <p:txBody>
          <a:bodyPr wrap="none" rtlCol="0">
            <a:spAutoFit/>
          </a:bodyPr>
          <a:lstStyle/>
          <a:p>
            <a:r>
              <a:rPr lang="en-US" sz="1800" b="0" dirty="0">
                <a:latin typeface="Arial" panose="020B0604020202020204" pitchFamily="34" charset="0"/>
                <a:cs typeface="Arial" panose="020B0604020202020204" pitchFamily="34" charset="0"/>
              </a:rPr>
              <a:t>Harvard 1948</a:t>
            </a:r>
          </a:p>
        </p:txBody>
      </p:sp>
      <p:pic>
        <p:nvPicPr>
          <p:cNvPr id="9" name="Picture 8">
            <a:extLst>
              <a:ext uri="{FF2B5EF4-FFF2-40B4-BE49-F238E27FC236}">
                <a16:creationId xmlns:a16="http://schemas.microsoft.com/office/drawing/2014/main" id="{A37A56D7-EAB5-C146-BB8C-DF1678BB6586}"/>
              </a:ext>
            </a:extLst>
          </p:cNvPr>
          <p:cNvPicPr>
            <a:picLocks noChangeAspect="1"/>
          </p:cNvPicPr>
          <p:nvPr/>
        </p:nvPicPr>
        <p:blipFill>
          <a:blip r:embed="rId3"/>
          <a:stretch>
            <a:fillRect/>
          </a:stretch>
        </p:blipFill>
        <p:spPr>
          <a:xfrm>
            <a:off x="653404" y="1947080"/>
            <a:ext cx="4432470" cy="4159703"/>
          </a:xfrm>
          <a:prstGeom prst="rect">
            <a:avLst/>
          </a:prstGeom>
        </p:spPr>
      </p:pic>
      <p:sp>
        <p:nvSpPr>
          <p:cNvPr id="12" name="TextBox 11">
            <a:extLst>
              <a:ext uri="{FF2B5EF4-FFF2-40B4-BE49-F238E27FC236}">
                <a16:creationId xmlns:a16="http://schemas.microsoft.com/office/drawing/2014/main" id="{FD299D08-5D8F-A34F-85CE-D59F30B106A2}"/>
              </a:ext>
            </a:extLst>
          </p:cNvPr>
          <p:cNvSpPr txBox="1"/>
          <p:nvPr/>
        </p:nvSpPr>
        <p:spPr>
          <a:xfrm>
            <a:off x="4067944" y="5661248"/>
            <a:ext cx="697627" cy="369332"/>
          </a:xfrm>
          <a:prstGeom prst="rect">
            <a:avLst/>
          </a:prstGeom>
          <a:noFill/>
        </p:spPr>
        <p:txBody>
          <a:bodyPr wrap="none" rtlCol="0">
            <a:spAutoFit/>
          </a:bodyPr>
          <a:lstStyle/>
          <a:p>
            <a:r>
              <a:rPr lang="en-US" sz="1800" b="0" dirty="0">
                <a:latin typeface="Arial" panose="020B0604020202020204" pitchFamily="34" charset="0"/>
                <a:cs typeface="Arial" panose="020B0604020202020204" pitchFamily="34" charset="0"/>
              </a:rPr>
              <a:t>1974</a:t>
            </a:r>
          </a:p>
        </p:txBody>
      </p:sp>
      <p:pic>
        <p:nvPicPr>
          <p:cNvPr id="14" name="Picture 13">
            <a:extLst>
              <a:ext uri="{FF2B5EF4-FFF2-40B4-BE49-F238E27FC236}">
                <a16:creationId xmlns:a16="http://schemas.microsoft.com/office/drawing/2014/main" id="{E8D2D19A-CB82-0E40-AF99-336913BA4938}"/>
              </a:ext>
            </a:extLst>
          </p:cNvPr>
          <p:cNvPicPr>
            <a:picLocks noChangeAspect="1"/>
          </p:cNvPicPr>
          <p:nvPr/>
        </p:nvPicPr>
        <p:blipFill>
          <a:blip r:embed="rId4"/>
          <a:stretch>
            <a:fillRect/>
          </a:stretch>
        </p:blipFill>
        <p:spPr>
          <a:xfrm>
            <a:off x="6765586" y="4216400"/>
            <a:ext cx="1866900" cy="2489200"/>
          </a:xfrm>
          <a:prstGeom prst="rect">
            <a:avLst/>
          </a:prstGeom>
        </p:spPr>
      </p:pic>
    </p:spTree>
    <p:extLst>
      <p:ext uri="{BB962C8B-B14F-4D97-AF65-F5344CB8AC3E}">
        <p14:creationId xmlns:p14="http://schemas.microsoft.com/office/powerpoint/2010/main" val="40848149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early magnets (early 1950-ies)</a:t>
            </a:r>
          </a:p>
        </p:txBody>
      </p:sp>
      <p:sp>
        <p:nvSpPr>
          <p:cNvPr id="3" name="Content Placeholder 2"/>
          <p:cNvSpPr>
            <a:spLocks noGrp="1"/>
          </p:cNvSpPr>
          <p:nvPr>
            <p:ph idx="1"/>
          </p:nvPr>
        </p:nvSpPr>
        <p:spPr>
          <a:xfrm>
            <a:off x="323528" y="1295400"/>
            <a:ext cx="1728192" cy="5373960"/>
          </a:xfrm>
        </p:spPr>
        <p:txBody>
          <a:bodyPr/>
          <a:lstStyle/>
          <a:p>
            <a:pPr marL="0" indent="0">
              <a:buNone/>
            </a:pPr>
            <a:r>
              <a:rPr lang="en-US" dirty="0" err="1"/>
              <a:t>Bevatron</a:t>
            </a:r>
            <a:r>
              <a:rPr lang="en-US" dirty="0"/>
              <a:t> </a:t>
            </a:r>
          </a:p>
          <a:p>
            <a:pPr marL="0" indent="0">
              <a:buNone/>
            </a:pPr>
            <a:r>
              <a:rPr lang="en-US" dirty="0"/>
              <a:t>(Berkeley)</a:t>
            </a:r>
          </a:p>
          <a:p>
            <a:pPr marL="0" indent="0">
              <a:buNone/>
            </a:pPr>
            <a:r>
              <a:rPr lang="en-US" dirty="0"/>
              <a:t>1954,  6.2 GeV</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Cosmotron</a:t>
            </a:r>
          </a:p>
          <a:p>
            <a:pPr marL="0" indent="0">
              <a:buNone/>
            </a:pPr>
            <a:r>
              <a:rPr lang="en-US" dirty="0"/>
              <a:t>(Brookhaven)</a:t>
            </a:r>
          </a:p>
          <a:p>
            <a:pPr marL="0" indent="0">
              <a:buNone/>
            </a:pPr>
            <a:r>
              <a:rPr lang="en-US" dirty="0"/>
              <a:t>1953, 3.3 GeV</a:t>
            </a:r>
          </a:p>
          <a:p>
            <a:pPr marL="0" indent="0">
              <a:buNone/>
            </a:pPr>
            <a:r>
              <a:rPr lang="en-US" dirty="0"/>
              <a:t>Aperture:</a:t>
            </a:r>
          </a:p>
          <a:p>
            <a:pPr marL="0" indent="0">
              <a:buNone/>
            </a:pPr>
            <a:r>
              <a:rPr lang="en-US" dirty="0"/>
              <a:t>20 cm x 60 cm</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43</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907905" y="1263582"/>
            <a:ext cx="1931295" cy="268570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05944" y="1295401"/>
            <a:ext cx="4320480" cy="265388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05944" y="4048270"/>
            <a:ext cx="3448803" cy="262109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940152" y="4018682"/>
            <a:ext cx="2736304" cy="2658371"/>
          </a:xfrm>
          <a:prstGeom prst="rect">
            <a:avLst/>
          </a:prstGeom>
        </p:spPr>
      </p:pic>
    </p:spTree>
    <p:extLst>
      <p:ext uri="{BB962C8B-B14F-4D97-AF65-F5344CB8AC3E}">
        <p14:creationId xmlns:p14="http://schemas.microsoft.com/office/powerpoint/2010/main" val="5553053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a:ext>
            </a:extLst>
          </a:blip>
          <a:srcRect l="23308" t="8000" r="24687" b="66517"/>
          <a:stretch/>
        </p:blipFill>
        <p:spPr>
          <a:xfrm>
            <a:off x="5077558" y="1185311"/>
            <a:ext cx="4066442" cy="2819753"/>
          </a:xfrm>
          <a:prstGeom prst="rect">
            <a:avLst/>
          </a:prstGeom>
        </p:spPr>
      </p:pic>
      <p:sp>
        <p:nvSpPr>
          <p:cNvPr id="2" name="Title 1"/>
          <p:cNvSpPr>
            <a:spLocks noGrp="1"/>
          </p:cNvSpPr>
          <p:nvPr>
            <p:ph type="title"/>
          </p:nvPr>
        </p:nvSpPr>
        <p:spPr/>
        <p:txBody>
          <a:bodyPr/>
          <a:lstStyle/>
          <a:p>
            <a:r>
              <a:rPr lang="en-US" dirty="0"/>
              <a:t>PS combined function dipole</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2869653" y="3610490"/>
            <a:ext cx="3502547" cy="3216217"/>
          </a:xfrm>
        </p:spPr>
      </p:pic>
      <p:sp>
        <p:nvSpPr>
          <p:cNvPr id="4" name="Slide Number Placeholder 3"/>
          <p:cNvSpPr>
            <a:spLocks noGrp="1"/>
          </p:cNvSpPr>
          <p:nvPr>
            <p:ph type="sldNum" sz="quarter" idx="10"/>
          </p:nvPr>
        </p:nvSpPr>
        <p:spPr/>
        <p:txBody>
          <a:bodyPr/>
          <a:lstStyle/>
          <a:p>
            <a:fld id="{28C57388-5BA1-214C-B04D-06BAAA3280B9}" type="slidenum">
              <a:rPr lang="en-US" smtClean="0"/>
              <a:pPr/>
              <a:t>44</a:t>
            </a:fld>
            <a:endParaRPr lang="en-US"/>
          </a:p>
        </p:txBody>
      </p:sp>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92810" y="3517617"/>
            <a:ext cx="2576843" cy="1826711"/>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a:ext>
            </a:extLst>
          </a:blip>
          <a:srcRect l="12662" t="47620" r="51646" b="45088"/>
          <a:stretch/>
        </p:blipFill>
        <p:spPr>
          <a:xfrm>
            <a:off x="107504" y="1167605"/>
            <a:ext cx="4409646" cy="1274748"/>
          </a:xfrm>
          <a:prstGeom prst="rect">
            <a:avLst/>
          </a:prstGeom>
        </p:spPr>
      </p:pic>
      <p:sp>
        <p:nvSpPr>
          <p:cNvPr id="10" name="Content Placeholder 2"/>
          <p:cNvSpPr txBox="1">
            <a:spLocks/>
          </p:cNvSpPr>
          <p:nvPr/>
        </p:nvSpPr>
        <p:spPr bwMode="auto">
          <a:xfrm>
            <a:off x="311335" y="2442352"/>
            <a:ext cx="1956409" cy="1059776"/>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sz="1200" b="0" kern="0" dirty="0"/>
              <a:t>Gradient @1.2 T : 5 T/m</a:t>
            </a:r>
          </a:p>
          <a:p>
            <a:pPr marL="0" indent="0">
              <a:buFontTx/>
              <a:buNone/>
            </a:pPr>
            <a:endParaRPr lang="en-US" sz="1200" b="0" kern="0" dirty="0"/>
          </a:p>
          <a:p>
            <a:pPr marL="0" indent="0">
              <a:buFontTx/>
              <a:buNone/>
            </a:pPr>
            <a:r>
              <a:rPr lang="en-US" sz="1200" b="0" kern="0" dirty="0"/>
              <a:t>Equipped with pole-face windings for higher order corrections</a:t>
            </a:r>
          </a:p>
        </p:txBody>
      </p:sp>
      <p:pic>
        <p:nvPicPr>
          <p:cNvPr id="6" name="Picture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60350" y="5099637"/>
            <a:ext cx="2627828" cy="1775753"/>
          </a:xfrm>
          <a:prstGeom prst="rect">
            <a:avLst/>
          </a:prstGeom>
        </p:spPr>
      </p:pic>
      <p:pic>
        <p:nvPicPr>
          <p:cNvPr id="11" name="Picture 10"/>
          <p:cNvPicPr>
            <a:picLocks noChangeAspect="1"/>
          </p:cNvPicPr>
          <p:nvPr/>
        </p:nvPicPr>
        <p:blipFill rotWithShape="1">
          <a:blip r:embed="rId7" cstate="print">
            <a:extLst>
              <a:ext uri="{28A0092B-C50C-407E-A947-70E740481C1C}">
                <a14:useLocalDpi xmlns:a14="http://schemas.microsoft.com/office/drawing/2010/main"/>
              </a:ext>
            </a:extLst>
          </a:blip>
          <a:srcRect l="26279" t="60817" r="24688" b="13250"/>
          <a:stretch/>
        </p:blipFill>
        <p:spPr>
          <a:xfrm>
            <a:off x="6448335" y="4285848"/>
            <a:ext cx="2654284" cy="1986568"/>
          </a:xfrm>
          <a:prstGeom prst="rect">
            <a:avLst/>
          </a:prstGeom>
        </p:spPr>
      </p:pic>
      <p:sp>
        <p:nvSpPr>
          <p:cNvPr id="13" name="Content Placeholder 2"/>
          <p:cNvSpPr txBox="1">
            <a:spLocks/>
          </p:cNvSpPr>
          <p:nvPr/>
        </p:nvSpPr>
        <p:spPr bwMode="auto">
          <a:xfrm>
            <a:off x="3296355" y="3140742"/>
            <a:ext cx="1956409" cy="469748"/>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sz="1200" b="0" kern="0" dirty="0"/>
              <a:t>Water cooled Al race-track coils </a:t>
            </a:r>
          </a:p>
        </p:txBody>
      </p:sp>
      <p:sp>
        <p:nvSpPr>
          <p:cNvPr id="14" name="TextBox 13"/>
          <p:cNvSpPr txBox="1"/>
          <p:nvPr/>
        </p:nvSpPr>
        <p:spPr>
          <a:xfrm>
            <a:off x="6542957" y="6524957"/>
            <a:ext cx="2290563" cy="276999"/>
          </a:xfrm>
          <a:prstGeom prst="rect">
            <a:avLst/>
          </a:prstGeom>
          <a:noFill/>
        </p:spPr>
        <p:txBody>
          <a:bodyPr wrap="none" rtlCol="0">
            <a:spAutoFit/>
          </a:bodyPr>
          <a:lstStyle/>
          <a:p>
            <a:r>
              <a:rPr lang="en-US" sz="1200" b="0" dirty="0">
                <a:latin typeface="Arial" charset="0"/>
                <a:ea typeface="Arial" charset="0"/>
                <a:cs typeface="Arial" charset="0"/>
              </a:rPr>
              <a:t>Courtesy D. </a:t>
            </a:r>
            <a:r>
              <a:rPr lang="en-US" sz="1200" b="0" dirty="0" err="1">
                <a:latin typeface="Arial" charset="0"/>
                <a:ea typeface="Arial" charset="0"/>
                <a:cs typeface="Arial" charset="0"/>
              </a:rPr>
              <a:t>Tommasini</a:t>
            </a:r>
            <a:r>
              <a:rPr lang="en-US" sz="1200" b="0" dirty="0">
                <a:latin typeface="Arial" charset="0"/>
                <a:ea typeface="Arial" charset="0"/>
                <a:cs typeface="Arial" charset="0"/>
              </a:rPr>
              <a:t>, CERN</a:t>
            </a:r>
          </a:p>
        </p:txBody>
      </p:sp>
    </p:spTree>
    <p:extLst>
      <p:ext uri="{BB962C8B-B14F-4D97-AF65-F5344CB8AC3E}">
        <p14:creationId xmlns:p14="http://schemas.microsoft.com/office/powerpoint/2010/main" val="5480591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CPS booster</a:t>
            </a:r>
          </a:p>
        </p:txBody>
      </p:sp>
      <p:sp>
        <p:nvSpPr>
          <p:cNvPr id="3" name="Content Placeholder 2"/>
          <p:cNvSpPr>
            <a:spLocks noGrp="1"/>
          </p:cNvSpPr>
          <p:nvPr>
            <p:ph idx="1"/>
          </p:nvPr>
        </p:nvSpPr>
        <p:spPr>
          <a:xfrm>
            <a:off x="381000" y="1143000"/>
            <a:ext cx="8610600" cy="917848"/>
          </a:xfrm>
        </p:spPr>
        <p:txBody>
          <a:bodyPr/>
          <a:lstStyle/>
          <a:p>
            <a:pPr marL="0" indent="0">
              <a:buNone/>
            </a:pPr>
            <a:r>
              <a:rPr lang="en-US" dirty="0"/>
              <a:t>4 accelerator rings in a common yoke.  (increase total beam intensity by 4 in presence of space charge limitation at low energy):   B=1.48 T @ 2 GeV</a:t>
            </a:r>
          </a:p>
          <a:p>
            <a:pPr marL="0" indent="0">
              <a:buNone/>
            </a:pPr>
            <a:r>
              <a:rPr lang="en-US" dirty="0"/>
              <a:t>Was </a:t>
            </a:r>
            <a:r>
              <a:rPr lang="en-US" dirty="0" err="1"/>
              <a:t>originaly</a:t>
            </a:r>
            <a:r>
              <a:rPr lang="en-US" dirty="0"/>
              <a:t> designed for 0.8 GeV !</a:t>
            </a:r>
          </a:p>
        </p:txBody>
      </p:sp>
      <p:sp>
        <p:nvSpPr>
          <p:cNvPr id="4" name="Slide Number Placeholder 3"/>
          <p:cNvSpPr>
            <a:spLocks noGrp="1"/>
          </p:cNvSpPr>
          <p:nvPr>
            <p:ph type="sldNum" sz="quarter" idx="10"/>
          </p:nvPr>
        </p:nvSpPr>
        <p:spPr/>
        <p:txBody>
          <a:bodyPr/>
          <a:lstStyle/>
          <a:p>
            <a:fld id="{28C57388-5BA1-214C-B04D-06BAAA3280B9}" type="slidenum">
              <a:rPr lang="en-US" smtClean="0"/>
              <a:pPr/>
              <a:t>45</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27584" y="2067475"/>
            <a:ext cx="3126427" cy="366578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921915" y="2060848"/>
            <a:ext cx="2974278" cy="3672408"/>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a:ext>
            </a:extLst>
          </a:blip>
          <a:srcRect l="20075" t="79739" r="10625" b="6421"/>
          <a:stretch/>
        </p:blipFill>
        <p:spPr>
          <a:xfrm>
            <a:off x="1691680" y="5949280"/>
            <a:ext cx="6336704" cy="894319"/>
          </a:xfrm>
          <a:prstGeom prst="rect">
            <a:avLst/>
          </a:prstGeom>
        </p:spPr>
      </p:pic>
      <p:sp>
        <p:nvSpPr>
          <p:cNvPr id="8" name="Rectangle 7"/>
          <p:cNvSpPr/>
          <p:nvPr/>
        </p:nvSpPr>
        <p:spPr bwMode="auto">
          <a:xfrm>
            <a:off x="1979712" y="5949280"/>
            <a:ext cx="1728192" cy="2160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a:ln>
                <a:noFill/>
              </a:ln>
              <a:solidFill>
                <a:schemeClr val="tx1"/>
              </a:solidFill>
              <a:effectLst/>
              <a:latin typeface="Tahoma" pitchFamily="-106" charset="0"/>
            </a:endParaRPr>
          </a:p>
        </p:txBody>
      </p:sp>
      <p:sp>
        <p:nvSpPr>
          <p:cNvPr id="9" name="TextBox 8"/>
          <p:cNvSpPr txBox="1"/>
          <p:nvPr/>
        </p:nvSpPr>
        <p:spPr>
          <a:xfrm>
            <a:off x="6750911" y="5810779"/>
            <a:ext cx="2290563" cy="276999"/>
          </a:xfrm>
          <a:prstGeom prst="rect">
            <a:avLst/>
          </a:prstGeom>
          <a:noFill/>
        </p:spPr>
        <p:txBody>
          <a:bodyPr wrap="none" rtlCol="0">
            <a:spAutoFit/>
          </a:bodyPr>
          <a:lstStyle/>
          <a:p>
            <a:r>
              <a:rPr lang="en-US" sz="1200" b="0" dirty="0">
                <a:latin typeface="Arial" charset="0"/>
                <a:ea typeface="Arial" charset="0"/>
                <a:cs typeface="Arial" charset="0"/>
              </a:rPr>
              <a:t>Courtesy D. </a:t>
            </a:r>
            <a:r>
              <a:rPr lang="en-US" sz="1200" b="0" dirty="0" err="1">
                <a:latin typeface="Arial" charset="0"/>
                <a:ea typeface="Arial" charset="0"/>
                <a:cs typeface="Arial" charset="0"/>
              </a:rPr>
              <a:t>Tommasini</a:t>
            </a:r>
            <a:r>
              <a:rPr lang="en-US" sz="1200" b="0" dirty="0">
                <a:latin typeface="Arial" charset="0"/>
                <a:ea typeface="Arial" charset="0"/>
                <a:cs typeface="Arial" charset="0"/>
              </a:rPr>
              <a:t>, CERN</a:t>
            </a:r>
          </a:p>
        </p:txBody>
      </p:sp>
    </p:spTree>
    <p:extLst>
      <p:ext uri="{BB962C8B-B14F-4D97-AF65-F5344CB8AC3E}">
        <p14:creationId xmlns:p14="http://schemas.microsoft.com/office/powerpoint/2010/main" val="20505614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dipole magnet : SPS dipole</a:t>
            </a:r>
          </a:p>
        </p:txBody>
      </p:sp>
      <p:sp>
        <p:nvSpPr>
          <p:cNvPr id="4" name="Slide Number Placeholder 3"/>
          <p:cNvSpPr>
            <a:spLocks noGrp="1"/>
          </p:cNvSpPr>
          <p:nvPr>
            <p:ph type="sldNum" sz="quarter" idx="10"/>
          </p:nvPr>
        </p:nvSpPr>
        <p:spPr/>
        <p:txBody>
          <a:bodyPr/>
          <a:lstStyle/>
          <a:p>
            <a:pPr>
              <a:defRPr/>
            </a:pPr>
            <a:fld id="{3E0A7E26-EADD-A749-9B68-ED7D6250ADD7}" type="slidenum">
              <a:rPr lang="en-US" smtClean="0"/>
              <a:pPr>
                <a:defRPr/>
              </a:pPr>
              <a:t>46</a:t>
            </a:fld>
            <a:endParaRPr lang="en-US"/>
          </a:p>
        </p:txBody>
      </p:sp>
      <p:pic>
        <p:nvPicPr>
          <p:cNvPr id="5" name="Picture 4" descr="sps-dipole-7505101X.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76056" y="1196752"/>
            <a:ext cx="3941991" cy="2627994"/>
          </a:xfrm>
          <a:prstGeom prst="rect">
            <a:avLst/>
          </a:prstGeom>
        </p:spPr>
      </p:pic>
      <p:pic>
        <p:nvPicPr>
          <p:cNvPr id="8" name="Content Placeholder 7" descr="sps-dipole-7401041X.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5076055" y="3933055"/>
            <a:ext cx="4068000" cy="2628000"/>
          </a:xfrm>
        </p:spPr>
      </p:pic>
      <p:sp>
        <p:nvSpPr>
          <p:cNvPr id="14" name="Content Placeholder 2"/>
          <p:cNvSpPr txBox="1">
            <a:spLocks/>
          </p:cNvSpPr>
          <p:nvPr/>
        </p:nvSpPr>
        <p:spPr bwMode="auto">
          <a:xfrm>
            <a:off x="323528" y="3933056"/>
            <a:ext cx="4551040" cy="2736304"/>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Arial" charset="0"/>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Arial" charset="0"/>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Arial" charset="0"/>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Arial" charset="0"/>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US" sz="1800" b="0" dirty="0"/>
              <a:t>H magnet     type MBB</a:t>
            </a:r>
          </a:p>
          <a:p>
            <a:pPr marL="0" indent="0">
              <a:buNone/>
            </a:pPr>
            <a:r>
              <a:rPr lang="en-US" sz="1800" b="0" i="1" dirty="0"/>
              <a:t>B</a:t>
            </a:r>
            <a:r>
              <a:rPr lang="en-US" sz="1800" b="0" dirty="0"/>
              <a:t> = 2.05 T</a:t>
            </a:r>
          </a:p>
          <a:p>
            <a:pPr marL="0" indent="0">
              <a:buNone/>
            </a:pPr>
            <a:r>
              <a:rPr lang="en-US" sz="1800" b="0" dirty="0"/>
              <a:t>Coil : 16 turns</a:t>
            </a:r>
          </a:p>
          <a:p>
            <a:pPr marL="0" indent="0">
              <a:buNone/>
            </a:pPr>
            <a:r>
              <a:rPr lang="en-US" sz="1800" b="0" i="1" dirty="0"/>
              <a:t>I </a:t>
            </a:r>
            <a:r>
              <a:rPr lang="en-US" sz="1800" b="0" i="1" baseline="-25000" dirty="0"/>
              <a:t>max</a:t>
            </a:r>
            <a:r>
              <a:rPr lang="en-US" sz="1800" b="0" i="1" dirty="0"/>
              <a:t> </a:t>
            </a:r>
            <a:r>
              <a:rPr lang="en-US" sz="1800" b="0" dirty="0"/>
              <a:t>= 4900 A</a:t>
            </a:r>
          </a:p>
          <a:p>
            <a:pPr marL="0" indent="0">
              <a:buNone/>
            </a:pPr>
            <a:r>
              <a:rPr lang="en-US" sz="1800" b="0" dirty="0"/>
              <a:t>Aperture = 52 × 92 mm</a:t>
            </a:r>
            <a:r>
              <a:rPr lang="en-US" sz="1800" b="0" baseline="30000" dirty="0"/>
              <a:t>2</a:t>
            </a:r>
          </a:p>
          <a:p>
            <a:pPr marL="0" indent="0">
              <a:buNone/>
            </a:pPr>
            <a:r>
              <a:rPr lang="en-US" sz="1800" b="0" i="1" dirty="0"/>
              <a:t>L</a:t>
            </a:r>
            <a:r>
              <a:rPr lang="en-US" sz="1800" b="0" dirty="0"/>
              <a:t> = 6.26 m</a:t>
            </a:r>
          </a:p>
          <a:p>
            <a:pPr marL="0" indent="0">
              <a:buNone/>
            </a:pPr>
            <a:r>
              <a:rPr lang="en-US" sz="1800" b="0" dirty="0"/>
              <a:t>Weight = 17 t</a:t>
            </a:r>
          </a:p>
          <a:p>
            <a:pPr marL="0" indent="0">
              <a:buNone/>
            </a:pPr>
            <a:endParaRPr lang="en-US" sz="1800" b="0" dirty="0"/>
          </a:p>
          <a:p>
            <a:pPr marL="0" indent="0">
              <a:buNone/>
            </a:pPr>
            <a:endParaRPr lang="en-US" sz="1800" b="0" dirty="0"/>
          </a:p>
        </p:txBody>
      </p:sp>
      <p:pic>
        <p:nvPicPr>
          <p:cNvPr id="3" name="Picture 2"/>
          <p:cNvPicPr>
            <a:picLocks noChangeAspect="1"/>
          </p:cNvPicPr>
          <p:nvPr/>
        </p:nvPicPr>
        <p:blipFill rotWithShape="1">
          <a:blip r:embed="rId4" cstate="screen">
            <a:extLst>
              <a:ext uri="{28A0092B-C50C-407E-A947-70E740481C1C}">
                <a14:useLocalDpi xmlns:a14="http://schemas.microsoft.com/office/drawing/2010/main"/>
              </a:ext>
            </a:extLst>
          </a:blip>
          <a:srcRect l="2278" t="6955" r="2278" b="5561"/>
          <a:stretch/>
        </p:blipFill>
        <p:spPr>
          <a:xfrm>
            <a:off x="395529" y="1124744"/>
            <a:ext cx="3698142" cy="2764800"/>
          </a:xfrm>
          <a:prstGeom prst="rect">
            <a:avLst/>
          </a:prstGeom>
        </p:spPr>
      </p:pic>
    </p:spTree>
    <p:extLst>
      <p:ext uri="{BB962C8B-B14F-4D97-AF65-F5344CB8AC3E}">
        <p14:creationId xmlns:p14="http://schemas.microsoft.com/office/powerpoint/2010/main" val="385337357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Quadrupole magnet : SPS quadrupole</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4485542" y="1196752"/>
            <a:ext cx="4620570" cy="3080379"/>
          </a:xfrm>
        </p:spPr>
      </p:pic>
      <p:sp>
        <p:nvSpPr>
          <p:cNvPr id="4" name="Slide Number Placeholder 3"/>
          <p:cNvSpPr>
            <a:spLocks noGrp="1"/>
          </p:cNvSpPr>
          <p:nvPr>
            <p:ph type="sldNum" sz="quarter" idx="10"/>
          </p:nvPr>
        </p:nvSpPr>
        <p:spPr/>
        <p:txBody>
          <a:bodyPr/>
          <a:lstStyle/>
          <a:p>
            <a:fld id="{28C57388-5BA1-214C-B04D-06BAAA3280B9}" type="slidenum">
              <a:rPr lang="en-US" smtClean="0"/>
              <a:pPr/>
              <a:t>47</a:t>
            </a:fld>
            <a:endParaRPr lang="en-US"/>
          </a:p>
        </p:txBody>
      </p:sp>
      <p:sp>
        <p:nvSpPr>
          <p:cNvPr id="6" name="Content Placeholder 2"/>
          <p:cNvSpPr txBox="1">
            <a:spLocks/>
          </p:cNvSpPr>
          <p:nvPr/>
        </p:nvSpPr>
        <p:spPr bwMode="auto">
          <a:xfrm>
            <a:off x="323528" y="3933056"/>
            <a:ext cx="4551040" cy="2736304"/>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Arial" charset="0"/>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Arial" charset="0"/>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Arial" charset="0"/>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Arial" charset="0"/>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US" sz="1800" b="0" dirty="0"/>
              <a:t>type MQ</a:t>
            </a:r>
          </a:p>
          <a:p>
            <a:pPr marL="0" indent="0">
              <a:buNone/>
            </a:pPr>
            <a:r>
              <a:rPr lang="en-US" sz="1800" b="0" i="1" dirty="0"/>
              <a:t>G</a:t>
            </a:r>
            <a:r>
              <a:rPr lang="en-US" sz="1800" b="0" dirty="0"/>
              <a:t> = 20.7 T/m</a:t>
            </a:r>
          </a:p>
          <a:p>
            <a:pPr marL="0" indent="0">
              <a:buNone/>
            </a:pPr>
            <a:r>
              <a:rPr lang="en-US" sz="1800" b="0" dirty="0"/>
              <a:t>Coil : 16 turns</a:t>
            </a:r>
          </a:p>
          <a:p>
            <a:pPr marL="0" indent="0">
              <a:buNone/>
            </a:pPr>
            <a:r>
              <a:rPr lang="en-US" sz="1800" b="0" i="1" dirty="0"/>
              <a:t>I </a:t>
            </a:r>
            <a:r>
              <a:rPr lang="en-US" sz="1800" b="0" i="1" baseline="-25000" dirty="0"/>
              <a:t>max</a:t>
            </a:r>
            <a:r>
              <a:rPr lang="en-US" sz="1800" b="0" i="1" dirty="0"/>
              <a:t> </a:t>
            </a:r>
            <a:r>
              <a:rPr lang="en-US" sz="1800" b="0" dirty="0"/>
              <a:t>= 1938 A</a:t>
            </a:r>
          </a:p>
          <a:p>
            <a:pPr marL="0" indent="0">
              <a:buNone/>
            </a:pPr>
            <a:r>
              <a:rPr lang="en-US" sz="1800" b="0" dirty="0"/>
              <a:t>Aperture inscribed radius = 44 mm</a:t>
            </a:r>
            <a:endParaRPr lang="en-US" sz="1800" b="0" baseline="30000" dirty="0"/>
          </a:p>
          <a:p>
            <a:pPr marL="0" indent="0">
              <a:buNone/>
            </a:pPr>
            <a:r>
              <a:rPr lang="en-US" sz="1800" b="0" i="1" dirty="0" err="1"/>
              <a:t>L</a:t>
            </a:r>
            <a:r>
              <a:rPr lang="en-US" sz="1800" b="0" i="1" baseline="-25000" dirty="0" err="1"/>
              <a:t>coil</a:t>
            </a:r>
            <a:r>
              <a:rPr lang="en-US" sz="1800" b="0" i="1" dirty="0"/>
              <a:t> </a:t>
            </a:r>
            <a:r>
              <a:rPr lang="en-US" sz="1800" b="0" dirty="0"/>
              <a:t>= 3.2 m</a:t>
            </a:r>
          </a:p>
          <a:p>
            <a:pPr marL="0" indent="0">
              <a:buNone/>
            </a:pPr>
            <a:r>
              <a:rPr lang="en-US" sz="1800" b="0" dirty="0"/>
              <a:t>Weight = 8.4 t</a:t>
            </a:r>
          </a:p>
          <a:p>
            <a:pPr marL="0" indent="0">
              <a:buNone/>
            </a:pPr>
            <a:endParaRPr lang="en-US" sz="1800" b="0" dirty="0"/>
          </a:p>
          <a:p>
            <a:pPr marL="0" indent="0">
              <a:buNone/>
            </a:pPr>
            <a:endParaRPr lang="en-US" sz="1800" b="0" dirty="0"/>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88223" y="4304137"/>
            <a:ext cx="2526857" cy="2526857"/>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rot="-60000">
            <a:off x="502214" y="1198130"/>
            <a:ext cx="2613738" cy="2519977"/>
          </a:xfrm>
          <a:prstGeom prst="rect">
            <a:avLst/>
          </a:prstGeom>
        </p:spPr>
      </p:pic>
    </p:spTree>
    <p:extLst>
      <p:ext uri="{BB962C8B-B14F-4D97-AF65-F5344CB8AC3E}">
        <p14:creationId xmlns:p14="http://schemas.microsoft.com/office/powerpoint/2010/main" val="15172725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MBW LHC warm separation dipole (1)</a:t>
            </a:r>
          </a:p>
        </p:txBody>
      </p:sp>
      <p:sp>
        <p:nvSpPr>
          <p:cNvPr id="4" name="Slide Number Placeholder 3"/>
          <p:cNvSpPr>
            <a:spLocks noGrp="1"/>
          </p:cNvSpPr>
          <p:nvPr>
            <p:ph type="sldNum" sz="quarter" idx="10"/>
          </p:nvPr>
        </p:nvSpPr>
        <p:spPr/>
        <p:txBody>
          <a:bodyPr/>
          <a:lstStyle/>
          <a:p>
            <a:fld id="{28C57388-5BA1-214C-B04D-06BAAA3280B9}" type="slidenum">
              <a:rPr lang="en-US" smtClean="0"/>
              <a:pPr/>
              <a:t>48</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70248" y="1199908"/>
            <a:ext cx="8568952" cy="5629515"/>
          </a:xfrm>
          <a:prstGeom prst="rect">
            <a:avLst/>
          </a:prstGeom>
        </p:spPr>
      </p:pic>
      <p:pic>
        <p:nvPicPr>
          <p:cNvPr id="6" name="Picture 5"/>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327304" y="5012418"/>
            <a:ext cx="2664296" cy="1800200"/>
          </a:xfrm>
          <a:prstGeom prst="rect">
            <a:avLst/>
          </a:prstGeom>
        </p:spPr>
      </p:pic>
    </p:spTree>
    <p:extLst>
      <p:ext uri="{BB962C8B-B14F-4D97-AF65-F5344CB8AC3E}">
        <p14:creationId xmlns:p14="http://schemas.microsoft.com/office/powerpoint/2010/main" val="19493367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MQW: LHC warm double aperture quadrupole</a:t>
            </a:r>
          </a:p>
        </p:txBody>
      </p:sp>
      <p:pic>
        <p:nvPicPr>
          <p:cNvPr id="6" name="Content Placeholder 5"/>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a:stretch/>
        </p:blipFill>
        <p:spPr>
          <a:xfrm>
            <a:off x="323528" y="1193503"/>
            <a:ext cx="7848872" cy="5680496"/>
          </a:xfrm>
        </p:spPr>
      </p:pic>
      <p:sp>
        <p:nvSpPr>
          <p:cNvPr id="4" name="Slide Number Placeholder 3"/>
          <p:cNvSpPr>
            <a:spLocks noGrp="1"/>
          </p:cNvSpPr>
          <p:nvPr>
            <p:ph type="sldNum" sz="quarter" idx="10"/>
          </p:nvPr>
        </p:nvSpPr>
        <p:spPr/>
        <p:txBody>
          <a:bodyPr/>
          <a:lstStyle/>
          <a:p>
            <a:fld id="{28C57388-5BA1-214C-B04D-06BAAA3280B9}" type="slidenum">
              <a:rPr lang="en-US" smtClean="0"/>
              <a:pPr/>
              <a:t>49</a:t>
            </a:fld>
            <a:endParaRPr lang="en-US"/>
          </a:p>
        </p:txBody>
      </p:sp>
    </p:spTree>
    <p:extLst>
      <p:ext uri="{BB962C8B-B14F-4D97-AF65-F5344CB8AC3E}">
        <p14:creationId xmlns:p14="http://schemas.microsoft.com/office/powerpoint/2010/main" val="1558023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A801584-F7F8-A44A-AD9F-36CA08DC4CC9}"/>
              </a:ext>
            </a:extLst>
          </p:cNvPr>
          <p:cNvSpPr>
            <a:spLocks noGrp="1"/>
          </p:cNvSpPr>
          <p:nvPr>
            <p:ph type="title"/>
          </p:nvPr>
        </p:nvSpPr>
        <p:spPr/>
        <p:txBody>
          <a:bodyPr/>
          <a:lstStyle/>
          <a:p>
            <a:r>
              <a:rPr lang="en-US" dirty="0"/>
              <a:t>Earth magnetic field</a:t>
            </a:r>
          </a:p>
        </p:txBody>
      </p:sp>
      <p:sp>
        <p:nvSpPr>
          <p:cNvPr id="4" name="Content Placeholder 3">
            <a:extLst>
              <a:ext uri="{FF2B5EF4-FFF2-40B4-BE49-F238E27FC236}">
                <a16:creationId xmlns:a16="http://schemas.microsoft.com/office/drawing/2014/main" id="{E7587983-537B-C049-9EB8-3386E47BB831}"/>
              </a:ext>
            </a:extLst>
          </p:cNvPr>
          <p:cNvSpPr>
            <a:spLocks noGrp="1"/>
          </p:cNvSpPr>
          <p:nvPr>
            <p:ph idx="1"/>
          </p:nvPr>
        </p:nvSpPr>
        <p:spPr>
          <a:xfrm>
            <a:off x="381000" y="1143000"/>
            <a:ext cx="8610600" cy="845840"/>
          </a:xfrm>
        </p:spPr>
        <p:txBody>
          <a:bodyPr/>
          <a:lstStyle/>
          <a:p>
            <a:pPr marL="0" indent="0">
              <a:lnSpc>
                <a:spcPct val="110000"/>
              </a:lnSpc>
              <a:buNone/>
            </a:pPr>
            <a:r>
              <a:rPr lang="fr-FR" dirty="0">
                <a:solidFill>
                  <a:srgbClr val="0033CC"/>
                </a:solidFill>
                <a:latin typeface="Calibri Light" panose="020F0302020204030204" pitchFamily="34" charset="0"/>
              </a:rPr>
              <a:t>In Geneva, on 06/09/2021, the (</a:t>
            </a:r>
            <a:r>
              <a:rPr lang="fr-FR" dirty="0" err="1">
                <a:solidFill>
                  <a:srgbClr val="0033CC"/>
                </a:solidFill>
                <a:latin typeface="Calibri Light" panose="020F0302020204030204" pitchFamily="34" charset="0"/>
              </a:rPr>
              <a:t>estimated</a:t>
            </a:r>
            <a:r>
              <a:rPr lang="fr-FR" dirty="0">
                <a:solidFill>
                  <a:srgbClr val="0033CC"/>
                </a:solidFill>
                <a:latin typeface="Calibri Light" panose="020F0302020204030204" pitchFamily="34" charset="0"/>
              </a:rPr>
              <a:t>) </a:t>
            </a:r>
            <a:r>
              <a:rPr lang="fr-FR" dirty="0" err="1">
                <a:solidFill>
                  <a:srgbClr val="0033CC"/>
                </a:solidFill>
                <a:latin typeface="Calibri Light" panose="020F0302020204030204" pitchFamily="34" charset="0"/>
              </a:rPr>
              <a:t>magnetic</a:t>
            </a:r>
            <a:r>
              <a:rPr lang="fr-FR" dirty="0">
                <a:solidFill>
                  <a:srgbClr val="0033CC"/>
                </a:solidFill>
                <a:latin typeface="Calibri Light" panose="020F0302020204030204" pitchFamily="34" charset="0"/>
              </a:rPr>
              <a:t> </a:t>
            </a:r>
            <a:r>
              <a:rPr lang="fr-FR" dirty="0" err="1">
                <a:solidFill>
                  <a:srgbClr val="0033CC"/>
                </a:solidFill>
                <a:latin typeface="Calibri Light" panose="020F0302020204030204" pitchFamily="34" charset="0"/>
              </a:rPr>
              <a:t>field</a:t>
            </a:r>
            <a:r>
              <a:rPr lang="fr-FR" dirty="0">
                <a:solidFill>
                  <a:srgbClr val="0033CC"/>
                </a:solidFill>
                <a:latin typeface="Calibri Light" panose="020F0302020204030204" pitchFamily="34" charset="0"/>
              </a:rPr>
              <a:t> (flux </a:t>
            </a:r>
            <a:r>
              <a:rPr lang="fr-FR" dirty="0" err="1">
                <a:solidFill>
                  <a:srgbClr val="0033CC"/>
                </a:solidFill>
                <a:latin typeface="Calibri Light" panose="020F0302020204030204" pitchFamily="34" charset="0"/>
              </a:rPr>
              <a:t>density</a:t>
            </a:r>
            <a:r>
              <a:rPr lang="fr-FR" dirty="0">
                <a:solidFill>
                  <a:srgbClr val="0033CC"/>
                </a:solidFill>
                <a:latin typeface="Calibri Light" panose="020F0302020204030204" pitchFamily="34" charset="0"/>
              </a:rPr>
              <a:t>) </a:t>
            </a:r>
            <a:r>
              <a:rPr lang="fr-FR" dirty="0" err="1">
                <a:solidFill>
                  <a:srgbClr val="0033CC"/>
                </a:solidFill>
                <a:latin typeface="Calibri Light" panose="020F0302020204030204" pitchFamily="34" charset="0"/>
              </a:rPr>
              <a:t>is</a:t>
            </a:r>
            <a:r>
              <a:rPr lang="fr-FR" dirty="0">
                <a:solidFill>
                  <a:srgbClr val="0033CC"/>
                </a:solidFill>
                <a:latin typeface="Calibri Light" panose="020F0302020204030204" pitchFamily="34" charset="0"/>
              </a:rPr>
              <a:t> </a:t>
            </a:r>
          </a:p>
          <a:p>
            <a:pPr marL="0" indent="0">
              <a:lnSpc>
                <a:spcPct val="110000"/>
              </a:lnSpc>
              <a:buNone/>
            </a:pPr>
            <a:r>
              <a:rPr lang="fr-FR" dirty="0">
                <a:solidFill>
                  <a:srgbClr val="0033CC"/>
                </a:solidFill>
                <a:latin typeface="Calibri Light" panose="020F0302020204030204" pitchFamily="34" charset="0"/>
              </a:rPr>
              <a:t>|B| = 47672 </a:t>
            </a:r>
            <a:r>
              <a:rPr lang="fr-FR" dirty="0" err="1">
                <a:solidFill>
                  <a:srgbClr val="0033CC"/>
                </a:solidFill>
                <a:latin typeface="Calibri Light" panose="020F0302020204030204" pitchFamily="34" charset="0"/>
              </a:rPr>
              <a:t>nT</a:t>
            </a:r>
            <a:r>
              <a:rPr lang="fr-FR" dirty="0">
                <a:solidFill>
                  <a:srgbClr val="0033CC"/>
                </a:solidFill>
                <a:latin typeface="Calibri Light" panose="020F0302020204030204" pitchFamily="34" charset="0"/>
              </a:rPr>
              <a:t>  =  0.047672 </a:t>
            </a:r>
            <a:r>
              <a:rPr lang="fr-FR" dirty="0" err="1">
                <a:solidFill>
                  <a:srgbClr val="0033CC"/>
                </a:solidFill>
                <a:latin typeface="Calibri Light" panose="020F0302020204030204" pitchFamily="34" charset="0"/>
              </a:rPr>
              <a:t>mT</a:t>
            </a:r>
            <a:r>
              <a:rPr lang="fr-FR" dirty="0">
                <a:solidFill>
                  <a:srgbClr val="0033CC"/>
                </a:solidFill>
                <a:latin typeface="Calibri Light" panose="020F0302020204030204" pitchFamily="34" charset="0"/>
              </a:rPr>
              <a:t>  =  4.7672·10</a:t>
            </a:r>
            <a:r>
              <a:rPr lang="fr-FR" baseline="30000" dirty="0">
                <a:solidFill>
                  <a:srgbClr val="0033CC"/>
                </a:solidFill>
                <a:latin typeface="Calibri Light" panose="020F0302020204030204" pitchFamily="34" charset="0"/>
              </a:rPr>
              <a:t>-5</a:t>
            </a:r>
            <a:r>
              <a:rPr lang="fr-FR" dirty="0">
                <a:solidFill>
                  <a:srgbClr val="0033CC"/>
                </a:solidFill>
                <a:latin typeface="Calibri Light" panose="020F0302020204030204" pitchFamily="34" charset="0"/>
              </a:rPr>
              <a:t> </a:t>
            </a:r>
            <a:r>
              <a:rPr lang="fr-FR" dirty="0" err="1">
                <a:solidFill>
                  <a:srgbClr val="0033CC"/>
                </a:solidFill>
                <a:latin typeface="Calibri Light" panose="020F0302020204030204" pitchFamily="34" charset="0"/>
              </a:rPr>
              <a:t>T</a:t>
            </a:r>
            <a:r>
              <a:rPr lang="fr-FR" dirty="0">
                <a:solidFill>
                  <a:srgbClr val="0033CC"/>
                </a:solidFill>
                <a:latin typeface="Calibri Light" panose="020F0302020204030204" pitchFamily="34" charset="0"/>
              </a:rPr>
              <a:t>  ≈  0.5 Gauss.          </a:t>
            </a:r>
            <a:r>
              <a:rPr lang="fr-FR" dirty="0" err="1">
                <a:solidFill>
                  <a:srgbClr val="0033CC"/>
                </a:solidFill>
                <a:latin typeface="Calibri Light" panose="020F0302020204030204" pitchFamily="34" charset="0"/>
              </a:rPr>
              <a:t>B</a:t>
            </a:r>
            <a:r>
              <a:rPr lang="fr-FR" baseline="-25000" dirty="0" err="1">
                <a:solidFill>
                  <a:srgbClr val="0033CC"/>
                </a:solidFill>
                <a:latin typeface="Calibri Light" panose="020F0302020204030204" pitchFamily="34" charset="0"/>
              </a:rPr>
              <a:t>horizontal</a:t>
            </a:r>
            <a:r>
              <a:rPr lang="fr-FR" dirty="0">
                <a:solidFill>
                  <a:srgbClr val="0033CC"/>
                </a:solidFill>
                <a:latin typeface="Calibri Light" panose="020F0302020204030204" pitchFamily="34" charset="0"/>
              </a:rPr>
              <a:t> = 22259 </a:t>
            </a:r>
            <a:r>
              <a:rPr lang="fr-FR" dirty="0" err="1">
                <a:solidFill>
                  <a:srgbClr val="0033CC"/>
                </a:solidFill>
                <a:latin typeface="Calibri Light" panose="020F0302020204030204" pitchFamily="34" charset="0"/>
              </a:rPr>
              <a:t>nT</a:t>
            </a:r>
            <a:endParaRPr lang="fr-FR" dirty="0">
              <a:solidFill>
                <a:srgbClr val="0033CC"/>
              </a:solidFill>
              <a:latin typeface="Calibri Light" panose="020F0302020204030204" pitchFamily="34" charset="0"/>
            </a:endParaRPr>
          </a:p>
          <a:p>
            <a:endParaRPr lang="en-US" dirty="0"/>
          </a:p>
        </p:txBody>
      </p:sp>
      <p:sp>
        <p:nvSpPr>
          <p:cNvPr id="5" name="Slide Number Placeholder 4">
            <a:extLst>
              <a:ext uri="{FF2B5EF4-FFF2-40B4-BE49-F238E27FC236}">
                <a16:creationId xmlns:a16="http://schemas.microsoft.com/office/drawing/2014/main" id="{FF53ED21-D38B-1148-8873-B99EAD171282}"/>
              </a:ext>
            </a:extLst>
          </p:cNvPr>
          <p:cNvSpPr>
            <a:spLocks noGrp="1"/>
          </p:cNvSpPr>
          <p:nvPr>
            <p:ph type="sldNum" sz="quarter" idx="10"/>
          </p:nvPr>
        </p:nvSpPr>
        <p:spPr/>
        <p:txBody>
          <a:bodyPr/>
          <a:lstStyle/>
          <a:p>
            <a:fld id="{28C57388-5BA1-214C-B04D-06BAAA3280B9}" type="slidenum">
              <a:rPr lang="en-US" smtClean="0"/>
              <a:pPr/>
              <a:t>5</a:t>
            </a:fld>
            <a:endParaRPr lang="en-US"/>
          </a:p>
        </p:txBody>
      </p:sp>
      <p:pic>
        <p:nvPicPr>
          <p:cNvPr id="6" name="Picture 5">
            <a:extLst>
              <a:ext uri="{FF2B5EF4-FFF2-40B4-BE49-F238E27FC236}">
                <a16:creationId xmlns:a16="http://schemas.microsoft.com/office/drawing/2014/main" id="{D591A4B4-257E-BC4B-97B8-468E9C0184FA}"/>
              </a:ext>
            </a:extLst>
          </p:cNvPr>
          <p:cNvPicPr>
            <a:picLocks noChangeAspect="1"/>
          </p:cNvPicPr>
          <p:nvPr/>
        </p:nvPicPr>
        <p:blipFill>
          <a:blip r:embed="rId3"/>
          <a:stretch>
            <a:fillRect/>
          </a:stretch>
        </p:blipFill>
        <p:spPr>
          <a:xfrm>
            <a:off x="1691680" y="1808820"/>
            <a:ext cx="6059016" cy="5049180"/>
          </a:xfrm>
          <a:prstGeom prst="rect">
            <a:avLst/>
          </a:prstGeom>
        </p:spPr>
      </p:pic>
    </p:spTree>
    <p:extLst>
      <p:ext uri="{BB962C8B-B14F-4D97-AF65-F5344CB8AC3E}">
        <p14:creationId xmlns:p14="http://schemas.microsoft.com/office/powerpoint/2010/main" val="28919762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Elena,   anti proton decelerator </a:t>
            </a:r>
          </a:p>
        </p:txBody>
      </p:sp>
      <p:sp>
        <p:nvSpPr>
          <p:cNvPr id="3" name="Content Placeholder 2"/>
          <p:cNvSpPr>
            <a:spLocks noGrp="1"/>
          </p:cNvSpPr>
          <p:nvPr>
            <p:ph idx="1"/>
          </p:nvPr>
        </p:nvSpPr>
        <p:spPr>
          <a:xfrm>
            <a:off x="381000" y="1143000"/>
            <a:ext cx="8610600" cy="701824"/>
          </a:xfrm>
        </p:spPr>
        <p:txBody>
          <a:bodyPr/>
          <a:lstStyle/>
          <a:p>
            <a:r>
              <a:rPr lang="en-US"/>
              <a:t>.</a:t>
            </a:r>
          </a:p>
        </p:txBody>
      </p:sp>
      <p:sp>
        <p:nvSpPr>
          <p:cNvPr id="4" name="Slide Number Placeholder 3"/>
          <p:cNvSpPr>
            <a:spLocks noGrp="1"/>
          </p:cNvSpPr>
          <p:nvPr>
            <p:ph type="sldNum" sz="quarter" idx="10"/>
          </p:nvPr>
        </p:nvSpPr>
        <p:spPr/>
        <p:txBody>
          <a:bodyPr/>
          <a:lstStyle/>
          <a:p>
            <a:fld id="{28C57388-5BA1-214C-B04D-06BAAA3280B9}" type="slidenum">
              <a:rPr lang="en-US" smtClean="0"/>
              <a:pPr/>
              <a:t>50</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0800" y="2298700"/>
            <a:ext cx="9034272" cy="2255520"/>
          </a:xfrm>
          <a:prstGeom prst="rect">
            <a:avLst/>
          </a:prstGeom>
        </p:spPr>
      </p:pic>
    </p:spTree>
    <p:extLst>
      <p:ext uri="{BB962C8B-B14F-4D97-AF65-F5344CB8AC3E}">
        <p14:creationId xmlns:p14="http://schemas.microsoft.com/office/powerpoint/2010/main" val="8897375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Soleil,   synchrotron light-source</a:t>
            </a:r>
          </a:p>
        </p:txBody>
      </p:sp>
      <p:sp>
        <p:nvSpPr>
          <p:cNvPr id="3" name="Content Placeholder 2"/>
          <p:cNvSpPr>
            <a:spLocks noGrp="1"/>
          </p:cNvSpPr>
          <p:nvPr>
            <p:ph idx="1"/>
          </p:nvPr>
        </p:nvSpPr>
        <p:spPr>
          <a:xfrm>
            <a:off x="381000" y="1143000"/>
            <a:ext cx="8610600" cy="701824"/>
          </a:xfrm>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28C57388-5BA1-214C-B04D-06BAAA3280B9}" type="slidenum">
              <a:rPr lang="en-US" smtClean="0"/>
              <a:pPr/>
              <a:t>51</a:t>
            </a:fld>
            <a:endParaRPr lang="en-US"/>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l="2830" t="39462" r="6909" b="6988"/>
          <a:stretch/>
        </p:blipFill>
        <p:spPr>
          <a:xfrm rot="5400000">
            <a:off x="332655" y="2195736"/>
            <a:ext cx="4374233" cy="3672408"/>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l="26226" t="48858" r="15825" b="9142"/>
          <a:stretch/>
        </p:blipFill>
        <p:spPr>
          <a:xfrm rot="5400000">
            <a:off x="5904149" y="2772105"/>
            <a:ext cx="2808310" cy="2880320"/>
          </a:xfrm>
          <a:prstGeom prst="rect">
            <a:avLst/>
          </a:prstGeom>
        </p:spPr>
      </p:pic>
      <p:sp>
        <p:nvSpPr>
          <p:cNvPr id="8" name="TextBox 7"/>
          <p:cNvSpPr txBox="1"/>
          <p:nvPr/>
        </p:nvSpPr>
        <p:spPr>
          <a:xfrm>
            <a:off x="5652120" y="6263423"/>
            <a:ext cx="1739130" cy="276999"/>
          </a:xfrm>
          <a:prstGeom prst="rect">
            <a:avLst/>
          </a:prstGeom>
          <a:noFill/>
        </p:spPr>
        <p:txBody>
          <a:bodyPr wrap="none" rtlCol="0">
            <a:spAutoFit/>
          </a:bodyPr>
          <a:lstStyle/>
          <a:p>
            <a:r>
              <a:rPr lang="en-US" sz="1200" b="0" dirty="0">
                <a:latin typeface="Arial" charset="0"/>
                <a:ea typeface="Arial" charset="0"/>
                <a:cs typeface="Arial" charset="0"/>
              </a:rPr>
              <a:t>Courtesy A. </a:t>
            </a:r>
            <a:r>
              <a:rPr lang="en-US" sz="1200" b="0" dirty="0" err="1">
                <a:latin typeface="Arial" charset="0"/>
                <a:ea typeface="Arial" charset="0"/>
                <a:cs typeface="Arial" charset="0"/>
              </a:rPr>
              <a:t>Dael</a:t>
            </a:r>
            <a:r>
              <a:rPr lang="en-US" sz="1200" b="0" dirty="0">
                <a:latin typeface="Arial" charset="0"/>
                <a:ea typeface="Arial" charset="0"/>
                <a:cs typeface="Arial" charset="0"/>
              </a:rPr>
              <a:t>, CEA</a:t>
            </a:r>
          </a:p>
        </p:txBody>
      </p:sp>
    </p:spTree>
    <p:extLst>
      <p:ext uri="{BB962C8B-B14F-4D97-AF65-F5344CB8AC3E}">
        <p14:creationId xmlns:p14="http://schemas.microsoft.com/office/powerpoint/2010/main" val="2725283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Literature on warm accelerator magnets </a:t>
            </a:r>
          </a:p>
        </p:txBody>
      </p:sp>
      <p:sp>
        <p:nvSpPr>
          <p:cNvPr id="3" name="Content Placeholder 2"/>
          <p:cNvSpPr>
            <a:spLocks noGrp="1"/>
          </p:cNvSpPr>
          <p:nvPr>
            <p:ph idx="1"/>
          </p:nvPr>
        </p:nvSpPr>
        <p:spPr/>
        <p:txBody>
          <a:bodyPr/>
          <a:lstStyle/>
          <a:p>
            <a:r>
              <a:rPr lang="en-US" sz="1600" dirty="0"/>
              <a:t>Books</a:t>
            </a:r>
          </a:p>
          <a:p>
            <a:pPr lvl="1"/>
            <a:r>
              <a:rPr lang="en-US" sz="1600" dirty="0" err="1"/>
              <a:t>G.E.Fisher</a:t>
            </a:r>
            <a:r>
              <a:rPr lang="en-US" sz="1600" dirty="0"/>
              <a:t>, “Iron Dominated Magnets” AIP Conf. Proc., 1987 -- Volume 153, pp. 1120-1227 </a:t>
            </a:r>
          </a:p>
          <a:p>
            <a:pPr lvl="1"/>
            <a:r>
              <a:rPr lang="en-US" sz="1600" dirty="0"/>
              <a:t>J. Tanabe, “Iron Dominated Electromagnets”, World Scientific, ISBN </a:t>
            </a:r>
            <a:r>
              <a:rPr lang="mr-IN" sz="1600" dirty="0">
                <a:latin typeface="Arial" charset="0"/>
                <a:ea typeface="Arial" charset="0"/>
                <a:cs typeface="Arial" charset="0"/>
              </a:rPr>
              <a:t>978-981-256-381-1</a:t>
            </a:r>
            <a:r>
              <a:rPr lang="en-US" sz="1600" dirty="0">
                <a:latin typeface="Arial" charset="0"/>
                <a:ea typeface="Arial" charset="0"/>
                <a:cs typeface="Arial" charset="0"/>
              </a:rPr>
              <a:t>, May 2005</a:t>
            </a:r>
          </a:p>
          <a:p>
            <a:pPr lvl="1"/>
            <a:r>
              <a:rPr lang="en-US" sz="1600" dirty="0">
                <a:latin typeface="Arial" charset="0"/>
                <a:ea typeface="Arial" charset="0"/>
                <a:cs typeface="Arial" charset="0"/>
              </a:rPr>
              <a:t>P. Campbell, Permanent Magnet Materials and their Application, </a:t>
            </a:r>
            <a:r>
              <a:rPr lang="is-IS" sz="1600" dirty="0"/>
              <a:t>ISBN-13: 978-0521566889 </a:t>
            </a:r>
          </a:p>
          <a:p>
            <a:pPr lvl="1"/>
            <a:r>
              <a:rPr lang="en-US" sz="1600" dirty="0"/>
              <a:t>S. </a:t>
            </a:r>
            <a:r>
              <a:rPr lang="en-US" sz="1600" dirty="0" err="1"/>
              <a:t>Russenschuck</a:t>
            </a:r>
            <a:r>
              <a:rPr lang="en-US" sz="1600" dirty="0"/>
              <a:t>, Field computation for accelerator magnets : analytical and numerical methods for electromagnetic design and optimization / </a:t>
            </a:r>
            <a:r>
              <a:rPr lang="en-US" sz="1600" dirty="0" err="1"/>
              <a:t>Weinheim</a:t>
            </a:r>
            <a:r>
              <a:rPr lang="en-US" sz="1600" dirty="0"/>
              <a:t> : Wiley, 2010. - 757 p. </a:t>
            </a:r>
            <a:endParaRPr lang="en-US" sz="1600" dirty="0">
              <a:latin typeface="Arial" charset="0"/>
              <a:ea typeface="Arial" charset="0"/>
              <a:cs typeface="Arial" charset="0"/>
            </a:endParaRPr>
          </a:p>
          <a:p>
            <a:pPr marL="0" indent="0">
              <a:buNone/>
            </a:pPr>
            <a:endParaRPr lang="en-US" sz="1600" dirty="0"/>
          </a:p>
          <a:p>
            <a:r>
              <a:rPr lang="en-US" sz="1600" dirty="0"/>
              <a:t>Schools</a:t>
            </a:r>
          </a:p>
          <a:p>
            <a:pPr lvl="1"/>
            <a:r>
              <a:rPr lang="en-US" sz="1600" dirty="0"/>
              <a:t>CAS Bruges, 2009, specialized course on magnets, 2009, </a:t>
            </a:r>
            <a:r>
              <a:rPr lang="de-DE" sz="1600" dirty="0"/>
              <a:t>CERN-2010-004</a:t>
            </a:r>
          </a:p>
          <a:p>
            <a:pPr lvl="1"/>
            <a:r>
              <a:rPr lang="de-DE" sz="1600" dirty="0"/>
              <a:t>CAS </a:t>
            </a:r>
            <a:r>
              <a:rPr lang="de-DE" sz="1600" dirty="0" err="1"/>
              <a:t>Frascati</a:t>
            </a:r>
            <a:r>
              <a:rPr lang="de-DE" sz="1600" dirty="0"/>
              <a:t> 2008, Magnets (Warm) </a:t>
            </a:r>
            <a:r>
              <a:rPr lang="de-DE" sz="1600" dirty="0" err="1"/>
              <a:t>by</a:t>
            </a:r>
            <a:r>
              <a:rPr lang="de-DE" sz="1600" dirty="0"/>
              <a:t> D. </a:t>
            </a:r>
            <a:r>
              <a:rPr lang="de-DE" sz="1600" dirty="0" err="1"/>
              <a:t>Einfeld</a:t>
            </a:r>
            <a:r>
              <a:rPr lang="de-DE" sz="1600" dirty="0"/>
              <a:t> </a:t>
            </a:r>
            <a:endParaRPr lang="en-US" sz="1600" dirty="0"/>
          </a:p>
          <a:p>
            <a:pPr lvl="1"/>
            <a:r>
              <a:rPr lang="en-US" sz="1600" dirty="0"/>
              <a:t>CAS Varna 2010, </a:t>
            </a:r>
            <a:r>
              <a:rPr lang="de-DE" sz="1600" dirty="0"/>
              <a:t>Magnets (Warm) </a:t>
            </a:r>
            <a:r>
              <a:rPr lang="de-DE" sz="1600" dirty="0" err="1"/>
              <a:t>by</a:t>
            </a:r>
            <a:r>
              <a:rPr lang="de-DE" sz="1600" dirty="0"/>
              <a:t> D. </a:t>
            </a:r>
            <a:r>
              <a:rPr lang="de-DE" sz="1600" dirty="0" err="1"/>
              <a:t>Tommasini</a:t>
            </a:r>
            <a:endParaRPr lang="de-DE" sz="1600" dirty="0"/>
          </a:p>
          <a:p>
            <a:pPr marL="457200" lvl="1" indent="0">
              <a:buNone/>
            </a:pPr>
            <a:endParaRPr lang="en-US" sz="1600" dirty="0"/>
          </a:p>
          <a:p>
            <a:pPr marL="457200" lvl="1" indent="0">
              <a:buNone/>
            </a:pPr>
            <a:endParaRPr lang="en-US" sz="1600" dirty="0"/>
          </a:p>
          <a:p>
            <a:r>
              <a:rPr lang="en-US" sz="1600" dirty="0"/>
              <a:t>Papers and reports</a:t>
            </a:r>
          </a:p>
          <a:p>
            <a:pPr lvl="1"/>
            <a:r>
              <a:rPr lang="en-US" sz="1600" dirty="0"/>
              <a:t>D. </a:t>
            </a:r>
            <a:r>
              <a:rPr lang="en-US" sz="1600" dirty="0" err="1"/>
              <a:t>Tommasini</a:t>
            </a:r>
            <a:r>
              <a:rPr lang="en-US" sz="1600" dirty="0"/>
              <a:t>, “Practical definitions and formulae for magnets,” </a:t>
            </a:r>
            <a:r>
              <a:rPr lang="en-US" sz="1600" dirty="0" err="1"/>
              <a:t>CERN,Tech</a:t>
            </a:r>
            <a:r>
              <a:rPr lang="en-US" sz="1600" dirty="0"/>
              <a:t>. Rep. EDMS 1162401, 2011</a:t>
            </a:r>
          </a:p>
        </p:txBody>
      </p:sp>
      <p:sp>
        <p:nvSpPr>
          <p:cNvPr id="4" name="Slide Number Placeholder 3"/>
          <p:cNvSpPr>
            <a:spLocks noGrp="1"/>
          </p:cNvSpPr>
          <p:nvPr>
            <p:ph type="sldNum" sz="quarter" idx="10"/>
          </p:nvPr>
        </p:nvSpPr>
        <p:spPr/>
        <p:txBody>
          <a:bodyPr/>
          <a:lstStyle/>
          <a:p>
            <a:pPr>
              <a:defRPr/>
            </a:pPr>
            <a:fld id="{3E0A7E26-EADD-A749-9B68-ED7D6250ADD7}" type="slidenum">
              <a:rPr lang="en-US" smtClean="0"/>
              <a:pPr>
                <a:defRPr/>
              </a:pPr>
              <a:t>52</a:t>
            </a:fld>
            <a:endParaRPr lang="en-US"/>
          </a:p>
        </p:txBody>
      </p:sp>
    </p:spTree>
    <p:extLst>
      <p:ext uri="{BB962C8B-B14F-4D97-AF65-F5344CB8AC3E}">
        <p14:creationId xmlns:p14="http://schemas.microsoft.com/office/powerpoint/2010/main" val="25809500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Acknowledgements</a:t>
            </a:r>
          </a:p>
        </p:txBody>
      </p:sp>
      <p:sp>
        <p:nvSpPr>
          <p:cNvPr id="3" name="Content Placeholder 2"/>
          <p:cNvSpPr>
            <a:spLocks noGrp="1"/>
          </p:cNvSpPr>
          <p:nvPr>
            <p:ph idx="1"/>
          </p:nvPr>
        </p:nvSpPr>
        <p:spPr/>
        <p:txBody>
          <a:bodyPr/>
          <a:lstStyle/>
          <a:p>
            <a:pPr marL="0" indent="0">
              <a:buNone/>
            </a:pPr>
            <a:r>
              <a:rPr lang="en-US" dirty="0"/>
              <a:t>For this lecture I used material from lectures, seminars, reports, etc. from the many colleagues. Special thanks goes to:</a:t>
            </a:r>
          </a:p>
          <a:p>
            <a:pPr marL="0" indent="0">
              <a:buNone/>
            </a:pPr>
            <a:r>
              <a:rPr lang="en-US" dirty="0" err="1"/>
              <a:t>Davide</a:t>
            </a:r>
            <a:r>
              <a:rPr lang="en-US" dirty="0"/>
              <a:t> </a:t>
            </a:r>
            <a:r>
              <a:rPr lang="en-US" dirty="0" err="1"/>
              <a:t>Tommasini</a:t>
            </a:r>
            <a:r>
              <a:rPr lang="en-US" dirty="0"/>
              <a:t>, Attilio Milanese, Antoine </a:t>
            </a:r>
            <a:r>
              <a:rPr lang="en-US" dirty="0" err="1"/>
              <a:t>Dael</a:t>
            </a:r>
            <a:r>
              <a:rPr lang="en-US" dirty="0"/>
              <a:t>, Stephan </a:t>
            </a:r>
            <a:r>
              <a:rPr lang="en-US" dirty="0" err="1"/>
              <a:t>Russenschuck</a:t>
            </a:r>
            <a:r>
              <a:rPr lang="en-US" dirty="0"/>
              <a:t>, Thomas </a:t>
            </a:r>
            <a:r>
              <a:rPr lang="en-US" dirty="0" err="1"/>
              <a:t>Zickler</a:t>
            </a:r>
            <a:endParaRPr lang="en-US" dirty="0"/>
          </a:p>
          <a:p>
            <a:pPr marL="0" indent="0">
              <a:buNone/>
            </a:pPr>
            <a:endParaRPr lang="en-US" dirty="0"/>
          </a:p>
          <a:p>
            <a:pPr marL="0" indent="0">
              <a:buNone/>
            </a:pPr>
            <a:r>
              <a:rPr lang="en-US" dirty="0"/>
              <a:t>And to the people who taught me, years ago, all the fine details about magnets !</a:t>
            </a:r>
          </a:p>
          <a:p>
            <a:pPr marL="0" indent="0">
              <a:buNone/>
            </a:pPr>
            <a:endParaRPr lang="en-US" dirty="0"/>
          </a:p>
          <a:p>
            <a:pPr marL="0" indent="0">
              <a:buNone/>
            </a:pPr>
            <a:r>
              <a:rPr lang="en-US" dirty="0"/>
              <a:t>	</a:t>
            </a:r>
          </a:p>
          <a:p>
            <a:pPr marL="0" indent="0">
              <a:buNone/>
            </a:pPr>
            <a:r>
              <a:rPr lang="en-US" dirty="0"/>
              <a:t>	</a:t>
            </a:r>
          </a:p>
          <a:p>
            <a:pPr marL="0" indent="0">
              <a:buNone/>
            </a:pPr>
            <a:endParaRPr lang="en-US" dirty="0"/>
          </a:p>
        </p:txBody>
      </p:sp>
      <p:sp>
        <p:nvSpPr>
          <p:cNvPr id="4" name="Slide Number Placeholder 3"/>
          <p:cNvSpPr>
            <a:spLocks noGrp="1"/>
          </p:cNvSpPr>
          <p:nvPr>
            <p:ph type="sldNum" sz="quarter" idx="10"/>
          </p:nvPr>
        </p:nvSpPr>
        <p:spPr/>
        <p:txBody>
          <a:bodyPr/>
          <a:lstStyle/>
          <a:p>
            <a:pPr>
              <a:defRPr/>
            </a:pPr>
            <a:fld id="{3E0A7E26-EADD-A749-9B68-ED7D6250ADD7}" type="slidenum">
              <a:rPr lang="en-US" smtClean="0"/>
              <a:pPr>
                <a:defRPr/>
              </a:pPr>
              <a:t>53</a:t>
            </a:fld>
            <a:endParaRPr lang="en-US"/>
          </a:p>
        </p:txBody>
      </p:sp>
    </p:spTree>
    <p:extLst>
      <p:ext uri="{BB962C8B-B14F-4D97-AF65-F5344CB8AC3E}">
        <p14:creationId xmlns:p14="http://schemas.microsoft.com/office/powerpoint/2010/main" val="25544000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42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Maxwell equations</a:t>
            </a:r>
          </a:p>
        </p:txBody>
      </p:sp>
      <p:sp>
        <p:nvSpPr>
          <p:cNvPr id="3" name="Content Placeholder 2"/>
          <p:cNvSpPr>
            <a:spLocks noGrp="1"/>
          </p:cNvSpPr>
          <p:nvPr>
            <p:ph idx="1"/>
          </p:nvPr>
        </p:nvSpPr>
        <p:spPr>
          <a:xfrm>
            <a:off x="519214" y="1162165"/>
            <a:ext cx="8517282" cy="555797"/>
          </a:xfrm>
        </p:spPr>
        <p:txBody>
          <a:bodyPr/>
          <a:lstStyle/>
          <a:p>
            <a:pPr marL="0" indent="0">
              <a:buNone/>
            </a:pPr>
            <a:r>
              <a:rPr lang="en-US" dirty="0"/>
              <a:t>	Integral form				Differential form</a:t>
            </a:r>
          </a:p>
        </p:txBody>
      </p:sp>
      <p:sp>
        <p:nvSpPr>
          <p:cNvPr id="4" name="Slide Number Placeholder 3"/>
          <p:cNvSpPr>
            <a:spLocks noGrp="1"/>
          </p:cNvSpPr>
          <p:nvPr>
            <p:ph type="sldNum" sz="quarter" idx="10"/>
          </p:nvPr>
        </p:nvSpPr>
        <p:spPr/>
        <p:txBody>
          <a:bodyPr/>
          <a:lstStyle/>
          <a:p>
            <a:fld id="{28C57388-5BA1-214C-B04D-06BAAA3280B9}" type="slidenum">
              <a:rPr lang="en-US" smtClean="0"/>
              <a:pPr/>
              <a:t>6</a:t>
            </a:fld>
            <a:endParaRPr lang="en-US"/>
          </a:p>
        </p:txBody>
      </p:sp>
      <mc:AlternateContent xmlns:mc="http://schemas.openxmlformats.org/markup-compatibility/2006" xmlns:a14="http://schemas.microsoft.com/office/drawing/2010/main">
        <mc:Choice Requires="a14">
          <p:sp>
            <p:nvSpPr>
              <p:cNvPr id="5" name="Rectangle 4"/>
              <p:cNvSpPr/>
              <p:nvPr/>
            </p:nvSpPr>
            <p:spPr>
              <a:xfrm>
                <a:off x="827584" y="1786874"/>
                <a:ext cx="2688300" cy="7547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subHide m:val="on"/>
                          <m:supHide m:val="on"/>
                          <m:ctrlPr>
                            <a:rPr lang="en-US" sz="1800" i="1" smtClean="0">
                              <a:latin typeface="Cambria Math" panose="02040503050406030204" pitchFamily="18" charset="0"/>
                            </a:rPr>
                          </m:ctrlPr>
                        </m:naryPr>
                        <m:sub/>
                        <m:sup/>
                        <m:e>
                          <m:acc>
                            <m:accPr>
                              <m:chr m:val="⃗"/>
                              <m:ctrlPr>
                                <a:rPr lang="en-US" sz="1800" i="1">
                                  <a:latin typeface="Cambria Math" panose="02040503050406030204" pitchFamily="18" charset="0"/>
                                </a:rPr>
                              </m:ctrlPr>
                            </m:accPr>
                            <m:e>
                              <m:r>
                                <a:rPr lang="en-US" sz="1800" i="1">
                                  <a:latin typeface="Cambria Math" charset="0"/>
                                </a:rPr>
                                <m:t>𝐻</m:t>
                              </m:r>
                            </m:e>
                          </m:acc>
                          <m:r>
                            <a:rPr lang="en-US" sz="1800" i="1">
                              <a:latin typeface="Cambria Math" charset="0"/>
                            </a:rPr>
                            <m:t>𝑑</m:t>
                          </m:r>
                          <m:acc>
                            <m:accPr>
                              <m:chr m:val="⃗"/>
                              <m:ctrlPr>
                                <a:rPr lang="en-US" sz="1800" i="1">
                                  <a:latin typeface="Cambria Math" panose="02040503050406030204" pitchFamily="18" charset="0"/>
                                </a:rPr>
                              </m:ctrlPr>
                            </m:accPr>
                            <m:e>
                              <m:r>
                                <a:rPr lang="en-US" sz="1800" i="1">
                                  <a:latin typeface="Cambria Math" charset="0"/>
                                </a:rPr>
                                <m:t>𝑠</m:t>
                              </m:r>
                            </m:e>
                          </m:acc>
                        </m:e>
                      </m:nary>
                      <m:r>
                        <a:rPr lang="en-US" sz="1800" i="0">
                          <a:latin typeface="Cambria Math" charset="0"/>
                        </a:rPr>
                        <m:t>=</m:t>
                      </m:r>
                      <m:nary>
                        <m:naryPr>
                          <m:limLoc m:val="subSup"/>
                          <m:ctrlPr>
                            <a:rPr lang="en-US" sz="1800" i="1">
                              <a:latin typeface="Cambria Math" panose="02040503050406030204" pitchFamily="18" charset="0"/>
                            </a:rPr>
                          </m:ctrlPr>
                        </m:naryPr>
                        <m:sub>
                          <m:r>
                            <a:rPr lang="en-US" sz="1800" i="1">
                              <a:latin typeface="Cambria Math" charset="0"/>
                            </a:rPr>
                            <m:t>𝐴</m:t>
                          </m:r>
                        </m:sub>
                        <m:sup>
                          <m:r>
                            <a:rPr lang="en-US" sz="1800" b="1" i="1" smtClean="0">
                              <a:latin typeface="Cambria Math" panose="02040503050406030204" pitchFamily="18" charset="0"/>
                            </a:rPr>
                            <m:t> </m:t>
                          </m:r>
                        </m:sup>
                        <m:e>
                          <m:d>
                            <m:dPr>
                              <m:ctrlPr>
                                <a:rPr lang="en-US" sz="1800" i="1">
                                  <a:latin typeface="Cambria Math" panose="02040503050406030204" pitchFamily="18" charset="0"/>
                                </a:rPr>
                              </m:ctrlPr>
                            </m:dPr>
                            <m:e>
                              <m:acc>
                                <m:accPr>
                                  <m:chr m:val="⃗"/>
                                  <m:ctrlPr>
                                    <a:rPr lang="en-US" sz="1800" i="1">
                                      <a:latin typeface="Cambria Math" panose="02040503050406030204" pitchFamily="18" charset="0"/>
                                    </a:rPr>
                                  </m:ctrlPr>
                                </m:accPr>
                                <m:e>
                                  <m:r>
                                    <a:rPr lang="en-US" sz="1800" i="1">
                                      <a:latin typeface="Cambria Math" charset="0"/>
                                    </a:rPr>
                                    <m:t>𝐽</m:t>
                                  </m:r>
                                </m:e>
                              </m:acc>
                              <m:r>
                                <a:rPr lang="en-US" sz="1800" i="0">
                                  <a:latin typeface="Cambria Math" charset="0"/>
                                </a:rPr>
                                <m:t>+</m:t>
                              </m:r>
                              <m:f>
                                <m:fPr>
                                  <m:ctrlPr>
                                    <a:rPr lang="en-US" sz="1800" i="1">
                                      <a:latin typeface="Cambria Math" panose="02040503050406030204" pitchFamily="18" charset="0"/>
                                    </a:rPr>
                                  </m:ctrlPr>
                                </m:fPr>
                                <m:num>
                                  <m:r>
                                    <a:rPr lang="en-US" sz="1800" i="0">
                                      <a:latin typeface="Cambria Math" charset="0"/>
                                    </a:rPr>
                                    <m:t>𝜕</m:t>
                                  </m:r>
                                  <m:acc>
                                    <m:accPr>
                                      <m:chr m:val="⃗"/>
                                      <m:ctrlPr>
                                        <a:rPr lang="en-US" sz="1800" i="1">
                                          <a:latin typeface="Cambria Math" panose="02040503050406030204" pitchFamily="18" charset="0"/>
                                        </a:rPr>
                                      </m:ctrlPr>
                                    </m:accPr>
                                    <m:e>
                                      <m:r>
                                        <a:rPr lang="en-US" sz="1800" i="1">
                                          <a:latin typeface="Cambria Math" charset="0"/>
                                        </a:rPr>
                                        <m:t>𝐷</m:t>
                                      </m:r>
                                    </m:e>
                                  </m:acc>
                                </m:num>
                                <m:den>
                                  <m:r>
                                    <a:rPr lang="en-US" sz="1800" i="0">
                                      <a:latin typeface="Cambria Math" charset="0"/>
                                    </a:rPr>
                                    <m:t>𝜕</m:t>
                                  </m:r>
                                  <m:r>
                                    <a:rPr lang="en-US" sz="1800" i="1">
                                      <a:latin typeface="Cambria Math" charset="0"/>
                                    </a:rPr>
                                    <m:t>𝑡</m:t>
                                  </m:r>
                                </m:den>
                              </m:f>
                            </m:e>
                          </m:d>
                        </m:e>
                      </m:nary>
                      <m:r>
                        <a:rPr lang="en-US" sz="1800" i="1">
                          <a:latin typeface="Cambria Math" charset="0"/>
                        </a:rPr>
                        <m:t>𝑑</m:t>
                      </m:r>
                      <m:acc>
                        <m:accPr>
                          <m:chr m:val="⃗"/>
                          <m:ctrlPr>
                            <a:rPr lang="en-US" sz="1800" i="1">
                              <a:latin typeface="Cambria Math" panose="02040503050406030204" pitchFamily="18" charset="0"/>
                            </a:rPr>
                          </m:ctrlPr>
                        </m:accPr>
                        <m:e>
                          <m:r>
                            <a:rPr lang="en-US" sz="1800" i="1">
                              <a:latin typeface="Cambria Math" charset="0"/>
                            </a:rPr>
                            <m:t>𝐴</m:t>
                          </m:r>
                        </m:e>
                      </m:acc>
                    </m:oMath>
                  </m:oMathPara>
                </a14:m>
                <a:endParaRPr lang="en-US" sz="1800" dirty="0"/>
              </a:p>
            </p:txBody>
          </p:sp>
        </mc:Choice>
        <mc:Fallback xmlns="">
          <p:sp>
            <p:nvSpPr>
              <p:cNvPr id="5" name="Rectangle 4"/>
              <p:cNvSpPr>
                <a:spLocks noRot="1" noChangeAspect="1" noMove="1" noResize="1" noEditPoints="1" noAdjustHandles="1" noChangeArrowheads="1" noChangeShapeType="1" noTextEdit="1"/>
              </p:cNvSpPr>
              <p:nvPr/>
            </p:nvSpPr>
            <p:spPr>
              <a:xfrm>
                <a:off x="827584" y="1786874"/>
                <a:ext cx="2688300" cy="754758"/>
              </a:xfrm>
              <a:prstGeom prst="rect">
                <a:avLst/>
              </a:prstGeom>
              <a:blipFill>
                <a:blip r:embed="rId2"/>
                <a:stretch>
                  <a:fillRect l="-30986" t="-138333" b="-21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827584" y="2541632"/>
                <a:ext cx="2326021" cy="6812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subHide m:val="on"/>
                          <m:supHide m:val="on"/>
                          <m:ctrlPr>
                            <a:rPr lang="en-US" sz="1800" i="1" smtClean="0">
                              <a:latin typeface="Cambria Math" panose="02040503050406030204" pitchFamily="18" charset="0"/>
                            </a:rPr>
                          </m:ctrlPr>
                        </m:naryPr>
                        <m:sub/>
                        <m:sup/>
                        <m:e>
                          <m:acc>
                            <m:accPr>
                              <m:chr m:val="⃗"/>
                              <m:ctrlPr>
                                <a:rPr lang="en-US" sz="1800" i="1">
                                  <a:latin typeface="Cambria Math" panose="02040503050406030204" pitchFamily="18" charset="0"/>
                                </a:rPr>
                              </m:ctrlPr>
                            </m:accPr>
                            <m:e>
                              <m:r>
                                <a:rPr lang="en-US" sz="1800" i="1">
                                  <a:latin typeface="Cambria Math" charset="0"/>
                                </a:rPr>
                                <m:t>𝐸</m:t>
                              </m:r>
                            </m:e>
                          </m:acc>
                          <m:r>
                            <a:rPr lang="en-US" sz="1800" i="1">
                              <a:latin typeface="Cambria Math" charset="0"/>
                            </a:rPr>
                            <m:t>𝑑</m:t>
                          </m:r>
                          <m:acc>
                            <m:accPr>
                              <m:chr m:val="⃗"/>
                              <m:ctrlPr>
                                <a:rPr lang="en-US" sz="1800" i="1">
                                  <a:latin typeface="Cambria Math" panose="02040503050406030204" pitchFamily="18" charset="0"/>
                                </a:rPr>
                              </m:ctrlPr>
                            </m:accPr>
                            <m:e>
                              <m:r>
                                <a:rPr lang="en-US" sz="1800" i="1">
                                  <a:latin typeface="Cambria Math" charset="0"/>
                                </a:rPr>
                                <m:t>𝑠</m:t>
                              </m:r>
                            </m:e>
                          </m:acc>
                        </m:e>
                      </m:nary>
                      <m:r>
                        <a:rPr lang="en-US" sz="1800" i="0">
                          <a:latin typeface="Cambria Math" charset="0"/>
                        </a:rPr>
                        <m:t>=−</m:t>
                      </m:r>
                      <m:f>
                        <m:fPr>
                          <m:ctrlPr>
                            <a:rPr lang="en-US" sz="1800" i="1">
                              <a:latin typeface="Cambria Math" panose="02040503050406030204" pitchFamily="18" charset="0"/>
                            </a:rPr>
                          </m:ctrlPr>
                        </m:fPr>
                        <m:num>
                          <m:r>
                            <a:rPr lang="en-US" sz="1800" i="0">
                              <a:latin typeface="Cambria Math" charset="0"/>
                            </a:rPr>
                            <m:t>𝜕</m:t>
                          </m:r>
                        </m:num>
                        <m:den>
                          <m:r>
                            <a:rPr lang="en-US" sz="1800" i="0">
                              <a:latin typeface="Cambria Math" charset="0"/>
                            </a:rPr>
                            <m:t>𝜕</m:t>
                          </m:r>
                          <m:r>
                            <a:rPr lang="en-US" sz="1800" i="1">
                              <a:latin typeface="Cambria Math" charset="0"/>
                            </a:rPr>
                            <m:t>𝑡</m:t>
                          </m:r>
                        </m:den>
                      </m:f>
                      <m:nary>
                        <m:naryPr>
                          <m:limLoc m:val="subSup"/>
                          <m:ctrlPr>
                            <a:rPr lang="en-US" sz="1800" i="1">
                              <a:latin typeface="Cambria Math" panose="02040503050406030204" pitchFamily="18" charset="0"/>
                            </a:rPr>
                          </m:ctrlPr>
                        </m:naryPr>
                        <m:sub>
                          <m:r>
                            <a:rPr lang="en-US" sz="1800" i="1">
                              <a:latin typeface="Cambria Math" charset="0"/>
                            </a:rPr>
                            <m:t>𝐴</m:t>
                          </m:r>
                        </m:sub>
                        <m:sup>
                          <m:r>
                            <a:rPr lang="en-US" sz="1800" b="1" i="1" smtClean="0">
                              <a:latin typeface="Cambria Math" panose="02040503050406030204" pitchFamily="18" charset="0"/>
                            </a:rPr>
                            <m:t> </m:t>
                          </m:r>
                        </m:sup>
                        <m:e>
                          <m:acc>
                            <m:accPr>
                              <m:chr m:val="⃗"/>
                              <m:ctrlPr>
                                <a:rPr lang="en-US" sz="1800" i="1">
                                  <a:latin typeface="Cambria Math" panose="02040503050406030204" pitchFamily="18" charset="0"/>
                                </a:rPr>
                              </m:ctrlPr>
                            </m:accPr>
                            <m:e>
                              <m:r>
                                <a:rPr lang="en-US" sz="1800" i="1">
                                  <a:latin typeface="Cambria Math" charset="0"/>
                                </a:rPr>
                                <m:t>𝐵</m:t>
                              </m:r>
                            </m:e>
                          </m:acc>
                        </m:e>
                      </m:nary>
                      <m:r>
                        <a:rPr lang="en-US" sz="1800" i="1">
                          <a:latin typeface="Cambria Math" charset="0"/>
                        </a:rPr>
                        <m:t>𝑑</m:t>
                      </m:r>
                      <m:acc>
                        <m:accPr>
                          <m:chr m:val="⃗"/>
                          <m:ctrlPr>
                            <a:rPr lang="en-US" sz="1800" i="1">
                              <a:latin typeface="Cambria Math" panose="02040503050406030204" pitchFamily="18" charset="0"/>
                            </a:rPr>
                          </m:ctrlPr>
                        </m:accPr>
                        <m:e>
                          <m:r>
                            <a:rPr lang="en-US" sz="1800" i="1">
                              <a:latin typeface="Cambria Math" charset="0"/>
                            </a:rPr>
                            <m:t>𝐴</m:t>
                          </m:r>
                        </m:e>
                      </m:acc>
                    </m:oMath>
                  </m:oMathPara>
                </a14:m>
                <a:endParaRPr lang="en-US" sz="1800" dirty="0"/>
              </a:p>
            </p:txBody>
          </p:sp>
        </mc:Choice>
        <mc:Fallback xmlns="">
          <p:sp>
            <p:nvSpPr>
              <p:cNvPr id="6" name="Rectangle 5"/>
              <p:cNvSpPr>
                <a:spLocks noRot="1" noChangeAspect="1" noMove="1" noResize="1" noEditPoints="1" noAdjustHandles="1" noChangeArrowheads="1" noChangeShapeType="1" noTextEdit="1"/>
              </p:cNvSpPr>
              <p:nvPr/>
            </p:nvSpPr>
            <p:spPr>
              <a:xfrm>
                <a:off x="827584" y="2541632"/>
                <a:ext cx="2326021" cy="681277"/>
              </a:xfrm>
              <a:prstGeom prst="rect">
                <a:avLst/>
              </a:prstGeom>
              <a:blipFill>
                <a:blip r:embed="rId3"/>
                <a:stretch>
                  <a:fillRect l="-35870" t="-160000" r="-7065" b="-23636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774248" y="3342274"/>
                <a:ext cx="1388521" cy="658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limLoc m:val="subSup"/>
                          <m:ctrlPr>
                            <a:rPr lang="en-US" sz="1800" i="1" smtClean="0">
                              <a:latin typeface="Cambria Math" panose="02040503050406030204" pitchFamily="18" charset="0"/>
                            </a:rPr>
                          </m:ctrlPr>
                        </m:naryPr>
                        <m:sub>
                          <m:r>
                            <a:rPr lang="en-US" sz="1800" i="1">
                              <a:latin typeface="Cambria Math" charset="0"/>
                            </a:rPr>
                            <m:t>𝐴</m:t>
                          </m:r>
                        </m:sub>
                        <m:sup>
                          <m:r>
                            <a:rPr lang="en-US" sz="1800" b="1" i="1" smtClean="0">
                              <a:latin typeface="Cambria Math" panose="02040503050406030204" pitchFamily="18" charset="0"/>
                            </a:rPr>
                            <m:t> </m:t>
                          </m:r>
                        </m:sup>
                        <m:e>
                          <m:acc>
                            <m:accPr>
                              <m:chr m:val="⃗"/>
                              <m:ctrlPr>
                                <a:rPr lang="en-US" sz="1800" i="1">
                                  <a:latin typeface="Cambria Math" panose="02040503050406030204" pitchFamily="18" charset="0"/>
                                </a:rPr>
                              </m:ctrlPr>
                            </m:accPr>
                            <m:e>
                              <m:r>
                                <a:rPr lang="en-US" sz="1800" i="1">
                                  <a:latin typeface="Cambria Math" charset="0"/>
                                </a:rPr>
                                <m:t>𝐵</m:t>
                              </m:r>
                            </m:e>
                          </m:acc>
                        </m:e>
                      </m:nary>
                      <m:r>
                        <a:rPr lang="en-US" sz="1800" i="1">
                          <a:latin typeface="Cambria Math" charset="0"/>
                        </a:rPr>
                        <m:t>𝑑</m:t>
                      </m:r>
                      <m:acc>
                        <m:accPr>
                          <m:chr m:val="⃗"/>
                          <m:ctrlPr>
                            <a:rPr lang="en-US" sz="1800" i="1">
                              <a:latin typeface="Cambria Math" panose="02040503050406030204" pitchFamily="18" charset="0"/>
                            </a:rPr>
                          </m:ctrlPr>
                        </m:accPr>
                        <m:e>
                          <m:r>
                            <a:rPr lang="en-US" sz="1800" i="1">
                              <a:latin typeface="Cambria Math" charset="0"/>
                            </a:rPr>
                            <m:t>𝐴</m:t>
                          </m:r>
                        </m:e>
                      </m:acc>
                      <m:r>
                        <a:rPr lang="en-US" sz="1800" i="0">
                          <a:latin typeface="Cambria Math" charset="0"/>
                        </a:rPr>
                        <m:t>=0</m:t>
                      </m:r>
                    </m:oMath>
                  </m:oMathPara>
                </a14:m>
                <a:endParaRPr lang="en-US" sz="1800" dirty="0"/>
              </a:p>
            </p:txBody>
          </p:sp>
        </mc:Choice>
        <mc:Fallback xmlns="">
          <p:sp>
            <p:nvSpPr>
              <p:cNvPr id="7" name="Rectangle 6"/>
              <p:cNvSpPr>
                <a:spLocks noRot="1" noChangeAspect="1" noMove="1" noResize="1" noEditPoints="1" noAdjustHandles="1" noChangeArrowheads="1" noChangeShapeType="1" noTextEdit="1"/>
              </p:cNvSpPr>
              <p:nvPr/>
            </p:nvSpPr>
            <p:spPr>
              <a:xfrm>
                <a:off x="774248" y="3342274"/>
                <a:ext cx="1388521" cy="658706"/>
              </a:xfrm>
              <a:prstGeom prst="rect">
                <a:avLst/>
              </a:prstGeom>
              <a:blipFill>
                <a:blip r:embed="rId4"/>
                <a:stretch>
                  <a:fillRect l="-60000" t="-169811" b="-24528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755576" y="4149080"/>
                <a:ext cx="1949252" cy="66030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limLoc m:val="subSup"/>
                          <m:ctrlPr>
                            <a:rPr lang="en-US" sz="1800" i="1" smtClean="0">
                              <a:latin typeface="Cambria Math" panose="02040503050406030204" pitchFamily="18" charset="0"/>
                            </a:rPr>
                          </m:ctrlPr>
                        </m:naryPr>
                        <m:sub>
                          <m:r>
                            <a:rPr lang="en-US" sz="1800" i="1">
                              <a:latin typeface="Cambria Math" charset="0"/>
                            </a:rPr>
                            <m:t>𝐴</m:t>
                          </m:r>
                        </m:sub>
                        <m:sup>
                          <m:r>
                            <a:rPr lang="en-US" sz="1800" b="1" i="1" smtClean="0">
                              <a:latin typeface="Cambria Math" panose="02040503050406030204" pitchFamily="18" charset="0"/>
                            </a:rPr>
                            <m:t> </m:t>
                          </m:r>
                        </m:sup>
                        <m:e>
                          <m:acc>
                            <m:accPr>
                              <m:chr m:val="⃗"/>
                              <m:ctrlPr>
                                <a:rPr lang="en-US" sz="1800" i="1">
                                  <a:latin typeface="Cambria Math" panose="02040503050406030204" pitchFamily="18" charset="0"/>
                                </a:rPr>
                              </m:ctrlPr>
                            </m:accPr>
                            <m:e>
                              <m:r>
                                <a:rPr lang="en-US" sz="1800" i="1">
                                  <a:latin typeface="Cambria Math" charset="0"/>
                                </a:rPr>
                                <m:t>𝐷</m:t>
                              </m:r>
                            </m:e>
                          </m:acc>
                        </m:e>
                      </m:nary>
                      <m:r>
                        <a:rPr lang="en-US" sz="1800" i="1">
                          <a:latin typeface="Cambria Math" charset="0"/>
                        </a:rPr>
                        <m:t>𝑑</m:t>
                      </m:r>
                      <m:acc>
                        <m:accPr>
                          <m:chr m:val="⃗"/>
                          <m:ctrlPr>
                            <a:rPr lang="en-US" sz="1800" i="1">
                              <a:latin typeface="Cambria Math" panose="02040503050406030204" pitchFamily="18" charset="0"/>
                            </a:rPr>
                          </m:ctrlPr>
                        </m:accPr>
                        <m:e>
                          <m:r>
                            <a:rPr lang="en-US" sz="1800" i="1">
                              <a:latin typeface="Cambria Math" charset="0"/>
                            </a:rPr>
                            <m:t>𝐴</m:t>
                          </m:r>
                        </m:e>
                      </m:acc>
                      <m:r>
                        <a:rPr lang="en-US" sz="1800" i="0">
                          <a:latin typeface="Cambria Math" charset="0"/>
                        </a:rPr>
                        <m:t>=</m:t>
                      </m:r>
                      <m:nary>
                        <m:naryPr>
                          <m:limLoc m:val="subSup"/>
                          <m:ctrlPr>
                            <a:rPr lang="en-US" sz="1800" i="1">
                              <a:latin typeface="Cambria Math" panose="02040503050406030204" pitchFamily="18" charset="0"/>
                            </a:rPr>
                          </m:ctrlPr>
                        </m:naryPr>
                        <m:sub>
                          <m:r>
                            <a:rPr lang="en-US" sz="1800" i="1">
                              <a:latin typeface="Cambria Math" charset="0"/>
                            </a:rPr>
                            <m:t>𝑉</m:t>
                          </m:r>
                        </m:sub>
                        <m:sup>
                          <m:r>
                            <a:rPr lang="en-US" sz="1800" b="1" i="1" smtClean="0">
                              <a:latin typeface="Cambria Math" panose="02040503050406030204" pitchFamily="18" charset="0"/>
                            </a:rPr>
                            <m:t> </m:t>
                          </m:r>
                        </m:sup>
                        <m:e>
                          <m:r>
                            <a:rPr lang="en-US" sz="1800" i="1">
                              <a:latin typeface="Cambria Math" charset="0"/>
                            </a:rPr>
                            <m:t>𝜌</m:t>
                          </m:r>
                        </m:e>
                      </m:nary>
                      <m:r>
                        <a:rPr lang="en-US" sz="1800" i="1">
                          <a:latin typeface="Cambria Math" charset="0"/>
                        </a:rPr>
                        <m:t>𝑑𝑉</m:t>
                      </m:r>
                    </m:oMath>
                  </m:oMathPara>
                </a14:m>
                <a:endParaRPr lang="en-US" sz="1800" dirty="0"/>
              </a:p>
            </p:txBody>
          </p:sp>
        </mc:Choice>
        <mc:Fallback xmlns="">
          <p:sp>
            <p:nvSpPr>
              <p:cNvPr id="8" name="Rectangle 7"/>
              <p:cNvSpPr>
                <a:spLocks noRot="1" noChangeAspect="1" noMove="1" noResize="1" noEditPoints="1" noAdjustHandles="1" noChangeArrowheads="1" noChangeShapeType="1" noTextEdit="1"/>
              </p:cNvSpPr>
              <p:nvPr/>
            </p:nvSpPr>
            <p:spPr>
              <a:xfrm>
                <a:off x="755576" y="4149080"/>
                <a:ext cx="1949252" cy="660309"/>
              </a:xfrm>
              <a:prstGeom prst="rect">
                <a:avLst/>
              </a:prstGeom>
              <a:blipFill>
                <a:blip r:embed="rId5"/>
                <a:stretch>
                  <a:fillRect l="-42581" t="-169811" r="-9677" b="-24528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491880" y="5157439"/>
                <a:ext cx="3341171" cy="4251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sz="1800" i="1" smtClean="0">
                              <a:latin typeface="Cambria Math" panose="02040503050406030204" pitchFamily="18" charset="0"/>
                            </a:rPr>
                          </m:ctrlPr>
                        </m:accPr>
                        <m:e>
                          <m:r>
                            <a:rPr lang="en-US" sz="1800" i="1">
                              <a:latin typeface="Cambria Math" charset="0"/>
                            </a:rPr>
                            <m:t>𝐵</m:t>
                          </m:r>
                        </m:e>
                      </m:acc>
                      <m:r>
                        <a:rPr lang="en-US" sz="1800" i="0">
                          <a:latin typeface="Cambria Math" charset="0"/>
                        </a:rPr>
                        <m:t>=</m:t>
                      </m:r>
                      <m:r>
                        <a:rPr lang="en-US" sz="1800" i="1">
                          <a:latin typeface="Cambria Math" charset="0"/>
                        </a:rPr>
                        <m:t>𝜇</m:t>
                      </m:r>
                      <m:acc>
                        <m:accPr>
                          <m:chr m:val="⃗"/>
                          <m:ctrlPr>
                            <a:rPr lang="en-US" sz="1800" i="1">
                              <a:latin typeface="Cambria Math" panose="02040503050406030204" pitchFamily="18" charset="0"/>
                            </a:rPr>
                          </m:ctrlPr>
                        </m:accPr>
                        <m:e>
                          <m:r>
                            <a:rPr lang="en-US" sz="1800" i="1">
                              <a:latin typeface="Cambria Math" charset="0"/>
                            </a:rPr>
                            <m:t>𝐻</m:t>
                          </m:r>
                        </m:e>
                      </m:acc>
                      <m:r>
                        <a:rPr lang="en-US" sz="1800" i="0">
                          <a:latin typeface="Cambria Math" charset="0"/>
                        </a:rPr>
                        <m:t>=</m:t>
                      </m:r>
                      <m:sSub>
                        <m:sSubPr>
                          <m:ctrlPr>
                            <a:rPr lang="en-US" sz="1800" i="1">
                              <a:latin typeface="Cambria Math" panose="02040503050406030204" pitchFamily="18" charset="0"/>
                            </a:rPr>
                          </m:ctrlPr>
                        </m:sSubPr>
                        <m:e>
                          <m:sSub>
                            <m:sSubPr>
                              <m:ctrlPr>
                                <a:rPr lang="en-US" sz="1800" i="1">
                                  <a:latin typeface="Cambria Math" panose="02040503050406030204" pitchFamily="18" charset="0"/>
                                </a:rPr>
                              </m:ctrlPr>
                            </m:sSubPr>
                            <m:e>
                              <m:r>
                                <a:rPr lang="en-US" sz="1800" i="1">
                                  <a:latin typeface="Cambria Math" charset="0"/>
                                </a:rPr>
                                <m:t>𝜇</m:t>
                              </m:r>
                            </m:e>
                            <m:sub>
                              <m:r>
                                <a:rPr lang="en-US" sz="1800">
                                  <a:latin typeface="Cambria Math" charset="0"/>
                                </a:rPr>
                                <m:t>0</m:t>
                              </m:r>
                            </m:sub>
                          </m:sSub>
                          <m:sSub>
                            <m:sSubPr>
                              <m:ctrlPr>
                                <a:rPr lang="en-US" sz="1800" i="1">
                                  <a:latin typeface="Cambria Math" panose="02040503050406030204" pitchFamily="18" charset="0"/>
                                </a:rPr>
                              </m:ctrlPr>
                            </m:sSubPr>
                            <m:e>
                              <m:r>
                                <a:rPr lang="en-US" sz="1800" i="1">
                                  <a:latin typeface="Cambria Math" charset="0"/>
                                </a:rPr>
                                <m:t>𝜇</m:t>
                              </m:r>
                            </m:e>
                            <m:sub>
                              <m:r>
                                <a:rPr lang="en-US" sz="1800" b="1" i="0" smtClean="0">
                                  <a:latin typeface="Cambria Math" panose="02040503050406030204" pitchFamily="18" charset="0"/>
                                </a:rPr>
                                <m:t>𝐫</m:t>
                              </m:r>
                            </m:sub>
                          </m:sSub>
                          <m:acc>
                            <m:accPr>
                              <m:chr m:val="⃗"/>
                              <m:ctrlPr>
                                <a:rPr lang="en-US" sz="1800" i="1">
                                  <a:latin typeface="Cambria Math" panose="02040503050406030204" pitchFamily="18" charset="0"/>
                                </a:rPr>
                              </m:ctrlPr>
                            </m:accPr>
                            <m:e>
                              <m:r>
                                <a:rPr lang="en-US" sz="1800" i="1">
                                  <a:latin typeface="Cambria Math" charset="0"/>
                                </a:rPr>
                                <m:t>𝐻</m:t>
                              </m:r>
                            </m:e>
                          </m:acc>
                          <m:r>
                            <a:rPr lang="en-US" sz="1800" b="1" i="1" smtClean="0">
                              <a:latin typeface="Cambria Math" panose="02040503050406030204" pitchFamily="18" charset="0"/>
                            </a:rPr>
                            <m:t>=</m:t>
                          </m:r>
                          <m:r>
                            <a:rPr lang="en-US" sz="1800" i="1">
                              <a:latin typeface="Cambria Math" charset="0"/>
                            </a:rPr>
                            <m:t>𝜇</m:t>
                          </m:r>
                        </m:e>
                        <m:sub>
                          <m:r>
                            <a:rPr lang="en-US" sz="1800" i="0">
                              <a:latin typeface="Cambria Math" charset="0"/>
                            </a:rPr>
                            <m:t>0</m:t>
                          </m:r>
                        </m:sub>
                      </m:sSub>
                      <m:d>
                        <m:dPr>
                          <m:ctrlPr>
                            <a:rPr lang="en-US" sz="1800" i="1">
                              <a:latin typeface="Cambria Math" panose="02040503050406030204" pitchFamily="18" charset="0"/>
                            </a:rPr>
                          </m:ctrlPr>
                        </m:dPr>
                        <m:e>
                          <m:acc>
                            <m:accPr>
                              <m:chr m:val="⃗"/>
                              <m:ctrlPr>
                                <a:rPr lang="en-US" sz="1800" i="1">
                                  <a:latin typeface="Cambria Math" panose="02040503050406030204" pitchFamily="18" charset="0"/>
                                </a:rPr>
                              </m:ctrlPr>
                            </m:accPr>
                            <m:e>
                              <m:r>
                                <a:rPr lang="en-US" sz="1800" i="1">
                                  <a:latin typeface="Cambria Math" charset="0"/>
                                </a:rPr>
                                <m:t>𝐻</m:t>
                              </m:r>
                            </m:e>
                          </m:acc>
                          <m:r>
                            <a:rPr lang="en-US" sz="1800" i="0">
                              <a:latin typeface="Cambria Math" charset="0"/>
                            </a:rPr>
                            <m:t>+</m:t>
                          </m:r>
                          <m:acc>
                            <m:accPr>
                              <m:chr m:val="⃗"/>
                              <m:ctrlPr>
                                <a:rPr lang="en-US" sz="1800" i="1">
                                  <a:latin typeface="Cambria Math" panose="02040503050406030204" pitchFamily="18" charset="0"/>
                                </a:rPr>
                              </m:ctrlPr>
                            </m:accPr>
                            <m:e>
                              <m:r>
                                <a:rPr lang="en-US" sz="1800" i="1">
                                  <a:latin typeface="Cambria Math" charset="0"/>
                                </a:rPr>
                                <m:t>𝑀</m:t>
                              </m:r>
                            </m:e>
                          </m:acc>
                        </m:e>
                      </m:d>
                    </m:oMath>
                  </m:oMathPara>
                </a14:m>
                <a:endParaRPr lang="en-US" sz="1800" dirty="0"/>
              </a:p>
            </p:txBody>
          </p:sp>
        </mc:Choice>
        <mc:Fallback xmlns="">
          <p:sp>
            <p:nvSpPr>
              <p:cNvPr id="9" name="Rectangle 8"/>
              <p:cNvSpPr>
                <a:spLocks noRot="1" noChangeAspect="1" noMove="1" noResize="1" noEditPoints="1" noAdjustHandles="1" noChangeArrowheads="1" noChangeShapeType="1" noTextEdit="1"/>
              </p:cNvSpPr>
              <p:nvPr/>
            </p:nvSpPr>
            <p:spPr>
              <a:xfrm>
                <a:off x="3491880" y="5157439"/>
                <a:ext cx="3341171" cy="425181"/>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3484670" y="5658124"/>
                <a:ext cx="2281970" cy="42518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sz="1800" i="1">
                              <a:latin typeface="Cambria Math" panose="02040503050406030204" pitchFamily="18" charset="0"/>
                            </a:rPr>
                          </m:ctrlPr>
                        </m:accPr>
                        <m:e>
                          <m:r>
                            <a:rPr lang="en-US" sz="1800" i="1">
                              <a:latin typeface="Cambria Math" charset="0"/>
                            </a:rPr>
                            <m:t>𝐷</m:t>
                          </m:r>
                        </m:e>
                      </m:acc>
                      <m:r>
                        <a:rPr lang="en-US" sz="1800" i="0">
                          <a:latin typeface="Cambria Math" charset="0"/>
                        </a:rPr>
                        <m:t>=</m:t>
                      </m:r>
                      <m:r>
                        <a:rPr lang="en-US" sz="1800" i="1">
                          <a:latin typeface="Cambria Math" charset="0"/>
                        </a:rPr>
                        <m:t>𝜀</m:t>
                      </m:r>
                      <m:acc>
                        <m:accPr>
                          <m:chr m:val="⃗"/>
                          <m:ctrlPr>
                            <a:rPr lang="en-US" sz="1800" i="1">
                              <a:latin typeface="Cambria Math" panose="02040503050406030204" pitchFamily="18" charset="0"/>
                            </a:rPr>
                          </m:ctrlPr>
                        </m:accPr>
                        <m:e>
                          <m:r>
                            <a:rPr lang="en-US" sz="1800" i="1">
                              <a:latin typeface="Cambria Math" charset="0"/>
                            </a:rPr>
                            <m:t>𝐸</m:t>
                          </m:r>
                        </m:e>
                      </m:acc>
                      <m:r>
                        <a:rPr lang="en-US" sz="1800" i="0">
                          <a:latin typeface="Cambria Math" charset="0"/>
                        </a:rPr>
                        <m:t>=</m:t>
                      </m:r>
                      <m:sSub>
                        <m:sSubPr>
                          <m:ctrlPr>
                            <a:rPr lang="en-US" sz="1800" i="1">
                              <a:latin typeface="Cambria Math" panose="02040503050406030204" pitchFamily="18" charset="0"/>
                            </a:rPr>
                          </m:ctrlPr>
                        </m:sSubPr>
                        <m:e>
                          <m:r>
                            <a:rPr lang="en-US" sz="1800" i="1">
                              <a:latin typeface="Cambria Math" charset="0"/>
                            </a:rPr>
                            <m:t>𝜀</m:t>
                          </m:r>
                        </m:e>
                        <m:sub>
                          <m:r>
                            <a:rPr lang="en-US" sz="1800" i="0">
                              <a:latin typeface="Cambria Math" charset="0"/>
                            </a:rPr>
                            <m:t>0</m:t>
                          </m:r>
                        </m:sub>
                      </m:sSub>
                      <m:d>
                        <m:dPr>
                          <m:ctrlPr>
                            <a:rPr lang="en-US" sz="1800" i="1">
                              <a:latin typeface="Cambria Math" panose="02040503050406030204" pitchFamily="18" charset="0"/>
                            </a:rPr>
                          </m:ctrlPr>
                        </m:dPr>
                        <m:e>
                          <m:acc>
                            <m:accPr>
                              <m:chr m:val="⃗"/>
                              <m:ctrlPr>
                                <a:rPr lang="en-US" sz="1800" i="1">
                                  <a:latin typeface="Cambria Math" panose="02040503050406030204" pitchFamily="18" charset="0"/>
                                </a:rPr>
                              </m:ctrlPr>
                            </m:accPr>
                            <m:e>
                              <m:r>
                                <a:rPr lang="en-US" sz="1800" i="1">
                                  <a:latin typeface="Cambria Math" charset="0"/>
                                </a:rPr>
                                <m:t>𝐸</m:t>
                              </m:r>
                            </m:e>
                          </m:acc>
                          <m:r>
                            <a:rPr lang="en-US" sz="1800" i="0">
                              <a:latin typeface="Cambria Math" charset="0"/>
                            </a:rPr>
                            <m:t>+</m:t>
                          </m:r>
                          <m:acc>
                            <m:accPr>
                              <m:chr m:val="⃗"/>
                              <m:ctrlPr>
                                <a:rPr lang="en-US" sz="1800" i="1">
                                  <a:latin typeface="Cambria Math" panose="02040503050406030204" pitchFamily="18" charset="0"/>
                                </a:rPr>
                              </m:ctrlPr>
                            </m:accPr>
                            <m:e>
                              <m:r>
                                <a:rPr lang="en-US" sz="1800" i="1">
                                  <a:latin typeface="Cambria Math" charset="0"/>
                                </a:rPr>
                                <m:t>𝑃</m:t>
                              </m:r>
                            </m:e>
                          </m:acc>
                        </m:e>
                      </m:d>
                    </m:oMath>
                  </m:oMathPara>
                </a14:m>
                <a:endParaRPr lang="en-US" sz="1800" dirty="0"/>
              </a:p>
            </p:txBody>
          </p:sp>
        </mc:Choice>
        <mc:Fallback xmlns="">
          <p:sp>
            <p:nvSpPr>
              <p:cNvPr id="10" name="Rectangle 9"/>
              <p:cNvSpPr>
                <a:spLocks noRot="1" noChangeAspect="1" noMove="1" noResize="1" noEditPoints="1" noAdjustHandles="1" noChangeArrowheads="1" noChangeShapeType="1" noTextEdit="1"/>
              </p:cNvSpPr>
              <p:nvPr/>
            </p:nvSpPr>
            <p:spPr>
              <a:xfrm>
                <a:off x="3484670" y="5658124"/>
                <a:ext cx="2281970" cy="425181"/>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3486727" y="6113175"/>
                <a:ext cx="1650003" cy="4306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sz="1800" i="1">
                              <a:latin typeface="Cambria Math" panose="02040503050406030204" pitchFamily="18" charset="0"/>
                            </a:rPr>
                          </m:ctrlPr>
                        </m:accPr>
                        <m:e>
                          <m:r>
                            <a:rPr lang="en-US" sz="1800" i="1">
                              <a:latin typeface="Cambria Math" charset="0"/>
                            </a:rPr>
                            <m:t>𝐽</m:t>
                          </m:r>
                        </m:e>
                      </m:acc>
                      <m:r>
                        <a:rPr lang="en-US" sz="1800" i="0">
                          <a:latin typeface="Cambria Math" charset="0"/>
                        </a:rPr>
                        <m:t>=</m:t>
                      </m:r>
                      <m:r>
                        <a:rPr lang="en-US" sz="1800" i="1">
                          <a:latin typeface="Cambria Math" charset="0"/>
                        </a:rPr>
                        <m:t>𝜅</m:t>
                      </m:r>
                      <m:acc>
                        <m:accPr>
                          <m:chr m:val="⃗"/>
                          <m:ctrlPr>
                            <a:rPr lang="en-US" sz="1800" i="1">
                              <a:latin typeface="Cambria Math" panose="02040503050406030204" pitchFamily="18" charset="0"/>
                            </a:rPr>
                          </m:ctrlPr>
                        </m:accPr>
                        <m:e>
                          <m:r>
                            <a:rPr lang="en-US" sz="1800" i="1">
                              <a:latin typeface="Cambria Math" charset="0"/>
                            </a:rPr>
                            <m:t>𝐸</m:t>
                          </m:r>
                        </m:e>
                      </m:acc>
                      <m:r>
                        <a:rPr lang="en-US" sz="1800" i="0">
                          <a:latin typeface="Cambria Math" charset="0"/>
                        </a:rPr>
                        <m:t>+</m:t>
                      </m:r>
                      <m:sSub>
                        <m:sSubPr>
                          <m:ctrlPr>
                            <a:rPr lang="en-US" sz="1800" i="1">
                              <a:latin typeface="Cambria Math" panose="02040503050406030204" pitchFamily="18" charset="0"/>
                            </a:rPr>
                          </m:ctrlPr>
                        </m:sSubPr>
                        <m:e>
                          <m:r>
                            <a:rPr lang="en-US" sz="1800" i="1">
                              <a:latin typeface="Cambria Math" charset="0"/>
                            </a:rPr>
                            <m:t>𝐽</m:t>
                          </m:r>
                        </m:e>
                        <m:sub>
                          <m:r>
                            <a:rPr lang="en-US" sz="1800" i="1">
                              <a:latin typeface="Cambria Math" charset="0"/>
                            </a:rPr>
                            <m:t>𝑖𝑚𝑝</m:t>
                          </m:r>
                          <m:r>
                            <a:rPr lang="en-US" sz="1800" i="0">
                              <a:latin typeface="Cambria Math" charset="0"/>
                            </a:rPr>
                            <m:t>.</m:t>
                          </m:r>
                        </m:sub>
                      </m:sSub>
                    </m:oMath>
                  </m:oMathPara>
                </a14:m>
                <a:endParaRPr lang="en-US" sz="1800" dirty="0"/>
              </a:p>
            </p:txBody>
          </p:sp>
        </mc:Choice>
        <mc:Fallback xmlns="">
          <p:sp>
            <p:nvSpPr>
              <p:cNvPr id="11" name="Rectangle 10"/>
              <p:cNvSpPr>
                <a:spLocks noRot="1" noChangeAspect="1" noMove="1" noResize="1" noEditPoints="1" noAdjustHandles="1" noChangeArrowheads="1" noChangeShapeType="1" noTextEdit="1"/>
              </p:cNvSpPr>
              <p:nvPr/>
            </p:nvSpPr>
            <p:spPr>
              <a:xfrm>
                <a:off x="3486727" y="6113175"/>
                <a:ext cx="1650003" cy="430695"/>
              </a:xfrm>
              <a:prstGeom prst="rect">
                <a:avLst/>
              </a:prstGeom>
              <a:blipFill rotWithShape="0">
                <a:blip r:embed="rId8"/>
                <a:stretch>
                  <a:fillRect t="-14286"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6156176" y="1754035"/>
                <a:ext cx="1718291" cy="6825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800" i="1">
                          <a:latin typeface="Cambria Math" charset="0"/>
                        </a:rPr>
                        <m:t>𝑟𝑜𝑡</m:t>
                      </m:r>
                      <m:acc>
                        <m:accPr>
                          <m:chr m:val="⃗"/>
                          <m:ctrlPr>
                            <a:rPr lang="en-US" sz="1800" i="1">
                              <a:latin typeface="Cambria Math" panose="02040503050406030204" pitchFamily="18" charset="0"/>
                            </a:rPr>
                          </m:ctrlPr>
                        </m:accPr>
                        <m:e>
                          <m:r>
                            <a:rPr lang="en-US" sz="1800" i="1">
                              <a:latin typeface="Cambria Math" charset="0"/>
                            </a:rPr>
                            <m:t>𝐻</m:t>
                          </m:r>
                        </m:e>
                      </m:acc>
                      <m:r>
                        <a:rPr lang="en-US" sz="1800" i="0">
                          <a:latin typeface="Cambria Math" charset="0"/>
                        </a:rPr>
                        <m:t>=</m:t>
                      </m:r>
                      <m:acc>
                        <m:accPr>
                          <m:chr m:val="⃗"/>
                          <m:ctrlPr>
                            <a:rPr lang="en-US" sz="1800" i="1">
                              <a:latin typeface="Cambria Math" panose="02040503050406030204" pitchFamily="18" charset="0"/>
                            </a:rPr>
                          </m:ctrlPr>
                        </m:accPr>
                        <m:e>
                          <m:r>
                            <a:rPr lang="en-US" sz="1800" i="1">
                              <a:latin typeface="Cambria Math" charset="0"/>
                            </a:rPr>
                            <m:t>𝐽</m:t>
                          </m:r>
                        </m:e>
                      </m:acc>
                      <m:r>
                        <a:rPr lang="en-US" sz="1800" i="0">
                          <a:latin typeface="Cambria Math" charset="0"/>
                        </a:rPr>
                        <m:t>+</m:t>
                      </m:r>
                      <m:f>
                        <m:fPr>
                          <m:ctrlPr>
                            <a:rPr lang="en-US" sz="1800" i="1">
                              <a:latin typeface="Cambria Math" panose="02040503050406030204" pitchFamily="18" charset="0"/>
                            </a:rPr>
                          </m:ctrlPr>
                        </m:fPr>
                        <m:num>
                          <m:r>
                            <a:rPr lang="en-US" sz="1800" i="0">
                              <a:latin typeface="Cambria Math" charset="0"/>
                            </a:rPr>
                            <m:t>𝜕</m:t>
                          </m:r>
                          <m:acc>
                            <m:accPr>
                              <m:chr m:val="⃗"/>
                              <m:ctrlPr>
                                <a:rPr lang="en-US" sz="1800" i="1">
                                  <a:latin typeface="Cambria Math" panose="02040503050406030204" pitchFamily="18" charset="0"/>
                                </a:rPr>
                              </m:ctrlPr>
                            </m:accPr>
                            <m:e>
                              <m:r>
                                <a:rPr lang="en-US" sz="1800" i="1">
                                  <a:latin typeface="Cambria Math" charset="0"/>
                                </a:rPr>
                                <m:t>𝐷</m:t>
                              </m:r>
                            </m:e>
                          </m:acc>
                        </m:num>
                        <m:den>
                          <m:r>
                            <a:rPr lang="en-US" sz="1800" i="0">
                              <a:latin typeface="Cambria Math" charset="0"/>
                            </a:rPr>
                            <m:t>𝜕</m:t>
                          </m:r>
                          <m:r>
                            <a:rPr lang="en-US" sz="1800" i="1">
                              <a:latin typeface="Cambria Math" charset="0"/>
                            </a:rPr>
                            <m:t>𝑡</m:t>
                          </m:r>
                        </m:den>
                      </m:f>
                    </m:oMath>
                  </m:oMathPara>
                </a14:m>
                <a:endParaRPr lang="en-US" sz="1800" dirty="0"/>
              </a:p>
            </p:txBody>
          </p:sp>
        </mc:Choice>
        <mc:Fallback xmlns="">
          <p:sp>
            <p:nvSpPr>
              <p:cNvPr id="12" name="Rectangle 11"/>
              <p:cNvSpPr>
                <a:spLocks noRot="1" noChangeAspect="1" noMove="1" noResize="1" noEditPoints="1" noAdjustHandles="1" noChangeArrowheads="1" noChangeShapeType="1" noTextEdit="1"/>
              </p:cNvSpPr>
              <p:nvPr/>
            </p:nvSpPr>
            <p:spPr>
              <a:xfrm>
                <a:off x="6156176" y="1754035"/>
                <a:ext cx="1718291" cy="682559"/>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6156176" y="2469433"/>
                <a:ext cx="1539459" cy="68255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charset="0"/>
                        </a:rPr>
                        <m:t>𝑟𝑜𝑡</m:t>
                      </m:r>
                      <m:acc>
                        <m:accPr>
                          <m:chr m:val="⃗"/>
                          <m:ctrlPr>
                            <a:rPr lang="en-US" sz="1800" i="1">
                              <a:latin typeface="Cambria Math" panose="02040503050406030204" pitchFamily="18" charset="0"/>
                            </a:rPr>
                          </m:ctrlPr>
                        </m:accPr>
                        <m:e>
                          <m:r>
                            <a:rPr lang="en-US" sz="1800" i="1">
                              <a:latin typeface="Cambria Math" charset="0"/>
                            </a:rPr>
                            <m:t>𝐸</m:t>
                          </m:r>
                        </m:e>
                      </m:acc>
                      <m:r>
                        <a:rPr lang="en-US" sz="1800" i="0">
                          <a:latin typeface="Cambria Math" charset="0"/>
                        </a:rPr>
                        <m:t>=−</m:t>
                      </m:r>
                      <m:f>
                        <m:fPr>
                          <m:ctrlPr>
                            <a:rPr lang="en-US" sz="1800" i="1">
                              <a:latin typeface="Cambria Math" panose="02040503050406030204" pitchFamily="18" charset="0"/>
                            </a:rPr>
                          </m:ctrlPr>
                        </m:fPr>
                        <m:num>
                          <m:r>
                            <a:rPr lang="en-US" sz="1800" i="0">
                              <a:latin typeface="Cambria Math" charset="0"/>
                            </a:rPr>
                            <m:t>𝜕</m:t>
                          </m:r>
                          <m:acc>
                            <m:accPr>
                              <m:chr m:val="⃗"/>
                              <m:ctrlPr>
                                <a:rPr lang="en-US" sz="1800" i="1">
                                  <a:latin typeface="Cambria Math" panose="02040503050406030204" pitchFamily="18" charset="0"/>
                                </a:rPr>
                              </m:ctrlPr>
                            </m:accPr>
                            <m:e>
                              <m:r>
                                <a:rPr lang="en-US" sz="1800" b="1" i="1" smtClean="0">
                                  <a:latin typeface="Cambria Math" charset="0"/>
                                </a:rPr>
                                <m:t>𝑩</m:t>
                              </m:r>
                            </m:e>
                          </m:acc>
                        </m:num>
                        <m:den>
                          <m:r>
                            <a:rPr lang="en-US" sz="1800" i="0">
                              <a:latin typeface="Cambria Math" charset="0"/>
                            </a:rPr>
                            <m:t>𝜕</m:t>
                          </m:r>
                          <m:r>
                            <a:rPr lang="en-US" sz="1800" i="1">
                              <a:latin typeface="Cambria Math" charset="0"/>
                            </a:rPr>
                            <m:t>𝑡</m:t>
                          </m:r>
                        </m:den>
                      </m:f>
                    </m:oMath>
                  </m:oMathPara>
                </a14:m>
                <a:endParaRPr lang="en-US" sz="1800" dirty="0"/>
              </a:p>
            </p:txBody>
          </p:sp>
        </mc:Choice>
        <mc:Fallback xmlns="">
          <p:sp>
            <p:nvSpPr>
              <p:cNvPr id="13" name="Rectangle 12"/>
              <p:cNvSpPr>
                <a:spLocks noRot="1" noChangeAspect="1" noMove="1" noResize="1" noEditPoints="1" noAdjustHandles="1" noChangeArrowheads="1" noChangeShapeType="1" noTextEdit="1"/>
              </p:cNvSpPr>
              <p:nvPr/>
            </p:nvSpPr>
            <p:spPr>
              <a:xfrm>
                <a:off x="6156176" y="2469433"/>
                <a:ext cx="1539459" cy="682559"/>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6156176" y="3446605"/>
                <a:ext cx="1178656" cy="4029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800" i="1">
                          <a:latin typeface="Cambria Math" charset="0"/>
                        </a:rPr>
                        <m:t>𝑑𝑖𝑣</m:t>
                      </m:r>
                      <m:acc>
                        <m:accPr>
                          <m:chr m:val="⃗"/>
                          <m:ctrlPr>
                            <a:rPr lang="en-US" sz="1800" i="1">
                              <a:latin typeface="Cambria Math" panose="02040503050406030204" pitchFamily="18" charset="0"/>
                            </a:rPr>
                          </m:ctrlPr>
                        </m:accPr>
                        <m:e>
                          <m:r>
                            <a:rPr lang="en-US" sz="1800" i="1">
                              <a:latin typeface="Cambria Math" charset="0"/>
                            </a:rPr>
                            <m:t>𝐵</m:t>
                          </m:r>
                        </m:e>
                      </m:acc>
                      <m:r>
                        <a:rPr lang="en-US" sz="1800" i="0">
                          <a:latin typeface="Cambria Math" charset="0"/>
                        </a:rPr>
                        <m:t>=0</m:t>
                      </m:r>
                    </m:oMath>
                  </m:oMathPara>
                </a14:m>
                <a:endParaRPr lang="en-US" sz="1800" dirty="0"/>
              </a:p>
            </p:txBody>
          </p:sp>
        </mc:Choice>
        <mc:Fallback xmlns="">
          <p:sp>
            <p:nvSpPr>
              <p:cNvPr id="14" name="Rectangle 13"/>
              <p:cNvSpPr>
                <a:spLocks noRot="1" noChangeAspect="1" noMove="1" noResize="1" noEditPoints="1" noAdjustHandles="1" noChangeArrowheads="1" noChangeShapeType="1" noTextEdit="1"/>
              </p:cNvSpPr>
              <p:nvPr/>
            </p:nvSpPr>
            <p:spPr>
              <a:xfrm>
                <a:off x="6156176" y="3446605"/>
                <a:ext cx="1178656" cy="402931"/>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6128440" y="4317363"/>
                <a:ext cx="1191608" cy="4029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800" i="1">
                          <a:latin typeface="Cambria Math" charset="0"/>
                        </a:rPr>
                        <m:t>𝑑𝑖𝑣</m:t>
                      </m:r>
                      <m:acc>
                        <m:accPr>
                          <m:chr m:val="⃗"/>
                          <m:ctrlPr>
                            <a:rPr lang="en-US" sz="1800" i="1">
                              <a:latin typeface="Cambria Math" panose="02040503050406030204" pitchFamily="18" charset="0"/>
                            </a:rPr>
                          </m:ctrlPr>
                        </m:accPr>
                        <m:e>
                          <m:r>
                            <a:rPr lang="en-US" sz="1800" i="1">
                              <a:latin typeface="Cambria Math" charset="0"/>
                            </a:rPr>
                            <m:t>𝐷</m:t>
                          </m:r>
                        </m:e>
                      </m:acc>
                      <m:r>
                        <a:rPr lang="en-US" sz="1800" i="0">
                          <a:latin typeface="Cambria Math" charset="0"/>
                        </a:rPr>
                        <m:t>=</m:t>
                      </m:r>
                      <m:r>
                        <a:rPr lang="en-US" sz="1800" i="1">
                          <a:latin typeface="Cambria Math" charset="0"/>
                        </a:rPr>
                        <m:t>𝜌</m:t>
                      </m:r>
                    </m:oMath>
                  </m:oMathPara>
                </a14:m>
                <a:endParaRPr lang="en-US" sz="1800" dirty="0"/>
              </a:p>
            </p:txBody>
          </p:sp>
        </mc:Choice>
        <mc:Fallback xmlns="">
          <p:sp>
            <p:nvSpPr>
              <p:cNvPr id="15" name="Rectangle 14"/>
              <p:cNvSpPr>
                <a:spLocks noRot="1" noChangeAspect="1" noMove="1" noResize="1" noEditPoints="1" noAdjustHandles="1" noChangeArrowheads="1" noChangeShapeType="1" noTextEdit="1"/>
              </p:cNvSpPr>
              <p:nvPr/>
            </p:nvSpPr>
            <p:spPr>
              <a:xfrm>
                <a:off x="6128440" y="4317363"/>
                <a:ext cx="1191608" cy="402931"/>
              </a:xfrm>
              <a:prstGeom prst="rect">
                <a:avLst/>
              </a:prstGeom>
              <a:blipFill rotWithShape="0">
                <a:blip r:embed="rId12"/>
                <a:stretch>
                  <a:fillRect b="-7576"/>
                </a:stretch>
              </a:blipFill>
            </p:spPr>
            <p:txBody>
              <a:bodyPr/>
              <a:lstStyle/>
              <a:p>
                <a:r>
                  <a:rPr lang="en-US">
                    <a:noFill/>
                  </a:rPr>
                  <a:t> </a:t>
                </a:r>
              </a:p>
            </p:txBody>
          </p:sp>
        </mc:Fallback>
      </mc:AlternateContent>
      <p:sp>
        <p:nvSpPr>
          <p:cNvPr id="16" name="Content Placeholder 2"/>
          <p:cNvSpPr txBox="1">
            <a:spLocks/>
          </p:cNvSpPr>
          <p:nvPr/>
        </p:nvSpPr>
        <p:spPr bwMode="auto">
          <a:xfrm>
            <a:off x="2642768" y="5154847"/>
            <a:ext cx="805999" cy="555797"/>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FontTx/>
              <a:buNone/>
            </a:pPr>
            <a:r>
              <a:rPr lang="en-US" b="0" kern="0" dirty="0"/>
              <a:t>With:</a:t>
            </a:r>
          </a:p>
        </p:txBody>
      </p:sp>
      <p:sp>
        <p:nvSpPr>
          <p:cNvPr id="17" name="TextBox 16"/>
          <p:cNvSpPr txBox="1"/>
          <p:nvPr/>
        </p:nvSpPr>
        <p:spPr>
          <a:xfrm>
            <a:off x="3995108" y="1953542"/>
            <a:ext cx="1565493" cy="369332"/>
          </a:xfrm>
          <a:prstGeom prst="rect">
            <a:avLst/>
          </a:prstGeom>
          <a:noFill/>
        </p:spPr>
        <p:txBody>
          <a:bodyPr wrap="none" rtlCol="0">
            <a:spAutoFit/>
          </a:bodyPr>
          <a:lstStyle/>
          <a:p>
            <a:r>
              <a:rPr lang="en-US" sz="1800" b="0">
                <a:latin typeface="Arial" charset="0"/>
                <a:ea typeface="Arial" charset="0"/>
                <a:cs typeface="Arial" charset="0"/>
              </a:rPr>
              <a:t>Ampere’s law</a:t>
            </a:r>
            <a:endParaRPr lang="en-US" sz="1800" b="0" dirty="0">
              <a:latin typeface="Arial" charset="0"/>
              <a:ea typeface="Arial" charset="0"/>
              <a:cs typeface="Arial" charset="0"/>
            </a:endParaRPr>
          </a:p>
        </p:txBody>
      </p:sp>
      <p:sp>
        <p:nvSpPr>
          <p:cNvPr id="18" name="TextBox 17"/>
          <p:cNvSpPr txBox="1"/>
          <p:nvPr/>
        </p:nvSpPr>
        <p:spPr>
          <a:xfrm>
            <a:off x="3765352" y="2725913"/>
            <a:ext cx="2142574" cy="369332"/>
          </a:xfrm>
          <a:prstGeom prst="rect">
            <a:avLst/>
          </a:prstGeom>
          <a:noFill/>
        </p:spPr>
        <p:txBody>
          <a:bodyPr wrap="none" rtlCol="0">
            <a:spAutoFit/>
          </a:bodyPr>
          <a:lstStyle/>
          <a:p>
            <a:r>
              <a:rPr lang="en-US" sz="1800" b="0">
                <a:latin typeface="Arial" charset="0"/>
                <a:ea typeface="Arial" charset="0"/>
                <a:cs typeface="Arial" charset="0"/>
              </a:rPr>
              <a:t>Faraday’s equation</a:t>
            </a:r>
            <a:endParaRPr lang="en-US" sz="1800" b="0" dirty="0">
              <a:latin typeface="Arial" charset="0"/>
              <a:ea typeface="Arial" charset="0"/>
              <a:cs typeface="Arial" charset="0"/>
            </a:endParaRPr>
          </a:p>
        </p:txBody>
      </p:sp>
      <p:sp>
        <p:nvSpPr>
          <p:cNvPr id="19" name="TextBox 18"/>
          <p:cNvSpPr txBox="1"/>
          <p:nvPr/>
        </p:nvSpPr>
        <p:spPr>
          <a:xfrm>
            <a:off x="3896558" y="3409781"/>
            <a:ext cx="1762592" cy="646331"/>
          </a:xfrm>
          <a:prstGeom prst="rect">
            <a:avLst/>
          </a:prstGeom>
          <a:noFill/>
        </p:spPr>
        <p:txBody>
          <a:bodyPr wrap="square" rtlCol="0">
            <a:spAutoFit/>
          </a:bodyPr>
          <a:lstStyle/>
          <a:p>
            <a:r>
              <a:rPr lang="en-US" sz="1800" b="0" dirty="0">
                <a:latin typeface="Arial" charset="0"/>
                <a:ea typeface="Arial" charset="0"/>
                <a:cs typeface="Arial" charset="0"/>
              </a:rPr>
              <a:t>Gauss’s law </a:t>
            </a:r>
            <a:r>
              <a:rPr lang="en-US" sz="1800" b="0">
                <a:latin typeface="Arial" charset="0"/>
                <a:ea typeface="Arial" charset="0"/>
                <a:cs typeface="Arial" charset="0"/>
              </a:rPr>
              <a:t>for magnetism</a:t>
            </a:r>
            <a:endParaRPr lang="en-US" sz="1800" b="0" dirty="0">
              <a:latin typeface="Arial" charset="0"/>
              <a:ea typeface="Arial" charset="0"/>
              <a:cs typeface="Arial" charset="0"/>
            </a:endParaRPr>
          </a:p>
        </p:txBody>
      </p:sp>
      <p:sp>
        <p:nvSpPr>
          <p:cNvPr id="20" name="TextBox 19"/>
          <p:cNvSpPr txBox="1"/>
          <p:nvPr/>
        </p:nvSpPr>
        <p:spPr>
          <a:xfrm>
            <a:off x="3896558" y="4391688"/>
            <a:ext cx="1762592" cy="369332"/>
          </a:xfrm>
          <a:prstGeom prst="rect">
            <a:avLst/>
          </a:prstGeom>
          <a:noFill/>
        </p:spPr>
        <p:txBody>
          <a:bodyPr wrap="square" rtlCol="0">
            <a:spAutoFit/>
          </a:bodyPr>
          <a:lstStyle/>
          <a:p>
            <a:r>
              <a:rPr lang="en-US" sz="1800" b="0" dirty="0">
                <a:latin typeface="Arial" charset="0"/>
                <a:ea typeface="Arial" charset="0"/>
                <a:cs typeface="Arial" charset="0"/>
              </a:rPr>
              <a:t>Gauss’s law </a:t>
            </a:r>
          </a:p>
        </p:txBody>
      </p:sp>
    </p:spTree>
    <p:extLst>
      <p:ext uri="{BB962C8B-B14F-4D97-AF65-F5344CB8AC3E}">
        <p14:creationId xmlns:p14="http://schemas.microsoft.com/office/powerpoint/2010/main" val="1126204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899592" y="1271608"/>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400" b="0" i="0" kern="0" dirty="0">
                <a:solidFill>
                  <a:srgbClr val="0033CC"/>
                </a:solidFill>
                <a:latin typeface="Arial" panose="020B0604020202020204" pitchFamily="34" charset="0"/>
                <a:cs typeface="Arial" panose="020B0604020202020204" pitchFamily="34" charset="0"/>
              </a:rPr>
              <a:t>Let’s have a closer look at the 3 equations that describe </a:t>
            </a:r>
            <a:r>
              <a:rPr lang="en-US" sz="2400" b="0" i="0" kern="0" dirty="0" err="1">
                <a:solidFill>
                  <a:srgbClr val="0033CC"/>
                </a:solidFill>
                <a:latin typeface="Arial" panose="020B0604020202020204" pitchFamily="34" charset="0"/>
                <a:cs typeface="Arial" panose="020B0604020202020204" pitchFamily="34" charset="0"/>
              </a:rPr>
              <a:t>magnetostatics</a:t>
            </a:r>
            <a:endParaRPr lang="en-US" sz="2400" b="0" i="0" kern="0" dirty="0">
              <a:solidFill>
                <a:srgbClr val="0033CC"/>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4378929" y="2843011"/>
                <a:ext cx="1326966" cy="414152"/>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=0</m:t>
                      </m:r>
                    </m:oMath>
                  </m:oMathPara>
                </a14:m>
                <a:br>
                  <a:rPr lang="en-GB" b="0" i="1" dirty="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4378929" y="2843011"/>
                <a:ext cx="1326966" cy="414152"/>
              </a:xfrm>
              <a:prstGeom prst="rect">
                <a:avLst/>
              </a:prstGeom>
              <a:blipFill>
                <a:blip r:embed="rId3"/>
                <a:stretch>
                  <a:fillRect l="-7619" r="-952" b="-3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4374836" y="4069558"/>
                <a:ext cx="1295291" cy="414088"/>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r>
                        <a:rPr lang="en-GB" b="0">
                          <a:latin typeface="Cambria Math" panose="02040503050406030204" pitchFamily="18" charset="0"/>
                        </a:rPr>
                        <m:t>=</m:t>
                      </m:r>
                      <m:acc>
                        <m:accPr>
                          <m:chr m:val="⃗"/>
                          <m:ctrlPr>
                            <a:rPr lang="en-GB" b="0" i="1">
                              <a:latin typeface="Cambria Math" panose="02040503050406030204" pitchFamily="18" charset="0"/>
                            </a:rPr>
                          </m:ctrlPr>
                        </m:accPr>
                        <m:e>
                          <m:r>
                            <a:rPr lang="en-GB" b="0" i="1" smtClean="0">
                              <a:latin typeface="Cambria Math" panose="02040503050406030204" pitchFamily="18" charset="0"/>
                            </a:rPr>
                            <m:t>𝐽</m:t>
                          </m:r>
                        </m:e>
                      </m:acc>
                    </m:oMath>
                  </m:oMathPara>
                </a14:m>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4374836" y="4069558"/>
                <a:ext cx="1295291" cy="414088"/>
              </a:xfrm>
              <a:prstGeom prst="rect">
                <a:avLst/>
              </a:prstGeom>
              <a:blipFill>
                <a:blip r:embed="rId4"/>
                <a:stretch>
                  <a:fillRect l="-5825" t="-32353" r="-2913" b="-323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4374836" y="5296041"/>
                <a:ext cx="1538563" cy="414088"/>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26" name="TextBox 25"/>
              <p:cNvSpPr txBox="1">
                <a:spLocks noRot="1" noChangeAspect="1" noMove="1" noResize="1" noEditPoints="1" noAdjustHandles="1" noChangeArrowheads="1" noChangeShapeType="1" noTextEdit="1"/>
              </p:cNvSpPr>
              <p:nvPr/>
            </p:nvSpPr>
            <p:spPr>
              <a:xfrm>
                <a:off x="4374836" y="5296041"/>
                <a:ext cx="1538563" cy="414088"/>
              </a:xfrm>
              <a:prstGeom prst="rect">
                <a:avLst/>
              </a:prstGeom>
              <a:blipFill>
                <a:blip r:embed="rId5"/>
                <a:stretch>
                  <a:fillRect l="-5691" b="-20588"/>
                </a:stretch>
              </a:blipFill>
            </p:spPr>
            <p:txBody>
              <a:bodyPr/>
              <a:lstStyle/>
              <a:p>
                <a:r>
                  <a:rPr lang="en-US">
                    <a:noFill/>
                  </a:rPr>
                  <a:t> </a:t>
                </a:r>
              </a:p>
            </p:txBody>
          </p:sp>
        </mc:Fallback>
      </mc:AlternateContent>
      <p:sp>
        <p:nvSpPr>
          <p:cNvPr id="7" name="TextBox 6"/>
          <p:cNvSpPr txBox="1"/>
          <p:nvPr/>
        </p:nvSpPr>
        <p:spPr>
          <a:xfrm>
            <a:off x="6131486" y="2840197"/>
            <a:ext cx="1944216" cy="400110"/>
          </a:xfrm>
          <a:prstGeom prst="rect">
            <a:avLst/>
          </a:prstGeom>
          <a:noFill/>
          <a:ln w="12700">
            <a:noFill/>
          </a:ln>
        </p:spPr>
        <p:txBody>
          <a:bodyPr wrap="square" rtlCol="0">
            <a:spAutoFit/>
          </a:bodyPr>
          <a:lstStyle/>
          <a:p>
            <a:r>
              <a:rPr lang="en-GB" sz="2000" b="0" i="0" dirty="0">
                <a:latin typeface="Arial" panose="020B0604020202020204" pitchFamily="34" charset="0"/>
                <a:cs typeface="Arial" panose="020B0604020202020204" pitchFamily="34" charset="0"/>
              </a:rPr>
              <a:t>always holds</a:t>
            </a:r>
            <a:endParaRPr lang="en-US" sz="2000" b="0" i="0" dirty="0">
              <a:latin typeface="Arial" panose="020B0604020202020204" pitchFamily="34" charset="0"/>
              <a:cs typeface="Arial" panose="020B0604020202020204" pitchFamily="34" charset="0"/>
            </a:endParaRPr>
          </a:p>
        </p:txBody>
      </p:sp>
      <p:sp>
        <p:nvSpPr>
          <p:cNvPr id="8" name="TextBox 7"/>
          <p:cNvSpPr txBox="1"/>
          <p:nvPr/>
        </p:nvSpPr>
        <p:spPr>
          <a:xfrm>
            <a:off x="6126207" y="5340740"/>
            <a:ext cx="3017793" cy="400110"/>
          </a:xfrm>
          <a:prstGeom prst="rect">
            <a:avLst/>
          </a:prstGeom>
          <a:noFill/>
          <a:ln w="12700">
            <a:noFill/>
          </a:ln>
        </p:spPr>
        <p:txBody>
          <a:bodyPr wrap="square" rtlCol="0">
            <a:spAutoFit/>
          </a:bodyPr>
          <a:lstStyle/>
          <a:p>
            <a:r>
              <a:rPr lang="en-GB" sz="2000" b="0" i="0" dirty="0">
                <a:latin typeface="Arial" panose="020B0604020202020204" pitchFamily="34" charset="0"/>
                <a:cs typeface="Arial" panose="020B0604020202020204" pitchFamily="34" charset="0"/>
              </a:rPr>
              <a:t>holds for linear materials</a:t>
            </a:r>
            <a:endParaRPr lang="en-US" sz="2000" b="0" i="0" dirty="0">
              <a:latin typeface="Arial" panose="020B0604020202020204" pitchFamily="34" charset="0"/>
              <a:cs typeface="Arial" panose="020B0604020202020204" pitchFamily="34" charset="0"/>
            </a:endParaRPr>
          </a:p>
        </p:txBody>
      </p:sp>
      <p:sp>
        <p:nvSpPr>
          <p:cNvPr id="9" name="TextBox 8"/>
          <p:cNvSpPr txBox="1"/>
          <p:nvPr/>
        </p:nvSpPr>
        <p:spPr>
          <a:xfrm>
            <a:off x="6126207" y="4090468"/>
            <a:ext cx="2945785" cy="400110"/>
          </a:xfrm>
          <a:prstGeom prst="rect">
            <a:avLst/>
          </a:prstGeom>
          <a:noFill/>
          <a:ln w="12700">
            <a:noFill/>
          </a:ln>
        </p:spPr>
        <p:txBody>
          <a:bodyPr wrap="square" rtlCol="0">
            <a:spAutoFit/>
          </a:bodyPr>
          <a:lstStyle/>
          <a:p>
            <a:r>
              <a:rPr lang="en-GB" sz="2000" b="0" i="0" dirty="0">
                <a:latin typeface="Arial" panose="020B0604020202020204" pitchFamily="34" charset="0"/>
                <a:cs typeface="Arial" panose="020B0604020202020204" pitchFamily="34" charset="0"/>
              </a:rPr>
              <a:t>holds for </a:t>
            </a:r>
            <a:r>
              <a:rPr lang="en-GB" sz="2000" b="0" i="0" dirty="0" err="1">
                <a:latin typeface="Arial" panose="020B0604020202020204" pitchFamily="34" charset="0"/>
                <a:cs typeface="Arial" panose="020B0604020202020204" pitchFamily="34" charset="0"/>
              </a:rPr>
              <a:t>magnetostatics</a:t>
            </a:r>
            <a:endParaRPr lang="en-US" sz="2000" b="0" i="0" dirty="0">
              <a:latin typeface="Arial" panose="020B0604020202020204" pitchFamily="34" charset="0"/>
              <a:cs typeface="Arial" panose="020B0604020202020204" pitchFamily="34" charset="0"/>
            </a:endParaRPr>
          </a:p>
        </p:txBody>
      </p:sp>
      <p:sp>
        <p:nvSpPr>
          <p:cNvPr id="10" name="TextBox 9"/>
          <p:cNvSpPr txBox="1"/>
          <p:nvPr/>
        </p:nvSpPr>
        <p:spPr>
          <a:xfrm>
            <a:off x="3614423" y="2809002"/>
            <a:ext cx="540000" cy="461665"/>
          </a:xfrm>
          <a:prstGeom prst="rect">
            <a:avLst/>
          </a:prstGeom>
          <a:noFill/>
          <a:ln w="12700">
            <a:noFill/>
          </a:ln>
        </p:spPr>
        <p:txBody>
          <a:bodyPr wrap="square" rtlCol="0">
            <a:spAutoFit/>
          </a:bodyPr>
          <a:lstStyle/>
          <a:p>
            <a:r>
              <a:rPr lang="en-GB" i="0" dirty="0">
                <a:latin typeface="Calibri Light" panose="020F0302020204030204" pitchFamily="34" charset="0"/>
              </a:rPr>
              <a:t>(1)</a:t>
            </a:r>
            <a:endParaRPr lang="en-US" i="0" dirty="0">
              <a:latin typeface="Calibri Light" panose="020F0302020204030204" pitchFamily="34" charset="0"/>
            </a:endParaRPr>
          </a:p>
        </p:txBody>
      </p:sp>
      <p:sp>
        <p:nvSpPr>
          <p:cNvPr id="11" name="TextBox 10"/>
          <p:cNvSpPr txBox="1"/>
          <p:nvPr/>
        </p:nvSpPr>
        <p:spPr>
          <a:xfrm>
            <a:off x="3609143" y="5309545"/>
            <a:ext cx="540000" cy="461665"/>
          </a:xfrm>
          <a:prstGeom prst="rect">
            <a:avLst/>
          </a:prstGeom>
          <a:noFill/>
          <a:ln w="12700">
            <a:noFill/>
          </a:ln>
        </p:spPr>
        <p:txBody>
          <a:bodyPr wrap="square" rtlCol="0">
            <a:spAutoFit/>
          </a:bodyPr>
          <a:lstStyle/>
          <a:p>
            <a:r>
              <a:rPr lang="en-GB" i="0" dirty="0">
                <a:latin typeface="Calibri Light" panose="020F0302020204030204" pitchFamily="34" charset="0"/>
              </a:rPr>
              <a:t>(3)</a:t>
            </a:r>
            <a:endParaRPr lang="en-US" i="0" dirty="0">
              <a:latin typeface="Calibri Light" panose="020F0302020204030204" pitchFamily="34" charset="0"/>
            </a:endParaRPr>
          </a:p>
        </p:txBody>
      </p:sp>
      <p:sp>
        <p:nvSpPr>
          <p:cNvPr id="12" name="TextBox 11"/>
          <p:cNvSpPr txBox="1"/>
          <p:nvPr/>
        </p:nvSpPr>
        <p:spPr>
          <a:xfrm>
            <a:off x="3609143" y="4059273"/>
            <a:ext cx="540000" cy="461665"/>
          </a:xfrm>
          <a:prstGeom prst="rect">
            <a:avLst/>
          </a:prstGeom>
          <a:noFill/>
          <a:ln w="12700">
            <a:noFill/>
          </a:ln>
        </p:spPr>
        <p:txBody>
          <a:bodyPr wrap="square" rtlCol="0">
            <a:spAutoFit/>
          </a:bodyPr>
          <a:lstStyle/>
          <a:p>
            <a:r>
              <a:rPr lang="en-GB" i="0" dirty="0">
                <a:latin typeface="Calibri Light" panose="020F0302020204030204" pitchFamily="34" charset="0"/>
              </a:rPr>
              <a:t>(2)</a:t>
            </a:r>
            <a:endParaRPr lang="en-US" i="0" dirty="0">
              <a:latin typeface="Calibri Light" panose="020F0302020204030204" pitchFamily="34" charset="0"/>
            </a:endParaRPr>
          </a:p>
        </p:txBody>
      </p:sp>
      <p:sp>
        <p:nvSpPr>
          <p:cNvPr id="5" name="Title 4">
            <a:extLst>
              <a:ext uri="{FF2B5EF4-FFF2-40B4-BE49-F238E27FC236}">
                <a16:creationId xmlns:a16="http://schemas.microsoft.com/office/drawing/2014/main" id="{6FCA2F73-DABD-D844-9E7E-26C023B9DA9E}"/>
              </a:ext>
            </a:extLst>
          </p:cNvPr>
          <p:cNvSpPr>
            <a:spLocks noGrp="1"/>
          </p:cNvSpPr>
          <p:nvPr>
            <p:ph type="title"/>
          </p:nvPr>
        </p:nvSpPr>
        <p:spPr/>
        <p:txBody>
          <a:bodyPr/>
          <a:lstStyle/>
          <a:p>
            <a:r>
              <a:rPr lang="en-US" dirty="0"/>
              <a:t>Magnetostatics</a:t>
            </a:r>
          </a:p>
        </p:txBody>
      </p:sp>
      <p:sp>
        <p:nvSpPr>
          <p:cNvPr id="3" name="Slide Number Placeholder 2">
            <a:extLst>
              <a:ext uri="{FF2B5EF4-FFF2-40B4-BE49-F238E27FC236}">
                <a16:creationId xmlns:a16="http://schemas.microsoft.com/office/drawing/2014/main" id="{FD000B5D-D094-674A-85F6-3A7207B76791}"/>
              </a:ext>
            </a:extLst>
          </p:cNvPr>
          <p:cNvSpPr>
            <a:spLocks noGrp="1"/>
          </p:cNvSpPr>
          <p:nvPr>
            <p:ph type="sldNum" sz="quarter" idx="10"/>
          </p:nvPr>
        </p:nvSpPr>
        <p:spPr/>
        <p:txBody>
          <a:bodyPr/>
          <a:lstStyle/>
          <a:p>
            <a:fld id="{78F6357B-6A2F-6646-A898-56152AFF367C}" type="slidenum">
              <a:rPr lang="en-US" smtClean="0"/>
              <a:pPr/>
              <a:t>7</a:t>
            </a:fld>
            <a:endParaRPr lang="en-US"/>
          </a:p>
        </p:txBody>
      </p:sp>
      <p:sp>
        <p:nvSpPr>
          <p:cNvPr id="17" name="TextBox 16">
            <a:extLst>
              <a:ext uri="{FF2B5EF4-FFF2-40B4-BE49-F238E27FC236}">
                <a16:creationId xmlns:a16="http://schemas.microsoft.com/office/drawing/2014/main" id="{8A47BD57-70E1-3A41-9FA8-EEFA9B59BA49}"/>
              </a:ext>
            </a:extLst>
          </p:cNvPr>
          <p:cNvSpPr txBox="1"/>
          <p:nvPr/>
        </p:nvSpPr>
        <p:spPr>
          <a:xfrm>
            <a:off x="718786" y="2677847"/>
            <a:ext cx="1800199" cy="707886"/>
          </a:xfrm>
          <a:prstGeom prst="rect">
            <a:avLst/>
          </a:prstGeom>
          <a:noFill/>
          <a:ln w="12700">
            <a:noFill/>
          </a:ln>
        </p:spPr>
        <p:txBody>
          <a:bodyPr wrap="square" rtlCol="0">
            <a:spAutoFit/>
          </a:bodyPr>
          <a:lstStyle/>
          <a:p>
            <a:r>
              <a:rPr lang="en-GB" sz="2000" b="0" i="0" dirty="0">
                <a:latin typeface="Arial" panose="020B0604020202020204" pitchFamily="34" charset="0"/>
                <a:cs typeface="Arial" panose="020B0604020202020204" pitchFamily="34" charset="0"/>
              </a:rPr>
              <a:t>Gauss law of magnetism</a:t>
            </a:r>
            <a:endParaRPr lang="en-US" sz="2000" b="0" i="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54D79284-CB0F-3448-B3BF-C2734F75AA4D}"/>
              </a:ext>
            </a:extLst>
          </p:cNvPr>
          <p:cNvSpPr txBox="1"/>
          <p:nvPr/>
        </p:nvSpPr>
        <p:spPr>
          <a:xfrm>
            <a:off x="715635" y="3936162"/>
            <a:ext cx="2647069" cy="707886"/>
          </a:xfrm>
          <a:prstGeom prst="rect">
            <a:avLst/>
          </a:prstGeom>
          <a:noFill/>
          <a:ln w="12700">
            <a:noFill/>
          </a:ln>
        </p:spPr>
        <p:txBody>
          <a:bodyPr wrap="square" rtlCol="0">
            <a:spAutoFit/>
          </a:bodyPr>
          <a:lstStyle/>
          <a:p>
            <a:r>
              <a:rPr lang="en-GB" sz="2000" b="0" i="0" dirty="0">
                <a:latin typeface="Arial" panose="020B0604020202020204" pitchFamily="34" charset="0"/>
                <a:cs typeface="Arial" panose="020B0604020202020204" pitchFamily="34" charset="0"/>
              </a:rPr>
              <a:t>Ampere’s law with no time dependencies</a:t>
            </a:r>
            <a:endParaRPr lang="en-US" sz="2000" b="0" i="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BC3CD410-82C9-744B-94E6-CD27A405977C}"/>
                  </a:ext>
                </a:extLst>
              </p:cNvPr>
              <p:cNvSpPr txBox="1"/>
              <p:nvPr/>
            </p:nvSpPr>
            <p:spPr>
              <a:xfrm>
                <a:off x="729032" y="4995163"/>
                <a:ext cx="2667303" cy="1090427"/>
              </a:xfrm>
              <a:prstGeom prst="rect">
                <a:avLst/>
              </a:prstGeom>
              <a:noFill/>
              <a:ln w="12700">
                <a:noFill/>
              </a:ln>
            </p:spPr>
            <p:txBody>
              <a:bodyPr wrap="square" rtlCol="0">
                <a:spAutoFit/>
              </a:bodyPr>
              <a:lstStyle/>
              <a:p>
                <a:r>
                  <a:rPr lang="en-GB" sz="2000" b="0" i="0" dirty="0">
                    <a:latin typeface="Arial" panose="020B0604020202020204" pitchFamily="34" charset="0"/>
                    <a:cs typeface="Arial" panose="020B0604020202020204" pitchFamily="34" charset="0"/>
                  </a:rPr>
                  <a:t>Relation between     </a:t>
                </a:r>
                <a14:m>
                  <m:oMath xmlns:m="http://schemas.openxmlformats.org/officeDocument/2006/math">
                    <m:acc>
                      <m:accPr>
                        <m:chr m:val="⃗"/>
                        <m:ctrlPr>
                          <a:rPr lang="en-GB" sz="2000" b="0" i="1">
                            <a:latin typeface="Cambria Math" panose="02040503050406030204" pitchFamily="18" charset="0"/>
                          </a:rPr>
                        </m:ctrlPr>
                      </m:accPr>
                      <m:e>
                        <m:r>
                          <a:rPr lang="en-GB" sz="2000" b="0" i="1">
                            <a:latin typeface="Cambria Math" panose="02040503050406030204" pitchFamily="18" charset="0"/>
                          </a:rPr>
                          <m:t>𝐻</m:t>
                        </m:r>
                      </m:e>
                    </m:acc>
                  </m:oMath>
                </a14:m>
                <a:r>
                  <a:rPr lang="en-GB" sz="2000" b="0" i="0" dirty="0">
                    <a:latin typeface="Arial" panose="020B0604020202020204" pitchFamily="34" charset="0"/>
                    <a:cs typeface="Arial" panose="020B0604020202020204" pitchFamily="34" charset="0"/>
                  </a:rPr>
                  <a:t> field and the flux density </a:t>
                </a:r>
                <a14:m>
                  <m:oMath xmlns:m="http://schemas.openxmlformats.org/officeDocument/2006/math">
                    <m:acc>
                      <m:accPr>
                        <m:chr m:val="⃗"/>
                        <m:ctrlPr>
                          <a:rPr lang="en-GB" sz="2000" b="0" i="1">
                            <a:latin typeface="Cambria Math" panose="02040503050406030204" pitchFamily="18" charset="0"/>
                          </a:rPr>
                        </m:ctrlPr>
                      </m:accPr>
                      <m:e>
                        <m:r>
                          <a:rPr lang="en-GB" sz="2000" b="0">
                            <a:latin typeface="Cambria Math" panose="02040503050406030204" pitchFamily="18" charset="0"/>
                          </a:rPr>
                          <m:t>𝐵</m:t>
                        </m:r>
                      </m:e>
                    </m:acc>
                  </m:oMath>
                </a14:m>
                <a:r>
                  <a:rPr lang="en-GB" sz="2000" b="0" i="0" dirty="0">
                    <a:latin typeface="Arial" panose="020B0604020202020204" pitchFamily="34" charset="0"/>
                    <a:cs typeface="Arial" panose="020B0604020202020204" pitchFamily="34" charset="0"/>
                  </a:rPr>
                  <a:t> </a:t>
                </a:r>
                <a:endParaRPr lang="en-US" sz="2000" b="0" i="0" dirty="0">
                  <a:latin typeface="Arial" panose="020B0604020202020204" pitchFamily="34" charset="0"/>
                  <a:cs typeface="Arial" panose="020B0604020202020204" pitchFamily="34" charset="0"/>
                </a:endParaRPr>
              </a:p>
            </p:txBody>
          </p:sp>
        </mc:Choice>
        <mc:Fallback xmlns="">
          <p:sp>
            <p:nvSpPr>
              <p:cNvPr id="19" name="TextBox 18">
                <a:extLst>
                  <a:ext uri="{FF2B5EF4-FFF2-40B4-BE49-F238E27FC236}">
                    <a16:creationId xmlns:a16="http://schemas.microsoft.com/office/drawing/2014/main" id="{BC3CD410-82C9-744B-94E6-CD27A405977C}"/>
                  </a:ext>
                </a:extLst>
              </p:cNvPr>
              <p:cNvSpPr txBox="1">
                <a:spLocks noRot="1" noChangeAspect="1" noMove="1" noResize="1" noEditPoints="1" noAdjustHandles="1" noChangeArrowheads="1" noChangeShapeType="1" noTextEdit="1"/>
              </p:cNvSpPr>
              <p:nvPr/>
            </p:nvSpPr>
            <p:spPr>
              <a:xfrm>
                <a:off x="729032" y="4995163"/>
                <a:ext cx="2667303" cy="1090427"/>
              </a:xfrm>
              <a:prstGeom prst="rect">
                <a:avLst/>
              </a:prstGeom>
              <a:blipFill>
                <a:blip r:embed="rId6"/>
                <a:stretch>
                  <a:fillRect l="-1896" t="-2299" b="-9195"/>
                </a:stretch>
              </a:blipFill>
              <a:ln w="12700">
                <a:noFill/>
              </a:ln>
            </p:spPr>
            <p:txBody>
              <a:bodyPr/>
              <a:lstStyle/>
              <a:p>
                <a:r>
                  <a:rPr lang="en-US">
                    <a:noFill/>
                  </a:rPr>
                  <a:t> </a:t>
                </a:r>
              </a:p>
            </p:txBody>
          </p:sp>
        </mc:Fallback>
      </mc:AlternateContent>
    </p:spTree>
    <p:extLst>
      <p:ext uri="{BB962C8B-B14F-4D97-AF65-F5344CB8AC3E}">
        <p14:creationId xmlns:p14="http://schemas.microsoft.com/office/powerpoint/2010/main" val="1291997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Magnetic fields</a:t>
            </a:r>
          </a:p>
        </p:txBody>
      </p:sp>
      <p:sp>
        <p:nvSpPr>
          <p:cNvPr id="4" name="Slide Number Placeholder 3"/>
          <p:cNvSpPr>
            <a:spLocks noGrp="1"/>
          </p:cNvSpPr>
          <p:nvPr>
            <p:ph type="sldNum" sz="quarter" idx="10"/>
          </p:nvPr>
        </p:nvSpPr>
        <p:spPr/>
        <p:txBody>
          <a:bodyPr/>
          <a:lstStyle/>
          <a:p>
            <a:pPr>
              <a:defRPr/>
            </a:pPr>
            <a:fld id="{3E0A7E26-EADD-A749-9B68-ED7D6250ADD7}" type="slidenum">
              <a:rPr lang="en-US" smtClean="0"/>
              <a:pPr>
                <a:defRPr/>
              </a:pPr>
              <a:t>8</a:t>
            </a:fld>
            <a:endParaRPr lang="en-US"/>
          </a:p>
        </p:txBody>
      </p:sp>
      <p:sp>
        <p:nvSpPr>
          <p:cNvPr id="6" name="Content Placeholder 2"/>
          <p:cNvSpPr txBox="1">
            <a:spLocks/>
          </p:cNvSpPr>
          <p:nvPr/>
        </p:nvSpPr>
        <p:spPr bwMode="auto">
          <a:xfrm>
            <a:off x="513104" y="1377281"/>
            <a:ext cx="4464496" cy="227908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Arial" charset="0"/>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Arial" charset="0"/>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Arial" charset="0"/>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Arial" charset="0"/>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US" sz="1800" b="0" dirty="0"/>
              <a:t>From Ampere’s law with no time dependencies </a:t>
            </a:r>
          </a:p>
          <a:p>
            <a:pPr marL="0" indent="0">
              <a:buNone/>
            </a:pPr>
            <a:endParaRPr lang="en-US" sz="1800" b="0" dirty="0"/>
          </a:p>
          <a:p>
            <a:pPr marL="0" indent="0">
              <a:buNone/>
            </a:pPr>
            <a:endParaRPr lang="en-US" sz="1800" b="0" dirty="0"/>
          </a:p>
          <a:p>
            <a:pPr marL="0" indent="0">
              <a:buNone/>
            </a:pPr>
            <a:r>
              <a:rPr lang="en-US" sz="1800" b="0" dirty="0"/>
              <a:t>We can derive the law of </a:t>
            </a:r>
            <a:r>
              <a:rPr lang="en-US" sz="1800" b="0" dirty="0" err="1"/>
              <a:t>Biot</a:t>
            </a:r>
            <a:r>
              <a:rPr lang="en-US" sz="1800" b="0" dirty="0"/>
              <a:t> and </a:t>
            </a:r>
            <a:r>
              <a:rPr lang="en-US" sz="1800" b="0" dirty="0" err="1"/>
              <a:t>Savart</a:t>
            </a:r>
            <a:r>
              <a:rPr lang="en-US" sz="1800" b="0" dirty="0"/>
              <a:t> </a:t>
            </a:r>
          </a:p>
        </p:txBody>
      </p:sp>
      <p:sp>
        <p:nvSpPr>
          <p:cNvPr id="7" name="TextBox 6"/>
          <p:cNvSpPr txBox="1"/>
          <p:nvPr/>
        </p:nvSpPr>
        <p:spPr>
          <a:xfrm>
            <a:off x="3891008" y="1594571"/>
            <a:ext cx="1473080" cy="338554"/>
          </a:xfrm>
          <a:prstGeom prst="rect">
            <a:avLst/>
          </a:prstGeom>
          <a:noFill/>
        </p:spPr>
        <p:txBody>
          <a:bodyPr wrap="none" rtlCol="0">
            <a:spAutoFit/>
          </a:bodyPr>
          <a:lstStyle/>
          <a:p>
            <a:r>
              <a:rPr lang="en-US" sz="1600" b="0" dirty="0">
                <a:latin typeface="Arial"/>
                <a:cs typeface="Arial"/>
              </a:rPr>
              <a:t>(Integral form)</a:t>
            </a:r>
          </a:p>
        </p:txBody>
      </p:sp>
      <p:graphicFrame>
        <p:nvGraphicFramePr>
          <p:cNvPr id="9" name="Object 8"/>
          <p:cNvGraphicFramePr>
            <a:graphicFrameLocks noChangeAspect="1"/>
          </p:cNvGraphicFramePr>
          <p:nvPr/>
        </p:nvGraphicFramePr>
        <p:xfrm>
          <a:off x="5364088" y="1412775"/>
          <a:ext cx="2629565" cy="720000"/>
        </p:xfrm>
        <a:graphic>
          <a:graphicData uri="http://schemas.openxmlformats.org/presentationml/2006/ole">
            <mc:AlternateContent xmlns:mc="http://schemas.openxmlformats.org/markup-compatibility/2006">
              <mc:Choice xmlns:v="urn:schemas-microsoft-com:vml" Requires="v">
                <p:oleObj spid="_x0000_s4566" name="Equation" r:id="rId3" imgW="1066800" imgH="292100" progId="Equation.3">
                  <p:embed/>
                </p:oleObj>
              </mc:Choice>
              <mc:Fallback>
                <p:oleObj name="Equation" r:id="rId3" imgW="1066800" imgH="292100" progId="Equation.3">
                  <p:embed/>
                  <p:pic>
                    <p:nvPicPr>
                      <p:cNvPr id="0" name=""/>
                      <p:cNvPicPr/>
                      <p:nvPr/>
                    </p:nvPicPr>
                    <p:blipFill>
                      <a:blip r:embed="rId4"/>
                      <a:stretch>
                        <a:fillRect/>
                      </a:stretch>
                    </p:blipFill>
                    <p:spPr>
                      <a:xfrm>
                        <a:off x="5364088" y="1412775"/>
                        <a:ext cx="2629565" cy="7200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501806435"/>
              </p:ext>
            </p:extLst>
          </p:nvPr>
        </p:nvGraphicFramePr>
        <p:xfrm>
          <a:off x="7228060" y="2684361"/>
          <a:ext cx="1661804" cy="972000"/>
        </p:xfrm>
        <a:graphic>
          <a:graphicData uri="http://schemas.openxmlformats.org/presentationml/2006/ole">
            <mc:AlternateContent xmlns:mc="http://schemas.openxmlformats.org/markup-compatibility/2006">
              <mc:Choice xmlns:v="urn:schemas-microsoft-com:vml" Requires="v">
                <p:oleObj spid="_x0000_s4567" name="Equation" r:id="rId5" imgW="673100" imgH="393700" progId="Equation.3">
                  <p:embed/>
                </p:oleObj>
              </mc:Choice>
              <mc:Fallback>
                <p:oleObj name="Equation" r:id="rId5" imgW="673100" imgH="393700" progId="Equation.3">
                  <p:embed/>
                  <p:pic>
                    <p:nvPicPr>
                      <p:cNvPr id="0" name=""/>
                      <p:cNvPicPr/>
                      <p:nvPr/>
                    </p:nvPicPr>
                    <p:blipFill>
                      <a:blip r:embed="rId6"/>
                      <a:stretch>
                        <a:fillRect/>
                      </a:stretch>
                    </p:blipFill>
                    <p:spPr>
                      <a:xfrm>
                        <a:off x="7228060" y="2684361"/>
                        <a:ext cx="1661804" cy="972000"/>
                      </a:xfrm>
                      <a:prstGeom prst="rect">
                        <a:avLst/>
                      </a:prstGeom>
                    </p:spPr>
                  </p:pic>
                </p:oleObj>
              </mc:Fallback>
            </mc:AlternateContent>
          </a:graphicData>
        </a:graphic>
      </p:graphicFrame>
      <p:grpSp>
        <p:nvGrpSpPr>
          <p:cNvPr id="8" name="Group 7"/>
          <p:cNvGrpSpPr>
            <a:grpSpLocks noChangeAspect="1"/>
          </p:cNvGrpSpPr>
          <p:nvPr/>
        </p:nvGrpSpPr>
        <p:grpSpPr>
          <a:xfrm>
            <a:off x="4340019" y="2455317"/>
            <a:ext cx="2732256" cy="1368152"/>
            <a:chOff x="0" y="0"/>
            <a:chExt cx="8572500" cy="4292600"/>
          </a:xfrm>
        </p:grpSpPr>
        <p:cxnSp>
          <p:nvCxnSpPr>
            <p:cNvPr id="10" name="Straight Arrow Connector 9"/>
            <p:cNvCxnSpPr/>
            <p:nvPr/>
          </p:nvCxnSpPr>
          <p:spPr>
            <a:xfrm flipV="1">
              <a:off x="0" y="0"/>
              <a:ext cx="8572500" cy="4292600"/>
            </a:xfrm>
            <a:prstGeom prst="straightConnector1">
              <a:avLst/>
            </a:prstGeom>
            <a:ln w="12700">
              <a:solidFill>
                <a:schemeClr val="tx1"/>
              </a:solidFill>
              <a:headEnd type="arrow" w="lg" len="lg"/>
              <a:tailEnd type="none" w="med" len="med"/>
            </a:ln>
          </p:spPr>
          <p:style>
            <a:lnRef idx="2">
              <a:schemeClr val="accent1"/>
            </a:lnRef>
            <a:fillRef idx="0">
              <a:schemeClr val="accent1"/>
            </a:fillRef>
            <a:effectRef idx="1">
              <a:schemeClr val="accent1"/>
            </a:effectRef>
            <a:fontRef idx="minor">
              <a:schemeClr val="tx1"/>
            </a:fontRef>
          </p:style>
        </p:cxnSp>
        <p:sp>
          <p:nvSpPr>
            <p:cNvPr id="11" name="Oval 10"/>
            <p:cNvSpPr>
              <a:spLocks noChangeAspect="1"/>
            </p:cNvSpPr>
            <p:nvPr/>
          </p:nvSpPr>
          <p:spPr>
            <a:xfrm>
              <a:off x="2489200" y="342900"/>
              <a:ext cx="3600000" cy="3600000"/>
            </a:xfrm>
            <a:prstGeom prst="ellipse">
              <a:avLst/>
            </a:prstGeom>
            <a:noFill/>
            <a:ln w="12700">
              <a:solidFill>
                <a:schemeClr val="tx1"/>
              </a:solidFill>
              <a:prstDash val="lgDash"/>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cxnSp>
          <p:nvCxnSpPr>
            <p:cNvPr id="13" name="Straight Arrow Connector 12"/>
            <p:cNvCxnSpPr>
              <a:stCxn id="11" idx="6"/>
            </p:cNvCxnSpPr>
            <p:nvPr/>
          </p:nvCxnSpPr>
          <p:spPr>
            <a:xfrm flipH="1" flipV="1">
              <a:off x="6070600" y="1447800"/>
              <a:ext cx="18600" cy="69510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4" name="Oval 13"/>
            <p:cNvSpPr>
              <a:spLocks noChangeAspect="1"/>
            </p:cNvSpPr>
            <p:nvPr/>
          </p:nvSpPr>
          <p:spPr>
            <a:xfrm flipH="1">
              <a:off x="4229100" y="2108200"/>
              <a:ext cx="79200" cy="7920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
          <p:nvSpPr>
            <p:cNvPr id="15" name="Oval 14"/>
            <p:cNvSpPr>
              <a:spLocks noChangeAspect="1"/>
            </p:cNvSpPr>
            <p:nvPr/>
          </p:nvSpPr>
          <p:spPr>
            <a:xfrm flipH="1">
              <a:off x="6032500" y="2082800"/>
              <a:ext cx="79200" cy="7920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pic>
          <p:nvPicPr>
            <p:cNvPr id="16" name="Object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1600" y="3048000"/>
              <a:ext cx="520700" cy="781050"/>
            </a:xfrm>
            <a:prstGeom prst="rect">
              <a:avLst/>
            </a:prstGeom>
          </p:spPr>
        </p:pic>
        <p:pic>
          <p:nvPicPr>
            <p:cNvPr id="17" name="Object 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72200" y="1333500"/>
              <a:ext cx="609600" cy="762000"/>
            </a:xfrm>
            <a:prstGeom prst="rect">
              <a:avLst/>
            </a:prstGeom>
          </p:spPr>
        </p:pic>
      </p:grpSp>
      <p:sp>
        <p:nvSpPr>
          <p:cNvPr id="18" name="Content Placeholder 2"/>
          <p:cNvSpPr txBox="1">
            <a:spLocks/>
          </p:cNvSpPr>
          <p:nvPr/>
        </p:nvSpPr>
        <p:spPr bwMode="auto">
          <a:xfrm>
            <a:off x="4393737" y="4175627"/>
            <a:ext cx="4684457" cy="2544681"/>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Arial" charset="0"/>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Arial" charset="0"/>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Arial" charset="0"/>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Arial" charset="0"/>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US" sz="1800" b="0" dirty="0"/>
              <a:t>If you wanted to make a </a:t>
            </a:r>
            <a:r>
              <a:rPr lang="en-US" sz="1800" b="0" i="1" dirty="0"/>
              <a:t>B</a:t>
            </a:r>
            <a:r>
              <a:rPr lang="en-US" sz="1800" b="0" dirty="0"/>
              <a:t> = 1.5 T magnet with just two infinitely thin wires placed at  100 mm distance in air one needs :              </a:t>
            </a:r>
            <a:r>
              <a:rPr lang="en-US" sz="1800" b="0" i="1" dirty="0"/>
              <a:t>I</a:t>
            </a:r>
            <a:r>
              <a:rPr lang="en-US" sz="1800" b="0" dirty="0"/>
              <a:t> = 187500 A</a:t>
            </a:r>
          </a:p>
          <a:p>
            <a:pPr>
              <a:buFont typeface="Arial" charset="0"/>
              <a:buChar char="•"/>
            </a:pPr>
            <a:r>
              <a:rPr lang="en-US" sz="1800" b="0" dirty="0">
                <a:sym typeface="Wingdings"/>
              </a:rPr>
              <a:t>To get reasonable fields ( </a:t>
            </a:r>
            <a:r>
              <a:rPr lang="en-US" sz="1800" b="0" i="1" dirty="0">
                <a:sym typeface="Wingdings"/>
              </a:rPr>
              <a:t>B</a:t>
            </a:r>
            <a:r>
              <a:rPr lang="en-US" sz="1800" b="0" dirty="0">
                <a:sym typeface="Wingdings"/>
              </a:rPr>
              <a:t> &gt; 1 T) one needs large currents</a:t>
            </a:r>
          </a:p>
          <a:p>
            <a:pPr>
              <a:buFont typeface="Arial" charset="0"/>
              <a:buChar char="•"/>
            </a:pPr>
            <a:r>
              <a:rPr lang="en-US" sz="1800" b="0" dirty="0">
                <a:sym typeface="Wingdings"/>
              </a:rPr>
              <a:t>Moreover,  the field homogeneity will be poor </a:t>
            </a:r>
          </a:p>
          <a:p>
            <a:pPr>
              <a:buFont typeface="Wingdings" charset="0"/>
              <a:buChar char="è"/>
            </a:pPr>
            <a:endParaRPr lang="en-US" sz="1800" b="0" dirty="0">
              <a:sym typeface="Wingdings"/>
            </a:endParaRPr>
          </a:p>
          <a:p>
            <a:pPr marL="0" indent="0">
              <a:buNone/>
            </a:pPr>
            <a:endParaRPr lang="en-US" sz="1800" b="0" dirty="0">
              <a:sym typeface="Wingdings"/>
            </a:endParaRPr>
          </a:p>
        </p:txBody>
      </p:sp>
      <p:grpSp>
        <p:nvGrpSpPr>
          <p:cNvPr id="31" name="Group 30"/>
          <p:cNvGrpSpPr>
            <a:grpSpLocks noChangeAspect="1"/>
          </p:cNvGrpSpPr>
          <p:nvPr/>
        </p:nvGrpSpPr>
        <p:grpSpPr>
          <a:xfrm>
            <a:off x="374010" y="4428346"/>
            <a:ext cx="3775572" cy="1336276"/>
            <a:chOff x="0" y="0"/>
            <a:chExt cx="12128500" cy="4292600"/>
          </a:xfrm>
        </p:grpSpPr>
        <p:cxnSp>
          <p:nvCxnSpPr>
            <p:cNvPr id="32" name="Straight Arrow Connector 31"/>
            <p:cNvCxnSpPr/>
            <p:nvPr/>
          </p:nvCxnSpPr>
          <p:spPr>
            <a:xfrm flipV="1">
              <a:off x="0" y="0"/>
              <a:ext cx="8572500" cy="4292600"/>
            </a:xfrm>
            <a:prstGeom prst="straightConnector1">
              <a:avLst/>
            </a:prstGeom>
            <a:ln w="12700">
              <a:solidFill>
                <a:schemeClr val="tx1"/>
              </a:solidFill>
              <a:headEnd type="arrow" w="lg" len="lg"/>
              <a:tailEnd type="none" w="med" len="med"/>
            </a:ln>
          </p:spPr>
          <p:style>
            <a:lnRef idx="2">
              <a:schemeClr val="accent1"/>
            </a:lnRef>
            <a:fillRef idx="0">
              <a:schemeClr val="accent1"/>
            </a:fillRef>
            <a:effectRef idx="1">
              <a:schemeClr val="accent1"/>
            </a:effectRef>
            <a:fontRef idx="minor">
              <a:schemeClr val="tx1"/>
            </a:fontRef>
          </p:style>
        </p:cxnSp>
        <p:sp>
          <p:nvSpPr>
            <p:cNvPr id="33" name="Oval 32"/>
            <p:cNvSpPr>
              <a:spLocks noChangeAspect="1"/>
            </p:cNvSpPr>
            <p:nvPr/>
          </p:nvSpPr>
          <p:spPr>
            <a:xfrm>
              <a:off x="2489200" y="342900"/>
              <a:ext cx="3600000" cy="3600000"/>
            </a:xfrm>
            <a:prstGeom prst="ellipse">
              <a:avLst/>
            </a:prstGeom>
            <a:noFill/>
            <a:ln w="12700">
              <a:solidFill>
                <a:schemeClr val="tx1"/>
              </a:solidFill>
              <a:prstDash val="lgDash"/>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cxnSp>
          <p:nvCxnSpPr>
            <p:cNvPr id="34" name="Straight Arrow Connector 33"/>
            <p:cNvCxnSpPr>
              <a:stCxn id="33" idx="6"/>
            </p:cNvCxnSpPr>
            <p:nvPr/>
          </p:nvCxnSpPr>
          <p:spPr>
            <a:xfrm flipH="1" flipV="1">
              <a:off x="6070600" y="1447800"/>
              <a:ext cx="18600" cy="69510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5" name="Oval 34"/>
            <p:cNvSpPr>
              <a:spLocks noChangeAspect="1"/>
            </p:cNvSpPr>
            <p:nvPr/>
          </p:nvSpPr>
          <p:spPr>
            <a:xfrm flipH="1">
              <a:off x="4229100" y="2108200"/>
              <a:ext cx="79200" cy="7920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
          <p:nvSpPr>
            <p:cNvPr id="36" name="Oval 35"/>
            <p:cNvSpPr>
              <a:spLocks noChangeAspect="1"/>
            </p:cNvSpPr>
            <p:nvPr/>
          </p:nvSpPr>
          <p:spPr>
            <a:xfrm flipH="1">
              <a:off x="6032500" y="2082800"/>
              <a:ext cx="79200" cy="7920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pic>
          <p:nvPicPr>
            <p:cNvPr id="37" name="Object 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1600" y="3048000"/>
              <a:ext cx="520700" cy="781050"/>
            </a:xfrm>
            <a:prstGeom prst="rect">
              <a:avLst/>
            </a:prstGeom>
          </p:spPr>
        </p:pic>
        <p:pic>
          <p:nvPicPr>
            <p:cNvPr id="38" name="Object 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97600" y="1524000"/>
              <a:ext cx="609600" cy="762000"/>
            </a:xfrm>
            <a:prstGeom prst="rect">
              <a:avLst/>
            </a:prstGeom>
          </p:spPr>
        </p:pic>
        <p:cxnSp>
          <p:nvCxnSpPr>
            <p:cNvPr id="39" name="Straight Arrow Connector 38"/>
            <p:cNvCxnSpPr/>
            <p:nvPr/>
          </p:nvCxnSpPr>
          <p:spPr>
            <a:xfrm flipV="1">
              <a:off x="3556000" y="0"/>
              <a:ext cx="8572500" cy="4292600"/>
            </a:xfrm>
            <a:prstGeom prst="straightConnector1">
              <a:avLst/>
            </a:prstGeom>
            <a:ln w="12700">
              <a:solidFill>
                <a:schemeClr val="tx1"/>
              </a:solidFill>
              <a:headEnd type="none" w="lg" len="lg"/>
              <a:tailEnd type="arrow" w="lg" len="lg"/>
            </a:ln>
          </p:spPr>
          <p:style>
            <a:lnRef idx="2">
              <a:schemeClr val="accent1"/>
            </a:lnRef>
            <a:fillRef idx="0">
              <a:schemeClr val="accent1"/>
            </a:fillRef>
            <a:effectRef idx="1">
              <a:schemeClr val="accent1"/>
            </a:effectRef>
            <a:fontRef idx="minor">
              <a:schemeClr val="tx1"/>
            </a:fontRef>
          </p:style>
        </p:cxnSp>
        <p:pic>
          <p:nvPicPr>
            <p:cNvPr id="40" name="Object 4"/>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1557000" y="419100"/>
              <a:ext cx="520700" cy="787400"/>
            </a:xfrm>
            <a:prstGeom prst="rect">
              <a:avLst/>
            </a:prstGeom>
          </p:spPr>
        </p:pic>
        <p:sp>
          <p:nvSpPr>
            <p:cNvPr id="41" name="Oval 40"/>
            <p:cNvSpPr>
              <a:spLocks noChangeAspect="1"/>
            </p:cNvSpPr>
            <p:nvPr/>
          </p:nvSpPr>
          <p:spPr>
            <a:xfrm>
              <a:off x="6070600" y="368300"/>
              <a:ext cx="3600000" cy="3600000"/>
            </a:xfrm>
            <a:prstGeom prst="ellipse">
              <a:avLst/>
            </a:prstGeom>
            <a:noFill/>
            <a:ln w="12700">
              <a:solidFill>
                <a:schemeClr val="tx1"/>
              </a:solidFill>
              <a:prstDash val="lgDash"/>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sp>
          <p:nvSpPr>
            <p:cNvPr id="42" name="Oval 41"/>
            <p:cNvSpPr>
              <a:spLocks noChangeAspect="1"/>
            </p:cNvSpPr>
            <p:nvPr/>
          </p:nvSpPr>
          <p:spPr>
            <a:xfrm flipH="1">
              <a:off x="7810500" y="2082800"/>
              <a:ext cx="79200" cy="79200"/>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grpSp>
    </p:spTree>
    <p:extLst>
      <p:ext uri="{BB962C8B-B14F-4D97-AF65-F5344CB8AC3E}">
        <p14:creationId xmlns:p14="http://schemas.microsoft.com/office/powerpoint/2010/main" val="724705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Iron dominated magnets</a:t>
            </a:r>
          </a:p>
        </p:txBody>
      </p:sp>
      <p:sp>
        <p:nvSpPr>
          <p:cNvPr id="4" name="Slide Number Placeholder 3"/>
          <p:cNvSpPr>
            <a:spLocks noGrp="1"/>
          </p:cNvSpPr>
          <p:nvPr>
            <p:ph type="sldNum" sz="quarter" idx="10"/>
          </p:nvPr>
        </p:nvSpPr>
        <p:spPr/>
        <p:txBody>
          <a:bodyPr/>
          <a:lstStyle/>
          <a:p>
            <a:pPr>
              <a:defRPr/>
            </a:pPr>
            <a:fld id="{3E0A7E26-EADD-A749-9B68-ED7D6250ADD7}" type="slidenum">
              <a:rPr lang="en-US" smtClean="0"/>
              <a:pPr>
                <a:defRPr/>
              </a:pPr>
              <a:t>9</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84138086"/>
              </p:ext>
            </p:extLst>
          </p:nvPr>
        </p:nvGraphicFramePr>
        <p:xfrm>
          <a:off x="3721050" y="1239839"/>
          <a:ext cx="5315446" cy="3125266"/>
        </p:xfrm>
        <a:graphic>
          <a:graphicData uri="http://schemas.openxmlformats.org/presentationml/2006/ole">
            <mc:AlternateContent xmlns:mc="http://schemas.openxmlformats.org/markup-compatibility/2006">
              <mc:Choice xmlns:v="urn:schemas-microsoft-com:vml" Requires="v">
                <p:oleObj spid="_x0000_s2585" name="Equation" r:id="rId3" imgW="2070100" imgH="1435100" progId="Equation.3">
                  <p:embed/>
                </p:oleObj>
              </mc:Choice>
              <mc:Fallback>
                <p:oleObj name="Equation" r:id="rId3" imgW="2070100" imgH="1435100" progId="Equation.3">
                  <p:embed/>
                  <p:pic>
                    <p:nvPicPr>
                      <p:cNvPr id="0" name=""/>
                      <p:cNvPicPr/>
                      <p:nvPr/>
                    </p:nvPicPr>
                    <p:blipFill>
                      <a:blip r:embed="rId4"/>
                      <a:stretch>
                        <a:fillRect/>
                      </a:stretch>
                    </p:blipFill>
                    <p:spPr>
                      <a:xfrm>
                        <a:off x="3721050" y="1239839"/>
                        <a:ext cx="5315446" cy="3125266"/>
                      </a:xfrm>
                      <a:prstGeom prst="rect">
                        <a:avLst/>
                      </a:prstGeom>
                    </p:spPr>
                  </p:pic>
                </p:oleObj>
              </mc:Fallback>
            </mc:AlternateContent>
          </a:graphicData>
        </a:graphic>
      </p:graphicFrame>
      <p:grpSp>
        <p:nvGrpSpPr>
          <p:cNvPr id="57" name="Group 56"/>
          <p:cNvGrpSpPr>
            <a:grpSpLocks noChangeAspect="1"/>
          </p:cNvGrpSpPr>
          <p:nvPr/>
        </p:nvGrpSpPr>
        <p:grpSpPr>
          <a:xfrm>
            <a:off x="467544" y="3717032"/>
            <a:ext cx="3600400" cy="2541986"/>
            <a:chOff x="0" y="0"/>
            <a:chExt cx="5054600" cy="3568700"/>
          </a:xfrm>
        </p:grpSpPr>
        <p:grpSp>
          <p:nvGrpSpPr>
            <p:cNvPr id="58" name="Group 57"/>
            <p:cNvGrpSpPr/>
            <p:nvPr/>
          </p:nvGrpSpPr>
          <p:grpSpPr>
            <a:xfrm>
              <a:off x="0" y="0"/>
              <a:ext cx="4220900" cy="3568700"/>
              <a:chOff x="0" y="0"/>
              <a:chExt cx="4220900" cy="3568700"/>
            </a:xfrm>
          </p:grpSpPr>
          <p:cxnSp>
            <p:nvCxnSpPr>
              <p:cNvPr id="61" name="Straight Arrow Connector 60"/>
              <p:cNvCxnSpPr/>
              <p:nvPr/>
            </p:nvCxnSpPr>
            <p:spPr>
              <a:xfrm rot="60000" flipH="1" flipV="1">
                <a:off x="3098800" y="1397000"/>
                <a:ext cx="12700" cy="73660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62" name="Group 61"/>
              <p:cNvGrpSpPr/>
              <p:nvPr/>
            </p:nvGrpSpPr>
            <p:grpSpPr>
              <a:xfrm>
                <a:off x="0" y="0"/>
                <a:ext cx="4220900" cy="3568700"/>
                <a:chOff x="0" y="0"/>
                <a:chExt cx="4220900" cy="3568700"/>
              </a:xfrm>
            </p:grpSpPr>
            <p:grpSp>
              <p:nvGrpSpPr>
                <p:cNvPr id="73" name="Group 72"/>
                <p:cNvGrpSpPr/>
                <p:nvPr/>
              </p:nvGrpSpPr>
              <p:grpSpPr>
                <a:xfrm>
                  <a:off x="0" y="0"/>
                  <a:ext cx="3568700" cy="3568700"/>
                  <a:chOff x="0" y="0"/>
                  <a:chExt cx="3568700" cy="3568700"/>
                </a:xfrm>
              </p:grpSpPr>
              <p:cxnSp>
                <p:nvCxnSpPr>
                  <p:cNvPr id="91" name="Straight Connector 90"/>
                  <p:cNvCxnSpPr/>
                  <p:nvPr/>
                </p:nvCxnSpPr>
                <p:spPr>
                  <a:xfrm>
                    <a:off x="12700" y="12700"/>
                    <a:ext cx="0" cy="3556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a:off x="0" y="0"/>
                    <a:ext cx="3568700" cy="127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a:off x="12700" y="3556000"/>
                    <a:ext cx="355600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a:off x="3568700" y="2133600"/>
                    <a:ext cx="0" cy="14351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a:off x="3568700" y="12700"/>
                    <a:ext cx="0" cy="14351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flipH="1">
                    <a:off x="2501900" y="1422400"/>
                    <a:ext cx="106680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flipH="1">
                    <a:off x="2489200" y="2133600"/>
                    <a:ext cx="107950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a:off x="2501900" y="723900"/>
                    <a:ext cx="0" cy="6985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a:off x="2501900" y="2133600"/>
                    <a:ext cx="0" cy="7366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flipH="1">
                    <a:off x="1790700" y="2844800"/>
                    <a:ext cx="71120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flipH="1">
                    <a:off x="1778000" y="723900"/>
                    <a:ext cx="12700" cy="21209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flipH="1">
                    <a:off x="1790700" y="736600"/>
                    <a:ext cx="711200"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74" name="Group 73"/>
                <p:cNvGrpSpPr/>
                <p:nvPr/>
              </p:nvGrpSpPr>
              <p:grpSpPr>
                <a:xfrm>
                  <a:off x="1854200" y="800100"/>
                  <a:ext cx="2366700" cy="1985700"/>
                  <a:chOff x="1854200" y="800100"/>
                  <a:chExt cx="2366700" cy="1985700"/>
                </a:xfrm>
              </p:grpSpPr>
              <p:grpSp>
                <p:nvGrpSpPr>
                  <p:cNvPr id="75" name="Group 74"/>
                  <p:cNvGrpSpPr>
                    <a:grpSpLocks noChangeAspect="1"/>
                  </p:cNvGrpSpPr>
                  <p:nvPr/>
                </p:nvGrpSpPr>
                <p:grpSpPr>
                  <a:xfrm>
                    <a:off x="1854200" y="812800"/>
                    <a:ext cx="576000" cy="576000"/>
                    <a:chOff x="1854200" y="812800"/>
                    <a:chExt cx="1800000" cy="1812700"/>
                  </a:xfrm>
                </p:grpSpPr>
                <p:sp>
                  <p:nvSpPr>
                    <p:cNvPr id="88" name="Rectangle 87"/>
                    <p:cNvSpPr>
                      <a:spLocks noChangeAspect="1"/>
                    </p:cNvSpPr>
                    <p:nvPr/>
                  </p:nvSpPr>
                  <p:spPr>
                    <a:xfrm>
                      <a:off x="1854200" y="825500"/>
                      <a:ext cx="1800000" cy="1800000"/>
                    </a:xfrm>
                    <a:prstGeom prst="rect">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cxnSp>
                  <p:nvCxnSpPr>
                    <p:cNvPr id="89" name="Straight Connector 88"/>
                    <p:cNvCxnSpPr/>
                    <p:nvPr/>
                  </p:nvCxnSpPr>
                  <p:spPr>
                    <a:xfrm>
                      <a:off x="1854200" y="812800"/>
                      <a:ext cx="1790700" cy="17907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flipH="1">
                      <a:off x="1854200" y="812800"/>
                      <a:ext cx="1790700" cy="18034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76" name="Group 75"/>
                  <p:cNvGrpSpPr>
                    <a:grpSpLocks noChangeAspect="1"/>
                  </p:cNvGrpSpPr>
                  <p:nvPr/>
                </p:nvGrpSpPr>
                <p:grpSpPr>
                  <a:xfrm>
                    <a:off x="1854200" y="2197100"/>
                    <a:ext cx="576000" cy="576000"/>
                    <a:chOff x="1854200" y="2197100"/>
                    <a:chExt cx="1800000" cy="1812700"/>
                  </a:xfrm>
                </p:grpSpPr>
                <p:sp>
                  <p:nvSpPr>
                    <p:cNvPr id="85" name="Rectangle 84"/>
                    <p:cNvSpPr>
                      <a:spLocks noChangeAspect="1"/>
                    </p:cNvSpPr>
                    <p:nvPr/>
                  </p:nvSpPr>
                  <p:spPr>
                    <a:xfrm>
                      <a:off x="1854200" y="2209800"/>
                      <a:ext cx="1800000" cy="1800000"/>
                    </a:xfrm>
                    <a:prstGeom prst="rect">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cxnSp>
                  <p:nvCxnSpPr>
                    <p:cNvPr id="86" name="Straight Connector 85"/>
                    <p:cNvCxnSpPr/>
                    <p:nvPr/>
                  </p:nvCxnSpPr>
                  <p:spPr>
                    <a:xfrm>
                      <a:off x="1854200" y="2197100"/>
                      <a:ext cx="1790700" cy="17907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flipH="1">
                      <a:off x="1854200" y="2197100"/>
                      <a:ext cx="1790700" cy="18034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77" name="Group 76"/>
                  <p:cNvGrpSpPr>
                    <a:grpSpLocks noChangeAspect="1"/>
                  </p:cNvGrpSpPr>
                  <p:nvPr/>
                </p:nvGrpSpPr>
                <p:grpSpPr>
                  <a:xfrm>
                    <a:off x="3644900" y="800100"/>
                    <a:ext cx="576000" cy="576000"/>
                    <a:chOff x="3644900" y="800100"/>
                    <a:chExt cx="1800000" cy="1812700"/>
                  </a:xfrm>
                </p:grpSpPr>
                <p:sp>
                  <p:nvSpPr>
                    <p:cNvPr id="82" name="Rectangle 81"/>
                    <p:cNvSpPr>
                      <a:spLocks noChangeAspect="1"/>
                    </p:cNvSpPr>
                    <p:nvPr/>
                  </p:nvSpPr>
                  <p:spPr>
                    <a:xfrm>
                      <a:off x="3644900" y="812800"/>
                      <a:ext cx="1800000" cy="1800000"/>
                    </a:xfrm>
                    <a:prstGeom prst="rect">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cxnSp>
                  <p:nvCxnSpPr>
                    <p:cNvPr id="83" name="Straight Connector 82"/>
                    <p:cNvCxnSpPr/>
                    <p:nvPr/>
                  </p:nvCxnSpPr>
                  <p:spPr>
                    <a:xfrm>
                      <a:off x="3644900" y="800100"/>
                      <a:ext cx="1790700" cy="17907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flipH="1">
                      <a:off x="3644900" y="800100"/>
                      <a:ext cx="1790700" cy="18034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78" name="Group 77"/>
                  <p:cNvGrpSpPr>
                    <a:grpSpLocks noChangeAspect="1"/>
                  </p:cNvGrpSpPr>
                  <p:nvPr/>
                </p:nvGrpSpPr>
                <p:grpSpPr>
                  <a:xfrm>
                    <a:off x="3644900" y="2209800"/>
                    <a:ext cx="576000" cy="576000"/>
                    <a:chOff x="3644900" y="2209800"/>
                    <a:chExt cx="1800000" cy="1812700"/>
                  </a:xfrm>
                </p:grpSpPr>
                <p:sp>
                  <p:nvSpPr>
                    <p:cNvPr id="79" name="Rectangle 78"/>
                    <p:cNvSpPr>
                      <a:spLocks noChangeAspect="1"/>
                    </p:cNvSpPr>
                    <p:nvPr/>
                  </p:nvSpPr>
                  <p:spPr>
                    <a:xfrm>
                      <a:off x="3644900" y="2222500"/>
                      <a:ext cx="1800000" cy="1800000"/>
                    </a:xfrm>
                    <a:prstGeom prst="rect">
                      <a:avLst/>
                    </a:prstGeom>
                    <a:noFill/>
                    <a:ln w="12700">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cxnSp>
                  <p:nvCxnSpPr>
                    <p:cNvPr id="80" name="Straight Connector 79"/>
                    <p:cNvCxnSpPr/>
                    <p:nvPr/>
                  </p:nvCxnSpPr>
                  <p:spPr>
                    <a:xfrm>
                      <a:off x="3644900" y="2209800"/>
                      <a:ext cx="1790700" cy="17907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flipH="1">
                      <a:off x="3644900" y="2209800"/>
                      <a:ext cx="1790700" cy="18034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grpSp>
            </p:grpSp>
          </p:grpSp>
          <p:sp>
            <p:nvSpPr>
              <p:cNvPr id="63" name="Rounded Rectangle 62"/>
              <p:cNvSpPr/>
              <p:nvPr/>
            </p:nvSpPr>
            <p:spPr>
              <a:xfrm>
                <a:off x="914400" y="317500"/>
                <a:ext cx="2133600" cy="3060700"/>
              </a:xfrm>
              <a:prstGeom prst="roundRect">
                <a:avLst/>
              </a:prstGeom>
              <a:noFill/>
              <a:ln w="6350">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US" sz="1100"/>
              </a:p>
            </p:txBody>
          </p:sp>
          <p:pic>
            <p:nvPicPr>
              <p:cNvPr id="64" name="Object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05930" y="590785"/>
                <a:ext cx="581669" cy="667844"/>
              </a:xfrm>
              <a:prstGeom prst="rect">
                <a:avLst/>
              </a:prstGeom>
            </p:spPr>
          </p:pic>
          <p:pic>
            <p:nvPicPr>
              <p:cNvPr id="65" name="Object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805930" y="2006600"/>
                <a:ext cx="581671" cy="656723"/>
              </a:xfrm>
              <a:prstGeom prst="rect">
                <a:avLst/>
              </a:prstGeom>
            </p:spPr>
          </p:pic>
          <p:cxnSp>
            <p:nvCxnSpPr>
              <p:cNvPr id="66" name="Straight Arrow Connector 65"/>
              <p:cNvCxnSpPr/>
              <p:nvPr/>
            </p:nvCxnSpPr>
            <p:spPr>
              <a:xfrm rot="60000" flipH="1" flipV="1">
                <a:off x="2590801" y="1409700"/>
                <a:ext cx="12700" cy="73660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rot="60000" flipH="1" flipV="1">
                <a:off x="2755899" y="1409700"/>
                <a:ext cx="12700" cy="73660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p:nvPr/>
            </p:nvCxnSpPr>
            <p:spPr>
              <a:xfrm rot="60000" flipH="1" flipV="1">
                <a:off x="3251199" y="1409700"/>
                <a:ext cx="12700" cy="73660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rot="60000" flipH="1" flipV="1">
                <a:off x="2933700" y="1397001"/>
                <a:ext cx="12700" cy="73660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rot="60000" flipH="1" flipV="1">
                <a:off x="3365500" y="1409700"/>
                <a:ext cx="12700" cy="73660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p:nvPr/>
            </p:nvCxnSpPr>
            <p:spPr>
              <a:xfrm rot="60000" flipH="1" flipV="1">
                <a:off x="3505200" y="1422400"/>
                <a:ext cx="12700" cy="736600"/>
              </a:xfrm>
              <a:prstGeom prst="straightConnector1">
                <a:avLst/>
              </a:prstGeom>
              <a:ln w="12700">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72" name="Object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31665" y="1520787"/>
                <a:ext cx="475245" cy="594056"/>
              </a:xfrm>
              <a:prstGeom prst="rect">
                <a:avLst/>
              </a:prstGeom>
            </p:spPr>
          </p:pic>
        </p:grpSp>
        <p:sp>
          <p:nvSpPr>
            <p:cNvPr id="59" name="TextBox 58"/>
            <p:cNvSpPr txBox="1"/>
            <p:nvPr/>
          </p:nvSpPr>
          <p:spPr>
            <a:xfrm>
              <a:off x="114300" y="114300"/>
              <a:ext cx="1026288" cy="44688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600" dirty="0">
                  <a:latin typeface="Arial"/>
                  <a:cs typeface="Arial"/>
                </a:rPr>
                <a:t>Yoke</a:t>
              </a:r>
            </a:p>
          </p:txBody>
        </p:sp>
        <p:sp>
          <p:nvSpPr>
            <p:cNvPr id="60" name="TextBox 59"/>
            <p:cNvSpPr txBox="1"/>
            <p:nvPr/>
          </p:nvSpPr>
          <p:spPr>
            <a:xfrm>
              <a:off x="4292600" y="927100"/>
              <a:ext cx="762000" cy="338554"/>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600">
                  <a:latin typeface="Arial"/>
                  <a:cs typeface="Arial"/>
                </a:rPr>
                <a:t>coil</a:t>
              </a:r>
            </a:p>
          </p:txBody>
        </p:sp>
      </p:grpSp>
      <p:graphicFrame>
        <p:nvGraphicFramePr>
          <p:cNvPr id="103" name="Content Placeholder 102"/>
          <p:cNvGraphicFramePr>
            <a:graphicFrameLocks noGrp="1" noChangeAspect="1"/>
          </p:cNvGraphicFramePr>
          <p:nvPr>
            <p:ph idx="1"/>
            <p:extLst>
              <p:ext uri="{D42A27DB-BD31-4B8C-83A1-F6EECF244321}">
                <p14:modId xmlns:p14="http://schemas.microsoft.com/office/powerpoint/2010/main" val="2678599952"/>
              </p:ext>
            </p:extLst>
          </p:nvPr>
        </p:nvGraphicFramePr>
        <p:xfrm>
          <a:off x="4473575" y="6092825"/>
          <a:ext cx="423863" cy="612775"/>
        </p:xfrm>
        <a:graphic>
          <a:graphicData uri="http://schemas.openxmlformats.org/presentationml/2006/ole">
            <mc:AlternateContent xmlns:mc="http://schemas.openxmlformats.org/markup-compatibility/2006">
              <mc:Choice xmlns:v="urn:schemas-microsoft-com:vml" Requires="v">
                <p:oleObj spid="_x0000_s2586" name="Equation" r:id="rId8" imgW="114300" imgH="165100" progId="Equation.3">
                  <p:embed/>
                </p:oleObj>
              </mc:Choice>
              <mc:Fallback>
                <p:oleObj name="Equation" r:id="rId8" imgW="114300" imgH="165100" progId="Equation.3">
                  <p:embed/>
                  <p:pic>
                    <p:nvPicPr>
                      <p:cNvPr id="0" name=""/>
                      <p:cNvPicPr/>
                      <p:nvPr/>
                    </p:nvPicPr>
                    <p:blipFill>
                      <a:blip r:embed="rId9"/>
                      <a:stretch>
                        <a:fillRect/>
                      </a:stretch>
                    </p:blipFill>
                    <p:spPr>
                      <a:xfrm>
                        <a:off x="4473575" y="6092825"/>
                        <a:ext cx="423863" cy="612775"/>
                      </a:xfrm>
                      <a:prstGeom prst="rect">
                        <a:avLst/>
                      </a:prstGeom>
                    </p:spPr>
                  </p:pic>
                </p:oleObj>
              </mc:Fallback>
            </mc:AlternateContent>
          </a:graphicData>
        </a:graphic>
      </p:graphicFrame>
      <p:sp>
        <p:nvSpPr>
          <p:cNvPr id="150" name="Content Placeholder 2"/>
          <p:cNvSpPr txBox="1">
            <a:spLocks/>
          </p:cNvSpPr>
          <p:nvPr/>
        </p:nvSpPr>
        <p:spPr bwMode="auto">
          <a:xfrm>
            <a:off x="6227168" y="3501008"/>
            <a:ext cx="2916832" cy="864096"/>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Arial" charset="0"/>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Arial" charset="0"/>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Arial" charset="0"/>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Arial" charset="0"/>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US" sz="1800" b="0" dirty="0"/>
              <a:t>This is valid as </a:t>
            </a:r>
            <a:r>
              <a:rPr lang="en-US" sz="1800" b="0" dirty="0" err="1">
                <a:latin typeface="Symbol" charset="2"/>
                <a:cs typeface="Symbol" charset="2"/>
              </a:rPr>
              <a:t>m</a:t>
            </a:r>
            <a:r>
              <a:rPr lang="en-US" sz="1800" b="0" baseline="-25000" dirty="0" err="1"/>
              <a:t>r</a:t>
            </a:r>
            <a:r>
              <a:rPr lang="en-US" sz="1800" b="0" dirty="0"/>
              <a:t>  &gt;&gt; </a:t>
            </a:r>
            <a:r>
              <a:rPr lang="en-US" sz="1800" b="0" dirty="0">
                <a:latin typeface="Symbol" charset="2"/>
              </a:rPr>
              <a:t>1</a:t>
            </a:r>
            <a:r>
              <a:rPr lang="en-US" sz="1800" b="0" dirty="0"/>
              <a:t> in the iron : limited to B &lt; 2 T</a:t>
            </a:r>
          </a:p>
        </p:txBody>
      </p:sp>
      <p:cxnSp>
        <p:nvCxnSpPr>
          <p:cNvPr id="152" name="Straight Connector 151"/>
          <p:cNvCxnSpPr/>
          <p:nvPr/>
        </p:nvCxnSpPr>
        <p:spPr bwMode="auto">
          <a:xfrm flipV="1">
            <a:off x="5004048" y="2636912"/>
            <a:ext cx="1296144" cy="720080"/>
          </a:xfrm>
          <a:prstGeom prst="line">
            <a:avLst/>
          </a:prstGeom>
          <a:noFill/>
          <a:ln w="6350" cap="flat" cmpd="sng" algn="ctr">
            <a:solidFill>
              <a:schemeClr val="tx1"/>
            </a:solidFill>
            <a:prstDash val="solid"/>
            <a:round/>
            <a:headEnd type="none" w="med" len="med"/>
            <a:tailEnd type="none" w="med" len="med"/>
          </a:ln>
          <a:effectLst/>
        </p:spPr>
      </p:cxnSp>
      <p:pic>
        <p:nvPicPr>
          <p:cNvPr id="3" name="Picture 2"/>
          <p:cNvPicPr>
            <a:picLocks noChangeAspect="1"/>
          </p:cNvPicPr>
          <p:nvPr/>
        </p:nvPicPr>
        <p:blipFill>
          <a:blip r:embed="rId10"/>
          <a:stretch>
            <a:fillRect/>
          </a:stretch>
        </p:blipFill>
        <p:spPr>
          <a:xfrm>
            <a:off x="5652120" y="4872856"/>
            <a:ext cx="3284984" cy="1955800"/>
          </a:xfrm>
          <a:prstGeom prst="rect">
            <a:avLst/>
          </a:prstGeom>
        </p:spPr>
      </p:pic>
      <p:sp>
        <p:nvSpPr>
          <p:cNvPr id="106" name="Content Placeholder 2"/>
          <p:cNvSpPr txBox="1">
            <a:spLocks/>
          </p:cNvSpPr>
          <p:nvPr/>
        </p:nvSpPr>
        <p:spPr bwMode="auto">
          <a:xfrm>
            <a:off x="396260" y="1246046"/>
            <a:ext cx="3311644" cy="2313173"/>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Arial" charset="0"/>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Arial" charset="0"/>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Arial" charset="0"/>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Arial" charset="0"/>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US" sz="1800" b="0" dirty="0"/>
              <a:t>With the help of an iron yoke we can get fields with less current </a:t>
            </a:r>
          </a:p>
          <a:p>
            <a:pPr marL="0" indent="0">
              <a:buNone/>
            </a:pPr>
            <a:endParaRPr lang="en-US" sz="1800" b="0" dirty="0"/>
          </a:p>
          <a:p>
            <a:pPr marL="0" indent="0">
              <a:buNone/>
            </a:pPr>
            <a:endParaRPr lang="en-US" sz="1800" b="0" dirty="0"/>
          </a:p>
          <a:p>
            <a:pPr marL="0" indent="0">
              <a:buNone/>
            </a:pPr>
            <a:r>
              <a:rPr lang="en-US" sz="1800" b="0" dirty="0"/>
              <a:t>Example: C shaped dipole for accelerators</a:t>
            </a:r>
          </a:p>
        </p:txBody>
      </p:sp>
      <p:sp>
        <p:nvSpPr>
          <p:cNvPr id="107" name="Content Placeholder 2"/>
          <p:cNvSpPr txBox="1">
            <a:spLocks/>
          </p:cNvSpPr>
          <p:nvPr/>
        </p:nvSpPr>
        <p:spPr bwMode="auto">
          <a:xfrm>
            <a:off x="3563888" y="4793704"/>
            <a:ext cx="2160240" cy="2060848"/>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Arial" charset="0"/>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Arial" charset="0"/>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Arial" charset="0"/>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Arial" charset="0"/>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US" sz="1600" b="0" i="1" dirty="0"/>
              <a:t>B</a:t>
            </a:r>
            <a:r>
              <a:rPr lang="en-US" sz="1600" b="0" dirty="0"/>
              <a:t> = 1.5 T</a:t>
            </a:r>
          </a:p>
          <a:p>
            <a:pPr marL="0" indent="0">
              <a:buNone/>
            </a:pPr>
            <a:r>
              <a:rPr lang="en-US" sz="1600" b="0" dirty="0"/>
              <a:t>Gap = 50 mm</a:t>
            </a:r>
          </a:p>
          <a:p>
            <a:pPr marL="0" indent="0">
              <a:buNone/>
            </a:pPr>
            <a:r>
              <a:rPr lang="en-US" sz="1600" b="0" i="1" dirty="0"/>
              <a:t>N . I </a:t>
            </a:r>
            <a:r>
              <a:rPr lang="en-US" sz="1600" b="0" dirty="0"/>
              <a:t>= 59683 A</a:t>
            </a:r>
          </a:p>
          <a:p>
            <a:pPr marL="0" indent="0">
              <a:buNone/>
            </a:pPr>
            <a:r>
              <a:rPr lang="en-US" sz="1600" b="0" dirty="0"/>
              <a:t>2 x 30  turn coil</a:t>
            </a:r>
          </a:p>
          <a:p>
            <a:pPr marL="0" indent="0">
              <a:buNone/>
            </a:pPr>
            <a:r>
              <a:rPr lang="en-US" sz="1600" b="0" i="1" dirty="0"/>
              <a:t>I</a:t>
            </a:r>
            <a:r>
              <a:rPr lang="en-US" sz="1600" b="0" dirty="0"/>
              <a:t> = 994 A</a:t>
            </a:r>
          </a:p>
          <a:p>
            <a:pPr marL="0" indent="0">
              <a:buNone/>
            </a:pPr>
            <a:r>
              <a:rPr lang="en-US" sz="1600" b="0" dirty="0"/>
              <a:t>@5 A/mm</a:t>
            </a:r>
            <a:r>
              <a:rPr lang="en-US" sz="1600" b="0" baseline="30000" dirty="0"/>
              <a:t>2</a:t>
            </a:r>
            <a:r>
              <a:rPr lang="en-US" sz="1600" b="0" dirty="0"/>
              <a:t>, 200 mm</a:t>
            </a:r>
            <a:r>
              <a:rPr lang="en-US" sz="1600" b="0" baseline="30000" dirty="0"/>
              <a:t>2</a:t>
            </a:r>
            <a:endParaRPr lang="en-US" sz="1600" b="0" dirty="0"/>
          </a:p>
          <a:p>
            <a:pPr marL="0" indent="0">
              <a:buNone/>
            </a:pPr>
            <a:r>
              <a:rPr lang="en-US" sz="1600" b="0" dirty="0"/>
              <a:t>14 x 14 mm Cu </a:t>
            </a:r>
          </a:p>
        </p:txBody>
      </p:sp>
    </p:spTree>
    <p:extLst>
      <p:ext uri="{BB962C8B-B14F-4D97-AF65-F5344CB8AC3E}">
        <p14:creationId xmlns:p14="http://schemas.microsoft.com/office/powerpoint/2010/main" val="3041440755"/>
      </p:ext>
    </p:extLst>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Tahoma"/>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1" i="0" u="none" strike="noStrike" cap="none" normalizeH="0" baseline="0">
            <a:ln>
              <a:noFill/>
            </a:ln>
            <a:solidFill>
              <a:schemeClr val="tx1"/>
            </a:solidFill>
            <a:effectLst/>
            <a:latin typeface="Tahoma" pitchFamily="-10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1" i="0" u="none" strike="noStrike" cap="none" normalizeH="0" baseline="0">
            <a:ln>
              <a:noFill/>
            </a:ln>
            <a:solidFill>
              <a:schemeClr val="tx1"/>
            </a:solidFill>
            <a:effectLst/>
            <a:latin typeface="Tahoma" pitchFamily="-106"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ERNPrésentation2">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21970</TotalTime>
  <Words>4612</Words>
  <Application>Microsoft Macintosh PowerPoint</Application>
  <PresentationFormat>On-screen Show (4:3)</PresentationFormat>
  <Paragraphs>576</Paragraphs>
  <Slides>54</Slides>
  <Notes>10</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54</vt:i4>
      </vt:variant>
    </vt:vector>
  </HeadingPairs>
  <TitlesOfParts>
    <vt:vector size="65" baseType="lpstr">
      <vt:lpstr>Arial</vt:lpstr>
      <vt:lpstr>Calibri</vt:lpstr>
      <vt:lpstr>Calibri Light</vt:lpstr>
      <vt:lpstr>Cambria Math</vt:lpstr>
      <vt:lpstr>Symbol</vt:lpstr>
      <vt:lpstr>Tahoma</vt:lpstr>
      <vt:lpstr>Times New Roman</vt:lpstr>
      <vt:lpstr>Wingdings</vt:lpstr>
      <vt:lpstr>Modèle par défaut</vt:lpstr>
      <vt:lpstr>CERNPrésentation2</vt:lpstr>
      <vt:lpstr>Equation</vt:lpstr>
      <vt:lpstr>Warm Magnets   </vt:lpstr>
      <vt:lpstr>PowerPoint Presentation</vt:lpstr>
      <vt:lpstr>Contents</vt:lpstr>
      <vt:lpstr>Magnet types, technological view</vt:lpstr>
      <vt:lpstr>Earth magnetic field</vt:lpstr>
      <vt:lpstr>Maxwell equations</vt:lpstr>
      <vt:lpstr>Magnetostatics</vt:lpstr>
      <vt:lpstr>Magnetic fields</vt:lpstr>
      <vt:lpstr> Iron dominated magnets</vt:lpstr>
      <vt:lpstr>Comparison : iron magnet and air coil</vt:lpstr>
      <vt:lpstr>Magnetic field quality: multipole description</vt:lpstr>
      <vt:lpstr>Magnetic Length</vt:lpstr>
      <vt:lpstr>Magnets in an accelerator: power convertor and circuit</vt:lpstr>
      <vt:lpstr>Types of magnetic fields for accelerators</vt:lpstr>
      <vt:lpstr>fluxlines in magnets</vt:lpstr>
      <vt:lpstr>Symmetry and allowed harmonics</vt:lpstr>
      <vt:lpstr>Basic magnet types </vt:lpstr>
      <vt:lpstr>Practical magnet design &amp; manufacturing</vt:lpstr>
      <vt:lpstr>Specification</vt:lpstr>
      <vt:lpstr>Conceptual design</vt:lpstr>
      <vt:lpstr>Power generated</vt:lpstr>
      <vt:lpstr>Cooling circuit parameters</vt:lpstr>
      <vt:lpstr>Theoretical pole shapes</vt:lpstr>
      <vt:lpstr>Practical pole shapes: shims and alignment features</vt:lpstr>
      <vt:lpstr>Finite Element electromagnetic models</vt:lpstr>
      <vt:lpstr>FE models: steel curves</vt:lpstr>
      <vt:lpstr>Yoke shape, pole shape: FE model optimization</vt:lpstr>
      <vt:lpstr>Yoke manufacturing</vt:lpstr>
      <vt:lpstr>Yoke manufacturing </vt:lpstr>
      <vt:lpstr>Yoke stack manufacturing</vt:lpstr>
      <vt:lpstr>Yokes: holding a laminated stack together</vt:lpstr>
      <vt:lpstr>Coil manufacturing, insulation, impregnation type</vt:lpstr>
      <vt:lpstr>Coil ends</vt:lpstr>
      <vt:lpstr>Coil manufacturing</vt:lpstr>
      <vt:lpstr>Coil manufacturing</vt:lpstr>
      <vt:lpstr>Magnetic field measurements</vt:lpstr>
      <vt:lpstr>Sextupoles</vt:lpstr>
      <vt:lpstr>Permanent magnets</vt:lpstr>
      <vt:lpstr>Hybrid magnets</vt:lpstr>
      <vt:lpstr>PowerPoint Presentation</vt:lpstr>
      <vt:lpstr>The 184’’ (4.7 m) cyclotron at Berkeley (1942)</vt:lpstr>
      <vt:lpstr>Cyclotrons</vt:lpstr>
      <vt:lpstr>Some early magnets (early 1950-ies)</vt:lpstr>
      <vt:lpstr>PS combined function dipole</vt:lpstr>
      <vt:lpstr>CPS booster</vt:lpstr>
      <vt:lpstr>dipole magnet : SPS dipole</vt:lpstr>
      <vt:lpstr>Quadrupole magnet : SPS quadrupole</vt:lpstr>
      <vt:lpstr>MBW LHC warm separation dipole (1)</vt:lpstr>
      <vt:lpstr>MQW: LHC warm double aperture quadrupole</vt:lpstr>
      <vt:lpstr>Elena,   anti proton decelerator </vt:lpstr>
      <vt:lpstr>Soleil,   synchrotron light-source</vt:lpstr>
      <vt:lpstr>Literature on warm accelerator magnets </vt:lpstr>
      <vt:lpstr>Acknowledgements</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Warm Magnets</dc:title>
  <dc:subject/>
  <dc:creator>Gijs de Rijk</dc:creator>
  <cp:keywords/>
  <dc:description/>
  <cp:lastModifiedBy>Gijs De Rijk</cp:lastModifiedBy>
  <cp:revision>2042</cp:revision>
  <cp:lastPrinted>2016-09-18T12:58:57Z</cp:lastPrinted>
  <dcterms:created xsi:type="dcterms:W3CDTF">2010-06-06T10:48:50Z</dcterms:created>
  <dcterms:modified xsi:type="dcterms:W3CDTF">2021-09-27T19:59:06Z</dcterms:modified>
  <cp:category/>
</cp:coreProperties>
</file>